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media/audio1.bin" ContentType="audio/unknown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36"/>
  </p:notesMasterIdLst>
  <p:handoutMasterIdLst>
    <p:handoutMasterId r:id="rId37"/>
  </p:handoutMasterIdLst>
  <p:sldIdLst>
    <p:sldId id="273" r:id="rId2"/>
    <p:sldId id="276" r:id="rId3"/>
    <p:sldId id="277" r:id="rId4"/>
    <p:sldId id="278" r:id="rId5"/>
    <p:sldId id="279" r:id="rId6"/>
    <p:sldId id="283" r:id="rId7"/>
    <p:sldId id="284" r:id="rId8"/>
    <p:sldId id="285" r:id="rId9"/>
    <p:sldId id="286" r:id="rId10"/>
    <p:sldId id="287" r:id="rId11"/>
    <p:sldId id="288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9" r:id="rId21"/>
    <p:sldId id="300" r:id="rId22"/>
    <p:sldId id="302" r:id="rId23"/>
    <p:sldId id="311" r:id="rId24"/>
    <p:sldId id="312" r:id="rId25"/>
    <p:sldId id="313" r:id="rId26"/>
    <p:sldId id="314" r:id="rId27"/>
    <p:sldId id="315" r:id="rId28"/>
    <p:sldId id="316" r:id="rId29"/>
    <p:sldId id="317" r:id="rId30"/>
    <p:sldId id="318" r:id="rId31"/>
    <p:sldId id="319" r:id="rId32"/>
    <p:sldId id="320" r:id="rId33"/>
    <p:sldId id="321" r:id="rId34"/>
    <p:sldId id="323" r:id="rId3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D7CFF"/>
    <a:srgbClr val="807CFF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/>
    <p:restoredTop sz="94694"/>
  </p:normalViewPr>
  <p:slideViewPr>
    <p:cSldViewPr>
      <p:cViewPr varScale="1">
        <p:scale>
          <a:sx n="140" d="100"/>
          <a:sy n="140" d="100"/>
        </p:scale>
        <p:origin x="101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Relationship Id="rId2" Type="http://schemas.openxmlformats.org/officeDocument/2006/relationships/slide" Target="slides/slide2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27.12.16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27.12.16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12192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371600" y="6553200"/>
            <a:ext cx="71628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8638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Titelmasterformat durch Klicken bearbeiten</a:t>
            </a:r>
            <a:endParaRPr lang="en-US" noProof="0"/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4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5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audio" Target="../media/audio1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7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224136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 smtClean="0">
                <a:cs typeface="+mj-cs"/>
              </a:rPr>
              <a:t>Einführung in Web und </a:t>
            </a:r>
            <a:r>
              <a:rPr lang="de-DE" sz="3600" b="1" smtClean="0">
                <a:cs typeface="+mj-cs"/>
              </a:rPr>
              <a:t>Data Science</a:t>
            </a:r>
            <a:r>
              <a:rPr lang="de-DE" sz="3600" b="1" dirty="0" smtClean="0">
                <a:cs typeface="+mj-cs"/>
              </a:rPr>
              <a:t/>
            </a:r>
            <a:br>
              <a:rPr lang="de-DE" sz="3600" b="1" dirty="0" smtClean="0">
                <a:cs typeface="+mj-cs"/>
              </a:rPr>
            </a:br>
            <a:r>
              <a:rPr lang="de-DE" sz="2800" dirty="0" smtClean="0">
                <a:cs typeface="+mj-cs"/>
              </a:rPr>
              <a:t>Community Analysis</a:t>
            </a:r>
            <a:r>
              <a:rPr lang="de-DE" sz="2800" b="1" dirty="0" smtClean="0">
                <a:cs typeface="+mj-cs"/>
              </a:rPr>
              <a:t/>
            </a:r>
            <a:br>
              <a:rPr lang="de-DE" sz="2800" b="1" dirty="0" smtClean="0">
                <a:cs typeface="+mj-cs"/>
              </a:rPr>
            </a:br>
            <a:endParaRPr lang="de-DE" sz="3600" b="1" dirty="0" smtClean="0">
              <a:cs typeface="+mj-cs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2160340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Institut für Informationssysteme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Not quite enough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ＭＳ Ｐゴシック" charset="0"/>
              </a:rPr>
              <a:t>The web is full of dead-ends.</a:t>
            </a:r>
          </a:p>
          <a:p>
            <a:pPr lvl="1"/>
            <a:r>
              <a:rPr lang="en-US">
                <a:ea typeface="ＭＳ Ｐゴシック" charset="0"/>
              </a:rPr>
              <a:t>Random walk can get stuck in dead-ends.</a:t>
            </a:r>
          </a:p>
          <a:p>
            <a:pPr lvl="1"/>
            <a:r>
              <a:rPr lang="en-US">
                <a:ea typeface="ＭＳ Ｐゴシック" charset="0"/>
              </a:rPr>
              <a:t>Makes no sense to talk about long-term visit rates.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429000" y="3365376"/>
            <a:ext cx="91440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V="1">
            <a:off x="2286000" y="4051176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2286000" y="3212976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2133600" y="3822576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4343400" y="3822576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5257800" y="3593976"/>
            <a:ext cx="454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??</a:t>
            </a:r>
          </a:p>
        </p:txBody>
      </p:sp>
      <p:sp>
        <p:nvSpPr>
          <p:cNvPr id="10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66762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en-US" sz="3600" dirty="0">
                <a:latin typeface="+mn-lt"/>
                <a:ea typeface="ＭＳ Ｐゴシック" charset="0"/>
                <a:cs typeface="ＭＳ Ｐゴシック" charset="0"/>
              </a:rPr>
              <a:t>Teleporting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>
                <a:ea typeface="ＭＳ Ｐゴシック" charset="0"/>
              </a:rPr>
              <a:t>At a dead end, jump to a random web page.</a:t>
            </a:r>
          </a:p>
          <a:p>
            <a:r>
              <a:rPr lang="en-US" sz="3200" dirty="0">
                <a:ea typeface="ＭＳ Ｐゴシック" charset="0"/>
              </a:rPr>
              <a:t>At any non-dead end, with probability 10%, jump to a random web page.</a:t>
            </a:r>
          </a:p>
          <a:p>
            <a:pPr lvl="1"/>
            <a:r>
              <a:rPr lang="en-US" sz="2800" dirty="0">
                <a:ea typeface="ＭＳ Ｐゴシック" charset="0"/>
              </a:rPr>
              <a:t>With remaining probability (90%), go out on a random link.</a:t>
            </a:r>
          </a:p>
          <a:p>
            <a:pPr lvl="1"/>
            <a:r>
              <a:rPr lang="en-US" sz="2800" dirty="0">
                <a:ea typeface="ＭＳ Ｐゴシック" charset="0"/>
              </a:rPr>
              <a:t>10% - a parameter</a:t>
            </a:r>
            <a:r>
              <a:rPr lang="en-US" sz="2800" dirty="0" smtClean="0">
                <a:ea typeface="ＭＳ Ｐゴシック" charset="0"/>
              </a:rPr>
              <a:t>.</a:t>
            </a:r>
          </a:p>
          <a:p>
            <a:r>
              <a:rPr lang="en-US" sz="3200" dirty="0">
                <a:ea typeface="ＭＳ Ｐゴシック" charset="0"/>
              </a:rPr>
              <a:t>There is a long-term rate at which any page is </a:t>
            </a:r>
            <a:r>
              <a:rPr lang="en-US" sz="3200" dirty="0" smtClean="0">
                <a:ea typeface="ＭＳ Ｐゴシック" charset="0"/>
              </a:rPr>
              <a:t>visited.</a:t>
            </a:r>
            <a:endParaRPr lang="en-US" sz="3200" dirty="0">
              <a:ea typeface="ＭＳ Ｐゴシック" charset="0"/>
            </a:endParaRPr>
          </a:p>
          <a:p>
            <a:pPr lvl="1"/>
            <a:r>
              <a:rPr lang="en-US" sz="3000" dirty="0">
                <a:ea typeface="ＭＳ Ｐゴシック" charset="0"/>
              </a:rPr>
              <a:t>How do we compute this visit rate?</a:t>
            </a:r>
          </a:p>
          <a:p>
            <a:pPr lvl="1"/>
            <a:endParaRPr lang="en-US" sz="2800" dirty="0">
              <a:ea typeface="ＭＳ Ｐゴシック" charset="0"/>
            </a:endParaRPr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6691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Markov chains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ea typeface="ＭＳ Ｐゴシック" charset="0"/>
                <a:cs typeface="ＭＳ Ｐゴシック" charset="0"/>
              </a:rPr>
              <a:t>A Markov chain consists of </a:t>
            </a:r>
            <a:r>
              <a:rPr lang="en-US" sz="2800" i="1">
                <a:ea typeface="ＭＳ Ｐゴシック" charset="0"/>
                <a:cs typeface="ＭＳ Ｐゴシック" charset="0"/>
              </a:rPr>
              <a:t>n </a:t>
            </a:r>
            <a:r>
              <a:rPr lang="en-US" sz="2800" u="sng">
                <a:ea typeface="ＭＳ Ｐゴシック" charset="0"/>
                <a:cs typeface="ＭＳ Ｐゴシック" charset="0"/>
              </a:rPr>
              <a:t>states</a:t>
            </a:r>
            <a:r>
              <a:rPr lang="en-US" sz="2800">
                <a:ea typeface="ＭＳ Ｐゴシック" charset="0"/>
                <a:cs typeface="ＭＳ Ｐゴシック" charset="0"/>
              </a:rPr>
              <a:t>, plus an </a:t>
            </a:r>
            <a:r>
              <a:rPr lang="en-US" sz="2800" i="1">
                <a:ea typeface="ＭＳ Ｐゴシック" charset="0"/>
                <a:cs typeface="ＭＳ Ｐゴシック" charset="0"/>
              </a:rPr>
              <a:t>n</a:t>
            </a:r>
            <a:r>
              <a:rPr lang="en-US" sz="2800">
                <a:ea typeface="ＭＳ Ｐゴシック" charset="0"/>
                <a:cs typeface="ＭＳ Ｐゴシック" charset="0"/>
                <a:sym typeface="Symbol" charset="0"/>
              </a:rPr>
              <a:t></a:t>
            </a:r>
            <a:r>
              <a:rPr lang="en-US" sz="2800" i="1">
                <a:ea typeface="ＭＳ Ｐゴシック" charset="0"/>
                <a:cs typeface="ＭＳ Ｐゴシック" charset="0"/>
              </a:rPr>
              <a:t>n</a:t>
            </a:r>
            <a:r>
              <a:rPr lang="en-US" sz="2800">
                <a:ea typeface="ＭＳ Ｐゴシック" charset="0"/>
                <a:cs typeface="ＭＳ Ｐゴシック" charset="0"/>
              </a:rPr>
              <a:t> </a:t>
            </a:r>
            <a:r>
              <a:rPr lang="en-US" sz="2800" u="sng">
                <a:ea typeface="ＭＳ Ｐゴシック" charset="0"/>
                <a:cs typeface="ＭＳ Ｐゴシック" charset="0"/>
              </a:rPr>
              <a:t>transition probability matrix</a:t>
            </a:r>
            <a:r>
              <a:rPr lang="en-US" sz="2800">
                <a:ea typeface="ＭＳ Ｐゴシック" charset="0"/>
                <a:cs typeface="ＭＳ Ｐゴシック" charset="0"/>
              </a:rPr>
              <a:t> </a:t>
            </a:r>
            <a:r>
              <a:rPr lang="en-US" sz="2800" b="1">
                <a:ea typeface="ＭＳ Ｐゴシック" charset="0"/>
                <a:cs typeface="ＭＳ Ｐゴシック" charset="0"/>
              </a:rPr>
              <a:t>P</a:t>
            </a:r>
            <a:r>
              <a:rPr lang="en-US" sz="2800">
                <a:ea typeface="ＭＳ Ｐゴシック" charset="0"/>
                <a:cs typeface="ＭＳ Ｐゴシック" charset="0"/>
              </a:rPr>
              <a:t>.</a:t>
            </a:r>
          </a:p>
          <a:p>
            <a:r>
              <a:rPr lang="en-US" sz="2800">
                <a:ea typeface="ＭＳ Ｐゴシック" charset="0"/>
                <a:cs typeface="ＭＳ Ｐゴシック" charset="0"/>
              </a:rPr>
              <a:t>At each step, we are in exactly one of the states.</a:t>
            </a:r>
          </a:p>
          <a:p>
            <a:r>
              <a:rPr lang="en-US" sz="2800">
                <a:ea typeface="ＭＳ Ｐゴシック" charset="0"/>
                <a:cs typeface="ＭＳ Ｐゴシック" charset="0"/>
              </a:rPr>
              <a:t>For </a:t>
            </a:r>
            <a:r>
              <a:rPr lang="en-US" sz="2800" i="1">
                <a:ea typeface="ＭＳ Ｐゴシック" charset="0"/>
                <a:cs typeface="ＭＳ Ｐゴシック" charset="0"/>
              </a:rPr>
              <a:t>1 </a:t>
            </a:r>
            <a:r>
              <a:rPr lang="en-US" sz="2800">
                <a:ea typeface="ＭＳ Ｐゴシック" charset="0"/>
                <a:cs typeface="ＭＳ Ｐゴシック" charset="0"/>
                <a:sym typeface="Symbol" charset="0"/>
              </a:rPr>
              <a:t> </a:t>
            </a:r>
            <a:r>
              <a:rPr lang="en-US" sz="2800" i="1">
                <a:ea typeface="ＭＳ Ｐゴシック" charset="0"/>
                <a:cs typeface="ＭＳ Ｐゴシック" charset="0"/>
              </a:rPr>
              <a:t>i,j </a:t>
            </a:r>
            <a:r>
              <a:rPr lang="en-US" sz="2800">
                <a:ea typeface="ＭＳ Ｐゴシック" charset="0"/>
                <a:cs typeface="ＭＳ Ｐゴシック" charset="0"/>
                <a:sym typeface="Symbol" charset="0"/>
              </a:rPr>
              <a:t> </a:t>
            </a:r>
            <a:r>
              <a:rPr lang="en-US" sz="2800" i="1">
                <a:ea typeface="ＭＳ Ｐゴシック" charset="0"/>
                <a:cs typeface="ＭＳ Ｐゴシック" charset="0"/>
              </a:rPr>
              <a:t>n, </a:t>
            </a:r>
            <a:r>
              <a:rPr lang="en-US" sz="2800">
                <a:ea typeface="ＭＳ Ｐゴシック" charset="0"/>
                <a:cs typeface="ＭＳ Ｐゴシック" charset="0"/>
              </a:rPr>
              <a:t>the matrix entry </a:t>
            </a:r>
            <a:r>
              <a:rPr lang="en-US" sz="2800" i="1">
                <a:ea typeface="ＭＳ Ｐゴシック" charset="0"/>
                <a:cs typeface="ＭＳ Ｐゴシック" charset="0"/>
              </a:rPr>
              <a:t>P</a:t>
            </a:r>
            <a:r>
              <a:rPr lang="en-US" sz="2800" i="1" baseline="-25000">
                <a:ea typeface="ＭＳ Ｐゴシック" charset="0"/>
                <a:cs typeface="ＭＳ Ｐゴシック" charset="0"/>
              </a:rPr>
              <a:t>ij</a:t>
            </a:r>
            <a:r>
              <a:rPr lang="en-US" sz="2800">
                <a:ea typeface="ＭＳ Ｐゴシック" charset="0"/>
                <a:cs typeface="ＭＳ Ｐゴシック" charset="0"/>
              </a:rPr>
              <a:t> tells us the probability of </a:t>
            </a:r>
            <a:r>
              <a:rPr lang="en-US" sz="2800" i="1">
                <a:ea typeface="ＭＳ Ｐゴシック" charset="0"/>
                <a:cs typeface="ＭＳ Ｐゴシック" charset="0"/>
              </a:rPr>
              <a:t>j</a:t>
            </a:r>
            <a:r>
              <a:rPr lang="en-US" sz="2800">
                <a:ea typeface="ＭＳ Ｐゴシック" charset="0"/>
                <a:cs typeface="ＭＳ Ｐゴシック" charset="0"/>
              </a:rPr>
              <a:t> being the next state, given we are currently in state </a:t>
            </a:r>
            <a:r>
              <a:rPr lang="en-US" sz="2800" i="1">
                <a:ea typeface="ＭＳ Ｐゴシック" charset="0"/>
                <a:cs typeface="ＭＳ Ｐゴシック" charset="0"/>
              </a:rPr>
              <a:t>i</a:t>
            </a:r>
            <a:r>
              <a:rPr lang="en-US" sz="2800">
                <a:ea typeface="ＭＳ Ｐゴシック" charset="0"/>
                <a:cs typeface="ＭＳ Ｐゴシック" charset="0"/>
              </a:rPr>
              <a:t>. 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2971800" y="5034210"/>
            <a:ext cx="6858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4876800" y="5034210"/>
            <a:ext cx="6858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</a:t>
            </a:r>
          </a:p>
        </p:txBody>
      </p:sp>
      <p:cxnSp>
        <p:nvCxnSpPr>
          <p:cNvPr id="31750" name="AutoShape 6"/>
          <p:cNvCxnSpPr>
            <a:cxnSpLocks noChangeShapeType="1"/>
            <a:stCxn id="31748" idx="6"/>
            <a:endCxn id="31749" idx="2"/>
          </p:cNvCxnSpPr>
          <p:nvPr/>
        </p:nvCxnSpPr>
        <p:spPr bwMode="auto">
          <a:xfrm>
            <a:off x="3657600" y="5377110"/>
            <a:ext cx="1219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3935413" y="5339010"/>
            <a:ext cx="484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P</a:t>
            </a:r>
            <a:r>
              <a:rPr lang="en-US" baseline="-25000"/>
              <a:t>ij</a:t>
            </a:r>
          </a:p>
        </p:txBody>
      </p:sp>
      <p:sp>
        <p:nvSpPr>
          <p:cNvPr id="31752" name="AutoShape 8"/>
          <p:cNvSpPr>
            <a:spLocks noChangeArrowheads="1"/>
          </p:cNvSpPr>
          <p:nvPr/>
        </p:nvSpPr>
        <p:spPr bwMode="auto">
          <a:xfrm>
            <a:off x="6553200" y="3861048"/>
            <a:ext cx="914400" cy="1096962"/>
          </a:xfrm>
          <a:prstGeom prst="upArrowCallout">
            <a:avLst>
              <a:gd name="adj1" fmla="val 25000"/>
              <a:gd name="adj2" fmla="val 25000"/>
              <a:gd name="adj3" fmla="val 19994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ii</a:t>
            </a:r>
            <a:r>
              <a:rPr lang="en-US"/>
              <a:t>&gt;0</a:t>
            </a:r>
          </a:p>
          <a:p>
            <a:pPr algn="ctr"/>
            <a:r>
              <a:rPr lang="en-US"/>
              <a:t>is OK.</a:t>
            </a:r>
            <a:endParaRPr lang="en-US" baseline="-25000"/>
          </a:p>
        </p:txBody>
      </p:sp>
      <p:sp>
        <p:nvSpPr>
          <p:cNvPr id="9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41061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3625002"/>
              </p:ext>
            </p:extLst>
          </p:nvPr>
        </p:nvGraphicFramePr>
        <p:xfrm>
          <a:off x="3203848" y="1052736"/>
          <a:ext cx="134302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2" name="Formel" r:id="rId3" imgW="672840" imgH="444240" progId="Equation.3">
                  <p:embed/>
                </p:oleObj>
              </mc:Choice>
              <mc:Fallback>
                <p:oleObj name="Formel" r:id="rId3" imgW="6728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1052736"/>
                        <a:ext cx="1343025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Markov chains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Clearly, for all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i</a:t>
            </a:r>
            <a:r>
              <a:rPr lang="en-US" dirty="0">
                <a:ea typeface="ＭＳ Ｐゴシック" charset="0"/>
                <a:cs typeface="ＭＳ Ｐゴシック" charset="0"/>
              </a:rPr>
              <a:t>,</a:t>
            </a:r>
          </a:p>
          <a:p>
            <a:endParaRPr lang="en-US" dirty="0" smtClean="0">
              <a:ea typeface="ＭＳ Ｐゴシック" charset="0"/>
              <a:cs typeface="ＭＳ Ｐゴシック" charset="0"/>
            </a:endParaRPr>
          </a:p>
          <a:p>
            <a:r>
              <a:rPr lang="en-US" dirty="0" smtClean="0">
                <a:ea typeface="ＭＳ Ｐゴシック" charset="0"/>
                <a:cs typeface="ＭＳ Ｐゴシック" charset="0"/>
              </a:rPr>
              <a:t>Markov </a:t>
            </a:r>
            <a:r>
              <a:rPr lang="en-US" dirty="0">
                <a:ea typeface="ＭＳ Ｐゴシック" charset="0"/>
                <a:cs typeface="ＭＳ Ｐゴシック" charset="0"/>
              </a:rPr>
              <a:t>chains are abstractions of random walks.</a:t>
            </a:r>
          </a:p>
          <a:p>
            <a:r>
              <a:rPr lang="en-US" i="1" dirty="0">
                <a:ea typeface="ＭＳ Ｐゴシック" charset="0"/>
                <a:cs typeface="ＭＳ Ｐゴシック" charset="0"/>
              </a:rPr>
              <a:t>Exercise</a:t>
            </a:r>
            <a:r>
              <a:rPr lang="en-US" dirty="0">
                <a:ea typeface="ＭＳ Ｐゴシック" charset="0"/>
                <a:cs typeface="ＭＳ Ｐゴシック" charset="0"/>
              </a:rPr>
              <a:t>: represent the teleporting random walk from 3 slides ago as a Markov chain, for this case: </a:t>
            </a: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2133600" y="4077072"/>
            <a:ext cx="91440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4114800" y="4077072"/>
            <a:ext cx="91440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6096000" y="4077072"/>
            <a:ext cx="91440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2776" name="AutoShape 8"/>
          <p:cNvCxnSpPr>
            <a:cxnSpLocks noChangeShapeType="1"/>
            <a:stCxn id="32773" idx="7"/>
            <a:endCxn id="32774" idx="1"/>
          </p:cNvCxnSpPr>
          <p:nvPr/>
        </p:nvCxnSpPr>
        <p:spPr bwMode="auto">
          <a:xfrm>
            <a:off x="2914650" y="4210422"/>
            <a:ext cx="1333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2777" name="AutoShape 9"/>
          <p:cNvCxnSpPr>
            <a:cxnSpLocks noChangeShapeType="1"/>
            <a:stCxn id="32774" idx="3"/>
            <a:endCxn id="32773" idx="5"/>
          </p:cNvCxnSpPr>
          <p:nvPr/>
        </p:nvCxnSpPr>
        <p:spPr bwMode="auto">
          <a:xfrm flipH="1">
            <a:off x="2914650" y="4858122"/>
            <a:ext cx="1333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2778" name="AutoShape 10"/>
          <p:cNvCxnSpPr>
            <a:cxnSpLocks noChangeShapeType="1"/>
            <a:stCxn id="32774" idx="6"/>
            <a:endCxn id="32775" idx="2"/>
          </p:cNvCxnSpPr>
          <p:nvPr/>
        </p:nvCxnSpPr>
        <p:spPr bwMode="auto">
          <a:xfrm>
            <a:off x="5029200" y="4534272"/>
            <a:ext cx="1066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2779" name="AutoShape 11"/>
          <p:cNvCxnSpPr>
            <a:cxnSpLocks noChangeShapeType="1"/>
            <a:stCxn id="32773" idx="0"/>
            <a:endCxn id="32775" idx="0"/>
          </p:cNvCxnSpPr>
          <p:nvPr/>
        </p:nvCxnSpPr>
        <p:spPr bwMode="auto">
          <a:xfrm rot="5400000" flipV="1">
            <a:off x="4571206" y="2096666"/>
            <a:ext cx="1588" cy="3962400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36377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Ergodic Markov chains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0296"/>
            <a:ext cx="8229600" cy="4525963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</a:rPr>
              <a:t>A Markov chain is </a:t>
            </a:r>
            <a:r>
              <a:rPr lang="en-US" sz="2800" u="sng" dirty="0" err="1">
                <a:ea typeface="ＭＳ Ｐゴシック" charset="0"/>
              </a:rPr>
              <a:t>ergodic</a:t>
            </a:r>
            <a:r>
              <a:rPr lang="en-US" sz="2800" dirty="0">
                <a:ea typeface="ＭＳ Ｐゴシック" charset="0"/>
              </a:rPr>
              <a:t> if</a:t>
            </a:r>
          </a:p>
          <a:p>
            <a:pPr lvl="1"/>
            <a:r>
              <a:rPr lang="en-US" sz="2400" dirty="0">
                <a:ea typeface="ＭＳ Ｐゴシック" charset="0"/>
              </a:rPr>
              <a:t>you have a path from any state to any other (reducibility)</a:t>
            </a:r>
          </a:p>
          <a:p>
            <a:pPr lvl="1"/>
            <a:r>
              <a:rPr lang="en-US" sz="2400" dirty="0">
                <a:ea typeface="ＭＳ Ｐゴシック" charset="0"/>
              </a:rPr>
              <a:t>returns to states occur at irregular times (aperiodicity)</a:t>
            </a:r>
          </a:p>
          <a:p>
            <a:pPr lvl="1"/>
            <a:r>
              <a:rPr lang="en-US" sz="2400" dirty="0">
                <a:ea typeface="ＭＳ Ｐゴシック" charset="0"/>
              </a:rPr>
              <a:t>For any start state, after a finite transient time T</a:t>
            </a:r>
            <a:r>
              <a:rPr lang="en-US" sz="2400" baseline="-25000" dirty="0">
                <a:ea typeface="ＭＳ Ｐゴシック" charset="0"/>
              </a:rPr>
              <a:t>0</a:t>
            </a:r>
            <a:r>
              <a:rPr lang="en-US" sz="2400" dirty="0">
                <a:ea typeface="ＭＳ Ｐゴシック" charset="0"/>
              </a:rPr>
              <a:t>, </a:t>
            </a:r>
            <a:r>
              <a:rPr lang="en-US" sz="2400" u="sng" dirty="0">
                <a:ea typeface="ＭＳ Ｐゴシック" charset="0"/>
              </a:rPr>
              <a:t>the probability of being in any state at a fixed time T&gt;T</a:t>
            </a:r>
            <a:r>
              <a:rPr lang="en-US" sz="2400" u="sng" baseline="-25000" dirty="0">
                <a:ea typeface="ＭＳ Ｐゴシック" charset="0"/>
              </a:rPr>
              <a:t>0</a:t>
            </a:r>
            <a:r>
              <a:rPr lang="en-US" sz="2400" u="sng" dirty="0">
                <a:ea typeface="ＭＳ Ｐゴシック" charset="0"/>
              </a:rPr>
              <a:t> is nonzero.</a:t>
            </a:r>
            <a:r>
              <a:rPr lang="en-US" sz="2400" dirty="0">
                <a:ea typeface="ＭＳ Ｐゴシック" charset="0"/>
              </a:rPr>
              <a:t> (positive recurrence)</a:t>
            </a:r>
            <a:endParaRPr lang="en-US" sz="2400" u="sng" dirty="0">
              <a:ea typeface="ＭＳ Ｐゴシック" charset="0"/>
            </a:endParaRP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2743200" y="5083646"/>
            <a:ext cx="457200" cy="457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3962400" y="5083646"/>
            <a:ext cx="457200" cy="457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cxnSp>
        <p:nvCxnSpPr>
          <p:cNvPr id="33798" name="AutoShape 6"/>
          <p:cNvCxnSpPr>
            <a:cxnSpLocks noChangeShapeType="1"/>
            <a:stCxn id="33796" idx="7"/>
            <a:endCxn id="33797" idx="1"/>
          </p:cNvCxnSpPr>
          <p:nvPr/>
        </p:nvCxnSpPr>
        <p:spPr bwMode="auto">
          <a:xfrm>
            <a:off x="3133725" y="5150321"/>
            <a:ext cx="8953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3799" name="AutoShape 7"/>
          <p:cNvCxnSpPr>
            <a:cxnSpLocks noChangeShapeType="1"/>
            <a:stCxn id="33797" idx="3"/>
            <a:endCxn id="33796" idx="5"/>
          </p:cNvCxnSpPr>
          <p:nvPr/>
        </p:nvCxnSpPr>
        <p:spPr bwMode="auto">
          <a:xfrm flipH="1">
            <a:off x="3133725" y="5474171"/>
            <a:ext cx="8953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3800" name="AutoShape 8"/>
          <p:cNvSpPr>
            <a:spLocks noChangeArrowheads="1"/>
          </p:cNvSpPr>
          <p:nvPr/>
        </p:nvSpPr>
        <p:spPr bwMode="auto">
          <a:xfrm>
            <a:off x="4670750" y="4712081"/>
            <a:ext cx="1372538" cy="1200329"/>
          </a:xfrm>
          <a:prstGeom prst="leftArrowCallout">
            <a:avLst>
              <a:gd name="adj1" fmla="val 25000"/>
              <a:gd name="adj2" fmla="val 25000"/>
              <a:gd name="adj3" fmla="val 18106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>
                <a:latin typeface="+mn-lt"/>
              </a:rPr>
              <a:t>Not</a:t>
            </a:r>
          </a:p>
          <a:p>
            <a:pPr algn="ctr"/>
            <a:r>
              <a:rPr lang="en-US">
                <a:latin typeface="+mn-lt"/>
              </a:rPr>
              <a:t>ergodic</a:t>
            </a:r>
          </a:p>
          <a:p>
            <a:pPr algn="ctr"/>
            <a:r>
              <a:rPr lang="en-US">
                <a:latin typeface="+mn-lt"/>
              </a:rPr>
              <a:t>(even/</a:t>
            </a:r>
          </a:p>
          <a:p>
            <a:pPr algn="ctr"/>
            <a:r>
              <a:rPr lang="en-US">
                <a:latin typeface="+mn-lt"/>
              </a:rPr>
              <a:t>odd).</a:t>
            </a:r>
          </a:p>
        </p:txBody>
      </p:sp>
      <p:sp>
        <p:nvSpPr>
          <p:cNvPr id="9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8876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Ergodic Markov chains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ea typeface="ＭＳ Ｐゴシック" charset="0"/>
              </a:rPr>
              <a:t>For any ergodic Markov chain, there is a unique </a:t>
            </a:r>
            <a:r>
              <a:rPr lang="en-US" sz="2800" u="sng" dirty="0">
                <a:ea typeface="ＭＳ Ｐゴシック" charset="0"/>
              </a:rPr>
              <a:t>long-term visit rate</a:t>
            </a:r>
            <a:r>
              <a:rPr lang="en-US" sz="2800" dirty="0">
                <a:ea typeface="ＭＳ Ｐゴシック" charset="0"/>
              </a:rPr>
              <a:t> for each state.</a:t>
            </a:r>
          </a:p>
          <a:p>
            <a:pPr lvl="1"/>
            <a:r>
              <a:rPr lang="en-US" i="1" dirty="0">
                <a:ea typeface="ＭＳ Ｐゴシック" charset="0"/>
              </a:rPr>
              <a:t>Steady-state probability distribution</a:t>
            </a:r>
            <a:r>
              <a:rPr lang="en-US" dirty="0">
                <a:ea typeface="ＭＳ Ｐゴシック" charset="0"/>
              </a:rPr>
              <a:t>.</a:t>
            </a:r>
          </a:p>
          <a:p>
            <a:r>
              <a:rPr lang="en-US" sz="2800" dirty="0">
                <a:ea typeface="ＭＳ Ｐゴシック" charset="0"/>
              </a:rPr>
              <a:t>Over a long time-period, we visit each state in proportion to this rate.</a:t>
            </a:r>
          </a:p>
          <a:p>
            <a:r>
              <a:rPr lang="en-US" sz="2800" dirty="0">
                <a:ea typeface="ＭＳ Ｐゴシック" charset="0"/>
              </a:rPr>
              <a:t>It doesn’t matter where we start.</a:t>
            </a:r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21111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Probability vectors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7936"/>
            <a:ext cx="8229600" cy="4525962"/>
          </a:xfrm>
        </p:spPr>
        <p:txBody>
          <a:bodyPr/>
          <a:lstStyle/>
          <a:p>
            <a:r>
              <a:rPr lang="en-US" sz="2800">
                <a:ea typeface="ＭＳ Ｐゴシック" charset="0"/>
                <a:cs typeface="ＭＳ Ｐゴシック" charset="0"/>
              </a:rPr>
              <a:t>A probability (row) vector </a:t>
            </a:r>
            <a:r>
              <a:rPr lang="en-US" sz="2800" b="1">
                <a:ea typeface="ＭＳ Ｐゴシック" charset="0"/>
                <a:cs typeface="ＭＳ Ｐゴシック" charset="0"/>
              </a:rPr>
              <a:t>x</a:t>
            </a:r>
            <a:r>
              <a:rPr lang="en-US" sz="2800">
                <a:ea typeface="ＭＳ Ｐゴシック" charset="0"/>
                <a:cs typeface="ＭＳ Ｐゴシック" charset="0"/>
              </a:rPr>
              <a:t> = (x</a:t>
            </a:r>
            <a:r>
              <a:rPr lang="en-US" sz="2800" baseline="-25000">
                <a:ea typeface="ＭＳ Ｐゴシック" charset="0"/>
                <a:cs typeface="ＭＳ Ｐゴシック" charset="0"/>
              </a:rPr>
              <a:t>1</a:t>
            </a:r>
            <a:r>
              <a:rPr lang="en-US" sz="2800">
                <a:ea typeface="ＭＳ Ｐゴシック" charset="0"/>
                <a:cs typeface="ＭＳ Ｐゴシック" charset="0"/>
              </a:rPr>
              <a:t>, … x</a:t>
            </a:r>
            <a:r>
              <a:rPr lang="en-US" sz="2800" baseline="-25000">
                <a:ea typeface="ＭＳ Ｐゴシック" charset="0"/>
                <a:cs typeface="ＭＳ Ｐゴシック" charset="0"/>
              </a:rPr>
              <a:t>n</a:t>
            </a:r>
            <a:r>
              <a:rPr lang="en-US" sz="2800">
                <a:ea typeface="ＭＳ Ｐゴシック" charset="0"/>
                <a:cs typeface="ＭＳ Ｐゴシック" charset="0"/>
              </a:rPr>
              <a:t>) tells us where the walk is at any point.</a:t>
            </a:r>
          </a:p>
          <a:p>
            <a:r>
              <a:rPr lang="en-US" sz="2800">
                <a:ea typeface="ＭＳ Ｐゴシック" charset="0"/>
                <a:cs typeface="ＭＳ Ｐゴシック" charset="0"/>
              </a:rPr>
              <a:t>E.g., (000…1…000) means we’re in state i.</a:t>
            </a:r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2771800" y="2607295"/>
            <a:ext cx="2566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i="0">
                <a:latin typeface="+mn-lt"/>
              </a:rPr>
              <a:t>i</a:t>
            </a:r>
          </a:p>
        </p:txBody>
      </p:sp>
      <p:sp>
        <p:nvSpPr>
          <p:cNvPr id="35846" name="Text Box 5"/>
          <p:cNvSpPr txBox="1">
            <a:spLocks noChangeArrowheads="1"/>
          </p:cNvSpPr>
          <p:nvPr/>
        </p:nvSpPr>
        <p:spPr bwMode="auto">
          <a:xfrm>
            <a:off x="3424430" y="2607295"/>
            <a:ext cx="355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i="0">
                <a:latin typeface="+mn-lt"/>
              </a:rPr>
              <a:t>n</a:t>
            </a:r>
          </a:p>
        </p:txBody>
      </p:sp>
      <p:sp>
        <p:nvSpPr>
          <p:cNvPr id="35847" name="Text Box 6"/>
          <p:cNvSpPr txBox="1">
            <a:spLocks noChangeArrowheads="1"/>
          </p:cNvSpPr>
          <p:nvPr/>
        </p:nvSpPr>
        <p:spPr bwMode="auto">
          <a:xfrm>
            <a:off x="1966325" y="2607295"/>
            <a:ext cx="3425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i="0">
                <a:latin typeface="+mn-lt"/>
              </a:rPr>
              <a:t>1</a:t>
            </a:r>
          </a:p>
        </p:txBody>
      </p:sp>
      <p:sp>
        <p:nvSpPr>
          <p:cNvPr id="35848" name="Text Box 7"/>
          <p:cNvSpPr txBox="1">
            <a:spLocks noChangeArrowheads="1"/>
          </p:cNvSpPr>
          <p:nvPr/>
        </p:nvSpPr>
        <p:spPr bwMode="auto">
          <a:xfrm>
            <a:off x="457200" y="3713510"/>
            <a:ext cx="84582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0">
                <a:latin typeface="+mn-lt"/>
              </a:rPr>
              <a:t>More generally, the vector </a:t>
            </a:r>
            <a:r>
              <a:rPr lang="en-US" sz="2800" b="1" i="0">
                <a:latin typeface="+mn-lt"/>
              </a:rPr>
              <a:t>x</a:t>
            </a:r>
            <a:r>
              <a:rPr lang="en-US" sz="2800" i="0">
                <a:latin typeface="+mn-lt"/>
              </a:rPr>
              <a:t> = (x</a:t>
            </a:r>
            <a:r>
              <a:rPr lang="en-US" sz="2800" i="0" baseline="-25000">
                <a:latin typeface="+mn-lt"/>
              </a:rPr>
              <a:t>1</a:t>
            </a:r>
            <a:r>
              <a:rPr lang="en-US" sz="2800" i="0">
                <a:latin typeface="+mn-lt"/>
              </a:rPr>
              <a:t>, … x</a:t>
            </a:r>
            <a:r>
              <a:rPr lang="en-US" sz="2800" i="0" baseline="-25000">
                <a:latin typeface="+mn-lt"/>
              </a:rPr>
              <a:t>n</a:t>
            </a:r>
            <a:r>
              <a:rPr lang="en-US" sz="2800" i="0">
                <a:latin typeface="+mn-lt"/>
              </a:rPr>
              <a:t>) means the walk is in state i with probability x</a:t>
            </a:r>
            <a:r>
              <a:rPr lang="en-US" sz="2800" i="0" baseline="-25000">
                <a:latin typeface="+mn-lt"/>
              </a:rPr>
              <a:t>i</a:t>
            </a:r>
            <a:r>
              <a:rPr lang="en-US" sz="2800" i="0">
                <a:latin typeface="+mn-lt"/>
              </a:rPr>
              <a:t>.</a:t>
            </a:r>
            <a:r>
              <a:rPr lang="en-US" sz="2000" i="0">
                <a:latin typeface="+mn-lt"/>
              </a:rPr>
              <a:t> </a:t>
            </a: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925989"/>
              </p:ext>
            </p:extLst>
          </p:nvPr>
        </p:nvGraphicFramePr>
        <p:xfrm>
          <a:off x="3505200" y="4653310"/>
          <a:ext cx="1657350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4" name="Formel" r:id="rId3" imgW="583920" imgH="431640" progId="Equation.3">
                  <p:embed/>
                </p:oleObj>
              </mc:Choice>
              <mc:Fallback>
                <p:oleObj name="Formel" r:id="rId3" imgW="583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653310"/>
                        <a:ext cx="1657350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38112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Change in probability vector</a:t>
            </a:r>
          </a:p>
        </p:txBody>
      </p:sp>
      <p:sp>
        <p:nvSpPr>
          <p:cNvPr id="125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ea typeface="ＭＳ Ｐゴシック" charset="0"/>
                <a:cs typeface="ＭＳ Ｐゴシック" charset="0"/>
              </a:rPr>
              <a:t>If the probability vector is  </a:t>
            </a:r>
            <a:br>
              <a:rPr lang="en-US" sz="2800">
                <a:ea typeface="ＭＳ Ｐゴシック" charset="0"/>
                <a:cs typeface="ＭＳ Ｐゴシック" charset="0"/>
              </a:rPr>
            </a:br>
            <a:r>
              <a:rPr lang="en-US" sz="2800" b="1">
                <a:ea typeface="ＭＳ Ｐゴシック" charset="0"/>
                <a:cs typeface="ＭＳ Ｐゴシック" charset="0"/>
              </a:rPr>
              <a:t>x</a:t>
            </a:r>
            <a:r>
              <a:rPr lang="en-US" sz="2800">
                <a:ea typeface="ＭＳ Ｐゴシック" charset="0"/>
                <a:cs typeface="ＭＳ Ｐゴシック" charset="0"/>
              </a:rPr>
              <a:t> </a:t>
            </a:r>
            <a:r>
              <a:rPr lang="en-US" sz="2800" i="1">
                <a:ea typeface="ＭＳ Ｐゴシック" charset="0"/>
                <a:cs typeface="ＭＳ Ｐゴシック" charset="0"/>
              </a:rPr>
              <a:t>= </a:t>
            </a:r>
            <a:r>
              <a:rPr lang="en-US" sz="2800">
                <a:ea typeface="ＭＳ Ｐゴシック" charset="0"/>
                <a:cs typeface="ＭＳ Ｐゴシック" charset="0"/>
              </a:rPr>
              <a:t>(</a:t>
            </a:r>
            <a:r>
              <a:rPr lang="en-US" sz="2800" i="1">
                <a:ea typeface="ＭＳ Ｐゴシック" charset="0"/>
                <a:cs typeface="ＭＳ Ｐゴシック" charset="0"/>
              </a:rPr>
              <a:t>x</a:t>
            </a:r>
            <a:r>
              <a:rPr lang="en-US" sz="2800" i="1" baseline="-25000">
                <a:ea typeface="ＭＳ Ｐゴシック" charset="0"/>
                <a:cs typeface="ＭＳ Ｐゴシック" charset="0"/>
              </a:rPr>
              <a:t>1</a:t>
            </a:r>
            <a:r>
              <a:rPr lang="en-US" sz="2800" i="1">
                <a:ea typeface="ＭＳ Ｐゴシック" charset="0"/>
                <a:cs typeface="ＭＳ Ｐゴシック" charset="0"/>
              </a:rPr>
              <a:t>, … x</a:t>
            </a:r>
            <a:r>
              <a:rPr lang="en-US" sz="2800" i="1" baseline="-25000">
                <a:ea typeface="ＭＳ Ｐゴシック" charset="0"/>
                <a:cs typeface="ＭＳ Ｐゴシック" charset="0"/>
              </a:rPr>
              <a:t>n</a:t>
            </a:r>
            <a:r>
              <a:rPr lang="en-US" sz="2800">
                <a:ea typeface="ＭＳ Ｐゴシック" charset="0"/>
                <a:cs typeface="ＭＳ Ｐゴシック" charset="0"/>
              </a:rPr>
              <a:t>)</a:t>
            </a:r>
            <a:r>
              <a:rPr lang="en-US" sz="2800" i="1">
                <a:ea typeface="ＭＳ Ｐゴシック" charset="0"/>
                <a:cs typeface="ＭＳ Ｐゴシック" charset="0"/>
              </a:rPr>
              <a:t> </a:t>
            </a:r>
            <a:r>
              <a:rPr lang="en-US" sz="2800">
                <a:ea typeface="ＭＳ Ｐゴシック" charset="0"/>
                <a:cs typeface="ＭＳ Ｐゴシック" charset="0"/>
              </a:rPr>
              <a:t>at this step, </a:t>
            </a:r>
            <a:br>
              <a:rPr lang="en-US" sz="2800">
                <a:ea typeface="ＭＳ Ｐゴシック" charset="0"/>
                <a:cs typeface="ＭＳ Ｐゴシック" charset="0"/>
              </a:rPr>
            </a:br>
            <a:r>
              <a:rPr lang="en-US" sz="2800">
                <a:ea typeface="ＭＳ Ｐゴシック" charset="0"/>
                <a:cs typeface="ＭＳ Ｐゴシック" charset="0"/>
              </a:rPr>
              <a:t>what is it at the next step?</a:t>
            </a:r>
          </a:p>
          <a:p>
            <a:r>
              <a:rPr lang="en-US" sz="2800">
                <a:ea typeface="ＭＳ Ｐゴシック" charset="0"/>
                <a:cs typeface="ＭＳ Ｐゴシック" charset="0"/>
              </a:rPr>
              <a:t>Recall that row </a:t>
            </a:r>
            <a:r>
              <a:rPr lang="en-US" sz="2800" i="1">
                <a:ea typeface="ＭＳ Ｐゴシック" charset="0"/>
                <a:cs typeface="ＭＳ Ｐゴシック" charset="0"/>
              </a:rPr>
              <a:t>i</a:t>
            </a:r>
            <a:r>
              <a:rPr lang="en-US" sz="2800">
                <a:ea typeface="ＭＳ Ｐゴシック" charset="0"/>
                <a:cs typeface="ＭＳ Ｐゴシック" charset="0"/>
              </a:rPr>
              <a:t> of the transition prob. Matrix </a:t>
            </a:r>
            <a:r>
              <a:rPr lang="en-US" sz="2800" b="1">
                <a:ea typeface="ＭＳ Ｐゴシック" charset="0"/>
                <a:cs typeface="ＭＳ Ｐゴシック" charset="0"/>
              </a:rPr>
              <a:t>P</a:t>
            </a:r>
            <a:r>
              <a:rPr lang="en-US" sz="2800">
                <a:ea typeface="ＭＳ Ｐゴシック" charset="0"/>
                <a:cs typeface="ＭＳ Ｐゴシック" charset="0"/>
              </a:rPr>
              <a:t> tells us where we go next from state </a:t>
            </a:r>
            <a:r>
              <a:rPr lang="en-US" sz="2800" i="1">
                <a:ea typeface="ＭＳ Ｐゴシック" charset="0"/>
                <a:cs typeface="ＭＳ Ｐゴシック" charset="0"/>
              </a:rPr>
              <a:t>i</a:t>
            </a:r>
            <a:r>
              <a:rPr lang="en-US" sz="2800">
                <a:ea typeface="ＭＳ Ｐゴシック" charset="0"/>
                <a:cs typeface="ＭＳ Ｐゴシック" charset="0"/>
              </a:rPr>
              <a:t>.</a:t>
            </a:r>
          </a:p>
          <a:p>
            <a:r>
              <a:rPr lang="en-US" sz="2800">
                <a:ea typeface="ＭＳ Ｐゴシック" charset="0"/>
                <a:cs typeface="ＭＳ Ｐゴシック" charset="0"/>
              </a:rPr>
              <a:t>So from </a:t>
            </a:r>
            <a:r>
              <a:rPr lang="en-US" sz="2800" b="1">
                <a:ea typeface="ＭＳ Ｐゴシック" charset="0"/>
                <a:cs typeface="ＭＳ Ｐゴシック" charset="0"/>
              </a:rPr>
              <a:t>x</a:t>
            </a:r>
            <a:r>
              <a:rPr lang="en-US" sz="2800">
                <a:ea typeface="ＭＳ Ｐゴシック" charset="0"/>
                <a:cs typeface="ＭＳ Ｐゴシック" charset="0"/>
              </a:rPr>
              <a:t>, our next state is distributed as </a:t>
            </a:r>
            <a:r>
              <a:rPr lang="en-US" sz="2800" b="1">
                <a:ea typeface="ＭＳ Ｐゴシック" charset="0"/>
                <a:cs typeface="ＭＳ Ｐゴシック" charset="0"/>
              </a:rPr>
              <a:t>xP</a:t>
            </a:r>
            <a:r>
              <a:rPr lang="en-US" sz="2800">
                <a:ea typeface="ＭＳ Ｐゴシック" charset="0"/>
                <a:cs typeface="ＭＳ Ｐゴシック" charset="0"/>
              </a:rPr>
              <a:t>.</a:t>
            </a:r>
            <a:endParaRPr lang="en-US" sz="2800" i="1"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223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7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7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7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747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Steady state example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000">
                <a:ea typeface="ＭＳ Ｐゴシック" charset="0"/>
              </a:rPr>
              <a:t>The steady state looks like a vector of probabilities </a:t>
            </a:r>
            <a:r>
              <a:rPr lang="en-US" sz="3000" b="1">
                <a:ea typeface="ＭＳ Ｐゴシック" charset="0"/>
              </a:rPr>
              <a:t>a</a:t>
            </a:r>
            <a:r>
              <a:rPr lang="en-US" sz="3000">
                <a:ea typeface="ＭＳ Ｐゴシック" charset="0"/>
              </a:rPr>
              <a:t> = (a</a:t>
            </a:r>
            <a:r>
              <a:rPr lang="en-US" sz="3000" baseline="-25000">
                <a:ea typeface="ＭＳ Ｐゴシック" charset="0"/>
              </a:rPr>
              <a:t>1</a:t>
            </a:r>
            <a:r>
              <a:rPr lang="en-US" sz="3000">
                <a:ea typeface="ＭＳ Ｐゴシック" charset="0"/>
              </a:rPr>
              <a:t>, … a</a:t>
            </a:r>
            <a:r>
              <a:rPr lang="en-US" sz="3000" baseline="-25000">
                <a:ea typeface="ＭＳ Ｐゴシック" charset="0"/>
              </a:rPr>
              <a:t>n</a:t>
            </a:r>
            <a:r>
              <a:rPr lang="en-US" sz="3000">
                <a:ea typeface="ＭＳ Ｐゴシック" charset="0"/>
              </a:rPr>
              <a:t>):</a:t>
            </a:r>
          </a:p>
          <a:p>
            <a:pPr lvl="1"/>
            <a:r>
              <a:rPr lang="en-US">
                <a:ea typeface="ＭＳ Ｐゴシック" charset="0"/>
              </a:rPr>
              <a:t>a</a:t>
            </a:r>
            <a:r>
              <a:rPr lang="en-US" baseline="-25000">
                <a:ea typeface="ＭＳ Ｐゴシック" charset="0"/>
              </a:rPr>
              <a:t>i</a:t>
            </a:r>
            <a:r>
              <a:rPr lang="en-US">
                <a:ea typeface="ＭＳ Ｐゴシック" charset="0"/>
              </a:rPr>
              <a:t> is the probability that we are in state i.</a:t>
            </a:r>
          </a:p>
        </p:txBody>
      </p:sp>
      <p:sp>
        <p:nvSpPr>
          <p:cNvPr id="37892" name="Oval 4"/>
          <p:cNvSpPr>
            <a:spLocks noChangeArrowheads="1"/>
          </p:cNvSpPr>
          <p:nvPr/>
        </p:nvSpPr>
        <p:spPr bwMode="auto">
          <a:xfrm>
            <a:off x="3505200" y="3343597"/>
            <a:ext cx="457200" cy="457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+mn-lt"/>
              </a:rPr>
              <a:t>1</a:t>
            </a:r>
          </a:p>
        </p:txBody>
      </p:sp>
      <p:sp>
        <p:nvSpPr>
          <p:cNvPr id="37893" name="Oval 5"/>
          <p:cNvSpPr>
            <a:spLocks noChangeArrowheads="1"/>
          </p:cNvSpPr>
          <p:nvPr/>
        </p:nvSpPr>
        <p:spPr bwMode="auto">
          <a:xfrm>
            <a:off x="4724400" y="3343597"/>
            <a:ext cx="457200" cy="457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+mn-lt"/>
              </a:rPr>
              <a:t>2</a:t>
            </a:r>
          </a:p>
        </p:txBody>
      </p:sp>
      <p:cxnSp>
        <p:nvCxnSpPr>
          <p:cNvPr id="37894" name="AutoShape 6"/>
          <p:cNvCxnSpPr>
            <a:cxnSpLocks noChangeShapeType="1"/>
            <a:stCxn id="37892" idx="7"/>
            <a:endCxn id="37893" idx="1"/>
          </p:cNvCxnSpPr>
          <p:nvPr/>
        </p:nvCxnSpPr>
        <p:spPr bwMode="auto">
          <a:xfrm>
            <a:off x="3895725" y="3410272"/>
            <a:ext cx="8953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7895" name="AutoShape 7"/>
          <p:cNvCxnSpPr>
            <a:cxnSpLocks noChangeShapeType="1"/>
            <a:stCxn id="37893" idx="3"/>
            <a:endCxn id="37892" idx="5"/>
          </p:cNvCxnSpPr>
          <p:nvPr/>
        </p:nvCxnSpPr>
        <p:spPr bwMode="auto">
          <a:xfrm flipH="1">
            <a:off x="3895725" y="3734122"/>
            <a:ext cx="8953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7896" name="AutoShape 8"/>
          <p:cNvCxnSpPr>
            <a:cxnSpLocks noChangeShapeType="1"/>
            <a:stCxn id="37892" idx="1"/>
            <a:endCxn id="37892" idx="3"/>
          </p:cNvCxnSpPr>
          <p:nvPr/>
        </p:nvCxnSpPr>
        <p:spPr bwMode="auto">
          <a:xfrm rot="5400000" flipV="1">
            <a:off x="3410744" y="3571403"/>
            <a:ext cx="323850" cy="1588"/>
          </a:xfrm>
          <a:prstGeom prst="curvedConnector5">
            <a:avLst>
              <a:gd name="adj1" fmla="val -91176"/>
              <a:gd name="adj2" fmla="val -39000000"/>
              <a:gd name="adj3" fmla="val 19117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7897" name="AutoShape 9"/>
          <p:cNvCxnSpPr>
            <a:cxnSpLocks noChangeShapeType="1"/>
            <a:stCxn id="37893" idx="7"/>
            <a:endCxn id="37893" idx="5"/>
          </p:cNvCxnSpPr>
          <p:nvPr/>
        </p:nvCxnSpPr>
        <p:spPr bwMode="auto">
          <a:xfrm rot="5400000" flipV="1">
            <a:off x="4953794" y="3571403"/>
            <a:ext cx="323850" cy="1588"/>
          </a:xfrm>
          <a:prstGeom prst="curvedConnector5">
            <a:avLst>
              <a:gd name="adj1" fmla="val -91176"/>
              <a:gd name="adj2" fmla="val 39000000"/>
              <a:gd name="adj3" fmla="val 19117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4092970" y="3067343"/>
            <a:ext cx="5357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i="0">
                <a:latin typeface="+mn-lt"/>
              </a:rPr>
              <a:t>3/4</a:t>
            </a: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4100907" y="3707105"/>
            <a:ext cx="5357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i="0">
                <a:latin typeface="+mn-lt"/>
              </a:rPr>
              <a:t>1/4</a:t>
            </a:r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5650307" y="3341980"/>
            <a:ext cx="5357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i="0">
                <a:latin typeface="+mn-lt"/>
              </a:rPr>
              <a:t>3/4</a:t>
            </a: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2500707" y="3341980"/>
            <a:ext cx="5357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i="0">
                <a:latin typeface="+mn-lt"/>
              </a:rPr>
              <a:t>1/4</a:t>
            </a: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971600" y="4423603"/>
            <a:ext cx="6391493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 i="0">
                <a:latin typeface="+mn-lt"/>
              </a:rPr>
              <a:t>For this example, a</a:t>
            </a:r>
            <a:r>
              <a:rPr lang="en-US" sz="3200" i="0" baseline="-25000">
                <a:latin typeface="+mn-lt"/>
              </a:rPr>
              <a:t>1</a:t>
            </a:r>
            <a:r>
              <a:rPr lang="en-US" sz="3200" i="0">
                <a:latin typeface="+mn-lt"/>
              </a:rPr>
              <a:t>=1/4 and a</a:t>
            </a:r>
            <a:r>
              <a:rPr lang="en-US" sz="3200" i="0" baseline="-25000">
                <a:latin typeface="+mn-lt"/>
              </a:rPr>
              <a:t>2</a:t>
            </a:r>
            <a:r>
              <a:rPr lang="en-US" sz="3200" i="0">
                <a:latin typeface="+mn-lt"/>
              </a:rPr>
              <a:t>=3/4.</a:t>
            </a:r>
          </a:p>
        </p:txBody>
      </p:sp>
      <p:sp>
        <p:nvSpPr>
          <p:cNvPr id="15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89360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en-US" sz="3600">
                <a:latin typeface="+mn-lt"/>
                <a:ea typeface="ＭＳ Ｐゴシック" charset="0"/>
                <a:cs typeface="ＭＳ Ｐゴシック" charset="0"/>
              </a:rPr>
              <a:t>How do we compute this vector?</a:t>
            </a:r>
          </a:p>
        </p:txBody>
      </p:sp>
      <p:sp>
        <p:nvSpPr>
          <p:cNvPr id="125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ea typeface="ＭＳ Ｐゴシック" charset="0"/>
              </a:rPr>
              <a:t>Let </a:t>
            </a:r>
            <a:r>
              <a:rPr lang="en-US" sz="2800" b="1">
                <a:ea typeface="ＭＳ Ｐゴシック" charset="0"/>
              </a:rPr>
              <a:t>a</a:t>
            </a:r>
            <a:r>
              <a:rPr lang="en-US" sz="2800">
                <a:ea typeface="ＭＳ Ｐゴシック" charset="0"/>
              </a:rPr>
              <a:t> </a:t>
            </a:r>
            <a:r>
              <a:rPr lang="en-US" sz="2800" i="1">
                <a:ea typeface="ＭＳ Ｐゴシック" charset="0"/>
              </a:rPr>
              <a:t>= </a:t>
            </a:r>
            <a:r>
              <a:rPr lang="en-US" sz="2800">
                <a:ea typeface="ＭＳ Ｐゴシック" charset="0"/>
              </a:rPr>
              <a:t>(</a:t>
            </a:r>
            <a:r>
              <a:rPr lang="en-US" sz="2800" i="1">
                <a:ea typeface="ＭＳ Ｐゴシック" charset="0"/>
              </a:rPr>
              <a:t>a</a:t>
            </a:r>
            <a:r>
              <a:rPr lang="en-US" sz="2800" i="1" baseline="-25000">
                <a:ea typeface="ＭＳ Ｐゴシック" charset="0"/>
              </a:rPr>
              <a:t>1</a:t>
            </a:r>
            <a:r>
              <a:rPr lang="en-US" sz="2800" i="1">
                <a:ea typeface="ＭＳ Ｐゴシック" charset="0"/>
              </a:rPr>
              <a:t>, … a</a:t>
            </a:r>
            <a:r>
              <a:rPr lang="en-US" sz="2800" i="1" baseline="-25000">
                <a:ea typeface="ＭＳ Ｐゴシック" charset="0"/>
              </a:rPr>
              <a:t>n</a:t>
            </a:r>
            <a:r>
              <a:rPr lang="en-US" sz="2800">
                <a:ea typeface="ＭＳ Ｐゴシック" charset="0"/>
              </a:rPr>
              <a:t>) denote the row vector of steady-state probabilities.</a:t>
            </a:r>
          </a:p>
          <a:p>
            <a:r>
              <a:rPr lang="en-US" sz="2800">
                <a:ea typeface="ＭＳ Ｐゴシック" charset="0"/>
              </a:rPr>
              <a:t>If we our current position is described by </a:t>
            </a:r>
            <a:r>
              <a:rPr lang="en-US" sz="2800" b="1">
                <a:ea typeface="ＭＳ Ｐゴシック" charset="0"/>
              </a:rPr>
              <a:t>a</a:t>
            </a:r>
            <a:r>
              <a:rPr lang="en-US" sz="2800">
                <a:ea typeface="ＭＳ Ｐゴシック" charset="0"/>
              </a:rPr>
              <a:t>, then the next step is distributed as </a:t>
            </a:r>
            <a:r>
              <a:rPr lang="en-US" sz="2800" b="1">
                <a:ea typeface="ＭＳ Ｐゴシック" charset="0"/>
              </a:rPr>
              <a:t>aP</a:t>
            </a:r>
            <a:r>
              <a:rPr lang="en-US" sz="2800">
                <a:ea typeface="ＭＳ Ｐゴシック" charset="0"/>
              </a:rPr>
              <a:t>.</a:t>
            </a:r>
          </a:p>
          <a:p>
            <a:r>
              <a:rPr lang="en-US" sz="2800">
                <a:ea typeface="ＭＳ Ｐゴシック" charset="0"/>
              </a:rPr>
              <a:t>But </a:t>
            </a:r>
            <a:r>
              <a:rPr lang="en-US" sz="2800" b="1">
                <a:ea typeface="ＭＳ Ｐゴシック" charset="0"/>
              </a:rPr>
              <a:t>a</a:t>
            </a:r>
            <a:r>
              <a:rPr lang="en-US" sz="2800">
                <a:ea typeface="ＭＳ Ｐゴシック" charset="0"/>
              </a:rPr>
              <a:t> is the steady state, so </a:t>
            </a:r>
            <a:r>
              <a:rPr lang="en-US" sz="2800" b="1">
                <a:ea typeface="ＭＳ Ｐゴシック" charset="0"/>
              </a:rPr>
              <a:t>a</a:t>
            </a:r>
            <a:r>
              <a:rPr lang="en-US" sz="2800">
                <a:ea typeface="ＭＳ Ｐゴシック" charset="0"/>
              </a:rPr>
              <a:t>=</a:t>
            </a:r>
            <a:r>
              <a:rPr lang="en-US" sz="2800" b="1">
                <a:ea typeface="ＭＳ Ｐゴシック" charset="0"/>
              </a:rPr>
              <a:t>aP</a:t>
            </a:r>
            <a:r>
              <a:rPr lang="en-US" sz="2800">
                <a:ea typeface="ＭＳ Ｐゴシック" charset="0"/>
              </a:rPr>
              <a:t>.</a:t>
            </a:r>
          </a:p>
          <a:p>
            <a:r>
              <a:rPr lang="en-US" sz="2800">
                <a:ea typeface="ＭＳ Ｐゴシック" charset="0"/>
              </a:rPr>
              <a:t>Solving this matrix equation gives us </a:t>
            </a:r>
            <a:r>
              <a:rPr lang="en-US" sz="2800" b="1">
                <a:ea typeface="ＭＳ Ｐゴシック" charset="0"/>
              </a:rPr>
              <a:t>a</a:t>
            </a:r>
            <a:r>
              <a:rPr lang="en-US" sz="2800">
                <a:ea typeface="ＭＳ Ｐゴシック" charset="0"/>
              </a:rPr>
              <a:t>.</a:t>
            </a:r>
          </a:p>
          <a:p>
            <a:pPr lvl="1"/>
            <a:r>
              <a:rPr lang="en-US" sz="2400">
                <a:ea typeface="ＭＳ Ｐゴシック" charset="0"/>
              </a:rPr>
              <a:t>So </a:t>
            </a:r>
            <a:r>
              <a:rPr lang="en-US" sz="2400" b="1">
                <a:ea typeface="ＭＳ Ｐゴシック" charset="0"/>
              </a:rPr>
              <a:t>a</a:t>
            </a:r>
            <a:r>
              <a:rPr lang="en-US" sz="2400">
                <a:ea typeface="ＭＳ Ｐゴシック" charset="0"/>
              </a:rPr>
              <a:t> is the (left) eigenvector for </a:t>
            </a:r>
            <a:r>
              <a:rPr lang="en-US" sz="2400" b="1">
                <a:ea typeface="ＭＳ Ｐゴシック" charset="0"/>
              </a:rPr>
              <a:t>P</a:t>
            </a:r>
            <a:r>
              <a:rPr lang="en-US" sz="2400">
                <a:ea typeface="ＭＳ Ｐゴシック" charset="0"/>
              </a:rPr>
              <a:t>.</a:t>
            </a:r>
          </a:p>
          <a:p>
            <a:pPr lvl="1"/>
            <a:r>
              <a:rPr lang="en-US" sz="2400">
                <a:ea typeface="ＭＳ Ｐゴシック" charset="0"/>
              </a:rPr>
              <a:t>(Corresponds to the “principal” eigenvector of </a:t>
            </a:r>
            <a:r>
              <a:rPr lang="en-US" sz="2400" b="1">
                <a:ea typeface="ＭＳ Ｐゴシック" charset="0"/>
              </a:rPr>
              <a:t>P </a:t>
            </a:r>
            <a:r>
              <a:rPr lang="en-US" sz="2400">
                <a:ea typeface="ＭＳ Ｐゴシック" charset="0"/>
              </a:rPr>
              <a:t>with the largest eigenvalue.)</a:t>
            </a:r>
          </a:p>
          <a:p>
            <a:pPr lvl="1"/>
            <a:r>
              <a:rPr lang="en-US" sz="2400">
                <a:ea typeface="ＭＳ Ｐゴシック" charset="0"/>
              </a:rPr>
              <a:t>Transition probability matrices always have largest eigenvalue 1.</a:t>
            </a:r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8865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2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Today’s lecture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Anchor text</a:t>
            </a:r>
          </a:p>
          <a:p>
            <a:r>
              <a:rPr lang="en-US" dirty="0">
                <a:ea typeface="ＭＳ Ｐゴシック" charset="0"/>
              </a:rPr>
              <a:t>Link analysis for ranking</a:t>
            </a:r>
          </a:p>
          <a:p>
            <a:pPr lvl="1"/>
            <a:r>
              <a:rPr lang="en-US" dirty="0" err="1">
                <a:ea typeface="ＭＳ Ｐゴシック" charset="0"/>
              </a:rPr>
              <a:t>Pagerank</a:t>
            </a:r>
            <a:r>
              <a:rPr lang="en-US" dirty="0">
                <a:ea typeface="ＭＳ Ｐゴシック" charset="0"/>
              </a:rPr>
              <a:t> and variants</a:t>
            </a:r>
          </a:p>
          <a:p>
            <a:pPr lvl="1"/>
            <a:r>
              <a:rPr lang="en-US" dirty="0">
                <a:ea typeface="ＭＳ Ｐゴシック" charset="0"/>
                <a:cs typeface="ＭＳ Ｐゴシック" charset="0"/>
              </a:rPr>
              <a:t>Hyperlink-Induced Topic Search (HITS)</a:t>
            </a:r>
            <a:endParaRPr lang="en-US" dirty="0">
              <a:ea typeface="ＭＳ Ｐゴシック" charset="0"/>
            </a:endParaRPr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084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One way of computing a</a:t>
            </a:r>
          </a:p>
        </p:txBody>
      </p:sp>
      <p:sp>
        <p:nvSpPr>
          <p:cNvPr id="126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ea typeface="ＭＳ Ｐゴシック" charset="0"/>
                <a:cs typeface="ＭＳ Ｐゴシック" charset="0"/>
              </a:rPr>
              <a:t>Recall, regardless of where we start, we eventually reach the steady state </a:t>
            </a:r>
            <a:r>
              <a:rPr lang="en-US" sz="2800" b="1">
                <a:ea typeface="ＭＳ Ｐゴシック" charset="0"/>
                <a:cs typeface="ＭＳ Ｐゴシック" charset="0"/>
              </a:rPr>
              <a:t>a</a:t>
            </a:r>
            <a:r>
              <a:rPr lang="en-US" sz="2800">
                <a:ea typeface="ＭＳ Ｐゴシック" charset="0"/>
                <a:cs typeface="ＭＳ Ｐゴシック" charset="0"/>
              </a:rPr>
              <a:t>.</a:t>
            </a:r>
          </a:p>
          <a:p>
            <a:r>
              <a:rPr lang="en-US" sz="2800">
                <a:ea typeface="ＭＳ Ｐゴシック" charset="0"/>
                <a:cs typeface="ＭＳ Ｐゴシック" charset="0"/>
              </a:rPr>
              <a:t>Start with any distribution (say </a:t>
            </a:r>
            <a:r>
              <a:rPr lang="en-US" sz="2800" b="1">
                <a:ea typeface="ＭＳ Ｐゴシック" charset="0"/>
                <a:cs typeface="ＭＳ Ｐゴシック" charset="0"/>
              </a:rPr>
              <a:t>x</a:t>
            </a:r>
            <a:r>
              <a:rPr lang="en-US" sz="2800">
                <a:ea typeface="ＭＳ Ｐゴシック" charset="0"/>
                <a:cs typeface="ＭＳ Ｐゴシック" charset="0"/>
              </a:rPr>
              <a:t>=(</a:t>
            </a:r>
            <a:r>
              <a:rPr lang="en-US" sz="2800" i="1">
                <a:ea typeface="ＭＳ Ｐゴシック" charset="0"/>
                <a:cs typeface="ＭＳ Ｐゴシック" charset="0"/>
              </a:rPr>
              <a:t>10…0</a:t>
            </a:r>
            <a:r>
              <a:rPr lang="en-US" sz="2800">
                <a:ea typeface="ＭＳ Ｐゴシック" charset="0"/>
                <a:cs typeface="ＭＳ Ｐゴシック" charset="0"/>
              </a:rPr>
              <a:t>)).</a:t>
            </a:r>
          </a:p>
          <a:p>
            <a:r>
              <a:rPr lang="en-US" sz="2800">
                <a:ea typeface="ＭＳ Ｐゴシック" charset="0"/>
                <a:cs typeface="ＭＳ Ｐゴシック" charset="0"/>
              </a:rPr>
              <a:t>After one step, we’re at </a:t>
            </a:r>
            <a:r>
              <a:rPr lang="en-US" sz="2800" b="1">
                <a:ea typeface="ＭＳ Ｐゴシック" charset="0"/>
                <a:cs typeface="ＭＳ Ｐゴシック" charset="0"/>
              </a:rPr>
              <a:t>xP</a:t>
            </a:r>
            <a:r>
              <a:rPr lang="en-US" sz="2800">
                <a:ea typeface="ＭＳ Ｐゴシック" charset="0"/>
                <a:cs typeface="ＭＳ Ｐゴシック" charset="0"/>
              </a:rPr>
              <a:t>;</a:t>
            </a:r>
          </a:p>
          <a:p>
            <a:r>
              <a:rPr lang="en-US" sz="2800">
                <a:ea typeface="ＭＳ Ｐゴシック" charset="0"/>
                <a:cs typeface="ＭＳ Ｐゴシック" charset="0"/>
              </a:rPr>
              <a:t>after two steps at </a:t>
            </a:r>
            <a:r>
              <a:rPr lang="en-US" sz="2800" b="1">
                <a:ea typeface="ＭＳ Ｐゴシック" charset="0"/>
                <a:cs typeface="ＭＳ Ｐゴシック" charset="0"/>
              </a:rPr>
              <a:t>xP</a:t>
            </a:r>
            <a:r>
              <a:rPr lang="en-US" sz="2800" i="1" baseline="30000">
                <a:ea typeface="ＭＳ Ｐゴシック" charset="0"/>
                <a:cs typeface="ＭＳ Ｐゴシック" charset="0"/>
              </a:rPr>
              <a:t>2</a:t>
            </a:r>
            <a:r>
              <a:rPr lang="en-US" sz="2800">
                <a:ea typeface="ＭＳ Ｐゴシック" charset="0"/>
                <a:cs typeface="ＭＳ Ｐゴシック" charset="0"/>
              </a:rPr>
              <a:t> , then </a:t>
            </a:r>
            <a:r>
              <a:rPr lang="en-US" sz="2800" b="1">
                <a:ea typeface="ＭＳ Ｐゴシック" charset="0"/>
                <a:cs typeface="ＭＳ Ｐゴシック" charset="0"/>
              </a:rPr>
              <a:t>xP</a:t>
            </a:r>
            <a:r>
              <a:rPr lang="en-US" sz="2800" i="1" baseline="30000">
                <a:ea typeface="ＭＳ Ｐゴシック" charset="0"/>
                <a:cs typeface="ＭＳ Ｐゴシック" charset="0"/>
              </a:rPr>
              <a:t>3</a:t>
            </a:r>
            <a:r>
              <a:rPr lang="en-US" sz="2800">
                <a:ea typeface="ＭＳ Ｐゴシック" charset="0"/>
                <a:cs typeface="ＭＳ Ｐゴシック" charset="0"/>
              </a:rPr>
              <a:t> and so on.</a:t>
            </a:r>
          </a:p>
          <a:p>
            <a:r>
              <a:rPr lang="en-US" sz="2800">
                <a:ea typeface="ＭＳ Ｐゴシック" charset="0"/>
                <a:cs typeface="ＭＳ Ｐゴシック" charset="0"/>
              </a:rPr>
              <a:t>“Eventually” means for “large” </a:t>
            </a:r>
            <a:r>
              <a:rPr lang="en-US" sz="2800" i="1">
                <a:ea typeface="ＭＳ Ｐゴシック" charset="0"/>
                <a:cs typeface="ＭＳ Ｐゴシック" charset="0"/>
              </a:rPr>
              <a:t>k</a:t>
            </a:r>
            <a:r>
              <a:rPr lang="en-US" sz="2800">
                <a:ea typeface="ＭＳ Ｐゴシック" charset="0"/>
                <a:cs typeface="ＭＳ Ｐゴシック" charset="0"/>
              </a:rPr>
              <a:t>, </a:t>
            </a:r>
            <a:r>
              <a:rPr lang="en-US" sz="2800" b="1">
                <a:ea typeface="ＭＳ Ｐゴシック" charset="0"/>
                <a:cs typeface="ＭＳ Ｐゴシック" charset="0"/>
              </a:rPr>
              <a:t>xP</a:t>
            </a:r>
            <a:r>
              <a:rPr lang="en-US" sz="2800" i="1" baseline="30000">
                <a:ea typeface="ＭＳ Ｐゴシック" charset="0"/>
                <a:cs typeface="ＭＳ Ｐゴシック" charset="0"/>
              </a:rPr>
              <a:t>k </a:t>
            </a:r>
            <a:r>
              <a:rPr lang="en-US" sz="2800">
                <a:ea typeface="ＭＳ Ｐゴシック" charset="0"/>
                <a:cs typeface="ＭＳ Ｐゴシック" charset="0"/>
              </a:rPr>
              <a:t>= </a:t>
            </a:r>
            <a:r>
              <a:rPr lang="en-US" sz="2800" b="1">
                <a:ea typeface="ＭＳ Ｐゴシック" charset="0"/>
                <a:cs typeface="ＭＳ Ｐゴシック" charset="0"/>
              </a:rPr>
              <a:t>a</a:t>
            </a:r>
            <a:r>
              <a:rPr lang="en-US" sz="2800">
                <a:ea typeface="ＭＳ Ｐゴシック" charset="0"/>
                <a:cs typeface="ＭＳ Ｐゴシック" charset="0"/>
              </a:rPr>
              <a:t>.</a:t>
            </a:r>
          </a:p>
          <a:p>
            <a:r>
              <a:rPr lang="en-US" sz="2800">
                <a:ea typeface="ＭＳ Ｐゴシック" charset="0"/>
                <a:cs typeface="ＭＳ Ｐゴシック" charset="0"/>
              </a:rPr>
              <a:t>Algorithm: multiply </a:t>
            </a:r>
            <a:r>
              <a:rPr lang="en-US" sz="2800" b="1">
                <a:ea typeface="ＭＳ Ｐゴシック" charset="0"/>
                <a:cs typeface="ＭＳ Ｐゴシック" charset="0"/>
              </a:rPr>
              <a:t>x</a:t>
            </a:r>
            <a:r>
              <a:rPr lang="en-US" sz="2800">
                <a:ea typeface="ＭＳ Ｐゴシック" charset="0"/>
                <a:cs typeface="ＭＳ Ｐゴシック" charset="0"/>
              </a:rPr>
              <a:t> by increasing powers of </a:t>
            </a:r>
            <a:r>
              <a:rPr lang="en-US" sz="2800" b="1">
                <a:ea typeface="ＭＳ Ｐゴシック" charset="0"/>
                <a:cs typeface="ＭＳ Ｐゴシック" charset="0"/>
              </a:rPr>
              <a:t>P</a:t>
            </a:r>
            <a:r>
              <a:rPr lang="en-US" sz="2800">
                <a:ea typeface="ＭＳ Ｐゴシック" charset="0"/>
                <a:cs typeface="ＭＳ Ｐゴシック" charset="0"/>
              </a:rPr>
              <a:t> until the product looks stable.</a:t>
            </a:r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684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0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054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Pagerank summary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Preprocessing:</a:t>
            </a:r>
          </a:p>
          <a:p>
            <a:pPr lvl="1"/>
            <a:r>
              <a:rPr lang="en-US" dirty="0">
                <a:ea typeface="ＭＳ Ｐゴシック" charset="0"/>
              </a:rPr>
              <a:t>Given graph of links, build matrix </a:t>
            </a:r>
            <a:r>
              <a:rPr lang="en-US" b="1" dirty="0">
                <a:ea typeface="ＭＳ Ｐゴシック" charset="0"/>
              </a:rPr>
              <a:t>P</a:t>
            </a:r>
            <a:r>
              <a:rPr lang="en-US" dirty="0">
                <a:ea typeface="ＭＳ Ｐゴシック" charset="0"/>
              </a:rPr>
              <a:t>.</a:t>
            </a:r>
          </a:p>
          <a:p>
            <a:pPr lvl="1"/>
            <a:r>
              <a:rPr lang="en-US" dirty="0">
                <a:ea typeface="ＭＳ Ｐゴシック" charset="0"/>
              </a:rPr>
              <a:t>From it compute </a:t>
            </a:r>
            <a:r>
              <a:rPr lang="en-US" b="1" dirty="0">
                <a:ea typeface="ＭＳ Ｐゴシック" charset="0"/>
              </a:rPr>
              <a:t>a</a:t>
            </a:r>
            <a:r>
              <a:rPr lang="en-US" dirty="0">
                <a:ea typeface="ＭＳ Ｐゴシック" charset="0"/>
              </a:rPr>
              <a:t>.</a:t>
            </a:r>
          </a:p>
          <a:p>
            <a:pPr lvl="1"/>
            <a:r>
              <a:rPr lang="en-US" dirty="0">
                <a:ea typeface="ＭＳ Ｐゴシック" charset="0"/>
              </a:rPr>
              <a:t>The entry </a:t>
            </a:r>
            <a:r>
              <a:rPr lang="en-US" i="1" dirty="0" err="1">
                <a:ea typeface="ＭＳ Ｐゴシック" charset="0"/>
              </a:rPr>
              <a:t>a</a:t>
            </a:r>
            <a:r>
              <a:rPr lang="en-US" i="1" baseline="-25000" dirty="0" err="1">
                <a:ea typeface="ＭＳ Ｐゴシック" charset="0"/>
              </a:rPr>
              <a:t>i</a:t>
            </a:r>
            <a:r>
              <a:rPr lang="en-US" dirty="0">
                <a:ea typeface="ＭＳ Ｐゴシック" charset="0"/>
              </a:rPr>
              <a:t> is a number between 0 and 1: the </a:t>
            </a:r>
            <a:r>
              <a:rPr lang="en-US" dirty="0" err="1">
                <a:ea typeface="ＭＳ Ｐゴシック" charset="0"/>
              </a:rPr>
              <a:t>pagerank</a:t>
            </a:r>
            <a:r>
              <a:rPr lang="en-US" dirty="0">
                <a:ea typeface="ＭＳ Ｐゴシック" charset="0"/>
              </a:rPr>
              <a:t> of page </a:t>
            </a:r>
            <a:r>
              <a:rPr lang="en-US" i="1" dirty="0" err="1">
                <a:ea typeface="ＭＳ Ｐゴシック" charset="0"/>
              </a:rPr>
              <a:t>i</a:t>
            </a:r>
            <a:r>
              <a:rPr lang="en-US" dirty="0">
                <a:ea typeface="ＭＳ Ｐゴシック" charset="0"/>
              </a:rPr>
              <a:t>.</a:t>
            </a:r>
          </a:p>
          <a:p>
            <a:r>
              <a:rPr lang="en-US" dirty="0">
                <a:ea typeface="ＭＳ Ｐゴシック" charset="0"/>
              </a:rPr>
              <a:t>Query processing:</a:t>
            </a:r>
          </a:p>
          <a:p>
            <a:pPr lvl="1"/>
            <a:r>
              <a:rPr lang="en-US" dirty="0">
                <a:ea typeface="ＭＳ Ｐゴシック" charset="0"/>
              </a:rPr>
              <a:t>Retrieve pages meeting query.</a:t>
            </a:r>
          </a:p>
          <a:p>
            <a:pPr lvl="1"/>
            <a:r>
              <a:rPr lang="en-US" dirty="0">
                <a:ea typeface="ＭＳ Ｐゴシック" charset="0"/>
              </a:rPr>
              <a:t>Rank them by their </a:t>
            </a:r>
            <a:r>
              <a:rPr lang="en-US" dirty="0" err="1">
                <a:ea typeface="ＭＳ Ｐゴシック" charset="0"/>
              </a:rPr>
              <a:t>pagerank</a:t>
            </a:r>
            <a:r>
              <a:rPr lang="en-US" dirty="0">
                <a:ea typeface="ＭＳ Ｐゴシック" charset="0"/>
              </a:rPr>
              <a:t>.</a:t>
            </a:r>
          </a:p>
          <a:p>
            <a:pPr lvl="1"/>
            <a:r>
              <a:rPr lang="en-US" dirty="0">
                <a:ea typeface="ＭＳ Ｐゴシック" charset="0"/>
              </a:rPr>
              <a:t>Order is query-</a:t>
            </a:r>
            <a:r>
              <a:rPr lang="en-US" i="1" dirty="0">
                <a:ea typeface="ＭＳ Ｐゴシック" charset="0"/>
              </a:rPr>
              <a:t>independent</a:t>
            </a:r>
            <a:r>
              <a:rPr lang="en-US" dirty="0" smtClean="0">
                <a:ea typeface="ＭＳ Ｐゴシック" charset="0"/>
              </a:rPr>
              <a:t>.</a:t>
            </a:r>
          </a:p>
          <a:p>
            <a:r>
              <a:rPr lang="en-US" dirty="0" err="1">
                <a:ea typeface="ＭＳ Ｐゴシック" charset="0"/>
                <a:cs typeface="ＭＳ Ｐゴシック" charset="0"/>
              </a:rPr>
              <a:t>Pagerank</a:t>
            </a:r>
            <a:r>
              <a:rPr lang="en-US" dirty="0">
                <a:ea typeface="ＭＳ Ｐゴシック" charset="0"/>
                <a:cs typeface="ＭＳ Ｐゴシック" charset="0"/>
              </a:rPr>
              <a:t> is used in Google, but so are many other clever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heuristics.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82648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97768"/>
            <a:ext cx="7772400" cy="1143000"/>
          </a:xfrm>
        </p:spPr>
        <p:txBody>
          <a:bodyPr/>
          <a:lstStyle/>
          <a:p>
            <a:r>
              <a:rPr lang="en-US" sz="3600" dirty="0" err="1">
                <a:latin typeface="+mn-lt"/>
                <a:ea typeface="ＭＳ Ｐゴシック" charset="0"/>
                <a:cs typeface="ＭＳ Ｐゴシック" charset="0"/>
              </a:rPr>
              <a:t>Pagerank</a:t>
            </a:r>
            <a:r>
              <a:rPr lang="en-US" sz="3600" dirty="0">
                <a:latin typeface="+mn-lt"/>
                <a:ea typeface="ＭＳ Ｐゴシック" charset="0"/>
                <a:cs typeface="ＭＳ Ｐゴシック" charset="0"/>
              </a:rPr>
              <a:t>: Issues and Variants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ea typeface="ＭＳ Ｐゴシック" charset="0"/>
              </a:rPr>
              <a:t>How realistic is the random surfer model?</a:t>
            </a:r>
          </a:p>
          <a:p>
            <a:pPr lvl="1"/>
            <a:r>
              <a:rPr lang="en-US" sz="2400">
                <a:ea typeface="ＭＳ Ｐゴシック" charset="0"/>
              </a:rPr>
              <a:t>What if we modeled the back button? [Fagi00]</a:t>
            </a:r>
          </a:p>
          <a:p>
            <a:pPr lvl="1"/>
            <a:r>
              <a:rPr lang="en-US" sz="2400">
                <a:ea typeface="ＭＳ Ｐゴシック" charset="0"/>
              </a:rPr>
              <a:t>Surfer behavior sharply skewed towards short paths [Hube98]</a:t>
            </a:r>
          </a:p>
          <a:p>
            <a:pPr lvl="1"/>
            <a:r>
              <a:rPr lang="en-US" sz="2400">
                <a:ea typeface="ＭＳ Ｐゴシック" charset="0"/>
              </a:rPr>
              <a:t>Search engines, bookmarks &amp; directories make jumps non-random.</a:t>
            </a:r>
          </a:p>
          <a:p>
            <a:r>
              <a:rPr lang="en-US" sz="2400">
                <a:ea typeface="ＭＳ Ｐゴシック" charset="0"/>
              </a:rPr>
              <a:t>Biased Surfer Models</a:t>
            </a:r>
          </a:p>
          <a:p>
            <a:pPr lvl="1"/>
            <a:r>
              <a:rPr lang="en-US" sz="2400">
                <a:ea typeface="ＭＳ Ｐゴシック" charset="0"/>
              </a:rPr>
              <a:t>Weight edge traversal probabilities based on match with topic/query (non-uniform edge selection)</a:t>
            </a:r>
          </a:p>
          <a:p>
            <a:pPr lvl="1"/>
            <a:r>
              <a:rPr lang="en-US" sz="2400">
                <a:ea typeface="ＭＳ Ｐゴシック" charset="0"/>
              </a:rPr>
              <a:t>Bias jumps to pages on topic (e.g., based on personal bookmarks &amp; categories of interest)</a:t>
            </a:r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67600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Hyperlink-Induced Topic Search (HITS</a:t>
            </a:r>
            <a:r>
              <a:rPr lang="en-US" dirty="0" smtClean="0">
                <a:latin typeface="+mn-lt"/>
                <a:ea typeface="ＭＳ Ｐゴシック" charset="0"/>
                <a:cs typeface="ＭＳ Ｐゴシック" charset="0"/>
              </a:rPr>
              <a:t>)</a:t>
            </a:r>
            <a:endParaRPr lang="en-US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ea typeface="ＭＳ Ｐゴシック" charset="0"/>
              </a:rPr>
              <a:t>In response to a query, instead of an ordered list of pages each meeting the query, find </a:t>
            </a:r>
            <a:r>
              <a:rPr lang="en-US" sz="2800" u="sng">
                <a:ea typeface="ＭＳ Ｐゴシック" charset="0"/>
              </a:rPr>
              <a:t>two</a:t>
            </a:r>
            <a:r>
              <a:rPr lang="en-US" sz="2800">
                <a:ea typeface="ＭＳ Ｐゴシック" charset="0"/>
              </a:rPr>
              <a:t> sets of inter-related pages:</a:t>
            </a:r>
          </a:p>
          <a:p>
            <a:pPr lvl="1"/>
            <a:r>
              <a:rPr lang="en-US" sz="2400">
                <a:ea typeface="ＭＳ Ｐゴシック" charset="0"/>
              </a:rPr>
              <a:t>Hub pages are good lists of links on a subject.</a:t>
            </a:r>
          </a:p>
          <a:p>
            <a:pPr lvl="2"/>
            <a:r>
              <a:rPr lang="en-US" sz="2000">
                <a:ea typeface="ＭＳ Ｐゴシック" charset="0"/>
              </a:rPr>
              <a:t>e.g., “Bob’s list of cancer-related links.”</a:t>
            </a:r>
          </a:p>
          <a:p>
            <a:pPr lvl="1"/>
            <a:r>
              <a:rPr lang="en-US" sz="2400">
                <a:ea typeface="ＭＳ Ｐゴシック" charset="0"/>
              </a:rPr>
              <a:t>Authority pages occur recurrently on good hubs for the subject.</a:t>
            </a:r>
          </a:p>
          <a:p>
            <a:r>
              <a:rPr lang="en-US" sz="2800">
                <a:ea typeface="ＭＳ Ｐゴシック" charset="0"/>
              </a:rPr>
              <a:t>Best suited for “broad topic” queries rather than for page-finding queries.</a:t>
            </a:r>
          </a:p>
          <a:p>
            <a:r>
              <a:rPr lang="en-US" sz="2800">
                <a:ea typeface="ＭＳ Ｐゴシック" charset="0"/>
              </a:rPr>
              <a:t>Gets at a broader slice of common opinion.</a:t>
            </a:r>
          </a:p>
          <a:p>
            <a:endParaRPr lang="en-US" sz="2800">
              <a:ea typeface="ＭＳ Ｐゴシック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2736304" y="620769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Jon M. Kleinberg, Hubs, </a:t>
            </a:r>
            <a:r>
              <a:rPr lang="de-DE" sz="1200" dirty="0" err="1">
                <a:solidFill>
                  <a:srgbClr val="0000FF"/>
                </a:solidFill>
              </a:rPr>
              <a:t>Authorities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dirty="0" err="1">
                <a:solidFill>
                  <a:srgbClr val="0000FF"/>
                </a:solidFill>
              </a:rPr>
              <a:t>and</a:t>
            </a:r>
            <a:r>
              <a:rPr lang="de-DE" sz="1200" dirty="0">
                <a:solidFill>
                  <a:srgbClr val="0000FF"/>
                </a:solidFill>
              </a:rPr>
              <a:t> Communities, </a:t>
            </a:r>
            <a:r>
              <a:rPr lang="de-DE" sz="1200" dirty="0" smtClean="0">
                <a:solidFill>
                  <a:srgbClr val="0000FF"/>
                </a:solidFill>
              </a:rPr>
              <a:t/>
            </a:r>
            <a:br>
              <a:rPr lang="de-DE" sz="1200" dirty="0" smtClean="0">
                <a:solidFill>
                  <a:srgbClr val="0000FF"/>
                </a:solidFill>
              </a:rPr>
            </a:br>
            <a:r>
              <a:rPr lang="de-DE" sz="1200" dirty="0" smtClean="0">
                <a:solidFill>
                  <a:srgbClr val="0000FF"/>
                </a:solidFill>
              </a:rPr>
              <a:t>ACM </a:t>
            </a:r>
            <a:r>
              <a:rPr lang="de-DE" sz="1200" dirty="0">
                <a:solidFill>
                  <a:srgbClr val="0000FF"/>
                </a:solidFill>
              </a:rPr>
              <a:t>Computing Surveys 31(4), </a:t>
            </a:r>
            <a:r>
              <a:rPr lang="de-DE" sz="1200" dirty="0" err="1">
                <a:solidFill>
                  <a:srgbClr val="0000FF"/>
                </a:solidFill>
              </a:rPr>
              <a:t>December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b="1" dirty="0" smtClean="0">
                <a:solidFill>
                  <a:srgbClr val="FF0000"/>
                </a:solidFill>
              </a:rPr>
              <a:t>1999</a:t>
            </a:r>
            <a:endParaRPr lang="de-DE" sz="1200" b="1" dirty="0">
              <a:solidFill>
                <a:srgbClr val="FF0000"/>
              </a:solidFill>
            </a:endParaRPr>
          </a:p>
        </p:txBody>
      </p:sp>
      <p:sp>
        <p:nvSpPr>
          <p:cNvPr id="5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89503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Hubs and Authorities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ea typeface="ＭＳ Ｐゴシック" charset="0"/>
                <a:cs typeface="ＭＳ Ｐゴシック" charset="0"/>
              </a:rPr>
              <a:t>Thus, a good hub page for a topic </a:t>
            </a:r>
            <a:r>
              <a:rPr lang="en-US" sz="2800" i="1">
                <a:ea typeface="ＭＳ Ｐゴシック" charset="0"/>
                <a:cs typeface="ＭＳ Ｐゴシック" charset="0"/>
              </a:rPr>
              <a:t>points</a:t>
            </a:r>
            <a:r>
              <a:rPr lang="en-US" sz="2800">
                <a:ea typeface="ＭＳ Ｐゴシック" charset="0"/>
                <a:cs typeface="ＭＳ Ｐゴシック" charset="0"/>
              </a:rPr>
              <a:t> to many authoritative pages for that topic.</a:t>
            </a:r>
          </a:p>
          <a:p>
            <a:r>
              <a:rPr lang="en-US" sz="2800">
                <a:ea typeface="ＭＳ Ｐゴシック" charset="0"/>
                <a:cs typeface="ＭＳ Ｐゴシック" charset="0"/>
              </a:rPr>
              <a:t>A good authority page for a topic is </a:t>
            </a:r>
            <a:r>
              <a:rPr lang="en-US" sz="2800" i="1">
                <a:ea typeface="ＭＳ Ｐゴシック" charset="0"/>
                <a:cs typeface="ＭＳ Ｐゴシック" charset="0"/>
              </a:rPr>
              <a:t>pointed</a:t>
            </a:r>
            <a:r>
              <a:rPr lang="en-US" sz="2800">
                <a:ea typeface="ＭＳ Ｐゴシック" charset="0"/>
                <a:cs typeface="ＭＳ Ｐゴシック" charset="0"/>
              </a:rPr>
              <a:t> to by many good hubs for that topic.</a:t>
            </a:r>
          </a:p>
          <a:p>
            <a:r>
              <a:rPr lang="en-US" sz="2800">
                <a:ea typeface="ＭＳ Ｐゴシック" charset="0"/>
                <a:cs typeface="ＭＳ Ｐゴシック" charset="0"/>
              </a:rPr>
              <a:t>Circular definition - will turn this into an iterative computation.</a:t>
            </a:r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9388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+mn-lt"/>
                <a:ea typeface="ＭＳ Ｐゴシック" charset="0"/>
                <a:cs typeface="ＭＳ Ｐゴシック" charset="0"/>
              </a:rPr>
              <a:t>The hope</a:t>
            </a:r>
          </a:p>
        </p:txBody>
      </p:sp>
      <p:graphicFrame>
        <p:nvGraphicFramePr>
          <p:cNvPr id="56322" name="Object 2"/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794378975"/>
              </p:ext>
            </p:extLst>
          </p:nvPr>
        </p:nvGraphicFramePr>
        <p:xfrm>
          <a:off x="1657350" y="1268760"/>
          <a:ext cx="5829300" cy="443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24" name="Bild" r:id="rId3" imgW="2743200" imgH="1828800" progId="Word.Picture.8">
                  <p:embed/>
                </p:oleObj>
              </mc:Choice>
              <mc:Fallback>
                <p:oleObj name="Bild" r:id="rId3" imgW="2743200" imgH="18288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7350" y="1268760"/>
                        <a:ext cx="5829300" cy="443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1974737" y="5609928"/>
            <a:ext cx="48468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i="0">
                <a:latin typeface="+mn-lt"/>
              </a:rPr>
              <a:t>Long distance telephone companies</a:t>
            </a:r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415586" y="2760494"/>
            <a:ext cx="1023027" cy="369332"/>
          </a:xfrm>
          <a:prstGeom prst="rightArrowCallout">
            <a:avLst>
              <a:gd name="adj1" fmla="val 25000"/>
              <a:gd name="adj2" fmla="val 25000"/>
              <a:gd name="adj3" fmla="val 45125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>
                <a:latin typeface="+mn-lt"/>
              </a:rPr>
              <a:t>Hubs</a:t>
            </a:r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>
            <a:off x="6827017" y="2379494"/>
            <a:ext cx="1868541" cy="369332"/>
          </a:xfrm>
          <a:prstGeom prst="leftArrowCallout">
            <a:avLst>
              <a:gd name="adj1" fmla="val 25000"/>
              <a:gd name="adj2" fmla="val 25000"/>
              <a:gd name="adj3" fmla="val 8412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>
                <a:latin typeface="+mn-lt"/>
              </a:rPr>
              <a:t>Authorities</a:t>
            </a:r>
          </a:p>
        </p:txBody>
      </p:sp>
      <p:sp>
        <p:nvSpPr>
          <p:cNvPr id="7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31297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High-level scheme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>
                <a:ea typeface="ＭＳ Ｐゴシック" charset="0"/>
              </a:rPr>
              <a:t>Extract from the web a </a:t>
            </a:r>
            <a:r>
              <a:rPr lang="en-US" sz="3200" u="sng">
                <a:ea typeface="ＭＳ Ｐゴシック" charset="0"/>
              </a:rPr>
              <a:t>base set</a:t>
            </a:r>
            <a:r>
              <a:rPr lang="en-US" sz="3200">
                <a:ea typeface="ＭＳ Ｐゴシック" charset="0"/>
              </a:rPr>
              <a:t> of pages that </a:t>
            </a:r>
            <a:r>
              <a:rPr lang="en-US" sz="3200" i="1">
                <a:ea typeface="ＭＳ Ｐゴシック" charset="0"/>
              </a:rPr>
              <a:t>could</a:t>
            </a:r>
            <a:r>
              <a:rPr lang="en-US" sz="3200">
                <a:ea typeface="ＭＳ Ｐゴシック" charset="0"/>
              </a:rPr>
              <a:t> be good hubs or authorities.</a:t>
            </a:r>
          </a:p>
          <a:p>
            <a:r>
              <a:rPr lang="en-US" sz="3200">
                <a:ea typeface="ＭＳ Ｐゴシック" charset="0"/>
              </a:rPr>
              <a:t>From these, identify a small set of top hub and authority pages;</a:t>
            </a:r>
          </a:p>
          <a:p>
            <a:pPr lvl="1">
              <a:buFont typeface="Symbol" charset="0"/>
              <a:buChar char="®"/>
            </a:pPr>
            <a:r>
              <a:rPr lang="en-US" sz="2800">
                <a:ea typeface="ＭＳ Ｐゴシック" charset="0"/>
              </a:rPr>
              <a:t>iterative algorithm.</a:t>
            </a:r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26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02005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Base set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ＭＳ Ｐゴシック" charset="0"/>
              </a:rPr>
              <a:t>Given text query (say </a:t>
            </a:r>
            <a:r>
              <a:rPr lang="en-US" b="1" i="1">
                <a:ea typeface="ＭＳ Ｐゴシック" charset="0"/>
              </a:rPr>
              <a:t>browser</a:t>
            </a:r>
            <a:r>
              <a:rPr lang="en-US">
                <a:ea typeface="ＭＳ Ｐゴシック" charset="0"/>
              </a:rPr>
              <a:t>), use a text index to get all pages containing </a:t>
            </a:r>
            <a:r>
              <a:rPr lang="en-US" b="1" i="1">
                <a:ea typeface="ＭＳ Ｐゴシック" charset="0"/>
              </a:rPr>
              <a:t>browser.</a:t>
            </a:r>
          </a:p>
          <a:p>
            <a:pPr lvl="1"/>
            <a:r>
              <a:rPr lang="en-US">
                <a:ea typeface="ＭＳ Ｐゴシック" charset="0"/>
              </a:rPr>
              <a:t>Call this the </a:t>
            </a:r>
            <a:r>
              <a:rPr lang="en-US" u="sng">
                <a:ea typeface="ＭＳ Ｐゴシック" charset="0"/>
              </a:rPr>
              <a:t>root set</a:t>
            </a:r>
            <a:r>
              <a:rPr lang="en-US">
                <a:ea typeface="ＭＳ Ｐゴシック" charset="0"/>
              </a:rPr>
              <a:t> of pages. </a:t>
            </a:r>
          </a:p>
          <a:p>
            <a:r>
              <a:rPr lang="en-US">
                <a:ea typeface="ＭＳ Ｐゴシック" charset="0"/>
              </a:rPr>
              <a:t>Add in any page that either</a:t>
            </a:r>
          </a:p>
          <a:p>
            <a:pPr lvl="1"/>
            <a:r>
              <a:rPr lang="en-US">
                <a:ea typeface="ＭＳ Ｐゴシック" charset="0"/>
              </a:rPr>
              <a:t>points to a page in the root set, or</a:t>
            </a:r>
          </a:p>
          <a:p>
            <a:pPr lvl="1"/>
            <a:r>
              <a:rPr lang="en-US">
                <a:ea typeface="ＭＳ Ｐゴシック" charset="0"/>
              </a:rPr>
              <a:t>is pointed to by a page in the root set.</a:t>
            </a:r>
          </a:p>
          <a:p>
            <a:r>
              <a:rPr lang="en-US">
                <a:ea typeface="ＭＳ Ｐゴシック" charset="0"/>
              </a:rPr>
              <a:t>Call this the </a:t>
            </a:r>
            <a:r>
              <a:rPr lang="en-US" u="sng">
                <a:ea typeface="ＭＳ Ｐゴシック" charset="0"/>
              </a:rPr>
              <a:t>base set</a:t>
            </a:r>
            <a:r>
              <a:rPr lang="en-US">
                <a:ea typeface="ＭＳ Ｐゴシック" charset="0"/>
              </a:rPr>
              <a:t>.</a:t>
            </a:r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27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88576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Visualization</a:t>
            </a:r>
          </a:p>
        </p:txBody>
      </p:sp>
      <p:sp>
        <p:nvSpPr>
          <p:cNvPr id="1289219" name="AutoShape 3"/>
          <p:cNvSpPr>
            <a:spLocks noChangeArrowheads="1"/>
          </p:cNvSpPr>
          <p:nvPr/>
        </p:nvSpPr>
        <p:spPr bwMode="auto">
          <a:xfrm>
            <a:off x="3233192" y="2077616"/>
            <a:ext cx="2286000" cy="1828800"/>
          </a:xfrm>
          <a:prstGeom prst="flowChartConnector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+mn-lt"/>
              </a:rPr>
              <a:t>Root</a:t>
            </a:r>
          </a:p>
          <a:p>
            <a:pPr algn="ctr"/>
            <a:r>
              <a:rPr lang="en-US">
                <a:latin typeface="+mn-lt"/>
              </a:rPr>
              <a:t>set</a:t>
            </a:r>
          </a:p>
        </p:txBody>
      </p:sp>
      <p:sp>
        <p:nvSpPr>
          <p:cNvPr id="1289220" name="AutoShape 4"/>
          <p:cNvSpPr>
            <a:spLocks noChangeArrowheads="1"/>
          </p:cNvSpPr>
          <p:nvPr/>
        </p:nvSpPr>
        <p:spPr bwMode="auto">
          <a:xfrm>
            <a:off x="2699792" y="1772816"/>
            <a:ext cx="3656013" cy="2741613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89221" name="Oval 5"/>
          <p:cNvSpPr>
            <a:spLocks noChangeArrowheads="1"/>
          </p:cNvSpPr>
          <p:nvPr/>
        </p:nvSpPr>
        <p:spPr bwMode="auto">
          <a:xfrm>
            <a:off x="3736430" y="1849016"/>
            <a:ext cx="182562" cy="182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89222" name="Oval 6"/>
          <p:cNvSpPr>
            <a:spLocks noChangeArrowheads="1"/>
          </p:cNvSpPr>
          <p:nvPr/>
        </p:nvSpPr>
        <p:spPr bwMode="auto">
          <a:xfrm>
            <a:off x="2898230" y="2687216"/>
            <a:ext cx="182562" cy="182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89223" name="Oval 7"/>
          <p:cNvSpPr>
            <a:spLocks noChangeArrowheads="1"/>
          </p:cNvSpPr>
          <p:nvPr/>
        </p:nvSpPr>
        <p:spPr bwMode="auto">
          <a:xfrm>
            <a:off x="2974430" y="2199854"/>
            <a:ext cx="182562" cy="1825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289224" name="Oval 8"/>
          <p:cNvSpPr>
            <a:spLocks noChangeArrowheads="1"/>
          </p:cNvSpPr>
          <p:nvPr/>
        </p:nvSpPr>
        <p:spPr bwMode="auto">
          <a:xfrm>
            <a:off x="5717630" y="3571454"/>
            <a:ext cx="182562" cy="1825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89225" name="Oval 9"/>
          <p:cNvSpPr>
            <a:spLocks noChangeArrowheads="1"/>
          </p:cNvSpPr>
          <p:nvPr/>
        </p:nvSpPr>
        <p:spPr bwMode="auto">
          <a:xfrm>
            <a:off x="5823992" y="2915816"/>
            <a:ext cx="182563" cy="182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89226" name="Oval 10"/>
          <p:cNvSpPr>
            <a:spLocks noChangeArrowheads="1"/>
          </p:cNvSpPr>
          <p:nvPr/>
        </p:nvSpPr>
        <p:spPr bwMode="auto">
          <a:xfrm>
            <a:off x="5565230" y="2428454"/>
            <a:ext cx="182562" cy="1825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89227" name="Oval 11"/>
          <p:cNvSpPr>
            <a:spLocks noChangeArrowheads="1"/>
          </p:cNvSpPr>
          <p:nvPr/>
        </p:nvSpPr>
        <p:spPr bwMode="auto">
          <a:xfrm>
            <a:off x="5442992" y="2077616"/>
            <a:ext cx="182563" cy="182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89228" name="Oval 12"/>
          <p:cNvSpPr>
            <a:spLocks noChangeArrowheads="1"/>
          </p:cNvSpPr>
          <p:nvPr/>
        </p:nvSpPr>
        <p:spPr bwMode="auto">
          <a:xfrm>
            <a:off x="2974430" y="3296816"/>
            <a:ext cx="182562" cy="182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89229" name="Oval 13"/>
          <p:cNvSpPr>
            <a:spLocks noChangeArrowheads="1"/>
          </p:cNvSpPr>
          <p:nvPr/>
        </p:nvSpPr>
        <p:spPr bwMode="auto">
          <a:xfrm>
            <a:off x="3126830" y="3754016"/>
            <a:ext cx="182562" cy="182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89230" name="Oval 14"/>
          <p:cNvSpPr>
            <a:spLocks noChangeArrowheads="1"/>
          </p:cNvSpPr>
          <p:nvPr/>
        </p:nvSpPr>
        <p:spPr bwMode="auto">
          <a:xfrm>
            <a:off x="4346030" y="3449216"/>
            <a:ext cx="182562" cy="182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89231" name="Oval 15"/>
          <p:cNvSpPr>
            <a:spLocks noChangeArrowheads="1"/>
          </p:cNvSpPr>
          <p:nvPr/>
        </p:nvSpPr>
        <p:spPr bwMode="auto">
          <a:xfrm>
            <a:off x="4803230" y="3373016"/>
            <a:ext cx="182562" cy="182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89232" name="Oval 16"/>
          <p:cNvSpPr>
            <a:spLocks noChangeArrowheads="1"/>
          </p:cNvSpPr>
          <p:nvPr/>
        </p:nvSpPr>
        <p:spPr bwMode="auto">
          <a:xfrm>
            <a:off x="5108030" y="2992016"/>
            <a:ext cx="182562" cy="182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89233" name="Oval 17"/>
          <p:cNvSpPr>
            <a:spLocks noChangeArrowheads="1"/>
          </p:cNvSpPr>
          <p:nvPr/>
        </p:nvSpPr>
        <p:spPr bwMode="auto">
          <a:xfrm>
            <a:off x="4985792" y="2611016"/>
            <a:ext cx="182563" cy="182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89234" name="Oval 18"/>
          <p:cNvSpPr>
            <a:spLocks noChangeArrowheads="1"/>
          </p:cNvSpPr>
          <p:nvPr/>
        </p:nvSpPr>
        <p:spPr bwMode="auto">
          <a:xfrm>
            <a:off x="3660230" y="2687216"/>
            <a:ext cx="182562" cy="182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89235" name="Oval 19"/>
          <p:cNvSpPr>
            <a:spLocks noChangeArrowheads="1"/>
          </p:cNvSpPr>
          <p:nvPr/>
        </p:nvSpPr>
        <p:spPr bwMode="auto">
          <a:xfrm>
            <a:off x="3507830" y="3296816"/>
            <a:ext cx="182562" cy="182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89236" name="Oval 20"/>
          <p:cNvSpPr>
            <a:spLocks noChangeArrowheads="1"/>
          </p:cNvSpPr>
          <p:nvPr/>
        </p:nvSpPr>
        <p:spPr bwMode="auto">
          <a:xfrm>
            <a:off x="3431630" y="2915816"/>
            <a:ext cx="182562" cy="182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cxnSp>
        <p:nvCxnSpPr>
          <p:cNvPr id="1289237" name="AutoShape 21"/>
          <p:cNvCxnSpPr>
            <a:cxnSpLocks noChangeShapeType="1"/>
            <a:stCxn id="1289221" idx="4"/>
            <a:endCxn id="1289234" idx="0"/>
          </p:cNvCxnSpPr>
          <p:nvPr/>
        </p:nvCxnSpPr>
        <p:spPr bwMode="auto">
          <a:xfrm flipH="1">
            <a:off x="3752305" y="2031579"/>
            <a:ext cx="76200" cy="655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89238" name="AutoShape 22"/>
          <p:cNvCxnSpPr>
            <a:cxnSpLocks noChangeShapeType="1"/>
            <a:stCxn id="1289233" idx="0"/>
            <a:endCxn id="1289221" idx="5"/>
          </p:cNvCxnSpPr>
          <p:nvPr/>
        </p:nvCxnSpPr>
        <p:spPr bwMode="auto">
          <a:xfrm flipH="1" flipV="1">
            <a:off x="3892005" y="2004591"/>
            <a:ext cx="1185862" cy="606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89239" name="AutoShape 23"/>
          <p:cNvCxnSpPr>
            <a:cxnSpLocks noChangeShapeType="1"/>
            <a:stCxn id="1289233" idx="0"/>
            <a:endCxn id="1289227" idx="3"/>
          </p:cNvCxnSpPr>
          <p:nvPr/>
        </p:nvCxnSpPr>
        <p:spPr bwMode="auto">
          <a:xfrm flipV="1">
            <a:off x="5077867" y="2233191"/>
            <a:ext cx="392113" cy="377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89240" name="AutoShape 24"/>
          <p:cNvCxnSpPr>
            <a:cxnSpLocks noChangeShapeType="1"/>
            <a:stCxn id="1289233" idx="6"/>
            <a:endCxn id="1289226" idx="3"/>
          </p:cNvCxnSpPr>
          <p:nvPr/>
        </p:nvCxnSpPr>
        <p:spPr bwMode="auto">
          <a:xfrm flipV="1">
            <a:off x="5168355" y="2584029"/>
            <a:ext cx="423862" cy="1190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89241" name="AutoShape 25"/>
          <p:cNvCxnSpPr>
            <a:cxnSpLocks noChangeShapeType="1"/>
            <a:stCxn id="1289232" idx="6"/>
            <a:endCxn id="1289225" idx="2"/>
          </p:cNvCxnSpPr>
          <p:nvPr/>
        </p:nvCxnSpPr>
        <p:spPr bwMode="auto">
          <a:xfrm flipV="1">
            <a:off x="5290592" y="3007891"/>
            <a:ext cx="5334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89242" name="AutoShape 26"/>
          <p:cNvCxnSpPr>
            <a:cxnSpLocks noChangeShapeType="1"/>
            <a:stCxn id="1289232" idx="5"/>
            <a:endCxn id="1289224" idx="1"/>
          </p:cNvCxnSpPr>
          <p:nvPr/>
        </p:nvCxnSpPr>
        <p:spPr bwMode="auto">
          <a:xfrm>
            <a:off x="5263605" y="3147591"/>
            <a:ext cx="481012" cy="450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89243" name="AutoShape 27"/>
          <p:cNvCxnSpPr>
            <a:cxnSpLocks noChangeShapeType="1"/>
            <a:stCxn id="1289232" idx="3"/>
            <a:endCxn id="1289231" idx="7"/>
          </p:cNvCxnSpPr>
          <p:nvPr/>
        </p:nvCxnSpPr>
        <p:spPr bwMode="auto">
          <a:xfrm flipH="1">
            <a:off x="4958805" y="3147591"/>
            <a:ext cx="176212" cy="252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89244" name="AutoShape 28"/>
          <p:cNvCxnSpPr>
            <a:cxnSpLocks noChangeShapeType="1"/>
            <a:stCxn id="1289231" idx="6"/>
            <a:endCxn id="1289224" idx="2"/>
          </p:cNvCxnSpPr>
          <p:nvPr/>
        </p:nvCxnSpPr>
        <p:spPr bwMode="auto">
          <a:xfrm>
            <a:off x="4985792" y="3465091"/>
            <a:ext cx="731838" cy="198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89245" name="AutoShape 29"/>
          <p:cNvCxnSpPr>
            <a:cxnSpLocks noChangeShapeType="1"/>
            <a:stCxn id="1289232" idx="7"/>
            <a:endCxn id="1289226" idx="3"/>
          </p:cNvCxnSpPr>
          <p:nvPr/>
        </p:nvCxnSpPr>
        <p:spPr bwMode="auto">
          <a:xfrm flipV="1">
            <a:off x="5263605" y="2584029"/>
            <a:ext cx="328612" cy="434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89246" name="AutoShape 30"/>
          <p:cNvCxnSpPr>
            <a:cxnSpLocks noChangeShapeType="1"/>
            <a:stCxn id="1289229" idx="6"/>
            <a:endCxn id="1289230" idx="2"/>
          </p:cNvCxnSpPr>
          <p:nvPr/>
        </p:nvCxnSpPr>
        <p:spPr bwMode="auto">
          <a:xfrm flipV="1">
            <a:off x="3309392" y="3541291"/>
            <a:ext cx="1036638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89247" name="AutoShape 31"/>
          <p:cNvCxnSpPr>
            <a:cxnSpLocks noChangeShapeType="1"/>
            <a:stCxn id="1289229" idx="7"/>
            <a:endCxn id="1289235" idx="3"/>
          </p:cNvCxnSpPr>
          <p:nvPr/>
        </p:nvCxnSpPr>
        <p:spPr bwMode="auto">
          <a:xfrm flipV="1">
            <a:off x="3282405" y="3452391"/>
            <a:ext cx="252412" cy="328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89248" name="AutoShape 32"/>
          <p:cNvCxnSpPr>
            <a:cxnSpLocks noChangeShapeType="1"/>
            <a:stCxn id="1289228" idx="6"/>
            <a:endCxn id="1289235" idx="2"/>
          </p:cNvCxnSpPr>
          <p:nvPr/>
        </p:nvCxnSpPr>
        <p:spPr bwMode="auto">
          <a:xfrm>
            <a:off x="3156992" y="3388891"/>
            <a:ext cx="3508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89249" name="AutoShape 33"/>
          <p:cNvCxnSpPr>
            <a:cxnSpLocks noChangeShapeType="1"/>
            <a:stCxn id="1289228" idx="7"/>
            <a:endCxn id="1289236" idx="3"/>
          </p:cNvCxnSpPr>
          <p:nvPr/>
        </p:nvCxnSpPr>
        <p:spPr bwMode="auto">
          <a:xfrm flipV="1">
            <a:off x="3130005" y="3071391"/>
            <a:ext cx="328612" cy="252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89250" name="AutoShape 34"/>
          <p:cNvCxnSpPr>
            <a:cxnSpLocks noChangeShapeType="1"/>
            <a:stCxn id="1289230" idx="1"/>
            <a:endCxn id="1289234" idx="5"/>
          </p:cNvCxnSpPr>
          <p:nvPr/>
        </p:nvCxnSpPr>
        <p:spPr bwMode="auto">
          <a:xfrm flipH="1" flipV="1">
            <a:off x="3815805" y="2842791"/>
            <a:ext cx="557212" cy="633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89251" name="AutoShape 35"/>
          <p:cNvCxnSpPr>
            <a:cxnSpLocks noChangeShapeType="1"/>
            <a:stCxn id="1289222" idx="6"/>
            <a:endCxn id="1289234" idx="2"/>
          </p:cNvCxnSpPr>
          <p:nvPr/>
        </p:nvCxnSpPr>
        <p:spPr bwMode="auto">
          <a:xfrm>
            <a:off x="3080792" y="2779291"/>
            <a:ext cx="5794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89252" name="AutoShape 36"/>
          <p:cNvCxnSpPr>
            <a:cxnSpLocks noChangeShapeType="1"/>
            <a:stCxn id="1289223" idx="6"/>
            <a:endCxn id="1289221" idx="3"/>
          </p:cNvCxnSpPr>
          <p:nvPr/>
        </p:nvCxnSpPr>
        <p:spPr bwMode="auto">
          <a:xfrm flipV="1">
            <a:off x="3156992" y="2004591"/>
            <a:ext cx="606425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89253" name="AutoShape 37"/>
          <p:cNvCxnSpPr>
            <a:cxnSpLocks noChangeShapeType="1"/>
            <a:stCxn id="1289223" idx="5"/>
            <a:endCxn id="1289234" idx="1"/>
          </p:cNvCxnSpPr>
          <p:nvPr/>
        </p:nvCxnSpPr>
        <p:spPr bwMode="auto">
          <a:xfrm>
            <a:off x="3130005" y="2355429"/>
            <a:ext cx="557212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289254" name="Text Box 38"/>
          <p:cNvSpPr txBox="1">
            <a:spLocks noChangeArrowheads="1"/>
          </p:cNvSpPr>
          <p:nvPr/>
        </p:nvSpPr>
        <p:spPr bwMode="auto">
          <a:xfrm>
            <a:off x="3854974" y="4132784"/>
            <a:ext cx="12234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i="0">
                <a:latin typeface="+mn-lt"/>
              </a:rPr>
              <a:t>Base set</a:t>
            </a:r>
          </a:p>
        </p:txBody>
      </p:sp>
      <p:sp>
        <p:nvSpPr>
          <p:cNvPr id="39" name="Foliennummernplatzhalter 1"/>
          <p:cNvSpPr txBox="1">
            <a:spLocks/>
          </p:cNvSpPr>
          <p:nvPr/>
        </p:nvSpPr>
        <p:spPr>
          <a:xfrm>
            <a:off x="7956550" y="6400800"/>
            <a:ext cx="1008063" cy="196850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3459873F-0287-9A4B-A260-FE52D1F3913B}" type="slidenum">
              <a:rPr lang="de-DE" smtClean="0"/>
              <a:pPr>
                <a:defRPr/>
              </a:pPr>
              <a:t>28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116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430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9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490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28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9218" grpId="0" autoUpdateAnimBg="0"/>
      <p:bldP spid="1289219" grpId="0" animBg="1" autoUpdateAnimBg="0"/>
      <p:bldP spid="1289220" grpId="0" animBg="1"/>
      <p:bldP spid="1289221" grpId="0" animBg="1"/>
      <p:bldP spid="1289222" grpId="0" animBg="1"/>
      <p:bldP spid="1289223" grpId="0" animBg="1" autoUpdateAnimBg="0"/>
      <p:bldP spid="1289224" grpId="0" animBg="1"/>
      <p:bldP spid="1289225" grpId="0" animBg="1"/>
      <p:bldP spid="1289226" grpId="0" animBg="1"/>
      <p:bldP spid="1289227" grpId="0" animBg="1"/>
      <p:bldP spid="1289228" grpId="0" animBg="1"/>
      <p:bldP spid="1289229" grpId="0" animBg="1"/>
      <p:bldP spid="1289230" grpId="0" animBg="1"/>
      <p:bldP spid="1289231" grpId="0" animBg="1"/>
      <p:bldP spid="1289232" grpId="0" animBg="1"/>
      <p:bldP spid="1289233" grpId="0" animBg="1"/>
      <p:bldP spid="1289234" grpId="0" animBg="1"/>
      <p:bldP spid="1289235" grpId="0" animBg="1"/>
      <p:bldP spid="1289236" grpId="0" animBg="1"/>
      <p:bldP spid="1289254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+mn-lt"/>
                <a:ea typeface="ＭＳ Ｐゴシック" charset="0"/>
                <a:cs typeface="ＭＳ Ｐゴシック" charset="0"/>
              </a:rPr>
              <a:t>Assembling the base </a:t>
            </a:r>
            <a:r>
              <a:rPr lang="en-US" sz="3600" dirty="0" smtClean="0">
                <a:latin typeface="+mn-lt"/>
                <a:ea typeface="ＭＳ Ｐゴシック" charset="0"/>
                <a:cs typeface="ＭＳ Ｐゴシック" charset="0"/>
              </a:rPr>
              <a:t>set</a:t>
            </a:r>
            <a:endParaRPr lang="en-US" sz="3600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ea typeface="ＭＳ Ｐゴシック" charset="0"/>
              </a:rPr>
              <a:t>Root set typically 200-1000 nodes.</a:t>
            </a:r>
          </a:p>
          <a:p>
            <a:r>
              <a:rPr lang="en-US" sz="2800">
                <a:ea typeface="ＭＳ Ｐゴシック" charset="0"/>
              </a:rPr>
              <a:t>Base set may have up to 5000 nodes.</a:t>
            </a:r>
          </a:p>
          <a:p>
            <a:r>
              <a:rPr lang="en-US" sz="2800">
                <a:ea typeface="ＭＳ Ｐゴシック" charset="0"/>
              </a:rPr>
              <a:t>How do you find the base set nodes?</a:t>
            </a:r>
          </a:p>
          <a:p>
            <a:pPr lvl="1"/>
            <a:r>
              <a:rPr lang="en-US" sz="2400">
                <a:ea typeface="ＭＳ Ｐゴシック" charset="0"/>
              </a:rPr>
              <a:t>Follow out-links by parsing root set pages.</a:t>
            </a:r>
          </a:p>
          <a:p>
            <a:pPr lvl="1"/>
            <a:r>
              <a:rPr lang="en-US" sz="2400">
                <a:ea typeface="ＭＳ Ｐゴシック" charset="0"/>
              </a:rPr>
              <a:t>Get in-links (and out-links) from a connectivity server.</a:t>
            </a:r>
          </a:p>
          <a:p>
            <a:pPr lvl="1"/>
            <a:r>
              <a:rPr lang="en-US" sz="2400">
                <a:ea typeface="ＭＳ Ｐゴシック" charset="0"/>
              </a:rPr>
              <a:t>(Actually, suffices to text-index strings of the form </a:t>
            </a:r>
            <a:r>
              <a:rPr lang="en-US" sz="2400" b="1">
                <a:ea typeface="ＭＳ Ｐゴシック" charset="0"/>
              </a:rPr>
              <a:t>href=“</a:t>
            </a:r>
            <a:r>
              <a:rPr lang="en-US" sz="2400" b="1" u="sng">
                <a:ea typeface="ＭＳ Ｐゴシック" charset="0"/>
              </a:rPr>
              <a:t>URL</a:t>
            </a:r>
            <a:r>
              <a:rPr lang="en-US" sz="2400" b="1">
                <a:ea typeface="ＭＳ Ｐゴシック" charset="0"/>
              </a:rPr>
              <a:t>”</a:t>
            </a:r>
            <a:r>
              <a:rPr lang="en-US" sz="2400">
                <a:ea typeface="ＭＳ Ｐゴシック" charset="0"/>
              </a:rPr>
              <a:t> to get in-links to </a:t>
            </a:r>
            <a:r>
              <a:rPr lang="en-US" sz="2400" u="sng">
                <a:ea typeface="ＭＳ Ｐゴシック" charset="0"/>
              </a:rPr>
              <a:t>URL</a:t>
            </a:r>
            <a:r>
              <a:rPr lang="en-US" sz="2400">
                <a:ea typeface="ＭＳ Ｐゴシック" charset="0"/>
              </a:rPr>
              <a:t>.)</a:t>
            </a:r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29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787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The Web as a Directed Graph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85800" y="4293096"/>
            <a:ext cx="82066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1" i="0" dirty="0">
                <a:latin typeface="+mn-lt"/>
              </a:rPr>
              <a:t>Assumption 1:</a:t>
            </a:r>
            <a:r>
              <a:rPr lang="en-US" i="0" dirty="0">
                <a:latin typeface="+mn-lt"/>
              </a:rPr>
              <a:t> A hyperlink between pages denotes 		 author perceived relevance (quality signal)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09600" y="5283696"/>
            <a:ext cx="7696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1" i="0">
                <a:latin typeface="+mn-lt"/>
              </a:rPr>
              <a:t>Assumption 2:</a:t>
            </a:r>
            <a:r>
              <a:rPr lang="en-US" i="0">
                <a:latin typeface="+mn-lt"/>
              </a:rPr>
              <a:t> The anchor of the hyperlink</a:t>
            </a:r>
            <a:br>
              <a:rPr lang="en-US" i="0">
                <a:latin typeface="+mn-lt"/>
              </a:rPr>
            </a:br>
            <a:r>
              <a:rPr lang="en-US" i="0">
                <a:latin typeface="+mn-lt"/>
              </a:rPr>
              <a:t>		 describes the target page (textual context)</a:t>
            </a:r>
          </a:p>
        </p:txBody>
      </p:sp>
      <p:grpSp>
        <p:nvGrpSpPr>
          <p:cNvPr id="18437" name="Group 5"/>
          <p:cNvGrpSpPr>
            <a:grpSpLocks/>
          </p:cNvGrpSpPr>
          <p:nvPr/>
        </p:nvGrpSpPr>
        <p:grpSpPr bwMode="auto">
          <a:xfrm>
            <a:off x="838200" y="1556792"/>
            <a:ext cx="6858000" cy="2438400"/>
            <a:chOff x="192" y="912"/>
            <a:chExt cx="5232" cy="1536"/>
          </a:xfrm>
        </p:grpSpPr>
        <p:sp>
          <p:nvSpPr>
            <p:cNvPr id="18438" name="Line 6"/>
            <p:cNvSpPr>
              <a:spLocks noChangeShapeType="1"/>
            </p:cNvSpPr>
            <p:nvPr/>
          </p:nvSpPr>
          <p:spPr bwMode="auto">
            <a:xfrm>
              <a:off x="2208" y="1680"/>
              <a:ext cx="13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18439" name="Oval 7"/>
            <p:cNvSpPr>
              <a:spLocks noChangeArrowheads="1"/>
            </p:cNvSpPr>
            <p:nvPr/>
          </p:nvSpPr>
          <p:spPr bwMode="auto">
            <a:xfrm>
              <a:off x="192" y="1200"/>
              <a:ext cx="2064" cy="96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+mn-lt"/>
                </a:rPr>
                <a:t>Page A</a:t>
              </a:r>
            </a:p>
          </p:txBody>
        </p:sp>
        <p:sp>
          <p:nvSpPr>
            <p:cNvPr id="18440" name="Text Box 8"/>
            <p:cNvSpPr txBox="1">
              <a:spLocks noChangeArrowheads="1"/>
            </p:cNvSpPr>
            <p:nvPr/>
          </p:nvSpPr>
          <p:spPr bwMode="auto">
            <a:xfrm>
              <a:off x="2496" y="1438"/>
              <a:ext cx="8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 i="0">
                  <a:latin typeface="+mn-lt"/>
                </a:rPr>
                <a:t>hyperlink</a:t>
              </a:r>
            </a:p>
          </p:txBody>
        </p:sp>
        <p:sp>
          <p:nvSpPr>
            <p:cNvPr id="18441" name="Line 9"/>
            <p:cNvSpPr>
              <a:spLocks noChangeShapeType="1"/>
            </p:cNvSpPr>
            <p:nvPr/>
          </p:nvSpPr>
          <p:spPr bwMode="auto">
            <a:xfrm>
              <a:off x="2112" y="1920"/>
              <a:ext cx="144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18442" name="Line 10"/>
            <p:cNvSpPr>
              <a:spLocks noChangeShapeType="1"/>
            </p:cNvSpPr>
            <p:nvPr/>
          </p:nvSpPr>
          <p:spPr bwMode="auto">
            <a:xfrm flipV="1">
              <a:off x="2016" y="960"/>
              <a:ext cx="72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18443" name="Line 11"/>
            <p:cNvSpPr>
              <a:spLocks noChangeShapeType="1"/>
            </p:cNvSpPr>
            <p:nvPr/>
          </p:nvSpPr>
          <p:spPr bwMode="auto">
            <a:xfrm flipV="1">
              <a:off x="3024" y="1824"/>
              <a:ext cx="624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18444" name="Line 12"/>
            <p:cNvSpPr>
              <a:spLocks noChangeShapeType="1"/>
            </p:cNvSpPr>
            <p:nvPr/>
          </p:nvSpPr>
          <p:spPr bwMode="auto">
            <a:xfrm flipV="1">
              <a:off x="3360" y="1968"/>
              <a:ext cx="528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18445" name="Line 13"/>
            <p:cNvSpPr>
              <a:spLocks noChangeShapeType="1"/>
            </p:cNvSpPr>
            <p:nvPr/>
          </p:nvSpPr>
          <p:spPr bwMode="auto">
            <a:xfrm>
              <a:off x="3216" y="912"/>
              <a:ext cx="576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18446" name="Oval 14"/>
            <p:cNvSpPr>
              <a:spLocks noChangeArrowheads="1"/>
            </p:cNvSpPr>
            <p:nvPr/>
          </p:nvSpPr>
          <p:spPr bwMode="auto">
            <a:xfrm>
              <a:off x="3552" y="1152"/>
              <a:ext cx="1872" cy="96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>
                  <a:latin typeface="+mn-lt"/>
                </a:rPr>
                <a:t>Page B</a:t>
              </a:r>
            </a:p>
          </p:txBody>
        </p:sp>
        <p:sp>
          <p:nvSpPr>
            <p:cNvPr id="18447" name="Text Box 15"/>
            <p:cNvSpPr txBox="1">
              <a:spLocks noChangeArrowheads="1"/>
            </p:cNvSpPr>
            <p:nvPr/>
          </p:nvSpPr>
          <p:spPr bwMode="auto">
            <a:xfrm>
              <a:off x="1634" y="1566"/>
              <a:ext cx="630" cy="21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 i="0">
                  <a:latin typeface="+mn-lt"/>
                </a:rPr>
                <a:t>Anchor</a:t>
              </a:r>
            </a:p>
          </p:txBody>
        </p:sp>
      </p:grpSp>
      <p:sp>
        <p:nvSpPr>
          <p:cNvPr id="16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03096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Distilling hubs and authorities</a:t>
            </a:r>
          </a:p>
        </p:txBody>
      </p:sp>
      <p:sp>
        <p:nvSpPr>
          <p:cNvPr id="129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ea typeface="ＭＳ Ｐゴシック" charset="0"/>
              </a:rPr>
              <a:t>Compute, for each page </a:t>
            </a:r>
            <a:r>
              <a:rPr lang="en-US" sz="2800" i="1">
                <a:ea typeface="ＭＳ Ｐゴシック" charset="0"/>
              </a:rPr>
              <a:t>x</a:t>
            </a:r>
            <a:r>
              <a:rPr lang="en-US" sz="2800">
                <a:ea typeface="ＭＳ Ｐゴシック" charset="0"/>
              </a:rPr>
              <a:t> in the base set, a </a:t>
            </a:r>
            <a:r>
              <a:rPr lang="en-US" sz="2800" u="sng">
                <a:ea typeface="ＭＳ Ｐゴシック" charset="0"/>
              </a:rPr>
              <a:t>hub score</a:t>
            </a:r>
            <a:r>
              <a:rPr lang="en-US" sz="2800">
                <a:ea typeface="ＭＳ Ｐゴシック" charset="0"/>
              </a:rPr>
              <a:t> </a:t>
            </a:r>
            <a:r>
              <a:rPr lang="en-US" sz="2800" i="1">
                <a:ea typeface="ＭＳ Ｐゴシック" charset="0"/>
              </a:rPr>
              <a:t>h(x)</a:t>
            </a:r>
            <a:r>
              <a:rPr lang="en-US" sz="2800">
                <a:ea typeface="ＭＳ Ｐゴシック" charset="0"/>
              </a:rPr>
              <a:t> and an </a:t>
            </a:r>
            <a:r>
              <a:rPr lang="en-US" sz="2800" u="sng">
                <a:ea typeface="ＭＳ Ｐゴシック" charset="0"/>
              </a:rPr>
              <a:t>authority score</a:t>
            </a:r>
            <a:r>
              <a:rPr lang="en-US" sz="2800">
                <a:ea typeface="ＭＳ Ｐゴシック" charset="0"/>
              </a:rPr>
              <a:t> </a:t>
            </a:r>
            <a:r>
              <a:rPr lang="en-US" sz="2800" i="1">
                <a:ea typeface="ＭＳ Ｐゴシック" charset="0"/>
              </a:rPr>
              <a:t>a(x).</a:t>
            </a:r>
          </a:p>
          <a:p>
            <a:r>
              <a:rPr lang="en-US" sz="2800">
                <a:ea typeface="ＭＳ Ｐゴシック" charset="0"/>
              </a:rPr>
              <a:t>Initialize: for all </a:t>
            </a:r>
            <a:r>
              <a:rPr lang="en-US" sz="2800" i="1">
                <a:ea typeface="ＭＳ Ｐゴシック" charset="0"/>
              </a:rPr>
              <a:t>x, h(x)</a:t>
            </a:r>
            <a:r>
              <a:rPr lang="en-US" sz="2800" i="1">
                <a:ea typeface="ＭＳ Ｐゴシック" charset="0"/>
                <a:sym typeface="Symbol" charset="0"/>
              </a:rPr>
              <a:t>1; a(x) 1</a:t>
            </a:r>
            <a:r>
              <a:rPr lang="en-US" sz="2800">
                <a:ea typeface="ＭＳ Ｐゴシック" charset="0"/>
                <a:sym typeface="Symbol" charset="0"/>
              </a:rPr>
              <a:t>;</a:t>
            </a:r>
          </a:p>
          <a:p>
            <a:r>
              <a:rPr lang="en-US" sz="2800">
                <a:ea typeface="ＭＳ Ｐゴシック" charset="0"/>
                <a:sym typeface="Symbol" charset="0"/>
              </a:rPr>
              <a:t>Iteratively update all </a:t>
            </a:r>
            <a:r>
              <a:rPr lang="en-US" sz="2800" i="1">
                <a:ea typeface="ＭＳ Ｐゴシック" charset="0"/>
                <a:sym typeface="Symbol" charset="0"/>
              </a:rPr>
              <a:t>h(x), a(x)</a:t>
            </a:r>
            <a:r>
              <a:rPr lang="en-US" sz="2800">
                <a:ea typeface="ＭＳ Ｐゴシック" charset="0"/>
                <a:sym typeface="Symbol" charset="0"/>
              </a:rPr>
              <a:t>;</a:t>
            </a:r>
          </a:p>
          <a:p>
            <a:r>
              <a:rPr lang="en-US" sz="2800">
                <a:ea typeface="ＭＳ Ｐゴシック" charset="0"/>
                <a:sym typeface="Symbol" charset="0"/>
              </a:rPr>
              <a:t>After iterations</a:t>
            </a:r>
          </a:p>
          <a:p>
            <a:pPr lvl="1"/>
            <a:r>
              <a:rPr lang="en-US" sz="2400">
                <a:ea typeface="ＭＳ Ｐゴシック" charset="0"/>
                <a:sym typeface="Symbol" charset="0"/>
              </a:rPr>
              <a:t>output pages with highest </a:t>
            </a:r>
            <a:r>
              <a:rPr lang="en-US" sz="2400" i="1">
                <a:ea typeface="ＭＳ Ｐゴシック" charset="0"/>
                <a:sym typeface="Symbol" charset="0"/>
              </a:rPr>
              <a:t>h()</a:t>
            </a:r>
            <a:r>
              <a:rPr lang="en-US" sz="2400">
                <a:ea typeface="ＭＳ Ｐゴシック" charset="0"/>
                <a:sym typeface="Symbol" charset="0"/>
              </a:rPr>
              <a:t> scores as top hubs</a:t>
            </a:r>
          </a:p>
          <a:p>
            <a:pPr lvl="1"/>
            <a:r>
              <a:rPr lang="en-US" sz="2400">
                <a:ea typeface="ＭＳ Ｐゴシック" charset="0"/>
                <a:sym typeface="Symbol" charset="0"/>
              </a:rPr>
              <a:t> highest </a:t>
            </a:r>
            <a:r>
              <a:rPr lang="en-US" sz="2400" i="1">
                <a:ea typeface="ＭＳ Ｐゴシック" charset="0"/>
                <a:sym typeface="Symbol" charset="0"/>
              </a:rPr>
              <a:t>a()</a:t>
            </a:r>
            <a:r>
              <a:rPr lang="en-US" sz="2400">
                <a:ea typeface="ＭＳ Ｐゴシック" charset="0"/>
                <a:sym typeface="Symbol" charset="0"/>
              </a:rPr>
              <a:t> scores as top authorities.</a:t>
            </a:r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30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431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1267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Iterative update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Repeat the following updates, for all </a:t>
            </a:r>
            <a:r>
              <a:rPr lang="en-US" i="1">
                <a:ea typeface="ＭＳ Ｐゴシック" charset="0"/>
                <a:cs typeface="ＭＳ Ｐゴシック" charset="0"/>
              </a:rPr>
              <a:t>x</a:t>
            </a:r>
            <a:r>
              <a:rPr lang="en-US">
                <a:ea typeface="ＭＳ Ｐゴシック" charset="0"/>
                <a:cs typeface="ＭＳ Ｐゴシック" charset="0"/>
              </a:rPr>
              <a:t>:</a:t>
            </a:r>
          </a:p>
        </p:txBody>
      </p:sp>
      <p:graphicFrame>
        <p:nvGraphicFramePr>
          <p:cNvPr id="624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32647"/>
              </p:ext>
            </p:extLst>
          </p:nvPr>
        </p:nvGraphicFramePr>
        <p:xfrm>
          <a:off x="1475656" y="2505472"/>
          <a:ext cx="30162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92" name="Equation" r:id="rId3" imgW="1002960" imgH="355320" progId="Equation.3">
                  <p:embed/>
                </p:oleObj>
              </mc:Choice>
              <mc:Fallback>
                <p:oleObj name="Equation" r:id="rId3" imgW="100296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505472"/>
                        <a:ext cx="301625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6315876"/>
              </p:ext>
            </p:extLst>
          </p:nvPr>
        </p:nvGraphicFramePr>
        <p:xfrm>
          <a:off x="1475656" y="4105672"/>
          <a:ext cx="30162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93" name="Formel" r:id="rId5" imgW="1002960" imgH="355320" progId="Equation.3">
                  <p:embed/>
                </p:oleObj>
              </mc:Choice>
              <mc:Fallback>
                <p:oleObj name="Formel" r:id="rId5" imgW="100296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105672"/>
                        <a:ext cx="301625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0" name="Oval 6"/>
          <p:cNvSpPr>
            <a:spLocks noChangeArrowheads="1"/>
          </p:cNvSpPr>
          <p:nvPr/>
        </p:nvSpPr>
        <p:spPr bwMode="auto">
          <a:xfrm>
            <a:off x="5742856" y="2734072"/>
            <a:ext cx="381000" cy="3810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x</a:t>
            </a:r>
          </a:p>
        </p:txBody>
      </p:sp>
      <p:sp>
        <p:nvSpPr>
          <p:cNvPr id="62471" name="Oval 7"/>
          <p:cNvSpPr>
            <a:spLocks noChangeArrowheads="1"/>
          </p:cNvSpPr>
          <p:nvPr/>
        </p:nvSpPr>
        <p:spPr bwMode="auto">
          <a:xfrm>
            <a:off x="6504856" y="2276872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2" name="Oval 8"/>
          <p:cNvSpPr>
            <a:spLocks noChangeArrowheads="1"/>
          </p:cNvSpPr>
          <p:nvPr/>
        </p:nvSpPr>
        <p:spPr bwMode="auto">
          <a:xfrm>
            <a:off x="6504856" y="3191272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3" name="Oval 9"/>
          <p:cNvSpPr>
            <a:spLocks noChangeArrowheads="1"/>
          </p:cNvSpPr>
          <p:nvPr/>
        </p:nvSpPr>
        <p:spPr bwMode="auto">
          <a:xfrm>
            <a:off x="6809656" y="2734072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2474" name="AutoShape 10"/>
          <p:cNvCxnSpPr>
            <a:cxnSpLocks noChangeShapeType="1"/>
            <a:stCxn id="62470" idx="7"/>
            <a:endCxn id="62471" idx="2"/>
          </p:cNvCxnSpPr>
          <p:nvPr/>
        </p:nvCxnSpPr>
        <p:spPr bwMode="auto">
          <a:xfrm flipV="1">
            <a:off x="6068294" y="2467372"/>
            <a:ext cx="436562" cy="322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2475" name="AutoShape 11"/>
          <p:cNvCxnSpPr>
            <a:cxnSpLocks noChangeShapeType="1"/>
            <a:stCxn id="62470" idx="6"/>
            <a:endCxn id="62473" idx="2"/>
          </p:cNvCxnSpPr>
          <p:nvPr/>
        </p:nvCxnSpPr>
        <p:spPr bwMode="auto">
          <a:xfrm>
            <a:off x="6123856" y="2924572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2476" name="AutoShape 12"/>
          <p:cNvCxnSpPr>
            <a:cxnSpLocks noChangeShapeType="1"/>
            <a:stCxn id="62470" idx="5"/>
            <a:endCxn id="62472" idx="2"/>
          </p:cNvCxnSpPr>
          <p:nvPr/>
        </p:nvCxnSpPr>
        <p:spPr bwMode="auto">
          <a:xfrm>
            <a:off x="6068294" y="3059510"/>
            <a:ext cx="436562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62477" name="Group 13"/>
          <p:cNvGrpSpPr>
            <a:grpSpLocks/>
          </p:cNvGrpSpPr>
          <p:nvPr/>
        </p:nvGrpSpPr>
        <p:grpSpPr bwMode="auto">
          <a:xfrm>
            <a:off x="5742856" y="3800872"/>
            <a:ext cx="1447800" cy="1447800"/>
            <a:chOff x="3840" y="2784"/>
            <a:chExt cx="912" cy="912"/>
          </a:xfrm>
        </p:grpSpPr>
        <p:sp>
          <p:nvSpPr>
            <p:cNvPr id="62478" name="Oval 14"/>
            <p:cNvSpPr>
              <a:spLocks noChangeArrowheads="1"/>
            </p:cNvSpPr>
            <p:nvPr/>
          </p:nvSpPr>
          <p:spPr bwMode="auto">
            <a:xfrm>
              <a:off x="3984" y="3456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79" name="Oval 15"/>
            <p:cNvSpPr>
              <a:spLocks noChangeArrowheads="1"/>
            </p:cNvSpPr>
            <p:nvPr/>
          </p:nvSpPr>
          <p:spPr bwMode="auto">
            <a:xfrm>
              <a:off x="3840" y="3120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80" name="Oval 16"/>
            <p:cNvSpPr>
              <a:spLocks noChangeArrowheads="1"/>
            </p:cNvSpPr>
            <p:nvPr/>
          </p:nvSpPr>
          <p:spPr bwMode="auto">
            <a:xfrm>
              <a:off x="3984" y="278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81" name="Oval 17"/>
            <p:cNvSpPr>
              <a:spLocks noChangeArrowheads="1"/>
            </p:cNvSpPr>
            <p:nvPr/>
          </p:nvSpPr>
          <p:spPr bwMode="auto">
            <a:xfrm>
              <a:off x="4512" y="3120"/>
              <a:ext cx="240" cy="2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x</a:t>
              </a:r>
            </a:p>
          </p:txBody>
        </p:sp>
        <p:cxnSp>
          <p:nvCxnSpPr>
            <p:cNvPr id="62482" name="AutoShape 18"/>
            <p:cNvCxnSpPr>
              <a:cxnSpLocks noChangeShapeType="1"/>
              <a:stCxn id="62480" idx="6"/>
              <a:endCxn id="62481" idx="1"/>
            </p:cNvCxnSpPr>
            <p:nvPr/>
          </p:nvCxnSpPr>
          <p:spPr bwMode="auto">
            <a:xfrm>
              <a:off x="4224" y="2904"/>
              <a:ext cx="323" cy="2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2483" name="AutoShape 19"/>
            <p:cNvCxnSpPr>
              <a:cxnSpLocks noChangeShapeType="1"/>
              <a:stCxn id="62479" idx="6"/>
              <a:endCxn id="62481" idx="2"/>
            </p:cNvCxnSpPr>
            <p:nvPr/>
          </p:nvCxnSpPr>
          <p:spPr bwMode="auto">
            <a:xfrm>
              <a:off x="4080" y="3240"/>
              <a:ext cx="43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62484" name="AutoShape 20"/>
            <p:cNvCxnSpPr>
              <a:cxnSpLocks noChangeShapeType="1"/>
              <a:stCxn id="62478" idx="6"/>
              <a:endCxn id="62481" idx="3"/>
            </p:cNvCxnSpPr>
            <p:nvPr/>
          </p:nvCxnSpPr>
          <p:spPr bwMode="auto">
            <a:xfrm flipV="1">
              <a:off x="4224" y="3325"/>
              <a:ext cx="323" cy="2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21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31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69003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Scaling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ea typeface="ＭＳ Ｐゴシック" charset="0"/>
              </a:rPr>
              <a:t>To prevent the </a:t>
            </a:r>
            <a:r>
              <a:rPr lang="en-US" sz="2800" i="1">
                <a:ea typeface="ＭＳ Ｐゴシック" charset="0"/>
              </a:rPr>
              <a:t>h()</a:t>
            </a:r>
            <a:r>
              <a:rPr lang="en-US" sz="2800">
                <a:ea typeface="ＭＳ Ｐゴシック" charset="0"/>
              </a:rPr>
              <a:t> and </a:t>
            </a:r>
            <a:r>
              <a:rPr lang="en-US" sz="2800" i="1">
                <a:ea typeface="ＭＳ Ｐゴシック" charset="0"/>
              </a:rPr>
              <a:t>a()</a:t>
            </a:r>
            <a:r>
              <a:rPr lang="en-US" sz="2800">
                <a:ea typeface="ＭＳ Ｐゴシック" charset="0"/>
              </a:rPr>
              <a:t> values from getting too big, can scale down after each iteration.</a:t>
            </a:r>
          </a:p>
          <a:p>
            <a:r>
              <a:rPr lang="en-US" sz="2800">
                <a:ea typeface="ＭＳ Ｐゴシック" charset="0"/>
              </a:rPr>
              <a:t>Scaling factor doesn’t really matter:</a:t>
            </a:r>
          </a:p>
          <a:p>
            <a:pPr lvl="1"/>
            <a:r>
              <a:rPr lang="en-US">
                <a:ea typeface="ＭＳ Ｐゴシック" charset="0"/>
              </a:rPr>
              <a:t>we only care about the </a:t>
            </a:r>
            <a:r>
              <a:rPr lang="en-US" i="1">
                <a:ea typeface="ＭＳ Ｐゴシック" charset="0"/>
              </a:rPr>
              <a:t>relative</a:t>
            </a:r>
            <a:r>
              <a:rPr lang="en-US">
                <a:ea typeface="ＭＳ Ｐゴシック" charset="0"/>
              </a:rPr>
              <a:t> values of the scores.</a:t>
            </a:r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32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46527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How many iterations?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ea typeface="ＭＳ Ｐゴシック" charset="0"/>
              </a:rPr>
              <a:t>Claim: relative values of scores will converge after a few iterations:</a:t>
            </a:r>
          </a:p>
          <a:p>
            <a:pPr lvl="1"/>
            <a:r>
              <a:rPr lang="en-US" sz="2000">
                <a:ea typeface="ＭＳ Ｐゴシック" charset="0"/>
              </a:rPr>
              <a:t>In fact, suitably scaled, </a:t>
            </a:r>
            <a:r>
              <a:rPr lang="en-US" sz="2000" i="1">
                <a:ea typeface="ＭＳ Ｐゴシック" charset="0"/>
              </a:rPr>
              <a:t>h()</a:t>
            </a:r>
            <a:r>
              <a:rPr lang="en-US" sz="2000">
                <a:ea typeface="ＭＳ Ｐゴシック" charset="0"/>
              </a:rPr>
              <a:t> and </a:t>
            </a:r>
            <a:r>
              <a:rPr lang="en-US" sz="2000" i="1">
                <a:ea typeface="ＭＳ Ｐゴシック" charset="0"/>
              </a:rPr>
              <a:t>a()</a:t>
            </a:r>
            <a:r>
              <a:rPr lang="en-US" sz="2000">
                <a:ea typeface="ＭＳ Ｐゴシック" charset="0"/>
              </a:rPr>
              <a:t> scores settle into a steady state!</a:t>
            </a:r>
          </a:p>
          <a:p>
            <a:r>
              <a:rPr lang="en-US" sz="2800">
                <a:ea typeface="ＭＳ Ｐゴシック" charset="0"/>
              </a:rPr>
              <a:t>We only require the </a:t>
            </a:r>
            <a:r>
              <a:rPr lang="en-US" sz="2800" u="sng">
                <a:ea typeface="ＭＳ Ｐゴシック" charset="0"/>
              </a:rPr>
              <a:t>relative orders</a:t>
            </a:r>
            <a:r>
              <a:rPr lang="en-US" sz="2800">
                <a:ea typeface="ＭＳ Ｐゴシック" charset="0"/>
              </a:rPr>
              <a:t> of the </a:t>
            </a:r>
            <a:r>
              <a:rPr lang="en-US" sz="2800" i="1">
                <a:ea typeface="ＭＳ Ｐゴシック" charset="0"/>
              </a:rPr>
              <a:t>h()</a:t>
            </a:r>
            <a:r>
              <a:rPr lang="en-US" sz="2800">
                <a:ea typeface="ＭＳ Ｐゴシック" charset="0"/>
              </a:rPr>
              <a:t> and </a:t>
            </a:r>
            <a:r>
              <a:rPr lang="en-US" sz="2800" i="1">
                <a:ea typeface="ＭＳ Ｐゴシック" charset="0"/>
              </a:rPr>
              <a:t>a()</a:t>
            </a:r>
            <a:r>
              <a:rPr lang="en-US" sz="2800">
                <a:ea typeface="ＭＳ Ｐゴシック" charset="0"/>
              </a:rPr>
              <a:t> scores - not their absolute values.</a:t>
            </a:r>
          </a:p>
          <a:p>
            <a:r>
              <a:rPr lang="en-US" sz="2800">
                <a:ea typeface="ＭＳ Ｐゴシック" charset="0"/>
              </a:rPr>
              <a:t>In practice, ~5 iterations get you close to stability.</a:t>
            </a:r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33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45641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Things to note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ＭＳ Ｐゴシック" charset="0"/>
              </a:rPr>
              <a:t>Pulled together good pages regardless of language of page content.</a:t>
            </a:r>
          </a:p>
          <a:p>
            <a:r>
              <a:rPr lang="en-US">
                <a:ea typeface="ＭＳ Ｐゴシック" charset="0"/>
              </a:rPr>
              <a:t>Use </a:t>
            </a:r>
            <a:r>
              <a:rPr lang="en-US" i="1">
                <a:ea typeface="ＭＳ Ｐゴシック" charset="0"/>
              </a:rPr>
              <a:t>only</a:t>
            </a:r>
            <a:r>
              <a:rPr lang="en-US">
                <a:ea typeface="ＭＳ Ｐゴシック" charset="0"/>
              </a:rPr>
              <a:t> link analysis </a:t>
            </a:r>
            <a:r>
              <a:rPr lang="en-US" u="sng">
                <a:ea typeface="ＭＳ Ｐゴシック" charset="0"/>
              </a:rPr>
              <a:t>after</a:t>
            </a:r>
            <a:r>
              <a:rPr lang="en-US">
                <a:ea typeface="ＭＳ Ｐゴシック" charset="0"/>
              </a:rPr>
              <a:t> base set assembled</a:t>
            </a:r>
          </a:p>
          <a:p>
            <a:pPr lvl="1"/>
            <a:r>
              <a:rPr lang="en-US">
                <a:ea typeface="ＭＳ Ｐゴシック" charset="0"/>
              </a:rPr>
              <a:t>	Iterative scoring is query-independent.</a:t>
            </a:r>
          </a:p>
          <a:p>
            <a:r>
              <a:rPr lang="en-US">
                <a:ea typeface="ＭＳ Ｐゴシック" charset="0"/>
              </a:rPr>
              <a:t>Iterative computation </a:t>
            </a:r>
            <a:r>
              <a:rPr lang="en-US" u="sng">
                <a:ea typeface="ＭＳ Ｐゴシック" charset="0"/>
              </a:rPr>
              <a:t>after</a:t>
            </a:r>
            <a:r>
              <a:rPr lang="en-US">
                <a:ea typeface="ＭＳ Ｐゴシック" charset="0"/>
              </a:rPr>
              <a:t> text index retrieval - significant overhead.</a:t>
            </a:r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34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92086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7796"/>
            <a:ext cx="8229600" cy="503238"/>
          </a:xfrm>
        </p:spPr>
        <p:txBody>
          <a:bodyPr/>
          <a:lstStyle/>
          <a:p>
            <a:r>
              <a:rPr lang="en-US" dirty="0">
                <a:latin typeface="+mn-lt"/>
                <a:ea typeface="ＭＳ Ｐゴシック" charset="0"/>
              </a:rPr>
              <a:t>Anchor </a:t>
            </a:r>
            <a:r>
              <a:rPr lang="en-US" dirty="0" smtClean="0">
                <a:latin typeface="+mn-lt"/>
                <a:ea typeface="ＭＳ Ｐゴシック" charset="0"/>
              </a:rPr>
              <a:t>Text</a:t>
            </a:r>
            <a:r>
              <a:rPr lang="en-US" sz="3600" dirty="0">
                <a:latin typeface="+mn-lt"/>
                <a:ea typeface="ＭＳ Ｐゴシック" charset="0"/>
              </a:rPr>
              <a:t> </a:t>
            </a:r>
            <a:r>
              <a:rPr lang="en-US" sz="2800" dirty="0" smtClean="0">
                <a:latin typeface="+mn-lt"/>
                <a:ea typeface="ＭＳ Ｐゴシック" charset="0"/>
              </a:rPr>
              <a:t>WWW </a:t>
            </a:r>
            <a:r>
              <a:rPr lang="en-US" sz="2800" dirty="0">
                <a:latin typeface="+mn-lt"/>
                <a:ea typeface="ＭＳ Ｐゴシック" charset="0"/>
              </a:rPr>
              <a:t>Worm - </a:t>
            </a:r>
            <a:r>
              <a:rPr lang="en-US" sz="2800" dirty="0" err="1">
                <a:latin typeface="+mn-lt"/>
                <a:ea typeface="ＭＳ Ｐゴシック" charset="0"/>
              </a:rPr>
              <a:t>McBryan</a:t>
            </a:r>
            <a:r>
              <a:rPr lang="en-US" sz="2800" dirty="0">
                <a:latin typeface="+mn-lt"/>
                <a:ea typeface="ＭＳ Ｐゴシック" charset="0"/>
              </a:rPr>
              <a:t> [Mcbr94]</a:t>
            </a:r>
            <a:r>
              <a:rPr lang="en-US" sz="3600" dirty="0">
                <a:latin typeface="+mn-lt"/>
                <a:ea typeface="ＭＳ Ｐゴシック" charset="0"/>
              </a:rPr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537050"/>
          </a:xfrm>
        </p:spPr>
        <p:txBody>
          <a:bodyPr/>
          <a:lstStyle/>
          <a:p>
            <a:r>
              <a:rPr lang="en-US" sz="2200" dirty="0">
                <a:ea typeface="ＭＳ Ｐゴシック" charset="0"/>
              </a:rPr>
              <a:t>For </a:t>
            </a:r>
            <a:r>
              <a:rPr lang="en-US" sz="2200" b="1" dirty="0" smtClean="0">
                <a:ea typeface="ＭＳ Ｐゴシック" charset="0"/>
              </a:rPr>
              <a:t>IBM </a:t>
            </a:r>
            <a:r>
              <a:rPr lang="en-US" sz="2200" dirty="0" smtClean="0">
                <a:ea typeface="ＭＳ Ｐゴシック" charset="0"/>
              </a:rPr>
              <a:t>how </a:t>
            </a:r>
            <a:r>
              <a:rPr lang="en-US" sz="2200" dirty="0">
                <a:ea typeface="ＭＳ Ｐゴシック" charset="0"/>
              </a:rPr>
              <a:t>to distinguish between:</a:t>
            </a:r>
          </a:p>
          <a:p>
            <a:pPr lvl="1"/>
            <a:r>
              <a:rPr lang="en-US" sz="2000" dirty="0">
                <a:ea typeface="ＭＳ Ｐゴシック" charset="0"/>
              </a:rPr>
              <a:t>IBM’s home page (mostly graphical)</a:t>
            </a:r>
          </a:p>
          <a:p>
            <a:pPr lvl="1"/>
            <a:r>
              <a:rPr lang="en-US" sz="2000" dirty="0">
                <a:ea typeface="ＭＳ Ｐゴシック" charset="0"/>
              </a:rPr>
              <a:t>IBM’s copyright page (high term freq. for ‘</a:t>
            </a:r>
            <a:r>
              <a:rPr lang="en-US" sz="2000" dirty="0" err="1">
                <a:ea typeface="ＭＳ Ｐゴシック" charset="0"/>
              </a:rPr>
              <a:t>ibm</a:t>
            </a:r>
            <a:r>
              <a:rPr lang="en-US" sz="2000" dirty="0">
                <a:ea typeface="ＭＳ Ｐゴシック" charset="0"/>
              </a:rPr>
              <a:t>’)</a:t>
            </a:r>
          </a:p>
          <a:p>
            <a:pPr lvl="1"/>
            <a:r>
              <a:rPr lang="en-US" sz="2000" dirty="0">
                <a:ea typeface="ＭＳ Ｐゴシック" charset="0"/>
              </a:rPr>
              <a:t>Rival’s spam page (arbitrarily high term freq.)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810000" y="4343400"/>
            <a:ext cx="1828800" cy="12954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latin typeface="+mn-lt"/>
              </a:rPr>
              <a:t>www.ibm.com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828800" y="3581400"/>
            <a:ext cx="9412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i="0">
                <a:latin typeface="+mn-lt"/>
              </a:rPr>
              <a:t>“ibm” 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886200" y="3505200"/>
            <a:ext cx="15440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i="0">
                <a:latin typeface="+mn-lt"/>
              </a:rPr>
              <a:t>“ibm.com”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6248400" y="3429000"/>
            <a:ext cx="24673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i="0">
                <a:latin typeface="+mn-lt"/>
              </a:rPr>
              <a:t>“IBM home page”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4648200" y="38862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latin typeface="+mn-lt"/>
            </a:endParaRP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H="1">
            <a:off x="5638800" y="3810000"/>
            <a:ext cx="685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latin typeface="+mn-lt"/>
            </a:endParaRP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04800" y="4114800"/>
            <a:ext cx="3124200" cy="120032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i="0">
                <a:latin typeface="+mn-lt"/>
              </a:rPr>
              <a:t>A million pieces of anchor text with “ibm” send a strong signal</a:t>
            </a: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2590800" y="3886200"/>
            <a:ext cx="1219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latin typeface="+mn-lt"/>
            </a:endParaRPr>
          </a:p>
        </p:txBody>
      </p:sp>
      <p:sp>
        <p:nvSpPr>
          <p:cNvPr id="1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95830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Indexing anchor text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When indexing a document </a:t>
            </a:r>
            <a:r>
              <a:rPr lang="en-US" i="1">
                <a:ea typeface="ＭＳ Ｐゴシック" charset="0"/>
                <a:cs typeface="ＭＳ Ｐゴシック" charset="0"/>
              </a:rPr>
              <a:t>D</a:t>
            </a:r>
            <a:r>
              <a:rPr lang="en-US">
                <a:ea typeface="ＭＳ Ｐゴシック" charset="0"/>
                <a:cs typeface="ＭＳ Ｐゴシック" charset="0"/>
              </a:rPr>
              <a:t>, include anchor text from links pointing to </a:t>
            </a:r>
            <a:r>
              <a:rPr lang="en-US" i="1">
                <a:ea typeface="ＭＳ Ｐゴシック" charset="0"/>
                <a:cs typeface="ＭＳ Ｐゴシック" charset="0"/>
              </a:rPr>
              <a:t>D</a:t>
            </a:r>
            <a:r>
              <a:rPr lang="en-US">
                <a:ea typeface="ＭＳ Ｐゴシック" charset="0"/>
                <a:cs typeface="ＭＳ Ｐゴシック" charset="0"/>
              </a:rPr>
              <a:t>.</a:t>
            </a: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2419176" y="3998292"/>
            <a:ext cx="152400" cy="609600"/>
          </a:xfrm>
          <a:prstGeom prst="flowChartProcess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5314776" y="3160092"/>
            <a:ext cx="2057400" cy="304800"/>
          </a:xfrm>
          <a:prstGeom prst="flowChartProcess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>
                <a:latin typeface="+mn-lt"/>
              </a:rPr>
              <a:t>www.ibm.com</a:t>
            </a:r>
            <a:endParaRPr lang="en-US" sz="1400">
              <a:latin typeface="+mn-lt"/>
            </a:endParaRPr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1845806" y="2351233"/>
            <a:ext cx="2980303" cy="701731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>
                <a:latin typeface="+mn-lt"/>
              </a:rPr>
              <a:t>Armonk, NY-based computer</a:t>
            </a:r>
          </a:p>
          <a:p>
            <a:pPr algn="ctr">
              <a:spcBef>
                <a:spcPct val="20000"/>
              </a:spcBef>
            </a:pPr>
            <a:r>
              <a:rPr lang="en-US" sz="1800">
                <a:latin typeface="+mn-lt"/>
              </a:rPr>
              <a:t>giant </a:t>
            </a:r>
            <a:r>
              <a:rPr lang="en-US" sz="1800" u="sng">
                <a:latin typeface="+mn-lt"/>
              </a:rPr>
              <a:t>IBM</a:t>
            </a:r>
            <a:r>
              <a:rPr lang="en-US" sz="1800">
                <a:latin typeface="+mn-lt"/>
              </a:rPr>
              <a:t> announced today</a:t>
            </a:r>
            <a:endParaRPr lang="en-US" sz="1400">
              <a:latin typeface="+mn-lt"/>
            </a:endParaRPr>
          </a:p>
        </p:txBody>
      </p:sp>
      <p:cxnSp>
        <p:nvCxnSpPr>
          <p:cNvPr id="20487" name="AutoShape 7"/>
          <p:cNvCxnSpPr>
            <a:cxnSpLocks noChangeShapeType="1"/>
            <a:stCxn id="20486" idx="2"/>
            <a:endCxn id="20485" idx="1"/>
          </p:cNvCxnSpPr>
          <p:nvPr/>
        </p:nvCxnSpPr>
        <p:spPr bwMode="auto">
          <a:xfrm>
            <a:off x="3335958" y="3052964"/>
            <a:ext cx="1978818" cy="25952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0488" name="AutoShape 8"/>
          <p:cNvSpPr>
            <a:spLocks noChangeArrowheads="1"/>
          </p:cNvSpPr>
          <p:nvPr/>
        </p:nvSpPr>
        <p:spPr bwMode="auto">
          <a:xfrm>
            <a:off x="971376" y="4460409"/>
            <a:ext cx="3100769" cy="1366528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800">
                <a:latin typeface="+mn-lt"/>
              </a:rPr>
              <a:t>Joe’s computer hardware links</a:t>
            </a:r>
          </a:p>
          <a:p>
            <a:pPr>
              <a:spcBef>
                <a:spcPct val="20000"/>
              </a:spcBef>
            </a:pPr>
            <a:r>
              <a:rPr lang="en-US" sz="1800" u="sng">
                <a:latin typeface="+mn-lt"/>
              </a:rPr>
              <a:t>Compaq</a:t>
            </a:r>
          </a:p>
          <a:p>
            <a:pPr>
              <a:spcBef>
                <a:spcPct val="20000"/>
              </a:spcBef>
            </a:pPr>
            <a:r>
              <a:rPr lang="en-US" sz="1800" u="sng">
                <a:latin typeface="+mn-lt"/>
              </a:rPr>
              <a:t>HP</a:t>
            </a:r>
          </a:p>
          <a:p>
            <a:pPr>
              <a:spcBef>
                <a:spcPct val="20000"/>
              </a:spcBef>
            </a:pPr>
            <a:r>
              <a:rPr lang="en-US" sz="1800" u="sng">
                <a:latin typeface="+mn-lt"/>
              </a:rPr>
              <a:t>IBM</a:t>
            </a:r>
            <a:endParaRPr lang="en-US" sz="1400" u="sng">
              <a:latin typeface="+mn-lt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V="1">
            <a:off x="2419176" y="3312492"/>
            <a:ext cx="2895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4880535" y="4305445"/>
            <a:ext cx="2930645" cy="701731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800" u="sng">
                <a:latin typeface="+mn-lt"/>
              </a:rPr>
              <a:t>Big Blue</a:t>
            </a:r>
            <a:r>
              <a:rPr lang="en-US" sz="1800">
                <a:latin typeface="+mn-lt"/>
              </a:rPr>
              <a:t> today announced</a:t>
            </a:r>
          </a:p>
          <a:p>
            <a:pPr algn="ctr">
              <a:spcBef>
                <a:spcPct val="20000"/>
              </a:spcBef>
            </a:pPr>
            <a:r>
              <a:rPr lang="en-US" sz="1800">
                <a:latin typeface="+mn-lt"/>
              </a:rPr>
              <a:t>record profits for the quarter</a:t>
            </a:r>
            <a:endParaRPr lang="en-US" sz="1400">
              <a:latin typeface="+mn-lt"/>
            </a:endParaRP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V="1">
            <a:off x="6000576" y="3464892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1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84301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Line 8"/>
          <p:cNvSpPr>
            <a:spLocks noChangeShapeType="1"/>
          </p:cNvSpPr>
          <p:nvPr/>
        </p:nvSpPr>
        <p:spPr bwMode="auto">
          <a:xfrm flipV="1">
            <a:off x="4724400" y="4958680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4716016" y="5644480"/>
            <a:ext cx="1371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Query-independent ordering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96752"/>
            <a:ext cx="7772400" cy="4116388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</a:rPr>
              <a:t>First generation: using link counts as simple measures of popularity.</a:t>
            </a:r>
          </a:p>
          <a:p>
            <a:r>
              <a:rPr lang="en-US" sz="2800" dirty="0">
                <a:ea typeface="ＭＳ Ｐゴシック" charset="0"/>
              </a:rPr>
              <a:t>Two basic suggestions:</a:t>
            </a:r>
          </a:p>
          <a:p>
            <a:pPr lvl="1"/>
            <a:r>
              <a:rPr lang="en-US" sz="2400" u="sng" dirty="0">
                <a:ea typeface="ＭＳ Ｐゴシック" charset="0"/>
              </a:rPr>
              <a:t>Undirected popularity:</a:t>
            </a:r>
            <a:endParaRPr lang="en-US" sz="2400" dirty="0">
              <a:ea typeface="ＭＳ Ｐゴシック" charset="0"/>
            </a:endParaRPr>
          </a:p>
          <a:p>
            <a:pPr lvl="2"/>
            <a:r>
              <a:rPr lang="en-US" sz="2000" dirty="0">
                <a:ea typeface="ＭＳ Ｐゴシック" charset="0"/>
              </a:rPr>
              <a:t>Each page gets a score = the number of in-links plus the number of out-links (3+2=5).</a:t>
            </a:r>
          </a:p>
          <a:p>
            <a:pPr lvl="1"/>
            <a:r>
              <a:rPr lang="en-US" sz="2400" u="sng" dirty="0">
                <a:ea typeface="ＭＳ Ｐゴシック" charset="0"/>
              </a:rPr>
              <a:t>Directed popularity:</a:t>
            </a:r>
            <a:endParaRPr lang="en-US" sz="2400" dirty="0">
              <a:ea typeface="ＭＳ Ｐゴシック" charset="0"/>
            </a:endParaRPr>
          </a:p>
          <a:p>
            <a:pPr lvl="2"/>
            <a:r>
              <a:rPr lang="en-US" sz="2000" dirty="0">
                <a:ea typeface="ＭＳ Ｐゴシック" charset="0"/>
              </a:rPr>
              <a:t>Score of a page = number of its in-links (3).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3873624" y="5013176"/>
            <a:ext cx="91440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2829744" y="4854352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2601144" y="5463952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 flipV="1">
            <a:off x="2905944" y="5692552"/>
            <a:ext cx="990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10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6049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Query processing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First retrieve all pages meeting the text query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/>
            </a:r>
            <a:br>
              <a:rPr lang="en-US" dirty="0" smtClean="0"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ea typeface="ＭＳ Ｐゴシック" charset="0"/>
                <a:cs typeface="ＭＳ Ｐゴシック" charset="0"/>
              </a:rPr>
              <a:t>(</a:t>
            </a:r>
            <a:r>
              <a:rPr lang="en-US" dirty="0">
                <a:ea typeface="ＭＳ Ｐゴシック" charset="0"/>
                <a:cs typeface="ＭＳ Ｐゴシック" charset="0"/>
              </a:rPr>
              <a:t>say </a:t>
            </a:r>
            <a:r>
              <a:rPr lang="en-US" b="1" i="1" dirty="0">
                <a:ea typeface="ＭＳ Ｐゴシック" charset="0"/>
                <a:cs typeface="ＭＳ Ｐゴシック" charset="0"/>
              </a:rPr>
              <a:t>venture capital</a:t>
            </a:r>
            <a:r>
              <a:rPr lang="en-US" dirty="0">
                <a:ea typeface="ＭＳ Ｐゴシック" charset="0"/>
                <a:cs typeface="ＭＳ Ｐゴシック" charset="0"/>
              </a:rPr>
              <a:t>).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Order these by their link popularity (either variant on the previous page).</a:t>
            </a:r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89248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Spamming simple popularity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>
                <a:ea typeface="ＭＳ Ｐゴシック" charset="0"/>
                <a:cs typeface="ＭＳ Ｐゴシック" charset="0"/>
              </a:rPr>
              <a:t>Exercise</a:t>
            </a:r>
            <a:r>
              <a:rPr lang="en-US">
                <a:ea typeface="ＭＳ Ｐゴシック" charset="0"/>
                <a:cs typeface="ＭＳ Ｐゴシック" charset="0"/>
              </a:rPr>
              <a:t>: How do you spam each of the following heuristics so your page gets a high score?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Each page gets a score = the number of in-links plus the number of out-links.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Score of a page = number of its in-links.</a:t>
            </a:r>
          </a:p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81739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Pagerank scoring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Imagine a browser doing a random walk on web pages:</a:t>
            </a:r>
          </a:p>
          <a:p>
            <a:pPr lvl="1"/>
            <a:r>
              <a:rPr lang="en-US" dirty="0">
                <a:ea typeface="ＭＳ Ｐゴシック" charset="0"/>
              </a:rPr>
              <a:t>Start at a random page</a:t>
            </a:r>
          </a:p>
          <a:p>
            <a:pPr lvl="1"/>
            <a:endParaRPr lang="en-US" dirty="0" smtClean="0">
              <a:ea typeface="ＭＳ Ｐゴシック" charset="0"/>
            </a:endParaRPr>
          </a:p>
          <a:p>
            <a:pPr lvl="1"/>
            <a:r>
              <a:rPr lang="en-US" dirty="0" smtClean="0">
                <a:ea typeface="ＭＳ Ｐゴシック" charset="0"/>
              </a:rPr>
              <a:t>At </a:t>
            </a:r>
            <a:r>
              <a:rPr lang="en-US" dirty="0">
                <a:ea typeface="ＭＳ Ｐゴシック" charset="0"/>
              </a:rPr>
              <a:t>each step, go out of the current page along one of the links on that page, </a:t>
            </a:r>
            <a:r>
              <a:rPr lang="en-US" dirty="0" err="1">
                <a:ea typeface="ＭＳ Ｐゴシック" charset="0"/>
              </a:rPr>
              <a:t>equiprobably</a:t>
            </a:r>
            <a:endParaRPr lang="en-US" dirty="0">
              <a:ea typeface="ＭＳ Ｐゴシック" charset="0"/>
            </a:endParaRPr>
          </a:p>
          <a:p>
            <a:r>
              <a:rPr lang="en-US" dirty="0">
                <a:ea typeface="ＭＳ Ｐゴシック" charset="0"/>
              </a:rPr>
              <a:t>“In the steady state” each page has a long-term visit rate - use this as the page’s score.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4953000" y="1860575"/>
            <a:ext cx="457200" cy="457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V="1">
            <a:off x="5410200" y="1898675"/>
            <a:ext cx="60960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5410200" y="2089175"/>
            <a:ext cx="6477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5410200" y="2089175"/>
            <a:ext cx="6477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6019800" y="1628800"/>
            <a:ext cx="460190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latin typeface="+mn-lt"/>
              </a:rPr>
              <a:t>1/3</a:t>
            </a:r>
          </a:p>
          <a:p>
            <a:r>
              <a:rPr lang="en-US" sz="1800">
                <a:latin typeface="+mn-lt"/>
              </a:rPr>
              <a:t>1/3</a:t>
            </a:r>
          </a:p>
          <a:p>
            <a:r>
              <a:rPr lang="en-US" sz="1800">
                <a:latin typeface="+mn-lt"/>
              </a:rPr>
              <a:t>1/3</a:t>
            </a:r>
            <a:endParaRPr lang="en-US">
              <a:latin typeface="+mn-lt"/>
            </a:endParaRPr>
          </a:p>
        </p:txBody>
      </p:sp>
      <p:sp>
        <p:nvSpPr>
          <p:cNvPr id="9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7834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1677</Words>
  <Application>Microsoft Macintosh PowerPoint</Application>
  <PresentationFormat>On-screen Show (4:3)</PresentationFormat>
  <Paragraphs>250</Paragraphs>
  <Slides>34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Calibri</vt:lpstr>
      <vt:lpstr>ＭＳ Ｐゴシック</vt:lpstr>
      <vt:lpstr>Myriad Pro</vt:lpstr>
      <vt:lpstr>Symbol</vt:lpstr>
      <vt:lpstr>Arial</vt:lpstr>
      <vt:lpstr>7_Standarddesign</vt:lpstr>
      <vt:lpstr>Formel</vt:lpstr>
      <vt:lpstr>Bild</vt:lpstr>
      <vt:lpstr>Equation</vt:lpstr>
      <vt:lpstr>Einführung in Web und Data Science Community Analysis </vt:lpstr>
      <vt:lpstr>Today’s lecture</vt:lpstr>
      <vt:lpstr>The Web as a Directed Graph</vt:lpstr>
      <vt:lpstr>Anchor Text WWW Worm - McBryan [Mcbr94] </vt:lpstr>
      <vt:lpstr>Indexing anchor text</vt:lpstr>
      <vt:lpstr>Query-independent ordering</vt:lpstr>
      <vt:lpstr>Query processing</vt:lpstr>
      <vt:lpstr>Spamming simple popularity</vt:lpstr>
      <vt:lpstr>Pagerank scoring</vt:lpstr>
      <vt:lpstr>Not quite enough</vt:lpstr>
      <vt:lpstr>Teleporting</vt:lpstr>
      <vt:lpstr>Markov chains</vt:lpstr>
      <vt:lpstr>Markov chains</vt:lpstr>
      <vt:lpstr>Ergodic Markov chains</vt:lpstr>
      <vt:lpstr>Ergodic Markov chains</vt:lpstr>
      <vt:lpstr>Probability vectors</vt:lpstr>
      <vt:lpstr>Change in probability vector</vt:lpstr>
      <vt:lpstr>Steady state example</vt:lpstr>
      <vt:lpstr>How do we compute this vector?</vt:lpstr>
      <vt:lpstr>One way of computing a</vt:lpstr>
      <vt:lpstr>Pagerank summary</vt:lpstr>
      <vt:lpstr>Pagerank: Issues and Variants</vt:lpstr>
      <vt:lpstr>Hyperlink-Induced Topic Search (HITS)</vt:lpstr>
      <vt:lpstr>Hubs and Authorities</vt:lpstr>
      <vt:lpstr>The hope</vt:lpstr>
      <vt:lpstr>High-level scheme</vt:lpstr>
      <vt:lpstr>Base set</vt:lpstr>
      <vt:lpstr>Visualization</vt:lpstr>
      <vt:lpstr>Assembling the base set</vt:lpstr>
      <vt:lpstr>Distilling hubs and authorities</vt:lpstr>
      <vt:lpstr>Iterative update</vt:lpstr>
      <vt:lpstr>Scaling</vt:lpstr>
      <vt:lpstr>How many iterations?</vt:lpstr>
      <vt:lpstr>Things to note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459</cp:revision>
  <cp:lastPrinted>2014-10-18T14:57:02Z</cp:lastPrinted>
  <dcterms:created xsi:type="dcterms:W3CDTF">2010-04-27T12:26:40Z</dcterms:created>
  <dcterms:modified xsi:type="dcterms:W3CDTF">2016-12-27T13:20:11Z</dcterms:modified>
</cp:coreProperties>
</file>