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6"/>
  </p:notesMasterIdLst>
  <p:handoutMasterIdLst>
    <p:handoutMasterId r:id="rId37"/>
  </p:handoutMasterIdLst>
  <p:sldIdLst>
    <p:sldId id="273" r:id="rId2"/>
    <p:sldId id="276" r:id="rId3"/>
    <p:sldId id="277" r:id="rId4"/>
    <p:sldId id="278" r:id="rId5"/>
    <p:sldId id="279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0" r:id="rId22"/>
    <p:sldId id="302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3" r:id="rId3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94"/>
  </p:normalViewPr>
  <p:slideViewPr>
    <p:cSldViewPr>
      <p:cViewPr varScale="1">
        <p:scale>
          <a:sx n="140" d="100"/>
          <a:sy n="140" d="100"/>
        </p:scale>
        <p:origin x="1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Relationship Id="rId2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27.12.16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27.12.16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63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Einführung in Web und </a:t>
            </a:r>
            <a:r>
              <a:rPr lang="de-DE" sz="3600" b="1" smtClean="0">
                <a:cs typeface="+mj-cs"/>
              </a:rPr>
              <a:t>Data Science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800" dirty="0" smtClean="0">
                <a:cs typeface="+mj-cs"/>
              </a:rPr>
              <a:t>Community Analysis</a:t>
            </a:r>
            <a:r>
              <a:rPr lang="de-DE" sz="2800" b="1" dirty="0" smtClean="0">
                <a:cs typeface="+mj-cs"/>
              </a:rPr>
              <a:t/>
            </a:r>
            <a:br>
              <a:rPr lang="de-DE" sz="2800" b="1" dirty="0" smtClean="0">
                <a:cs typeface="+mj-cs"/>
              </a:rPr>
            </a:b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16034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Not quite enough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The web is full of dead-ends.</a:t>
            </a:r>
          </a:p>
          <a:p>
            <a:pPr lvl="1"/>
            <a:r>
              <a:rPr lang="en-US">
                <a:ea typeface="ＭＳ Ｐゴシック" charset="0"/>
              </a:rPr>
              <a:t>Random walk can get stuck in dead-ends.</a:t>
            </a:r>
          </a:p>
          <a:p>
            <a:pPr lvl="1"/>
            <a:r>
              <a:rPr lang="en-US">
                <a:ea typeface="ＭＳ Ｐゴシック" charset="0"/>
              </a:rPr>
              <a:t>Makes no sense to talk about long-term visit rates.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429000" y="3365376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286000" y="4051176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86000" y="3212976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133600" y="382257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343400" y="3822576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257800" y="3593976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10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676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Teleporting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</a:rPr>
              <a:t>At a dead end, jump to a random web page.</a:t>
            </a:r>
          </a:p>
          <a:p>
            <a:r>
              <a:rPr lang="en-US" sz="3200" dirty="0">
                <a:ea typeface="ＭＳ Ｐゴシック" charset="0"/>
              </a:rPr>
              <a:t>At any non-dead end, with probability 10%, jump to a random web page.</a:t>
            </a:r>
          </a:p>
          <a:p>
            <a:pPr lvl="1"/>
            <a:r>
              <a:rPr lang="en-US" sz="2800" dirty="0">
                <a:ea typeface="ＭＳ Ｐゴシック" charset="0"/>
              </a:rPr>
              <a:t>With remaining probability (90%), go out on a random link.</a:t>
            </a:r>
          </a:p>
          <a:p>
            <a:pPr lvl="1"/>
            <a:r>
              <a:rPr lang="en-US" sz="2800" dirty="0">
                <a:ea typeface="ＭＳ Ｐゴシック" charset="0"/>
              </a:rPr>
              <a:t>10% - a parameter</a:t>
            </a:r>
            <a:r>
              <a:rPr lang="en-US" sz="2800" dirty="0" smtClean="0">
                <a:ea typeface="ＭＳ Ｐゴシック" charset="0"/>
              </a:rPr>
              <a:t>.</a:t>
            </a:r>
          </a:p>
          <a:p>
            <a:r>
              <a:rPr lang="en-US" sz="3200" dirty="0">
                <a:ea typeface="ＭＳ Ｐゴシック" charset="0"/>
              </a:rPr>
              <a:t>There is a long-term rate at which any page is </a:t>
            </a:r>
            <a:r>
              <a:rPr lang="en-US" sz="3200" dirty="0" smtClean="0">
                <a:ea typeface="ＭＳ Ｐゴシック" charset="0"/>
              </a:rPr>
              <a:t>visited.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000" dirty="0">
                <a:ea typeface="ＭＳ Ｐゴシック" charset="0"/>
              </a:rPr>
              <a:t>How do we compute this visit rate?</a:t>
            </a:r>
          </a:p>
          <a:p>
            <a:pPr lvl="1"/>
            <a:endParaRPr lang="en-US" sz="2800" dirty="0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6691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Markov chains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A Markov chain consists of </a:t>
            </a:r>
            <a:r>
              <a:rPr lang="en-US" sz="2800" i="1">
                <a:ea typeface="ＭＳ Ｐゴシック" charset="0"/>
                <a:cs typeface="ＭＳ Ｐゴシック" charset="0"/>
              </a:rPr>
              <a:t>n </a:t>
            </a:r>
            <a:r>
              <a:rPr lang="en-US" sz="2800" u="sng">
                <a:ea typeface="ＭＳ Ｐゴシック" charset="0"/>
                <a:cs typeface="ＭＳ Ｐゴシック" charset="0"/>
              </a:rPr>
              <a:t>states</a:t>
            </a:r>
            <a:r>
              <a:rPr lang="en-US" sz="2800">
                <a:ea typeface="ＭＳ Ｐゴシック" charset="0"/>
                <a:cs typeface="ＭＳ Ｐゴシック" charset="0"/>
              </a:rPr>
              <a:t>, plus an </a:t>
            </a:r>
            <a:r>
              <a:rPr lang="en-US" sz="2800" i="1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sz="2800" i="1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>
                <a:ea typeface="ＭＳ Ｐゴシック" charset="0"/>
                <a:cs typeface="ＭＳ Ｐゴシック" charset="0"/>
              </a:rPr>
              <a:t>transition probability matrix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At each step, we are in exactly one of the states.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For </a:t>
            </a:r>
            <a:r>
              <a:rPr lang="en-US" sz="2800" i="1">
                <a:ea typeface="ＭＳ Ｐゴシック" charset="0"/>
                <a:cs typeface="ＭＳ Ｐゴシック" charset="0"/>
              </a:rPr>
              <a:t>1 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 </a:t>
            </a:r>
            <a:r>
              <a:rPr lang="en-US" sz="2800" i="1">
                <a:ea typeface="ＭＳ Ｐゴシック" charset="0"/>
                <a:cs typeface="ＭＳ Ｐゴシック" charset="0"/>
              </a:rPr>
              <a:t>i,j 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 </a:t>
            </a:r>
            <a:r>
              <a:rPr lang="en-US" sz="2800" i="1">
                <a:ea typeface="ＭＳ Ｐゴシック" charset="0"/>
                <a:cs typeface="ＭＳ Ｐゴシック" charset="0"/>
              </a:rPr>
              <a:t>n, </a:t>
            </a:r>
            <a:r>
              <a:rPr lang="en-US" sz="2800">
                <a:ea typeface="ＭＳ Ｐゴシック" charset="0"/>
                <a:cs typeface="ＭＳ Ｐゴシック" charset="0"/>
              </a:rPr>
              <a:t>the matrix entry </a:t>
            </a:r>
            <a:r>
              <a:rPr lang="en-US" sz="2800" i="1">
                <a:ea typeface="ＭＳ Ｐゴシック" charset="0"/>
                <a:cs typeface="ＭＳ Ｐゴシック" charset="0"/>
              </a:rPr>
              <a:t>P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ij</a:t>
            </a:r>
            <a:r>
              <a:rPr lang="en-US" sz="2800">
                <a:ea typeface="ＭＳ Ｐゴシック" charset="0"/>
                <a:cs typeface="ＭＳ Ｐゴシック" charset="0"/>
              </a:rPr>
              <a:t> tells us the probability of </a:t>
            </a:r>
            <a:r>
              <a:rPr lang="en-US" sz="2800" i="1">
                <a:ea typeface="ＭＳ Ｐゴシック" charset="0"/>
                <a:cs typeface="ＭＳ Ｐゴシック" charset="0"/>
              </a:rPr>
              <a:t>j</a:t>
            </a:r>
            <a:r>
              <a:rPr lang="en-US" sz="2800">
                <a:ea typeface="ＭＳ Ｐゴシック" charset="0"/>
                <a:cs typeface="ＭＳ Ｐゴシック" charset="0"/>
              </a:rPr>
              <a:t> being the next state, given we are currently in state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971800" y="5034210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876800" y="5034210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cxnSp>
        <p:nvCxnSpPr>
          <p:cNvPr id="31750" name="AutoShape 6"/>
          <p:cNvCxnSpPr>
            <a:cxnSpLocks noChangeShapeType="1"/>
            <a:stCxn id="31748" idx="6"/>
            <a:endCxn id="31749" idx="2"/>
          </p:cNvCxnSpPr>
          <p:nvPr/>
        </p:nvCxnSpPr>
        <p:spPr bwMode="auto">
          <a:xfrm>
            <a:off x="3657600" y="5377110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935413" y="5339010"/>
            <a:ext cx="48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P</a:t>
            </a:r>
            <a:r>
              <a:rPr lang="en-US" baseline="-25000"/>
              <a:t>ij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6553200" y="3861048"/>
            <a:ext cx="914400" cy="1096962"/>
          </a:xfrm>
          <a:prstGeom prst="upArrowCallout">
            <a:avLst>
              <a:gd name="adj1" fmla="val 25000"/>
              <a:gd name="adj2" fmla="val 25000"/>
              <a:gd name="adj3" fmla="val 19994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ii</a:t>
            </a:r>
            <a:r>
              <a:rPr lang="en-US"/>
              <a:t>&gt;0</a:t>
            </a:r>
          </a:p>
          <a:p>
            <a:pPr algn="ctr"/>
            <a:r>
              <a:rPr lang="en-US"/>
              <a:t>is OK.</a:t>
            </a:r>
            <a:endParaRPr lang="en-US" baseline="-25000"/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410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625002"/>
              </p:ext>
            </p:extLst>
          </p:nvPr>
        </p:nvGraphicFramePr>
        <p:xfrm>
          <a:off x="3203848" y="1052736"/>
          <a:ext cx="13430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Formel" r:id="rId3" imgW="672840" imgH="444240" progId="Equation.3">
                  <p:embed/>
                </p:oleObj>
              </mc:Choice>
              <mc:Fallback>
                <p:oleObj name="Formel" r:id="rId3" imgW="672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052736"/>
                        <a:ext cx="13430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Markov chains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Clearly, for all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ea typeface="ＭＳ Ｐゴシック" charset="0"/>
                <a:cs typeface="ＭＳ Ｐゴシック" charset="0"/>
              </a:rPr>
              <a:t>,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Markov </a:t>
            </a:r>
            <a:r>
              <a:rPr lang="en-US" dirty="0">
                <a:ea typeface="ＭＳ Ｐゴシック" charset="0"/>
                <a:cs typeface="ＭＳ Ｐゴシック" charset="0"/>
              </a:rPr>
              <a:t>chains are abstractions of random walks.</a:t>
            </a:r>
          </a:p>
          <a:p>
            <a:r>
              <a:rPr lang="en-US" i="1" dirty="0">
                <a:ea typeface="ＭＳ Ｐゴシック" charset="0"/>
                <a:cs typeface="ＭＳ Ｐゴシック" charset="0"/>
              </a:rPr>
              <a:t>Exercise</a:t>
            </a:r>
            <a:r>
              <a:rPr lang="en-US" dirty="0">
                <a:ea typeface="ＭＳ Ｐゴシック" charset="0"/>
                <a:cs typeface="ＭＳ Ｐゴシック" charset="0"/>
              </a:rPr>
              <a:t>: represent the teleporting random walk from 3 slides ago as a Markov chain, for this case: 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1336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1148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0960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6" name="AutoShape 8"/>
          <p:cNvCxnSpPr>
            <a:cxnSpLocks noChangeShapeType="1"/>
            <a:stCxn id="32773" idx="7"/>
            <a:endCxn id="32774" idx="1"/>
          </p:cNvCxnSpPr>
          <p:nvPr/>
        </p:nvCxnSpPr>
        <p:spPr bwMode="auto">
          <a:xfrm>
            <a:off x="2914650" y="4210422"/>
            <a:ext cx="1333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777" name="AutoShape 9"/>
          <p:cNvCxnSpPr>
            <a:cxnSpLocks noChangeShapeType="1"/>
            <a:stCxn id="32774" idx="3"/>
            <a:endCxn id="32773" idx="5"/>
          </p:cNvCxnSpPr>
          <p:nvPr/>
        </p:nvCxnSpPr>
        <p:spPr bwMode="auto">
          <a:xfrm flipH="1">
            <a:off x="2914650" y="4858122"/>
            <a:ext cx="1333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778" name="AutoShape 10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029200" y="4534272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779" name="AutoShape 11"/>
          <p:cNvCxnSpPr>
            <a:cxnSpLocks noChangeShapeType="1"/>
            <a:stCxn id="32773" idx="0"/>
            <a:endCxn id="32775" idx="0"/>
          </p:cNvCxnSpPr>
          <p:nvPr/>
        </p:nvCxnSpPr>
        <p:spPr bwMode="auto">
          <a:xfrm rot="5400000" flipV="1">
            <a:off x="4571206" y="2096666"/>
            <a:ext cx="1588" cy="39624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637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Ergodic Markov chains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0296"/>
            <a:ext cx="8229600" cy="4525963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</a:rPr>
              <a:t>A Markov chain is </a:t>
            </a:r>
            <a:r>
              <a:rPr lang="en-US" sz="2800" u="sng" dirty="0" err="1">
                <a:ea typeface="ＭＳ Ｐゴシック" charset="0"/>
              </a:rPr>
              <a:t>ergodic</a:t>
            </a:r>
            <a:r>
              <a:rPr lang="en-US" sz="2800" dirty="0">
                <a:ea typeface="ＭＳ Ｐゴシック" charset="0"/>
              </a:rPr>
              <a:t> if</a:t>
            </a:r>
          </a:p>
          <a:p>
            <a:pPr lvl="1"/>
            <a:r>
              <a:rPr lang="en-US" sz="2400" dirty="0">
                <a:ea typeface="ＭＳ Ｐゴシック" charset="0"/>
              </a:rPr>
              <a:t>you have a path from any state to any other (reducibility)</a:t>
            </a:r>
          </a:p>
          <a:p>
            <a:pPr lvl="1"/>
            <a:r>
              <a:rPr lang="en-US" sz="2400" dirty="0">
                <a:ea typeface="ＭＳ Ｐゴシック" charset="0"/>
              </a:rPr>
              <a:t>returns to states occur at irregular times (aperiodicity)</a:t>
            </a:r>
          </a:p>
          <a:p>
            <a:pPr lvl="1"/>
            <a:r>
              <a:rPr lang="en-US" sz="2400" dirty="0">
                <a:ea typeface="ＭＳ Ｐゴシック" charset="0"/>
              </a:rPr>
              <a:t>For any start state, after a finite transient time T</a:t>
            </a:r>
            <a:r>
              <a:rPr lang="en-US" sz="2400" baseline="-25000" dirty="0">
                <a:ea typeface="ＭＳ Ｐゴシック" charset="0"/>
              </a:rPr>
              <a:t>0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n-US" sz="2400" u="sng" dirty="0">
                <a:ea typeface="ＭＳ Ｐゴシック" charset="0"/>
              </a:rPr>
              <a:t>the probability of being in any state at a fixed time T&gt;T</a:t>
            </a:r>
            <a:r>
              <a:rPr lang="en-US" sz="2400" u="sng" baseline="-25000" dirty="0">
                <a:ea typeface="ＭＳ Ｐゴシック" charset="0"/>
              </a:rPr>
              <a:t>0</a:t>
            </a:r>
            <a:r>
              <a:rPr lang="en-US" sz="2400" u="sng" dirty="0">
                <a:ea typeface="ＭＳ Ｐゴシック" charset="0"/>
              </a:rPr>
              <a:t> is nonzero.</a:t>
            </a:r>
            <a:r>
              <a:rPr lang="en-US" sz="2400" dirty="0">
                <a:ea typeface="ＭＳ Ｐゴシック" charset="0"/>
              </a:rPr>
              <a:t> (positive recurrence)</a:t>
            </a:r>
            <a:endParaRPr lang="en-US" sz="2400" u="sng" dirty="0">
              <a:ea typeface="ＭＳ Ｐゴシック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743200" y="508364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508364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33798" name="AutoShape 6"/>
          <p:cNvCxnSpPr>
            <a:cxnSpLocks noChangeShapeType="1"/>
            <a:stCxn id="33796" idx="7"/>
            <a:endCxn id="33797" idx="1"/>
          </p:cNvCxnSpPr>
          <p:nvPr/>
        </p:nvCxnSpPr>
        <p:spPr bwMode="auto">
          <a:xfrm>
            <a:off x="3133725" y="5150321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799" name="AutoShape 7"/>
          <p:cNvCxnSpPr>
            <a:cxnSpLocks noChangeShapeType="1"/>
            <a:stCxn id="33797" idx="3"/>
            <a:endCxn id="33796" idx="5"/>
          </p:cNvCxnSpPr>
          <p:nvPr/>
        </p:nvCxnSpPr>
        <p:spPr bwMode="auto">
          <a:xfrm flipH="1">
            <a:off x="3133725" y="5474171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4670750" y="4712081"/>
            <a:ext cx="1372538" cy="1200329"/>
          </a:xfrm>
          <a:prstGeom prst="leftArrowCallout">
            <a:avLst>
              <a:gd name="adj1" fmla="val 25000"/>
              <a:gd name="adj2" fmla="val 25000"/>
              <a:gd name="adj3" fmla="val 18106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Not</a:t>
            </a:r>
          </a:p>
          <a:p>
            <a:pPr algn="ctr"/>
            <a:r>
              <a:rPr lang="en-US">
                <a:latin typeface="+mn-lt"/>
              </a:rPr>
              <a:t>ergodic</a:t>
            </a:r>
          </a:p>
          <a:p>
            <a:pPr algn="ctr"/>
            <a:r>
              <a:rPr lang="en-US">
                <a:latin typeface="+mn-lt"/>
              </a:rPr>
              <a:t>(even/</a:t>
            </a:r>
          </a:p>
          <a:p>
            <a:pPr algn="ctr"/>
            <a:r>
              <a:rPr lang="en-US">
                <a:latin typeface="+mn-lt"/>
              </a:rPr>
              <a:t>odd).</a:t>
            </a:r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87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Ergodic Markov chains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For any ergodic Markov chain, there is a unique </a:t>
            </a:r>
            <a:r>
              <a:rPr lang="en-US" sz="2800" u="sng" dirty="0">
                <a:ea typeface="ＭＳ Ｐゴシック" charset="0"/>
              </a:rPr>
              <a:t>long-term visit rate</a:t>
            </a:r>
            <a:r>
              <a:rPr lang="en-US" sz="2800" dirty="0">
                <a:ea typeface="ＭＳ Ｐゴシック" charset="0"/>
              </a:rPr>
              <a:t> for each state.</a:t>
            </a:r>
          </a:p>
          <a:p>
            <a:pPr lvl="1"/>
            <a:r>
              <a:rPr lang="en-US" i="1" dirty="0">
                <a:ea typeface="ＭＳ Ｐゴシック" charset="0"/>
              </a:rPr>
              <a:t>Steady-state probability distribution</a:t>
            </a:r>
            <a:r>
              <a:rPr lang="en-US" dirty="0">
                <a:ea typeface="ＭＳ Ｐゴシック" charset="0"/>
              </a:rPr>
              <a:t>.</a:t>
            </a:r>
          </a:p>
          <a:p>
            <a:r>
              <a:rPr lang="en-US" sz="2800" dirty="0">
                <a:ea typeface="ＭＳ Ｐゴシック" charset="0"/>
              </a:rPr>
              <a:t>Over a long time-period, we visit each state in proportion to this rate.</a:t>
            </a:r>
          </a:p>
          <a:p>
            <a:r>
              <a:rPr lang="en-US" sz="2800" dirty="0">
                <a:ea typeface="ＭＳ Ｐゴシック" charset="0"/>
              </a:rPr>
              <a:t>It doesn’t matter where we start.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111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Probability vectors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7936"/>
            <a:ext cx="8229600" cy="4525962"/>
          </a:xfrm>
        </p:spPr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A probability (row) vector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= (x</a:t>
            </a:r>
            <a:r>
              <a:rPr lang="en-US" sz="2800" baseline="-25000"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ea typeface="ＭＳ Ｐゴシック" charset="0"/>
                <a:cs typeface="ＭＳ Ｐゴシック" charset="0"/>
              </a:rPr>
              <a:t>, … x</a:t>
            </a:r>
            <a:r>
              <a:rPr lang="en-US" sz="2800" baseline="-25000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) tells us where the walk is at any point.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E.g., (000…1…000) means we’re in state i.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771800" y="2607295"/>
            <a:ext cx="25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i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424430" y="2607295"/>
            <a:ext cx="355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n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966325" y="2607295"/>
            <a:ext cx="342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1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457200" y="3713510"/>
            <a:ext cx="845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0">
                <a:latin typeface="+mn-lt"/>
              </a:rPr>
              <a:t>More generally, the vector </a:t>
            </a:r>
            <a:r>
              <a:rPr lang="en-US" sz="2800" b="1" i="0">
                <a:latin typeface="+mn-lt"/>
              </a:rPr>
              <a:t>x</a:t>
            </a:r>
            <a:r>
              <a:rPr lang="en-US" sz="2800" i="0">
                <a:latin typeface="+mn-lt"/>
              </a:rPr>
              <a:t> = (x</a:t>
            </a:r>
            <a:r>
              <a:rPr lang="en-US" sz="2800" i="0" baseline="-25000">
                <a:latin typeface="+mn-lt"/>
              </a:rPr>
              <a:t>1</a:t>
            </a:r>
            <a:r>
              <a:rPr lang="en-US" sz="2800" i="0">
                <a:latin typeface="+mn-lt"/>
              </a:rPr>
              <a:t>, … x</a:t>
            </a:r>
            <a:r>
              <a:rPr lang="en-US" sz="2800" i="0" baseline="-25000">
                <a:latin typeface="+mn-lt"/>
              </a:rPr>
              <a:t>n</a:t>
            </a:r>
            <a:r>
              <a:rPr lang="en-US" sz="2800" i="0">
                <a:latin typeface="+mn-lt"/>
              </a:rPr>
              <a:t>) means the walk is in state i with probability x</a:t>
            </a:r>
            <a:r>
              <a:rPr lang="en-US" sz="2800" i="0" baseline="-25000">
                <a:latin typeface="+mn-lt"/>
              </a:rPr>
              <a:t>i</a:t>
            </a:r>
            <a:r>
              <a:rPr lang="en-US" sz="2800" i="0">
                <a:latin typeface="+mn-lt"/>
              </a:rPr>
              <a:t>.</a:t>
            </a:r>
            <a:r>
              <a:rPr lang="en-US" sz="2000" i="0">
                <a:latin typeface="+mn-lt"/>
              </a:rPr>
              <a:t> 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925989"/>
              </p:ext>
            </p:extLst>
          </p:nvPr>
        </p:nvGraphicFramePr>
        <p:xfrm>
          <a:off x="3505200" y="4653310"/>
          <a:ext cx="16573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4" name="Formel" r:id="rId3" imgW="583920" imgH="431640" progId="Equation.3">
                  <p:embed/>
                </p:oleObj>
              </mc:Choice>
              <mc:Fallback>
                <p:oleObj name="Formel" r:id="rId3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53310"/>
                        <a:ext cx="165735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811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Change in probability vector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If the probability vector is  </a:t>
            </a:r>
            <a:br>
              <a:rPr lang="en-US" sz="2800">
                <a:ea typeface="ＭＳ Ｐゴシック" charset="0"/>
                <a:cs typeface="ＭＳ Ｐゴシック" charset="0"/>
              </a:rPr>
            </a:b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ea typeface="ＭＳ Ｐゴシック" charset="0"/>
                <a:cs typeface="ＭＳ Ｐゴシック" charset="0"/>
              </a:rPr>
              <a:t>= </a:t>
            </a:r>
            <a:r>
              <a:rPr lang="en-US" sz="2800">
                <a:ea typeface="ＭＳ Ｐゴシック" charset="0"/>
                <a:cs typeface="ＭＳ Ｐゴシック" charset="0"/>
              </a:rPr>
              <a:t>(</a:t>
            </a:r>
            <a:r>
              <a:rPr lang="en-US" sz="2800" i="1">
                <a:ea typeface="ＭＳ Ｐゴシック" charset="0"/>
                <a:cs typeface="ＭＳ Ｐゴシック" charset="0"/>
              </a:rPr>
              <a:t>x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1</a:t>
            </a:r>
            <a:r>
              <a:rPr lang="en-US" sz="2800" i="1">
                <a:ea typeface="ＭＳ Ｐゴシック" charset="0"/>
                <a:cs typeface="ＭＳ Ｐゴシック" charset="0"/>
              </a:rPr>
              <a:t>, … x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)</a:t>
            </a:r>
            <a:r>
              <a:rPr lang="en-US" sz="2800" i="1"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ea typeface="ＭＳ Ｐゴシック" charset="0"/>
                <a:cs typeface="ＭＳ Ｐゴシック" charset="0"/>
              </a:rPr>
              <a:t>at this step, </a:t>
            </a:r>
            <a:br>
              <a:rPr lang="en-US" sz="2800">
                <a:ea typeface="ＭＳ Ｐゴシック" charset="0"/>
                <a:cs typeface="ＭＳ Ｐゴシック" charset="0"/>
              </a:rPr>
            </a:br>
            <a:r>
              <a:rPr lang="en-US" sz="2800">
                <a:ea typeface="ＭＳ Ｐゴシック" charset="0"/>
                <a:cs typeface="ＭＳ Ｐゴシック" charset="0"/>
              </a:rPr>
              <a:t>what is it at the next step?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Recall that row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 of the transition prob. Matrix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 tells us where we go next from state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So from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, our next state is distributed as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  <a:endParaRPr lang="en-US" sz="2800" i="1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23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Steady state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>
                <a:ea typeface="ＭＳ Ｐゴシック" charset="0"/>
              </a:rPr>
              <a:t>The steady state looks like a vector of probabilities </a:t>
            </a:r>
            <a:r>
              <a:rPr lang="en-US" sz="3000" b="1">
                <a:ea typeface="ＭＳ Ｐゴシック" charset="0"/>
              </a:rPr>
              <a:t>a</a:t>
            </a:r>
            <a:r>
              <a:rPr lang="en-US" sz="3000">
                <a:ea typeface="ＭＳ Ｐゴシック" charset="0"/>
              </a:rPr>
              <a:t> = (a</a:t>
            </a:r>
            <a:r>
              <a:rPr lang="en-US" sz="3000" baseline="-25000">
                <a:ea typeface="ＭＳ Ｐゴシック" charset="0"/>
              </a:rPr>
              <a:t>1</a:t>
            </a:r>
            <a:r>
              <a:rPr lang="en-US" sz="3000">
                <a:ea typeface="ＭＳ Ｐゴシック" charset="0"/>
              </a:rPr>
              <a:t>, … a</a:t>
            </a:r>
            <a:r>
              <a:rPr lang="en-US" sz="3000" baseline="-25000">
                <a:ea typeface="ＭＳ Ｐゴシック" charset="0"/>
              </a:rPr>
              <a:t>n</a:t>
            </a:r>
            <a:r>
              <a:rPr lang="en-US" sz="3000">
                <a:ea typeface="ＭＳ Ｐゴシック" charset="0"/>
              </a:rPr>
              <a:t>):</a:t>
            </a:r>
          </a:p>
          <a:p>
            <a:pPr lvl="1"/>
            <a:r>
              <a:rPr lang="en-US">
                <a:ea typeface="ＭＳ Ｐゴシック" charset="0"/>
              </a:rPr>
              <a:t>a</a:t>
            </a:r>
            <a:r>
              <a:rPr lang="en-US" baseline="-25000">
                <a:ea typeface="ＭＳ Ｐゴシック" charset="0"/>
              </a:rPr>
              <a:t>i</a:t>
            </a:r>
            <a:r>
              <a:rPr lang="en-US">
                <a:ea typeface="ＭＳ Ｐゴシック" charset="0"/>
              </a:rPr>
              <a:t> is the probability that we are in state i.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505200" y="3343597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1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4724400" y="3343597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2</a:t>
            </a:r>
          </a:p>
        </p:txBody>
      </p:sp>
      <p:cxnSp>
        <p:nvCxnSpPr>
          <p:cNvPr id="37894" name="AutoShape 6"/>
          <p:cNvCxnSpPr>
            <a:cxnSpLocks noChangeShapeType="1"/>
            <a:stCxn id="37892" idx="7"/>
            <a:endCxn id="37893" idx="1"/>
          </p:cNvCxnSpPr>
          <p:nvPr/>
        </p:nvCxnSpPr>
        <p:spPr bwMode="auto">
          <a:xfrm>
            <a:off x="3895725" y="3410272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895" name="AutoShape 7"/>
          <p:cNvCxnSpPr>
            <a:cxnSpLocks noChangeShapeType="1"/>
            <a:stCxn id="37893" idx="3"/>
            <a:endCxn id="37892" idx="5"/>
          </p:cNvCxnSpPr>
          <p:nvPr/>
        </p:nvCxnSpPr>
        <p:spPr bwMode="auto">
          <a:xfrm flipH="1">
            <a:off x="3895725" y="3734122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896" name="AutoShape 8"/>
          <p:cNvCxnSpPr>
            <a:cxnSpLocks noChangeShapeType="1"/>
            <a:stCxn id="37892" idx="1"/>
            <a:endCxn id="37892" idx="3"/>
          </p:cNvCxnSpPr>
          <p:nvPr/>
        </p:nvCxnSpPr>
        <p:spPr bwMode="auto">
          <a:xfrm rot="5400000" flipV="1">
            <a:off x="3410744" y="3571403"/>
            <a:ext cx="323850" cy="1588"/>
          </a:xfrm>
          <a:prstGeom prst="curvedConnector5">
            <a:avLst>
              <a:gd name="adj1" fmla="val -91176"/>
              <a:gd name="adj2" fmla="val -39000000"/>
              <a:gd name="adj3" fmla="val 19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897" name="AutoShape 9"/>
          <p:cNvCxnSpPr>
            <a:cxnSpLocks noChangeShapeType="1"/>
            <a:stCxn id="37893" idx="7"/>
            <a:endCxn id="37893" idx="5"/>
          </p:cNvCxnSpPr>
          <p:nvPr/>
        </p:nvCxnSpPr>
        <p:spPr bwMode="auto">
          <a:xfrm rot="5400000" flipV="1">
            <a:off x="4953794" y="3571403"/>
            <a:ext cx="323850" cy="1588"/>
          </a:xfrm>
          <a:prstGeom prst="curvedConnector5">
            <a:avLst>
              <a:gd name="adj1" fmla="val -91176"/>
              <a:gd name="adj2" fmla="val 39000000"/>
              <a:gd name="adj3" fmla="val 19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092970" y="3067343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3/4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100907" y="3707105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1/4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650307" y="3341980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3/4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500707" y="3341980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1/4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71600" y="4423603"/>
            <a:ext cx="63914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i="0">
                <a:latin typeface="+mn-lt"/>
              </a:rPr>
              <a:t>For this example, a</a:t>
            </a:r>
            <a:r>
              <a:rPr lang="en-US" sz="3200" i="0" baseline="-25000">
                <a:latin typeface="+mn-lt"/>
              </a:rPr>
              <a:t>1</a:t>
            </a:r>
            <a:r>
              <a:rPr lang="en-US" sz="3200" i="0">
                <a:latin typeface="+mn-lt"/>
              </a:rPr>
              <a:t>=1/4 and a</a:t>
            </a:r>
            <a:r>
              <a:rPr lang="en-US" sz="3200" i="0" baseline="-25000">
                <a:latin typeface="+mn-lt"/>
              </a:rPr>
              <a:t>2</a:t>
            </a:r>
            <a:r>
              <a:rPr lang="en-US" sz="3200" i="0">
                <a:latin typeface="+mn-lt"/>
              </a:rPr>
              <a:t>=3/4.</a:t>
            </a:r>
          </a:p>
        </p:txBody>
      </p:sp>
      <p:sp>
        <p:nvSpPr>
          <p:cNvPr id="1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936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sz="3600">
                <a:latin typeface="+mn-lt"/>
                <a:ea typeface="ＭＳ Ｐゴシック" charset="0"/>
                <a:cs typeface="ＭＳ Ｐゴシック" charset="0"/>
              </a:rPr>
              <a:t>How do we compute this vector?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Let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= </a:t>
            </a:r>
            <a:r>
              <a:rPr lang="en-US" sz="2800">
                <a:ea typeface="ＭＳ Ｐゴシック" charset="0"/>
              </a:rPr>
              <a:t>(</a:t>
            </a:r>
            <a:r>
              <a:rPr lang="en-US" sz="2800" i="1">
                <a:ea typeface="ＭＳ Ｐゴシック" charset="0"/>
              </a:rPr>
              <a:t>a</a:t>
            </a:r>
            <a:r>
              <a:rPr lang="en-US" sz="2800" i="1" baseline="-25000">
                <a:ea typeface="ＭＳ Ｐゴシック" charset="0"/>
              </a:rPr>
              <a:t>1</a:t>
            </a:r>
            <a:r>
              <a:rPr lang="en-US" sz="2800" i="1">
                <a:ea typeface="ＭＳ Ｐゴシック" charset="0"/>
              </a:rPr>
              <a:t>, … a</a:t>
            </a:r>
            <a:r>
              <a:rPr lang="en-US" sz="2800" i="1" baseline="-25000">
                <a:ea typeface="ＭＳ Ｐゴシック" charset="0"/>
              </a:rPr>
              <a:t>n</a:t>
            </a:r>
            <a:r>
              <a:rPr lang="en-US" sz="2800">
                <a:ea typeface="ＭＳ Ｐゴシック" charset="0"/>
              </a:rPr>
              <a:t>) denote the row vector of steady-state probabilities.</a:t>
            </a:r>
          </a:p>
          <a:p>
            <a:r>
              <a:rPr lang="en-US" sz="2800">
                <a:ea typeface="ＭＳ Ｐゴシック" charset="0"/>
              </a:rPr>
              <a:t>If we our current position is described by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, then the next step is distributed as </a:t>
            </a:r>
            <a:r>
              <a:rPr lang="en-US" sz="2800" b="1">
                <a:ea typeface="ＭＳ Ｐゴシック" charset="0"/>
              </a:rPr>
              <a:t>aP</a:t>
            </a:r>
            <a:r>
              <a:rPr lang="en-US" sz="2800">
                <a:ea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</a:rPr>
              <a:t>But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 is the steady state, so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=</a:t>
            </a:r>
            <a:r>
              <a:rPr lang="en-US" sz="2800" b="1">
                <a:ea typeface="ＭＳ Ｐゴシック" charset="0"/>
              </a:rPr>
              <a:t>aP</a:t>
            </a:r>
            <a:r>
              <a:rPr lang="en-US" sz="2800">
                <a:ea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</a:rPr>
              <a:t>Solving this matrix equation gives us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.</a:t>
            </a:r>
          </a:p>
          <a:p>
            <a:pPr lvl="1"/>
            <a:r>
              <a:rPr lang="en-US" sz="2400">
                <a:ea typeface="ＭＳ Ｐゴシック" charset="0"/>
              </a:rPr>
              <a:t>So </a:t>
            </a:r>
            <a:r>
              <a:rPr lang="en-US" sz="2400" b="1">
                <a:ea typeface="ＭＳ Ｐゴシック" charset="0"/>
              </a:rPr>
              <a:t>a</a:t>
            </a:r>
            <a:r>
              <a:rPr lang="en-US" sz="2400">
                <a:ea typeface="ＭＳ Ｐゴシック" charset="0"/>
              </a:rPr>
              <a:t> is the (left) eigenvector for </a:t>
            </a:r>
            <a:r>
              <a:rPr lang="en-US" sz="2400" b="1">
                <a:ea typeface="ＭＳ Ｐゴシック" charset="0"/>
              </a:rPr>
              <a:t>P</a:t>
            </a:r>
            <a:r>
              <a:rPr lang="en-US" sz="2400">
                <a:ea typeface="ＭＳ Ｐゴシック" charset="0"/>
              </a:rPr>
              <a:t>.</a:t>
            </a:r>
          </a:p>
          <a:p>
            <a:pPr lvl="1"/>
            <a:r>
              <a:rPr lang="en-US" sz="2400">
                <a:ea typeface="ＭＳ Ｐゴシック" charset="0"/>
              </a:rPr>
              <a:t>(Corresponds to the “principal” eigenvector of </a:t>
            </a:r>
            <a:r>
              <a:rPr lang="en-US" sz="2400" b="1">
                <a:ea typeface="ＭＳ Ｐゴシック" charset="0"/>
              </a:rPr>
              <a:t>P </a:t>
            </a:r>
            <a:r>
              <a:rPr lang="en-US" sz="2400">
                <a:ea typeface="ＭＳ Ｐゴシック" charset="0"/>
              </a:rPr>
              <a:t>with the largest eigenvalue.)</a:t>
            </a:r>
          </a:p>
          <a:p>
            <a:pPr lvl="1"/>
            <a:r>
              <a:rPr lang="en-US" sz="2400">
                <a:ea typeface="ＭＳ Ｐゴシック" charset="0"/>
              </a:rPr>
              <a:t>Transition probability matrices always have largest eigenvalue 1.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886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Today’s lecture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Anchor text</a:t>
            </a:r>
          </a:p>
          <a:p>
            <a:r>
              <a:rPr lang="en-US" dirty="0">
                <a:ea typeface="ＭＳ Ｐゴシック" charset="0"/>
              </a:rPr>
              <a:t>Link analysis for ranking</a:t>
            </a:r>
          </a:p>
          <a:p>
            <a:pPr lvl="1"/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and variants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Hyperlink-Induced Topic Search (HITS)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One way of computing a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Recall, regardless of where we start, we eventually reach the steady state </a:t>
            </a:r>
            <a:r>
              <a:rPr lang="en-US" sz="2800" b="1">
                <a:ea typeface="ＭＳ Ｐゴシック" charset="0"/>
                <a:cs typeface="ＭＳ Ｐゴシック" charset="0"/>
              </a:rPr>
              <a:t>a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Start with any distribution (say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=(</a:t>
            </a:r>
            <a:r>
              <a:rPr lang="en-US" sz="2800" i="1">
                <a:ea typeface="ＭＳ Ｐゴシック" charset="0"/>
                <a:cs typeface="ＭＳ Ｐゴシック" charset="0"/>
              </a:rPr>
              <a:t>10…0</a:t>
            </a:r>
            <a:r>
              <a:rPr lang="en-US" sz="2800">
                <a:ea typeface="ＭＳ Ｐゴシック" charset="0"/>
                <a:cs typeface="ＭＳ Ｐゴシック" charset="0"/>
              </a:rPr>
              <a:t>)).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After one step, we’re at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>
                <a:ea typeface="ＭＳ Ｐゴシック" charset="0"/>
                <a:cs typeface="ＭＳ Ｐゴシック" charset="0"/>
              </a:rPr>
              <a:t>;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after two steps at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ea typeface="ＭＳ Ｐゴシック" charset="0"/>
                <a:cs typeface="ＭＳ Ｐゴシック" charset="0"/>
              </a:rPr>
              <a:t> , then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3</a:t>
            </a:r>
            <a:r>
              <a:rPr lang="en-US" sz="2800">
                <a:ea typeface="ＭＳ Ｐゴシック" charset="0"/>
                <a:cs typeface="ＭＳ Ｐゴシック" charset="0"/>
              </a:rPr>
              <a:t> and so on.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“Eventually” means for “large” </a:t>
            </a:r>
            <a:r>
              <a:rPr lang="en-US" sz="2800" i="1"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ea typeface="ＭＳ Ｐゴシック" charset="0"/>
                <a:cs typeface="ＭＳ Ｐゴシック" charset="0"/>
              </a:rPr>
              <a:t>,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k </a:t>
            </a:r>
            <a:r>
              <a:rPr lang="en-US" sz="2800">
                <a:ea typeface="ＭＳ Ｐゴシック" charset="0"/>
                <a:cs typeface="ＭＳ Ｐゴシック" charset="0"/>
              </a:rPr>
              <a:t>= </a:t>
            </a:r>
            <a:r>
              <a:rPr lang="en-US" sz="2800" b="1">
                <a:ea typeface="ＭＳ Ｐゴシック" charset="0"/>
                <a:cs typeface="ＭＳ Ｐゴシック" charset="0"/>
              </a:rPr>
              <a:t>a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Algorithm: multiply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by increasing powers of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 until the product looks stable.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84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Pagerank 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Preprocessing:</a:t>
            </a:r>
          </a:p>
          <a:p>
            <a:pPr lvl="1"/>
            <a:r>
              <a:rPr lang="en-US" dirty="0">
                <a:ea typeface="ＭＳ Ｐゴシック" charset="0"/>
              </a:rPr>
              <a:t>Given graph of links, build matrix </a:t>
            </a:r>
            <a:r>
              <a:rPr lang="en-US" b="1" dirty="0">
                <a:ea typeface="ＭＳ Ｐゴシック" charset="0"/>
              </a:rPr>
              <a:t>P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From it compute </a:t>
            </a:r>
            <a:r>
              <a:rPr lang="en-US" b="1" dirty="0">
                <a:ea typeface="ＭＳ Ｐゴシック" charset="0"/>
              </a:rPr>
              <a:t>a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The entry </a:t>
            </a:r>
            <a:r>
              <a:rPr lang="en-US" i="1" dirty="0" err="1">
                <a:ea typeface="ＭＳ Ｐゴシック" charset="0"/>
              </a:rPr>
              <a:t>a</a:t>
            </a:r>
            <a:r>
              <a:rPr lang="en-US" i="1" baseline="-25000" dirty="0" err="1">
                <a:ea typeface="ＭＳ Ｐゴシック" charset="0"/>
              </a:rPr>
              <a:t>i</a:t>
            </a:r>
            <a:r>
              <a:rPr lang="en-US" dirty="0">
                <a:ea typeface="ＭＳ Ｐゴシック" charset="0"/>
              </a:rPr>
              <a:t> is a number between 0 and 1: the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of page </a:t>
            </a:r>
            <a:r>
              <a:rPr lang="en-US" i="1" dirty="0" err="1">
                <a:ea typeface="ＭＳ Ｐゴシック" charset="0"/>
              </a:rPr>
              <a:t>i</a:t>
            </a:r>
            <a:r>
              <a:rPr lang="en-US" dirty="0">
                <a:ea typeface="ＭＳ Ｐゴシック" charset="0"/>
              </a:rPr>
              <a:t>.</a:t>
            </a:r>
          </a:p>
          <a:p>
            <a:r>
              <a:rPr lang="en-US" dirty="0">
                <a:ea typeface="ＭＳ Ｐゴシック" charset="0"/>
              </a:rPr>
              <a:t>Query processing:</a:t>
            </a:r>
          </a:p>
          <a:p>
            <a:pPr lvl="1"/>
            <a:r>
              <a:rPr lang="en-US" dirty="0">
                <a:ea typeface="ＭＳ Ｐゴシック" charset="0"/>
              </a:rPr>
              <a:t>Retrieve pages meeting query.</a:t>
            </a:r>
          </a:p>
          <a:p>
            <a:pPr lvl="1"/>
            <a:r>
              <a:rPr lang="en-US" dirty="0">
                <a:ea typeface="ＭＳ Ｐゴシック" charset="0"/>
              </a:rPr>
              <a:t>Rank them by their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Order is query-</a:t>
            </a:r>
            <a:r>
              <a:rPr lang="en-US" i="1" dirty="0">
                <a:ea typeface="ＭＳ Ｐゴシック" charset="0"/>
              </a:rPr>
              <a:t>independent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r>
              <a:rPr lang="en-US" dirty="0" err="1">
                <a:ea typeface="ＭＳ Ｐゴシック" charset="0"/>
                <a:cs typeface="ＭＳ Ｐゴシック" charset="0"/>
              </a:rPr>
              <a:t>Pagerank</a:t>
            </a:r>
            <a:r>
              <a:rPr lang="en-US" dirty="0">
                <a:ea typeface="ＭＳ Ｐゴシック" charset="0"/>
                <a:cs typeface="ＭＳ Ｐゴシック" charset="0"/>
              </a:rPr>
              <a:t> is used in Google, but so are many other clever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heuristics.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264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7768"/>
            <a:ext cx="7772400" cy="1143000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Pagerank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: Issues and Variants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a typeface="ＭＳ Ｐゴシック" charset="0"/>
              </a:rPr>
              <a:t>How realistic is the random surfer model?</a:t>
            </a:r>
          </a:p>
          <a:p>
            <a:pPr lvl="1"/>
            <a:r>
              <a:rPr lang="en-US" sz="2400">
                <a:ea typeface="ＭＳ Ｐゴシック" charset="0"/>
              </a:rPr>
              <a:t>What if we modeled the back button? [Fagi00]</a:t>
            </a:r>
          </a:p>
          <a:p>
            <a:pPr lvl="1"/>
            <a:r>
              <a:rPr lang="en-US" sz="2400">
                <a:ea typeface="ＭＳ Ｐゴシック" charset="0"/>
              </a:rPr>
              <a:t>Surfer behavior sharply skewed towards short paths [Hube98]</a:t>
            </a:r>
          </a:p>
          <a:p>
            <a:pPr lvl="1"/>
            <a:r>
              <a:rPr lang="en-US" sz="2400">
                <a:ea typeface="ＭＳ Ｐゴシック" charset="0"/>
              </a:rPr>
              <a:t>Search engines, bookmarks &amp; directories make jumps non-random.</a:t>
            </a:r>
          </a:p>
          <a:p>
            <a:r>
              <a:rPr lang="en-US" sz="2400">
                <a:ea typeface="ＭＳ Ｐゴシック" charset="0"/>
              </a:rPr>
              <a:t>Biased Surfer Models</a:t>
            </a:r>
          </a:p>
          <a:p>
            <a:pPr lvl="1"/>
            <a:r>
              <a:rPr lang="en-US" sz="2400">
                <a:ea typeface="ＭＳ Ｐゴシック" charset="0"/>
              </a:rPr>
              <a:t>Weight edge traversal probabilities based on match with topic/query (non-uniform edge selection)</a:t>
            </a:r>
          </a:p>
          <a:p>
            <a:pPr lvl="1"/>
            <a:r>
              <a:rPr lang="en-US" sz="2400">
                <a:ea typeface="ＭＳ Ｐゴシック" charset="0"/>
              </a:rPr>
              <a:t>Bias jumps to pages on topic (e.g., based on personal bookmarks &amp; categories of interest)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760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Hyperlink-Induced Topic Search (HITS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In response to a query, instead of an ordered list of pages each meeting the query, find </a:t>
            </a:r>
            <a:r>
              <a:rPr lang="en-US" sz="2800" u="sng">
                <a:ea typeface="ＭＳ Ｐゴシック" charset="0"/>
              </a:rPr>
              <a:t>two</a:t>
            </a:r>
            <a:r>
              <a:rPr lang="en-US" sz="2800">
                <a:ea typeface="ＭＳ Ｐゴシック" charset="0"/>
              </a:rPr>
              <a:t> sets of inter-related pages:</a:t>
            </a:r>
          </a:p>
          <a:p>
            <a:pPr lvl="1"/>
            <a:r>
              <a:rPr lang="en-US" sz="2400">
                <a:ea typeface="ＭＳ Ｐゴシック" charset="0"/>
              </a:rPr>
              <a:t>Hub pages are good lists of links on a subject.</a:t>
            </a:r>
          </a:p>
          <a:p>
            <a:pPr lvl="2"/>
            <a:r>
              <a:rPr lang="en-US" sz="2000">
                <a:ea typeface="ＭＳ Ｐゴシック" charset="0"/>
              </a:rPr>
              <a:t>e.g., “Bob’s list of cancer-related links.”</a:t>
            </a:r>
          </a:p>
          <a:p>
            <a:pPr lvl="1"/>
            <a:r>
              <a:rPr lang="en-US" sz="2400">
                <a:ea typeface="ＭＳ Ｐゴシック" charset="0"/>
              </a:rPr>
              <a:t>Authority pages occur recurrently on good hubs for the subject.</a:t>
            </a:r>
          </a:p>
          <a:p>
            <a:r>
              <a:rPr lang="en-US" sz="2800">
                <a:ea typeface="ＭＳ Ｐゴシック" charset="0"/>
              </a:rPr>
              <a:t>Best suited for “broad topic” queries rather than for page-finding queries.</a:t>
            </a:r>
          </a:p>
          <a:p>
            <a:r>
              <a:rPr lang="en-US" sz="2800">
                <a:ea typeface="ＭＳ Ｐゴシック" charset="0"/>
              </a:rPr>
              <a:t>Gets at a broader slice of common opinion.</a:t>
            </a:r>
          </a:p>
          <a:p>
            <a:endParaRPr lang="en-US" sz="2800">
              <a:ea typeface="ＭＳ Ｐゴシック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736304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Jon M. Kleinberg, Hubs, </a:t>
            </a:r>
            <a:r>
              <a:rPr lang="de-DE" sz="1200" dirty="0" err="1">
                <a:solidFill>
                  <a:srgbClr val="0000FF"/>
                </a:solidFill>
              </a:rPr>
              <a:t>Authorities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Communities, </a:t>
            </a:r>
            <a:r>
              <a:rPr lang="de-DE" sz="1200" dirty="0" smtClean="0">
                <a:solidFill>
                  <a:srgbClr val="0000FF"/>
                </a:solidFill>
              </a:rPr>
              <a:t/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ACM </a:t>
            </a:r>
            <a:r>
              <a:rPr lang="de-DE" sz="1200" dirty="0">
                <a:solidFill>
                  <a:srgbClr val="0000FF"/>
                </a:solidFill>
              </a:rPr>
              <a:t>Computing Surveys 31(4), </a:t>
            </a:r>
            <a:r>
              <a:rPr lang="de-DE" sz="1200" dirty="0" err="1">
                <a:solidFill>
                  <a:srgbClr val="0000FF"/>
                </a:solidFill>
              </a:rPr>
              <a:t>December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b="1" dirty="0" smtClean="0">
                <a:solidFill>
                  <a:srgbClr val="FF0000"/>
                </a:solidFill>
              </a:rPr>
              <a:t>1999</a:t>
            </a: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950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Hubs and Authorities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Thus, a good hub page for a topic </a:t>
            </a:r>
            <a:r>
              <a:rPr lang="en-US" sz="2800" i="1">
                <a:ea typeface="ＭＳ Ｐゴシック" charset="0"/>
                <a:cs typeface="ＭＳ Ｐゴシック" charset="0"/>
              </a:rPr>
              <a:t>points</a:t>
            </a:r>
            <a:r>
              <a:rPr lang="en-US" sz="2800">
                <a:ea typeface="ＭＳ Ｐゴシック" charset="0"/>
                <a:cs typeface="ＭＳ Ｐゴシック" charset="0"/>
              </a:rPr>
              <a:t> to many authoritative pages for that topic.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 good authority page for a topic is </a:t>
            </a:r>
            <a:r>
              <a:rPr lang="en-US" sz="2800" i="1">
                <a:ea typeface="ＭＳ Ｐゴシック" charset="0"/>
                <a:cs typeface="ＭＳ Ｐゴシック" charset="0"/>
              </a:rPr>
              <a:t>pointed</a:t>
            </a:r>
            <a:r>
              <a:rPr lang="en-US" sz="2800">
                <a:ea typeface="ＭＳ Ｐゴシック" charset="0"/>
                <a:cs typeface="ＭＳ Ｐゴシック" charset="0"/>
              </a:rPr>
              <a:t> to by many good hubs for that topic.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Circular definition - will turn this into an iterative computation.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38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+mn-lt"/>
                <a:ea typeface="ＭＳ Ｐゴシック" charset="0"/>
                <a:cs typeface="ＭＳ Ｐゴシック" charset="0"/>
              </a:rPr>
              <a:t>The hope</a:t>
            </a:r>
          </a:p>
        </p:txBody>
      </p:sp>
      <p:graphicFrame>
        <p:nvGraphicFramePr>
          <p:cNvPr id="56322" name="Object 2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794378975"/>
              </p:ext>
            </p:extLst>
          </p:nvPr>
        </p:nvGraphicFramePr>
        <p:xfrm>
          <a:off x="1657350" y="1268760"/>
          <a:ext cx="5829300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4" name="Bild" r:id="rId3" imgW="2743200" imgH="1828800" progId="Word.Picture.8">
                  <p:embed/>
                </p:oleObj>
              </mc:Choice>
              <mc:Fallback>
                <p:oleObj name="Bild" r:id="rId3" imgW="274320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268760"/>
                        <a:ext cx="5829300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974737" y="5609928"/>
            <a:ext cx="4846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Long distance telephone companies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15586" y="2760494"/>
            <a:ext cx="1023027" cy="369332"/>
          </a:xfrm>
          <a:prstGeom prst="rightArrowCallout">
            <a:avLst>
              <a:gd name="adj1" fmla="val 25000"/>
              <a:gd name="adj2" fmla="val 25000"/>
              <a:gd name="adj3" fmla="val 45125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Hubs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827017" y="2379494"/>
            <a:ext cx="1868541" cy="369332"/>
          </a:xfrm>
          <a:prstGeom prst="leftArrowCallout">
            <a:avLst>
              <a:gd name="adj1" fmla="val 25000"/>
              <a:gd name="adj2" fmla="val 25000"/>
              <a:gd name="adj3" fmla="val 8412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Authorities</a:t>
            </a:r>
          </a:p>
        </p:txBody>
      </p:sp>
      <p:sp>
        <p:nvSpPr>
          <p:cNvPr id="7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3129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High-level scheme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ea typeface="ＭＳ Ｐゴシック" charset="0"/>
              </a:rPr>
              <a:t>Extract from the web a </a:t>
            </a:r>
            <a:r>
              <a:rPr lang="en-US" sz="3200" u="sng">
                <a:ea typeface="ＭＳ Ｐゴシック" charset="0"/>
              </a:rPr>
              <a:t>base set</a:t>
            </a:r>
            <a:r>
              <a:rPr lang="en-US" sz="3200">
                <a:ea typeface="ＭＳ Ｐゴシック" charset="0"/>
              </a:rPr>
              <a:t> of pages that </a:t>
            </a:r>
            <a:r>
              <a:rPr lang="en-US" sz="3200" i="1">
                <a:ea typeface="ＭＳ Ｐゴシック" charset="0"/>
              </a:rPr>
              <a:t>could</a:t>
            </a:r>
            <a:r>
              <a:rPr lang="en-US" sz="3200">
                <a:ea typeface="ＭＳ Ｐゴシック" charset="0"/>
              </a:rPr>
              <a:t> be good hubs or authorities.</a:t>
            </a:r>
          </a:p>
          <a:p>
            <a:r>
              <a:rPr lang="en-US" sz="3200">
                <a:ea typeface="ＭＳ Ｐゴシック" charset="0"/>
              </a:rPr>
              <a:t>From these, identify a small set of top hub and authority pages;</a:t>
            </a:r>
          </a:p>
          <a:p>
            <a:pPr lvl="1">
              <a:buFont typeface="Symbol" charset="0"/>
              <a:buChar char="®"/>
            </a:pPr>
            <a:r>
              <a:rPr lang="en-US" sz="2800">
                <a:ea typeface="ＭＳ Ｐゴシック" charset="0"/>
              </a:rPr>
              <a:t>iterative algorithm.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200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Base set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Given text query (say </a:t>
            </a:r>
            <a:r>
              <a:rPr lang="en-US" b="1" i="1">
                <a:ea typeface="ＭＳ Ｐゴシック" charset="0"/>
              </a:rPr>
              <a:t>browser</a:t>
            </a:r>
            <a:r>
              <a:rPr lang="en-US">
                <a:ea typeface="ＭＳ Ｐゴシック" charset="0"/>
              </a:rPr>
              <a:t>), use a text index to get all pages containing </a:t>
            </a:r>
            <a:r>
              <a:rPr lang="en-US" b="1" i="1">
                <a:ea typeface="ＭＳ Ｐゴシック" charset="0"/>
              </a:rPr>
              <a:t>browser.</a:t>
            </a:r>
          </a:p>
          <a:p>
            <a:pPr lvl="1"/>
            <a:r>
              <a:rPr lang="en-US">
                <a:ea typeface="ＭＳ Ｐゴシック" charset="0"/>
              </a:rPr>
              <a:t>Call this the </a:t>
            </a:r>
            <a:r>
              <a:rPr lang="en-US" u="sng">
                <a:ea typeface="ＭＳ Ｐゴシック" charset="0"/>
              </a:rPr>
              <a:t>root set</a:t>
            </a:r>
            <a:r>
              <a:rPr lang="en-US">
                <a:ea typeface="ＭＳ Ｐゴシック" charset="0"/>
              </a:rPr>
              <a:t> of pages. </a:t>
            </a:r>
          </a:p>
          <a:p>
            <a:r>
              <a:rPr lang="en-US">
                <a:ea typeface="ＭＳ Ｐゴシック" charset="0"/>
              </a:rPr>
              <a:t>Add in any page that either</a:t>
            </a:r>
          </a:p>
          <a:p>
            <a:pPr lvl="1"/>
            <a:r>
              <a:rPr lang="en-US">
                <a:ea typeface="ＭＳ Ｐゴシック" charset="0"/>
              </a:rPr>
              <a:t>points to a page in the root set, or</a:t>
            </a:r>
          </a:p>
          <a:p>
            <a:pPr lvl="1"/>
            <a:r>
              <a:rPr lang="en-US">
                <a:ea typeface="ＭＳ Ｐゴシック" charset="0"/>
              </a:rPr>
              <a:t>is pointed to by a page in the root set.</a:t>
            </a:r>
          </a:p>
          <a:p>
            <a:r>
              <a:rPr lang="en-US">
                <a:ea typeface="ＭＳ Ｐゴシック" charset="0"/>
              </a:rPr>
              <a:t>Call this the </a:t>
            </a:r>
            <a:r>
              <a:rPr lang="en-US" u="sng">
                <a:ea typeface="ＭＳ Ｐゴシック" charset="0"/>
              </a:rPr>
              <a:t>base set</a:t>
            </a:r>
            <a:r>
              <a:rPr lang="en-US">
                <a:ea typeface="ＭＳ Ｐゴシック" charset="0"/>
              </a:rPr>
              <a:t>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85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Visualization</a:t>
            </a:r>
          </a:p>
        </p:txBody>
      </p:sp>
      <p:sp>
        <p:nvSpPr>
          <p:cNvPr id="1289219" name="AutoShape 3"/>
          <p:cNvSpPr>
            <a:spLocks noChangeArrowheads="1"/>
          </p:cNvSpPr>
          <p:nvPr/>
        </p:nvSpPr>
        <p:spPr bwMode="auto">
          <a:xfrm>
            <a:off x="3233192" y="2077616"/>
            <a:ext cx="2286000" cy="1828800"/>
          </a:xfrm>
          <a:prstGeom prst="flowChartConnector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Root</a:t>
            </a:r>
          </a:p>
          <a:p>
            <a:pPr algn="ctr"/>
            <a:r>
              <a:rPr lang="en-US">
                <a:latin typeface="+mn-lt"/>
              </a:rPr>
              <a:t>set</a:t>
            </a:r>
          </a:p>
        </p:txBody>
      </p:sp>
      <p:sp>
        <p:nvSpPr>
          <p:cNvPr id="1289220" name="AutoShape 4"/>
          <p:cNvSpPr>
            <a:spLocks noChangeArrowheads="1"/>
          </p:cNvSpPr>
          <p:nvPr/>
        </p:nvSpPr>
        <p:spPr bwMode="auto">
          <a:xfrm>
            <a:off x="2699792" y="1772816"/>
            <a:ext cx="3656013" cy="27416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1" name="Oval 5"/>
          <p:cNvSpPr>
            <a:spLocks noChangeArrowheads="1"/>
          </p:cNvSpPr>
          <p:nvPr/>
        </p:nvSpPr>
        <p:spPr bwMode="auto">
          <a:xfrm>
            <a:off x="3736430" y="1849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2" name="Oval 6"/>
          <p:cNvSpPr>
            <a:spLocks noChangeArrowheads="1"/>
          </p:cNvSpPr>
          <p:nvPr/>
        </p:nvSpPr>
        <p:spPr bwMode="auto">
          <a:xfrm>
            <a:off x="2898230" y="2687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3" name="Oval 7"/>
          <p:cNvSpPr>
            <a:spLocks noChangeArrowheads="1"/>
          </p:cNvSpPr>
          <p:nvPr/>
        </p:nvSpPr>
        <p:spPr bwMode="auto">
          <a:xfrm>
            <a:off x="2974430" y="21998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289224" name="Oval 8"/>
          <p:cNvSpPr>
            <a:spLocks noChangeArrowheads="1"/>
          </p:cNvSpPr>
          <p:nvPr/>
        </p:nvSpPr>
        <p:spPr bwMode="auto">
          <a:xfrm>
            <a:off x="5717630" y="35714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5" name="Oval 9"/>
          <p:cNvSpPr>
            <a:spLocks noChangeArrowheads="1"/>
          </p:cNvSpPr>
          <p:nvPr/>
        </p:nvSpPr>
        <p:spPr bwMode="auto">
          <a:xfrm>
            <a:off x="5823992" y="29158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6" name="Oval 10"/>
          <p:cNvSpPr>
            <a:spLocks noChangeArrowheads="1"/>
          </p:cNvSpPr>
          <p:nvPr/>
        </p:nvSpPr>
        <p:spPr bwMode="auto">
          <a:xfrm>
            <a:off x="5565230" y="24284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7" name="Oval 11"/>
          <p:cNvSpPr>
            <a:spLocks noChangeArrowheads="1"/>
          </p:cNvSpPr>
          <p:nvPr/>
        </p:nvSpPr>
        <p:spPr bwMode="auto">
          <a:xfrm>
            <a:off x="5442992" y="20776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8" name="Oval 12"/>
          <p:cNvSpPr>
            <a:spLocks noChangeArrowheads="1"/>
          </p:cNvSpPr>
          <p:nvPr/>
        </p:nvSpPr>
        <p:spPr bwMode="auto">
          <a:xfrm>
            <a:off x="2974430" y="3296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9" name="Oval 13"/>
          <p:cNvSpPr>
            <a:spLocks noChangeArrowheads="1"/>
          </p:cNvSpPr>
          <p:nvPr/>
        </p:nvSpPr>
        <p:spPr bwMode="auto">
          <a:xfrm>
            <a:off x="3126830" y="3754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0" name="Oval 14"/>
          <p:cNvSpPr>
            <a:spLocks noChangeArrowheads="1"/>
          </p:cNvSpPr>
          <p:nvPr/>
        </p:nvSpPr>
        <p:spPr bwMode="auto">
          <a:xfrm>
            <a:off x="4346030" y="3449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1" name="Oval 15"/>
          <p:cNvSpPr>
            <a:spLocks noChangeArrowheads="1"/>
          </p:cNvSpPr>
          <p:nvPr/>
        </p:nvSpPr>
        <p:spPr bwMode="auto">
          <a:xfrm>
            <a:off x="4803230" y="3373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2" name="Oval 16"/>
          <p:cNvSpPr>
            <a:spLocks noChangeArrowheads="1"/>
          </p:cNvSpPr>
          <p:nvPr/>
        </p:nvSpPr>
        <p:spPr bwMode="auto">
          <a:xfrm>
            <a:off x="5108030" y="2992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3" name="Oval 17"/>
          <p:cNvSpPr>
            <a:spLocks noChangeArrowheads="1"/>
          </p:cNvSpPr>
          <p:nvPr/>
        </p:nvSpPr>
        <p:spPr bwMode="auto">
          <a:xfrm>
            <a:off x="4985792" y="26110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4" name="Oval 18"/>
          <p:cNvSpPr>
            <a:spLocks noChangeArrowheads="1"/>
          </p:cNvSpPr>
          <p:nvPr/>
        </p:nvSpPr>
        <p:spPr bwMode="auto">
          <a:xfrm>
            <a:off x="3660230" y="2687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5" name="Oval 19"/>
          <p:cNvSpPr>
            <a:spLocks noChangeArrowheads="1"/>
          </p:cNvSpPr>
          <p:nvPr/>
        </p:nvSpPr>
        <p:spPr bwMode="auto">
          <a:xfrm>
            <a:off x="3507830" y="3296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6" name="Oval 20"/>
          <p:cNvSpPr>
            <a:spLocks noChangeArrowheads="1"/>
          </p:cNvSpPr>
          <p:nvPr/>
        </p:nvSpPr>
        <p:spPr bwMode="auto">
          <a:xfrm>
            <a:off x="3431630" y="2915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1289237" name="AutoShape 21"/>
          <p:cNvCxnSpPr>
            <a:cxnSpLocks noChangeShapeType="1"/>
            <a:stCxn id="1289221" idx="4"/>
            <a:endCxn id="1289234" idx="0"/>
          </p:cNvCxnSpPr>
          <p:nvPr/>
        </p:nvCxnSpPr>
        <p:spPr bwMode="auto">
          <a:xfrm flipH="1">
            <a:off x="3752305" y="2031579"/>
            <a:ext cx="76200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38" name="AutoShape 22"/>
          <p:cNvCxnSpPr>
            <a:cxnSpLocks noChangeShapeType="1"/>
            <a:stCxn id="1289233" idx="0"/>
            <a:endCxn id="1289221" idx="5"/>
          </p:cNvCxnSpPr>
          <p:nvPr/>
        </p:nvCxnSpPr>
        <p:spPr bwMode="auto">
          <a:xfrm flipH="1" flipV="1">
            <a:off x="3892005" y="2004591"/>
            <a:ext cx="1185862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39" name="AutoShape 23"/>
          <p:cNvCxnSpPr>
            <a:cxnSpLocks noChangeShapeType="1"/>
            <a:stCxn id="1289233" idx="0"/>
            <a:endCxn id="1289227" idx="3"/>
          </p:cNvCxnSpPr>
          <p:nvPr/>
        </p:nvCxnSpPr>
        <p:spPr bwMode="auto">
          <a:xfrm flipV="1">
            <a:off x="5077867" y="2233191"/>
            <a:ext cx="392113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0" name="AutoShape 24"/>
          <p:cNvCxnSpPr>
            <a:cxnSpLocks noChangeShapeType="1"/>
            <a:stCxn id="1289233" idx="6"/>
            <a:endCxn id="1289226" idx="3"/>
          </p:cNvCxnSpPr>
          <p:nvPr/>
        </p:nvCxnSpPr>
        <p:spPr bwMode="auto">
          <a:xfrm flipV="1">
            <a:off x="5168355" y="2584029"/>
            <a:ext cx="423862" cy="11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1" name="AutoShape 25"/>
          <p:cNvCxnSpPr>
            <a:cxnSpLocks noChangeShapeType="1"/>
            <a:stCxn id="1289232" idx="6"/>
            <a:endCxn id="1289225" idx="2"/>
          </p:cNvCxnSpPr>
          <p:nvPr/>
        </p:nvCxnSpPr>
        <p:spPr bwMode="auto">
          <a:xfrm flipV="1">
            <a:off x="5290592" y="3007891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2" name="AutoShape 26"/>
          <p:cNvCxnSpPr>
            <a:cxnSpLocks noChangeShapeType="1"/>
            <a:stCxn id="1289232" idx="5"/>
            <a:endCxn id="1289224" idx="1"/>
          </p:cNvCxnSpPr>
          <p:nvPr/>
        </p:nvCxnSpPr>
        <p:spPr bwMode="auto">
          <a:xfrm>
            <a:off x="5263605" y="3147591"/>
            <a:ext cx="481012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3" name="AutoShape 27"/>
          <p:cNvCxnSpPr>
            <a:cxnSpLocks noChangeShapeType="1"/>
            <a:stCxn id="1289232" idx="3"/>
            <a:endCxn id="1289231" idx="7"/>
          </p:cNvCxnSpPr>
          <p:nvPr/>
        </p:nvCxnSpPr>
        <p:spPr bwMode="auto">
          <a:xfrm flipH="1">
            <a:off x="4958805" y="3147591"/>
            <a:ext cx="176212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4" name="AutoShape 28"/>
          <p:cNvCxnSpPr>
            <a:cxnSpLocks noChangeShapeType="1"/>
            <a:stCxn id="1289231" idx="6"/>
            <a:endCxn id="1289224" idx="2"/>
          </p:cNvCxnSpPr>
          <p:nvPr/>
        </p:nvCxnSpPr>
        <p:spPr bwMode="auto">
          <a:xfrm>
            <a:off x="4985792" y="3465091"/>
            <a:ext cx="731838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5" name="AutoShape 29"/>
          <p:cNvCxnSpPr>
            <a:cxnSpLocks noChangeShapeType="1"/>
            <a:stCxn id="1289232" idx="7"/>
            <a:endCxn id="1289226" idx="3"/>
          </p:cNvCxnSpPr>
          <p:nvPr/>
        </p:nvCxnSpPr>
        <p:spPr bwMode="auto">
          <a:xfrm flipV="1">
            <a:off x="5263605" y="2584029"/>
            <a:ext cx="328612" cy="434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6" name="AutoShape 30"/>
          <p:cNvCxnSpPr>
            <a:cxnSpLocks noChangeShapeType="1"/>
            <a:stCxn id="1289229" idx="6"/>
            <a:endCxn id="1289230" idx="2"/>
          </p:cNvCxnSpPr>
          <p:nvPr/>
        </p:nvCxnSpPr>
        <p:spPr bwMode="auto">
          <a:xfrm flipV="1">
            <a:off x="3309392" y="3541291"/>
            <a:ext cx="1036638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7" name="AutoShape 31"/>
          <p:cNvCxnSpPr>
            <a:cxnSpLocks noChangeShapeType="1"/>
            <a:stCxn id="1289229" idx="7"/>
            <a:endCxn id="1289235" idx="3"/>
          </p:cNvCxnSpPr>
          <p:nvPr/>
        </p:nvCxnSpPr>
        <p:spPr bwMode="auto">
          <a:xfrm flipV="1">
            <a:off x="3282405" y="3452391"/>
            <a:ext cx="252412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8" name="AutoShape 32"/>
          <p:cNvCxnSpPr>
            <a:cxnSpLocks noChangeShapeType="1"/>
            <a:stCxn id="1289228" idx="6"/>
            <a:endCxn id="1289235" idx="2"/>
          </p:cNvCxnSpPr>
          <p:nvPr/>
        </p:nvCxnSpPr>
        <p:spPr bwMode="auto">
          <a:xfrm>
            <a:off x="3156992" y="3388891"/>
            <a:ext cx="3508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49" name="AutoShape 33"/>
          <p:cNvCxnSpPr>
            <a:cxnSpLocks noChangeShapeType="1"/>
            <a:stCxn id="1289228" idx="7"/>
            <a:endCxn id="1289236" idx="3"/>
          </p:cNvCxnSpPr>
          <p:nvPr/>
        </p:nvCxnSpPr>
        <p:spPr bwMode="auto">
          <a:xfrm flipV="1">
            <a:off x="3130005" y="3071391"/>
            <a:ext cx="328612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50" name="AutoShape 34"/>
          <p:cNvCxnSpPr>
            <a:cxnSpLocks noChangeShapeType="1"/>
            <a:stCxn id="1289230" idx="1"/>
            <a:endCxn id="1289234" idx="5"/>
          </p:cNvCxnSpPr>
          <p:nvPr/>
        </p:nvCxnSpPr>
        <p:spPr bwMode="auto">
          <a:xfrm flipH="1" flipV="1">
            <a:off x="3815805" y="2842791"/>
            <a:ext cx="557212" cy="633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51" name="AutoShape 35"/>
          <p:cNvCxnSpPr>
            <a:cxnSpLocks noChangeShapeType="1"/>
            <a:stCxn id="1289222" idx="6"/>
            <a:endCxn id="1289234" idx="2"/>
          </p:cNvCxnSpPr>
          <p:nvPr/>
        </p:nvCxnSpPr>
        <p:spPr bwMode="auto">
          <a:xfrm>
            <a:off x="3080792" y="2779291"/>
            <a:ext cx="579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52" name="AutoShape 36"/>
          <p:cNvCxnSpPr>
            <a:cxnSpLocks noChangeShapeType="1"/>
            <a:stCxn id="1289223" idx="6"/>
            <a:endCxn id="1289221" idx="3"/>
          </p:cNvCxnSpPr>
          <p:nvPr/>
        </p:nvCxnSpPr>
        <p:spPr bwMode="auto">
          <a:xfrm flipV="1">
            <a:off x="3156992" y="2004591"/>
            <a:ext cx="606425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89253" name="AutoShape 37"/>
          <p:cNvCxnSpPr>
            <a:cxnSpLocks noChangeShapeType="1"/>
            <a:stCxn id="1289223" idx="5"/>
            <a:endCxn id="1289234" idx="1"/>
          </p:cNvCxnSpPr>
          <p:nvPr/>
        </p:nvCxnSpPr>
        <p:spPr bwMode="auto">
          <a:xfrm>
            <a:off x="3130005" y="2355429"/>
            <a:ext cx="557212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89254" name="Text Box 38"/>
          <p:cNvSpPr txBox="1">
            <a:spLocks noChangeArrowheads="1"/>
          </p:cNvSpPr>
          <p:nvPr/>
        </p:nvSpPr>
        <p:spPr bwMode="auto">
          <a:xfrm>
            <a:off x="3854974" y="4132784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Base set</a:t>
            </a:r>
          </a:p>
        </p:txBody>
      </p:sp>
      <p:sp>
        <p:nvSpPr>
          <p:cNvPr id="39" name="Foliennummernplatzhalter 1"/>
          <p:cNvSpPr txBox="1">
            <a:spLocks/>
          </p:cNvSpPr>
          <p:nvPr/>
        </p:nvSpPr>
        <p:spPr>
          <a:xfrm>
            <a:off x="7956550" y="6400800"/>
            <a:ext cx="1008063" cy="19685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459873F-0287-9A4B-A260-FE52D1F3913B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11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28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218" grpId="0" autoUpdateAnimBg="0"/>
      <p:bldP spid="1289219" grpId="0" animBg="1" autoUpdateAnimBg="0"/>
      <p:bldP spid="1289220" grpId="0" animBg="1"/>
      <p:bldP spid="1289221" grpId="0" animBg="1"/>
      <p:bldP spid="1289222" grpId="0" animBg="1"/>
      <p:bldP spid="1289223" grpId="0" animBg="1" autoUpdateAnimBg="0"/>
      <p:bldP spid="1289224" grpId="0" animBg="1"/>
      <p:bldP spid="1289225" grpId="0" animBg="1"/>
      <p:bldP spid="1289226" grpId="0" animBg="1"/>
      <p:bldP spid="1289227" grpId="0" animBg="1"/>
      <p:bldP spid="1289228" grpId="0" animBg="1"/>
      <p:bldP spid="1289229" grpId="0" animBg="1"/>
      <p:bldP spid="1289230" grpId="0" animBg="1"/>
      <p:bldP spid="1289231" grpId="0" animBg="1"/>
      <p:bldP spid="1289232" grpId="0" animBg="1"/>
      <p:bldP spid="1289233" grpId="0" animBg="1"/>
      <p:bldP spid="1289234" grpId="0" animBg="1"/>
      <p:bldP spid="1289235" grpId="0" animBg="1"/>
      <p:bldP spid="1289236" grpId="0" animBg="1"/>
      <p:bldP spid="128925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Assembling the base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set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Root set typically 200-1000 nodes.</a:t>
            </a:r>
          </a:p>
          <a:p>
            <a:r>
              <a:rPr lang="en-US" sz="2800">
                <a:ea typeface="ＭＳ Ｐゴシック" charset="0"/>
              </a:rPr>
              <a:t>Base set may have up to 5000 nodes.</a:t>
            </a:r>
          </a:p>
          <a:p>
            <a:r>
              <a:rPr lang="en-US" sz="2800">
                <a:ea typeface="ＭＳ Ｐゴシック" charset="0"/>
              </a:rPr>
              <a:t>How do you find the base set nodes?</a:t>
            </a:r>
          </a:p>
          <a:p>
            <a:pPr lvl="1"/>
            <a:r>
              <a:rPr lang="en-US" sz="2400">
                <a:ea typeface="ＭＳ Ｐゴシック" charset="0"/>
              </a:rPr>
              <a:t>Follow out-links by parsing root set pages.</a:t>
            </a:r>
          </a:p>
          <a:p>
            <a:pPr lvl="1"/>
            <a:r>
              <a:rPr lang="en-US" sz="2400">
                <a:ea typeface="ＭＳ Ｐゴシック" charset="0"/>
              </a:rPr>
              <a:t>Get in-links (and out-links) from a connectivity server.</a:t>
            </a:r>
          </a:p>
          <a:p>
            <a:pPr lvl="1"/>
            <a:r>
              <a:rPr lang="en-US" sz="2400">
                <a:ea typeface="ＭＳ Ｐゴシック" charset="0"/>
              </a:rPr>
              <a:t>(Actually, suffices to text-index strings of the form </a:t>
            </a:r>
            <a:r>
              <a:rPr lang="en-US" sz="2400" b="1">
                <a:ea typeface="ＭＳ Ｐゴシック" charset="0"/>
              </a:rPr>
              <a:t>href=“</a:t>
            </a:r>
            <a:r>
              <a:rPr lang="en-US" sz="2400" b="1" u="sng">
                <a:ea typeface="ＭＳ Ｐゴシック" charset="0"/>
              </a:rPr>
              <a:t>URL</a:t>
            </a:r>
            <a:r>
              <a:rPr lang="en-US" sz="2400" b="1">
                <a:ea typeface="ＭＳ Ｐゴシック" charset="0"/>
              </a:rPr>
              <a:t>”</a:t>
            </a:r>
            <a:r>
              <a:rPr lang="en-US" sz="2400">
                <a:ea typeface="ＭＳ Ｐゴシック" charset="0"/>
              </a:rPr>
              <a:t> to get in-links to </a:t>
            </a:r>
            <a:r>
              <a:rPr lang="en-US" sz="2400" u="sng">
                <a:ea typeface="ＭＳ Ｐゴシック" charset="0"/>
              </a:rPr>
              <a:t>URL</a:t>
            </a:r>
            <a:r>
              <a:rPr lang="en-US" sz="2400">
                <a:ea typeface="ＭＳ Ｐゴシック" charset="0"/>
              </a:rPr>
              <a:t>.)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8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The Web as a Directed Graph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4293096"/>
            <a:ext cx="82066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i="0" dirty="0">
                <a:latin typeface="+mn-lt"/>
              </a:rPr>
              <a:t>Assumption 1:</a:t>
            </a:r>
            <a:r>
              <a:rPr lang="en-US" i="0" dirty="0">
                <a:latin typeface="+mn-lt"/>
              </a:rPr>
              <a:t> A hyperlink between pages denotes 		 author perceived relevance (quality signal)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5283696"/>
            <a:ext cx="7696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i="0">
                <a:latin typeface="+mn-lt"/>
              </a:rPr>
              <a:t>Assumption 2:</a:t>
            </a:r>
            <a:r>
              <a:rPr lang="en-US" i="0">
                <a:latin typeface="+mn-lt"/>
              </a:rPr>
              <a:t> The anchor of the hyperlink</a:t>
            </a:r>
            <a:br>
              <a:rPr lang="en-US" i="0">
                <a:latin typeface="+mn-lt"/>
              </a:rPr>
            </a:br>
            <a:r>
              <a:rPr lang="en-US" i="0">
                <a:latin typeface="+mn-lt"/>
              </a:rPr>
              <a:t>		 describes the target page (textual context)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838200" y="1556792"/>
            <a:ext cx="6858000" cy="2438400"/>
            <a:chOff x="192" y="912"/>
            <a:chExt cx="5232" cy="1536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2208" y="1680"/>
              <a:ext cx="13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064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n-lt"/>
                </a:rPr>
                <a:t>Page A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496" y="1438"/>
              <a:ext cx="8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+mn-lt"/>
                </a:rPr>
                <a:t>hyperlink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112" y="1920"/>
              <a:ext cx="1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2016" y="960"/>
              <a:ext cx="72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3024" y="182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V="1">
              <a:off x="3360" y="1968"/>
              <a:ext cx="5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3216" y="912"/>
              <a:ext cx="57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3552" y="1152"/>
              <a:ext cx="1872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+mn-lt"/>
                </a:rPr>
                <a:t>Page B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634" y="1566"/>
              <a:ext cx="630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i="0">
                  <a:latin typeface="+mn-lt"/>
                </a:rPr>
                <a:t>Anchor</a:t>
              </a:r>
            </a:p>
          </p:txBody>
        </p:sp>
      </p:grpSp>
      <p:sp>
        <p:nvSpPr>
          <p:cNvPr id="1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30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Distilling hubs and authorities</a:t>
            </a:r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Compute, for each page </a:t>
            </a:r>
            <a:r>
              <a:rPr lang="en-US" sz="2800" i="1">
                <a:ea typeface="ＭＳ Ｐゴシック" charset="0"/>
              </a:rPr>
              <a:t>x</a:t>
            </a:r>
            <a:r>
              <a:rPr lang="en-US" sz="2800">
                <a:ea typeface="ＭＳ Ｐゴシック" charset="0"/>
              </a:rPr>
              <a:t> in the base set, a </a:t>
            </a:r>
            <a:r>
              <a:rPr lang="en-US" sz="2800" u="sng">
                <a:ea typeface="ＭＳ Ｐゴシック" charset="0"/>
              </a:rPr>
              <a:t>hub score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h(x)</a:t>
            </a:r>
            <a:r>
              <a:rPr lang="en-US" sz="2800">
                <a:ea typeface="ＭＳ Ｐゴシック" charset="0"/>
              </a:rPr>
              <a:t> and an </a:t>
            </a:r>
            <a:r>
              <a:rPr lang="en-US" sz="2800" u="sng">
                <a:ea typeface="ＭＳ Ｐゴシック" charset="0"/>
              </a:rPr>
              <a:t>authority score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a(x).</a:t>
            </a:r>
          </a:p>
          <a:p>
            <a:r>
              <a:rPr lang="en-US" sz="2800">
                <a:ea typeface="ＭＳ Ｐゴシック" charset="0"/>
              </a:rPr>
              <a:t>Initialize: for all </a:t>
            </a:r>
            <a:r>
              <a:rPr lang="en-US" sz="2800" i="1">
                <a:ea typeface="ＭＳ Ｐゴシック" charset="0"/>
              </a:rPr>
              <a:t>x, h(x)</a:t>
            </a:r>
            <a:r>
              <a:rPr lang="en-US" sz="2800" i="1">
                <a:ea typeface="ＭＳ Ｐゴシック" charset="0"/>
                <a:sym typeface="Symbol" charset="0"/>
              </a:rPr>
              <a:t>1; a(x) 1</a:t>
            </a:r>
            <a:r>
              <a:rPr lang="en-US" sz="2800">
                <a:ea typeface="ＭＳ Ｐゴシック" charset="0"/>
                <a:sym typeface="Symbol" charset="0"/>
              </a:rPr>
              <a:t>;</a:t>
            </a:r>
          </a:p>
          <a:p>
            <a:r>
              <a:rPr lang="en-US" sz="2800">
                <a:ea typeface="ＭＳ Ｐゴシック" charset="0"/>
                <a:sym typeface="Symbol" charset="0"/>
              </a:rPr>
              <a:t>Iteratively update all </a:t>
            </a:r>
            <a:r>
              <a:rPr lang="en-US" sz="2800" i="1">
                <a:ea typeface="ＭＳ Ｐゴシック" charset="0"/>
                <a:sym typeface="Symbol" charset="0"/>
              </a:rPr>
              <a:t>h(x), a(x)</a:t>
            </a:r>
            <a:r>
              <a:rPr lang="en-US" sz="2800">
                <a:ea typeface="ＭＳ Ｐゴシック" charset="0"/>
                <a:sym typeface="Symbol" charset="0"/>
              </a:rPr>
              <a:t>;</a:t>
            </a:r>
          </a:p>
          <a:p>
            <a:r>
              <a:rPr lang="en-US" sz="2800">
                <a:ea typeface="ＭＳ Ｐゴシック" charset="0"/>
                <a:sym typeface="Symbol" charset="0"/>
              </a:rPr>
              <a:t>After iterations</a:t>
            </a:r>
          </a:p>
          <a:p>
            <a:pPr lvl="1"/>
            <a:r>
              <a:rPr lang="en-US" sz="2400">
                <a:ea typeface="ＭＳ Ｐゴシック" charset="0"/>
                <a:sym typeface="Symbol" charset="0"/>
              </a:rPr>
              <a:t>output pages with highest </a:t>
            </a:r>
            <a:r>
              <a:rPr lang="en-US" sz="2400" i="1">
                <a:ea typeface="ＭＳ Ｐゴシック" charset="0"/>
                <a:sym typeface="Symbol" charset="0"/>
              </a:rPr>
              <a:t>h()</a:t>
            </a:r>
            <a:r>
              <a:rPr lang="en-US" sz="2400">
                <a:ea typeface="ＭＳ Ｐゴシック" charset="0"/>
                <a:sym typeface="Symbol" charset="0"/>
              </a:rPr>
              <a:t> scores as top hubs</a:t>
            </a:r>
          </a:p>
          <a:p>
            <a:pPr lvl="1"/>
            <a:r>
              <a:rPr lang="en-US" sz="2400">
                <a:ea typeface="ＭＳ Ｐゴシック" charset="0"/>
                <a:sym typeface="Symbol" charset="0"/>
              </a:rPr>
              <a:t> highest </a:t>
            </a:r>
            <a:r>
              <a:rPr lang="en-US" sz="2400" i="1">
                <a:ea typeface="ＭＳ Ｐゴシック" charset="0"/>
                <a:sym typeface="Symbol" charset="0"/>
              </a:rPr>
              <a:t>a()</a:t>
            </a:r>
            <a:r>
              <a:rPr lang="en-US" sz="2400">
                <a:ea typeface="ＭＳ Ｐゴシック" charset="0"/>
                <a:sym typeface="Symbol" charset="0"/>
              </a:rPr>
              <a:t> scores as top authorities.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31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126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Iterative update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Repeat the following updates, for all </a:t>
            </a:r>
            <a:r>
              <a:rPr lang="en-US" i="1"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ea typeface="ＭＳ Ｐゴシック" charset="0"/>
                <a:cs typeface="ＭＳ Ｐゴシック" charset="0"/>
              </a:rPr>
              <a:t>:</a:t>
            </a: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32647"/>
              </p:ext>
            </p:extLst>
          </p:nvPr>
        </p:nvGraphicFramePr>
        <p:xfrm>
          <a:off x="1475656" y="2505472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2" name="Equation" r:id="rId3" imgW="1002960" imgH="355320" progId="Equation.3">
                  <p:embed/>
                </p:oleObj>
              </mc:Choice>
              <mc:Fallback>
                <p:oleObj name="Equation" r:id="rId3" imgW="1002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05472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315876"/>
              </p:ext>
            </p:extLst>
          </p:nvPr>
        </p:nvGraphicFramePr>
        <p:xfrm>
          <a:off x="1475656" y="4105672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3" name="Formel" r:id="rId5" imgW="1002960" imgH="355320" progId="Equation.3">
                  <p:embed/>
                </p:oleObj>
              </mc:Choice>
              <mc:Fallback>
                <p:oleObj name="Formel" r:id="rId5" imgW="1002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05672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5742856" y="2734072"/>
            <a:ext cx="381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6504856" y="22768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504856" y="31912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6809656" y="27340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474" name="AutoShape 10"/>
          <p:cNvCxnSpPr>
            <a:cxnSpLocks noChangeShapeType="1"/>
            <a:stCxn id="62470" idx="7"/>
            <a:endCxn id="62471" idx="2"/>
          </p:cNvCxnSpPr>
          <p:nvPr/>
        </p:nvCxnSpPr>
        <p:spPr bwMode="auto">
          <a:xfrm flipV="1">
            <a:off x="6068294" y="2467372"/>
            <a:ext cx="43656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475" name="AutoShape 11"/>
          <p:cNvCxnSpPr>
            <a:cxnSpLocks noChangeShapeType="1"/>
            <a:stCxn id="62470" idx="6"/>
            <a:endCxn id="62473" idx="2"/>
          </p:cNvCxnSpPr>
          <p:nvPr/>
        </p:nvCxnSpPr>
        <p:spPr bwMode="auto">
          <a:xfrm>
            <a:off x="6123856" y="2924572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476" name="AutoShape 12"/>
          <p:cNvCxnSpPr>
            <a:cxnSpLocks noChangeShapeType="1"/>
            <a:stCxn id="62470" idx="5"/>
            <a:endCxn id="62472" idx="2"/>
          </p:cNvCxnSpPr>
          <p:nvPr/>
        </p:nvCxnSpPr>
        <p:spPr bwMode="auto">
          <a:xfrm>
            <a:off x="6068294" y="3059510"/>
            <a:ext cx="436562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5742856" y="3800872"/>
            <a:ext cx="1447800" cy="1447800"/>
            <a:chOff x="3840" y="2784"/>
            <a:chExt cx="912" cy="912"/>
          </a:xfrm>
        </p:grpSpPr>
        <p:sp>
          <p:nvSpPr>
            <p:cNvPr id="62478" name="Oval 14"/>
            <p:cNvSpPr>
              <a:spLocks noChangeArrowheads="1"/>
            </p:cNvSpPr>
            <p:nvPr/>
          </p:nvSpPr>
          <p:spPr bwMode="auto">
            <a:xfrm>
              <a:off x="3984" y="345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9" name="Oval 15"/>
            <p:cNvSpPr>
              <a:spLocks noChangeArrowheads="1"/>
            </p:cNvSpPr>
            <p:nvPr/>
          </p:nvSpPr>
          <p:spPr bwMode="auto">
            <a:xfrm>
              <a:off x="3840" y="312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0" name="Oval 16"/>
            <p:cNvSpPr>
              <a:spLocks noChangeArrowheads="1"/>
            </p:cNvSpPr>
            <p:nvPr/>
          </p:nvSpPr>
          <p:spPr bwMode="auto">
            <a:xfrm>
              <a:off x="3984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1" name="Oval 17"/>
            <p:cNvSpPr>
              <a:spLocks noChangeArrowheads="1"/>
            </p:cNvSpPr>
            <p:nvPr/>
          </p:nvSpPr>
          <p:spPr bwMode="auto">
            <a:xfrm>
              <a:off x="4512" y="312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x</a:t>
              </a:r>
            </a:p>
          </p:txBody>
        </p:sp>
        <p:cxnSp>
          <p:nvCxnSpPr>
            <p:cNvPr id="62482" name="AutoShape 18"/>
            <p:cNvCxnSpPr>
              <a:cxnSpLocks noChangeShapeType="1"/>
              <a:stCxn id="62480" idx="6"/>
              <a:endCxn id="62481" idx="1"/>
            </p:cNvCxnSpPr>
            <p:nvPr/>
          </p:nvCxnSpPr>
          <p:spPr bwMode="auto">
            <a:xfrm>
              <a:off x="4224" y="2904"/>
              <a:ext cx="323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483" name="AutoShape 19"/>
            <p:cNvCxnSpPr>
              <a:cxnSpLocks noChangeShapeType="1"/>
              <a:stCxn id="62479" idx="6"/>
              <a:endCxn id="62481" idx="2"/>
            </p:cNvCxnSpPr>
            <p:nvPr/>
          </p:nvCxnSpPr>
          <p:spPr bwMode="auto">
            <a:xfrm>
              <a:off x="4080" y="3240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484" name="AutoShape 20"/>
            <p:cNvCxnSpPr>
              <a:cxnSpLocks noChangeShapeType="1"/>
              <a:stCxn id="62478" idx="6"/>
              <a:endCxn id="62481" idx="3"/>
            </p:cNvCxnSpPr>
            <p:nvPr/>
          </p:nvCxnSpPr>
          <p:spPr bwMode="auto">
            <a:xfrm flipV="1">
              <a:off x="4224" y="3325"/>
              <a:ext cx="323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900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Scaling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To prevent the </a:t>
            </a:r>
            <a:r>
              <a:rPr lang="en-US" sz="2800" i="1">
                <a:ea typeface="ＭＳ Ｐゴシック" charset="0"/>
              </a:rPr>
              <a:t>h()</a:t>
            </a:r>
            <a:r>
              <a:rPr lang="en-US" sz="2800">
                <a:ea typeface="ＭＳ Ｐゴシック" charset="0"/>
              </a:rPr>
              <a:t> and </a:t>
            </a:r>
            <a:r>
              <a:rPr lang="en-US" sz="2800" i="1">
                <a:ea typeface="ＭＳ Ｐゴシック" charset="0"/>
              </a:rPr>
              <a:t>a()</a:t>
            </a:r>
            <a:r>
              <a:rPr lang="en-US" sz="2800">
                <a:ea typeface="ＭＳ Ｐゴシック" charset="0"/>
              </a:rPr>
              <a:t> values from getting too big, can scale down after each iteration.</a:t>
            </a:r>
          </a:p>
          <a:p>
            <a:r>
              <a:rPr lang="en-US" sz="2800">
                <a:ea typeface="ＭＳ Ｐゴシック" charset="0"/>
              </a:rPr>
              <a:t>Scaling factor doesn’t really matter:</a:t>
            </a:r>
          </a:p>
          <a:p>
            <a:pPr lvl="1"/>
            <a:r>
              <a:rPr lang="en-US">
                <a:ea typeface="ＭＳ Ｐゴシック" charset="0"/>
              </a:rPr>
              <a:t>we only care about the </a:t>
            </a:r>
            <a:r>
              <a:rPr lang="en-US" i="1">
                <a:ea typeface="ＭＳ Ｐゴシック" charset="0"/>
              </a:rPr>
              <a:t>relative</a:t>
            </a:r>
            <a:r>
              <a:rPr lang="en-US">
                <a:ea typeface="ＭＳ Ｐゴシック" charset="0"/>
              </a:rPr>
              <a:t> values of the scores.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652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How many iterations?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Claim: relative values of scores will converge after a few iterations:</a:t>
            </a:r>
          </a:p>
          <a:p>
            <a:pPr lvl="1"/>
            <a:r>
              <a:rPr lang="en-US" sz="2000">
                <a:ea typeface="ＭＳ Ｐゴシック" charset="0"/>
              </a:rPr>
              <a:t>In fact, suitably scaled, </a:t>
            </a:r>
            <a:r>
              <a:rPr lang="en-US" sz="2000" i="1">
                <a:ea typeface="ＭＳ Ｐゴシック" charset="0"/>
              </a:rPr>
              <a:t>h()</a:t>
            </a:r>
            <a:r>
              <a:rPr lang="en-US" sz="2000">
                <a:ea typeface="ＭＳ Ｐゴシック" charset="0"/>
              </a:rPr>
              <a:t> and </a:t>
            </a:r>
            <a:r>
              <a:rPr lang="en-US" sz="2000" i="1">
                <a:ea typeface="ＭＳ Ｐゴシック" charset="0"/>
              </a:rPr>
              <a:t>a()</a:t>
            </a:r>
            <a:r>
              <a:rPr lang="en-US" sz="2000">
                <a:ea typeface="ＭＳ Ｐゴシック" charset="0"/>
              </a:rPr>
              <a:t> scores settle into a steady state!</a:t>
            </a:r>
          </a:p>
          <a:p>
            <a:r>
              <a:rPr lang="en-US" sz="2800">
                <a:ea typeface="ＭＳ Ｐゴシック" charset="0"/>
              </a:rPr>
              <a:t>We only require the </a:t>
            </a:r>
            <a:r>
              <a:rPr lang="en-US" sz="2800" u="sng">
                <a:ea typeface="ＭＳ Ｐゴシック" charset="0"/>
              </a:rPr>
              <a:t>relative orders</a:t>
            </a:r>
            <a:r>
              <a:rPr lang="en-US" sz="2800">
                <a:ea typeface="ＭＳ Ｐゴシック" charset="0"/>
              </a:rPr>
              <a:t> of the </a:t>
            </a:r>
            <a:r>
              <a:rPr lang="en-US" sz="2800" i="1">
                <a:ea typeface="ＭＳ Ｐゴシック" charset="0"/>
              </a:rPr>
              <a:t>h()</a:t>
            </a:r>
            <a:r>
              <a:rPr lang="en-US" sz="2800">
                <a:ea typeface="ＭＳ Ｐゴシック" charset="0"/>
              </a:rPr>
              <a:t> and </a:t>
            </a:r>
            <a:r>
              <a:rPr lang="en-US" sz="2800" i="1">
                <a:ea typeface="ＭＳ Ｐゴシック" charset="0"/>
              </a:rPr>
              <a:t>a()</a:t>
            </a:r>
            <a:r>
              <a:rPr lang="en-US" sz="2800">
                <a:ea typeface="ＭＳ Ｐゴシック" charset="0"/>
              </a:rPr>
              <a:t> scores - not their absolute values.</a:t>
            </a:r>
          </a:p>
          <a:p>
            <a:r>
              <a:rPr lang="en-US" sz="2800">
                <a:ea typeface="ＭＳ Ｐゴシック" charset="0"/>
              </a:rPr>
              <a:t>In practice, ~5 iterations get you close to stability.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564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Things to note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Pulled together good pages regardless of language of page content.</a:t>
            </a:r>
          </a:p>
          <a:p>
            <a:r>
              <a:rPr lang="en-US">
                <a:ea typeface="ＭＳ Ｐゴシック" charset="0"/>
              </a:rPr>
              <a:t>Use </a:t>
            </a:r>
            <a:r>
              <a:rPr lang="en-US" i="1">
                <a:ea typeface="ＭＳ Ｐゴシック" charset="0"/>
              </a:rPr>
              <a:t>only</a:t>
            </a:r>
            <a:r>
              <a:rPr lang="en-US">
                <a:ea typeface="ＭＳ Ｐゴシック" charset="0"/>
              </a:rPr>
              <a:t> link analysis </a:t>
            </a:r>
            <a:r>
              <a:rPr lang="en-US" u="sng">
                <a:ea typeface="ＭＳ Ｐゴシック" charset="0"/>
              </a:rPr>
              <a:t>after</a:t>
            </a:r>
            <a:r>
              <a:rPr lang="en-US">
                <a:ea typeface="ＭＳ Ｐゴシック" charset="0"/>
              </a:rPr>
              <a:t> base set assembled</a:t>
            </a:r>
          </a:p>
          <a:p>
            <a:pPr lvl="1"/>
            <a:r>
              <a:rPr lang="en-US">
                <a:ea typeface="ＭＳ Ｐゴシック" charset="0"/>
              </a:rPr>
              <a:t>	Iterative scoring is query-independent.</a:t>
            </a:r>
          </a:p>
          <a:p>
            <a:r>
              <a:rPr lang="en-US">
                <a:ea typeface="ＭＳ Ｐゴシック" charset="0"/>
              </a:rPr>
              <a:t>Iterative computation </a:t>
            </a:r>
            <a:r>
              <a:rPr lang="en-US" u="sng">
                <a:ea typeface="ＭＳ Ｐゴシック" charset="0"/>
              </a:rPr>
              <a:t>after</a:t>
            </a:r>
            <a:r>
              <a:rPr lang="en-US">
                <a:ea typeface="ＭＳ Ｐゴシック" charset="0"/>
              </a:rPr>
              <a:t> text index retrieval - significant overhead.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208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7796"/>
            <a:ext cx="8229600" cy="503238"/>
          </a:xfrm>
        </p:spPr>
        <p:txBody>
          <a:bodyPr/>
          <a:lstStyle/>
          <a:p>
            <a:r>
              <a:rPr lang="en-US" dirty="0">
                <a:latin typeface="+mn-lt"/>
                <a:ea typeface="ＭＳ Ｐゴシック" charset="0"/>
              </a:rPr>
              <a:t>Anchor </a:t>
            </a:r>
            <a:r>
              <a:rPr lang="en-US" dirty="0" smtClean="0">
                <a:latin typeface="+mn-lt"/>
                <a:ea typeface="ＭＳ Ｐゴシック" charset="0"/>
              </a:rPr>
              <a:t>Text</a:t>
            </a:r>
            <a:r>
              <a:rPr lang="en-US" sz="3600" dirty="0">
                <a:latin typeface="+mn-lt"/>
                <a:ea typeface="ＭＳ Ｐゴシック" charset="0"/>
              </a:rPr>
              <a:t> </a:t>
            </a:r>
            <a:r>
              <a:rPr lang="en-US" sz="2800" dirty="0" smtClean="0">
                <a:latin typeface="+mn-lt"/>
                <a:ea typeface="ＭＳ Ｐゴシック" charset="0"/>
              </a:rPr>
              <a:t>WWW </a:t>
            </a:r>
            <a:r>
              <a:rPr lang="en-US" sz="2800" dirty="0">
                <a:latin typeface="+mn-lt"/>
                <a:ea typeface="ＭＳ Ｐゴシック" charset="0"/>
              </a:rPr>
              <a:t>Worm - </a:t>
            </a:r>
            <a:r>
              <a:rPr lang="en-US" sz="2800" dirty="0" err="1">
                <a:latin typeface="+mn-lt"/>
                <a:ea typeface="ＭＳ Ｐゴシック" charset="0"/>
              </a:rPr>
              <a:t>McBryan</a:t>
            </a:r>
            <a:r>
              <a:rPr lang="en-US" sz="2800" dirty="0">
                <a:latin typeface="+mn-lt"/>
                <a:ea typeface="ＭＳ Ｐゴシック" charset="0"/>
              </a:rPr>
              <a:t> [Mcbr94]</a:t>
            </a:r>
            <a:r>
              <a:rPr lang="en-US" sz="3600" dirty="0">
                <a:latin typeface="+mn-lt"/>
                <a:ea typeface="ＭＳ Ｐゴシック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537050"/>
          </a:xfrm>
        </p:spPr>
        <p:txBody>
          <a:bodyPr/>
          <a:lstStyle/>
          <a:p>
            <a:r>
              <a:rPr lang="en-US" sz="2200" dirty="0">
                <a:ea typeface="ＭＳ Ｐゴシック" charset="0"/>
              </a:rPr>
              <a:t>For </a:t>
            </a:r>
            <a:r>
              <a:rPr lang="en-US" sz="2200" b="1" dirty="0" smtClean="0">
                <a:ea typeface="ＭＳ Ｐゴシック" charset="0"/>
              </a:rPr>
              <a:t>IBM </a:t>
            </a:r>
            <a:r>
              <a:rPr lang="en-US" sz="2200" dirty="0" smtClean="0">
                <a:ea typeface="ＭＳ Ｐゴシック" charset="0"/>
              </a:rPr>
              <a:t>how </a:t>
            </a:r>
            <a:r>
              <a:rPr lang="en-US" sz="2200" dirty="0">
                <a:ea typeface="ＭＳ Ｐゴシック" charset="0"/>
              </a:rPr>
              <a:t>to distinguish between:</a:t>
            </a:r>
          </a:p>
          <a:p>
            <a:pPr lvl="1"/>
            <a:r>
              <a:rPr lang="en-US" sz="2000" dirty="0">
                <a:ea typeface="ＭＳ Ｐゴシック" charset="0"/>
              </a:rPr>
              <a:t>IBM’s home page (mostly graphical)</a:t>
            </a:r>
          </a:p>
          <a:p>
            <a:pPr lvl="1"/>
            <a:r>
              <a:rPr lang="en-US" sz="2000" dirty="0">
                <a:ea typeface="ＭＳ Ｐゴシック" charset="0"/>
              </a:rPr>
              <a:t>IBM’s copyright page (high term freq. for ‘</a:t>
            </a:r>
            <a:r>
              <a:rPr lang="en-US" sz="2000" dirty="0" err="1">
                <a:ea typeface="ＭＳ Ｐゴシック" charset="0"/>
              </a:rPr>
              <a:t>ibm</a:t>
            </a:r>
            <a:r>
              <a:rPr lang="en-US" sz="2000" dirty="0">
                <a:ea typeface="ＭＳ Ｐゴシック" charset="0"/>
              </a:rPr>
              <a:t>’)</a:t>
            </a:r>
          </a:p>
          <a:p>
            <a:pPr lvl="1"/>
            <a:r>
              <a:rPr lang="en-US" sz="2000" dirty="0">
                <a:ea typeface="ＭＳ Ｐゴシック" charset="0"/>
              </a:rPr>
              <a:t>Rival’s spam page (arbitrarily high term freq.)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0" y="4343400"/>
            <a:ext cx="1828800" cy="1295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+mn-lt"/>
              </a:rPr>
              <a:t>www.ibm.com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28800" y="3581400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“ibm”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505200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“ibm.com”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48400" y="3429000"/>
            <a:ext cx="2467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 home page”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48200" y="3886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5638800" y="38100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" y="4114800"/>
            <a:ext cx="31242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A million pieces of anchor text with “ibm” send a strong signal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590800" y="38862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58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Indexing anchor text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When indexing a document </a:t>
            </a:r>
            <a:r>
              <a:rPr lang="en-US" i="1">
                <a:ea typeface="ＭＳ Ｐゴシック" charset="0"/>
                <a:cs typeface="ＭＳ Ｐゴシック" charset="0"/>
              </a:rPr>
              <a:t>D</a:t>
            </a:r>
            <a:r>
              <a:rPr lang="en-US">
                <a:ea typeface="ＭＳ Ｐゴシック" charset="0"/>
                <a:cs typeface="ＭＳ Ｐゴシック" charset="0"/>
              </a:rPr>
              <a:t>, include anchor text from links pointing to </a:t>
            </a:r>
            <a:r>
              <a:rPr lang="en-US" i="1">
                <a:ea typeface="ＭＳ Ｐゴシック" charset="0"/>
                <a:cs typeface="ＭＳ Ｐゴシック" charset="0"/>
              </a:rPr>
              <a:t>D</a:t>
            </a:r>
            <a:r>
              <a:rPr lang="en-US"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419176" y="3998292"/>
            <a:ext cx="152400" cy="6096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314776" y="3160092"/>
            <a:ext cx="2057400" cy="304800"/>
          </a:xfrm>
          <a:prstGeom prst="flowChart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latin typeface="+mn-lt"/>
              </a:rPr>
              <a:t>www.ibm.com</a:t>
            </a:r>
            <a:endParaRPr lang="en-US" sz="1400">
              <a:latin typeface="+mn-lt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845806" y="2351233"/>
            <a:ext cx="2980303" cy="701731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Armonk, NY-based computer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giant </a:t>
            </a:r>
            <a:r>
              <a:rPr lang="en-US" sz="1800" u="sng">
                <a:latin typeface="+mn-lt"/>
              </a:rPr>
              <a:t>IBM</a:t>
            </a:r>
            <a:r>
              <a:rPr lang="en-US" sz="1800">
                <a:latin typeface="+mn-lt"/>
              </a:rPr>
              <a:t> announced today</a:t>
            </a:r>
            <a:endParaRPr lang="en-US" sz="1400">
              <a:latin typeface="+mn-lt"/>
            </a:endParaRPr>
          </a:p>
        </p:txBody>
      </p:sp>
      <p:cxnSp>
        <p:nvCxnSpPr>
          <p:cNvPr id="20487" name="AutoShape 7"/>
          <p:cNvCxnSpPr>
            <a:cxnSpLocks noChangeShapeType="1"/>
            <a:stCxn id="20486" idx="2"/>
            <a:endCxn id="20485" idx="1"/>
          </p:cNvCxnSpPr>
          <p:nvPr/>
        </p:nvCxnSpPr>
        <p:spPr bwMode="auto">
          <a:xfrm>
            <a:off x="3335958" y="3052964"/>
            <a:ext cx="1978818" cy="2595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971376" y="4460409"/>
            <a:ext cx="3100769" cy="136652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>
                <a:latin typeface="+mn-lt"/>
              </a:rPr>
              <a:t>Joe’s computer hardware links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Compaq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HP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IBM</a:t>
            </a:r>
            <a:endParaRPr lang="en-US" sz="1400" u="sng">
              <a:latin typeface="+mn-lt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419176" y="3312492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880535" y="4305445"/>
            <a:ext cx="2930645" cy="701731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u="sng">
                <a:latin typeface="+mn-lt"/>
              </a:rPr>
              <a:t>Big Blue</a:t>
            </a:r>
            <a:r>
              <a:rPr lang="en-US" sz="1800">
                <a:latin typeface="+mn-lt"/>
              </a:rPr>
              <a:t> today announced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record profits for the quarter</a:t>
            </a:r>
            <a:endParaRPr lang="en-US" sz="1400">
              <a:latin typeface="+mn-lt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6000576" y="3464892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430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724400" y="495868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716016" y="564448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Query-independent ordering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772400" cy="4116388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</a:rPr>
              <a:t>First generation: using link counts as simple measures of popularity.</a:t>
            </a:r>
          </a:p>
          <a:p>
            <a:r>
              <a:rPr lang="en-US" sz="2800" dirty="0">
                <a:ea typeface="ＭＳ Ｐゴシック" charset="0"/>
              </a:rPr>
              <a:t>Two basic suggestions:</a:t>
            </a:r>
          </a:p>
          <a:p>
            <a:pPr lvl="1"/>
            <a:r>
              <a:rPr lang="en-US" sz="2400" u="sng" dirty="0">
                <a:ea typeface="ＭＳ Ｐゴシック" charset="0"/>
              </a:rPr>
              <a:t>Undirected popularity: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n-US" sz="2000" dirty="0">
                <a:ea typeface="ＭＳ Ｐゴシック" charset="0"/>
              </a:rPr>
              <a:t>Each page gets a score = the number of in-links plus the number of out-links (3+2=5).</a:t>
            </a:r>
          </a:p>
          <a:p>
            <a:pPr lvl="1"/>
            <a:r>
              <a:rPr lang="en-US" sz="2400" u="sng" dirty="0">
                <a:ea typeface="ＭＳ Ｐゴシック" charset="0"/>
              </a:rPr>
              <a:t>Directed popularity: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n-US" sz="2000" dirty="0">
                <a:ea typeface="ＭＳ Ｐゴシック" charset="0"/>
              </a:rPr>
              <a:t>Score of a page = number of its in-links (3).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873624" y="5013176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29744" y="4854352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601144" y="546395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2905944" y="5692552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10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049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Query processing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 retrieve all pages meeting the text query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ea typeface="ＭＳ Ｐゴシック" charset="0"/>
                <a:cs typeface="ＭＳ Ｐゴシック" charset="0"/>
              </a:rPr>
              <a:t>say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venture capital</a:t>
            </a:r>
            <a:r>
              <a:rPr lang="en-US" dirty="0">
                <a:ea typeface="ＭＳ Ｐゴシック" charset="0"/>
                <a:cs typeface="ＭＳ Ｐゴシック" charset="0"/>
              </a:rPr>
              <a:t>).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Order these by their link popularity (either variant on the previous page).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924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Spamming simple popularity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ea typeface="ＭＳ Ｐゴシック" charset="0"/>
                <a:cs typeface="ＭＳ Ｐゴシック" charset="0"/>
              </a:rPr>
              <a:t>Exercise</a:t>
            </a:r>
            <a:r>
              <a:rPr lang="en-US">
                <a:ea typeface="ＭＳ Ｐゴシック" charset="0"/>
                <a:cs typeface="ＭＳ Ｐゴシック" charset="0"/>
              </a:rPr>
              <a:t>: How do you spam each of the following heuristics so your page gets a high score?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Each page gets a score = the number of in-links plus the number of out-links.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Score of a page = number of its in-links.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173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Pagerank scoring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Imagine a browser doing a random walk on web pages:</a:t>
            </a:r>
          </a:p>
          <a:p>
            <a:pPr lvl="1"/>
            <a:r>
              <a:rPr lang="en-US" dirty="0">
                <a:ea typeface="ＭＳ Ｐゴシック" charset="0"/>
              </a:rPr>
              <a:t>Start at a random page</a:t>
            </a:r>
          </a:p>
          <a:p>
            <a:pPr lvl="1"/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At </a:t>
            </a:r>
            <a:r>
              <a:rPr lang="en-US" dirty="0">
                <a:ea typeface="ＭＳ Ｐゴシック" charset="0"/>
              </a:rPr>
              <a:t>each step, go out of the current page along one of the links on that page, </a:t>
            </a:r>
            <a:r>
              <a:rPr lang="en-US" dirty="0" err="1">
                <a:ea typeface="ＭＳ Ｐゴシック" charset="0"/>
              </a:rPr>
              <a:t>equiprobably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“In the steady state” each page has a long-term visit rate - use this as the page’s score.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953000" y="1860575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5410200" y="1898675"/>
            <a:ext cx="609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410200" y="2089175"/>
            <a:ext cx="6477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5410200" y="2089175"/>
            <a:ext cx="6477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1628800"/>
            <a:ext cx="46019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+mn-lt"/>
              </a:rPr>
              <a:t>1/3</a:t>
            </a:r>
          </a:p>
          <a:p>
            <a:r>
              <a:rPr lang="en-US" sz="1800">
                <a:latin typeface="+mn-lt"/>
              </a:rPr>
              <a:t>1/3</a:t>
            </a:r>
          </a:p>
          <a:p>
            <a:r>
              <a:rPr lang="en-US" sz="1800">
                <a:latin typeface="+mn-lt"/>
              </a:rPr>
              <a:t>1/3</a:t>
            </a:r>
            <a:endParaRPr lang="en-US">
              <a:latin typeface="+mn-lt"/>
            </a:endParaRPr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834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1677</Words>
  <Application>Microsoft Macintosh PowerPoint</Application>
  <PresentationFormat>On-screen Show (4:3)</PresentationFormat>
  <Paragraphs>250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Calibri</vt:lpstr>
      <vt:lpstr>ＭＳ Ｐゴシック</vt:lpstr>
      <vt:lpstr>Myriad Pro</vt:lpstr>
      <vt:lpstr>Symbol</vt:lpstr>
      <vt:lpstr>Arial</vt:lpstr>
      <vt:lpstr>7_Standarddesign</vt:lpstr>
      <vt:lpstr>Formel</vt:lpstr>
      <vt:lpstr>Bild</vt:lpstr>
      <vt:lpstr>Equation</vt:lpstr>
      <vt:lpstr>Einführung in Web und Data Science Community Analysis </vt:lpstr>
      <vt:lpstr>Today’s lecture</vt:lpstr>
      <vt:lpstr>The Web as a Directed Graph</vt:lpstr>
      <vt:lpstr>Anchor Text WWW Worm - McBryan [Mcbr94] </vt:lpstr>
      <vt:lpstr>Indexing anchor text</vt:lpstr>
      <vt:lpstr>Query-independent ordering</vt:lpstr>
      <vt:lpstr>Query processing</vt:lpstr>
      <vt:lpstr>Spamming simple popularity</vt:lpstr>
      <vt:lpstr>Pagerank scoring</vt:lpstr>
      <vt:lpstr>Not quite enough</vt:lpstr>
      <vt:lpstr>Teleporting</vt:lpstr>
      <vt:lpstr>Markov chains</vt:lpstr>
      <vt:lpstr>Markov chains</vt:lpstr>
      <vt:lpstr>Ergodic Markov chains</vt:lpstr>
      <vt:lpstr>Ergodic Markov chains</vt:lpstr>
      <vt:lpstr>Probability vectors</vt:lpstr>
      <vt:lpstr>Change in probability vector</vt:lpstr>
      <vt:lpstr>Steady state example</vt:lpstr>
      <vt:lpstr>How do we compute this vector?</vt:lpstr>
      <vt:lpstr>One way of computing a</vt:lpstr>
      <vt:lpstr>Pagerank summary</vt:lpstr>
      <vt:lpstr>Pagerank: Issues and Variants</vt:lpstr>
      <vt:lpstr>Hyperlink-Induced Topic Search (HITS)</vt:lpstr>
      <vt:lpstr>Hubs and Authorities</vt:lpstr>
      <vt:lpstr>The hope</vt:lpstr>
      <vt:lpstr>High-level scheme</vt:lpstr>
      <vt:lpstr>Base set</vt:lpstr>
      <vt:lpstr>Visualization</vt:lpstr>
      <vt:lpstr>Assembling the base set</vt:lpstr>
      <vt:lpstr>Distilling hubs and authorities</vt:lpstr>
      <vt:lpstr>Iterative update</vt:lpstr>
      <vt:lpstr>Scaling</vt:lpstr>
      <vt:lpstr>How many iterations?</vt:lpstr>
      <vt:lpstr>Things to note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459</cp:revision>
  <cp:lastPrinted>2014-10-18T14:57:02Z</cp:lastPrinted>
  <dcterms:created xsi:type="dcterms:W3CDTF">2010-04-27T12:26:40Z</dcterms:created>
  <dcterms:modified xsi:type="dcterms:W3CDTF">2016-12-27T13:20:11Z</dcterms:modified>
</cp:coreProperties>
</file>