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2"/>
  </p:notesMasterIdLst>
  <p:handoutMasterIdLst>
    <p:handoutMasterId r:id="rId63"/>
  </p:handoutMasterIdLst>
  <p:sldIdLst>
    <p:sldId id="273" r:id="rId2"/>
    <p:sldId id="847" r:id="rId3"/>
    <p:sldId id="748" r:id="rId4"/>
    <p:sldId id="749" r:id="rId5"/>
    <p:sldId id="776" r:id="rId6"/>
    <p:sldId id="770" r:id="rId7"/>
    <p:sldId id="779" r:id="rId8"/>
    <p:sldId id="767" r:id="rId9"/>
    <p:sldId id="853" r:id="rId10"/>
    <p:sldId id="771" r:id="rId11"/>
    <p:sldId id="772" r:id="rId12"/>
    <p:sldId id="768" r:id="rId13"/>
    <p:sldId id="769" r:id="rId14"/>
    <p:sldId id="774" r:id="rId15"/>
    <p:sldId id="775" r:id="rId16"/>
    <p:sldId id="848" r:id="rId17"/>
    <p:sldId id="781" r:id="rId18"/>
    <p:sldId id="786" r:id="rId19"/>
    <p:sldId id="787" r:id="rId20"/>
    <p:sldId id="789" r:id="rId21"/>
    <p:sldId id="790" r:id="rId22"/>
    <p:sldId id="849" r:id="rId23"/>
    <p:sldId id="791" r:id="rId24"/>
    <p:sldId id="850" r:id="rId25"/>
    <p:sldId id="793" r:id="rId26"/>
    <p:sldId id="795" r:id="rId27"/>
    <p:sldId id="796" r:id="rId28"/>
    <p:sldId id="797" r:id="rId29"/>
    <p:sldId id="798" r:id="rId30"/>
    <p:sldId id="799" r:id="rId31"/>
    <p:sldId id="800" r:id="rId32"/>
    <p:sldId id="854" r:id="rId33"/>
    <p:sldId id="801" r:id="rId34"/>
    <p:sldId id="803" r:id="rId35"/>
    <p:sldId id="804" r:id="rId36"/>
    <p:sldId id="805" r:id="rId37"/>
    <p:sldId id="806" r:id="rId38"/>
    <p:sldId id="808" r:id="rId39"/>
    <p:sldId id="809" r:id="rId40"/>
    <p:sldId id="810" r:id="rId41"/>
    <p:sldId id="851" r:id="rId42"/>
    <p:sldId id="813" r:id="rId43"/>
    <p:sldId id="812" r:id="rId44"/>
    <p:sldId id="852" r:id="rId45"/>
    <p:sldId id="822" r:id="rId46"/>
    <p:sldId id="823" r:id="rId47"/>
    <p:sldId id="824" r:id="rId48"/>
    <p:sldId id="826" r:id="rId49"/>
    <p:sldId id="827" r:id="rId50"/>
    <p:sldId id="828" r:id="rId51"/>
    <p:sldId id="830" r:id="rId52"/>
    <p:sldId id="831" r:id="rId53"/>
    <p:sldId id="835" r:id="rId54"/>
    <p:sldId id="836" r:id="rId55"/>
    <p:sldId id="837" r:id="rId56"/>
    <p:sldId id="839" r:id="rId57"/>
    <p:sldId id="840" r:id="rId58"/>
    <p:sldId id="841" r:id="rId59"/>
    <p:sldId id="842" r:id="rId60"/>
    <p:sldId id="844" r:id="rId6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AFF"/>
    <a:srgbClr val="170BFF"/>
    <a:srgbClr val="D2533C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9" autoAdjust="0"/>
    <p:restoredTop sz="94505" autoAdjust="0"/>
  </p:normalViewPr>
  <p:slideViewPr>
    <p:cSldViewPr>
      <p:cViewPr varScale="1">
        <p:scale>
          <a:sx n="111" d="100"/>
          <a:sy n="111" d="100"/>
        </p:scale>
        <p:origin x="22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10.12.17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10.12.17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20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778E9-AE02-42E5-8045-A2C635B3F485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1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60B95-A0A6-4A54-A7CF-E87FD5AAAD5E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5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2F26A-A96B-407E-AF25-1B4E7F03E84B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31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458F8-DF5F-4B57-ADB5-EAE9729CF083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4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7A27-0071-4A62-AEFA-3614073EBEA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36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04D01-B063-4EAA-A5EB-24E5ABBB6073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97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37F35-4888-48B1-B544-BD63B6C977BF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7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1D1E2-2D82-42A2-ADE8-4FB251D2EBEF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47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BD3E1-719F-4656-8036-413C708FD563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5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CF137-3595-4FE3-8F69-59E5F82D2EFF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4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85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42893-0520-4DA6-AA46-2DC507A9D386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7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7BB2ED-7600-410D-9218-FEB4905ABF8B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41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Large-scale probabilistic Knowledge bases (PDB’s) are becoming increasingly important</a:t>
            </a:r>
          </a:p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EB3-FD60-4000-B4F8-F4F449C2580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7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EB3-FD60-4000-B4F8-F4F449C2580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19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framework provides more meaningful answers, in terms of upper and lower bounds on the query probability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proposed model assumes a fixed and finite domain </a:t>
            </a:r>
            <a:br>
              <a:rPr lang="en-US" dirty="0" smtClean="0"/>
            </a:br>
            <a:endParaRPr lang="he-I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855B-8009-4C68-A428-104E4F53B25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12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855B-8009-4C68-A428-104E4F53B25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92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Proposition 9 suggests a naive query answering algorithm: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EB3-FD60-4000-B4F8-F4F449C2580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75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Proposition 9 suggests a naive query answering algorithm: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EB3-FD60-4000-B4F8-F4F449C2580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2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60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DCEC5-EF27-4BC7-8884-2D5F37427FDD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0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58F72-4C8D-4E00-BCD6-1B68B8CFDD9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64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8AFE2-78DB-4A0A-8BAF-8E6D31713C51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49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D13F9-3AEF-446F-BEC0-2DDEA729F730}" type="slidenum">
              <a:rPr lang="en-US"/>
              <a:pPr/>
              <a:t>20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Point: DNF Sampling is the key corresponds to each output. SHOW A TABLE + Intensional events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3397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4C366-9CDA-42F0-840B-10E5EE732C82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83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B77EF-F379-4564-902F-535125A2653D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10.12.17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Evaluating Complex SQL on PDBs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3338D-B37F-440D-8AFF-76A58B90E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12/8/2006</a:t>
            </a:r>
          </a:p>
        </p:txBody>
      </p:sp>
    </p:spTree>
    <p:extLst>
      <p:ext uri="{BB962C8B-B14F-4D97-AF65-F5344CB8AC3E}">
        <p14:creationId xmlns:p14="http://schemas.microsoft.com/office/powerpoint/2010/main" val="200659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Evaluating Complex SQL on PDBs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9068-FE3A-434C-9FA0-18BE417D9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12/8/2006</a:t>
            </a:r>
          </a:p>
        </p:txBody>
      </p:sp>
    </p:spTree>
    <p:extLst>
      <p:ext uri="{BB962C8B-B14F-4D97-AF65-F5344CB8AC3E}">
        <p14:creationId xmlns:p14="http://schemas.microsoft.com/office/powerpoint/2010/main" val="61352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Evaluating Complex SQL on PDBs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751F3-3C19-4CD9-9F70-4F0BFF9B8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12/8/2006</a:t>
            </a:r>
          </a:p>
        </p:txBody>
      </p:sp>
    </p:spTree>
    <p:extLst>
      <p:ext uri="{BB962C8B-B14F-4D97-AF65-F5344CB8AC3E}">
        <p14:creationId xmlns:p14="http://schemas.microsoft.com/office/powerpoint/2010/main" val="167700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5 marzo 2008</a:t>
            </a:r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Efficient Top-k Query Evaluation on Probabilistic Data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E8A52A-80AE-AE43-BA86-CDE8E78EC25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2166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5 marzo 2008</a:t>
            </a:r>
            <a:endParaRPr lang="it-IT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Efficient Top-k Query Evaluation on Probabilistic Data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D7C16B9-4D39-2449-B330-8B1A07DBF056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255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90" r:id="rId4"/>
    <p:sldLayoutId id="2147484191" r:id="rId5"/>
    <p:sldLayoutId id="2147484192" r:id="rId6"/>
    <p:sldLayoutId id="2147484193" r:id="rId7"/>
    <p:sldLayoutId id="2147484194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wmf"/><Relationship Id="rId7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23.w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24.w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21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1.wmf"/><Relationship Id="rId7" Type="http://schemas.openxmlformats.org/officeDocument/2006/relationships/image" Target="../media/image3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33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90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4" Type="http://schemas.openxmlformats.org/officeDocument/2006/relationships/image" Target="../media/image430.png"/><Relationship Id="rId5" Type="http://schemas.openxmlformats.org/officeDocument/2006/relationships/image" Target="../media/image170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10.png"/><Relationship Id="rId5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260.png"/><Relationship Id="rId6" Type="http://schemas.openxmlformats.org/officeDocument/2006/relationships/image" Target="../media/image431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460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/>
              <a:t>Non-Standard-Datenbanken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cs typeface="+mn-cs"/>
              </a:rPr>
              <a:t>Probabilistische</a:t>
            </a:r>
            <a:r>
              <a:rPr lang="de-DE" dirty="0" smtClean="0">
                <a:cs typeface="+mn-cs"/>
              </a:rPr>
              <a:t> Datenbanken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07045"/>
            <a:ext cx="8162925" cy="701675"/>
          </a:xfrm>
        </p:spPr>
        <p:txBody>
          <a:bodyPr/>
          <a:lstStyle/>
          <a:p>
            <a:r>
              <a:rPr lang="de-DE" altLang="zh-TW" sz="3600" dirty="0" smtClean="0"/>
              <a:t>Einschub</a:t>
            </a:r>
            <a:endParaRPr lang="de-DE" altLang="zh-TW" sz="36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zh-TW" sz="2800" dirty="0" smtClean="0"/>
              <a:t>Gegeben:</a:t>
            </a:r>
          </a:p>
          <a:p>
            <a:pPr lvl="1"/>
            <a:r>
              <a:rPr lang="de-DE" altLang="zh-TW" sz="2400" dirty="0" smtClean="0"/>
              <a:t>Zustände</a:t>
            </a:r>
            <a:r>
              <a:rPr lang="de-DE" altLang="zh-TW" dirty="0" smtClean="0"/>
              <a:t>, </a:t>
            </a:r>
            <a:r>
              <a:rPr lang="de-DE" altLang="zh-TW" sz="2400" dirty="0" smtClean="0"/>
              <a:t>Formeln</a:t>
            </a:r>
            <a:r>
              <a:rPr lang="de-DE" altLang="zh-TW" dirty="0" smtClean="0"/>
              <a:t>, Ereignisse,…:</a:t>
            </a:r>
            <a:r>
              <a:rPr lang="de-DE" altLang="zh-TW" sz="2400" dirty="0" smtClean="0"/>
              <a:t> </a:t>
            </a:r>
            <a:r>
              <a:rPr lang="de-DE" altLang="zh-TW" sz="24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zh-TW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altLang="zh-TW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zh-TW" sz="2400" i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zh-TW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altLang="zh-TW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zh-TW" sz="2400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</a:rPr>
              <a:t>…</a:t>
            </a:r>
            <a:r>
              <a:rPr lang="de-DE" altLang="zh-TW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zh-TW" sz="2400" i="1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zh-TW" sz="2400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de-DE" altLang="zh-TW" sz="2400" i="1" baseline="-25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altLang="zh-TW" sz="2400" dirty="0" smtClean="0"/>
              <a:t>Dichte </a:t>
            </a:r>
            <a:r>
              <a:rPr lang="de-DE" altLang="zh-TW" sz="2400" i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zh-TW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altLang="zh-TW" sz="2400" i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zh-TW" sz="2400" dirty="0" smtClean="0">
                <a:solidFill>
                  <a:schemeClr val="accent1">
                    <a:lumMod val="50000"/>
                  </a:schemeClr>
                </a:solidFill>
              </a:rPr>
              <a:t>) = </a:t>
            </a:r>
            <a:r>
              <a:rPr lang="de-DE" altLang="zh-TW" sz="2400" i="1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zh-TW" sz="2400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de-DE" altLang="zh-TW" sz="2400" i="1" baseline="-25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altLang="zh-TW" sz="2800" dirty="0" smtClean="0">
                <a:solidFill>
                  <a:srgbClr val="1E0AFF"/>
                </a:solidFill>
              </a:rPr>
              <a:t>Maximum-Entropie-Prinzip</a:t>
            </a:r>
            <a:r>
              <a:rPr lang="de-DE" altLang="zh-TW" sz="2800" dirty="0" smtClean="0"/>
              <a:t>:</a:t>
            </a:r>
          </a:p>
          <a:p>
            <a:pPr lvl="1"/>
            <a:r>
              <a:rPr lang="de-DE" altLang="zh-TW" sz="2400" dirty="0" smtClean="0"/>
              <a:t>Ohne weitere Information, wähle Dichte </a:t>
            </a:r>
            <a:r>
              <a:rPr lang="de-DE" altLang="zh-TW" sz="2400" i="1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zh-TW" sz="2400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zh-TW" sz="2400" i="1" baseline="-25000" dirty="0" smtClean="0"/>
              <a:t> </a:t>
            </a:r>
            <a:r>
              <a:rPr lang="de-DE" altLang="zh-TW" sz="2400" smtClean="0"/>
              <a:t>, </a:t>
            </a:r>
            <a:br>
              <a:rPr lang="de-DE" altLang="zh-TW" sz="2400" smtClean="0"/>
            </a:br>
            <a:r>
              <a:rPr lang="de-DE" altLang="zh-TW" sz="2400" smtClean="0"/>
              <a:t>so </a:t>
            </a:r>
            <a:r>
              <a:rPr lang="de-DE" altLang="zh-TW" sz="2400" dirty="0" smtClean="0"/>
              <a:t>dass Entropie maximiert wird</a:t>
            </a:r>
          </a:p>
          <a:p>
            <a:pPr lvl="1"/>
            <a:endParaRPr lang="de-DE" altLang="zh-TW" sz="2400" dirty="0" smtClean="0"/>
          </a:p>
          <a:p>
            <a:pPr lvl="1">
              <a:buFont typeface="Wingdings" charset="2"/>
              <a:buNone/>
            </a:pPr>
            <a:r>
              <a:rPr lang="de-DE" altLang="zh-TW" sz="2400" dirty="0" smtClean="0"/>
              <a:t>	</a:t>
            </a:r>
          </a:p>
          <a:p>
            <a:pPr lvl="1"/>
            <a:r>
              <a:rPr lang="de-DE" altLang="zh-TW" sz="2400" dirty="0" smtClean="0"/>
              <a:t>in Bezug auf Einschränkungen</a:t>
            </a:r>
          </a:p>
          <a:p>
            <a:pPr lvl="1">
              <a:lnSpc>
                <a:spcPct val="110000"/>
              </a:lnSpc>
              <a:buFont typeface="Wingdings" charset="2"/>
              <a:buNone/>
            </a:pPr>
            <a:endParaRPr lang="de-DE" altLang="zh-TW" i="1" baseline="-25000" dirty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984022"/>
              </p:ext>
            </p:extLst>
          </p:nvPr>
        </p:nvGraphicFramePr>
        <p:xfrm>
          <a:off x="3131840" y="4077072"/>
          <a:ext cx="1600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" r:id="rId3" imgW="837836" imgH="317362" progId="Equation.3">
                  <p:embed/>
                </p:oleObj>
              </mc:Choice>
              <mc:Fallback>
                <p:oleObj r:id="rId3" imgW="837836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077072"/>
                        <a:ext cx="16002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352800" y="5562600"/>
          <a:ext cx="25146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" r:id="rId5" imgW="1244060" imgH="317362" progId="Equation.3">
                  <p:embed/>
                </p:oleObj>
              </mc:Choice>
              <mc:Fallback>
                <p:oleObj r:id="rId5" imgW="124406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62600"/>
                        <a:ext cx="2514600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17964" y="4032102"/>
            <a:ext cx="221246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4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(s) log </a:t>
            </a:r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4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(s) = 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8" y="4077072"/>
            <a:ext cx="1375753" cy="4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507" y="214766"/>
            <a:ext cx="8162925" cy="701675"/>
          </a:xfrm>
        </p:spPr>
        <p:txBody>
          <a:bodyPr/>
          <a:lstStyle/>
          <a:p>
            <a:r>
              <a:rPr lang="de-DE" altLang="zh-TW" sz="3600" dirty="0" smtClean="0"/>
              <a:t>Einschub</a:t>
            </a:r>
            <a:endParaRPr lang="de-DE" altLang="zh-TW" sz="36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de-DE" altLang="zh-TW" sz="2400" dirty="0" smtClean="0"/>
              <a:t>Betrachte Lagrange-Funktional zur Bestimmung von </a:t>
            </a:r>
            <a:r>
              <a:rPr lang="de-DE" altLang="zh-TW" sz="2400" i="1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zh-TW" sz="2400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de-DE" altLang="zh-TW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</a:pPr>
            <a:endParaRPr lang="de-DE" altLang="zh-TW" sz="2400" dirty="0" smtClean="0"/>
          </a:p>
          <a:p>
            <a:pPr>
              <a:lnSpc>
                <a:spcPct val="160000"/>
              </a:lnSpc>
            </a:pPr>
            <a:r>
              <a:rPr lang="de-DE" altLang="zh-TW" sz="2400" dirty="0" smtClean="0"/>
              <a:t>Partielle Ableitungen von </a:t>
            </a:r>
            <a:r>
              <a:rPr lang="de-DE" altLang="zh-TW" sz="2400" i="1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altLang="zh-TW" sz="2400" dirty="0" smtClean="0"/>
              <a:t> in Bezug auf </a:t>
            </a:r>
            <a:r>
              <a:rPr lang="de-DE" altLang="zh-TW" sz="2400" i="1" dirty="0" err="1" smtClean="0"/>
              <a:t>p</a:t>
            </a:r>
            <a:r>
              <a:rPr lang="de-DE" altLang="zh-TW" sz="2400" i="1" baseline="-25000" dirty="0" err="1" smtClean="0"/>
              <a:t>s</a:t>
            </a:r>
            <a:r>
              <a:rPr lang="de-DE" altLang="zh-TW" sz="2400" i="1" baseline="-25000" dirty="0" smtClean="0"/>
              <a:t> </a:t>
            </a:r>
            <a:r>
              <a:rPr lang="de-DE" altLang="zh-TW" sz="2400" i="1" dirty="0" smtClean="0">
                <a:sym typeface="Wingdings"/>
              </a:rPr>
              <a:t> </a:t>
            </a:r>
            <a:r>
              <a:rPr lang="de-DE" altLang="zh-TW" sz="2400" i="1" baseline="30000" dirty="0" smtClean="0"/>
              <a:t> </a:t>
            </a:r>
            <a:r>
              <a:rPr lang="de-DE" altLang="zh-TW" sz="2400" dirty="0" smtClean="0"/>
              <a:t>Nullstellenbestimmung ergibt (Boltzmann-Gibbs-Dichte):</a:t>
            </a:r>
          </a:p>
          <a:p>
            <a:pPr>
              <a:lnSpc>
                <a:spcPct val="140000"/>
              </a:lnSpc>
            </a:pPr>
            <a:endParaRPr lang="de-DE" altLang="zh-TW" sz="2400" dirty="0" smtClean="0"/>
          </a:p>
          <a:p>
            <a:pPr>
              <a:lnSpc>
                <a:spcPct val="140000"/>
              </a:lnSpc>
            </a:pPr>
            <a:endParaRPr lang="de-DE" altLang="zh-TW" sz="2400" dirty="0" smtClean="0"/>
          </a:p>
          <a:p>
            <a:pPr>
              <a:lnSpc>
                <a:spcPct val="130000"/>
              </a:lnSpc>
              <a:buFont typeface="Wingdings" charset="2"/>
              <a:buNone/>
            </a:pPr>
            <a:r>
              <a:rPr lang="de-DE" altLang="zh-TW" sz="2400" dirty="0" smtClean="0"/>
              <a:t>	wobei </a:t>
            </a:r>
            <a:r>
              <a:rPr lang="de-DE" altLang="zh-TW" sz="2400" i="1" dirty="0" smtClean="0"/>
              <a:t>Z</a:t>
            </a:r>
            <a:r>
              <a:rPr lang="de-DE" altLang="zh-TW" sz="2400" dirty="0" smtClean="0"/>
              <a:t> ein geeigneter Normalisierungsfaktor ist</a:t>
            </a:r>
            <a:endParaRPr lang="de-DE" altLang="zh-TW" sz="2400" dirty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979275"/>
              </p:ext>
            </p:extLst>
          </p:nvPr>
        </p:nvGraphicFramePr>
        <p:xfrm>
          <a:off x="1187624" y="1916832"/>
          <a:ext cx="61722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" r:id="rId3" imgW="3124200" imgH="317500" progId="Equation.3">
                  <p:embed/>
                </p:oleObj>
              </mc:Choice>
              <mc:Fallback>
                <p:oleObj r:id="rId3" imgW="31242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16832"/>
                        <a:ext cx="617220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551721"/>
              </p:ext>
            </p:extLst>
          </p:nvPr>
        </p:nvGraphicFramePr>
        <p:xfrm>
          <a:off x="2411760" y="3681412"/>
          <a:ext cx="2590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" name="Equation" r:id="rId5" imgW="1409400" imgH="596880" progId="Equation.3">
                  <p:embed/>
                </p:oleObj>
              </mc:Choice>
              <mc:Fallback>
                <p:oleObj name="Equation" r:id="rId5" imgW="140940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681412"/>
                        <a:ext cx="25908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051720" y="4149080"/>
            <a:ext cx="74411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(s)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06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Anfragebeantwortungsproblem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" y="1196975"/>
            <a:ext cx="7801928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70893" y="1204243"/>
            <a:ext cx="77529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smtClean="0"/>
              <a:t>Gegeben</a:t>
            </a:r>
            <a:endParaRPr lang="de-DE" sz="20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893" y="5085184"/>
            <a:ext cx="77529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smtClean="0"/>
              <a:t>Berechne</a:t>
            </a:r>
            <a:endParaRPr lang="de-DE" sz="2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2982029"/>
            <a:ext cx="70362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Datenbanktabellen (wenn fehlend </a:t>
            </a:r>
            <a:r>
              <a:rPr lang="de-DE" sz="2000" dirty="0" err="1" smtClean="0"/>
              <a:t>w</a:t>
            </a:r>
            <a:r>
              <a:rPr lang="de-DE" sz="2000" dirty="0" smtClean="0"/>
              <a:t>=1)</a:t>
            </a:r>
            <a:endParaRPr lang="de-DE" sz="20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5603529"/>
            <a:ext cx="264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/>
              <a:t>)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310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</a:t>
            </a:r>
            <a:r>
              <a:rPr lang="en-US" dirty="0" err="1" smtClean="0"/>
              <a:t>Berechnung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7" y="1052736"/>
            <a:ext cx="7761725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2627784" y="582617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  <a:latin typeface="Arial" charset="0"/>
              </a:rPr>
              <a:t>Van den </a:t>
            </a:r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Broeck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, G., </a:t>
            </a:r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Meert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, W., &amp; </a:t>
            </a:r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Darwiche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, A</a:t>
            </a:r>
            <a:r>
              <a:rPr lang="en-US" sz="1100" dirty="0" smtClean="0">
                <a:solidFill>
                  <a:srgbClr val="170BFF"/>
                </a:solidFill>
                <a:latin typeface="Arial" charset="0"/>
              </a:rPr>
              <a:t>.,. </a:t>
            </a:r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Skolemization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 for weighted first-order model counting. </a:t>
            </a:r>
            <a:r>
              <a:rPr lang="en-US" sz="1100" dirty="0" smtClean="0">
                <a:solidFill>
                  <a:srgbClr val="170BFF"/>
                </a:solidFill>
                <a:latin typeface="Arial" charset="0"/>
              </a:rPr>
              <a:t>In Proc. 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KR-13, </a:t>
            </a:r>
            <a:r>
              <a:rPr lang="en-US" sz="1100" b="1" dirty="0" smtClean="0">
                <a:solidFill>
                  <a:srgbClr val="FF0000"/>
                </a:solidFill>
                <a:latin typeface="Arial" charset="0"/>
              </a:rPr>
              <a:t>2013</a:t>
            </a:r>
            <a:r>
              <a:rPr lang="en-US" sz="1100" dirty="0" smtClean="0">
                <a:solidFill>
                  <a:srgbClr val="170BFF"/>
                </a:solidFill>
                <a:latin typeface="Arial" charset="0"/>
              </a:rPr>
              <a:t>. </a:t>
            </a:r>
            <a:endParaRPr lang="en-US" sz="1100" dirty="0">
              <a:solidFill>
                <a:srgbClr val="170BFF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3621" y="623847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Jha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, A., &amp; </a:t>
            </a:r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Suciu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, </a:t>
            </a:r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D</a:t>
            </a:r>
            <a:r>
              <a:rPr lang="en-US" sz="1100" dirty="0" err="1" smtClean="0">
                <a:solidFill>
                  <a:srgbClr val="170BFF"/>
                </a:solidFill>
                <a:latin typeface="Arial" charset="0"/>
              </a:rPr>
              <a:t>.,.Probabilistic</a:t>
            </a:r>
            <a:r>
              <a:rPr lang="en-US" sz="1100" dirty="0" smtClean="0">
                <a:solidFill>
                  <a:srgbClr val="170BFF"/>
                </a:solidFill>
                <a:latin typeface="Arial" charset="0"/>
              </a:rPr>
              <a:t> 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databases with </a:t>
            </a:r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MarkoViews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. Proceedings of the VLDB Endowment, 5(11), 1160-1171, </a:t>
            </a:r>
            <a:r>
              <a:rPr lang="en-US" sz="1100" b="1" dirty="0" smtClean="0">
                <a:solidFill>
                  <a:srgbClr val="FF0000"/>
                </a:solidFill>
                <a:latin typeface="Arial" charset="0"/>
              </a:rPr>
              <a:t>2012</a:t>
            </a:r>
            <a:r>
              <a:rPr lang="en-US" sz="1100" dirty="0" smtClean="0">
                <a:solidFill>
                  <a:srgbClr val="170BFF"/>
                </a:solidFill>
                <a:latin typeface="Arial" charset="0"/>
              </a:rPr>
              <a:t>.</a:t>
            </a:r>
            <a:endParaRPr lang="en-US" sz="1100" dirty="0">
              <a:solidFill>
                <a:srgbClr val="170BFF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104" y="5229200"/>
            <a:ext cx="2736304" cy="5969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5" y="1196975"/>
            <a:ext cx="7243090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7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First-Order Model Counting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4" y="1052736"/>
            <a:ext cx="745331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707441" y="1084674"/>
            <a:ext cx="77529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Modell = Erfüllende Belegung einer aussagenlogischen </a:t>
            </a:r>
            <a:r>
              <a:rPr lang="de-DE" sz="2000" smtClean="0"/>
              <a:t>Formel </a:t>
            </a:r>
            <a:r>
              <a:rPr lang="de-DE" sz="2000" smtClean="0">
                <a:solidFill>
                  <a:srgbClr val="FF0000"/>
                </a:solidFill>
              </a:rPr>
              <a:t>𝛥</a:t>
            </a:r>
            <a:endParaRPr lang="de-DE" sz="20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6090543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170BFF"/>
                </a:solidFill>
              </a:rPr>
              <a:t>Van den </a:t>
            </a:r>
            <a:r>
              <a:rPr lang="en-US" sz="1050" dirty="0" err="1">
                <a:solidFill>
                  <a:srgbClr val="170BFF"/>
                </a:solidFill>
              </a:rPr>
              <a:t>Broeck</a:t>
            </a:r>
            <a:r>
              <a:rPr lang="en-US" sz="1050" dirty="0">
                <a:solidFill>
                  <a:srgbClr val="170BFF"/>
                </a:solidFill>
              </a:rPr>
              <a:t>, G., </a:t>
            </a:r>
            <a:r>
              <a:rPr lang="en-US" sz="1050" dirty="0" err="1">
                <a:solidFill>
                  <a:srgbClr val="170BFF"/>
                </a:solidFill>
              </a:rPr>
              <a:t>Taghipour</a:t>
            </a:r>
            <a:r>
              <a:rPr lang="en-US" sz="1050" dirty="0">
                <a:solidFill>
                  <a:srgbClr val="170BFF"/>
                </a:solidFill>
              </a:rPr>
              <a:t>, N., </a:t>
            </a:r>
            <a:r>
              <a:rPr lang="en-US" sz="1050" dirty="0" err="1">
                <a:solidFill>
                  <a:srgbClr val="170BFF"/>
                </a:solidFill>
              </a:rPr>
              <a:t>Meert</a:t>
            </a:r>
            <a:r>
              <a:rPr lang="en-US" sz="1050" dirty="0">
                <a:solidFill>
                  <a:srgbClr val="170BFF"/>
                </a:solidFill>
              </a:rPr>
              <a:t>, W., Davis, J., &amp; De </a:t>
            </a:r>
            <a:r>
              <a:rPr lang="en-US" sz="1050" dirty="0" err="1">
                <a:solidFill>
                  <a:srgbClr val="170BFF"/>
                </a:solidFill>
              </a:rPr>
              <a:t>Raedt</a:t>
            </a:r>
            <a:r>
              <a:rPr lang="en-US" sz="1050" dirty="0">
                <a:solidFill>
                  <a:srgbClr val="170BFF"/>
                </a:solidFill>
              </a:rPr>
              <a:t>, L., Lifted probabilistic inference by first-order knowledge compilation. In Proc.IJCAI-11, pp. 2178-2185, </a:t>
            </a:r>
            <a:r>
              <a:rPr lang="en-US" sz="1050" b="1" dirty="0">
                <a:solidFill>
                  <a:srgbClr val="FF0000"/>
                </a:solidFill>
              </a:rPr>
              <a:t>2011</a:t>
            </a:r>
            <a:r>
              <a:rPr lang="en-US" sz="105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070" y="5760001"/>
            <a:ext cx="4572000" cy="2616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170BFF"/>
                </a:solidFill>
              </a:rPr>
              <a:t>Gogate</a:t>
            </a:r>
            <a:r>
              <a:rPr lang="en-US" sz="1100" dirty="0">
                <a:solidFill>
                  <a:srgbClr val="170BFF"/>
                </a:solidFill>
              </a:rPr>
              <a:t>, V., &amp; </a:t>
            </a:r>
            <a:r>
              <a:rPr lang="en-US" sz="1100" dirty="0" err="1">
                <a:solidFill>
                  <a:srgbClr val="170BFF"/>
                </a:solidFill>
              </a:rPr>
              <a:t>Domingos</a:t>
            </a:r>
            <a:r>
              <a:rPr lang="en-US" sz="1100" dirty="0">
                <a:solidFill>
                  <a:srgbClr val="170BFF"/>
                </a:solidFill>
              </a:rPr>
              <a:t>, P. Probabilistic theorem proving. Proc. UAI, </a:t>
            </a:r>
            <a:r>
              <a:rPr lang="en-US" sz="1100" b="1" dirty="0">
                <a:solidFill>
                  <a:srgbClr val="FF0000"/>
                </a:solidFill>
              </a:rPr>
              <a:t>2012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2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Evaluation</a:t>
                </a:r>
                <a:br>
                  <a:rPr lang="de-DE" sz="2000"/>
                </a:br>
                <a:r>
                  <a:rPr lang="de-DE" sz="2000"/>
                  <a:t>von Anfragen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Top-</a:t>
                </a:r>
                <a:r>
                  <a:rPr lang="de-DE" sz="2000" dirty="0" err="1" smtClean="0"/>
                  <a:t>k</a:t>
                </a:r>
                <a:r>
                  <a:rPr lang="de-DE" sz="2000" dirty="0" smtClean="0"/>
                  <a:t>-</a:t>
                </a:r>
                <a:br>
                  <a:rPr lang="de-DE" sz="2000" dirty="0" smtClean="0"/>
                </a:br>
                <a:r>
                  <a:rPr lang="de-DE" sz="2000" dirty="0" smtClean="0"/>
                  <a:t>Bestimmung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Open-World-Annahme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 smtClean="0"/>
              <a:t>Probabilistische</a:t>
            </a:r>
            <a:r>
              <a:rPr lang="de-DE" sz="2400" dirty="0" smtClean="0"/>
              <a:t> 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Probabilistisches</a:t>
                </a:r>
                <a:r>
                  <a:rPr lang="de-DE" sz="2000" dirty="0" smtClean="0"/>
                  <a:t> 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35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32656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Top-K Query Evaluation on Probabilistic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1196752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Christopher </a:t>
            </a:r>
            <a:r>
              <a:rPr lang="en-US" dirty="0" err="1" smtClean="0"/>
              <a:t>Ré</a:t>
            </a:r>
            <a:r>
              <a:rPr lang="en-US" dirty="0" smtClean="0"/>
              <a:t>, </a:t>
            </a:r>
            <a:r>
              <a:rPr lang="en-US" dirty="0" err="1" smtClean="0"/>
              <a:t>Nilesh</a:t>
            </a:r>
            <a:r>
              <a:rPr lang="en-US" dirty="0" smtClean="0"/>
              <a:t> </a:t>
            </a:r>
            <a:r>
              <a:rPr lang="en-US" dirty="0" err="1" smtClean="0"/>
              <a:t>Dalvi</a:t>
            </a:r>
            <a:r>
              <a:rPr lang="en-US" dirty="0" smtClean="0"/>
              <a:t> and Dan </a:t>
            </a:r>
            <a:r>
              <a:rPr lang="en-US" dirty="0" err="1" smtClean="0"/>
              <a:t>Suciu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Google-Patent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80928"/>
            <a:ext cx="5040560" cy="34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2D164C-7554-4F7B-A264-BB0810AFD755}" type="slidenum">
              <a:rPr lang="en-US"/>
              <a:pPr/>
              <a:t>18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Unschärfe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überall</a:t>
            </a:r>
            <a:r>
              <a:rPr lang="en-US" dirty="0" smtClean="0"/>
              <a:t>…</a:t>
            </a:r>
          </a:p>
        </p:txBody>
      </p:sp>
      <p:graphicFrame>
        <p:nvGraphicFramePr>
          <p:cNvPr id="6257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56319"/>
              </p:ext>
            </p:extLst>
          </p:nvPr>
        </p:nvGraphicFramePr>
        <p:xfrm>
          <a:off x="228600" y="1124744"/>
          <a:ext cx="4191000" cy="2590800"/>
        </p:xfrm>
        <a:graphic>
          <a:graphicData uri="http://schemas.openxmlformats.org/drawingml/2006/table">
            <a:tbl>
              <a:tblPr/>
              <a:tblGrid>
                <a:gridCol w="958850"/>
                <a:gridCol w="32321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Twelve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Monkey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r194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58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89287"/>
              </p:ext>
            </p:extLst>
          </p:nvPr>
        </p:nvGraphicFramePr>
        <p:xfrm>
          <a:off x="4953000" y="1581944"/>
          <a:ext cx="3810000" cy="1569720"/>
        </p:xfrm>
        <a:graphic>
          <a:graphicData uri="http://schemas.openxmlformats.org/drawingml/2006/table">
            <a:tbl>
              <a:tblPr/>
              <a:tblGrid>
                <a:gridCol w="1243013"/>
                <a:gridCol w="256698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Monkey Love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9" name="Text Box 105"/>
          <p:cNvSpPr txBox="1">
            <a:spLocks noChangeArrowheads="1"/>
          </p:cNvSpPr>
          <p:nvPr/>
        </p:nvSpPr>
        <p:spPr bwMode="auto">
          <a:xfrm>
            <a:off x="5334000" y="4858544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Our Approach</a:t>
            </a:r>
            <a:r>
              <a:rPr lang="en-US" sz="2400"/>
              <a:t>: Convert scores to probabilities</a:t>
            </a:r>
          </a:p>
        </p:txBody>
      </p:sp>
      <p:sp>
        <p:nvSpPr>
          <p:cNvPr id="6259" name="Text Box 115"/>
          <p:cNvSpPr txBox="1">
            <a:spLocks noChangeArrowheads="1"/>
          </p:cNvSpPr>
          <p:nvPr/>
        </p:nvSpPr>
        <p:spPr bwMode="auto">
          <a:xfrm>
            <a:off x="1066800" y="5010944"/>
            <a:ext cx="2971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Data extracted from Reviews</a:t>
            </a:r>
          </a:p>
        </p:txBody>
      </p:sp>
      <p:sp>
        <p:nvSpPr>
          <p:cNvPr id="6260" name="Text Box 116"/>
          <p:cNvSpPr txBox="1">
            <a:spLocks noChangeArrowheads="1"/>
          </p:cNvSpPr>
          <p:nvPr/>
        </p:nvSpPr>
        <p:spPr bwMode="auto">
          <a:xfrm>
            <a:off x="5638800" y="4172744"/>
            <a:ext cx="2743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Clean IMDB Data</a:t>
            </a:r>
          </a:p>
        </p:txBody>
      </p:sp>
      <p:sp>
        <p:nvSpPr>
          <p:cNvPr id="6261" name="Text Box 117"/>
          <p:cNvSpPr txBox="1">
            <a:spLocks noChangeArrowheads="1"/>
          </p:cNvSpPr>
          <p:nvPr/>
        </p:nvSpPr>
        <p:spPr bwMode="auto">
          <a:xfrm>
            <a:off x="5105400" y="4934744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Output</a:t>
            </a:r>
            <a:r>
              <a:rPr lang="en-US" sz="2400"/>
              <a:t>: (RID,MID) pairs</a:t>
            </a:r>
          </a:p>
        </p:txBody>
      </p:sp>
      <p:cxnSp>
        <p:nvCxnSpPr>
          <p:cNvPr id="6262" name="AutoShape 118"/>
          <p:cNvCxnSpPr>
            <a:cxnSpLocks noChangeShapeType="1"/>
          </p:cNvCxnSpPr>
          <p:nvPr/>
        </p:nvCxnSpPr>
        <p:spPr bwMode="auto">
          <a:xfrm flipV="1">
            <a:off x="2552700" y="3791744"/>
            <a:ext cx="38100" cy="1068388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63" name="AutoShape 119"/>
          <p:cNvCxnSpPr>
            <a:cxnSpLocks noChangeShapeType="1"/>
          </p:cNvCxnSpPr>
          <p:nvPr/>
        </p:nvCxnSpPr>
        <p:spPr bwMode="auto">
          <a:xfrm flipV="1">
            <a:off x="7010400" y="3191669"/>
            <a:ext cx="0" cy="904875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Straight Connector 16"/>
          <p:cNvCxnSpPr/>
          <p:nvPr/>
        </p:nvCxnSpPr>
        <p:spPr bwMode="auto">
          <a:xfrm>
            <a:off x="609600" y="5772150"/>
            <a:ext cx="3886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1599406" y="577215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3048794" y="577135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581400" y="493474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Match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-76200" y="5253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Match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600200" y="58491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t’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0" y="58491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</a:t>
            </a:r>
            <a:endParaRPr lang="en-US" sz="2000" dirty="0"/>
          </a:p>
        </p:txBody>
      </p:sp>
      <p:sp>
        <p:nvSpPr>
          <p:cNvPr id="24" name="Text Box 74"/>
          <p:cNvSpPr txBox="1">
            <a:spLocks noChangeArrowheads="1"/>
          </p:cNvSpPr>
          <p:nvPr/>
        </p:nvSpPr>
        <p:spPr bwMode="auto">
          <a:xfrm>
            <a:off x="152400" y="3867944"/>
            <a:ext cx="518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 smtClean="0"/>
              <a:t>Fellegi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Sunter</a:t>
            </a:r>
            <a:r>
              <a:rPr lang="en-US" sz="2800" b="1" dirty="0"/>
              <a:t>-</a:t>
            </a:r>
            <a:r>
              <a:rPr lang="en-US" sz="2800" b="1" dirty="0" smtClean="0"/>
              <a:t>Ansatz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smtClean="0"/>
              <a:t>Score </a:t>
            </a:r>
            <a:r>
              <a:rPr lang="en-US" sz="2800" dirty="0" err="1" smtClean="0"/>
              <a:t>für</a:t>
            </a:r>
            <a:r>
              <a:rPr lang="en-US" sz="2800" dirty="0" smtClean="0"/>
              <a:t> </a:t>
            </a:r>
            <a:r>
              <a:rPr lang="en-US" sz="2800" dirty="0" err="1" smtClean="0"/>
              <a:t>jedes</a:t>
            </a:r>
            <a:r>
              <a:rPr lang="en-US" sz="2800" dirty="0" smtClean="0"/>
              <a:t> </a:t>
            </a:r>
            <a:r>
              <a:rPr lang="en-US" sz="2800" dirty="0"/>
              <a:t>(RID,MID) 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447800" y="4706144"/>
            <a:ext cx="205740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914400" y="5163344"/>
            <a:ext cx="9144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2133600" y="6270258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>
                <a:solidFill>
                  <a:srgbClr val="170BFF"/>
                </a:solidFill>
              </a:rPr>
              <a:t>Fellegi</a:t>
            </a:r>
            <a:r>
              <a:rPr lang="en-US" sz="1050" dirty="0">
                <a:solidFill>
                  <a:srgbClr val="170BFF"/>
                </a:solidFill>
              </a:rPr>
              <a:t>, Ivan; </a:t>
            </a:r>
            <a:r>
              <a:rPr lang="en-US" sz="1050" dirty="0" err="1">
                <a:solidFill>
                  <a:srgbClr val="170BFF"/>
                </a:solidFill>
              </a:rPr>
              <a:t>Sunter</a:t>
            </a:r>
            <a:r>
              <a:rPr lang="en-US" sz="1050" dirty="0">
                <a:solidFill>
                  <a:srgbClr val="170BFF"/>
                </a:solidFill>
              </a:rPr>
              <a:t>, </a:t>
            </a:r>
            <a:r>
              <a:rPr lang="en-US" sz="1050" dirty="0" smtClean="0">
                <a:solidFill>
                  <a:srgbClr val="170BFF"/>
                </a:solidFill>
              </a:rPr>
              <a:t>Alan. </a:t>
            </a:r>
            <a:r>
              <a:rPr lang="en-US" sz="1050" dirty="0">
                <a:solidFill>
                  <a:srgbClr val="170BFF"/>
                </a:solidFill>
              </a:rPr>
              <a:t>"A Theory for Record Linkage" </a:t>
            </a:r>
            <a:r>
              <a:rPr lang="en-US" sz="1050" dirty="0" smtClean="0">
                <a:solidFill>
                  <a:srgbClr val="170BFF"/>
                </a:solidFill>
              </a:rPr>
              <a:t>Journal </a:t>
            </a:r>
            <a:r>
              <a:rPr lang="en-US" sz="1050" dirty="0">
                <a:solidFill>
                  <a:srgbClr val="170BFF"/>
                </a:solidFill>
              </a:rPr>
              <a:t>of the American Statistical Association. 64 (328): pp. </a:t>
            </a:r>
            <a:r>
              <a:rPr lang="en-US" sz="1050" dirty="0" smtClean="0">
                <a:solidFill>
                  <a:srgbClr val="170BFF"/>
                </a:solidFill>
              </a:rPr>
              <a:t>1183–1210, </a:t>
            </a:r>
            <a:r>
              <a:rPr lang="en-US" sz="1050" b="1" dirty="0" smtClean="0">
                <a:solidFill>
                  <a:srgbClr val="FF0000"/>
                </a:solidFill>
              </a:rPr>
              <a:t>1969</a:t>
            </a:r>
            <a:r>
              <a:rPr lang="en-US" sz="1050" dirty="0" smtClean="0">
                <a:solidFill>
                  <a:srgbClr val="170BFF"/>
                </a:solidFill>
              </a:rPr>
              <a:t>.</a:t>
            </a:r>
            <a:endParaRPr lang="en-US" sz="1050" dirty="0">
              <a:solidFill>
                <a:srgbClr val="170B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7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" grpId="0"/>
      <p:bldP spid="6259" grpId="0" animBg="1"/>
      <p:bldP spid="6259" grpId="1" animBg="1"/>
      <p:bldP spid="6260" grpId="0" animBg="1"/>
      <p:bldP spid="6260" grpId="1" animBg="1"/>
      <p:bldP spid="6261" grpId="0"/>
      <p:bldP spid="6261" grpId="1"/>
      <p:bldP spid="20" grpId="0"/>
      <p:bldP spid="21" grpId="0"/>
      <p:bldP spid="22" grpId="0"/>
      <p:bldP spid="23" grpId="0"/>
      <p:bldP spid="2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FE3091-03B9-47F6-BBA9-4A23E3494B71}" type="slidenum">
              <a:rPr lang="en-US"/>
              <a:pPr/>
              <a:t>19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Unschärfe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überall</a:t>
            </a:r>
            <a:r>
              <a:rPr lang="en-US" dirty="0"/>
              <a:t>…</a:t>
            </a:r>
            <a:endParaRPr lang="en-US" dirty="0" smtClean="0"/>
          </a:p>
        </p:txBody>
      </p:sp>
      <p:graphicFrame>
        <p:nvGraphicFramePr>
          <p:cNvPr id="51267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86982"/>
              </p:ext>
            </p:extLst>
          </p:nvPr>
        </p:nvGraphicFramePr>
        <p:xfrm>
          <a:off x="228600" y="1124744"/>
          <a:ext cx="4191000" cy="2590800"/>
        </p:xfrm>
        <a:graphic>
          <a:graphicData uri="http://schemas.openxmlformats.org/drawingml/2006/table">
            <a:tbl>
              <a:tblPr/>
              <a:tblGrid>
                <a:gridCol w="958850"/>
                <a:gridCol w="32321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Twelve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Monkey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r194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71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23804"/>
              </p:ext>
            </p:extLst>
          </p:nvPr>
        </p:nvGraphicFramePr>
        <p:xfrm>
          <a:off x="5029200" y="1502569"/>
          <a:ext cx="3733800" cy="1569720"/>
        </p:xfrm>
        <a:graphic>
          <a:graphicData uri="http://schemas.openxmlformats.org/drawingml/2006/table">
            <a:tbl>
              <a:tblPr/>
              <a:tblGrid>
                <a:gridCol w="1217613"/>
                <a:gridCol w="251618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Monkey Love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264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108108"/>
              </p:ext>
            </p:extLst>
          </p:nvPr>
        </p:nvGraphicFramePr>
        <p:xfrm>
          <a:off x="5029200" y="4017169"/>
          <a:ext cx="3962400" cy="1554480"/>
        </p:xfrm>
        <a:graphic>
          <a:graphicData uri="http://schemas.openxmlformats.org/drawingml/2006/table">
            <a:tbl>
              <a:tblPr/>
              <a:tblGrid>
                <a:gridCol w="1320800"/>
                <a:gridCol w="1320800"/>
                <a:gridCol w="13208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74" name="Text Box 74"/>
          <p:cNvSpPr txBox="1">
            <a:spLocks noChangeArrowheads="1"/>
          </p:cNvSpPr>
          <p:nvPr/>
        </p:nvSpPr>
        <p:spPr bwMode="auto">
          <a:xfrm>
            <a:off x="304800" y="3940969"/>
            <a:ext cx="518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 smtClean="0"/>
              <a:t>Fellegi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Sunter</a:t>
            </a:r>
            <a:r>
              <a:rPr lang="en-US" sz="2800" b="1" dirty="0"/>
              <a:t>-</a:t>
            </a:r>
            <a:r>
              <a:rPr lang="en-US" sz="2800" b="1" dirty="0" smtClean="0"/>
              <a:t>Ansatz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smtClean="0"/>
              <a:t>Score </a:t>
            </a:r>
            <a:r>
              <a:rPr lang="en-US" sz="2800" dirty="0" err="1" smtClean="0"/>
              <a:t>für</a:t>
            </a:r>
            <a:r>
              <a:rPr lang="en-US" sz="2800" dirty="0" smtClean="0"/>
              <a:t> </a:t>
            </a:r>
            <a:r>
              <a:rPr lang="en-US" sz="2800" dirty="0" err="1" smtClean="0"/>
              <a:t>jedes</a:t>
            </a:r>
            <a:r>
              <a:rPr lang="en-US" sz="2800" dirty="0" smtClean="0"/>
              <a:t> </a:t>
            </a:r>
            <a:r>
              <a:rPr lang="en-US" sz="2800" dirty="0"/>
              <a:t>(RID,MID)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81000" y="5692775"/>
            <a:ext cx="3886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1370806" y="5692775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2820194" y="5691981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581400" y="485536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Match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85536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Match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58052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t’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9400" y="58052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2133600" y="6270258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>
                <a:solidFill>
                  <a:srgbClr val="170BFF"/>
                </a:solidFill>
              </a:rPr>
              <a:t>Fellegi</a:t>
            </a:r>
            <a:r>
              <a:rPr lang="en-US" sz="1050" dirty="0">
                <a:solidFill>
                  <a:srgbClr val="170BFF"/>
                </a:solidFill>
              </a:rPr>
              <a:t>, Ivan; </a:t>
            </a:r>
            <a:r>
              <a:rPr lang="en-US" sz="1050" dirty="0" err="1">
                <a:solidFill>
                  <a:srgbClr val="170BFF"/>
                </a:solidFill>
              </a:rPr>
              <a:t>Sunter</a:t>
            </a:r>
            <a:r>
              <a:rPr lang="en-US" sz="1050" dirty="0">
                <a:solidFill>
                  <a:srgbClr val="170BFF"/>
                </a:solidFill>
              </a:rPr>
              <a:t>, </a:t>
            </a:r>
            <a:r>
              <a:rPr lang="en-US" sz="1050" dirty="0" smtClean="0">
                <a:solidFill>
                  <a:srgbClr val="170BFF"/>
                </a:solidFill>
              </a:rPr>
              <a:t>Alan. </a:t>
            </a:r>
            <a:r>
              <a:rPr lang="en-US" sz="1050" dirty="0">
                <a:solidFill>
                  <a:srgbClr val="170BFF"/>
                </a:solidFill>
              </a:rPr>
              <a:t>"A Theory for Record Linkage" </a:t>
            </a:r>
            <a:r>
              <a:rPr lang="en-US" sz="1050" dirty="0" smtClean="0">
                <a:solidFill>
                  <a:srgbClr val="170BFF"/>
                </a:solidFill>
              </a:rPr>
              <a:t>Journal </a:t>
            </a:r>
            <a:r>
              <a:rPr lang="en-US" sz="1050" dirty="0">
                <a:solidFill>
                  <a:srgbClr val="170BFF"/>
                </a:solidFill>
              </a:rPr>
              <a:t>of the American Statistical Association. 64 (328): pp. </a:t>
            </a:r>
            <a:r>
              <a:rPr lang="en-US" sz="1050" dirty="0" smtClean="0">
                <a:solidFill>
                  <a:srgbClr val="170BFF"/>
                </a:solidFill>
              </a:rPr>
              <a:t>1183–1210, </a:t>
            </a:r>
            <a:r>
              <a:rPr lang="en-US" sz="1050" b="1" dirty="0" smtClean="0">
                <a:solidFill>
                  <a:srgbClr val="FF0000"/>
                </a:solidFill>
              </a:rPr>
              <a:t>1969</a:t>
            </a:r>
            <a:r>
              <a:rPr lang="en-US" sz="1050" dirty="0" smtClean="0">
                <a:solidFill>
                  <a:srgbClr val="170BFF"/>
                </a:solidFill>
              </a:rPr>
              <a:t>.</a:t>
            </a:r>
            <a:endParaRPr lang="en-US" sz="1050" dirty="0">
              <a:solidFill>
                <a:srgbClr val="170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442" y="0"/>
            <a:ext cx="10291018" cy="6857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2904262" y="4221088"/>
            <a:ext cx="3755970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FFFF00"/>
                </a:solidFill>
              </a:rPr>
              <a:t>Presentations have been adapted </a:t>
            </a:r>
            <a:r>
              <a:rPr lang="en-US" sz="1050" dirty="0" smtClean="0">
                <a:solidFill>
                  <a:srgbClr val="FFFF00"/>
                </a:solidFill>
              </a:rPr>
              <a:t>from</a:t>
            </a:r>
            <a:endParaRPr lang="en-US" sz="105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50" dirty="0">
              <a:solidFill>
                <a:srgbClr val="FFFF00"/>
              </a:solidFill>
            </a:endParaRPr>
          </a:p>
          <a:p>
            <a:r>
              <a:rPr lang="en-US" sz="1050" dirty="0">
                <a:solidFill>
                  <a:srgbClr val="FFFF00"/>
                </a:solidFill>
              </a:rPr>
              <a:t>Lifted Probabilistic Inference in Relational Models </a:t>
            </a:r>
            <a:r>
              <a:rPr lang="en-US" sz="1050" dirty="0" smtClean="0">
                <a:solidFill>
                  <a:srgbClr val="FFFF00"/>
                </a:solidFill>
              </a:rPr>
              <a:t/>
            </a:r>
            <a:br>
              <a:rPr lang="en-US" sz="1050" dirty="0" smtClean="0">
                <a:solidFill>
                  <a:srgbClr val="FFFF00"/>
                </a:solidFill>
              </a:rPr>
            </a:br>
            <a:r>
              <a:rPr lang="en-US" sz="1050" dirty="0" smtClean="0">
                <a:solidFill>
                  <a:srgbClr val="FFFF00"/>
                </a:solidFill>
              </a:rPr>
              <a:t>Guy </a:t>
            </a:r>
            <a:r>
              <a:rPr lang="en-US" sz="1050" dirty="0">
                <a:solidFill>
                  <a:srgbClr val="FFFF00"/>
                </a:solidFill>
              </a:rPr>
              <a:t>Van den </a:t>
            </a:r>
            <a:r>
              <a:rPr lang="en-US" sz="1050" dirty="0" err="1">
                <a:solidFill>
                  <a:srgbClr val="FFFF00"/>
                </a:solidFill>
              </a:rPr>
              <a:t>Broeck</a:t>
            </a:r>
            <a:r>
              <a:rPr lang="en-US" sz="1050" dirty="0">
                <a:solidFill>
                  <a:srgbClr val="FFFF00"/>
                </a:solidFill>
              </a:rPr>
              <a:t>, KU Leuven </a:t>
            </a:r>
            <a:endParaRPr lang="en-US" sz="1050" dirty="0" smtClean="0">
              <a:solidFill>
                <a:srgbClr val="FFFF00"/>
              </a:solidFill>
            </a:endParaRPr>
          </a:p>
          <a:p>
            <a:r>
              <a:rPr lang="en-US" sz="1050" dirty="0" smtClean="0">
                <a:solidFill>
                  <a:srgbClr val="FFFF00"/>
                </a:solidFill>
              </a:rPr>
              <a:t>Dan </a:t>
            </a:r>
            <a:r>
              <a:rPr lang="en-US" sz="1050" dirty="0" err="1">
                <a:solidFill>
                  <a:srgbClr val="FFFF00"/>
                </a:solidFill>
              </a:rPr>
              <a:t>Suciu</a:t>
            </a:r>
            <a:r>
              <a:rPr lang="en-US" sz="1050" dirty="0">
                <a:solidFill>
                  <a:srgbClr val="FFFF00"/>
                </a:solidFill>
              </a:rPr>
              <a:t>, U. of Washington </a:t>
            </a:r>
          </a:p>
          <a:p>
            <a:pPr marL="0" indent="0">
              <a:buNone/>
            </a:pPr>
            <a:endParaRPr lang="en-US" sz="1050" dirty="0">
              <a:solidFill>
                <a:srgbClr val="FFFF00"/>
              </a:solidFill>
            </a:endParaRPr>
          </a:p>
          <a:p>
            <a:r>
              <a:rPr lang="en-US" sz="1050" dirty="0">
                <a:solidFill>
                  <a:srgbClr val="FFFF00"/>
                </a:solidFill>
              </a:rPr>
              <a:t>A TUTORIAL ON PROBABILISTIC DATABASES </a:t>
            </a:r>
          </a:p>
          <a:p>
            <a:r>
              <a:rPr lang="en-US" sz="1050" dirty="0">
                <a:solidFill>
                  <a:srgbClr val="FFFF00"/>
                </a:solidFill>
              </a:rPr>
              <a:t>Dan </a:t>
            </a:r>
            <a:r>
              <a:rPr lang="en-US" sz="1050" dirty="0" err="1">
                <a:solidFill>
                  <a:srgbClr val="FFFF00"/>
                </a:solidFill>
              </a:rPr>
              <a:t>Suciu</a:t>
            </a:r>
            <a:r>
              <a:rPr lang="en-US" sz="1050" dirty="0">
                <a:solidFill>
                  <a:srgbClr val="FFFF00"/>
                </a:solidFill>
              </a:rPr>
              <a:t>, U. of Washington </a:t>
            </a:r>
            <a:endParaRPr lang="en-US" sz="1050" dirty="0" smtClean="0">
              <a:solidFill>
                <a:srgbClr val="FFFF00"/>
              </a:solidFill>
            </a:endParaRPr>
          </a:p>
          <a:p>
            <a:endParaRPr lang="en-US" sz="1050" dirty="0">
              <a:solidFill>
                <a:srgbClr val="FFFF00"/>
              </a:solidFill>
            </a:endParaRPr>
          </a:p>
          <a:p>
            <a:r>
              <a:rPr lang="en-US" sz="1050" dirty="0">
                <a:solidFill>
                  <a:srgbClr val="FFFF00"/>
                </a:solidFill>
              </a:rPr>
              <a:t>Top-K Query Evaluation on Probabilistic </a:t>
            </a:r>
            <a:r>
              <a:rPr lang="en-US" sz="1050" dirty="0" smtClean="0">
                <a:solidFill>
                  <a:srgbClr val="FFFF00"/>
                </a:solidFill>
              </a:rPr>
              <a:t>Data</a:t>
            </a:r>
          </a:p>
          <a:p>
            <a:r>
              <a:rPr lang="en-US" sz="1050" dirty="0">
                <a:solidFill>
                  <a:srgbClr val="FFFF00"/>
                </a:solidFill>
              </a:rPr>
              <a:t>Christopher </a:t>
            </a:r>
            <a:r>
              <a:rPr lang="en-US" sz="1050" dirty="0" err="1">
                <a:solidFill>
                  <a:srgbClr val="FFFF00"/>
                </a:solidFill>
              </a:rPr>
              <a:t>Ré</a:t>
            </a:r>
            <a:r>
              <a:rPr lang="en-US" sz="1050" dirty="0">
                <a:solidFill>
                  <a:srgbClr val="FFFF00"/>
                </a:solidFill>
              </a:rPr>
              <a:t>, </a:t>
            </a:r>
            <a:r>
              <a:rPr lang="en-US" sz="1050" dirty="0" err="1">
                <a:solidFill>
                  <a:srgbClr val="FFFF00"/>
                </a:solidFill>
              </a:rPr>
              <a:t>Nilesh</a:t>
            </a:r>
            <a:r>
              <a:rPr lang="en-US" sz="1050" dirty="0">
                <a:solidFill>
                  <a:srgbClr val="FFFF00"/>
                </a:solidFill>
              </a:rPr>
              <a:t> Dalvi and Dan </a:t>
            </a:r>
            <a:r>
              <a:rPr lang="en-US" sz="1050" dirty="0" err="1" smtClean="0">
                <a:solidFill>
                  <a:srgbClr val="FFFF00"/>
                </a:solidFill>
              </a:rPr>
              <a:t>Suciu</a:t>
            </a:r>
            <a:endParaRPr lang="en-US" sz="1050" dirty="0" smtClean="0">
              <a:solidFill>
                <a:srgbClr val="FFFF00"/>
              </a:solidFill>
            </a:endParaRPr>
          </a:p>
          <a:p>
            <a:endParaRPr lang="en-US" sz="1050" dirty="0">
              <a:solidFill>
                <a:srgbClr val="FFFF00"/>
              </a:solidFill>
            </a:endParaRPr>
          </a:p>
          <a:p>
            <a:r>
              <a:rPr lang="en-US" sz="1050" dirty="0">
                <a:solidFill>
                  <a:srgbClr val="FFFF00"/>
                </a:solidFill>
              </a:rPr>
              <a:t>Open-World Probabilistic </a:t>
            </a:r>
            <a:r>
              <a:rPr lang="en-US" sz="1050" dirty="0" smtClean="0">
                <a:solidFill>
                  <a:srgbClr val="FFFF00"/>
                </a:solidFill>
              </a:rPr>
              <a:t>Database</a:t>
            </a:r>
          </a:p>
          <a:p>
            <a:r>
              <a:rPr lang="en-US" sz="1050" dirty="0">
                <a:solidFill>
                  <a:srgbClr val="FFFF00"/>
                </a:solidFill>
              </a:rPr>
              <a:t>Ismail  </a:t>
            </a:r>
            <a:r>
              <a:rPr lang="en-US" sz="1050" dirty="0" err="1">
                <a:solidFill>
                  <a:srgbClr val="FFFF00"/>
                </a:solidFill>
              </a:rPr>
              <a:t>Ilkan</a:t>
            </a:r>
            <a:r>
              <a:rPr lang="en-US" sz="1050" dirty="0">
                <a:solidFill>
                  <a:srgbClr val="FFFF00"/>
                </a:solidFill>
              </a:rPr>
              <a:t> </a:t>
            </a:r>
            <a:r>
              <a:rPr lang="en-US" sz="1050" dirty="0" err="1">
                <a:solidFill>
                  <a:srgbClr val="FFFF00"/>
                </a:solidFill>
              </a:rPr>
              <a:t>Ceylan</a:t>
            </a:r>
            <a:r>
              <a:rPr lang="en-US" sz="1050" dirty="0">
                <a:solidFill>
                  <a:srgbClr val="FFFF00"/>
                </a:solidFill>
              </a:rPr>
              <a:t>, Adnan </a:t>
            </a:r>
            <a:r>
              <a:rPr lang="en-US" sz="1050" dirty="0" err="1">
                <a:solidFill>
                  <a:srgbClr val="FFFF00"/>
                </a:solidFill>
              </a:rPr>
              <a:t>Darwiche</a:t>
            </a:r>
            <a:r>
              <a:rPr lang="en-US" sz="1050" dirty="0">
                <a:solidFill>
                  <a:srgbClr val="FFFF00"/>
                </a:solidFill>
              </a:rPr>
              <a:t> and Guy Van den </a:t>
            </a:r>
            <a:r>
              <a:rPr lang="en-US" sz="1050" dirty="0" err="1" smtClean="0">
                <a:solidFill>
                  <a:srgbClr val="FFFF00"/>
                </a:solidFill>
              </a:rPr>
              <a:t>Broeck</a:t>
            </a:r>
            <a:endParaRPr lang="en-US" sz="105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56550" y="5675089"/>
            <a:ext cx="1008063" cy="196850"/>
          </a:xfrm>
          <a:noFill/>
        </p:spPr>
        <p:txBody>
          <a:bodyPr/>
          <a:lstStyle/>
          <a:p>
            <a:fld id="{AF8B4B5B-199D-4B20-B63D-7FEFBB304974}" type="slidenum">
              <a:rPr lang="en-US"/>
              <a:pPr/>
              <a:t>20</a:t>
            </a:fld>
            <a:endParaRPr lang="en-US"/>
          </a:p>
        </p:txBody>
      </p:sp>
      <p:pic>
        <p:nvPicPr>
          <p:cNvPr id="17445" name="Picture 37" descr="Intensio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70102"/>
            <a:ext cx="823595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257200"/>
            <a:ext cx="8229600" cy="603810"/>
          </a:xfrm>
        </p:spPr>
        <p:txBody>
          <a:bodyPr/>
          <a:lstStyle/>
          <a:p>
            <a:pPr eaLnBrk="1" hangingPunct="1"/>
            <a:r>
              <a:rPr lang="de-DE" dirty="0" smtClean="0"/>
              <a:t>Anfragebeantwortung mit Herkunftsformel</a:t>
            </a:r>
          </a:p>
        </p:txBody>
      </p:sp>
      <p:graphicFrame>
        <p:nvGraphicFramePr>
          <p:cNvPr id="17446" name="Group 3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54296026"/>
              </p:ext>
            </p:extLst>
          </p:nvPr>
        </p:nvGraphicFramePr>
        <p:xfrm>
          <a:off x="4419600" y="1255489"/>
          <a:ext cx="4038600" cy="1432560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9" name="Text Box 4"/>
          <p:cNvSpPr txBox="1">
            <a:spLocks noChangeArrowheads="1"/>
          </p:cNvSpPr>
          <p:nvPr/>
        </p:nvSpPr>
        <p:spPr bwMode="auto">
          <a:xfrm>
            <a:off x="272342" y="5666358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 smtClean="0"/>
              <a:t>Projektion sorgt für DNF</a:t>
            </a:r>
            <a:endParaRPr lang="de-DE" dirty="0"/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417466" y="3042886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/>
              <a:t>Anfrageverarbeitung</a:t>
            </a:r>
            <a:br>
              <a:rPr lang="de-DE" sz="2400" dirty="0" smtClean="0"/>
            </a:br>
            <a:r>
              <a:rPr lang="de-DE" sz="2400" dirty="0" smtClean="0"/>
              <a:t>generiert Ereignisausdruck</a:t>
            </a:r>
            <a:endParaRPr lang="de-DE" sz="2400" i="1" dirty="0"/>
          </a:p>
        </p:txBody>
      </p:sp>
      <p:pic>
        <p:nvPicPr>
          <p:cNvPr id="17442" name="Picture 34" descr="e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8510588" y="1788889"/>
            <a:ext cx="557212" cy="438150"/>
          </a:xfrm>
          <a:noFill/>
        </p:spPr>
      </p:pic>
      <p:pic>
        <p:nvPicPr>
          <p:cNvPr id="17444" name="Picture 36" descr="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10588" y="2246089"/>
            <a:ext cx="5572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457199" y="1196752"/>
            <a:ext cx="477588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de-DE" sz="2400" dirty="0" err="1" smtClean="0"/>
              <a:t>Intensionale</a:t>
            </a:r>
            <a:r>
              <a:rPr lang="de-DE" sz="2400" dirty="0"/>
              <a:t> </a:t>
            </a:r>
            <a:r>
              <a:rPr lang="de-DE" sz="2400" dirty="0" smtClean="0"/>
              <a:t>Anfrage-beantwortung </a:t>
            </a:r>
            <a:r>
              <a:rPr lang="de-DE" sz="2400" dirty="0" smtClean="0">
                <a:solidFill>
                  <a:srgbClr val="170BFF"/>
                </a:solidFill>
              </a:rPr>
              <a:t>[FR97]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de-DE" sz="2400" dirty="0" smtClean="0"/>
              <a:t>Assoziiere mit jedem </a:t>
            </a:r>
            <a:br>
              <a:rPr lang="de-DE" sz="2400" dirty="0" smtClean="0"/>
            </a:br>
            <a:r>
              <a:rPr lang="de-DE" sz="2400" dirty="0" smtClean="0"/>
              <a:t>Tupel ein Ereignis</a:t>
            </a:r>
            <a:endParaRPr lang="de-DE" sz="2400" i="1" dirty="0" smtClean="0"/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de-DE" sz="2400" dirty="0" smtClean="0"/>
              <a:t>Wahrscheinlichkeit, dass Ereignis eintritt / erfüllt ist = Anfragewert</a:t>
            </a:r>
            <a:endParaRPr lang="de-DE" sz="2400" dirty="0"/>
          </a:p>
        </p:txBody>
      </p:sp>
      <p:sp>
        <p:nvSpPr>
          <p:cNvPr id="12" name="Rectangle 11"/>
          <p:cNvSpPr/>
          <p:nvPr/>
        </p:nvSpPr>
        <p:spPr>
          <a:xfrm>
            <a:off x="2699792" y="602510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N. </a:t>
            </a:r>
            <a:r>
              <a:rPr lang="en-US" sz="1100" dirty="0" err="1">
                <a:solidFill>
                  <a:srgbClr val="170BFF"/>
                </a:solidFill>
              </a:rPr>
              <a:t>Fuhr</a:t>
            </a:r>
            <a:r>
              <a:rPr lang="en-US" sz="1100" dirty="0">
                <a:solidFill>
                  <a:srgbClr val="170BFF"/>
                </a:solidFill>
              </a:rPr>
              <a:t>; T. </a:t>
            </a:r>
            <a:r>
              <a:rPr lang="en-US" sz="1100" dirty="0" err="1" smtClean="0">
                <a:solidFill>
                  <a:srgbClr val="170BFF"/>
                </a:solidFill>
              </a:rPr>
              <a:t>Rölleke</a:t>
            </a:r>
            <a:r>
              <a:rPr lang="en-US" sz="1100" dirty="0" smtClean="0">
                <a:solidFill>
                  <a:srgbClr val="170BFF"/>
                </a:solidFill>
              </a:rPr>
              <a:t>, A </a:t>
            </a:r>
            <a:r>
              <a:rPr lang="en-US" sz="1100" dirty="0">
                <a:solidFill>
                  <a:srgbClr val="170BFF"/>
                </a:solidFill>
              </a:rPr>
              <a:t>Probabilistic Relational Algebra for the Integration of Information Retrieval and Database Systems. ACM Transactions on Information Systems 14(1</a:t>
            </a:r>
            <a:r>
              <a:rPr lang="en-US" sz="1100" dirty="0" smtClean="0">
                <a:solidFill>
                  <a:srgbClr val="170BFF"/>
                </a:solidFill>
              </a:rPr>
              <a:t>), </a:t>
            </a:r>
            <a:r>
              <a:rPr lang="en-US" sz="1100" b="1" dirty="0" smtClean="0">
                <a:solidFill>
                  <a:srgbClr val="FF0000"/>
                </a:solidFill>
              </a:rPr>
              <a:t>1997</a:t>
            </a:r>
            <a:r>
              <a:rPr lang="en-US" sz="1100" dirty="0" smtClean="0">
                <a:solidFill>
                  <a:srgbClr val="170BFF"/>
                </a:solidFill>
              </a:rPr>
              <a:t>.</a:t>
            </a:r>
            <a:endParaRPr lang="en-US" sz="1100" dirty="0">
              <a:solidFill>
                <a:srgbClr val="170B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4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7438" grpId="0"/>
      <p:bldP spid="1744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Problemdefinition	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544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>
                <a:solidFill>
                  <a:srgbClr val="1E0AFF"/>
                </a:solidFill>
              </a:rPr>
              <a:t>Gegeben</a:t>
            </a:r>
            <a:r>
              <a:rPr lang="de-DE" dirty="0" smtClean="0"/>
              <a:t>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G = {t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. . . ,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dirty="0" smtClean="0"/>
              <a:t> eine Menge von </a:t>
            </a:r>
            <a:r>
              <a:rPr lang="de-DE" dirty="0" err="1" smtClean="0"/>
              <a:t>n</a:t>
            </a:r>
            <a:r>
              <a:rPr lang="de-DE" dirty="0" smtClean="0"/>
              <a:t> Objekten mit unbekannten Wahrscheinlichkeiten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. . . 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und eine Zahl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≤ n</a:t>
            </a:r>
            <a:r>
              <a:rPr lang="de-DE" dirty="0" smtClean="0"/>
              <a:t>. </a:t>
            </a:r>
          </a:p>
          <a:p>
            <a:pPr>
              <a:buNone/>
            </a:pPr>
            <a:r>
              <a:rPr lang="de-DE" dirty="0" smtClean="0">
                <a:solidFill>
                  <a:srgbClr val="1E0AFF"/>
                </a:solidFill>
              </a:rPr>
              <a:t>Ziel</a:t>
            </a:r>
            <a:r>
              <a:rPr lang="de-DE" dirty="0" smtClean="0"/>
              <a:t>: Finde Menge von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Objekten mit höchsten Wahrscheinlichkeiten, genannt Top-</a:t>
            </a:r>
            <a:r>
              <a:rPr lang="de-DE" dirty="0" err="1" smtClean="0"/>
              <a:t>k</a:t>
            </a:r>
            <a:r>
              <a:rPr lang="de-DE" dirty="0" smtClean="0"/>
              <a:t>-Teilmenge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endParaRPr lang="de-DE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1E0AFF"/>
                </a:solidFill>
              </a:rPr>
              <a:t>Lösungsidee</a:t>
            </a:r>
            <a:r>
              <a:rPr lang="de-DE" dirty="0" smtClean="0"/>
              <a:t>: Verwende parallele </a:t>
            </a:r>
            <a:r>
              <a:rPr lang="de-DE" dirty="0" smtClean="0">
                <a:solidFill>
                  <a:srgbClr val="1E0AFF"/>
                </a:solidFill>
              </a:rPr>
              <a:t>Monte-Carlo-Simulationen</a:t>
            </a:r>
            <a:r>
              <a:rPr lang="de-DE" dirty="0" smtClean="0"/>
              <a:t>, eine für jede Kandidatenantwort, und </a:t>
            </a:r>
            <a:r>
              <a:rPr lang="de-DE" dirty="0" smtClean="0">
                <a:solidFill>
                  <a:srgbClr val="00B050"/>
                </a:solidFill>
              </a:rPr>
              <a:t>approximiere </a:t>
            </a:r>
            <a:r>
              <a:rPr lang="de-DE" dirty="0" smtClean="0"/>
              <a:t>Wahrscheinlichkeiten nur </a:t>
            </a:r>
            <a:r>
              <a:rPr lang="de-DE" dirty="0" smtClean="0">
                <a:solidFill>
                  <a:srgbClr val="00B050"/>
                </a:solidFill>
              </a:rPr>
              <a:t>soweit, wie es nötig ist</a:t>
            </a:r>
            <a:r>
              <a:rPr lang="de-DE" dirty="0" smtClean="0"/>
              <a:t>, um die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/>
              <a:t> besten Antworten zu finden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92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C81B-FE0E-A54B-BAA4-D48317439A2D}" type="slidenum">
              <a:rPr lang="it-IT" altLang="en-US"/>
              <a:pPr/>
              <a:t>22</a:t>
            </a:fld>
            <a:endParaRPr lang="it-IT" altLang="en-US"/>
          </a:p>
        </p:txBody>
      </p:sp>
      <p:pic>
        <p:nvPicPr>
          <p:cNvPr id="92171" name="Picture 11" descr="Immagin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1446212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 descr="la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3197225"/>
            <a:ext cx="2981325" cy="2895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5" name="Oval 25"/>
          <p:cNvSpPr>
            <a:spLocks noChangeArrowheads="1"/>
          </p:cNvSpPr>
          <p:nvPr/>
        </p:nvSpPr>
        <p:spPr bwMode="auto">
          <a:xfrm>
            <a:off x="1763713" y="42926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Oval 15"/>
          <p:cNvSpPr>
            <a:spLocks noChangeArrowheads="1"/>
          </p:cNvSpPr>
          <p:nvPr/>
        </p:nvSpPr>
        <p:spPr bwMode="auto">
          <a:xfrm>
            <a:off x="1762125" y="42926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Oval 16"/>
          <p:cNvSpPr>
            <a:spLocks noChangeArrowheads="1"/>
          </p:cNvSpPr>
          <p:nvPr/>
        </p:nvSpPr>
        <p:spPr bwMode="auto">
          <a:xfrm>
            <a:off x="1763713" y="42926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4"/>
            <a:ext cx="8229600" cy="558800"/>
          </a:xfrm>
        </p:spPr>
        <p:txBody>
          <a:bodyPr/>
          <a:lstStyle/>
          <a:p>
            <a:r>
              <a:rPr lang="it-IT" altLang="x-none" dirty="0" smtClean="0"/>
              <a:t>Monte-Carlo-</a:t>
            </a:r>
            <a:r>
              <a:rPr lang="it-IT" altLang="x-none" dirty="0" err="1" smtClean="0"/>
              <a:t>Simulation</a:t>
            </a:r>
            <a:r>
              <a:rPr lang="it-IT" altLang="x-none" dirty="0" smtClean="0"/>
              <a:t>: </a:t>
            </a:r>
            <a:r>
              <a:rPr lang="it-IT" altLang="x-none" dirty="0" err="1" smtClean="0"/>
              <a:t>Einführung</a:t>
            </a:r>
            <a:endParaRPr lang="it-IT" altLang="x-none" dirty="0"/>
          </a:p>
        </p:txBody>
      </p:sp>
      <p:graphicFrame>
        <p:nvGraphicFramePr>
          <p:cNvPr id="92166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71550" y="2259013"/>
          <a:ext cx="228123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4" name="Equation" r:id="rId5" imgW="1523880" imgH="444240" progId="Equation.3">
                  <p:embed/>
                </p:oleObj>
              </mc:Choice>
              <mc:Fallback>
                <p:oleObj name="Equation" r:id="rId5" imgW="1523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59013"/>
                        <a:ext cx="2281238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2363" y="2262188"/>
          <a:ext cx="37099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5" name="Equation" r:id="rId7" imgW="2476440" imgH="393480" progId="Equation.3">
                  <p:embed/>
                </p:oleObj>
              </mc:Choice>
              <mc:Fallback>
                <p:oleObj name="Equation" r:id="rId7" imgW="2476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62188"/>
                        <a:ext cx="37099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7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584950" y="3130550"/>
          <a:ext cx="19145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6" name="Equation" r:id="rId9" imgW="1269720" imgH="241200" progId="Equation.3">
                  <p:embed/>
                </p:oleObj>
              </mc:Choice>
              <mc:Fallback>
                <p:oleObj name="Equation" r:id="rId9" imgW="1269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3130550"/>
                        <a:ext cx="19145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772778" y="1178520"/>
            <a:ext cx="33009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x-none" dirty="0" err="1" smtClean="0"/>
              <a:t>Fläche</a:t>
            </a:r>
            <a:r>
              <a:rPr lang="it-IT" altLang="x-none" baseline="-25000" dirty="0" err="1" smtClean="0"/>
              <a:t>Land</a:t>
            </a:r>
            <a:r>
              <a:rPr lang="it-IT" altLang="x-none" baseline="-25000" dirty="0" smtClean="0"/>
              <a:t> </a:t>
            </a:r>
            <a:r>
              <a:rPr lang="it-IT" altLang="x-none" dirty="0" smtClean="0"/>
              <a:t>= </a:t>
            </a:r>
            <a:r>
              <a:rPr lang="it-IT" altLang="x-none" dirty="0"/>
              <a:t>1000 m</a:t>
            </a:r>
            <a:r>
              <a:rPr lang="en-US" altLang="x-none" dirty="0" smtClean="0">
                <a:ea typeface="Arial" charset="0"/>
                <a:cs typeface="Arial" charset="0"/>
              </a:rPr>
              <a:t>² (Quadrat)</a:t>
            </a:r>
            <a:endParaRPr lang="en-US" altLang="x-none" dirty="0">
              <a:ea typeface="Arial" charset="0"/>
              <a:cs typeface="Arial" charset="0"/>
            </a:endParaRPr>
          </a:p>
          <a:p>
            <a:r>
              <a:rPr lang="it-IT" altLang="x-none" dirty="0"/>
              <a:t>X </a:t>
            </a:r>
            <a:r>
              <a:rPr lang="it-IT" altLang="x-none" dirty="0" smtClean="0"/>
              <a:t>= </a:t>
            </a:r>
            <a:r>
              <a:rPr lang="it-IT" altLang="x-none" dirty="0" err="1" smtClean="0"/>
              <a:t>Anzahl</a:t>
            </a:r>
            <a:r>
              <a:rPr lang="it-IT" altLang="x-none" dirty="0" smtClean="0"/>
              <a:t> </a:t>
            </a:r>
            <a:r>
              <a:rPr lang="it-IT" altLang="x-none" dirty="0" err="1" smtClean="0"/>
              <a:t>Kanonenschüsse</a:t>
            </a:r>
            <a:endParaRPr lang="it-IT" altLang="x-none" dirty="0"/>
          </a:p>
          <a:p>
            <a:r>
              <a:rPr lang="it-IT" altLang="x-none" dirty="0" err="1"/>
              <a:t>N</a:t>
            </a:r>
            <a:r>
              <a:rPr lang="it-IT" altLang="x-none" dirty="0"/>
              <a:t> </a:t>
            </a:r>
            <a:r>
              <a:rPr lang="it-IT" altLang="x-none" dirty="0" smtClean="0"/>
              <a:t>= </a:t>
            </a:r>
            <a:r>
              <a:rPr lang="it-IT" altLang="x-none" dirty="0" err="1" smtClean="0"/>
              <a:t>Einschläge</a:t>
            </a:r>
            <a:r>
              <a:rPr lang="it-IT" altLang="x-none" dirty="0" smtClean="0"/>
              <a:t> </a:t>
            </a:r>
            <a:r>
              <a:rPr lang="it-IT" altLang="x-none" dirty="0" err="1" smtClean="0"/>
              <a:t>auf</a:t>
            </a:r>
            <a:r>
              <a:rPr lang="it-IT" altLang="x-none" dirty="0" smtClean="0"/>
              <a:t> </a:t>
            </a:r>
            <a:r>
              <a:rPr lang="it-IT" altLang="x-none" dirty="0" err="1" smtClean="0"/>
              <a:t>grünem</a:t>
            </a:r>
            <a:r>
              <a:rPr lang="it-IT" altLang="x-none" dirty="0" smtClean="0"/>
              <a:t> Land</a:t>
            </a:r>
            <a:endParaRPr lang="it-IT" altLang="x-none" dirty="0"/>
          </a:p>
        </p:txBody>
      </p:sp>
      <p:sp>
        <p:nvSpPr>
          <p:cNvPr id="92172" name="AutoShape 12"/>
          <p:cNvSpPr>
            <a:spLocks noChangeArrowheads="1"/>
          </p:cNvSpPr>
          <p:nvPr/>
        </p:nvSpPr>
        <p:spPr bwMode="auto">
          <a:xfrm>
            <a:off x="3667125" y="23495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1" name="Object 2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584950" y="3778250"/>
          <a:ext cx="1790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" name="Equation" r:id="rId11" imgW="1193760" imgH="241200" progId="Equation.3">
                  <p:embed/>
                </p:oleObj>
              </mc:Choice>
              <mc:Fallback>
                <p:oleObj name="Equation" r:id="rId11" imgW="1193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3778250"/>
                        <a:ext cx="17907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4" name="Object 24"/>
          <p:cNvGraphicFramePr>
            <a:graphicFrameLocks noChangeAspect="1"/>
          </p:cNvGraphicFramePr>
          <p:nvPr/>
        </p:nvGraphicFramePr>
        <p:xfrm>
          <a:off x="6584950" y="4425950"/>
          <a:ext cx="2000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8" name="Equation" r:id="rId13" imgW="1333440" imgH="253800" progId="Equation.3">
                  <p:embed/>
                </p:oleObj>
              </mc:Choice>
              <mc:Fallback>
                <p:oleObj name="Equation" r:id="rId13" imgW="1333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4425950"/>
                        <a:ext cx="2000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6" name="Oval 26"/>
          <p:cNvSpPr>
            <a:spLocks noChangeArrowheads="1"/>
          </p:cNvSpPr>
          <p:nvPr/>
        </p:nvSpPr>
        <p:spPr bwMode="auto">
          <a:xfrm>
            <a:off x="3132138" y="54451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Oval 27"/>
          <p:cNvSpPr>
            <a:spLocks noChangeArrowheads="1"/>
          </p:cNvSpPr>
          <p:nvPr/>
        </p:nvSpPr>
        <p:spPr bwMode="auto">
          <a:xfrm>
            <a:off x="3708400" y="54451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3563938" y="49418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9" name="Oval 29"/>
          <p:cNvSpPr>
            <a:spLocks noChangeArrowheads="1"/>
          </p:cNvSpPr>
          <p:nvPr/>
        </p:nvSpPr>
        <p:spPr bwMode="auto">
          <a:xfrm>
            <a:off x="4140200" y="58054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Oval 30"/>
          <p:cNvSpPr>
            <a:spLocks noChangeArrowheads="1"/>
          </p:cNvSpPr>
          <p:nvPr/>
        </p:nvSpPr>
        <p:spPr bwMode="auto">
          <a:xfrm>
            <a:off x="4716463" y="5516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1" name="Oval 31"/>
          <p:cNvSpPr>
            <a:spLocks noChangeArrowheads="1"/>
          </p:cNvSpPr>
          <p:nvPr/>
        </p:nvSpPr>
        <p:spPr bwMode="auto">
          <a:xfrm>
            <a:off x="3203575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2" name="Oval 32"/>
          <p:cNvSpPr>
            <a:spLocks noChangeArrowheads="1"/>
          </p:cNvSpPr>
          <p:nvPr/>
        </p:nvSpPr>
        <p:spPr bwMode="auto">
          <a:xfrm>
            <a:off x="3132138" y="42211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3" name="Oval 33"/>
          <p:cNvSpPr>
            <a:spLocks noChangeArrowheads="1"/>
          </p:cNvSpPr>
          <p:nvPr/>
        </p:nvSpPr>
        <p:spPr bwMode="auto">
          <a:xfrm>
            <a:off x="3492500" y="39338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4" name="Oval 34"/>
          <p:cNvSpPr>
            <a:spLocks noChangeArrowheads="1"/>
          </p:cNvSpPr>
          <p:nvPr/>
        </p:nvSpPr>
        <p:spPr bwMode="auto">
          <a:xfrm>
            <a:off x="5651500" y="50847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5" name="Oval 35"/>
          <p:cNvSpPr>
            <a:spLocks noChangeArrowheads="1"/>
          </p:cNvSpPr>
          <p:nvPr/>
        </p:nvSpPr>
        <p:spPr bwMode="auto">
          <a:xfrm>
            <a:off x="5076825" y="58054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6" name="Oval 36"/>
          <p:cNvSpPr>
            <a:spLocks noChangeArrowheads="1"/>
          </p:cNvSpPr>
          <p:nvPr/>
        </p:nvSpPr>
        <p:spPr bwMode="auto">
          <a:xfrm>
            <a:off x="5651500" y="5516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8" name="Oval 38"/>
          <p:cNvSpPr>
            <a:spLocks noChangeArrowheads="1"/>
          </p:cNvSpPr>
          <p:nvPr/>
        </p:nvSpPr>
        <p:spPr bwMode="auto">
          <a:xfrm>
            <a:off x="5219700" y="48688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9" name="Oval 39"/>
          <p:cNvSpPr>
            <a:spLocks noChangeArrowheads="1"/>
          </p:cNvSpPr>
          <p:nvPr/>
        </p:nvSpPr>
        <p:spPr bwMode="auto">
          <a:xfrm>
            <a:off x="4211638" y="45815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0" name="Oval 40"/>
          <p:cNvSpPr>
            <a:spLocks noChangeArrowheads="1"/>
          </p:cNvSpPr>
          <p:nvPr/>
        </p:nvSpPr>
        <p:spPr bwMode="auto">
          <a:xfrm>
            <a:off x="5292725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1" name="Oval 41"/>
          <p:cNvSpPr>
            <a:spLocks noChangeArrowheads="1"/>
          </p:cNvSpPr>
          <p:nvPr/>
        </p:nvSpPr>
        <p:spPr bwMode="auto">
          <a:xfrm>
            <a:off x="4643438" y="328453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2" name="Oval 42"/>
          <p:cNvSpPr>
            <a:spLocks noChangeArrowheads="1"/>
          </p:cNvSpPr>
          <p:nvPr/>
        </p:nvSpPr>
        <p:spPr bwMode="auto">
          <a:xfrm>
            <a:off x="3779838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3" name="Oval 43"/>
          <p:cNvSpPr>
            <a:spLocks noChangeArrowheads="1"/>
          </p:cNvSpPr>
          <p:nvPr/>
        </p:nvSpPr>
        <p:spPr bwMode="auto">
          <a:xfrm>
            <a:off x="4284663" y="50847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4" name="Oval 44"/>
          <p:cNvSpPr>
            <a:spLocks noChangeArrowheads="1"/>
          </p:cNvSpPr>
          <p:nvPr/>
        </p:nvSpPr>
        <p:spPr bwMode="auto">
          <a:xfrm>
            <a:off x="4787900" y="40052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5" name="Oval 45"/>
          <p:cNvSpPr>
            <a:spLocks noChangeArrowheads="1"/>
          </p:cNvSpPr>
          <p:nvPr/>
        </p:nvSpPr>
        <p:spPr bwMode="auto">
          <a:xfrm>
            <a:off x="4140200" y="40052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6" name="Oval 46"/>
          <p:cNvSpPr>
            <a:spLocks noChangeArrowheads="1"/>
          </p:cNvSpPr>
          <p:nvPr/>
        </p:nvSpPr>
        <p:spPr bwMode="auto">
          <a:xfrm>
            <a:off x="3851275" y="42926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7" name="Oval 47"/>
          <p:cNvSpPr>
            <a:spLocks noChangeArrowheads="1"/>
          </p:cNvSpPr>
          <p:nvPr/>
        </p:nvSpPr>
        <p:spPr bwMode="auto">
          <a:xfrm>
            <a:off x="5364163" y="38608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8" name="Oval 48"/>
          <p:cNvSpPr>
            <a:spLocks noChangeArrowheads="1"/>
          </p:cNvSpPr>
          <p:nvPr/>
        </p:nvSpPr>
        <p:spPr bwMode="auto">
          <a:xfrm>
            <a:off x="4716463" y="43656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9" name="Oval 49"/>
          <p:cNvSpPr>
            <a:spLocks noChangeArrowheads="1"/>
          </p:cNvSpPr>
          <p:nvPr/>
        </p:nvSpPr>
        <p:spPr bwMode="auto">
          <a:xfrm>
            <a:off x="507682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0" name="Oval 50"/>
          <p:cNvSpPr>
            <a:spLocks noChangeArrowheads="1"/>
          </p:cNvSpPr>
          <p:nvPr/>
        </p:nvSpPr>
        <p:spPr bwMode="auto">
          <a:xfrm>
            <a:off x="3276600" y="58054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1" name="Oval 51"/>
          <p:cNvSpPr>
            <a:spLocks noChangeArrowheads="1"/>
          </p:cNvSpPr>
          <p:nvPr/>
        </p:nvSpPr>
        <p:spPr bwMode="auto">
          <a:xfrm>
            <a:off x="4427538" y="37893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3" name="Oval 53"/>
          <p:cNvSpPr>
            <a:spLocks noChangeArrowheads="1"/>
          </p:cNvSpPr>
          <p:nvPr/>
        </p:nvSpPr>
        <p:spPr bwMode="auto">
          <a:xfrm>
            <a:off x="5651500" y="43656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4" name="Oval 54"/>
          <p:cNvSpPr>
            <a:spLocks noChangeArrowheads="1"/>
          </p:cNvSpPr>
          <p:nvPr/>
        </p:nvSpPr>
        <p:spPr bwMode="auto">
          <a:xfrm>
            <a:off x="3203575" y="47974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215" name="Object 55"/>
          <p:cNvGraphicFramePr>
            <a:graphicFrameLocks noChangeAspect="1"/>
          </p:cNvGraphicFramePr>
          <p:nvPr/>
        </p:nvGraphicFramePr>
        <p:xfrm>
          <a:off x="6584950" y="5721350"/>
          <a:ext cx="1790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9" name="Equation" r:id="rId15" imgW="1193760" imgH="241200" progId="Equation.3">
                  <p:embed/>
                </p:oleObj>
              </mc:Choice>
              <mc:Fallback>
                <p:oleObj name="Equation" r:id="rId15" imgW="1193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5721350"/>
                        <a:ext cx="17907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9" name="Text Box 59"/>
          <p:cNvSpPr txBox="1">
            <a:spLocks noChangeArrowheads="1"/>
          </p:cNvSpPr>
          <p:nvPr/>
        </p:nvSpPr>
        <p:spPr bwMode="auto">
          <a:xfrm>
            <a:off x="7308850" y="50736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x-none"/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3" y="2182176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 smtClean="0"/>
              <a:t>Fläche</a:t>
            </a:r>
            <a:r>
              <a:rPr lang="it-IT" altLang="x-none" baseline="-25000" dirty="0" err="1" smtClean="0"/>
              <a:t>Land</a:t>
            </a:r>
            <a:r>
              <a:rPr lang="it-IT" altLang="x-none" baseline="-25000" dirty="0" smtClean="0"/>
              <a:t> 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99593" y="2584772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 smtClean="0"/>
              <a:t>Fläche</a:t>
            </a:r>
            <a:r>
              <a:rPr lang="it-IT" altLang="x-none" baseline="-25000" dirty="0" err="1" smtClean="0"/>
              <a:t>See</a:t>
            </a:r>
            <a:r>
              <a:rPr lang="it-IT" altLang="x-none" baseline="-25000" dirty="0" smtClean="0"/>
              <a:t> 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675589" y="2395300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 smtClean="0"/>
              <a:t>Fläche</a:t>
            </a:r>
            <a:r>
              <a:rPr lang="it-IT" altLang="x-none" baseline="-25000" dirty="0" err="1" smtClean="0"/>
              <a:t>See</a:t>
            </a:r>
            <a:r>
              <a:rPr lang="it-IT" altLang="x-none" baseline="-25000" dirty="0" smtClean="0"/>
              <a:t>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7269617" y="2182176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smtClean="0"/>
              <a:t>Fläche</a:t>
            </a:r>
            <a:r>
              <a:rPr lang="it-IT" altLang="x-none" baseline="-25000" smtClean="0"/>
              <a:t>Land</a:t>
            </a:r>
            <a:r>
              <a:rPr lang="it-IT" altLang="x-none" baseline="-25000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221" y="1172848"/>
            <a:ext cx="5421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Gegeben</a:t>
            </a:r>
            <a:r>
              <a:rPr lang="en-US" dirty="0" smtClean="0"/>
              <a:t>: </a:t>
            </a:r>
            <a:r>
              <a:rPr lang="en-US" dirty="0" err="1" smtClean="0"/>
              <a:t>Gesamtfläche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Landstücks</a:t>
            </a:r>
            <a:r>
              <a:rPr lang="en-US" dirty="0" smtClean="0"/>
              <a:t> (Quadrat)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die </a:t>
            </a:r>
            <a:r>
              <a:rPr lang="en-US" dirty="0" err="1" smtClean="0"/>
              <a:t>Fläche</a:t>
            </a:r>
            <a:r>
              <a:rPr lang="en-US" dirty="0" smtClean="0"/>
              <a:t> des </a:t>
            </a:r>
            <a:r>
              <a:rPr lang="en-US" dirty="0" err="1" smtClean="0"/>
              <a:t>darauf</a:t>
            </a:r>
            <a:r>
              <a:rPr lang="en-US" dirty="0" smtClean="0"/>
              <a:t> </a:t>
            </a:r>
            <a:r>
              <a:rPr lang="en-US" dirty="0" err="1" smtClean="0"/>
              <a:t>liegenden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Sees </a:t>
            </a:r>
            <a:r>
              <a:rPr lang="en-US" dirty="0" err="1" smtClean="0"/>
              <a:t>bestimmt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362188" y="3119477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 smtClean="0"/>
              <a:t>Fläche</a:t>
            </a:r>
            <a:r>
              <a:rPr lang="it-IT" altLang="x-none" baseline="-25000" dirty="0" err="1" smtClean="0"/>
              <a:t>See</a:t>
            </a:r>
            <a:r>
              <a:rPr lang="it-IT" altLang="x-none" baseline="-25000" dirty="0" smtClean="0"/>
              <a:t> 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362188" y="3750521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 smtClean="0"/>
              <a:t>Fläche</a:t>
            </a:r>
            <a:r>
              <a:rPr lang="it-IT" altLang="x-none" baseline="-25000" dirty="0" err="1" smtClean="0"/>
              <a:t>See</a:t>
            </a:r>
            <a:r>
              <a:rPr lang="it-IT" altLang="x-none" baseline="-25000" dirty="0" smtClean="0"/>
              <a:t> 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362188" y="4423331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 smtClean="0"/>
              <a:t>Fläche</a:t>
            </a:r>
            <a:r>
              <a:rPr lang="it-IT" altLang="x-none" baseline="-25000" dirty="0" err="1" smtClean="0"/>
              <a:t>See</a:t>
            </a:r>
            <a:r>
              <a:rPr lang="it-IT" altLang="x-none" baseline="-25000" dirty="0" smtClean="0"/>
              <a:t> 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362188" y="5721350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 smtClean="0"/>
              <a:t>Fläche</a:t>
            </a:r>
            <a:r>
              <a:rPr lang="it-IT" altLang="x-none" baseline="-25000" dirty="0" err="1" smtClean="0"/>
              <a:t>See</a:t>
            </a:r>
            <a:r>
              <a:rPr lang="it-IT" altLang="x-none" baseline="-250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1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54487E-6 C 0.0441 -0.03214 0.08837 -0.06406 0.13611 -0.06383 C 0.18386 -0.0636 0.26181 -0.00902 0.28698 0.00185 " pathEditMode="relative" ptsTypes="aaA">
                                      <p:cBhvr>
                                        <p:cTn id="53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54487E-6 C 0.08715 -0.01665 0.17431 -0.0333 0.24045 -0.00208 C 0.3066 0.02914 0.35174 0.10823 0.39705 0.18733 " pathEditMode="relative" ptsTypes="aaA">
                                      <p:cBhvr>
                                        <p:cTn id="67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4487E-6 C 0.08628 -0.06013 0.17274 -0.12003 0.24358 -0.14292 C 0.31441 -0.16582 0.36944 -0.15148 0.42465 -0.13714 " pathEditMode="relative" ptsTypes="aaA">
                                      <p:cBhvr>
                                        <p:cTn id="81" dur="500" fill="hold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9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9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9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9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9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5" grpId="0" animBg="1"/>
      <p:bldP spid="92185" grpId="1" animBg="1"/>
      <p:bldP spid="92175" grpId="0" animBg="1"/>
      <p:bldP spid="92175" grpId="1" animBg="1"/>
      <p:bldP spid="92176" grpId="0" animBg="1"/>
      <p:bldP spid="92176" grpId="1" animBg="1"/>
      <p:bldP spid="92172" grpId="0" animBg="1"/>
      <p:bldP spid="92186" grpId="0" animBg="1"/>
      <p:bldP spid="92187" grpId="0" animBg="1"/>
      <p:bldP spid="92188" grpId="0" animBg="1"/>
      <p:bldP spid="92189" grpId="0" animBg="1"/>
      <p:bldP spid="92190" grpId="0" animBg="1"/>
      <p:bldP spid="92191" grpId="0" animBg="1"/>
      <p:bldP spid="92192" grpId="0" animBg="1"/>
      <p:bldP spid="92193" grpId="0" animBg="1"/>
      <p:bldP spid="92194" grpId="0" animBg="1"/>
      <p:bldP spid="92195" grpId="0" animBg="1"/>
      <p:bldP spid="92196" grpId="0" animBg="1"/>
      <p:bldP spid="92198" grpId="0" animBg="1"/>
      <p:bldP spid="92199" grpId="0" animBg="1"/>
      <p:bldP spid="92200" grpId="0" animBg="1"/>
      <p:bldP spid="92201" grpId="0" animBg="1"/>
      <p:bldP spid="92202" grpId="0" animBg="1"/>
      <p:bldP spid="92203" grpId="0" animBg="1"/>
      <p:bldP spid="92204" grpId="0" animBg="1"/>
      <p:bldP spid="92205" grpId="0" animBg="1"/>
      <p:bldP spid="92206" grpId="0" animBg="1"/>
      <p:bldP spid="92207" grpId="0" animBg="1"/>
      <p:bldP spid="92208" grpId="0" animBg="1"/>
      <p:bldP spid="92209" grpId="0" animBg="1"/>
      <p:bldP spid="92210" grpId="0" animBg="1"/>
      <p:bldP spid="92211" grpId="0" animBg="1"/>
      <p:bldP spid="92213" grpId="0" animBg="1"/>
      <p:bldP spid="92214" grpId="0" animBg="1"/>
      <p:bldP spid="92219" grpId="0"/>
      <p:bldP spid="2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64" y="5117920"/>
            <a:ext cx="5745007" cy="615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Monte Carlo Simulation: (𝜀, 𝛿)-Approximation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24744"/>
            <a:ext cx="8431088" cy="39518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Function </a:t>
            </a:r>
            <a:r>
              <a:rPr lang="en-US" dirty="0" smtClean="0">
                <a:solidFill>
                  <a:srgbClr val="170BFF"/>
                </a:solidFill>
              </a:rPr>
              <a:t>MS-</a:t>
            </a:r>
            <a:r>
              <a:rPr lang="en-US" dirty="0" err="1" smtClean="0">
                <a:solidFill>
                  <a:srgbClr val="170BFF"/>
                </a:solidFill>
              </a:rPr>
              <a:t>Naiv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Wähle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 smtClean="0"/>
              <a:t> mal </a:t>
            </a:r>
            <a:r>
              <a:rPr lang="en-US" dirty="0" err="1" smtClean="0"/>
              <a:t>zufällig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mögliche</a:t>
            </a:r>
            <a:r>
              <a:rPr lang="en-US" dirty="0" smtClean="0"/>
              <a:t> Welt.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Berechne</a:t>
            </a:r>
            <a:r>
              <a:rPr lang="en-US" dirty="0" smtClean="0"/>
              <a:t> </a:t>
            </a:r>
            <a:r>
              <a:rPr lang="en-US" dirty="0" err="1" smtClean="0"/>
              <a:t>Wahrheitswert</a:t>
            </a:r>
            <a:r>
              <a:rPr lang="en-US" dirty="0" smtClean="0"/>
              <a:t> von DNF-Formel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Wahrscheinlichkeit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p=P(G)</a:t>
            </a:r>
            <a:r>
              <a:rPr lang="en-US" dirty="0" smtClean="0"/>
              <a:t> </a:t>
            </a:r>
            <a:r>
              <a:rPr lang="en-US" dirty="0" err="1" smtClean="0"/>
              <a:t>approximiert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Frequenz</a:t>
            </a:r>
            <a:r>
              <a:rPr lang="en-US" dirty="0" smtClean="0"/>
              <a:t>        , </a:t>
            </a:r>
            <a:r>
              <a:rPr lang="en-US" dirty="0" err="1" smtClean="0"/>
              <a:t>mit</a:t>
            </a:r>
            <a:r>
              <a:rPr lang="en-US" dirty="0" smtClean="0"/>
              <a:t> der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dirty="0" smtClean="0"/>
              <a:t> </a:t>
            </a:r>
            <a:r>
              <a:rPr lang="en-US" dirty="0" err="1" smtClean="0"/>
              <a:t>wahr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Function </a:t>
            </a:r>
            <a:r>
              <a:rPr lang="en-US" dirty="0" smtClean="0">
                <a:solidFill>
                  <a:srgbClr val="170BFF"/>
                </a:solidFill>
              </a:rPr>
              <a:t>MS-Karp-</a:t>
            </a:r>
            <a:r>
              <a:rPr lang="en-US" dirty="0" err="1" smtClean="0">
                <a:solidFill>
                  <a:srgbClr val="170BFF"/>
                </a:solidFill>
              </a:rPr>
              <a:t>Luby</a:t>
            </a:r>
            <a:r>
              <a:rPr lang="en-US" dirty="0" smtClean="0"/>
              <a:t>(G)</a:t>
            </a:r>
          </a:p>
          <a:p>
            <a:pPr>
              <a:buNone/>
            </a:pPr>
            <a:r>
              <a:rPr lang="en-US" i="1" dirty="0" smtClean="0"/>
              <a:t>  Fix an order on the </a:t>
            </a:r>
            <a:r>
              <a:rPr lang="en-US" i="1" dirty="0" err="1" smtClean="0"/>
              <a:t>disjuncts</a:t>
            </a:r>
            <a:r>
              <a:rPr lang="en-US" i="1" dirty="0" smtClean="0"/>
              <a:t>: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{t</a:t>
            </a:r>
            <a:r>
              <a:rPr lang="en-US" i="1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, t</a:t>
            </a:r>
            <a:r>
              <a:rPr lang="en-US" i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, . . . , t</a:t>
            </a:r>
            <a:r>
              <a:rPr lang="en-US" i="1" baseline="-250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}= G</a:t>
            </a:r>
            <a:endParaRPr lang="en-US" i="1" baseline="-25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 C := 0</a:t>
            </a:r>
          </a:p>
          <a:p>
            <a:pPr>
              <a:buNone/>
            </a:pPr>
            <a:r>
              <a:rPr lang="en-US" i="1" dirty="0" smtClean="0"/>
              <a:t>  </a:t>
            </a:r>
            <a:r>
              <a:rPr lang="en-US" dirty="0" smtClean="0"/>
              <a:t>repeat</a:t>
            </a:r>
          </a:p>
          <a:p>
            <a:pPr>
              <a:buNone/>
            </a:pPr>
            <a:r>
              <a:rPr lang="en-US" i="1" dirty="0" smtClean="0"/>
              <a:t>	Choose a random </a:t>
            </a:r>
            <a:r>
              <a:rPr lang="en-US" i="1" dirty="0" err="1" smtClean="0"/>
              <a:t>disjunct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z-Cyrl-AZ" i="1" dirty="0" smtClean="0"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G</a:t>
            </a:r>
          </a:p>
          <a:p>
            <a:pPr>
              <a:buNone/>
            </a:pPr>
            <a:r>
              <a:rPr lang="en-US" i="1" dirty="0" smtClean="0"/>
              <a:t>	Choose a random truth assignment </a:t>
            </a:r>
            <a:r>
              <a:rPr lang="en-US" i="1" dirty="0" err="1" smtClean="0"/>
              <a:t>s.t.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= true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dirty="0" smtClean="0"/>
              <a:t>if </a:t>
            </a:r>
            <a:r>
              <a:rPr lang="en-US" dirty="0" err="1" smtClean="0"/>
              <a:t>forall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j &lt;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smtClean="0"/>
              <a:t>it holds that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= false </a:t>
            </a:r>
            <a:r>
              <a:rPr lang="en-US" dirty="0" smtClean="0"/>
              <a:t>then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C := C + 1</a:t>
            </a:r>
          </a:p>
          <a:p>
            <a:pPr>
              <a:buNone/>
            </a:pPr>
            <a:r>
              <a:rPr lang="en-US" i="1" dirty="0" smtClean="0"/>
              <a:t>  </a:t>
            </a:r>
            <a:r>
              <a:rPr lang="en-US" dirty="0" smtClean="0"/>
              <a:t>until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N times</a:t>
            </a:r>
          </a:p>
          <a:p>
            <a:pPr>
              <a:buNone/>
            </a:pPr>
            <a:r>
              <a:rPr lang="en-US" i="1" dirty="0" smtClean="0"/>
              <a:t>  return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C/N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7744" y="584015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rgbClr val="1E0AFF"/>
                </a:solidFill>
              </a:rPr>
              <a:t>Richard </a:t>
            </a:r>
            <a:r>
              <a:rPr lang="en-US" sz="1100" dirty="0">
                <a:solidFill>
                  <a:srgbClr val="1E0AFF"/>
                </a:solidFill>
              </a:rPr>
              <a:t>M. Karp, Michael </a:t>
            </a:r>
            <a:r>
              <a:rPr lang="en-US" sz="1100" dirty="0" err="1" smtClean="0">
                <a:solidFill>
                  <a:srgbClr val="1E0AFF"/>
                </a:solidFill>
              </a:rPr>
              <a:t>Luby</a:t>
            </a:r>
            <a:r>
              <a:rPr lang="en-US" sz="1100" dirty="0" smtClean="0">
                <a:solidFill>
                  <a:srgbClr val="1E0AFF"/>
                </a:solidFill>
              </a:rPr>
              <a:t>, Monte-Carlo </a:t>
            </a:r>
            <a:r>
              <a:rPr lang="en-US" sz="1100" dirty="0">
                <a:solidFill>
                  <a:srgbClr val="1E0AFF"/>
                </a:solidFill>
              </a:rPr>
              <a:t>Algorithms for </a:t>
            </a:r>
            <a:r>
              <a:rPr lang="en-US" sz="1100" dirty="0" smtClean="0">
                <a:solidFill>
                  <a:srgbClr val="1E0AFF"/>
                </a:solidFill>
              </a:rPr>
              <a:t/>
            </a:r>
            <a:br>
              <a:rPr lang="en-US" sz="1100" dirty="0" smtClean="0">
                <a:solidFill>
                  <a:srgbClr val="1E0AFF"/>
                </a:solidFill>
              </a:rPr>
            </a:br>
            <a:r>
              <a:rPr lang="en-US" sz="1100" dirty="0" smtClean="0">
                <a:solidFill>
                  <a:srgbClr val="1E0AFF"/>
                </a:solidFill>
              </a:rPr>
              <a:t>Enumeration </a:t>
            </a:r>
            <a:r>
              <a:rPr lang="en-US" sz="1100" dirty="0">
                <a:solidFill>
                  <a:srgbClr val="1E0AFF"/>
                </a:solidFill>
              </a:rPr>
              <a:t>and Reliability Problems. </a:t>
            </a:r>
            <a:r>
              <a:rPr lang="en-US" sz="1100" dirty="0" smtClean="0">
                <a:solidFill>
                  <a:srgbClr val="1E0AFF"/>
                </a:solidFill>
              </a:rPr>
              <a:t>FOCS: 56-64, </a:t>
            </a:r>
            <a:r>
              <a:rPr lang="en-US" sz="1100" b="1" dirty="0" smtClean="0">
                <a:solidFill>
                  <a:srgbClr val="FF0000"/>
                </a:solidFill>
              </a:rPr>
              <a:t>1983</a:t>
            </a:r>
            <a:r>
              <a:rPr lang="en-US" sz="1100" dirty="0" smtClean="0">
                <a:solidFill>
                  <a:srgbClr val="1E0AFF"/>
                </a:solidFill>
              </a:rPr>
              <a:t>.</a:t>
            </a:r>
            <a:endParaRPr lang="en-US" sz="1100" dirty="0">
              <a:solidFill>
                <a:srgbClr val="1E0A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6238473"/>
            <a:ext cx="489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Paul </a:t>
            </a:r>
            <a:r>
              <a:rPr lang="en-US" sz="1100" dirty="0" err="1">
                <a:solidFill>
                  <a:srgbClr val="170BFF"/>
                </a:solidFill>
              </a:rPr>
              <a:t>Dagum</a:t>
            </a:r>
            <a:r>
              <a:rPr lang="en-US" sz="1100" dirty="0">
                <a:solidFill>
                  <a:srgbClr val="170BFF"/>
                </a:solidFill>
              </a:rPr>
              <a:t>, Richard M. Karp, Michael </a:t>
            </a:r>
            <a:r>
              <a:rPr lang="en-US" sz="1100" dirty="0" err="1">
                <a:solidFill>
                  <a:srgbClr val="170BFF"/>
                </a:solidFill>
              </a:rPr>
              <a:t>Luby</a:t>
            </a:r>
            <a:r>
              <a:rPr lang="en-US" sz="1100" dirty="0">
                <a:solidFill>
                  <a:srgbClr val="170BFF"/>
                </a:solidFill>
              </a:rPr>
              <a:t>, Sheldon M. Ross</a:t>
            </a:r>
            <a:r>
              <a:rPr lang="en-US" sz="1100" dirty="0" smtClean="0">
                <a:solidFill>
                  <a:srgbClr val="170BFF"/>
                </a:solidFill>
              </a:rPr>
              <a:t>: An </a:t>
            </a:r>
            <a:r>
              <a:rPr lang="en-US" sz="1100" dirty="0">
                <a:solidFill>
                  <a:srgbClr val="170BFF"/>
                </a:solidFill>
              </a:rPr>
              <a:t>Optimal Algorithm for Monte Carlo Estimation. SIAM J. </a:t>
            </a:r>
            <a:r>
              <a:rPr lang="en-US" sz="1100" dirty="0" err="1">
                <a:solidFill>
                  <a:srgbClr val="170BFF"/>
                </a:solidFill>
              </a:rPr>
              <a:t>Comput</a:t>
            </a:r>
            <a:r>
              <a:rPr lang="en-US" sz="1100" dirty="0">
                <a:solidFill>
                  <a:srgbClr val="170BFF"/>
                </a:solidFill>
              </a:rPr>
              <a:t>. 29(5): </a:t>
            </a:r>
            <a:r>
              <a:rPr lang="en-US" sz="1100" dirty="0" smtClean="0">
                <a:solidFill>
                  <a:srgbClr val="170BFF"/>
                </a:solidFill>
              </a:rPr>
              <a:t>1484-1496, </a:t>
            </a:r>
            <a:r>
              <a:rPr lang="en-US" sz="1100" b="1" dirty="0" smtClean="0">
                <a:solidFill>
                  <a:srgbClr val="FF0000"/>
                </a:solidFill>
              </a:rPr>
              <a:t>2000</a:t>
            </a:r>
            <a:r>
              <a:rPr lang="en-US" sz="1100" dirty="0" smtClean="0">
                <a:solidFill>
                  <a:srgbClr val="170BFF"/>
                </a:solidFill>
              </a:rPr>
              <a:t>.</a:t>
            </a:r>
            <a:endParaRPr lang="en-US" sz="1100" dirty="0">
              <a:solidFill>
                <a:srgbClr val="170B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2422" y="5214428"/>
            <a:ext cx="1976301" cy="422650"/>
            <a:chOff x="2762656" y="4439738"/>
            <a:chExt cx="1976301" cy="4226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656" y="4439738"/>
              <a:ext cx="297176" cy="4226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49071" y="4466397"/>
              <a:ext cx="1689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:= Karp-</a:t>
              </a:r>
              <a:r>
                <a:rPr lang="en-US" dirty="0" err="1" smtClean="0"/>
                <a:t>Luby</a:t>
              </a:r>
              <a:r>
                <a:rPr lang="en-US" dirty="0" smtClean="0"/>
                <a:t>(G)</a:t>
              </a:r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70472"/>
            <a:ext cx="28575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1841-D640-3445-A573-58BE2B7CD07B}" type="slidenum">
              <a:rPr lang="it-IT" altLang="en-US"/>
              <a:pPr/>
              <a:t>24</a:t>
            </a:fld>
            <a:endParaRPr lang="it-IT" alt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793668" y="3429000"/>
            <a:ext cx="4896445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x-none" sz="2000" dirty="0" smtClean="0"/>
              <a:t>Die Simulation reduziert die Unsicherheit</a:t>
            </a:r>
            <a:endParaRPr lang="de-DE" altLang="x-none" sz="2000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99743" y="3431206"/>
            <a:ext cx="4903152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de-DE" altLang="x-none" sz="2000" dirty="0" smtClean="0"/>
              <a:t>Unsicherheit bzgl. Wahrscheinlichkeit</a:t>
            </a:r>
            <a:endParaRPr lang="de-DE" altLang="x-none" sz="2000" i="1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88640"/>
            <a:ext cx="8229600" cy="1139825"/>
          </a:xfrm>
        </p:spPr>
        <p:txBody>
          <a:bodyPr/>
          <a:lstStyle/>
          <a:p>
            <a:r>
              <a:rPr lang="de-DE" altLang="x-none" sz="3600" dirty="0" err="1" smtClean="0"/>
              <a:t>Karp-Luby</a:t>
            </a:r>
            <a:endParaRPr lang="de-DE" altLang="x-none" sz="3600" dirty="0"/>
          </a:p>
        </p:txBody>
      </p:sp>
      <p:graphicFrame>
        <p:nvGraphicFramePr>
          <p:cNvPr id="98324" name="Object 2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84817"/>
              </p:ext>
            </p:extLst>
          </p:nvPr>
        </p:nvGraphicFramePr>
        <p:xfrm>
          <a:off x="3492922" y="4076700"/>
          <a:ext cx="43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" name="Equation" r:id="rId3" imgW="215640" imgH="203040" progId="Equation.3">
                  <p:embed/>
                </p:oleObj>
              </mc:Choice>
              <mc:Fallback>
                <p:oleObj name="Equation" r:id="rId3" imgW="215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922" y="4076700"/>
                        <a:ext cx="431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6" name="Object 2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47450855"/>
              </p:ext>
            </p:extLst>
          </p:nvPr>
        </p:nvGraphicFramePr>
        <p:xfrm>
          <a:off x="4645447" y="40767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" name="Equation" r:id="rId5" imgW="203040" imgH="203040" progId="Equation.3">
                  <p:embed/>
                </p:oleObj>
              </mc:Choice>
              <mc:Fallback>
                <p:oleObj name="Equation" r:id="rId5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447" y="407670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1506166" y="5314156"/>
            <a:ext cx="838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5400000">
            <a:off x="6077372" y="53117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19672" y="44370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x-none" sz="2400"/>
              <a:t>0.0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58335" y="443706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x-none" sz="2400"/>
              <a:t>1.0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1924472" y="5200650"/>
            <a:ext cx="4572000" cy="228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x-none" altLang="x-none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 flipH="1">
            <a:off x="4789910" y="4565650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 flipH="1">
            <a:off x="3637385" y="4583113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5576" y="1484784"/>
            <a:ext cx="5650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Nach N Simulationen garantiert:</a:t>
            </a:r>
            <a:endParaRPr lang="de-DE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935425" y="2283464"/>
            <a:ext cx="42085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170BFF"/>
                </a:solidFill>
              </a:rPr>
              <a:t>Konfidenzintervall</a:t>
            </a:r>
            <a:endParaRPr lang="de-DE" sz="3200" dirty="0">
              <a:solidFill>
                <a:srgbClr val="170B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2" y="2229681"/>
            <a:ext cx="4608355" cy="84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  <p:bldP spid="21" grpId="0" animBg="1"/>
      <p:bldP spid="21" grpId="1" animBg="1"/>
      <p:bldP spid="17" grpId="0"/>
      <p:bldP spid="18" grpId="0"/>
      <p:bldP spid="19" grpId="0" animBg="1"/>
      <p:bldP spid="19" grpId="1" animBg="1"/>
      <p:bldP spid="98322" grpId="0" animBg="1"/>
      <p:bldP spid="983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83B086-EEDB-4704-8473-6C12C1BF5BB6}" type="slidenum">
              <a:rPr lang="en-US"/>
              <a:pPr/>
              <a:t>25</a:t>
            </a:fld>
            <a:endParaRPr lang="en-US"/>
          </a:p>
        </p:txBody>
      </p:sp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Anfragebeantwortung</a:t>
            </a:r>
            <a:endParaRPr lang="en-US" dirty="0" smtClean="0"/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686800" cy="3886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err="1" smtClean="0">
                <a:solidFill>
                  <a:srgbClr val="170BFF"/>
                </a:solidFill>
              </a:rPr>
              <a:t>Anfrage</a:t>
            </a:r>
            <a:r>
              <a:rPr lang="en-US" sz="2400" dirty="0" smtClean="0"/>
              <a:t>: </a:t>
            </a:r>
            <a:r>
              <a:rPr lang="en-US" sz="2400" dirty="0" err="1" smtClean="0"/>
              <a:t>Finde</a:t>
            </a:r>
            <a:r>
              <a:rPr lang="en-US" sz="2400" dirty="0" smtClean="0"/>
              <a:t> Top-k </a:t>
            </a:r>
            <a:r>
              <a:rPr lang="en-US" sz="2400" dirty="0" err="1" smtClean="0"/>
              <a:t>Regisseure</a:t>
            </a:r>
            <a:r>
              <a:rPr lang="en-US" sz="2400" dirty="0" smtClean="0"/>
              <a:t> von </a:t>
            </a:r>
            <a:br>
              <a:rPr lang="en-US" sz="2400" dirty="0" smtClean="0"/>
            </a:br>
            <a:r>
              <a:rPr lang="en-US" sz="2400" dirty="0" err="1" smtClean="0"/>
              <a:t>guten</a:t>
            </a:r>
            <a:r>
              <a:rPr lang="en-US" sz="2400" dirty="0" smtClean="0"/>
              <a:t> </a:t>
            </a:r>
            <a:r>
              <a:rPr lang="en-US" sz="2400" dirty="0" err="1" smtClean="0"/>
              <a:t>Filmen</a:t>
            </a:r>
            <a:r>
              <a:rPr lang="en-US" sz="2400" dirty="0"/>
              <a:t> </a:t>
            </a:r>
            <a:r>
              <a:rPr lang="en-US" sz="2400" dirty="0" smtClean="0"/>
              <a:t>(Score ≥ 4)</a:t>
            </a:r>
            <a:br>
              <a:rPr lang="en-US" sz="2400" dirty="0" smtClean="0"/>
            </a:br>
            <a:r>
              <a:rPr lang="en-US" sz="2400" dirty="0" smtClean="0"/>
              <a:t>NB: </a:t>
            </a:r>
            <a:r>
              <a:rPr lang="en-US" sz="2400" dirty="0" smtClean="0">
                <a:solidFill>
                  <a:srgbClr val="170BFF"/>
                </a:solidFill>
              </a:rPr>
              <a:t>Ranking </a:t>
            </a:r>
            <a:r>
              <a:rPr lang="en-US" sz="2400" dirty="0" err="1" smtClean="0">
                <a:solidFill>
                  <a:srgbClr val="170BFF"/>
                </a:solidFill>
              </a:rPr>
              <a:t>nach</a:t>
            </a:r>
            <a:r>
              <a:rPr lang="en-US" sz="2400" dirty="0" smtClean="0">
                <a:solidFill>
                  <a:srgbClr val="170BFF"/>
                </a:solidFill>
              </a:rPr>
              <a:t> P-</a:t>
            </a:r>
            <a:r>
              <a:rPr lang="en-US" sz="2400" dirty="0" err="1" smtClean="0">
                <a:solidFill>
                  <a:srgbClr val="170BFF"/>
                </a:solidFill>
              </a:rPr>
              <a:t>Werten</a:t>
            </a:r>
            <a:endParaRPr lang="en-US" sz="2400" dirty="0" smtClean="0">
              <a:solidFill>
                <a:srgbClr val="170BFF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 err="1" smtClean="0">
                <a:solidFill>
                  <a:srgbClr val="170BFF"/>
                </a:solidFill>
              </a:rPr>
              <a:t>Verfahren</a:t>
            </a:r>
            <a:r>
              <a:rPr lang="en-US" sz="2400" dirty="0" smtClean="0"/>
              <a:t>: </a:t>
            </a:r>
            <a:r>
              <a:rPr lang="en-US" sz="2400" dirty="0" err="1" smtClean="0"/>
              <a:t>Simuliere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jeden</a:t>
            </a:r>
            <a:r>
              <a:rPr lang="en-US" sz="2400" dirty="0" smtClean="0"/>
              <a:t> </a:t>
            </a:r>
            <a:r>
              <a:rPr lang="en-US" sz="2400" dirty="0" err="1" smtClean="0"/>
              <a:t>Kandidaten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Karp-</a:t>
            </a:r>
            <a:r>
              <a:rPr lang="en-US" sz="2400" dirty="0" err="1"/>
              <a:t>Luby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bis</a:t>
            </a:r>
            <a:r>
              <a:rPr lang="en-US" sz="2400" dirty="0" smtClean="0"/>
              <a:t> 𝜀 </a:t>
            </a:r>
            <a:r>
              <a:rPr lang="en-US" sz="2400" dirty="0" err="1" smtClean="0"/>
              <a:t>klein</a:t>
            </a:r>
            <a:endParaRPr lang="en-US" sz="2400" dirty="0" smtClean="0"/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>
            <a:off x="509414" y="5237534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5081414" y="5237534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043608" y="4247728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348408" y="356192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920408" y="356192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1.0</a:t>
            </a:r>
            <a:endParaRPr lang="en-US" sz="2400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1653208" y="4476328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653208" y="4933528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653208" y="5466928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653208" y="6000328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5208" y="440012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Walken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25208" y="5390728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Harvey Keitel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25208" y="485732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Samuel L. Jackson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25208" y="592412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Bruce Willis</a:t>
            </a:r>
            <a:endParaRPr lang="en-US" dirty="0"/>
          </a:p>
        </p:txBody>
      </p:sp>
      <p:sp>
        <p:nvSpPr>
          <p:cNvPr id="28" name="Line Callout 3 (Border and Accent Bar) 27"/>
          <p:cNvSpPr/>
          <p:nvPr/>
        </p:nvSpPr>
        <p:spPr bwMode="auto">
          <a:xfrm>
            <a:off x="5082208" y="3790528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9" name="Line Callout 3 (Border and Accent Bar) 28"/>
          <p:cNvSpPr/>
          <p:nvPr/>
        </p:nvSpPr>
        <p:spPr bwMode="auto">
          <a:xfrm>
            <a:off x="2720008" y="5314528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Line Callout 3 (Border and Accent Bar) 29"/>
          <p:cNvSpPr/>
          <p:nvPr/>
        </p:nvSpPr>
        <p:spPr bwMode="auto">
          <a:xfrm>
            <a:off x="1958008" y="4323928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31" name="Line Callout 3 (Border and Accent Bar) 30"/>
          <p:cNvSpPr/>
          <p:nvPr/>
        </p:nvSpPr>
        <p:spPr bwMode="auto">
          <a:xfrm>
            <a:off x="4320208" y="4781128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380184" y="3409528"/>
            <a:ext cx="2339102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/>
              <a:t>Geht</a:t>
            </a:r>
            <a:r>
              <a:rPr lang="en-US" sz="2400" dirty="0" smtClean="0"/>
              <a:t> das </a:t>
            </a:r>
            <a:r>
              <a:rPr lang="en-US" sz="2400" dirty="0" err="1" smtClean="0"/>
              <a:t>besser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graphicFrame>
        <p:nvGraphicFramePr>
          <p:cNvPr id="3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292252"/>
              </p:ext>
            </p:extLst>
          </p:nvPr>
        </p:nvGraphicFramePr>
        <p:xfrm>
          <a:off x="5486400" y="1268760"/>
          <a:ext cx="3276600" cy="966996"/>
        </p:xfrm>
        <a:graphic>
          <a:graphicData uri="http://schemas.openxmlformats.org/drawingml/2006/table">
            <a:tbl>
              <a:tblPr/>
              <a:tblGrid>
                <a:gridCol w="1068991"/>
                <a:gridCol w="2207609"/>
              </a:tblGrid>
              <a:tr h="333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Christopher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Walken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mr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mr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826551"/>
              </p:ext>
            </p:extLst>
          </p:nvPr>
        </p:nvGraphicFramePr>
        <p:xfrm>
          <a:off x="5486400" y="2359164"/>
          <a:ext cx="3276600" cy="966996"/>
        </p:xfrm>
        <a:graphic>
          <a:graphicData uri="http://schemas.openxmlformats.org/drawingml/2006/table">
            <a:tbl>
              <a:tblPr/>
              <a:tblGrid>
                <a:gridCol w="1068991"/>
                <a:gridCol w="2207609"/>
              </a:tblGrid>
              <a:tr h="333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mr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mr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6292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833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19167 1.11022E-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75 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9" grpId="0" animBg="1"/>
      <p:bldP spid="30" grpId="0" animBg="1"/>
      <p:bldP spid="31" grpId="0" animBg="1"/>
      <p:bldP spid="153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1466"/>
            <a:ext cx="8229600" cy="503238"/>
          </a:xfrm>
        </p:spPr>
        <p:txBody>
          <a:bodyPr/>
          <a:lstStyle/>
          <a:p>
            <a:pPr eaLnBrk="1" hangingPunct="1"/>
            <a:r>
              <a:rPr lang="en-US" dirty="0" err="1" smtClean="0"/>
              <a:t>Besseres</a:t>
            </a:r>
            <a:r>
              <a:rPr lang="en-US" dirty="0" smtClean="0"/>
              <a:t> </a:t>
            </a:r>
            <a:r>
              <a:rPr lang="en-US" dirty="0" err="1" smtClean="0"/>
              <a:t>Verfahren</a:t>
            </a:r>
            <a:r>
              <a:rPr lang="en-US" dirty="0" smtClean="0"/>
              <a:t>: </a:t>
            </a:r>
            <a:r>
              <a:rPr lang="en-US" dirty="0" err="1" smtClean="0"/>
              <a:t>Multisimulation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38862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Trenne</a:t>
            </a:r>
            <a:r>
              <a:rPr lang="en-US" sz="2800" dirty="0" smtClean="0"/>
              <a:t> Top-K </a:t>
            </a:r>
            <a:r>
              <a:rPr lang="en-US" sz="2800" dirty="0" err="1" smtClean="0"/>
              <a:t>mit</a:t>
            </a:r>
            <a:r>
              <a:rPr lang="en-US" sz="2800" dirty="0" smtClean="0"/>
              <a:t> </a:t>
            </a:r>
            <a:r>
              <a:rPr lang="en-US" sz="2800" dirty="0" err="1" smtClean="0"/>
              <a:t>wenigen</a:t>
            </a:r>
            <a:r>
              <a:rPr lang="en-US" sz="2800" dirty="0" smtClean="0"/>
              <a:t> </a:t>
            </a:r>
            <a:r>
              <a:rPr lang="en-US" sz="2800" dirty="0" err="1" smtClean="0"/>
              <a:t>Simulationen</a:t>
            </a:r>
            <a:endParaRPr lang="en-US" sz="2800" dirty="0" smtClean="0"/>
          </a:p>
          <a:p>
            <a:pPr lvl="1" eaLnBrk="1" hangingPunct="1"/>
            <a:r>
              <a:rPr lang="en-US" sz="2400" dirty="0" err="1" smtClean="0"/>
              <a:t>Betrachte</a:t>
            </a:r>
            <a:r>
              <a:rPr lang="en-US" sz="2400" dirty="0" smtClean="0"/>
              <a:t> </a:t>
            </a:r>
            <a:r>
              <a:rPr lang="en-US" sz="2400" dirty="0" err="1" smtClean="0"/>
              <a:t>Intervalle</a:t>
            </a:r>
            <a:r>
              <a:rPr lang="en-US" sz="2400" dirty="0" smtClean="0"/>
              <a:t> </a:t>
            </a:r>
            <a:r>
              <a:rPr lang="en-US" sz="2400" dirty="0" err="1" smtClean="0"/>
              <a:t>im</a:t>
            </a:r>
            <a:r>
              <a:rPr lang="en-US" sz="2400" dirty="0" smtClean="0"/>
              <a:t> Top-k-</a:t>
            </a:r>
            <a:r>
              <a:rPr lang="en-US" sz="2400" dirty="0" err="1" smtClean="0"/>
              <a:t>Bereich</a:t>
            </a:r>
            <a:endParaRPr lang="en-US" sz="2400" dirty="0" smtClean="0"/>
          </a:p>
          <a:p>
            <a:pPr lvl="1" eaLnBrk="1" hangingPunct="1"/>
            <a:r>
              <a:rPr lang="en-US" dirty="0" smtClean="0"/>
              <a:t>Am </a:t>
            </a:r>
            <a:r>
              <a:rPr lang="en-US" dirty="0" err="1" smtClean="0"/>
              <a:t>Ende</a:t>
            </a:r>
            <a:r>
              <a:rPr lang="en-US" dirty="0" smtClean="0"/>
              <a:t>: </a:t>
            </a:r>
            <a:r>
              <a:rPr lang="en-US" dirty="0" err="1" smtClean="0"/>
              <a:t>Intervalle</a:t>
            </a:r>
            <a:r>
              <a:rPr lang="en-US" dirty="0" smtClean="0"/>
              <a:t> </a:t>
            </a:r>
            <a:r>
              <a:rPr lang="en-US" dirty="0" err="1" smtClean="0"/>
              <a:t>verschränkt</a:t>
            </a:r>
            <a:endParaRPr lang="en-US" sz="2400" dirty="0" smtClean="0"/>
          </a:p>
          <a:p>
            <a:pPr eaLnBrk="1" hangingPunct="1"/>
            <a:r>
              <a:rPr lang="en-US" sz="2800" dirty="0" err="1" smtClean="0"/>
              <a:t>Vergleich</a:t>
            </a:r>
            <a:r>
              <a:rPr lang="en-US" sz="2800" dirty="0" smtClean="0"/>
              <a:t> </a:t>
            </a:r>
            <a:r>
              <a:rPr lang="en-US" sz="2800" dirty="0" err="1" smtClean="0"/>
              <a:t>mit</a:t>
            </a:r>
            <a:r>
              <a:rPr lang="en-US" sz="2800" dirty="0" smtClean="0"/>
              <a:t> </a:t>
            </a:r>
            <a:r>
              <a:rPr lang="en-US" sz="2800" dirty="0" err="1" smtClean="0"/>
              <a:t>imaginärem</a:t>
            </a:r>
            <a:r>
              <a:rPr lang="en-US" sz="2800" dirty="0" smtClean="0"/>
              <a:t> </a:t>
            </a:r>
            <a:r>
              <a:rPr lang="en-US" sz="2800" dirty="0" err="1" smtClean="0"/>
              <a:t>Verfahren</a:t>
            </a:r>
            <a:r>
              <a:rPr lang="en-US" sz="2800" dirty="0" smtClean="0"/>
              <a:t> </a:t>
            </a:r>
            <a:r>
              <a:rPr lang="en-US" sz="2800" i="1" dirty="0" smtClean="0">
                <a:latin typeface="Times" pitchFamily="18" charset="0"/>
              </a:rPr>
              <a:t>OPT</a:t>
            </a:r>
          </a:p>
          <a:p>
            <a:pPr lvl="1" eaLnBrk="1" hangingPunct="1"/>
            <a:r>
              <a:rPr lang="en-US" sz="2400" dirty="0" smtClean="0"/>
              <a:t>“</a:t>
            </a:r>
            <a:r>
              <a:rPr lang="en-US" sz="2400" dirty="0" err="1" smtClean="0"/>
              <a:t>Weiß</a:t>
            </a:r>
            <a:r>
              <a:rPr lang="en-US" sz="2400" dirty="0" smtClean="0"/>
              <a:t>” </a:t>
            </a:r>
            <a:r>
              <a:rPr lang="en-US" sz="2400" dirty="0" err="1" smtClean="0"/>
              <a:t>welche</a:t>
            </a:r>
            <a:r>
              <a:rPr lang="en-US" sz="2400" dirty="0" smtClean="0"/>
              <a:t> </a:t>
            </a:r>
            <a:r>
              <a:rPr lang="en-US" sz="2400" dirty="0" err="1" smtClean="0"/>
              <a:t>Intervall</a:t>
            </a:r>
            <a:r>
              <a:rPr lang="en-US" sz="2400" dirty="0" smtClean="0"/>
              <a:t> </a:t>
            </a:r>
            <a:r>
              <a:rPr lang="en-US" sz="2400" dirty="0" err="1" smtClean="0"/>
              <a:t>betrachtet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</a:t>
            </a:r>
            <a:r>
              <a:rPr lang="en-US" sz="2400" dirty="0" err="1" smtClean="0"/>
              <a:t>müssen</a:t>
            </a:r>
            <a:endParaRPr lang="en-US" sz="2400" dirty="0" smtClean="0"/>
          </a:p>
          <a:p>
            <a:pPr eaLnBrk="1" hangingPunct="1"/>
            <a:endParaRPr lang="en-US" sz="2800" dirty="0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>
            <a:off x="685006" y="5333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5257006" y="5333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219200" y="43434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524000" y="3657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3657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1.0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1828800" y="4572000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828800" y="5029200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828800" y="5562600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828800" y="6096000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4495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Walken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5486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Harvey Keitel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00800" y="4953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Samuel L. Jackson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00800" y="6019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Bruce Willis</a:t>
            </a:r>
            <a:endParaRPr lang="en-US" dirty="0"/>
          </a:p>
        </p:txBody>
      </p:sp>
      <p:sp>
        <p:nvSpPr>
          <p:cNvPr id="24" name="Line Callout 3 (Border and Accent Bar) 23"/>
          <p:cNvSpPr/>
          <p:nvPr/>
        </p:nvSpPr>
        <p:spPr bwMode="auto">
          <a:xfrm>
            <a:off x="5257800" y="3886200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5" name="Line Callout 3 (Border and Accent Bar) 24"/>
          <p:cNvSpPr/>
          <p:nvPr/>
        </p:nvSpPr>
        <p:spPr bwMode="auto">
          <a:xfrm>
            <a:off x="2895600" y="5410200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Line Callout 3 (Border and Accent Bar) 25"/>
          <p:cNvSpPr/>
          <p:nvPr/>
        </p:nvSpPr>
        <p:spPr bwMode="auto">
          <a:xfrm>
            <a:off x="2133600" y="4419600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27" name="Line Callout 3 (Border and Accent Bar) 26"/>
          <p:cNvSpPr/>
          <p:nvPr/>
        </p:nvSpPr>
        <p:spPr bwMode="auto">
          <a:xfrm>
            <a:off x="4495800" y="4876800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0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9167 3.33333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5 -4.44444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 -2.22222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/>
      <p:bldP spid="21" grpId="0"/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333D7C-A237-4A88-BF79-BD0CC1039DE1}" type="slidenum">
              <a:rPr lang="en-US"/>
              <a:pPr/>
              <a:t>27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Die </a:t>
            </a:r>
            <a:r>
              <a:rPr lang="en-US" dirty="0" err="1" smtClean="0"/>
              <a:t>kritische</a:t>
            </a:r>
            <a:r>
              <a:rPr lang="en-US" dirty="0" smtClean="0"/>
              <a:t> Region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315200" cy="3886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Die </a:t>
            </a:r>
            <a:r>
              <a:rPr lang="en-US" sz="2800" dirty="0" err="1" smtClean="0"/>
              <a:t>kritische</a:t>
            </a:r>
            <a:r>
              <a:rPr lang="en-US" sz="2800" dirty="0" smtClean="0"/>
              <a:t> Region </a:t>
            </a:r>
            <a:r>
              <a:rPr lang="en-US" sz="2800" dirty="0" err="1" smtClean="0"/>
              <a:t>ist</a:t>
            </a:r>
            <a:r>
              <a:rPr lang="en-US" sz="2800" dirty="0" smtClean="0"/>
              <a:t> das </a:t>
            </a:r>
            <a:r>
              <a:rPr lang="en-US" sz="2800" dirty="0" err="1" smtClean="0"/>
              <a:t>Intervall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 (k-</a:t>
            </a:r>
            <a:r>
              <a:rPr lang="en-US" sz="2400" dirty="0" err="1" smtClean="0"/>
              <a:t>höchste</a:t>
            </a:r>
            <a:r>
              <a:rPr lang="en-US" sz="2400" dirty="0" smtClean="0"/>
              <a:t> Min, k+1-höchste Max)</a:t>
            </a:r>
          </a:p>
          <a:p>
            <a:pPr lvl="1" eaLnBrk="1" hangingPunct="1"/>
            <a:r>
              <a:rPr lang="en-US" sz="2400" dirty="0" err="1" smtClean="0"/>
              <a:t>Für</a:t>
            </a:r>
            <a:r>
              <a:rPr lang="en-US" sz="2400" dirty="0" smtClean="0"/>
              <a:t> k = 2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4038600" y="3810000"/>
            <a:ext cx="1371600" cy="2590800"/>
          </a:xfrm>
          <a:prstGeom prst="rect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608806" y="51808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5180806" y="51808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143000" y="41910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4478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3505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1.0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2590800" y="4419600"/>
            <a:ext cx="3352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495800" y="5029200"/>
            <a:ext cx="1828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05000" y="5334000"/>
            <a:ext cx="3200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038600" y="5638800"/>
            <a:ext cx="13716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057400" y="4724400"/>
            <a:ext cx="1066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91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Drei</a:t>
            </a:r>
            <a:r>
              <a:rPr lang="en-US" dirty="0" smtClean="0"/>
              <a:t> </a:t>
            </a:r>
            <a:r>
              <a:rPr lang="en-US" dirty="0" err="1" smtClean="0"/>
              <a:t>einfache</a:t>
            </a:r>
            <a:r>
              <a:rPr lang="en-US" dirty="0" smtClean="0"/>
              <a:t> </a:t>
            </a:r>
            <a:r>
              <a:rPr lang="en-US" dirty="0" err="1" smtClean="0"/>
              <a:t>Regeln</a:t>
            </a:r>
            <a:r>
              <a:rPr lang="en-US" dirty="0" smtClean="0"/>
              <a:t>: Regel 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886200" y="3657600"/>
            <a:ext cx="1371600" cy="2590800"/>
          </a:xfrm>
          <a:prstGeom prst="rect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456406" y="50284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5028406" y="50284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990600" y="40386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295400" y="3352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8674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1.0</a:t>
            </a:r>
            <a:endParaRPr lang="en-US" sz="2400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2438400" y="4267200"/>
            <a:ext cx="3352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343400" y="4876800"/>
            <a:ext cx="1828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752600" y="5181600"/>
            <a:ext cx="3200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3886200" y="5486400"/>
            <a:ext cx="13716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905000" y="4572000"/>
            <a:ext cx="1066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rot="5400000">
            <a:off x="5257800" y="3352800"/>
            <a:ext cx="990600" cy="685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Wähle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“Double Crosser”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OPT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muss dieses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Intervall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auch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wählen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3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3657600" y="3810000"/>
            <a:ext cx="2133600" cy="2590800"/>
          </a:xfrm>
          <a:prstGeom prst="rect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66EB60-6E7B-4A1A-B62F-B4A1B147B873}" type="slidenum">
              <a:rPr lang="en-US"/>
              <a:pPr/>
              <a:t>29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Regeln</a:t>
            </a:r>
            <a:r>
              <a:rPr lang="en-US" dirty="0"/>
              <a:t>: Regel </a:t>
            </a:r>
            <a:r>
              <a:rPr lang="en-US" dirty="0" smtClean="0"/>
              <a:t>2</a:t>
            </a:r>
            <a:endParaRPr lang="en-US" u="sng" dirty="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696200" cy="38862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Nur</a:t>
            </a:r>
            <a:r>
              <a:rPr lang="en-US" sz="2800" dirty="0" smtClean="0"/>
              <a:t> </a:t>
            </a:r>
            <a:r>
              <a:rPr lang="en-US" sz="2800" dirty="0" err="1" smtClean="0"/>
              <a:t>noch</a:t>
            </a:r>
            <a:r>
              <a:rPr lang="en-US" sz="2800" dirty="0" smtClean="0"/>
              <a:t> "Lower/Upper Crosser"? </a:t>
            </a:r>
            <a:br>
              <a:rPr lang="en-US" sz="2800" dirty="0" smtClean="0"/>
            </a:br>
            <a:r>
              <a:rPr lang="en-US" sz="2800" dirty="0" err="1" smtClean="0"/>
              <a:t>dann</a:t>
            </a:r>
            <a:r>
              <a:rPr lang="en-US" sz="2800" dirty="0" smtClean="0"/>
              <a:t> </a:t>
            </a:r>
            <a:r>
              <a:rPr lang="en-US" sz="2800" dirty="0" err="1" smtClean="0"/>
              <a:t>wähle</a:t>
            </a:r>
            <a:r>
              <a:rPr lang="en-US" sz="2800" dirty="0" smtClean="0"/>
              <a:t> </a:t>
            </a:r>
            <a:r>
              <a:rPr lang="en-US" sz="2800" dirty="0" err="1" smtClean="0"/>
              <a:t>maximale</a:t>
            </a:r>
            <a:r>
              <a:rPr lang="en-US" sz="2800" dirty="0" smtClean="0"/>
              <a:t> </a:t>
            </a:r>
            <a:r>
              <a:rPr lang="en-US" sz="2800" dirty="0" err="1" smtClean="0"/>
              <a:t>Intervall</a:t>
            </a:r>
            <a:endParaRPr lang="en-US" sz="2800" dirty="0" smtClean="0"/>
          </a:p>
          <a:p>
            <a:pPr lvl="1" eaLnBrk="1" hangingPunct="1"/>
            <a:r>
              <a:rPr lang="en-US" sz="2000" i="1" dirty="0" smtClean="0"/>
              <a:t>OPT</a:t>
            </a:r>
            <a:r>
              <a:rPr lang="en-US" sz="2000" dirty="0" smtClean="0"/>
              <a:t> muss das </a:t>
            </a:r>
            <a:r>
              <a:rPr lang="en-US" sz="2000" dirty="0" err="1" smtClean="0"/>
              <a:t>auch</a:t>
            </a:r>
            <a:r>
              <a:rPr lang="en-US" sz="2000" dirty="0" smtClean="0"/>
              <a:t> </a:t>
            </a:r>
            <a:r>
              <a:rPr lang="en-US" sz="2000" dirty="0" err="1" smtClean="0"/>
              <a:t>machen</a:t>
            </a:r>
            <a:endParaRPr lang="en-US" sz="2000" dirty="0" smtClean="0"/>
          </a:p>
          <a:p>
            <a:pPr lvl="1" eaLnBrk="1" hangingPunct="1"/>
            <a:endParaRPr lang="en-US" sz="240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685006" y="51808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5257006" y="51808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219200" y="41910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5240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3505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1.0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1828800" y="4419600"/>
            <a:ext cx="3962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86200" y="5029200"/>
            <a:ext cx="1905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657600" y="5334000"/>
            <a:ext cx="21336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52800" y="5638800"/>
            <a:ext cx="2438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514600" y="4724400"/>
            <a:ext cx="32766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2667000" y="3581400"/>
            <a:ext cx="990600" cy="533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806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US" dirty="0"/>
              <a:t>Weighted First-Order Model </a:t>
            </a:r>
            <a:r>
              <a:rPr lang="en-US"/>
              <a:t>Counting </a:t>
            </a:r>
            <a:r>
              <a:rPr lang="en-US" smtClean="0"/>
              <a:t>(WFOMC)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4" y="1052736"/>
            <a:ext cx="745331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707441" y="1084674"/>
            <a:ext cx="77529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Modell = Erfüllende Belegung einer aussagenlogischen </a:t>
            </a:r>
            <a:r>
              <a:rPr lang="de-DE" sz="2000" smtClean="0"/>
              <a:t>Formel </a:t>
            </a:r>
            <a:r>
              <a:rPr lang="de-DE" sz="2000" smtClean="0">
                <a:solidFill>
                  <a:srgbClr val="FF0000"/>
                </a:solidFill>
              </a:rPr>
              <a:t>𝛥</a:t>
            </a:r>
            <a:endParaRPr lang="de-DE" sz="20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6090543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170BFF"/>
                </a:solidFill>
              </a:rPr>
              <a:t>Van den </a:t>
            </a:r>
            <a:r>
              <a:rPr lang="en-US" sz="1050" dirty="0" err="1">
                <a:solidFill>
                  <a:srgbClr val="170BFF"/>
                </a:solidFill>
              </a:rPr>
              <a:t>Broeck</a:t>
            </a:r>
            <a:r>
              <a:rPr lang="en-US" sz="1050" dirty="0">
                <a:solidFill>
                  <a:srgbClr val="170BFF"/>
                </a:solidFill>
              </a:rPr>
              <a:t>, G., </a:t>
            </a:r>
            <a:r>
              <a:rPr lang="en-US" sz="1050" dirty="0" err="1">
                <a:solidFill>
                  <a:srgbClr val="170BFF"/>
                </a:solidFill>
              </a:rPr>
              <a:t>Taghipour</a:t>
            </a:r>
            <a:r>
              <a:rPr lang="en-US" sz="1050" dirty="0">
                <a:solidFill>
                  <a:srgbClr val="170BFF"/>
                </a:solidFill>
              </a:rPr>
              <a:t>, N., </a:t>
            </a:r>
            <a:r>
              <a:rPr lang="en-US" sz="1050" dirty="0" err="1">
                <a:solidFill>
                  <a:srgbClr val="170BFF"/>
                </a:solidFill>
              </a:rPr>
              <a:t>Meert</a:t>
            </a:r>
            <a:r>
              <a:rPr lang="en-US" sz="1050" dirty="0">
                <a:solidFill>
                  <a:srgbClr val="170BFF"/>
                </a:solidFill>
              </a:rPr>
              <a:t>, W., Davis, J., &amp; De </a:t>
            </a:r>
            <a:r>
              <a:rPr lang="en-US" sz="1050" dirty="0" err="1">
                <a:solidFill>
                  <a:srgbClr val="170BFF"/>
                </a:solidFill>
              </a:rPr>
              <a:t>Raedt</a:t>
            </a:r>
            <a:r>
              <a:rPr lang="en-US" sz="1050" dirty="0">
                <a:solidFill>
                  <a:srgbClr val="170BFF"/>
                </a:solidFill>
              </a:rPr>
              <a:t>, L., </a:t>
            </a:r>
            <a:r>
              <a:rPr lang="en-US" sz="1050" dirty="0" smtClean="0">
                <a:solidFill>
                  <a:srgbClr val="170BFF"/>
                </a:solidFill>
              </a:rPr>
              <a:t/>
            </a:r>
            <a:br>
              <a:rPr lang="en-US" sz="1050" dirty="0" smtClean="0">
                <a:solidFill>
                  <a:srgbClr val="170BFF"/>
                </a:solidFill>
              </a:rPr>
            </a:br>
            <a:r>
              <a:rPr lang="en-US" sz="1050" dirty="0" smtClean="0">
                <a:solidFill>
                  <a:srgbClr val="170BFF"/>
                </a:solidFill>
              </a:rPr>
              <a:t>Lifted </a:t>
            </a:r>
            <a:r>
              <a:rPr lang="en-US" sz="1050" dirty="0">
                <a:solidFill>
                  <a:srgbClr val="170BFF"/>
                </a:solidFill>
              </a:rPr>
              <a:t>probabilistic inference by first-order knowledge compilation. </a:t>
            </a:r>
            <a:r>
              <a:rPr lang="en-US" sz="1050" dirty="0" smtClean="0">
                <a:solidFill>
                  <a:srgbClr val="170BFF"/>
                </a:solidFill>
              </a:rPr>
              <a:t/>
            </a:r>
            <a:br>
              <a:rPr lang="en-US" sz="1050" dirty="0" smtClean="0">
                <a:solidFill>
                  <a:srgbClr val="170BFF"/>
                </a:solidFill>
              </a:rPr>
            </a:br>
            <a:r>
              <a:rPr lang="en-US" sz="1050" dirty="0" smtClean="0">
                <a:solidFill>
                  <a:srgbClr val="170BFF"/>
                </a:solidFill>
              </a:rPr>
              <a:t>In </a:t>
            </a:r>
            <a:r>
              <a:rPr lang="en-US" sz="1050" dirty="0">
                <a:solidFill>
                  <a:srgbClr val="170BFF"/>
                </a:solidFill>
              </a:rPr>
              <a:t>Proc.IJCAI-11, pp. 2178-2185, </a:t>
            </a:r>
            <a:r>
              <a:rPr lang="en-US" sz="1050" b="1" dirty="0">
                <a:solidFill>
                  <a:srgbClr val="FF0000"/>
                </a:solidFill>
              </a:rPr>
              <a:t>2011</a:t>
            </a:r>
            <a:r>
              <a:rPr lang="en-US" sz="105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070" y="5760001"/>
            <a:ext cx="4572000" cy="2616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170BFF"/>
                </a:solidFill>
              </a:rPr>
              <a:t>Gogate</a:t>
            </a:r>
            <a:r>
              <a:rPr lang="en-US" sz="1100" dirty="0">
                <a:solidFill>
                  <a:srgbClr val="170BFF"/>
                </a:solidFill>
              </a:rPr>
              <a:t>, V., &amp; </a:t>
            </a:r>
            <a:r>
              <a:rPr lang="en-US" sz="1100" dirty="0" err="1">
                <a:solidFill>
                  <a:srgbClr val="170BFF"/>
                </a:solidFill>
              </a:rPr>
              <a:t>Domingos</a:t>
            </a:r>
            <a:r>
              <a:rPr lang="en-US" sz="1100" dirty="0">
                <a:solidFill>
                  <a:srgbClr val="170BFF"/>
                </a:solidFill>
              </a:rPr>
              <a:t>, P</a:t>
            </a:r>
            <a:r>
              <a:rPr lang="en-US" sz="1100" dirty="0" smtClean="0">
                <a:solidFill>
                  <a:srgbClr val="170BFF"/>
                </a:solidFill>
              </a:rPr>
              <a:t>., </a:t>
            </a:r>
            <a:r>
              <a:rPr lang="en-US" sz="1100" dirty="0">
                <a:solidFill>
                  <a:srgbClr val="170BFF"/>
                </a:solidFill>
              </a:rPr>
              <a:t>Probabilistic </a:t>
            </a:r>
            <a:r>
              <a:rPr lang="en-US" sz="1100" dirty="0" smtClean="0">
                <a:solidFill>
                  <a:srgbClr val="170BFF"/>
                </a:solidFill>
              </a:rPr>
              <a:t>Theorem Proving</a:t>
            </a:r>
            <a:r>
              <a:rPr lang="en-US" sz="1100" dirty="0">
                <a:solidFill>
                  <a:srgbClr val="170BFF"/>
                </a:solidFill>
              </a:rPr>
              <a:t>. Proc. UAI, </a:t>
            </a:r>
            <a:r>
              <a:rPr lang="en-US" sz="1100" b="1" dirty="0">
                <a:solidFill>
                  <a:srgbClr val="FF0000"/>
                </a:solidFill>
              </a:rPr>
              <a:t>2012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8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F9E3F3-ED11-41EC-9F1D-545AB3976E80}" type="slidenum">
              <a:rPr lang="en-US"/>
              <a:pPr/>
              <a:t>30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Regeln</a:t>
            </a:r>
            <a:r>
              <a:rPr lang="en-US" dirty="0"/>
              <a:t>: Regel </a:t>
            </a:r>
            <a:r>
              <a:rPr lang="en-US" dirty="0" smtClean="0"/>
              <a:t>3</a:t>
            </a:r>
            <a:endParaRPr lang="en-US" u="sng" dirty="0" smtClean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858000" cy="10668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Wähle</a:t>
            </a:r>
            <a:r>
              <a:rPr lang="en-US" sz="2800" dirty="0" smtClean="0"/>
              <a:t> Upper- und Lower-Crosser</a:t>
            </a:r>
          </a:p>
          <a:p>
            <a:pPr lvl="1" eaLnBrk="1" hangingPunct="1"/>
            <a:r>
              <a:rPr lang="en-US" sz="2400" i="1" dirty="0" smtClean="0"/>
              <a:t>OPT</a:t>
            </a:r>
            <a:r>
              <a:rPr lang="en-US" dirty="0"/>
              <a:t> </a:t>
            </a:r>
            <a:r>
              <a:rPr lang="en-US" dirty="0" err="1" smtClean="0"/>
              <a:t>könnte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Intervall</a:t>
            </a:r>
            <a:r>
              <a:rPr lang="en-US" dirty="0" smtClean="0"/>
              <a:t> </a:t>
            </a:r>
            <a:r>
              <a:rPr lang="en-US" dirty="0" err="1" smtClean="0"/>
              <a:t>wählen</a:t>
            </a: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4114800" y="3505200"/>
            <a:ext cx="1371600" cy="2590800"/>
          </a:xfrm>
          <a:prstGeom prst="rect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685800" y="4876800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5257800" y="4876800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219200" y="38862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24000" y="3200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3200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1.0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2667000" y="4114800"/>
            <a:ext cx="2819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715000" y="4724400"/>
            <a:ext cx="685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81200" y="5029200"/>
            <a:ext cx="3200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114800" y="5334000"/>
            <a:ext cx="2286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133600" y="4419600"/>
            <a:ext cx="1066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2819400" y="3276601"/>
            <a:ext cx="990600" cy="533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6362700" y="4457700"/>
            <a:ext cx="914400" cy="838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477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Multisimulation</a:t>
            </a:r>
            <a:r>
              <a:rPr lang="en-US" dirty="0" smtClean="0"/>
              <a:t> (MS)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function </a:t>
            </a:r>
            <a:r>
              <a:rPr lang="en-US" dirty="0" err="1" smtClean="0">
                <a:solidFill>
                  <a:srgbClr val="170BFF"/>
                </a:solidFill>
              </a:rPr>
              <a:t>MS_TopK</a:t>
            </a:r>
            <a:r>
              <a:rPr lang="en-US" dirty="0" smtClean="0"/>
              <a:t>(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. . . ,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dirty="0" smtClean="0"/>
              <a:t>):</a:t>
            </a:r>
            <a:endParaRPr lang="en-US" dirty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[a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b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] := . . 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 [a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] = [0, 1]</a:t>
            </a:r>
          </a:p>
          <a:p>
            <a:pPr>
              <a:buNone/>
            </a:pPr>
            <a:r>
              <a:rPr lang="en-US" dirty="0" smtClean="0"/>
              <a:t>repeat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(c, d) := 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topk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(a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. . . , a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), topk+1(b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. . . 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))</a:t>
            </a:r>
          </a:p>
          <a:p>
            <a:pP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T := {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| 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≤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pP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B := {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| b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≤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c}</a:t>
            </a:r>
          </a:p>
          <a:p>
            <a:pPr>
              <a:buNone/>
            </a:pPr>
            <a:r>
              <a:rPr lang="en-US" dirty="0" smtClean="0"/>
              <a:t>	Case 1: choose a double crosser to simulate(T, B)</a:t>
            </a:r>
          </a:p>
          <a:p>
            <a:pPr>
              <a:buNone/>
            </a:pPr>
            <a:r>
              <a:rPr lang="en-US" dirty="0" smtClean="0"/>
              <a:t>	Case 2: choose upper and lower crosser to simulate(T, B)</a:t>
            </a:r>
          </a:p>
          <a:p>
            <a:pPr>
              <a:buNone/>
            </a:pPr>
            <a:r>
              <a:rPr lang="en-US" dirty="0" smtClean="0"/>
              <a:t>	Case 3: choose a maximal crosser to simulate(T, B)</a:t>
            </a:r>
          </a:p>
          <a:p>
            <a:pPr>
              <a:buNone/>
            </a:pPr>
            <a:r>
              <a:rPr lang="en-US" dirty="0" smtClean="0"/>
              <a:t>until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 &gt; d</a:t>
            </a:r>
          </a:p>
          <a:p>
            <a:pPr>
              <a:buNone/>
            </a:pPr>
            <a:r>
              <a:rPr lang="en-US" dirty="0" smtClean="0"/>
              <a:t>return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05408" y="6237958"/>
            <a:ext cx="8856984" cy="369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512" y="762000"/>
            <a:ext cx="8856984" cy="369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86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: Let us select Top 2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0" y="6172200"/>
            <a:ext cx="914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flipH="1">
            <a:off x="6096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01370" y="1600200"/>
            <a:ext cx="2743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10770" y="3429000"/>
            <a:ext cx="4648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4343400"/>
            <a:ext cx="541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24200" y="15240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95400" y="25146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95600" y="3821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47800" y="4419600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9600" y="48768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G5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2590800" y="762000"/>
            <a:ext cx="300082" cy="5410200"/>
            <a:chOff x="2590800" y="762000"/>
            <a:chExt cx="300082" cy="5410200"/>
          </a:xfrm>
        </p:grpSpPr>
        <p:sp>
          <p:nvSpPr>
            <p:cNvPr id="33" name="TextBox 32"/>
            <p:cNvSpPr txBox="1"/>
            <p:nvPr/>
          </p:nvSpPr>
          <p:spPr>
            <a:xfrm>
              <a:off x="2590800" y="762000"/>
              <a:ext cx="30008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6200000" flipH="1">
              <a:off x="259685" y="3688685"/>
              <a:ext cx="4964670" cy="23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240294" y="762000"/>
            <a:ext cx="312906" cy="5410202"/>
            <a:chOff x="5486400" y="762000"/>
            <a:chExt cx="312906" cy="5410202"/>
          </a:xfrm>
        </p:grpSpPr>
        <p:sp>
          <p:nvSpPr>
            <p:cNvPr id="34" name="TextBox 33"/>
            <p:cNvSpPr txBox="1"/>
            <p:nvPr/>
          </p:nvSpPr>
          <p:spPr>
            <a:xfrm>
              <a:off x="5486400" y="762000"/>
              <a:ext cx="312906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cxnSp>
          <p:nvCxnSpPr>
            <p:cNvPr id="39" name="Straight Connector 38"/>
            <p:cNvCxnSpPr>
              <a:stCxn id="34" idx="2"/>
            </p:cNvCxnSpPr>
            <p:nvPr/>
          </p:nvCxnSpPr>
          <p:spPr>
            <a:xfrm rot="5400000">
              <a:off x="3120392" y="3649741"/>
              <a:ext cx="5040871" cy="40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 rot="16200000" flipH="1">
            <a:off x="3666248" y="2479476"/>
            <a:ext cx="11668" cy="55449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72570" y="2514600"/>
            <a:ext cx="2667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flipH="1">
            <a:off x="1447800" y="6260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flipH="1">
            <a:off x="24384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flipH="1">
            <a:off x="33528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flipH="1">
            <a:off x="426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 flipH="1">
            <a:off x="52578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flipH="1">
            <a:off x="6172200" y="6260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0.7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flipH="1">
            <a:off x="70866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flipH="1">
            <a:off x="80010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0.9</a:t>
            </a:r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3701370" y="4343400"/>
            <a:ext cx="182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400800" y="3429000"/>
            <a:ext cx="91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8" idx="2"/>
          </p:cNvCxnSpPr>
          <p:nvPr/>
        </p:nvCxnSpPr>
        <p:spPr>
          <a:xfrm rot="16200000" flipH="1">
            <a:off x="1374577" y="4727377"/>
            <a:ext cx="11668" cy="10491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486400" y="1600200"/>
            <a:ext cx="91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828800" y="2514600"/>
            <a:ext cx="182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86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0.20643 -0.0046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10035 0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3 -0.04908 L 0.36285 -0.0425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3588 L -0.09253 0.0303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-0.00463 L 0.22309 -0.00463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30868 -0.00556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/>
              <a:t>Multisimulation</a:t>
            </a:r>
            <a:r>
              <a:rPr lang="en-US" sz="3600" dirty="0" smtClean="0"/>
              <a:t> </a:t>
            </a:r>
            <a:r>
              <a:rPr lang="en-US" sz="3600" dirty="0" err="1" smtClean="0"/>
              <a:t>ist</a:t>
            </a:r>
            <a:r>
              <a:rPr lang="en-US" sz="3600" dirty="0" smtClean="0"/>
              <a:t> 2-approximierend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Theorem </a:t>
            </a:r>
            <a:r>
              <a:rPr lang="en-US" sz="2800" dirty="0" smtClean="0">
                <a:solidFill>
                  <a:srgbClr val="1E0AFF"/>
                </a:solidFill>
              </a:rPr>
              <a:t>[DS07]</a:t>
            </a:r>
            <a:r>
              <a:rPr lang="en-US" sz="2800" dirty="0" smtClean="0"/>
              <a:t>: </a:t>
            </a:r>
            <a:r>
              <a:rPr lang="en-US" sz="2800" dirty="0" err="1" smtClean="0"/>
              <a:t>Multisimulation</a:t>
            </a:r>
            <a:r>
              <a:rPr lang="en-US" sz="2800" dirty="0" smtClean="0"/>
              <a:t> </a:t>
            </a:r>
            <a:r>
              <a:rPr lang="en-US" sz="2800" dirty="0" err="1" smtClean="0"/>
              <a:t>führt</a:t>
            </a:r>
            <a:r>
              <a:rPr lang="en-US" sz="2800" dirty="0" smtClean="0"/>
              <a:t> </a:t>
            </a:r>
            <a:r>
              <a:rPr lang="en-US" sz="2800" dirty="0" err="1" smtClean="0"/>
              <a:t>höchstens</a:t>
            </a:r>
            <a:r>
              <a:rPr lang="en-US" sz="2800" dirty="0" smtClean="0"/>
              <a:t> </a:t>
            </a:r>
            <a:r>
              <a:rPr lang="en-US" sz="2800" dirty="0" err="1" smtClean="0"/>
              <a:t>zweimal</a:t>
            </a:r>
            <a:r>
              <a:rPr lang="en-US" sz="2800" dirty="0" smtClean="0"/>
              <a:t> </a:t>
            </a:r>
            <a:r>
              <a:rPr lang="en-US" sz="2800" dirty="0" err="1" smtClean="0"/>
              <a:t>soviele</a:t>
            </a:r>
            <a:r>
              <a:rPr lang="en-US" sz="2800" dirty="0" smtClean="0"/>
              <a:t> </a:t>
            </a:r>
            <a:r>
              <a:rPr lang="en-US" sz="2800" dirty="0" err="1" smtClean="0"/>
              <a:t>Simulationen</a:t>
            </a:r>
            <a:r>
              <a:rPr lang="en-US" sz="2800" dirty="0" smtClean="0"/>
              <a:t> </a:t>
            </a:r>
            <a:r>
              <a:rPr lang="en-US" sz="2800" dirty="0" err="1" smtClean="0"/>
              <a:t>aus</a:t>
            </a:r>
            <a:r>
              <a:rPr lang="en-US" sz="2800" dirty="0" smtClean="0"/>
              <a:t> </a:t>
            </a:r>
            <a:r>
              <a:rPr lang="en-US" sz="2800" dirty="0" err="1" smtClean="0"/>
              <a:t>wie</a:t>
            </a:r>
            <a:r>
              <a:rPr lang="en-US" sz="2800" dirty="0" smtClean="0"/>
              <a:t> OPT</a:t>
            </a:r>
            <a:endParaRPr lang="en-US" sz="2800" dirty="0" smtClean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Und: </a:t>
            </a:r>
            <a:r>
              <a:rPr lang="en-US" sz="2400" dirty="0" err="1" smtClean="0"/>
              <a:t>kein</a:t>
            </a:r>
            <a:r>
              <a:rPr lang="en-US" sz="2400" dirty="0" smtClean="0"/>
              <a:t> </a:t>
            </a:r>
            <a:r>
              <a:rPr lang="en-US" sz="2400" dirty="0" err="1" smtClean="0"/>
              <a:t>deterministischer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Algorithmus</a:t>
            </a:r>
            <a:r>
              <a:rPr lang="en-US" sz="2400" dirty="0" smtClean="0"/>
              <a:t> </a:t>
            </a:r>
            <a:r>
              <a:rPr lang="en-US" sz="2400" dirty="0" err="1" smtClean="0"/>
              <a:t>kann</a:t>
            </a:r>
            <a:r>
              <a:rPr lang="en-US" sz="2400" dirty="0" smtClean="0"/>
              <a:t> auf </a:t>
            </a:r>
            <a:r>
              <a:rPr lang="en-US" sz="2400" dirty="0" err="1" smtClean="0"/>
              <a:t>beliebigen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Probleminstanzen</a:t>
            </a:r>
            <a:r>
              <a:rPr lang="en-US" sz="2400" dirty="0" smtClean="0"/>
              <a:t> </a:t>
            </a:r>
            <a:r>
              <a:rPr lang="en-US" sz="2400" dirty="0" err="1" smtClean="0"/>
              <a:t>besser</a:t>
            </a:r>
            <a:r>
              <a:rPr lang="en-US" sz="2400" dirty="0" smtClean="0"/>
              <a:t> </a:t>
            </a:r>
            <a:r>
              <a:rPr lang="en-US" sz="2400" dirty="0" err="1" smtClean="0"/>
              <a:t>arbeiten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Varianten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Top-k-</a:t>
            </a:r>
            <a:r>
              <a:rPr lang="en-US" sz="2400" dirty="0" err="1" smtClean="0"/>
              <a:t>Menge</a:t>
            </a:r>
            <a:r>
              <a:rPr lang="en-US" sz="2400" dirty="0" smtClean="0"/>
              <a:t> (</a:t>
            </a:r>
            <a:r>
              <a:rPr lang="en-US" sz="2400" dirty="0" err="1" smtClean="0"/>
              <a:t>gezeigt</a:t>
            </a:r>
            <a:r>
              <a:rPr lang="en-US" sz="2400" dirty="0" smtClean="0"/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Anytime (</a:t>
            </a:r>
            <a:r>
              <a:rPr lang="en-US" sz="2400" dirty="0" err="1" smtClean="0"/>
              <a:t>produziere</a:t>
            </a:r>
            <a:r>
              <a:rPr lang="en-US" sz="2400" dirty="0" smtClean="0"/>
              <a:t> von 1 </a:t>
            </a:r>
            <a:r>
              <a:rPr lang="en-US" sz="2400" dirty="0" err="1" smtClean="0"/>
              <a:t>bis</a:t>
            </a:r>
            <a:r>
              <a:rPr lang="en-US" sz="2400" dirty="0" smtClean="0"/>
              <a:t> 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Rang (</a:t>
            </a:r>
            <a:r>
              <a:rPr lang="en-US" sz="2400" dirty="0" err="1" smtClean="0"/>
              <a:t>produziere</a:t>
            </a:r>
            <a:r>
              <a:rPr lang="en-US" sz="2400" dirty="0" smtClean="0"/>
              <a:t> top-k </a:t>
            </a:r>
            <a:r>
              <a:rPr lang="en-US" sz="2400" dirty="0" err="1" smtClean="0"/>
              <a:t>nach</a:t>
            </a:r>
            <a:r>
              <a:rPr lang="en-US" sz="2400" dirty="0" smtClean="0"/>
              <a:t> Rang </a:t>
            </a:r>
            <a:r>
              <a:rPr lang="en-US" sz="2400" dirty="0" err="1" smtClean="0"/>
              <a:t>sortiert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Alle</a:t>
            </a:r>
            <a:r>
              <a:rPr lang="en-US" sz="2400" dirty="0" smtClean="0"/>
              <a:t> (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Intervalle</a:t>
            </a:r>
            <a:r>
              <a:rPr lang="en-US" sz="2400" dirty="0" smtClean="0"/>
              <a:t> </a:t>
            </a:r>
            <a:r>
              <a:rPr lang="en-US" sz="2400" dirty="0" err="1" smtClean="0"/>
              <a:t>nach</a:t>
            </a:r>
            <a:r>
              <a:rPr lang="en-US" sz="2400" dirty="0" smtClean="0"/>
              <a:t> Rang </a:t>
            </a:r>
            <a:r>
              <a:rPr lang="en-US" sz="2400" dirty="0" err="1" smtClean="0"/>
              <a:t>sortiert</a:t>
            </a:r>
            <a:r>
              <a:rPr lang="en-US" sz="2400" dirty="0" smtClean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7113" y="623847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170BFF"/>
                </a:solidFill>
                <a:latin typeface="+mn-lt"/>
              </a:rPr>
              <a:t>Nilesh</a:t>
            </a:r>
            <a:r>
              <a:rPr lang="en-US" sz="1100" dirty="0">
                <a:solidFill>
                  <a:srgbClr val="170BFF"/>
                </a:solidFill>
                <a:latin typeface="+mn-lt"/>
              </a:rPr>
              <a:t> Dalvi and Dan </a:t>
            </a:r>
            <a:r>
              <a:rPr lang="en-US" sz="1100" dirty="0" err="1">
                <a:solidFill>
                  <a:srgbClr val="170BFF"/>
                </a:solidFill>
                <a:latin typeface="+mn-lt"/>
              </a:rPr>
              <a:t>Suciu</a:t>
            </a:r>
            <a:r>
              <a:rPr lang="en-US" sz="1100" dirty="0">
                <a:solidFill>
                  <a:srgbClr val="170BFF"/>
                </a:solidFill>
                <a:latin typeface="+mn-lt"/>
              </a:rPr>
              <a:t>. 2007. Efficient query evaluation on probabilistic databases. </a:t>
            </a:r>
            <a:r>
              <a:rPr lang="en-US" sz="1100" i="1" dirty="0">
                <a:solidFill>
                  <a:srgbClr val="170BFF"/>
                </a:solidFill>
                <a:latin typeface="+mn-lt"/>
              </a:rPr>
              <a:t>The VLDB Journal</a:t>
            </a:r>
            <a:r>
              <a:rPr lang="en-US" sz="1100" dirty="0">
                <a:solidFill>
                  <a:srgbClr val="170BFF"/>
                </a:solidFill>
                <a:latin typeface="+mn-lt"/>
              </a:rPr>
              <a:t> 16, </a:t>
            </a:r>
            <a:r>
              <a:rPr lang="en-US" sz="1100" dirty="0" smtClean="0">
                <a:solidFill>
                  <a:srgbClr val="170BFF"/>
                </a:solidFill>
                <a:latin typeface="+mn-lt"/>
              </a:rPr>
              <a:t>4, 523-544, </a:t>
            </a:r>
            <a:r>
              <a:rPr lang="en-US" sz="1100" b="1" dirty="0">
                <a:solidFill>
                  <a:srgbClr val="FF0000"/>
                </a:solidFill>
              </a:rPr>
              <a:t>2007</a:t>
            </a:r>
            <a:r>
              <a:rPr lang="en-US" sz="1100" dirty="0" smtClean="0">
                <a:solidFill>
                  <a:srgbClr val="170BFF"/>
                </a:solidFill>
                <a:latin typeface="+mn-lt"/>
              </a:rPr>
              <a:t>.</a:t>
            </a:r>
            <a:endParaRPr lang="en-US" sz="1100" dirty="0">
              <a:solidFill>
                <a:srgbClr val="170BFF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8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/>
              <a:t>Experimente</a:t>
            </a:r>
            <a:r>
              <a:rPr lang="en-US" sz="3600" dirty="0" smtClean="0"/>
              <a:t>: </a:t>
            </a:r>
            <a:r>
              <a:rPr lang="en-US" sz="3600" dirty="0" err="1" smtClean="0"/>
              <a:t>Unsichere</a:t>
            </a:r>
            <a:r>
              <a:rPr lang="en-US" sz="3600" dirty="0" smtClean="0"/>
              <a:t> </a:t>
            </a:r>
            <a:r>
              <a:rPr lang="en-US" sz="3600" dirty="0" err="1" smtClean="0"/>
              <a:t>Tupel</a:t>
            </a:r>
            <a:endParaRPr lang="en-US" sz="3600" dirty="0" smtClean="0"/>
          </a:p>
        </p:txBody>
      </p:sp>
      <p:pic>
        <p:nvPicPr>
          <p:cNvPr id="23558" name="Picture 4" descr="app_dia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43000" y="2743200"/>
            <a:ext cx="6653213" cy="3556000"/>
          </a:xfrm>
          <a:noFill/>
        </p:spPr>
      </p:pic>
      <p:graphicFrame>
        <p:nvGraphicFramePr>
          <p:cNvPr id="44102" name="Group 70"/>
          <p:cNvGraphicFramePr>
            <a:graphicFrameLocks noGrp="1"/>
          </p:cNvGraphicFramePr>
          <p:nvPr/>
        </p:nvGraphicFramePr>
        <p:xfrm>
          <a:off x="2590800" y="1828800"/>
          <a:ext cx="3276600" cy="1803401"/>
        </p:xfrm>
        <a:graphic>
          <a:graphicData uri="http://schemas.openxmlformats.org/drawingml/2006/table">
            <a:tbl>
              <a:tblPr/>
              <a:tblGrid>
                <a:gridCol w="1981200"/>
                <a:gridCol w="12954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Tuples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StringMatch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339k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ActorMatch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6,758k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DirectorMatch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117" name="Group 85"/>
          <p:cNvGraphicFramePr>
            <a:graphicFrameLocks noGrp="1"/>
          </p:cNvGraphicFramePr>
          <p:nvPr/>
        </p:nvGraphicFramePr>
        <p:xfrm>
          <a:off x="381000" y="4216400"/>
          <a:ext cx="2590800" cy="88900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Tuples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Reviews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292k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02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Laufzeiten</a:t>
            </a:r>
            <a:r>
              <a:rPr lang="en-US" dirty="0" smtClean="0"/>
              <a:t> [</a:t>
            </a:r>
            <a:r>
              <a:rPr lang="en-US" b="1" dirty="0" smtClean="0"/>
              <a:t>N(</a:t>
            </a:r>
            <a:r>
              <a:rPr lang="en-US" b="1" dirty="0" err="1" smtClean="0"/>
              <a:t>aiv</a:t>
            </a:r>
            <a:r>
              <a:rPr lang="en-US" b="1" dirty="0" smtClean="0"/>
              <a:t>), </a:t>
            </a:r>
            <a:r>
              <a:rPr lang="en-US" b="1" dirty="0"/>
              <a:t>MS, and S(</a:t>
            </a:r>
            <a:r>
              <a:rPr lang="en-US" b="1" dirty="0" err="1"/>
              <a:t>afe</a:t>
            </a:r>
            <a:r>
              <a:rPr lang="en-US" b="1" dirty="0"/>
              <a:t>) P(</a:t>
            </a:r>
            <a:r>
              <a:rPr lang="en-US" b="1" dirty="0" err="1"/>
              <a:t>lan</a:t>
            </a:r>
            <a:r>
              <a:rPr lang="en-US" b="1" dirty="0" smtClean="0"/>
              <a:t>)]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pic>
        <p:nvPicPr>
          <p:cNvPr id="24582" name="Picture 3" descr="Running_Ti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1520" y="1081025"/>
            <a:ext cx="8382000" cy="5508625"/>
          </a:xfrm>
          <a:noFill/>
        </p:spPr>
      </p:pic>
    </p:spTree>
    <p:extLst>
      <p:ext uri="{BB962C8B-B14F-4D97-AF65-F5344CB8AC3E}">
        <p14:creationId xmlns:p14="http://schemas.microsoft.com/office/powerpoint/2010/main" val="7485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5BDF5C-F406-480E-8C97-A0018BCAA731}" type="slidenum">
              <a:rPr lang="en-US"/>
              <a:pPr/>
              <a:t>36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Laufzeiten</a:t>
            </a:r>
            <a:endParaRPr lang="en-US" dirty="0" smtClean="0"/>
          </a:p>
        </p:txBody>
      </p:sp>
      <p:pic>
        <p:nvPicPr>
          <p:cNvPr id="25606" name="Picture 11" descr="Running_Ti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9375"/>
            <a:ext cx="8382000" cy="5508625"/>
          </a:xfrm>
          <a:noFill/>
        </p:spPr>
      </p:pic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3276600" y="1905000"/>
            <a:ext cx="4419600" cy="457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3276600" y="2743200"/>
            <a:ext cx="5562600" cy="30924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“Find all years in which Anthony Hopkins was in a highly rated movie” </a:t>
            </a:r>
            <a:r>
              <a:rPr lang="en-US" sz="2800" b="1" i="1" u="sng"/>
              <a:t>(SS)</a:t>
            </a:r>
          </a:p>
          <a:p>
            <a:pPr>
              <a:spcBef>
                <a:spcPct val="50000"/>
              </a:spcBef>
            </a:pPr>
            <a:r>
              <a:rPr lang="en-US" sz="2400" b="1" i="1" u="sng"/>
              <a:t>S</a:t>
            </a:r>
            <a:r>
              <a:rPr lang="en-US" sz="2400" i="1"/>
              <a:t>mall Number of Tuples Output (33)</a:t>
            </a:r>
          </a:p>
          <a:p>
            <a:pPr>
              <a:spcBef>
                <a:spcPct val="50000"/>
              </a:spcBef>
            </a:pPr>
            <a:r>
              <a:rPr lang="en-US" sz="2400" b="1" i="1" u="sng"/>
              <a:t>S</a:t>
            </a:r>
            <a:r>
              <a:rPr lang="en-US" sz="2400" i="1"/>
              <a:t>mall DNFs per Output </a:t>
            </a:r>
          </a:p>
          <a:p>
            <a:pPr>
              <a:spcBef>
                <a:spcPct val="50000"/>
              </a:spcBef>
            </a:pPr>
            <a:r>
              <a:rPr lang="en-US" sz="2400" i="1"/>
              <a:t>(Avg. 20.4, Max 63)</a:t>
            </a:r>
          </a:p>
        </p:txBody>
      </p:sp>
    </p:spTree>
    <p:extLst>
      <p:ext uri="{BB962C8B-B14F-4D97-AF65-F5344CB8AC3E}">
        <p14:creationId xmlns:p14="http://schemas.microsoft.com/office/powerpoint/2010/main" val="128019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76AB362-A600-4E51-9070-CEE1AD5E36EF}" type="slidenum">
              <a:rPr lang="en-US"/>
              <a:pPr/>
              <a:t>37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Laufzeiten</a:t>
            </a:r>
            <a:endParaRPr lang="en-US" dirty="0" smtClean="0"/>
          </a:p>
        </p:txBody>
      </p:sp>
      <p:pic>
        <p:nvPicPr>
          <p:cNvPr id="26630" name="Picture 3" descr="Running_Ti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9375"/>
            <a:ext cx="8382000" cy="5508625"/>
          </a:xfrm>
          <a:noFill/>
        </p:spPr>
      </p:pic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1828800" y="2514600"/>
            <a:ext cx="4114800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/>
              <a:t>“Find all directors who have a highly rated drama but low rated comedy” </a:t>
            </a:r>
            <a:r>
              <a:rPr lang="en-US" sz="2800" b="1" i="1" u="sng" dirty="0"/>
              <a:t>(LL)</a:t>
            </a:r>
          </a:p>
          <a:p>
            <a:pPr>
              <a:spcBef>
                <a:spcPct val="50000"/>
              </a:spcBef>
            </a:pPr>
            <a:r>
              <a:rPr lang="en-US" sz="2400" b="1" i="1" u="sng" dirty="0"/>
              <a:t>L</a:t>
            </a:r>
            <a:r>
              <a:rPr lang="en-US" sz="2400" i="1" dirty="0"/>
              <a:t>arge #</a:t>
            </a:r>
            <a:r>
              <a:rPr lang="en-US" sz="2400" i="1" dirty="0" err="1"/>
              <a:t>Tuples</a:t>
            </a:r>
            <a:r>
              <a:rPr lang="en-US" sz="2400" i="1" dirty="0"/>
              <a:t> Output (1415)</a:t>
            </a:r>
          </a:p>
          <a:p>
            <a:pPr>
              <a:spcBef>
                <a:spcPct val="50000"/>
              </a:spcBef>
            </a:pPr>
            <a:r>
              <a:rPr lang="en-US" sz="2400" b="1" i="1" u="sng" dirty="0" smtClean="0"/>
              <a:t>L</a:t>
            </a:r>
            <a:r>
              <a:rPr lang="en-US" sz="2400" i="1" dirty="0" smtClean="0"/>
              <a:t>arge </a:t>
            </a:r>
            <a:r>
              <a:rPr lang="en-US" sz="2400" i="1" dirty="0"/>
              <a:t>DNFs per Output </a:t>
            </a:r>
          </a:p>
          <a:p>
            <a:pPr>
              <a:spcBef>
                <a:spcPct val="50000"/>
              </a:spcBef>
            </a:pPr>
            <a:r>
              <a:rPr lang="en-US" sz="2400" i="1" dirty="0"/>
              <a:t>(Avg. 234.8, Max. 9088)</a:t>
            </a:r>
          </a:p>
        </p:txBody>
      </p:sp>
    </p:spTree>
    <p:extLst>
      <p:ext uri="{BB962C8B-B14F-4D97-AF65-F5344CB8AC3E}">
        <p14:creationId xmlns:p14="http://schemas.microsoft.com/office/powerpoint/2010/main" val="14609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ED3A399-C66D-4519-A727-33319F56892B}" type="slidenum">
              <a:rPr lang="en-US"/>
              <a:pPr/>
              <a:t>38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Laufzeiten</a:t>
            </a:r>
            <a:endParaRPr lang="en-US" dirty="0" smtClean="0"/>
          </a:p>
        </p:txBody>
      </p:sp>
      <p:pic>
        <p:nvPicPr>
          <p:cNvPr id="28678" name="Picture 3" descr="Running_Ti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9375"/>
            <a:ext cx="8382000" cy="5508625"/>
          </a:xfrm>
          <a:noFill/>
        </p:spPr>
      </p:pic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4648200" y="1905000"/>
            <a:ext cx="4419600" cy="457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3810000" y="823913"/>
            <a:ext cx="5334000" cy="351948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“Find all actors in Pulp Fiction who appeared in two very bad movies in the five years before appearing in Pulp Fiction” </a:t>
            </a:r>
            <a:r>
              <a:rPr lang="en-US" sz="2800" b="1" i="1" u="sng"/>
              <a:t>(SL)</a:t>
            </a:r>
          </a:p>
          <a:p>
            <a:pPr>
              <a:spcBef>
                <a:spcPct val="50000"/>
              </a:spcBef>
            </a:pPr>
            <a:r>
              <a:rPr lang="en-US" sz="2400" b="1" i="1" u="sng"/>
              <a:t>S</a:t>
            </a:r>
            <a:r>
              <a:rPr lang="en-US" sz="2400" i="1"/>
              <a:t>mall Number of Tuples Output (33)</a:t>
            </a:r>
          </a:p>
          <a:p>
            <a:pPr>
              <a:spcBef>
                <a:spcPct val="50000"/>
              </a:spcBef>
            </a:pPr>
            <a:r>
              <a:rPr lang="en-US" sz="2400" b="1" i="1" u="sng"/>
              <a:t>L</a:t>
            </a:r>
            <a:r>
              <a:rPr lang="en-US" sz="2400" i="1"/>
              <a:t>arge DNFs per Output </a:t>
            </a:r>
          </a:p>
          <a:p>
            <a:pPr>
              <a:spcBef>
                <a:spcPct val="50000"/>
              </a:spcBef>
            </a:pPr>
            <a:r>
              <a:rPr lang="en-US" sz="2400" i="1"/>
              <a:t>(Avg. 117.7,Max 685)</a:t>
            </a:r>
          </a:p>
        </p:txBody>
      </p:sp>
    </p:spTree>
    <p:extLst>
      <p:ext uri="{BB962C8B-B14F-4D97-AF65-F5344CB8AC3E}">
        <p14:creationId xmlns:p14="http://schemas.microsoft.com/office/powerpoint/2010/main" val="9834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2D17D9-41D0-4CD1-A21F-5823767DA924}" type="slidenum">
              <a:rPr lang="en-US"/>
              <a:pPr/>
              <a:t>39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Laufzeiten</a:t>
            </a:r>
            <a:endParaRPr lang="en-US" dirty="0" smtClean="0"/>
          </a:p>
        </p:txBody>
      </p:sp>
      <p:pic>
        <p:nvPicPr>
          <p:cNvPr id="29702" name="Picture 3" descr="Running_Ti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9375"/>
            <a:ext cx="8382000" cy="5508625"/>
          </a:xfrm>
          <a:noFill/>
        </p:spPr>
      </p:pic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6019800" y="1905000"/>
            <a:ext cx="3048000" cy="457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76200" y="1524000"/>
            <a:ext cx="4267200" cy="30924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“Find all directors in the 80s who had a highly rated movie” </a:t>
            </a:r>
            <a:r>
              <a:rPr lang="en-US" sz="2800" b="1" i="1" u="sng"/>
              <a:t>(LS)</a:t>
            </a:r>
          </a:p>
          <a:p>
            <a:pPr>
              <a:spcBef>
                <a:spcPct val="50000"/>
              </a:spcBef>
            </a:pPr>
            <a:r>
              <a:rPr lang="en-US" sz="2400" b="1" i="1" u="sng"/>
              <a:t>L</a:t>
            </a:r>
            <a:r>
              <a:rPr lang="en-US" sz="2400" i="1"/>
              <a:t>arge #Tuples Output (3259)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S</a:t>
            </a:r>
            <a:r>
              <a:rPr lang="en-US" sz="2400" i="1"/>
              <a:t>mall DNFs per Output</a:t>
            </a:r>
          </a:p>
          <a:p>
            <a:pPr>
              <a:spcBef>
                <a:spcPct val="50000"/>
              </a:spcBef>
            </a:pPr>
            <a:r>
              <a:rPr lang="en-US" sz="2400" i="1"/>
              <a:t> (Avg 3.03, Max 30)</a:t>
            </a:r>
          </a:p>
        </p:txBody>
      </p:sp>
    </p:spTree>
    <p:extLst>
      <p:ext uri="{BB962C8B-B14F-4D97-AF65-F5344CB8AC3E}">
        <p14:creationId xmlns:p14="http://schemas.microsoft.com/office/powerpoint/2010/main" val="1331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Von Wahrscheinlichkeiten zu Gewichten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1" y="1196975"/>
            <a:ext cx="8108177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8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Evaluation</a:t>
                </a:r>
                <a:br>
                  <a:rPr lang="de-DE" sz="2000"/>
                </a:br>
                <a:r>
                  <a:rPr lang="de-DE" sz="2000"/>
                  <a:t>von Anfragen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Top-</a:t>
                </a:r>
                <a:r>
                  <a:rPr lang="de-DE" sz="2000" dirty="0" err="1" smtClean="0"/>
                  <a:t>k</a:t>
                </a:r>
                <a:r>
                  <a:rPr lang="de-DE" sz="2000" dirty="0" smtClean="0"/>
                  <a:t>-</a:t>
                </a:r>
                <a:br>
                  <a:rPr lang="de-DE" sz="2000" dirty="0" smtClean="0"/>
                </a:br>
                <a:r>
                  <a:rPr lang="de-DE" sz="2000" dirty="0" smtClean="0"/>
                  <a:t>Bestimmung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Open-World-Annahme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 smtClean="0"/>
              <a:t>Probabilistische</a:t>
            </a:r>
            <a:r>
              <a:rPr lang="de-DE" sz="2400" dirty="0" smtClean="0"/>
              <a:t> 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Probabilistisches</a:t>
                </a:r>
                <a:r>
                  <a:rPr lang="de-DE" sz="2000" dirty="0" smtClean="0"/>
                  <a:t> 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19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Danksagung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Die </a:t>
            </a:r>
            <a:r>
              <a:rPr lang="en-US" dirty="0" err="1" smtClean="0"/>
              <a:t>nachfolgenden</a:t>
            </a:r>
            <a:r>
              <a:rPr lang="en-US" dirty="0" smtClean="0"/>
              <a:t> </a:t>
            </a:r>
            <a:r>
              <a:rPr lang="en-US" dirty="0" err="1" smtClean="0"/>
              <a:t>Präsentationen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Vortrag</a:t>
            </a:r>
            <a:r>
              <a:rPr lang="en-US" dirty="0" smtClean="0"/>
              <a:t> "Open World Probabilistic Databases" </a:t>
            </a:r>
            <a:r>
              <a:rPr lang="en-US" dirty="0"/>
              <a:t>von </a:t>
            </a:r>
            <a:r>
              <a:rPr lang="en-US" dirty="0" smtClean="0"/>
              <a:t>Ismail </a:t>
            </a:r>
            <a:r>
              <a:rPr lang="en-US" dirty="0" err="1"/>
              <a:t>Ilkan</a:t>
            </a:r>
            <a:r>
              <a:rPr lang="en-US" dirty="0"/>
              <a:t> </a:t>
            </a:r>
            <a:r>
              <a:rPr lang="en-US" dirty="0" err="1"/>
              <a:t>Ceylan</a:t>
            </a:r>
            <a:r>
              <a:rPr lang="en-US" dirty="0"/>
              <a:t>, Adnan </a:t>
            </a:r>
            <a:r>
              <a:rPr lang="en-US" dirty="0" err="1"/>
              <a:t>Darwiche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/>
              <a:t>Guy Van den </a:t>
            </a:r>
            <a:r>
              <a:rPr lang="en-US" dirty="0" err="1"/>
              <a:t>Broeck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1619672" y="5805264"/>
            <a:ext cx="6383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İsmail </a:t>
            </a:r>
            <a:r>
              <a:rPr lang="en-US" sz="1100" dirty="0" err="1">
                <a:solidFill>
                  <a:srgbClr val="170BFF"/>
                </a:solidFill>
              </a:rPr>
              <a:t>İlkan</a:t>
            </a:r>
            <a:r>
              <a:rPr lang="en-US" sz="1100" dirty="0">
                <a:solidFill>
                  <a:srgbClr val="170BFF"/>
                </a:solidFill>
              </a:rPr>
              <a:t> </a:t>
            </a:r>
            <a:r>
              <a:rPr lang="en-US" sz="1100" dirty="0" err="1">
                <a:solidFill>
                  <a:srgbClr val="170BFF"/>
                </a:solidFill>
              </a:rPr>
              <a:t>Ceylan</a:t>
            </a:r>
            <a:r>
              <a:rPr lang="en-US" sz="1100" dirty="0">
                <a:solidFill>
                  <a:srgbClr val="170BFF"/>
                </a:solidFill>
              </a:rPr>
              <a:t>, Adnan </a:t>
            </a:r>
            <a:r>
              <a:rPr lang="en-US" sz="1100" dirty="0" err="1">
                <a:solidFill>
                  <a:srgbClr val="170BFF"/>
                </a:solidFill>
              </a:rPr>
              <a:t>Darwiche</a:t>
            </a:r>
            <a:r>
              <a:rPr lang="en-US" sz="1100" dirty="0">
                <a:solidFill>
                  <a:srgbClr val="170BFF"/>
                </a:solidFill>
              </a:rPr>
              <a:t>, and Guy Van den </a:t>
            </a:r>
            <a:r>
              <a:rPr lang="en-US" sz="1100" dirty="0" err="1" smtClean="0">
                <a:solidFill>
                  <a:srgbClr val="170BFF"/>
                </a:solidFill>
              </a:rPr>
              <a:t>Broeck</a:t>
            </a:r>
            <a:r>
              <a:rPr lang="en-US" sz="1100" dirty="0" smtClean="0">
                <a:solidFill>
                  <a:srgbClr val="170BFF"/>
                </a:solidFill>
              </a:rPr>
              <a:t>.</a:t>
            </a:r>
            <a:r>
              <a:rPr lang="en-US" sz="1100" dirty="0">
                <a:solidFill>
                  <a:srgbClr val="170BFF"/>
                </a:solidFill>
              </a:rPr>
              <a:t> </a:t>
            </a:r>
            <a:r>
              <a:rPr lang="en-US" sz="1100" dirty="0" smtClean="0">
                <a:solidFill>
                  <a:srgbClr val="170BFF"/>
                </a:solidFill>
              </a:rPr>
              <a:t>Open-world </a:t>
            </a:r>
            <a:r>
              <a:rPr lang="en-US" sz="1100" dirty="0">
                <a:solidFill>
                  <a:srgbClr val="170BFF"/>
                </a:solidFill>
              </a:rPr>
              <a:t>probabilistic databases</a:t>
            </a:r>
            <a:r>
              <a:rPr lang="en-US" sz="1100" dirty="0" smtClean="0">
                <a:solidFill>
                  <a:srgbClr val="170BFF"/>
                </a:solidFill>
              </a:rPr>
              <a:t>. </a:t>
            </a:r>
            <a:br>
              <a:rPr lang="en-US" sz="1100" dirty="0" smtClean="0">
                <a:solidFill>
                  <a:srgbClr val="170BFF"/>
                </a:solidFill>
              </a:rPr>
            </a:br>
            <a:r>
              <a:rPr lang="en-US" sz="1100" dirty="0" smtClean="0">
                <a:solidFill>
                  <a:srgbClr val="170BFF"/>
                </a:solidFill>
              </a:rPr>
              <a:t>In</a:t>
            </a:r>
            <a:r>
              <a:rPr lang="en-US" sz="1100" dirty="0">
                <a:solidFill>
                  <a:srgbClr val="170BFF"/>
                </a:solidFill>
              </a:rPr>
              <a:t> </a:t>
            </a:r>
            <a:r>
              <a:rPr lang="en-US" sz="1100" i="1" dirty="0" smtClean="0">
                <a:solidFill>
                  <a:srgbClr val="170BFF"/>
                </a:solidFill>
              </a:rPr>
              <a:t>Proc. Knowledge </a:t>
            </a:r>
            <a:r>
              <a:rPr lang="en-US" sz="1100" i="1" dirty="0">
                <a:solidFill>
                  <a:srgbClr val="170BFF"/>
                </a:solidFill>
              </a:rPr>
              <a:t>Representation and Reasoning</a:t>
            </a:r>
            <a:r>
              <a:rPr lang="en-US" sz="1100" dirty="0">
                <a:solidFill>
                  <a:srgbClr val="170BFF"/>
                </a:solidFill>
              </a:rPr>
              <a:t> (KR'16), </a:t>
            </a:r>
            <a:r>
              <a:rPr lang="en-US" sz="1100" dirty="0" smtClean="0">
                <a:solidFill>
                  <a:srgbClr val="170BFF"/>
                </a:solidFill>
              </a:rPr>
              <a:t>pp. 339-348, </a:t>
            </a:r>
            <a:r>
              <a:rPr lang="en-US" sz="1100" b="1" dirty="0" smtClean="0">
                <a:solidFill>
                  <a:srgbClr val="FF0000"/>
                </a:solidFill>
              </a:rPr>
              <a:t>2016</a:t>
            </a:r>
            <a:r>
              <a:rPr lang="en-US" sz="1100" dirty="0" smtClean="0">
                <a:solidFill>
                  <a:srgbClr val="170BFF"/>
                </a:solidFill>
              </a:rPr>
              <a:t>.</a:t>
            </a:r>
            <a:endParaRPr lang="en-US" sz="1100" dirty="0">
              <a:solidFill>
                <a:srgbClr val="170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" y="206634"/>
            <a:ext cx="7886700" cy="994172"/>
          </a:xfrm>
        </p:spPr>
        <p:txBody>
          <a:bodyPr>
            <a:normAutofit/>
          </a:bodyPr>
          <a:lstStyle/>
          <a:p>
            <a:r>
              <a:rPr lang="de-DE" dirty="0" smtClean="0"/>
              <a:t>CWA </a:t>
            </a:r>
            <a:r>
              <a:rPr lang="de-DE" dirty="0" err="1" smtClean="0"/>
              <a:t>vs</a:t>
            </a:r>
            <a:r>
              <a:rPr lang="de-DE" dirty="0" smtClean="0"/>
              <a:t> OWA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6709"/>
            <a:ext cx="5466398" cy="63472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Ein Flug taucht nicht in Flüge-Datenbank auf</a:t>
            </a:r>
            <a:endParaRPr lang="de-DE" dirty="0"/>
          </a:p>
        </p:txBody>
      </p:sp>
      <p:sp>
        <p:nvSpPr>
          <p:cNvPr id="4" name="Right Arrow 3"/>
          <p:cNvSpPr/>
          <p:nvPr/>
        </p:nvSpPr>
        <p:spPr>
          <a:xfrm>
            <a:off x="1002983" y="2962871"/>
            <a:ext cx="668655" cy="274320"/>
          </a:xfrm>
          <a:prstGeom prst="rightArrow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Explosion 1 4"/>
          <p:cNvSpPr/>
          <p:nvPr/>
        </p:nvSpPr>
        <p:spPr>
          <a:xfrm>
            <a:off x="6369368" y="2447807"/>
            <a:ext cx="1234440" cy="789384"/>
          </a:xfrm>
          <a:prstGeom prst="irregularSeal1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CWA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8693" y="4200525"/>
            <a:ext cx="702945" cy="625793"/>
            <a:chOff x="1611630" y="4457700"/>
            <a:chExt cx="937260" cy="834390"/>
          </a:xfrm>
        </p:grpSpPr>
        <p:sp>
          <p:nvSpPr>
            <p:cNvPr id="6" name="Right Arrow 5"/>
            <p:cNvSpPr/>
            <p:nvPr/>
          </p:nvSpPr>
          <p:spPr>
            <a:xfrm>
              <a:off x="1657350" y="4804410"/>
              <a:ext cx="891540" cy="365760"/>
            </a:xfrm>
            <a:prstGeom prst="rightArrow">
              <a:avLst/>
            </a:prstGeom>
            <a:solidFill>
              <a:schemeClr val="accent1">
                <a:lumMod val="9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11630" y="4457700"/>
              <a:ext cx="845820" cy="8343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600" dirty="0" smtClean="0">
                  <a:solidFill>
                    <a:srgbClr val="FF0000"/>
                  </a:solidFill>
                </a:rPr>
                <a:t>x</a:t>
              </a:r>
              <a:endParaRPr lang="de-DE" sz="6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Explosion 1 9"/>
          <p:cNvSpPr/>
          <p:nvPr/>
        </p:nvSpPr>
        <p:spPr>
          <a:xfrm>
            <a:off x="7538085" y="3868460"/>
            <a:ext cx="1234440" cy="789384"/>
          </a:xfrm>
          <a:prstGeom prst="irregularSeal1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OWA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37385" y="4319470"/>
            <a:ext cx="6165884" cy="5680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100" dirty="0" smtClean="0"/>
              <a:t>Der Patient leidet nicht an einer Penicillin-Allergie !</a:t>
            </a:r>
            <a:endParaRPr lang="de-DE" sz="2100" baseline="30000" dirty="0" smtClean="0"/>
          </a:p>
          <a:p>
            <a:endParaRPr lang="de-DE" sz="21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40243" y="2793147"/>
            <a:ext cx="3486150" cy="5680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100" dirty="0" smtClean="0"/>
              <a:t>Der Flug findet nie statt!</a:t>
            </a:r>
          </a:p>
          <a:p>
            <a:endParaRPr lang="de-DE" sz="2100" dirty="0"/>
          </a:p>
        </p:txBody>
      </p:sp>
      <p:sp>
        <p:nvSpPr>
          <p:cNvPr id="16" name="Rectangle 15"/>
          <p:cNvSpPr/>
          <p:nvPr/>
        </p:nvSpPr>
        <p:spPr>
          <a:xfrm>
            <a:off x="251520" y="3691653"/>
            <a:ext cx="7183710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00" dirty="0" smtClean="0"/>
              <a:t>In einer Patientenakte ist eine Penicillin-Allergie nicht erwähnt</a:t>
            </a:r>
            <a:endParaRPr lang="de-DE" sz="2100" dirty="0"/>
          </a:p>
        </p:txBody>
      </p:sp>
    </p:spTree>
    <p:extLst>
      <p:ext uri="{BB962C8B-B14F-4D97-AF65-F5344CB8AC3E}">
        <p14:creationId xmlns:p14="http://schemas.microsoft.com/office/powerpoint/2010/main" val="17694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10" grpId="0" animBg="1"/>
      <p:bldP spid="13" grpId="0"/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86700" cy="994172"/>
          </a:xfrm>
        </p:spPr>
        <p:txBody>
          <a:bodyPr/>
          <a:lstStyle/>
          <a:p>
            <a:r>
              <a:rPr lang="de-DE" dirty="0" smtClean="0"/>
              <a:t>Einführung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84" y="1254820"/>
            <a:ext cx="7886700" cy="4262412"/>
          </a:xfrm>
        </p:spPr>
        <p:txBody>
          <a:bodyPr>
            <a:noAutofit/>
          </a:bodyPr>
          <a:lstStyle/>
          <a:p>
            <a:r>
              <a:rPr lang="de-DE" sz="2400" dirty="0" smtClean="0"/>
              <a:t>Unter der Annahme der geschlossenen Welt </a:t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 err="1" smtClean="0">
                <a:solidFill>
                  <a:srgbClr val="1E0AFF"/>
                </a:solidFill>
              </a:rPr>
              <a:t>Closed</a:t>
            </a:r>
            <a:r>
              <a:rPr lang="de-DE" sz="2400" dirty="0" smtClean="0">
                <a:solidFill>
                  <a:srgbClr val="1E0AFF"/>
                </a:solidFill>
              </a:rPr>
              <a:t>-World </a:t>
            </a:r>
            <a:r>
              <a:rPr lang="de-DE" sz="2400" dirty="0" err="1" smtClean="0">
                <a:solidFill>
                  <a:srgbClr val="1E0AFF"/>
                </a:solidFill>
              </a:rPr>
              <a:t>Assumption</a:t>
            </a:r>
            <a:r>
              <a:rPr lang="de-DE" sz="2400" dirty="0" smtClean="0">
                <a:solidFill>
                  <a:srgbClr val="1E0AFF"/>
                </a:solidFill>
              </a:rPr>
              <a:t>, CWA</a:t>
            </a:r>
            <a:r>
              <a:rPr lang="de-DE" sz="2400" dirty="0" smtClean="0"/>
              <a:t>) wird als </a:t>
            </a:r>
            <a:r>
              <a:rPr lang="de-DE" sz="2400" dirty="0" smtClean="0">
                <a:solidFill>
                  <a:srgbClr val="1E0AFF"/>
                </a:solidFill>
              </a:rPr>
              <a:t>falsch</a:t>
            </a:r>
            <a:r>
              <a:rPr lang="de-DE" sz="2400" dirty="0" smtClean="0"/>
              <a:t> angenommen, was nicht als wahr beweisbar ist</a:t>
            </a:r>
          </a:p>
          <a:p>
            <a:r>
              <a:rPr lang="de-DE" sz="2400" dirty="0" smtClean="0"/>
              <a:t>Unter der Annahme der offenen Welt </a:t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1E0AFF"/>
                </a:solidFill>
              </a:rPr>
              <a:t>Open-World </a:t>
            </a:r>
            <a:r>
              <a:rPr lang="de-DE" sz="2400" dirty="0" err="1" smtClean="0">
                <a:solidFill>
                  <a:srgbClr val="1E0AFF"/>
                </a:solidFill>
              </a:rPr>
              <a:t>Assumption</a:t>
            </a:r>
            <a:r>
              <a:rPr lang="de-DE" sz="2400" dirty="0" smtClean="0">
                <a:solidFill>
                  <a:srgbClr val="1E0AFF"/>
                </a:solidFill>
              </a:rPr>
              <a:t>, OWA</a:t>
            </a:r>
            <a:r>
              <a:rPr lang="de-DE" sz="2400" dirty="0" smtClean="0"/>
              <a:t>) wird das, was nicht beweisbar ist, als </a:t>
            </a:r>
            <a:r>
              <a:rPr lang="de-DE" sz="2400" dirty="0" smtClean="0">
                <a:solidFill>
                  <a:srgbClr val="1E0AFF"/>
                </a:solidFill>
              </a:rPr>
              <a:t>unbekannt</a:t>
            </a:r>
            <a:r>
              <a:rPr lang="de-DE" sz="2400" dirty="0" smtClean="0"/>
              <a:t> angenommen</a:t>
            </a:r>
          </a:p>
          <a:p>
            <a:r>
              <a:rPr lang="de-DE" sz="2400" dirty="0" smtClean="0"/>
              <a:t>Das klassische PDB-Modell verwendet CWA</a:t>
            </a:r>
          </a:p>
          <a:p>
            <a:pPr lvl="1"/>
            <a:r>
              <a:rPr lang="de-DE" sz="2000" dirty="0" smtClean="0"/>
              <a:t>Fakten nicht in der DB haben Wahrscheinlichkeit 0</a:t>
            </a:r>
            <a:endParaRPr lang="de-DE" sz="2000" b="1" dirty="0" smtClean="0"/>
          </a:p>
          <a:p>
            <a:pPr algn="just">
              <a:lnSpc>
                <a:spcPct val="120000"/>
              </a:lnSpc>
            </a:pPr>
            <a:r>
              <a:rPr lang="de-DE" sz="2400" dirty="0" smtClean="0">
                <a:solidFill>
                  <a:srgbClr val="FF6600"/>
                </a:solidFill>
              </a:rPr>
              <a:t>Offene PDBs:</a:t>
            </a:r>
          </a:p>
          <a:p>
            <a:pPr lvl="1" algn="just">
              <a:lnSpc>
                <a:spcPct val="120000"/>
              </a:lnSpc>
            </a:pPr>
            <a:r>
              <a:rPr lang="de-DE" sz="2000" dirty="0" smtClean="0"/>
              <a:t>Fakten nicht in der DB haben "unbekannte" Wahrscheinlichkeit</a:t>
            </a:r>
            <a:endParaRPr lang="de-DE" sz="2000" b="1" dirty="0" smtClean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981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Klasssische</a:t>
            </a:r>
            <a:r>
              <a:rPr lang="en-US" dirty="0" smtClean="0"/>
              <a:t> </a:t>
            </a:r>
            <a:r>
              <a:rPr lang="en-US" dirty="0" err="1" smtClean="0"/>
              <a:t>Anwendung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Faktenextraktion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Texten</a:t>
            </a:r>
            <a:r>
              <a:rPr lang="en-US" dirty="0" smtClean="0"/>
              <a:t> (</a:t>
            </a:r>
            <a:r>
              <a:rPr lang="en-US" dirty="0" err="1"/>
              <a:t>DeepDive</a:t>
            </a:r>
            <a:r>
              <a:rPr lang="en-US" dirty="0"/>
              <a:t>, </a:t>
            </a:r>
            <a:r>
              <a:rPr lang="en-US" dirty="0" smtClean="0"/>
              <a:t>Nell, </a:t>
            </a:r>
            <a:r>
              <a:rPr lang="en-US" dirty="0" err="1" smtClean="0"/>
              <a:t>Yago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Fakten</a:t>
            </a:r>
            <a:r>
              <a:rPr lang="en-US" dirty="0" smtClean="0"/>
              <a:t> </a:t>
            </a:r>
            <a:r>
              <a:rPr lang="en-US" dirty="0" err="1" smtClean="0"/>
              <a:t>beschrieben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Sicherheitswerten</a:t>
            </a:r>
            <a:endParaRPr lang="en-US" dirty="0" smtClean="0"/>
          </a:p>
          <a:p>
            <a:pPr lvl="1"/>
            <a:r>
              <a:rPr lang="en-US" dirty="0" err="1" smtClean="0"/>
              <a:t>Deutung</a:t>
            </a:r>
            <a:r>
              <a:rPr lang="en-US" dirty="0" smtClean="0"/>
              <a:t>: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wahrscheinlich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,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/>
              <a:t>Faktum</a:t>
            </a:r>
            <a:r>
              <a:rPr lang="en-US" dirty="0" smtClean="0"/>
              <a:t> </a:t>
            </a:r>
            <a:r>
              <a:rPr lang="en-US" dirty="0" err="1" smtClean="0"/>
              <a:t>wahr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Verteilung</a:t>
            </a:r>
            <a:r>
              <a:rPr lang="en-US" dirty="0" smtClean="0"/>
              <a:t> der </a:t>
            </a:r>
            <a:r>
              <a:rPr lang="en-US" dirty="0" err="1" smtClean="0"/>
              <a:t>Sicherheitswerte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Vervollständigung</a:t>
            </a:r>
            <a:r>
              <a:rPr lang="en-US" dirty="0"/>
              <a:t>? </a:t>
            </a:r>
            <a:r>
              <a:rPr lang="en-US" dirty="0" err="1"/>
              <a:t>Unmöglich</a:t>
            </a:r>
            <a:r>
              <a:rPr lang="en-US" dirty="0"/>
              <a:t>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grpSp>
        <p:nvGrpSpPr>
          <p:cNvPr id="42" name="Group 41"/>
          <p:cNvGrpSpPr/>
          <p:nvPr/>
        </p:nvGrpSpPr>
        <p:grpSpPr>
          <a:xfrm>
            <a:off x="1979712" y="3215161"/>
            <a:ext cx="4067877" cy="2086047"/>
            <a:chOff x="2602922" y="2512646"/>
            <a:chExt cx="5947061" cy="3213904"/>
          </a:xfrm>
        </p:grpSpPr>
        <p:cxnSp>
          <p:nvCxnSpPr>
            <p:cNvPr id="43" name="Straight Connector 42"/>
            <p:cNvCxnSpPr>
              <a:endCxn id="49" idx="0"/>
            </p:cNvCxnSpPr>
            <p:nvPr/>
          </p:nvCxnSpPr>
          <p:spPr>
            <a:xfrm flipV="1">
              <a:off x="4365908" y="2736070"/>
              <a:ext cx="0" cy="124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602922" y="2512646"/>
              <a:ext cx="5947061" cy="3213904"/>
              <a:chOff x="2615048" y="2466107"/>
              <a:chExt cx="5947061" cy="3213904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615048" y="2466107"/>
                <a:ext cx="5947061" cy="3213904"/>
                <a:chOff x="2615048" y="2466107"/>
                <a:chExt cx="5947061" cy="3213904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3338943" y="5134715"/>
                  <a:ext cx="1864457" cy="54529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NELL(Movie)</a:t>
                  </a:r>
                </a:p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1.2MB</a:t>
                  </a:r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2615048" y="2466107"/>
                  <a:ext cx="5947061" cy="3193125"/>
                  <a:chOff x="2615048" y="2521523"/>
                  <a:chExt cx="5947061" cy="3193125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2615048" y="2521523"/>
                    <a:ext cx="5947061" cy="2646222"/>
                    <a:chOff x="2615048" y="2521523"/>
                    <a:chExt cx="5947061" cy="2646222"/>
                  </a:xfrm>
                </p:grpSpPr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3172691" y="2521524"/>
                      <a:ext cx="5389418" cy="25353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>
                      <a:off x="3172691" y="4655127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3172689" y="4253345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3172689" y="3851563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3172689" y="3435927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>
                      <a:off x="3172689" y="3047999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2618513" y="4537363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p:txBody>
                </p:sp>
                <p:sp>
                  <p:nvSpPr>
                    <p:cNvPr id="72" name="Rectangle 71"/>
                    <p:cNvSpPr/>
                    <p:nvPr/>
                  </p:nvSpPr>
                  <p:spPr>
                    <a:xfrm>
                      <a:off x="2632364" y="4121726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p:txBody>
                </p:sp>
                <p:sp>
                  <p:nvSpPr>
                    <p:cNvPr id="73" name="Rectangle 72"/>
                    <p:cNvSpPr/>
                    <p:nvPr/>
                  </p:nvSpPr>
                  <p:spPr>
                    <a:xfrm>
                      <a:off x="2630631" y="3726870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p:txBody>
                </p:sp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2621974" y="3304310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p:txBody>
                </p:sp>
                <p:sp>
                  <p:nvSpPr>
                    <p:cNvPr id="75" name="Rectangle 74"/>
                    <p:cNvSpPr/>
                    <p:nvPr/>
                  </p:nvSpPr>
                  <p:spPr>
                    <a:xfrm>
                      <a:off x="2615048" y="2930236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p:txBody>
                </p:sp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2632364" y="2521523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p:txBody>
                </p: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2621975" y="4911435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p:txBody>
                </p:sp>
              </p:grpSp>
              <p:cxnSp>
                <p:nvCxnSpPr>
                  <p:cNvPr id="60" name="Straight Connector 59"/>
                  <p:cNvCxnSpPr>
                    <a:endCxn id="67" idx="2"/>
                  </p:cNvCxnSpPr>
                  <p:nvPr/>
                </p:nvCxnSpPr>
                <p:spPr>
                  <a:xfrm>
                    <a:off x="5867400" y="4911435"/>
                    <a:ext cx="0" cy="14547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4357253" y="4911435"/>
                    <a:ext cx="0" cy="14547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7391399" y="4907971"/>
                    <a:ext cx="0" cy="14547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Rectangle 62"/>
                  <p:cNvSpPr/>
                  <p:nvPr/>
                </p:nvSpPr>
                <p:spPr>
                  <a:xfrm>
                    <a:off x="5056908" y="5190559"/>
                    <a:ext cx="1699056" cy="52408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NELL</a:t>
                    </a:r>
                  </a:p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3.22GB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6622466" y="5189343"/>
                    <a:ext cx="1939641" cy="52408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PaleoDeepDive</a:t>
                    </a:r>
                  </a:p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8GB</a:t>
                    </a:r>
                  </a:p>
                </p:txBody>
              </p:sp>
            </p:grpSp>
          </p:grpSp>
          <p:grpSp>
            <p:nvGrpSpPr>
              <p:cNvPr id="46" name="Group 45"/>
              <p:cNvGrpSpPr/>
              <p:nvPr/>
            </p:nvGrpSpPr>
            <p:grpSpPr>
              <a:xfrm>
                <a:off x="3865415" y="2590792"/>
                <a:ext cx="4038603" cy="2148800"/>
                <a:chOff x="3865415" y="2590792"/>
                <a:chExt cx="4038603" cy="214880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 flipV="1">
                  <a:off x="3865415" y="2606335"/>
                  <a:ext cx="1025238" cy="831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 flipV="1">
                  <a:off x="6878780" y="2601185"/>
                  <a:ext cx="1025238" cy="77932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flipV="1">
                  <a:off x="5354781" y="2590792"/>
                  <a:ext cx="1025238" cy="2079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5511581" y="2817356"/>
                  <a:ext cx="789709" cy="187321"/>
                  <a:chOff x="616544" y="827256"/>
                  <a:chExt cx="2102430" cy="464734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1549979" y="827256"/>
                    <a:ext cx="13854" cy="46473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616544" y="1224782"/>
                    <a:ext cx="2102430" cy="4156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4014449" y="2797128"/>
                  <a:ext cx="789709" cy="890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" name="Group 51"/>
                <p:cNvGrpSpPr/>
                <p:nvPr/>
              </p:nvGrpSpPr>
              <p:grpSpPr>
                <a:xfrm>
                  <a:off x="6930735" y="3422157"/>
                  <a:ext cx="921327" cy="1317435"/>
                  <a:chOff x="337415" y="975222"/>
                  <a:chExt cx="2452835" cy="678873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1577641" y="975222"/>
                    <a:ext cx="13855" cy="67887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V="1">
                    <a:off x="337415" y="1645840"/>
                    <a:ext cx="2452835" cy="294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cxnSp>
        <p:nvCxnSpPr>
          <p:cNvPr id="78" name="Straight Connector 77"/>
          <p:cNvCxnSpPr/>
          <p:nvPr/>
        </p:nvCxnSpPr>
        <p:spPr>
          <a:xfrm>
            <a:off x="2374595" y="3308111"/>
            <a:ext cx="113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9477"/>
            <a:ext cx="7886700" cy="994172"/>
          </a:xfrm>
        </p:spPr>
        <p:txBody>
          <a:bodyPr/>
          <a:lstStyle/>
          <a:p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CWA in PDBs: </a:t>
            </a:r>
            <a:r>
              <a:rPr lang="en-US" dirty="0" err="1" smtClean="0"/>
              <a:t>Beispiele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708" y="4751024"/>
                <a:ext cx="1629234" cy="110411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Q</m:t>
                      </m:r>
                      <m:r>
                        <a:rPr lang="en-US" sz="1800" baseline="-25000">
                          <a:latin typeface="Cambria Math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pitt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jolie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Q</m:t>
                      </m:r>
                      <m:r>
                        <a:rPr lang="en-US" sz="1800" baseline="-2500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708" y="4751024"/>
                <a:ext cx="1629234" cy="11041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628846"/>
              </p:ext>
            </p:extLst>
          </p:nvPr>
        </p:nvGraphicFramePr>
        <p:xfrm>
          <a:off x="6685135" y="1490073"/>
          <a:ext cx="2173524" cy="201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104"/>
                <a:gridCol w="1030628"/>
                <a:gridCol w="388792"/>
              </a:tblGrid>
              <a:tr h="2390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j.james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scream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50383"/>
              </p:ext>
            </p:extLst>
          </p:nvPr>
        </p:nvGraphicFramePr>
        <p:xfrm>
          <a:off x="4645345" y="1490074"/>
          <a:ext cx="1782741" cy="1707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22"/>
                <a:gridCol w="619418"/>
                <a:gridCol w="432801"/>
              </a:tblGrid>
              <a:tr h="237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Couple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thornton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aniston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kunis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38157" y="3513176"/>
                <a:ext cx="5439641" cy="923936"/>
              </a:xfrm>
              <a:prstGeom prst="rect">
                <a:avLst/>
              </a:prstGeom>
              <a:ln w="57150">
                <a:solidFill>
                  <a:srgbClr val="FF9900"/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Q</m:t>
                      </m:r>
                      <m:r>
                        <a:rPr lang="en-US" sz="1800" baseline="-25000">
                          <a:latin typeface="Cambria Math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y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y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Couple</m:t>
                      </m:r>
                      <m:r>
                        <a:rPr lang="en-US" sz="180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x</m:t>
                      </m:r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y</m:t>
                      </m:r>
                      <m:r>
                        <a:rPr lang="en-US" sz="180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Q</m:t>
                      </m:r>
                      <m:r>
                        <a:rPr lang="en-US" sz="1800" baseline="-25000">
                          <a:latin typeface="Cambria Math" charset="0"/>
                        </a:rPr>
                        <m:t>2</m:t>
                      </m:r>
                      <m:r>
                        <a:rPr lang="en-US" sz="18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y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Couple</m:t>
                      </m:r>
                      <m:r>
                        <a:rPr lang="en-US" sz="180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x</m:t>
                      </m:r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y</m:t>
                      </m:r>
                      <m:r>
                        <a:rPr lang="en-US" sz="180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57" y="3513176"/>
                <a:ext cx="5439641" cy="9239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164082" y="4663787"/>
                <a:ext cx="3372632" cy="83661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/>
                  <a:t> </a:t>
                </a:r>
                <a:r>
                  <a:rPr lang="en-US" sz="1800" dirty="0" err="1" smtClean="0">
                    <a:solidFill>
                      <a:srgbClr val="FF6600"/>
                    </a:solidFill>
                  </a:rPr>
                  <a:t>Erwartet</a:t>
                </a:r>
                <a:r>
                  <a:rPr lang="en-US" sz="1800" dirty="0" smtClean="0">
                    <a:solidFill>
                      <a:srgbClr val="FF6600"/>
                    </a:solidFill>
                  </a:rPr>
                  <a:t>: </a:t>
                </a:r>
                <a:endParaRPr lang="en-US" sz="1800" dirty="0">
                  <a:solidFill>
                    <a:srgbClr val="FF66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P</m:t>
                    </m:r>
                    <m:r>
                      <a:rPr lang="en-US" sz="1800">
                        <a:latin typeface="Cambria Math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Q</m:t>
                    </m:r>
                    <m:r>
                      <a:rPr lang="en-US" sz="1800" baseline="-25000">
                        <a:latin typeface="Cambria Math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pitt</m:t>
                        </m:r>
                        <m:r>
                          <a:rPr lang="en-US" sz="1800">
                            <a:latin typeface="Cambria Math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jolie</m:t>
                        </m:r>
                      </m:e>
                    </m:d>
                    <m:r>
                      <a:rPr lang="en-US" sz="180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800" dirty="0"/>
                  <a:t>  &lt;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P</m:t>
                    </m:r>
                    <m:r>
                      <a:rPr lang="en-US" sz="180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Q</m:t>
                    </m:r>
                    <m:r>
                      <a:rPr lang="en-US" sz="1800" baseline="-25000"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082" y="4663787"/>
                <a:ext cx="3372632" cy="836619"/>
              </a:xfrm>
              <a:prstGeom prst="rect">
                <a:avLst/>
              </a:prstGeom>
              <a:blipFill rotWithShape="0">
                <a:blip r:embed="rId4"/>
                <a:stretch>
                  <a:fillRect l="-1447" t="-730" b="-49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5664896" y="4644120"/>
                <a:ext cx="3478962" cy="102312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dirty="0" smtClean="0">
                    <a:solidFill>
                      <a:srgbClr val="FF6600"/>
                    </a:solidFill>
                  </a:rPr>
                  <a:t>Gefunden</a:t>
                </a:r>
                <a:r>
                  <a:rPr lang="en-US" sz="1800" dirty="0">
                    <a:solidFill>
                      <a:srgbClr val="FF6600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FF66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1800" dirty="0">
                  <a:solidFill>
                    <a:srgbClr val="FF66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P</m:t>
                    </m:r>
                    <m:r>
                      <a:rPr lang="en-US" sz="1800">
                        <a:latin typeface="Cambria Math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Q</m:t>
                    </m:r>
                    <m:r>
                      <a:rPr lang="en-US" sz="1800" baseline="-25000">
                        <a:latin typeface="Cambria Math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pitt</m:t>
                        </m:r>
                        <m:r>
                          <a:rPr lang="en-US" sz="1800">
                            <a:latin typeface="Cambria Math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jolie</m:t>
                        </m:r>
                      </m:e>
                    </m:d>
                    <m:r>
                      <a:rPr lang="en-US" sz="180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800" dirty="0"/>
                  <a:t>  =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P</m:t>
                    </m:r>
                    <m:r>
                      <a:rPr lang="en-US" sz="180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Q</m:t>
                    </m:r>
                    <m:r>
                      <a:rPr lang="en-US" sz="1800" baseline="-25000"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sz="1800" dirty="0"/>
                  <a:t>) = 0.28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65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896" y="4644120"/>
                <a:ext cx="3478962" cy="1023124"/>
              </a:xfrm>
              <a:prstGeom prst="rect">
                <a:avLst/>
              </a:prstGeom>
              <a:blipFill rotWithShape="0">
                <a:blip r:embed="rId5"/>
                <a:stretch>
                  <a:fillRect l="-2102" t="-36905" b="-17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84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76" y="249094"/>
            <a:ext cx="7886700" cy="994172"/>
          </a:xfrm>
        </p:spPr>
        <p:txBody>
          <a:bodyPr/>
          <a:lstStyle/>
          <a:p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CWA in PDBs: </a:t>
            </a:r>
            <a:r>
              <a:rPr lang="en-US" dirty="0" err="1"/>
              <a:t>Beispiele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306682"/>
              </p:ext>
            </p:extLst>
          </p:nvPr>
        </p:nvGraphicFramePr>
        <p:xfrm>
          <a:off x="6685135" y="1490073"/>
          <a:ext cx="2173524" cy="201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104"/>
                <a:gridCol w="1030628"/>
                <a:gridCol w="388792"/>
              </a:tblGrid>
              <a:tr h="2390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j.james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scream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444246"/>
              </p:ext>
            </p:extLst>
          </p:nvPr>
        </p:nvGraphicFramePr>
        <p:xfrm>
          <a:off x="4645345" y="1490074"/>
          <a:ext cx="1782741" cy="1707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22"/>
                <a:gridCol w="619418"/>
                <a:gridCol w="432801"/>
              </a:tblGrid>
              <a:tr h="237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Couple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thornton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aniston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kunis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10363" y="3697505"/>
                <a:ext cx="5439641" cy="595591"/>
              </a:xfrm>
              <a:prstGeom prst="rect">
                <a:avLst/>
              </a:prstGeom>
              <a:ln w="57150">
                <a:solidFill>
                  <a:srgbClr val="FF9900"/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baseline="-2500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Couple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63" y="3697505"/>
                <a:ext cx="5439641" cy="5955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05970" y="4689181"/>
                <a:ext cx="2353544" cy="1081403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smith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james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tho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nton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aniston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0" y="4689181"/>
                <a:ext cx="2353544" cy="10814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808962" y="4539903"/>
                <a:ext cx="2944328" cy="1082236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 dirty="0" smtClean="0"/>
                  <a:t> </a:t>
                </a:r>
                <a:r>
                  <a:rPr lang="en-US" sz="1800" dirty="0" err="1" smtClean="0">
                    <a:solidFill>
                      <a:srgbClr val="FF6600"/>
                    </a:solidFill>
                  </a:rPr>
                  <a:t>Erwartet</a:t>
                </a:r>
                <a:r>
                  <a:rPr lang="en-US" sz="1800" dirty="0" smtClean="0">
                    <a:solidFill>
                      <a:srgbClr val="FF6600"/>
                    </a:solidFill>
                  </a:rPr>
                  <a:t>: </a:t>
                </a:r>
                <a:endParaRPr lang="en-US" sz="1800" dirty="0">
                  <a:solidFill>
                    <a:srgbClr val="FF66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smith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james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 &gt;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tho</m:t>
                        </m:r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nton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aniston</m:t>
                        </m:r>
                      </m:e>
                    </m:d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962" y="4539903"/>
                <a:ext cx="2944328" cy="1082236"/>
              </a:xfrm>
              <a:prstGeom prst="rect">
                <a:avLst/>
              </a:prstGeom>
              <a:blipFill rotWithShape="0">
                <a:blip r:embed="rId4"/>
                <a:stretch>
                  <a:fillRect l="-1656" t="-3955" r="-828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6046298" y="4551970"/>
                <a:ext cx="3060124" cy="116224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 dirty="0" smtClean="0"/>
                  <a:t> </a:t>
                </a:r>
                <a:r>
                  <a:rPr lang="en-US" sz="1800" dirty="0" err="1" smtClean="0">
                    <a:solidFill>
                      <a:srgbClr val="FF6600"/>
                    </a:solidFill>
                  </a:rPr>
                  <a:t>Gefunden</a:t>
                </a:r>
                <a:r>
                  <a:rPr lang="en-US" sz="1800" dirty="0" smtClean="0">
                    <a:solidFill>
                      <a:srgbClr val="FF6600"/>
                    </a:solidFill>
                  </a:rPr>
                  <a:t>:</a:t>
                </a:r>
                <a:r>
                  <a:rPr lang="en-US" sz="1800" dirty="0" smtClean="0">
                    <a:solidFill>
                      <a:srgbClr val="FF9900"/>
                    </a:solidFill>
                  </a:rPr>
                  <a:t> </a:t>
                </a:r>
                <a:endParaRPr lang="en-US" sz="1800" dirty="0">
                  <a:solidFill>
                    <a:srgbClr val="FF99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smith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james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 =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tho</m:t>
                        </m:r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nton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aniston</m:t>
                        </m:r>
                      </m:e>
                    </m:d>
                  </m:oMath>
                </a14:m>
                <a:r>
                  <a:rPr lang="en-US" sz="1800" dirty="0"/>
                  <a:t>) = 0</a:t>
                </a:r>
              </a:p>
            </p:txBody>
          </p:sp>
        </mc:Choice>
        <mc:Fallback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298" y="4551970"/>
                <a:ext cx="3060124" cy="1162247"/>
              </a:xfrm>
              <a:prstGeom prst="rect">
                <a:avLst/>
              </a:prstGeom>
              <a:blipFill rotWithShape="0">
                <a:blip r:embed="rId5"/>
                <a:stretch>
                  <a:fillRect l="-1594" t="-3684" b="-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4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8716"/>
            <a:ext cx="7886700" cy="994172"/>
          </a:xfrm>
        </p:spPr>
        <p:txBody>
          <a:bodyPr/>
          <a:lstStyle/>
          <a:p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CWA in PDBs: </a:t>
            </a:r>
            <a:r>
              <a:rPr lang="en-US" dirty="0" err="1"/>
              <a:t>Beispiele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86165"/>
              </p:ext>
            </p:extLst>
          </p:nvPr>
        </p:nvGraphicFramePr>
        <p:xfrm>
          <a:off x="6685135" y="1490073"/>
          <a:ext cx="2173524" cy="201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104"/>
                <a:gridCol w="1030628"/>
                <a:gridCol w="388792"/>
              </a:tblGrid>
              <a:tr h="2390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j.james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scream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05729"/>
              </p:ext>
            </p:extLst>
          </p:nvPr>
        </p:nvGraphicFramePr>
        <p:xfrm>
          <a:off x="4645345" y="1490074"/>
          <a:ext cx="1782741" cy="1707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22"/>
                <a:gridCol w="619418"/>
                <a:gridCol w="432801"/>
              </a:tblGrid>
              <a:tr h="237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Couple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thornton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aniston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kunis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38157" y="3509682"/>
                <a:ext cx="5439641" cy="570393"/>
              </a:xfrm>
              <a:prstGeom prst="rect">
                <a:avLst/>
              </a:prstGeom>
              <a:ln w="57150">
                <a:solidFill>
                  <a:srgbClr val="FF9900"/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baseline="-2500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Couple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75" y="3536576"/>
                <a:ext cx="7252855" cy="7605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64008" y="4790762"/>
                <a:ext cx="3172968" cy="9951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de-DE" sz="1800" baseline="-2500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de-DE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de-DE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smith</m:t>
                          </m:r>
                          <m:r>
                            <a:rPr lang="de-DE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de-DE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james</m:t>
                          </m:r>
                        </m:e>
                      </m:d>
                    </m:oMath>
                  </m:oMathPara>
                </a14:m>
                <a:endParaRPr lang="de-DE" sz="1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Inmovie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)⌃¬</m:t>
                    </m:r>
                  </m:oMath>
                </a14:m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Inmovie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" y="4790762"/>
                <a:ext cx="3172968" cy="995104"/>
              </a:xfrm>
              <a:prstGeom prst="rect">
                <a:avLst/>
              </a:prstGeom>
              <a:blipFill rotWithShape="0">
                <a:blip r:embed="rId3"/>
                <a:stretch>
                  <a:fillRect l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3725997" y="4899319"/>
                <a:ext cx="5310499" cy="77798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Inmovie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)⌃¬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Inmovie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1800" dirty="0"/>
                  <a:t> </a:t>
                </a:r>
                <a:r>
                  <a:rPr lang="de-DE" sz="1800" dirty="0" smtClean="0"/>
                  <a:t>ist nicht erfüllbar</a:t>
                </a:r>
                <a:r>
                  <a:rPr lang="de-DE" sz="1800" dirty="0" smtClean="0"/>
                  <a:t>, wird</a:t>
                </a:r>
                <a:br>
                  <a:rPr lang="de-DE" sz="1800" dirty="0" smtClean="0"/>
                </a:br>
                <a:r>
                  <a:rPr lang="de-DE" sz="1800" dirty="0" smtClean="0"/>
                  <a:t>aber gleich bewertet wie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sz="1800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de-DE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de-DE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smith</m:t>
                        </m:r>
                        <m:r>
                          <a:rPr lang="de-DE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de-DE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james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997" y="4899319"/>
                <a:ext cx="5310499" cy="777989"/>
              </a:xfrm>
              <a:prstGeom prst="rect">
                <a:avLst/>
              </a:prstGeom>
              <a:blipFill rotWithShape="0">
                <a:blip r:embed="rId4"/>
                <a:stretch>
                  <a:fillRect l="-1378" t="-3150" b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8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26" y="260648"/>
            <a:ext cx="7886700" cy="827120"/>
          </a:xfrm>
        </p:spPr>
        <p:txBody>
          <a:bodyPr/>
          <a:lstStyle/>
          <a:p>
            <a:r>
              <a:rPr lang="en-US" dirty="0" smtClean="0"/>
              <a:t>OpenPDBs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637"/>
              </p:ext>
            </p:extLst>
          </p:nvPr>
        </p:nvGraphicFramePr>
        <p:xfrm>
          <a:off x="373301" y="2040985"/>
          <a:ext cx="2173524" cy="201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104"/>
                <a:gridCol w="1030628"/>
                <a:gridCol w="388792"/>
              </a:tblGrid>
              <a:tr h="2390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j.James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scream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72635"/>
              </p:ext>
            </p:extLst>
          </p:nvPr>
        </p:nvGraphicFramePr>
        <p:xfrm>
          <a:off x="2789260" y="2040985"/>
          <a:ext cx="1782741" cy="1707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22"/>
                <a:gridCol w="619418"/>
                <a:gridCol w="432801"/>
              </a:tblGrid>
              <a:tr h="237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Couple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thornton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aniston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kunis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4935169" y="2040985"/>
            <a:ext cx="2261937" cy="3003199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cruise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depp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hayek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pitt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j.James</a:t>
            </a:r>
          </a:p>
          <a:p>
            <a:pPr algn="ctr">
              <a:spcBef>
                <a:spcPts val="450"/>
              </a:spcBef>
            </a:pP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>
              <a:spcBef>
                <a:spcPts val="450"/>
              </a:spcBef>
            </a:pP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Mission Impossible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Troy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Kingdom of Heaven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59279" y="1623549"/>
            <a:ext cx="2013717" cy="24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9900"/>
                </a:solidFill>
              </a:rPr>
              <a:t>Domain 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60275" y="3005281"/>
            <a:ext cx="1782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9900"/>
                </a:solidFill>
              </a:rPr>
              <a:t>λ ∈ [0, 1]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9601" y="4256542"/>
            <a:ext cx="4197075" cy="121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u="sng" dirty="0" smtClean="0">
                <a:solidFill>
                  <a:schemeClr val="tx1"/>
                </a:solidFill>
              </a:rPr>
              <a:t>Offene Tupel für </a:t>
            </a:r>
            <a:r>
              <a:rPr lang="de-DE" u="sng" dirty="0" err="1" smtClean="0">
                <a:solidFill>
                  <a:schemeClr val="tx1"/>
                </a:solidFill>
              </a:rPr>
              <a:t>λ</a:t>
            </a:r>
            <a:r>
              <a:rPr lang="de-DE" u="sng" dirty="0" smtClean="0">
                <a:solidFill>
                  <a:schemeClr val="tx1"/>
                </a:solidFill>
              </a:rPr>
              <a:t> = 0.3: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(</a:t>
            </a:r>
            <a:r>
              <a:rPr lang="de-DE" dirty="0" err="1" smtClean="0">
                <a:solidFill>
                  <a:schemeClr val="tx1"/>
                </a:solidFill>
              </a:rPr>
              <a:t>Inmovie</a:t>
            </a:r>
            <a:r>
              <a:rPr lang="de-DE" dirty="0" smtClean="0">
                <a:solidFill>
                  <a:schemeClr val="tx1"/>
                </a:solidFill>
              </a:rPr>
              <a:t>(</a:t>
            </a:r>
            <a:r>
              <a:rPr lang="de-DE" dirty="0" err="1" smtClean="0">
                <a:solidFill>
                  <a:schemeClr val="tx1"/>
                </a:solidFill>
              </a:rPr>
              <a:t>pitt</a:t>
            </a:r>
            <a:r>
              <a:rPr lang="de-DE" dirty="0" smtClean="0">
                <a:solidFill>
                  <a:schemeClr val="tx1"/>
                </a:solidFill>
              </a:rPr>
              <a:t>, Troy), 0.3)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(</a:t>
            </a:r>
            <a:r>
              <a:rPr lang="de-DE" dirty="0" err="1" smtClean="0">
                <a:solidFill>
                  <a:schemeClr val="tx1"/>
                </a:solidFill>
              </a:rPr>
              <a:t>Inmovie</a:t>
            </a:r>
            <a:r>
              <a:rPr lang="de-DE" dirty="0" smtClean="0">
                <a:solidFill>
                  <a:schemeClr val="tx1"/>
                </a:solidFill>
              </a:rPr>
              <a:t>(</a:t>
            </a:r>
            <a:r>
              <a:rPr lang="de-DE" dirty="0" err="1" smtClean="0">
                <a:solidFill>
                  <a:schemeClr val="tx1"/>
                </a:solidFill>
              </a:rPr>
              <a:t>hayek</a:t>
            </a:r>
            <a:r>
              <a:rPr lang="de-DE" dirty="0" smtClean="0">
                <a:solidFill>
                  <a:schemeClr val="tx1"/>
                </a:solidFill>
              </a:rPr>
              <a:t>, Mission </a:t>
            </a:r>
            <a:r>
              <a:rPr lang="de-DE" dirty="0" err="1" smtClean="0">
                <a:solidFill>
                  <a:schemeClr val="tx1"/>
                </a:solidFill>
              </a:rPr>
              <a:t>Impossible</a:t>
            </a:r>
            <a:r>
              <a:rPr lang="de-DE" dirty="0" smtClean="0">
                <a:solidFill>
                  <a:schemeClr val="tx1"/>
                </a:solidFill>
              </a:rPr>
              <a:t>), 0.15)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86700" cy="743922"/>
          </a:xfrm>
        </p:spPr>
        <p:txBody>
          <a:bodyPr/>
          <a:lstStyle/>
          <a:p>
            <a:r>
              <a:rPr lang="de-DE" dirty="0" err="1" smtClean="0"/>
              <a:t>OpenPDBs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95" y="1268760"/>
            <a:ext cx="7751826" cy="3059901"/>
          </a:xfrm>
        </p:spPr>
        <p:txBody>
          <a:bodyPr>
            <a:normAutofit fontScale="92500"/>
          </a:bodyPr>
          <a:lstStyle/>
          <a:p>
            <a:r>
              <a:rPr lang="de-DE" sz="2250" dirty="0" smtClean="0"/>
              <a:t>Eine offene PDB </a:t>
            </a:r>
            <a:r>
              <a:rPr lang="de-DE" sz="2250" dirty="0" err="1" smtClean="0"/>
              <a:t>P</a:t>
            </a:r>
            <a:r>
              <a:rPr lang="de-DE" sz="2250" baseline="-25000" dirty="0" err="1" smtClean="0"/>
              <a:t>λ</a:t>
            </a:r>
            <a:r>
              <a:rPr lang="de-DE" sz="2250" dirty="0" smtClean="0"/>
              <a:t> ist ein Paar (</a:t>
            </a:r>
            <a:r>
              <a:rPr lang="de-DE" sz="2250" dirty="0" err="1" smtClean="0"/>
              <a:t>Ƥ</a:t>
            </a:r>
            <a:r>
              <a:rPr lang="de-DE" sz="2250" dirty="0" smtClean="0"/>
              <a:t>, </a:t>
            </a:r>
            <a:r>
              <a:rPr lang="de-DE" sz="2250" dirty="0" err="1" smtClean="0"/>
              <a:t>λ</a:t>
            </a:r>
            <a:r>
              <a:rPr lang="de-DE" sz="2250" dirty="0" smtClean="0"/>
              <a:t>), </a:t>
            </a:r>
            <a:br>
              <a:rPr lang="de-DE" sz="2250" dirty="0" smtClean="0"/>
            </a:br>
            <a:r>
              <a:rPr lang="de-DE" sz="2250" dirty="0" smtClean="0"/>
              <a:t>wobei </a:t>
            </a:r>
            <a:r>
              <a:rPr lang="de-DE" sz="2250" dirty="0" err="1" smtClean="0"/>
              <a:t>Ƥ</a:t>
            </a:r>
            <a:r>
              <a:rPr lang="de-DE" sz="2250" dirty="0" smtClean="0"/>
              <a:t> eine </a:t>
            </a:r>
            <a:r>
              <a:rPr lang="de-DE" sz="2250" dirty="0" err="1" smtClean="0"/>
              <a:t>probabilistische</a:t>
            </a:r>
            <a:r>
              <a:rPr lang="de-DE" sz="2250" dirty="0" smtClean="0"/>
              <a:t> DB ist und </a:t>
            </a:r>
            <a:r>
              <a:rPr lang="de-DE" sz="2250" dirty="0" err="1" smtClean="0"/>
              <a:t>λ</a:t>
            </a:r>
            <a:r>
              <a:rPr lang="de-DE" sz="2250" dirty="0" smtClean="0"/>
              <a:t> ∈ [0, 1]</a:t>
            </a:r>
          </a:p>
          <a:p>
            <a:r>
              <a:rPr lang="de-DE" sz="2250" dirty="0" smtClean="0"/>
              <a:t>Für jedes Tupel nicht in </a:t>
            </a:r>
            <a:r>
              <a:rPr lang="de-DE" sz="2250" dirty="0" err="1" smtClean="0"/>
              <a:t>Ƥ</a:t>
            </a:r>
            <a:r>
              <a:rPr lang="de-DE" sz="2250" dirty="0" smtClean="0"/>
              <a:t> fügen wir ein Tupel ⟨t ∶ p⟩ </a:t>
            </a:r>
            <a:br>
              <a:rPr lang="de-DE" sz="2250" dirty="0" smtClean="0"/>
            </a:br>
            <a:r>
              <a:rPr lang="de-DE" sz="2250" dirty="0" smtClean="0"/>
              <a:t>hinzu für irgendein p ∈ [0, </a:t>
            </a:r>
            <a:r>
              <a:rPr lang="de-DE" sz="2250" dirty="0" err="1" smtClean="0"/>
              <a:t>λ</a:t>
            </a:r>
            <a:r>
              <a:rPr lang="de-DE" sz="2250" dirty="0" smtClean="0"/>
              <a:t>]</a:t>
            </a:r>
          </a:p>
          <a:p>
            <a:endParaRPr lang="de-DE" sz="2250" dirty="0" smtClean="0"/>
          </a:p>
          <a:p>
            <a:r>
              <a:rPr lang="de-DE" sz="2250" dirty="0" err="1" smtClean="0"/>
              <a:t>P</a:t>
            </a:r>
            <a:r>
              <a:rPr lang="de-DE" sz="2250" baseline="-25000" dirty="0" err="1" smtClean="0"/>
              <a:t>λ</a:t>
            </a:r>
            <a:r>
              <a:rPr lang="de-DE" sz="2250" dirty="0" smtClean="0"/>
              <a:t> induziert eine Menge von Wahrscheinlichkeitsverteilungen </a:t>
            </a:r>
            <a:r>
              <a:rPr lang="de-DE" sz="2250" dirty="0" err="1" smtClean="0"/>
              <a:t>K</a:t>
            </a:r>
            <a:r>
              <a:rPr lang="de-DE" sz="2250" baseline="-25000" dirty="0" err="1" smtClean="0"/>
              <a:t>P</a:t>
            </a:r>
            <a:r>
              <a:rPr lang="de-DE" sz="2250" baseline="-37000" dirty="0" err="1" smtClean="0"/>
              <a:t>λ</a:t>
            </a:r>
            <a:endParaRPr lang="de-DE" sz="2250" baseline="-37000" dirty="0" smtClean="0"/>
          </a:p>
          <a:p>
            <a:pPr lvl="1"/>
            <a:r>
              <a:rPr lang="de-DE" sz="2250" dirty="0" smtClean="0"/>
              <a:t>Intervall-basierte Wahrscheinlichkeitsangaben für</a:t>
            </a:r>
            <a:br>
              <a:rPr lang="de-DE" sz="2250" dirty="0" smtClean="0"/>
            </a:br>
            <a:r>
              <a:rPr lang="de-DE" sz="2250" dirty="0" smtClean="0"/>
              <a:t>offene Tupel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84993" y="5156644"/>
            <a:ext cx="7886700" cy="112871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7816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Intensionale</a:t>
            </a:r>
            <a:r>
              <a:rPr lang="de-DE" dirty="0" smtClean="0"/>
              <a:t> Anfrageevaluation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ProbDB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dirty="0"/>
              <a:t> </a:t>
            </a:r>
            <a:r>
              <a:rPr lang="de-DE" dirty="0" smtClean="0"/>
              <a:t>+ Anfrage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         </a:t>
            </a:r>
            <a:r>
              <a:rPr lang="de-DE" dirty="0" smtClean="0">
                <a:sym typeface="Wingdings"/>
              </a:rPr>
              <a:t></a:t>
            </a:r>
            <a:r>
              <a:rPr lang="de-DE" dirty="0" smtClean="0"/>
              <a:t> Herkunftsformel (</a:t>
            </a:r>
            <a:r>
              <a:rPr lang="de-DE" i="1" dirty="0" err="1" smtClean="0"/>
              <a:t>lineage</a:t>
            </a:r>
            <a:r>
              <a:rPr lang="de-DE" i="1" dirty="0" smtClean="0"/>
              <a:t> </a:t>
            </a:r>
            <a:r>
              <a:rPr lang="de-DE" i="1" dirty="0" err="1" smtClean="0"/>
              <a:t>expression</a:t>
            </a:r>
            <a:r>
              <a:rPr lang="de-DE" i="1" dirty="0" smtClean="0"/>
              <a:t>)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</a:p>
          <a:p>
            <a:pPr lvl="1"/>
            <a:r>
              <a:rPr lang="de-DE" dirty="0" smtClean="0"/>
              <a:t>Boolesche Variablen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u="sng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...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korrespondierend zu </a:t>
            </a:r>
            <a:r>
              <a:rPr lang="de-DE" dirty="0" err="1" smtClean="0"/>
              <a:t>Tupeln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t1, t2, ... </a:t>
            </a:r>
          </a:p>
          <a:p>
            <a:pPr lvl="1"/>
            <a:r>
              <a:rPr lang="de-DE" dirty="0" smtClean="0"/>
              <a:t>Die Herkunftsformel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dirty="0" smtClean="0"/>
              <a:t> sagt, wann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 smtClean="0"/>
              <a:t> wahr ist</a:t>
            </a:r>
          </a:p>
          <a:p>
            <a:r>
              <a:rPr lang="de-DE" dirty="0" smtClean="0"/>
              <a:t>Berechne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P(F)</a:t>
            </a:r>
            <a:r>
              <a:rPr lang="de-DE" dirty="0" smtClean="0"/>
              <a:t> mit DPLL-artigem System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699792" y="602510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N. </a:t>
            </a:r>
            <a:r>
              <a:rPr lang="en-US" sz="1100" dirty="0" err="1">
                <a:solidFill>
                  <a:srgbClr val="170BFF"/>
                </a:solidFill>
              </a:rPr>
              <a:t>Fuhr</a:t>
            </a:r>
            <a:r>
              <a:rPr lang="en-US" sz="1100" dirty="0">
                <a:solidFill>
                  <a:srgbClr val="170BFF"/>
                </a:solidFill>
              </a:rPr>
              <a:t>; T. </a:t>
            </a:r>
            <a:r>
              <a:rPr lang="en-US" sz="1100" dirty="0" err="1" smtClean="0">
                <a:solidFill>
                  <a:srgbClr val="170BFF"/>
                </a:solidFill>
              </a:rPr>
              <a:t>Rölleke</a:t>
            </a:r>
            <a:r>
              <a:rPr lang="en-US" sz="1100" dirty="0" smtClean="0">
                <a:solidFill>
                  <a:srgbClr val="170BFF"/>
                </a:solidFill>
              </a:rPr>
              <a:t>, A </a:t>
            </a:r>
            <a:r>
              <a:rPr lang="en-US" sz="1100" dirty="0">
                <a:solidFill>
                  <a:srgbClr val="170BFF"/>
                </a:solidFill>
              </a:rPr>
              <a:t>Probabilistic Relational Algebra for the Integration of Information Retrieval and Database Systems. ACM Transactions on Information Systems 14(1</a:t>
            </a:r>
            <a:r>
              <a:rPr lang="en-US" sz="1100" dirty="0" smtClean="0">
                <a:solidFill>
                  <a:srgbClr val="170BFF"/>
                </a:solidFill>
              </a:rPr>
              <a:t>), </a:t>
            </a:r>
            <a:r>
              <a:rPr lang="en-US" sz="1100" b="1" dirty="0" smtClean="0">
                <a:solidFill>
                  <a:srgbClr val="FF0000"/>
                </a:solidFill>
              </a:rPr>
              <a:t>1997</a:t>
            </a:r>
            <a:r>
              <a:rPr lang="en-US" sz="1100" dirty="0" smtClean="0">
                <a:solidFill>
                  <a:srgbClr val="170BFF"/>
                </a:solidFill>
              </a:rPr>
              <a:t>.</a:t>
            </a:r>
            <a:endParaRPr lang="en-US" sz="1100" dirty="0">
              <a:solidFill>
                <a:srgbClr val="170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6775" y="1196752"/>
                <a:ext cx="7886700" cy="353128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dirty="0" smtClean="0"/>
                  <a:t>Das </a:t>
                </a:r>
                <a:r>
                  <a:rPr lang="de-DE" dirty="0" smtClean="0">
                    <a:solidFill>
                      <a:srgbClr val="FF6600"/>
                    </a:solidFill>
                  </a:rPr>
                  <a:t>Wahrscheinlichkeitsintervall </a:t>
                </a:r>
                <a:br>
                  <a:rPr lang="de-DE" dirty="0" smtClean="0">
                    <a:solidFill>
                      <a:srgbClr val="FF6600"/>
                    </a:solidFill>
                  </a:rPr>
                </a:br>
                <a:r>
                  <a:rPr lang="de-DE" dirty="0" smtClean="0"/>
                  <a:t>einer Booleschen Anfrage </a:t>
                </a:r>
                <a:r>
                  <a:rPr lang="de-DE" dirty="0"/>
                  <a:t>Q </a:t>
                </a:r>
                <a:r>
                  <a:rPr lang="de-DE" dirty="0" smtClean="0"/>
                  <a:t>an </a:t>
                </a:r>
                <a:r>
                  <a:rPr lang="de-DE" sz="2800" dirty="0" err="1"/>
                  <a:t>P</a:t>
                </a:r>
                <a:r>
                  <a:rPr lang="de-DE" sz="2800" baseline="-25000" dirty="0" err="1"/>
                  <a:t>λ</a:t>
                </a:r>
                <a:r>
                  <a:rPr lang="de-DE" sz="2800" dirty="0"/>
                  <a:t> </a:t>
                </a:r>
                <a:r>
                  <a:rPr lang="de-DE" dirty="0" smtClean="0"/>
                  <a:t>ist </a:t>
                </a:r>
                <a:endParaRPr lang="de-DE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/>
                        <m:t>K</m:t>
                      </m:r>
                      <m:r>
                        <m:rPr>
                          <m:nor/>
                        </m:rPr>
                        <a:rPr lang="de-DE" sz="3600" baseline="-25000"/>
                        <m:t>P</m:t>
                      </m:r>
                      <m:r>
                        <m:rPr>
                          <m:nor/>
                        </m:rPr>
                        <a:rPr lang="de-DE" sz="3600" baseline="-37000"/>
                        <m:t>λ</m:t>
                      </m:r>
                      <m:r>
                        <m:rPr>
                          <m:nor/>
                        </m:rPr>
                        <a:rPr lang="de-DE"/>
                        <m:t>(</m:t>
                      </m:r>
                      <m:r>
                        <m:rPr>
                          <m:nor/>
                        </m:rPr>
                        <a:rPr lang="de-DE"/>
                        <m:t>Q</m:t>
                      </m:r>
                      <m:r>
                        <m:rPr>
                          <m:nor/>
                        </m:rPr>
                        <a:rPr lang="de-DE"/>
                        <m:t>) = [</m:t>
                      </m:r>
                      <m:bar>
                        <m:barPr>
                          <m:ctrlPr>
                            <a:rPr lang="de-DE" i="1" smtClean="0">
                              <a:latin typeface="Cambria Math" charset="0"/>
                            </a:rPr>
                          </m:ctrlPr>
                        </m:barPr>
                        <m:e>
                          <m:r>
                            <m:rPr>
                              <m:nor/>
                            </m:rPr>
                            <a:rPr lang="de-DE" smtClean="0"/>
                            <m:t>P</m:t>
                          </m:r>
                        </m:e>
                      </m:bar>
                      <m:r>
                        <m:rPr>
                          <m:nor/>
                        </m:rPr>
                        <a:rPr lang="de-DE" sz="3200" baseline="-25000"/>
                        <m:t>P</m:t>
                      </m:r>
                      <m:r>
                        <m:rPr>
                          <m:nor/>
                        </m:rPr>
                        <a:rPr lang="de-DE" sz="3200" baseline="-37000"/>
                        <m:t>λ</m:t>
                      </m:r>
                      <m:r>
                        <m:rPr>
                          <m:nor/>
                        </m:rPr>
                        <a:rPr lang="de-DE"/>
                        <m:t>(</m:t>
                      </m:r>
                      <m:r>
                        <m:rPr>
                          <m:nor/>
                        </m:rPr>
                        <a:rPr lang="de-DE"/>
                        <m:t>Q</m:t>
                      </m:r>
                      <m:r>
                        <m:rPr>
                          <m:nor/>
                        </m:rPr>
                        <a:rPr lang="de-DE"/>
                        <m:t>), 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de-DE"/>
                            <m:t>P</m:t>
                          </m:r>
                        </m:e>
                      </m:acc>
                      <m:r>
                        <m:rPr>
                          <m:nor/>
                        </m:rPr>
                        <a:rPr lang="de-DE" sz="2800" baseline="-25000"/>
                        <m:t>P</m:t>
                      </m:r>
                      <m:r>
                        <m:rPr>
                          <m:nor/>
                        </m:rPr>
                        <a:rPr lang="de-DE" sz="2800" baseline="-37000"/>
                        <m:t>λ</m:t>
                      </m:r>
                      <m:r>
                        <m:rPr>
                          <m:nor/>
                        </m:rPr>
                        <a:rPr lang="de-DE"/>
                        <m:t>(</m:t>
                      </m:r>
                      <m:r>
                        <m:rPr>
                          <m:nor/>
                        </m:rPr>
                        <a:rPr lang="de-DE"/>
                        <m:t>Q</m:t>
                      </m:r>
                      <m:r>
                        <m:rPr>
                          <m:nor/>
                        </m:rPr>
                        <a:rPr lang="de-DE"/>
                        <m:t>)]</m:t>
                      </m:r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:r>
                  <a:rPr lang="de-DE" dirty="0" smtClean="0"/>
                  <a:t>wobei:</a:t>
                </a:r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:r>
                  <a:rPr lang="de-DE" dirty="0" smtClean="0"/>
                  <a:t>	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2400" i="1">
                            <a:latin typeface="Cambria Math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de-DE" sz="2400" u="sng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250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37000"/>
                            <m:t>λ</m:t>
                          </m:r>
                          <m:r>
                            <m:rPr>
                              <m:nor/>
                            </m:rPr>
                            <a:rPr lang="de-DE" sz="2400"/>
                            <m:t>(</m:t>
                          </m:r>
                          <m:r>
                            <m:rPr>
                              <m:nor/>
                            </m:rPr>
                            <a:rPr lang="de-DE" sz="2400"/>
                            <m:t>Q</m:t>
                          </m:r>
                          <m:r>
                            <m:rPr>
                              <m:nor/>
                            </m:rPr>
                            <a:rPr lang="de-DE" sz="2400"/>
                            <m:t>)= </m:t>
                          </m:r>
                          <m:r>
                            <m:rPr>
                              <m:nor/>
                            </m:rPr>
                            <a:rPr lang="de-DE" sz="2400" b="1"/>
                            <m:t>min</m:t>
                          </m:r>
                          <m:r>
                            <m:rPr>
                              <m:nor/>
                            </m:rPr>
                            <a:rPr lang="de-DE" sz="2400"/>
                            <m:t> </m:t>
                          </m:r>
                          <m:r>
                            <m:rPr>
                              <m:nor/>
                            </m:rPr>
                            <a:rPr lang="de-DE" sz="24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/>
                            <m:t>(</m:t>
                          </m:r>
                          <m:r>
                            <m:rPr>
                              <m:nor/>
                            </m:rPr>
                            <a:rPr lang="de-DE" sz="2400"/>
                            <m:t>Q</m:t>
                          </m:r>
                          <m:r>
                            <m:rPr>
                              <m:nor/>
                            </m:rPr>
                            <a:rPr lang="de-DE" sz="2400"/>
                            <m:t>)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charset="0"/>
                            </a:rPr>
                            <m:t>         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∈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KPλ</m:t>
                          </m:r>
                          <m:r>
                            <m:rPr>
                              <m:nor/>
                            </m:rPr>
                            <a:rPr lang="de-DE" sz="2400" baseline="-37000"/>
                            <m:t> </m:t>
                          </m:r>
                        </m:e>
                      </m:mr>
                    </m:m>
                  </m:oMath>
                </a14:m>
                <a:r>
                  <a:rPr lang="de-DE" sz="3200" dirty="0" smtClean="0"/>
                  <a:t>  , 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2400" i="1" smtClean="0">
                            <a:latin typeface="Cambria Math" charset="0"/>
                          </a:rPr>
                        </m:ctrlPr>
                      </m:mPr>
                      <m:mr>
                        <m:e>
                          <m:acc>
                            <m:accPr>
                              <m:chr m:val="̅"/>
                              <m:ctrlPr>
                                <a:rPr lang="de-DE" sz="24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de-DE" sz="2400"/>
                                <m:t>P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de-DE" sz="2400" baseline="-250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37000"/>
                            <m:t>λ</m:t>
                          </m:r>
                          <m:r>
                            <m:rPr>
                              <m:nor/>
                            </m:rPr>
                            <a:rPr lang="de-DE" sz="2400"/>
                            <m:t>(</m:t>
                          </m:r>
                          <m:r>
                            <m:rPr>
                              <m:nor/>
                            </m:rPr>
                            <a:rPr lang="de-DE" sz="2400"/>
                            <m:t>Q</m:t>
                          </m:r>
                          <m:r>
                            <m:rPr>
                              <m:nor/>
                            </m:rPr>
                            <a:rPr lang="de-DE" sz="2400"/>
                            <m:t>) = </m:t>
                          </m:r>
                          <m:r>
                            <m:rPr>
                              <m:nor/>
                            </m:rPr>
                            <a:rPr lang="de-DE" sz="2400" b="1"/>
                            <m:t>max</m:t>
                          </m:r>
                          <m:r>
                            <m:rPr>
                              <m:nor/>
                            </m:rPr>
                            <a:rPr lang="de-DE" sz="24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de-DE" sz="24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/>
                            <m:t>(</m:t>
                          </m:r>
                          <m:r>
                            <m:rPr>
                              <m:nor/>
                            </m:rPr>
                            <a:rPr lang="de-DE" sz="2400"/>
                            <m:t>Q</m:t>
                          </m:r>
                          <m:r>
                            <m:rPr>
                              <m:nor/>
                            </m:rPr>
                            <a:rPr lang="de-DE" sz="2400"/>
                            <m:t>)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charset="0"/>
                            </a:rPr>
                            <m:t>        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∈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KPλ</m:t>
                          </m:r>
                          <m:r>
                            <m:rPr>
                              <m:nor/>
                            </m:rPr>
                            <a:rPr lang="de-DE" sz="2400" baseline="-37000"/>
                            <m:t> </m:t>
                          </m:r>
                        </m:e>
                      </m:mr>
                    </m:m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775" y="1196752"/>
                <a:ext cx="7886700" cy="3531286"/>
              </a:xfrm>
              <a:blipFill rotWithShape="0">
                <a:blip r:embed="rId2"/>
                <a:stretch>
                  <a:fillRect l="-10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395536" y="188640"/>
            <a:ext cx="7886700" cy="7439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dirty="0" err="1" smtClean="0"/>
              <a:t>OpenPDBs</a:t>
            </a:r>
            <a:r>
              <a:rPr lang="de-DE" sz="3300" dirty="0" smtClean="0"/>
              <a:t> </a:t>
            </a:r>
            <a:endParaRPr lang="de-DE" sz="3300" dirty="0"/>
          </a:p>
        </p:txBody>
      </p:sp>
    </p:spTree>
    <p:extLst>
      <p:ext uri="{BB962C8B-B14F-4D97-AF65-F5344CB8AC3E}">
        <p14:creationId xmlns:p14="http://schemas.microsoft.com/office/powerpoint/2010/main" val="18048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9949"/>
            <a:ext cx="7886700" cy="798815"/>
          </a:xfrm>
        </p:spPr>
        <p:txBody>
          <a:bodyPr>
            <a:normAutofit/>
          </a:bodyPr>
          <a:lstStyle/>
          <a:p>
            <a:r>
              <a:rPr lang="en-US" dirty="0" err="1" smtClean="0"/>
              <a:t>Beispiele</a:t>
            </a:r>
            <a:r>
              <a:rPr lang="en-US" dirty="0" smtClean="0"/>
              <a:t> - </a:t>
            </a:r>
            <a:r>
              <a:rPr lang="en-US" dirty="0" smtClean="0"/>
              <a:t>CWA </a:t>
            </a:r>
            <a:r>
              <a:rPr lang="en-US" dirty="0" smtClean="0"/>
              <a:t>vs </a:t>
            </a:r>
            <a:r>
              <a:rPr lang="en-US" dirty="0" smtClean="0"/>
              <a:t>OWA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2059" y="4249626"/>
            <a:ext cx="3047307" cy="3656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 smtClean="0"/>
              <a:t>NELL </a:t>
            </a:r>
            <a:r>
              <a:rPr lang="en-US" sz="1800" dirty="0" err="1" smtClean="0"/>
              <a:t>Datenbank</a:t>
            </a:r>
            <a:r>
              <a:rPr lang="en-US" sz="1800" dirty="0" smtClean="0"/>
              <a:t>:</a:t>
            </a:r>
            <a:endParaRPr lang="en-US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686050" y="3052504"/>
                <a:ext cx="2535382" cy="111035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/>
                  <a:t> </a:t>
                </a:r>
                <a:r>
                  <a:rPr lang="en-US" sz="2100" dirty="0" err="1" smtClean="0">
                    <a:solidFill>
                      <a:srgbClr val="FF6600"/>
                    </a:solidFill>
                  </a:rPr>
                  <a:t>Erwartet</a:t>
                </a:r>
                <a:r>
                  <a:rPr lang="en-US" sz="2100" dirty="0" smtClean="0">
                    <a:solidFill>
                      <a:srgbClr val="FF6600"/>
                    </a:solidFill>
                  </a:rPr>
                  <a:t>: </a:t>
                </a:r>
                <a:endParaRPr lang="en-US" sz="2100" dirty="0">
                  <a:solidFill>
                    <a:srgbClr val="FF66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100" i="1" baseline="-25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 &gt;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100" i="1" baseline="-25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100" dirty="0"/>
                  <a:t>)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050" y="3052504"/>
                <a:ext cx="2535382" cy="1110350"/>
              </a:xfrm>
              <a:prstGeom prst="rect">
                <a:avLst/>
              </a:prstGeom>
              <a:blipFill rotWithShape="0">
                <a:blip r:embed="rId3"/>
                <a:stretch>
                  <a:fillRect l="-2885" t="-494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224529" y="4603328"/>
                <a:ext cx="4358361" cy="1223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 err="1" smtClean="0">
                    <a:solidFill>
                      <a:srgbClr val="FF6600"/>
                    </a:solidFill>
                  </a:rPr>
                  <a:t>Gefunden</a:t>
                </a:r>
                <a:r>
                  <a:rPr lang="en-US" sz="2100" dirty="0">
                    <a:solidFill>
                      <a:srgbClr val="FF6600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FF66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100" dirty="0" smtClean="0">
                    <a:latin typeface="Cambria Math" panose="020405030504060302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210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100" i="1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1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100" i="1" baseline="-250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=0.82</m:t>
                    </m:r>
                  </m:oMath>
                </a14:m>
                <a:r>
                  <a:rPr lang="en-US" sz="2100" dirty="0"/>
                  <a:t> , 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d>
                      <m:dPr>
                        <m:ctrlPr>
                          <a:rPr lang="en-US" sz="21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100" i="1" baseline="-25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=0.51</m:t>
                    </m:r>
                  </m:oMath>
                </a14:m>
                <a:endParaRPr lang="en-US" sz="21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1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529" y="4603328"/>
                <a:ext cx="4358361" cy="1223331"/>
              </a:xfrm>
              <a:prstGeom prst="rect">
                <a:avLst/>
              </a:prstGeom>
              <a:blipFill rotWithShape="0">
                <a:blip r:embed="rId4"/>
                <a:stretch>
                  <a:fillRect l="-2238" t="-35323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4224529" y="4220910"/>
            <a:ext cx="2425653" cy="4167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In </a:t>
            </a:r>
            <a:r>
              <a:rPr lang="en-US" sz="1800" dirty="0" err="1" smtClean="0"/>
              <a:t>einer</a:t>
            </a:r>
            <a:r>
              <a:rPr lang="en-US" sz="1800" dirty="0" smtClean="0"/>
              <a:t> </a:t>
            </a:r>
            <a:r>
              <a:rPr lang="en-US" sz="1800" dirty="0" err="1" smtClean="0"/>
              <a:t>offenen</a:t>
            </a:r>
            <a:r>
              <a:rPr lang="en-US" sz="1800" dirty="0" smtClean="0"/>
              <a:t> Welt: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679030" y="1709676"/>
                <a:ext cx="6343562" cy="1278127"/>
              </a:xfrm>
              <a:prstGeom prst="rect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2100" baseline="-25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Ac</m:t>
                      </m:r>
                      <m:d>
                        <m:dPr>
                          <m:ctrlPr>
                            <a:rPr lang="en-US" sz="21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patt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Workedfor</m:t>
                      </m:r>
                      <m:d>
                        <m:dPr>
                          <m:ctrlPr>
                            <a:rPr lang="en-US" sz="21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patt</m:t>
                          </m:r>
                          <m:r>
                            <a:rPr lang="en-US" sz="21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hwicke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hwicke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2100" baseline="-2500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Ac</m:t>
                      </m:r>
                      <m:d>
                        <m:dPr>
                          <m:ctrlPr>
                            <a:rPr lang="en-US" sz="21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patt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Workedfor</m:t>
                      </m:r>
                      <m:d>
                        <m:dPr>
                          <m:ctrlPr>
                            <a:rPr lang="en-US" sz="21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patt</m:t>
                          </m:r>
                          <m:r>
                            <a:rPr lang="en-US" sz="21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74" y="1136567"/>
                <a:ext cx="8458082" cy="17041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572059" y="4580898"/>
                <a:ext cx="2398532" cy="1223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 smtClean="0">
                    <a:solidFill>
                      <a:srgbClr val="FF6600"/>
                    </a:solidFill>
                  </a:rPr>
                  <a:t>Gefunden</a:t>
                </a:r>
                <a:r>
                  <a:rPr lang="en-US" sz="2100" dirty="0">
                    <a:solidFill>
                      <a:srgbClr val="FF6600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FF66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1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100" i="1" baseline="-250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d>
                        <m:dPr>
                          <m:ctrlPr>
                            <a:rPr lang="en-US" sz="21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1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9" y="4580898"/>
                <a:ext cx="2398532" cy="1223331"/>
              </a:xfrm>
              <a:prstGeom prst="rect">
                <a:avLst/>
              </a:prstGeom>
              <a:blipFill rotWithShape="0">
                <a:blip r:embed="rId6"/>
                <a:stretch>
                  <a:fillRect l="-4071" t="-35323" b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59228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+mn-lt"/>
              </a:rPr>
              <a:t>Ac stands for actor, </a:t>
            </a:r>
            <a:r>
              <a:rPr lang="en-US" sz="1200" dirty="0" err="1">
                <a:latin typeface="+mn-lt"/>
              </a:rPr>
              <a:t>patt</a:t>
            </a:r>
            <a:r>
              <a:rPr lang="en-US" sz="1200" dirty="0">
                <a:latin typeface="+mn-lt"/>
              </a:rPr>
              <a:t> for Pattinson, Di for </a:t>
            </a:r>
            <a:r>
              <a:rPr lang="en-US" sz="1200" dirty="0" smtClean="0">
                <a:latin typeface="+mn-lt"/>
              </a:rPr>
              <a:t>director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hwicke</a:t>
            </a:r>
            <a:r>
              <a:rPr lang="en-US" sz="1200" dirty="0">
                <a:latin typeface="+mn-lt"/>
              </a:rPr>
              <a:t> for Hardwicke, </a:t>
            </a:r>
            <a:r>
              <a:rPr lang="en-US" sz="1200" dirty="0" err="1">
                <a:latin typeface="+mn-lt"/>
              </a:rPr>
              <a:t>Mov</a:t>
            </a:r>
            <a:r>
              <a:rPr lang="en-US" sz="1200" dirty="0">
                <a:latin typeface="+mn-lt"/>
              </a:rPr>
              <a:t> for movie, and </a:t>
            </a:r>
            <a:r>
              <a:rPr lang="en-US" sz="1200" dirty="0" err="1">
                <a:latin typeface="+mn-lt"/>
              </a:rPr>
              <a:t>trainsp</a:t>
            </a:r>
            <a:r>
              <a:rPr lang="en-US" sz="1200" dirty="0">
                <a:latin typeface="+mn-lt"/>
              </a:rPr>
              <a:t> for Trainspotting </a:t>
            </a:r>
          </a:p>
        </p:txBody>
      </p:sp>
    </p:spTree>
    <p:extLst>
      <p:ext uri="{BB962C8B-B14F-4D97-AF65-F5344CB8AC3E}">
        <p14:creationId xmlns:p14="http://schemas.microsoft.com/office/powerpoint/2010/main" val="183973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 animBg="1"/>
      <p:bldP spid="12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59" y="232513"/>
            <a:ext cx="7886700" cy="798815"/>
          </a:xfrm>
        </p:spPr>
        <p:txBody>
          <a:bodyPr>
            <a:normAutofit/>
          </a:bodyPr>
          <a:lstStyle/>
          <a:p>
            <a:r>
              <a:rPr lang="en-US" dirty="0" err="1"/>
              <a:t>Beispiele</a:t>
            </a:r>
            <a:r>
              <a:rPr lang="en-US" dirty="0"/>
              <a:t> - </a:t>
            </a:r>
            <a:r>
              <a:rPr lang="en-US" dirty="0" smtClean="0"/>
              <a:t>CWA </a:t>
            </a:r>
            <a:r>
              <a:rPr lang="en-US" dirty="0"/>
              <a:t>vs </a:t>
            </a:r>
            <a:r>
              <a:rPr lang="en-US" dirty="0" smtClean="0"/>
              <a:t>OWA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66141"/>
                <a:ext cx="8352928" cy="763877"/>
              </a:xfrm>
              <a:ln w="38100">
                <a:solidFill>
                  <a:srgbClr val="FF99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𝐴𝑐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𝐼𝑛𝑚𝑜𝑣𝑖𝑒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𝑡𝑟𝑎𝑖𝑛𝑠𝑝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𝑀𝑜𝑣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𝑡𝑟𝑎𝑖𝑛𝑠𝑝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𝐷𝑖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66141"/>
                <a:ext cx="8352928" cy="763877"/>
              </a:xfr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163979" y="2906227"/>
                <a:ext cx="1616451" cy="82090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>
                    <a:solidFill>
                      <a:srgbClr val="FF6600"/>
                    </a:solidFill>
                  </a:rPr>
                  <a:t> </a:t>
                </a:r>
                <a:r>
                  <a:rPr lang="en-US" sz="2100" dirty="0" err="1" smtClean="0">
                    <a:solidFill>
                      <a:srgbClr val="FF6600"/>
                    </a:solidFill>
                  </a:rPr>
                  <a:t>Erwartet</a:t>
                </a:r>
                <a:r>
                  <a:rPr lang="en-US" sz="2100" dirty="0" smtClean="0">
                    <a:solidFill>
                      <a:srgbClr val="FF6600"/>
                    </a:solidFill>
                  </a:rPr>
                  <a:t>: </a:t>
                </a:r>
                <a:endParaRPr lang="en-US" sz="2100" dirty="0">
                  <a:solidFill>
                    <a:srgbClr val="FF66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100" i="1" baseline="-250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 &gt;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79" y="2906227"/>
                <a:ext cx="1616451" cy="820907"/>
              </a:xfrm>
              <a:prstGeom prst="rect">
                <a:avLst/>
              </a:prstGeom>
              <a:blipFill rotWithShape="0">
                <a:blip r:embed="rId3"/>
                <a:stretch>
                  <a:fillRect l="-4151" t="-9701" b="-6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873753" y="4327458"/>
                <a:ext cx="3026870" cy="82090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>
                    <a:solidFill>
                      <a:srgbClr val="FF6600"/>
                    </a:solidFill>
                  </a:rPr>
                  <a:t> Found: </a:t>
                </a:r>
                <a:r>
                  <a:rPr lang="en-US" sz="210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2100" dirty="0">
                  <a:solidFill>
                    <a:srgbClr val="FF99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1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100" i="1" baseline="-2500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336" y="4626944"/>
                <a:ext cx="4035827" cy="1094544"/>
              </a:xfrm>
              <a:prstGeom prst="rect">
                <a:avLst/>
              </a:prstGeom>
              <a:blipFill rotWithShape="0">
                <a:blip r:embed="rId4"/>
                <a:stretch>
                  <a:fillRect l="-1057"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1298202" y="3997495"/>
            <a:ext cx="3047307" cy="3656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 smtClean="0"/>
              <a:t>NELL </a:t>
            </a:r>
            <a:r>
              <a:rPr lang="en-US" sz="1800" dirty="0" err="1" smtClean="0"/>
              <a:t>Datenbank</a:t>
            </a:r>
            <a:r>
              <a:rPr lang="en-US" sz="1800" dirty="0" smtClean="0"/>
              <a:t>:</a:t>
            </a:r>
            <a:endParaRPr lang="en-US" sz="1800" i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50672" y="3988949"/>
            <a:ext cx="2425653" cy="4167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In </a:t>
            </a:r>
            <a:r>
              <a:rPr lang="en-US" sz="1800" dirty="0" err="1" smtClean="0"/>
              <a:t>einer</a:t>
            </a:r>
            <a:r>
              <a:rPr lang="en-US" sz="1800" dirty="0" smtClean="0"/>
              <a:t> </a:t>
            </a:r>
            <a:r>
              <a:rPr lang="en-US" sz="1800" dirty="0" err="1" smtClean="0"/>
              <a:t>offenen</a:t>
            </a:r>
            <a:r>
              <a:rPr lang="en-US" sz="1800" dirty="0" smtClean="0"/>
              <a:t> Welt: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298202" y="4328767"/>
                <a:ext cx="2398532" cy="1223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>
                    <a:solidFill>
                      <a:srgbClr val="FF6600"/>
                    </a:solidFill>
                  </a:rPr>
                  <a:t>Found: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FF66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1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100" i="1" baseline="-2500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936" y="4628689"/>
                <a:ext cx="3198042" cy="1631108"/>
              </a:xfrm>
              <a:prstGeom prst="rect">
                <a:avLst/>
              </a:prstGeom>
              <a:blipFill rotWithShape="0">
                <a:blip r:embed="rId5"/>
                <a:stretch>
                  <a:fillRect l="-4000" t="-3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75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8434"/>
            <a:ext cx="7886700" cy="728477"/>
          </a:xfrm>
        </p:spPr>
        <p:txBody>
          <a:bodyPr/>
          <a:lstStyle/>
          <a:p>
            <a:r>
              <a:rPr lang="de-DE" dirty="0" smtClean="0"/>
              <a:t>Naiver Algorithmus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59564"/>
            <a:ext cx="7886700" cy="638078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750"/>
              </a:spcBef>
              <a:buNone/>
            </a:pPr>
            <a:r>
              <a:rPr lang="de-DE" sz="2100" dirty="0" smtClean="0"/>
              <a:t>Exponentiell in der Anzahl der Open-World-Tupel</a:t>
            </a:r>
          </a:p>
          <a:p>
            <a:pPr lvl="1" algn="ctr">
              <a:lnSpc>
                <a:spcPct val="100000"/>
              </a:lnSpc>
            </a:pPr>
            <a:endParaRPr lang="de-DE" sz="2100" dirty="0" smtClean="0"/>
          </a:p>
          <a:p>
            <a:pPr marL="342900" lvl="1" indent="0" algn="ctr">
              <a:buNone/>
            </a:pPr>
            <a:endParaRPr lang="de-DE" sz="2100" dirty="0" smtClean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5" name="Rounded Rectangle 4"/>
          <p:cNvSpPr/>
          <p:nvPr/>
        </p:nvSpPr>
        <p:spPr>
          <a:xfrm>
            <a:off x="207543" y="2363714"/>
            <a:ext cx="2228850" cy="1344450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Generate all extreme distributions P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2820652" y="2795254"/>
            <a:ext cx="297782" cy="4782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57571" y="2360600"/>
            <a:ext cx="2120568" cy="1347564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Compute P(Q)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42175" y="2360600"/>
            <a:ext cx="2090488" cy="1347564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Report </a:t>
            </a:r>
            <a:r>
              <a:rPr lang="en-US" sz="2100" dirty="0" smtClean="0">
                <a:solidFill>
                  <a:schemeClr val="tx1"/>
                </a:solidFill>
              </a:rPr>
              <a:t>minimum </a:t>
            </a:r>
            <a:r>
              <a:rPr lang="en-US" sz="2100" dirty="0">
                <a:solidFill>
                  <a:schemeClr val="tx1"/>
                </a:solidFill>
              </a:rPr>
              <a:t>and maximum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5916527" y="2795254"/>
            <a:ext cx="297782" cy="4782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04414"/>
                <a:ext cx="7886700" cy="406437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de-DE" sz="2800" dirty="0" smtClean="0"/>
                  <a:t>Beispiel</a:t>
                </a:r>
                <a:endParaRPr lang="de-DE" sz="2250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Exist</m:t>
                      </m:r>
                      <m:r>
                        <a:rPr lang="de-DE" sz="27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de-DE" sz="27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sz="270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de-DE" sz="27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27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de-DE" sz="27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27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r>
                        <a:rPr lang="de-DE" sz="27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de-DE" sz="27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Ac</m:t>
                      </m:r>
                      <m:d>
                        <m:dPr>
                          <m:ctrlPr>
                            <a:rPr lang="de-DE" sz="27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27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de-DE" sz="270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de-DE" sz="2700" dirty="0"/>
              </a:p>
              <a:p>
                <a:pPr marL="0" indent="0">
                  <a:buNone/>
                </a:pPr>
                <a:endParaRPr lang="de-DE" sz="2700" dirty="0"/>
              </a:p>
              <a:p>
                <a:r>
                  <a:rPr lang="de-DE" dirty="0" smtClean="0"/>
                  <a:t>Obere Grenze: Jedes Tupel in </a:t>
                </a:r>
                <a:r>
                  <a:rPr lang="de-DE" dirty="0" err="1" smtClean="0"/>
                  <a:t>Inmovie</a:t>
                </a:r>
                <a:r>
                  <a:rPr lang="de-DE" dirty="0" smtClean="0"/>
                  <a:t> und </a:t>
                </a:r>
                <a:r>
                  <a:rPr lang="de-DE" dirty="0" err="1" smtClean="0"/>
                  <a:t>Ac</a:t>
                </a:r>
                <a:r>
                  <a:rPr lang="de-DE" dirty="0" smtClean="0"/>
                  <a:t> hat eine </a:t>
                </a:r>
                <a:r>
                  <a:rPr lang="de-DE" dirty="0"/>
                  <a:t>m</a:t>
                </a:r>
                <a:r>
                  <a:rPr lang="de-DE" dirty="0" smtClean="0"/>
                  <a:t>aximale Wahrscheinlichkeit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r>
                  <a:rPr lang="de-DE" dirty="0" smtClean="0"/>
                  <a:t>Untere Grenze: Jedes Tupel in </a:t>
                </a:r>
                <a:r>
                  <a:rPr lang="de-DE" dirty="0" err="1" smtClean="0"/>
                  <a:t>Inmovie</a:t>
                </a:r>
                <a:r>
                  <a:rPr lang="de-DE" dirty="0" smtClean="0"/>
                  <a:t> und </a:t>
                </a:r>
                <a:r>
                  <a:rPr lang="de-DE" dirty="0" err="1" smtClean="0"/>
                  <a:t>Ac</a:t>
                </a:r>
                <a:r>
                  <a:rPr lang="de-DE" dirty="0" smtClean="0"/>
                  <a:t> hat eine minimale Wahrscheinlichkeit</a:t>
                </a: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r>
                  <a:rPr lang="de-DE" dirty="0" smtClean="0"/>
                  <a:t>Monotonie für UCQs vereinfacht Auswertung</a:t>
                </a:r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04414"/>
                <a:ext cx="7886700" cy="4064375"/>
              </a:xfrm>
              <a:blipFill rotWithShape="0">
                <a:blip r:embed="rId2"/>
                <a:stretch>
                  <a:fillRect l="-1391" t="-2853" b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395536" y="127604"/>
            <a:ext cx="7886700" cy="7284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dirty="0" smtClean="0"/>
              <a:t>Naiver Algorithmus für UCQs </a:t>
            </a:r>
            <a:endParaRPr lang="de-DE" sz="3300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4318133" y="1823810"/>
            <a:ext cx="279132" cy="1976718"/>
          </a:xfrm>
          <a:prstGeom prst="rightBrace">
            <a:avLst>
              <a:gd name="adj1" fmla="val 42738"/>
              <a:gd name="adj2" fmla="val 50000"/>
            </a:avLst>
          </a:prstGeom>
          <a:ln w="28575">
            <a:solidFill>
              <a:srgbClr val="FF66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6446917" y="2381863"/>
            <a:ext cx="279132" cy="860613"/>
          </a:xfrm>
          <a:prstGeom prst="rightBrace">
            <a:avLst>
              <a:gd name="adj1" fmla="val 42738"/>
              <a:gd name="adj2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8173" y="148559"/>
            <a:ext cx="7886700" cy="7284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dirty="0" smtClean="0"/>
              <a:t>Naiver Algorithmus </a:t>
            </a:r>
            <a:r>
              <a:rPr lang="de-DE" sz="3300" dirty="0" err="1" smtClean="0"/>
              <a:t>for</a:t>
            </a:r>
            <a:r>
              <a:rPr lang="de-DE" sz="3300" dirty="0" smtClean="0"/>
              <a:t> UCQs </a:t>
            </a:r>
            <a:endParaRPr lang="de-DE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654338" y="2009924"/>
                <a:ext cx="2126582" cy="932595"/>
              </a:xfrm>
              <a:prstGeom prst="roundRect">
                <a:avLst/>
              </a:prstGeom>
              <a:solidFill>
                <a:schemeClr val="accent1">
                  <a:lumMod val="9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ompute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using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standard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algorithm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used for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PDB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38" y="2009924"/>
                <a:ext cx="2126582" cy="93259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516979" y="3712663"/>
                <a:ext cx="977567" cy="53189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m:rPr>
                        <m:nor/>
                      </m:rPr>
                      <a:rPr lang="en-US" sz="2400" baseline="-25000" dirty="0" smtClean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n-US" sz="2400" baseline="-37000" dirty="0" smtClean="0">
                        <a:solidFill>
                          <a:schemeClr val="tx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9" y="3712663"/>
                <a:ext cx="977567" cy="531894"/>
              </a:xfrm>
              <a:prstGeom prst="roundRect">
                <a:avLst/>
              </a:prstGeom>
              <a:blipFill rotWithShape="0">
                <a:blip r:embed="rId4"/>
                <a:stretch>
                  <a:fillRect r="-3750" b="-11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7868659" y="2744665"/>
                <a:ext cx="1170065" cy="61627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tx1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tx1"/>
                          </a:solidFill>
                        </a:rPr>
                        <m:t>Q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tx1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544" y="2516553"/>
                <a:ext cx="1560087" cy="82170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645315" y="3300163"/>
                <a:ext cx="2746208" cy="1153172"/>
              </a:xfrm>
              <a:prstGeom prst="roundRect">
                <a:avLst/>
              </a:prstGeom>
              <a:solidFill>
                <a:schemeClr val="accent1">
                  <a:lumMod val="9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onstruct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new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PDB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by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adding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all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open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tuples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with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default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upper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probabilities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i="1" dirty="0">
                          <a:solidFill>
                            <a:schemeClr val="tx1"/>
                          </a:solidFill>
                        </a:rPr>
                        <m:t>λ</m:t>
                      </m:r>
                      <m:r>
                        <m:rPr>
                          <m:nor/>
                        </m:rPr>
                        <a:rPr lang="en-US" sz="1600" i="1" dirty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315" y="3300163"/>
                <a:ext cx="2746208" cy="115317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5128839" y="3410451"/>
                <a:ext cx="2126582" cy="932595"/>
              </a:xfrm>
              <a:prstGeom prst="roundRect">
                <a:avLst/>
              </a:prstGeom>
              <a:solidFill>
                <a:schemeClr val="accent1">
                  <a:lumMod val="9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ompute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using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standard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algorithm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used for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PDB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839" y="3410451"/>
                <a:ext cx="2126582" cy="932595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/>
          <p:cNvSpPr/>
          <p:nvPr/>
        </p:nvSpPr>
        <p:spPr>
          <a:xfrm rot="16200000">
            <a:off x="4681092" y="3637621"/>
            <a:ext cx="200657" cy="4782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516978" y="2255075"/>
                <a:ext cx="983207" cy="43475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bar>
                      <m:bar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bar>
                    <m:r>
                      <m:rPr>
                        <m:nor/>
                      </m:rPr>
                      <a:rPr lang="en-US" sz="2400" baseline="-25000" dirty="0" smtClean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n-US" sz="2400" baseline="-37000" dirty="0" smtClean="0">
                        <a:solidFill>
                          <a:schemeClr val="tx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8" y="2255075"/>
                <a:ext cx="983207" cy="434756"/>
              </a:xfrm>
              <a:prstGeom prst="roundRect">
                <a:avLst/>
              </a:prstGeom>
              <a:blipFill rotWithShape="0">
                <a:blip r:embed="rId8"/>
                <a:stretch>
                  <a:fillRect t="-7042" r="-3106" b="-23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/>
          <p:cNvSpPr/>
          <p:nvPr/>
        </p:nvSpPr>
        <p:spPr>
          <a:xfrm>
            <a:off x="7393411" y="2128530"/>
            <a:ext cx="478256" cy="1848547"/>
          </a:xfrm>
          <a:prstGeom prst="rightBrace">
            <a:avLst>
              <a:gd name="adj1" fmla="val 32861"/>
              <a:gd name="adj2" fmla="val 4902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628651" y="4976674"/>
                <a:ext cx="7405817" cy="53189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100" dirty="0" smtClean="0">
                    <a:solidFill>
                      <a:schemeClr val="tx1"/>
                    </a:solidFill>
                  </a:rPr>
                  <a:t>Bei der Auswertung von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m:rPr>
                        <m:nor/>
                      </m:rPr>
                      <a:rPr lang="de-DE" sz="2400" baseline="-25000" smtClean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de-DE" sz="2400" baseline="-37000" smtClean="0">
                        <a:solidFill>
                          <a:schemeClr val="tx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de-DE" sz="200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de-DE" sz="2000">
                        <a:solidFill>
                          <a:schemeClr val="tx1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de-DE" sz="200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de-DE" sz="2100" dirty="0">
                    <a:solidFill>
                      <a:schemeClr val="tx1"/>
                    </a:solidFill>
                  </a:rPr>
                  <a:t> </a:t>
                </a:r>
                <a:r>
                  <a:rPr lang="de-DE" sz="2100" dirty="0" smtClean="0">
                    <a:solidFill>
                      <a:schemeClr val="tx1"/>
                    </a:solidFill>
                  </a:rPr>
                  <a:t>wächst die PDB </a:t>
                </a:r>
                <a:r>
                  <a:rPr lang="de-DE" sz="2100" dirty="0" err="1" smtClean="0">
                    <a:solidFill>
                      <a:schemeClr val="tx1"/>
                    </a:solidFill>
                  </a:rPr>
                  <a:t>polynomiell</a:t>
                </a:r>
                <a:r>
                  <a:rPr lang="de-DE" sz="2100" dirty="0" smtClean="0">
                    <a:solidFill>
                      <a:schemeClr val="tx1"/>
                    </a:solidFill>
                  </a:rPr>
                  <a:t> in der Domänengröße</a:t>
                </a:r>
                <a:endParaRPr lang="de-DE" sz="21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4976674"/>
                <a:ext cx="7405817" cy="531894"/>
              </a:xfrm>
              <a:prstGeom prst="roundRect">
                <a:avLst/>
              </a:prstGeom>
              <a:blipFill rotWithShape="0">
                <a:blip r:embed="rId9"/>
                <a:stretch>
                  <a:fillRect t="-25000" b="-40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9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5" grpId="0" animBg="1"/>
      <p:bldP spid="16" grpId="0" animBg="1"/>
      <p:bldP spid="22" grpId="0"/>
      <p:bldP spid="23" grpId="0" animBg="1"/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268712"/>
                <a:ext cx="5543550" cy="67572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Algorithmus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268712"/>
                <a:ext cx="5543550" cy="675725"/>
              </a:xfrm>
              <a:blipFill rotWithShape="0">
                <a:blip r:embed="rId2"/>
                <a:stretch>
                  <a:fillRect t="-9009" b="-18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5124" y="3127969"/>
                <a:ext cx="7270979" cy="28817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u="sng" dirty="0"/>
                  <a:t>Step 0</a:t>
                </a:r>
                <a:r>
                  <a:rPr lang="en-US" sz="1800" dirty="0"/>
                  <a:t>: Base of Recursion</a:t>
                </a:r>
              </a:p>
              <a:p>
                <a:pPr marL="0" indent="0">
                  <a:buNone/>
                </a:pPr>
                <a:r>
                  <a:rPr lang="en-US" sz="1800" dirty="0"/>
                  <a:t>if Q is a single ground atom t then</a:t>
                </a:r>
              </a:p>
              <a:p>
                <a:pPr marL="342900" lvl="1" indent="0">
                  <a:buNone/>
                </a:pPr>
                <a:r>
                  <a:rPr lang="en-US" sz="1800" dirty="0" smtClean="0"/>
                  <a:t>if </a:t>
                </a:r>
                <a:r>
                  <a:rPr lang="en-US" sz="1800" dirty="0"/>
                  <a:t>⟨t ∶ p⟩ ∈ Ƥ then return p else </a:t>
                </a:r>
                <a:r>
                  <a:rPr lang="en-US" sz="1800" dirty="0" smtClean="0"/>
                  <a:t>return </a:t>
                </a:r>
                <a:r>
                  <a:rPr lang="el-GR" sz="1800" dirty="0"/>
                  <a:t>λ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:r>
                  <a:rPr lang="en-US" sz="1800" u="sng" dirty="0"/>
                  <a:t>Step 1</a:t>
                </a:r>
                <a:r>
                  <a:rPr lang="en-US" sz="1800" dirty="0"/>
                  <a:t>: Rewriting of Query</a:t>
                </a:r>
              </a:p>
              <a:p>
                <a:pPr marL="0" indent="0">
                  <a:buNone/>
                </a:pPr>
                <a:r>
                  <a:rPr lang="en-US" sz="1800" dirty="0"/>
                  <a:t>Convert Q to union of CNFs: Q</a:t>
                </a:r>
                <a:r>
                  <a:rPr lang="en-US" sz="1800" baseline="-25000" dirty="0"/>
                  <a:t>UCNF</a:t>
                </a:r>
                <a:r>
                  <a:rPr lang="en-US" sz="1800" dirty="0"/>
                  <a:t> = Q</a:t>
                </a:r>
                <a:r>
                  <a:rPr lang="en-US" sz="1800" baseline="-25000" dirty="0"/>
                  <a:t>1</a:t>
                </a:r>
                <a:r>
                  <a:rPr lang="en-US" sz="1800" dirty="0"/>
                  <a:t> ∨... ∨Q</a:t>
                </a:r>
                <a:r>
                  <a:rPr lang="en-US" sz="1800" baseline="-25000" dirty="0"/>
                  <a:t>m</a:t>
                </a:r>
              </a:p>
              <a:p>
                <a:pPr marL="0" indent="0">
                  <a:buNone/>
                </a:pPr>
                <a:r>
                  <a:rPr lang="en-US" sz="1800" dirty="0"/>
                  <a:t>Example: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˅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))∧(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)˅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>
                    <a:sym typeface="Wingdings" panose="05000000000000000000" pitchFamily="2" charset="2"/>
                  </a:rPr>
                  <a:t>	 </a:t>
                </a:r>
                <a:r>
                  <a:rPr lang="en-US" sz="1800" dirty="0"/>
                  <a:t> (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)˅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) ∨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))∧(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˅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T</m:t>
                        </m:r>
                        <m:d>
                          <m:d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sz="1800" baseline="-25000" dirty="0"/>
              </a:p>
              <a:p>
                <a:pPr marL="0" indent="0">
                  <a:buNone/>
                </a:pPr>
                <a:endParaRPr lang="en-US" sz="1800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124" y="3127969"/>
                <a:ext cx="7270979" cy="2881745"/>
              </a:xfrm>
              <a:blipFill rotWithShape="0">
                <a:blip r:embed="rId3"/>
                <a:stretch>
                  <a:fillRect l="-671" t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172200" y="1219832"/>
                <a:ext cx="2874309" cy="624992"/>
              </a:xfrm>
              <a:prstGeom prst="rect">
                <a:avLst/>
              </a:prstGeom>
              <a:ln w="38100">
                <a:solidFill>
                  <a:srgbClr val="00B050"/>
                </a:solidFill>
              </a:ln>
            </p:spPr>
            <p:txBody>
              <a:bodyPr vert="horz" lIns="68580" tIns="34290" rIns="68580" bIns="3429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650" b="1" dirty="0"/>
                  <a:t>CNF: </a:t>
                </a:r>
              </a:p>
              <a:p>
                <a:r>
                  <a:rPr lang="en-US" sz="1650" b="1" dirty="0"/>
                  <a:t> </a:t>
                </a:r>
                <a14:m>
                  <m:oMath xmlns:m="http://schemas.openxmlformats.org/officeDocument/2006/math">
                    <m:r>
                      <a:rPr lang="en-US" sz="15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5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 ˅ 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5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)˅</m:t>
                    </m:r>
                    <m:r>
                      <a:rPr lang="en-US" sz="15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50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1500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5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219832"/>
                <a:ext cx="2874309" cy="624992"/>
              </a:xfrm>
              <a:prstGeom prst="rect">
                <a:avLst/>
              </a:prstGeom>
              <a:blipFill rotWithShape="0">
                <a:blip r:embed="rId4"/>
                <a:stretch>
                  <a:fillRect l="-1048" b="-37615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45124" y="1716957"/>
                <a:ext cx="7099530" cy="102124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 smtClean="0">
                            <a:solidFill>
                              <a:srgbClr val="1E0AFF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dirty="0">
                            <a:solidFill>
                              <a:srgbClr val="1E0AFF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sz="1800" dirty="0">
                            <a:solidFill>
                              <a:srgbClr val="1E0A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sz="1800" dirty="0">
                            <a:solidFill>
                              <a:srgbClr val="1E0A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en-US" sz="1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(Q, P, </a:t>
                </a:r>
                <a:r>
                  <a:rPr lang="el-GR" sz="1800" dirty="0"/>
                  <a:t>λ, </a:t>
                </a:r>
                <a:r>
                  <a:rPr lang="en-US" sz="1800" dirty="0"/>
                  <a:t>D) - abbreviated by L(Q, P)</a:t>
                </a:r>
              </a:p>
              <a:p>
                <a:pPr marL="0" indent="0">
                  <a:buNone/>
                </a:pPr>
                <a:r>
                  <a:rPr lang="en-US" sz="1800" u="sng" dirty="0"/>
                  <a:t>Input</a:t>
                </a:r>
                <a:r>
                  <a:rPr lang="en-US" sz="1800" dirty="0"/>
                  <a:t>: CNF Q , probability tuples Ƥ, threshold </a:t>
                </a:r>
                <a:r>
                  <a:rPr lang="el-GR" sz="1800" dirty="0"/>
                  <a:t>λ </a:t>
                </a:r>
                <a:r>
                  <a:rPr lang="en-US" sz="1800" dirty="0"/>
                  <a:t>and domain D</a:t>
                </a:r>
              </a:p>
              <a:p>
                <a:pPr marL="0" indent="0">
                  <a:buNone/>
                </a:pPr>
                <a:r>
                  <a:rPr lang="en-US" sz="1800" u="sng" dirty="0"/>
                  <a:t>Output</a:t>
                </a:r>
                <a:r>
                  <a:rPr lang="en-US" sz="1800" dirty="0"/>
                  <a:t>: The upper probability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1800" baseline="-15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1800" i="1" baseline="-250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800" i="1" baseline="-150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over domain D</a:t>
                </a:r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4" y="1716957"/>
                <a:ext cx="7099530" cy="1021249"/>
              </a:xfrm>
              <a:prstGeom prst="rect">
                <a:avLst/>
              </a:prstGeom>
              <a:blipFill rotWithShape="0">
                <a:blip r:embed="rId5"/>
                <a:stretch>
                  <a:fillRect l="-1030" t="-40719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0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75158"/>
                <a:ext cx="7886700" cy="360402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1950" u="sng" dirty="0"/>
                  <a:t>Step 2</a:t>
                </a:r>
                <a:r>
                  <a:rPr lang="en-US" sz="1950" dirty="0"/>
                  <a:t>: Decomposable Disjunction</a:t>
                </a:r>
              </a:p>
              <a:p>
                <a:pPr marL="0" indent="0">
                  <a:buNone/>
                </a:pPr>
                <a:r>
                  <a:rPr lang="en-US" sz="1950" dirty="0"/>
                  <a:t>if m &gt; 1 and Q</a:t>
                </a:r>
                <a:r>
                  <a:rPr lang="en-US" sz="1950" baseline="-25000" dirty="0"/>
                  <a:t>UCNF</a:t>
                </a:r>
                <a:r>
                  <a:rPr lang="en-US" sz="1950" dirty="0"/>
                  <a:t> = 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∨ Q</a:t>
                </a:r>
                <a:r>
                  <a:rPr lang="en-US" sz="1950" baseline="-25000" dirty="0"/>
                  <a:t>2 </a:t>
                </a:r>
                <a:r>
                  <a:rPr lang="en-US" sz="1950" dirty="0"/>
                  <a:t>where 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⊥ Q</a:t>
                </a:r>
                <a:r>
                  <a:rPr lang="en-US" sz="1950" baseline="-25000" dirty="0"/>
                  <a:t>2</a:t>
                </a:r>
                <a:r>
                  <a:rPr lang="en-US" sz="1950" dirty="0"/>
                  <a:t> then</a:t>
                </a:r>
              </a:p>
              <a:p>
                <a:pPr lvl="1"/>
                <a:r>
                  <a:rPr lang="en-US" sz="1950" dirty="0"/>
                  <a:t>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← L(Q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, P∣</a:t>
                </a:r>
                <a:r>
                  <a:rPr lang="en-US" sz="1950" baseline="-25000" dirty="0"/>
                  <a:t>Q1</a:t>
                </a:r>
                <a:r>
                  <a:rPr lang="en-US" sz="1950" dirty="0"/>
                  <a:t>) and q</a:t>
                </a:r>
                <a:r>
                  <a:rPr lang="en-US" sz="1950" baseline="-25000" dirty="0"/>
                  <a:t>2</a:t>
                </a:r>
                <a:r>
                  <a:rPr lang="en-US" sz="1950" dirty="0"/>
                  <a:t> ← L(Q</a:t>
                </a:r>
                <a:r>
                  <a:rPr lang="en-US" sz="1950" baseline="-25000" dirty="0"/>
                  <a:t>2</a:t>
                </a:r>
                <a:r>
                  <a:rPr lang="en-US" sz="1950" dirty="0"/>
                  <a:t>, P∣</a:t>
                </a:r>
                <a:r>
                  <a:rPr lang="en-US" sz="1950" baseline="-25000" dirty="0"/>
                  <a:t>Q2</a:t>
                </a:r>
                <a:r>
                  <a:rPr lang="en-US" sz="1950" dirty="0"/>
                  <a:t>)</a:t>
                </a:r>
              </a:p>
              <a:p>
                <a:pPr lvl="1"/>
                <a:r>
                  <a:rPr lang="en-US" sz="1950" dirty="0"/>
                  <a:t>return 1 − (1 − q1) ⋅ (1 − q2)</a:t>
                </a:r>
              </a:p>
              <a:p>
                <a:endParaRPr lang="en-US" sz="1950" dirty="0"/>
              </a:p>
              <a:p>
                <a:pPr marL="0" indent="0">
                  <a:buNone/>
                </a:pPr>
                <a:r>
                  <a:rPr lang="en-US" sz="1950" u="sng" dirty="0"/>
                  <a:t>Step 3</a:t>
                </a:r>
                <a:r>
                  <a:rPr lang="en-US" sz="1950" dirty="0"/>
                  <a:t>: Inclusion-Exclusion</a:t>
                </a:r>
              </a:p>
              <a:p>
                <a:pPr marL="0" indent="0">
                  <a:buNone/>
                </a:pPr>
                <a:r>
                  <a:rPr lang="en-US" sz="1950" dirty="0"/>
                  <a:t>if m &gt; 1 but Q</a:t>
                </a:r>
                <a:r>
                  <a:rPr lang="en-US" sz="1950" baseline="-25000" dirty="0"/>
                  <a:t>UCNF</a:t>
                </a:r>
                <a:r>
                  <a:rPr lang="en-US" sz="1950" dirty="0"/>
                  <a:t> has no independent Q</a:t>
                </a:r>
                <a:r>
                  <a:rPr lang="en-US" sz="1950" baseline="-25000" dirty="0"/>
                  <a:t>i</a:t>
                </a:r>
                <a:r>
                  <a:rPr lang="en-US" sz="1950" dirty="0"/>
                  <a:t> then</a:t>
                </a:r>
              </a:p>
              <a:p>
                <a:pPr lvl="1"/>
                <a:r>
                  <a:rPr lang="en-US" sz="1950" dirty="0"/>
                  <a:t>return ∑</a:t>
                </a:r>
                <a:r>
                  <a:rPr lang="en-US" sz="1950" baseline="-25000" dirty="0"/>
                  <a:t>s</a:t>
                </a:r>
                <a:r>
                  <a:rPr lang="en-US" sz="1950" baseline="-25000" dirty="0" smtClean="0"/>
                  <a:t>⊆{</a:t>
                </a:r>
                <a:r>
                  <a:rPr lang="en-US" sz="2000" baseline="-25000" dirty="0" smtClean="0"/>
                  <a:t>1, ... ,m}</a:t>
                </a:r>
                <a:r>
                  <a:rPr lang="en-US" sz="1950" dirty="0" smtClean="0"/>
                  <a:t>(</a:t>
                </a:r>
                <a:r>
                  <a:rPr lang="en-US" sz="1950" dirty="0"/>
                  <a:t>−1)</a:t>
                </a:r>
                <a:r>
                  <a:rPr lang="en-US" sz="1950" baseline="30000" dirty="0"/>
                  <a:t>∣s∣+1</a:t>
                </a:r>
                <a:r>
                  <a:rPr lang="en-US" sz="1950" dirty="0"/>
                  <a:t> ⋅ L(∧</a:t>
                </a:r>
                <a:r>
                  <a:rPr lang="en-US" sz="1950" baseline="-25000" dirty="0"/>
                  <a:t>i∈s</a:t>
                </a:r>
                <a:r>
                  <a:rPr lang="en-US" sz="1950" dirty="0"/>
                  <a:t>Q</a:t>
                </a:r>
                <a:r>
                  <a:rPr lang="en-US" sz="1950" baseline="-25000" dirty="0"/>
                  <a:t>i</a:t>
                </a:r>
                <a:r>
                  <a:rPr lang="en-US" sz="1950" dirty="0"/>
                  <a:t>, P∣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50" i="1" baseline="-25000" dirty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950" baseline="-25000" dirty="0"/>
                          <m:t>⋀</m:t>
                        </m:r>
                        <m:r>
                          <a:rPr lang="en-US" sz="1950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l-GR" sz="1950" i="1" baseline="-25000" dirty="0">
                            <a:latin typeface="Cambria Math" panose="02040503050406030204" pitchFamily="18" charset="0"/>
                          </a:rPr>
                          <m:t>ϵ</m:t>
                        </m:r>
                        <m:r>
                          <a:rPr lang="en-US" sz="1950" i="1" baseline="-25000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sSub>
                          <m:sSubPr>
                            <m:ctrlPr>
                              <a:rPr lang="en-US" sz="1950" i="1" baseline="-25000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950" i="1" baseline="-25000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950" i="1" baseline="-25000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950" dirty="0"/>
                  <a:t>)</a:t>
                </a:r>
              </a:p>
              <a:p>
                <a:endParaRPr lang="en-US" sz="2250" dirty="0"/>
              </a:p>
              <a:p>
                <a:pPr marL="0" indent="0">
                  <a:buNone/>
                </a:pPr>
                <a:r>
                  <a:rPr lang="en-US" sz="1950" u="sng" dirty="0"/>
                  <a:t>Step 4</a:t>
                </a:r>
                <a:r>
                  <a:rPr lang="en-US" sz="1950" dirty="0"/>
                  <a:t>: Decomposable Conjunction</a:t>
                </a:r>
              </a:p>
              <a:p>
                <a:pPr marL="0" indent="0">
                  <a:buNone/>
                </a:pPr>
                <a:r>
                  <a:rPr lang="en-US" sz="1950" dirty="0"/>
                  <a:t> if Q = 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∧ Q</a:t>
                </a:r>
                <a:r>
                  <a:rPr lang="en-US" sz="1950" baseline="-25000" dirty="0"/>
                  <a:t>2 </a:t>
                </a:r>
                <a:r>
                  <a:rPr lang="en-US" sz="1950" dirty="0"/>
                  <a:t>where 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⊥ Q</a:t>
                </a:r>
                <a:r>
                  <a:rPr lang="en-US" sz="1950" baseline="-25000" dirty="0"/>
                  <a:t>2</a:t>
                </a:r>
                <a:r>
                  <a:rPr lang="en-US" sz="1950" dirty="0"/>
                  <a:t> then</a:t>
                </a:r>
              </a:p>
              <a:p>
                <a:pPr lvl="1"/>
                <a:r>
                  <a:rPr lang="en-US" sz="1950" dirty="0"/>
                  <a:t>return L(Q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, P∣</a:t>
                </a:r>
                <a:r>
                  <a:rPr lang="en-US" sz="1950" baseline="-25000" dirty="0"/>
                  <a:t>Q1</a:t>
                </a:r>
                <a:r>
                  <a:rPr lang="en-US" sz="1950" dirty="0"/>
                  <a:t>) ⋅ L(Q2, P∣</a:t>
                </a:r>
                <a:r>
                  <a:rPr lang="en-US" sz="1950" baseline="-25000" dirty="0"/>
                  <a:t>Q2</a:t>
                </a:r>
                <a:r>
                  <a:rPr lang="en-US" sz="1950" dirty="0"/>
                  <a:t>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75158"/>
                <a:ext cx="7886700" cy="3604022"/>
              </a:xfrm>
              <a:blipFill rotWithShape="0">
                <a:blip r:embed="rId2"/>
                <a:stretch>
                  <a:fillRect l="-696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323528" y="188640"/>
                <a:ext cx="7886700" cy="675725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3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3300" dirty="0">
                    <a:solidFill>
                      <a:schemeClr val="tx1"/>
                    </a:solidFill>
                  </a:rPr>
                  <a:t> </a:t>
                </a:r>
                <a:r>
                  <a:rPr lang="en-US" sz="3300" dirty="0" smtClean="0">
                    <a:solidFill>
                      <a:schemeClr val="tx1"/>
                    </a:solidFill>
                  </a:rPr>
                  <a:t>Algorithmus</a:t>
                </a:r>
                <a:endParaRPr lang="en-US" sz="3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8640"/>
                <a:ext cx="7886700" cy="675725"/>
              </a:xfrm>
              <a:prstGeom prst="rect">
                <a:avLst/>
              </a:prstGeom>
              <a:blipFill rotWithShape="0">
                <a:blip r:embed="rId3"/>
                <a:stretch>
                  <a:fillRect t="-9009" b="-2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6435970" y="1109943"/>
            <a:ext cx="2554166" cy="59897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500" dirty="0">
                <a:solidFill>
                  <a:srgbClr val="FF6600"/>
                </a:solidFill>
              </a:rPr>
              <a:t>Q</a:t>
            </a:r>
            <a:r>
              <a:rPr lang="en-US" sz="1500" baseline="-25000" dirty="0">
                <a:solidFill>
                  <a:srgbClr val="FF6600"/>
                </a:solidFill>
              </a:rPr>
              <a:t>1</a:t>
            </a:r>
            <a:r>
              <a:rPr lang="en-US" sz="1500" dirty="0">
                <a:solidFill>
                  <a:srgbClr val="FF6600"/>
                </a:solidFill>
              </a:rPr>
              <a:t> ⊥ Q</a:t>
            </a:r>
            <a:r>
              <a:rPr lang="en-US" sz="1500" baseline="-25000" dirty="0">
                <a:solidFill>
                  <a:srgbClr val="FF6600"/>
                </a:solidFill>
              </a:rPr>
              <a:t>2</a:t>
            </a:r>
            <a:r>
              <a:rPr lang="en-US" sz="1500" dirty="0">
                <a:solidFill>
                  <a:srgbClr val="FF6600"/>
                </a:solidFill>
              </a:rPr>
              <a:t>  </a:t>
            </a:r>
            <a:r>
              <a:rPr lang="en-US" sz="1500" dirty="0"/>
              <a:t>if Q</a:t>
            </a:r>
            <a:r>
              <a:rPr lang="en-US" sz="1500" baseline="-25000" dirty="0"/>
              <a:t>1, </a:t>
            </a:r>
            <a:r>
              <a:rPr lang="en-US" sz="1500" dirty="0"/>
              <a:t>Q</a:t>
            </a:r>
            <a:r>
              <a:rPr lang="en-US" sz="1500" baseline="-25000" dirty="0"/>
              <a:t>2</a:t>
            </a:r>
            <a:r>
              <a:rPr lang="en-US" sz="1500" dirty="0"/>
              <a:t>  doesn’t share any relational symbols</a:t>
            </a:r>
            <a:r>
              <a:rPr lang="en-US" sz="1500" baseline="-25000" dirty="0"/>
              <a:t> </a:t>
            </a:r>
            <a:endParaRPr lang="en-US" sz="15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19672" y="5489973"/>
            <a:ext cx="6204814" cy="826001"/>
            <a:chOff x="1619672" y="5489973"/>
            <a:chExt cx="6204814" cy="826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93" y="5690051"/>
              <a:ext cx="6012160" cy="62592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619672" y="5489973"/>
              <a:ext cx="6204814" cy="25107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76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78" y="1340768"/>
            <a:ext cx="5140440" cy="3800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/>
              <a:t>Step 5</a:t>
            </a:r>
            <a:r>
              <a:rPr lang="en-US" sz="1800" dirty="0"/>
              <a:t>: Decomposable Universal Quantifier</a:t>
            </a:r>
          </a:p>
          <a:p>
            <a:pPr marL="0" indent="0">
              <a:buNone/>
            </a:pPr>
            <a:r>
              <a:rPr lang="en-US" sz="1800" dirty="0"/>
              <a:t>if Q has a separator variable x then</a:t>
            </a:r>
          </a:p>
          <a:p>
            <a:pPr lvl="1"/>
            <a:r>
              <a:rPr lang="en-US" sz="2000" dirty="0" smtClean="0"/>
              <a:t>let T be all constants as x-argument in P</a:t>
            </a:r>
          </a:p>
          <a:p>
            <a:pPr lvl="1"/>
            <a:r>
              <a:rPr lang="en-US" sz="2000" dirty="0" smtClean="0"/>
              <a:t>q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← ∏</a:t>
            </a:r>
            <a:r>
              <a:rPr lang="en-US" sz="2000" baseline="-25000" dirty="0" smtClean="0"/>
              <a:t>t∈T</a:t>
            </a:r>
            <a:r>
              <a:rPr lang="en-US" sz="2000" dirty="0" smtClean="0"/>
              <a:t> L(Q[x/t], P∣</a:t>
            </a:r>
            <a:r>
              <a:rPr lang="en-US" sz="2000" baseline="-25000" dirty="0" smtClean="0"/>
              <a:t>x=t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q</a:t>
            </a:r>
            <a:r>
              <a:rPr lang="en-US" sz="2000" baseline="-25000" dirty="0" smtClean="0"/>
              <a:t>o</a:t>
            </a:r>
            <a:r>
              <a:rPr lang="en-US" sz="2000" dirty="0" smtClean="0"/>
              <a:t> ← L(Q[x/t], ∅) for some t ∈ D ∖ T</a:t>
            </a:r>
          </a:p>
          <a:p>
            <a:pPr lvl="1"/>
            <a:r>
              <a:rPr lang="en-US" sz="2000" dirty="0" smtClean="0"/>
              <a:t>return q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⋅ q</a:t>
            </a:r>
            <a:r>
              <a:rPr lang="en-US" sz="2000" baseline="-25000" dirty="0" smtClean="0"/>
              <a:t>o</a:t>
            </a:r>
            <a:r>
              <a:rPr lang="en-US" sz="2000" baseline="30000" dirty="0" smtClean="0"/>
              <a:t>∣D∖T ∣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r>
              <a:rPr lang="en-US" sz="1800" u="sng" dirty="0"/>
              <a:t>Step 6</a:t>
            </a:r>
            <a:r>
              <a:rPr lang="en-US" sz="1800" dirty="0"/>
              <a:t>: Fail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395536" y="205671"/>
                <a:ext cx="7886700" cy="675725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3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3300" dirty="0">
                    <a:solidFill>
                      <a:schemeClr val="tx1"/>
                    </a:solidFill>
                  </a:rPr>
                  <a:t> </a:t>
                </a:r>
                <a:r>
                  <a:rPr lang="en-US" sz="3300" dirty="0" smtClean="0">
                    <a:solidFill>
                      <a:schemeClr val="tx1"/>
                    </a:solidFill>
                  </a:rPr>
                  <a:t>Algorithmus</a:t>
                </a:r>
                <a:endParaRPr lang="en-US" sz="3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5671"/>
                <a:ext cx="7886700" cy="675725"/>
              </a:xfrm>
              <a:prstGeom prst="rect">
                <a:avLst/>
              </a:prstGeom>
              <a:blipFill rotWithShape="0">
                <a:blip r:embed="rId2"/>
                <a:stretch>
                  <a:fillRect t="-9009" b="-2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228184" y="1197513"/>
            <a:ext cx="2554166" cy="59897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500" dirty="0"/>
              <a:t>A </a:t>
            </a:r>
            <a:r>
              <a:rPr lang="en-US" sz="1500" dirty="0">
                <a:solidFill>
                  <a:srgbClr val="FF6600"/>
                </a:solidFill>
              </a:rPr>
              <a:t>separator </a:t>
            </a:r>
            <a:r>
              <a:rPr lang="en-US" sz="1500" dirty="0"/>
              <a:t>is a variable </a:t>
            </a:r>
            <a:br>
              <a:rPr lang="en-US" sz="1500" dirty="0"/>
            </a:br>
            <a:r>
              <a:rPr lang="en-US" sz="1500" dirty="0"/>
              <a:t>that appears in every atom in Q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28184" y="1893924"/>
            <a:ext cx="2554166" cy="59897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500" dirty="0"/>
              <a:t>An </a:t>
            </a:r>
            <a:r>
              <a:rPr lang="en-US" sz="1500" dirty="0">
                <a:solidFill>
                  <a:srgbClr val="FF6600"/>
                </a:solidFill>
              </a:rPr>
              <a:t>x-argument </a:t>
            </a:r>
            <a:r>
              <a:rPr lang="en-US" sz="1500" dirty="0"/>
              <a:t>is an argument that hold a separator variable x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6854" y="2653504"/>
            <a:ext cx="3907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wf_segoe-ui_normal"/>
              </a:rPr>
              <a:t>Forall a,m [ </a:t>
            </a:r>
            <a:r>
              <a:rPr lang="en-US" dirty="0">
                <a:solidFill>
                  <a:srgbClr val="0070C0"/>
                </a:solidFill>
                <a:latin typeface="wf_segoe-ui_normal"/>
              </a:rPr>
              <a:t>Inmovie(a,m) OR Ac(a)</a:t>
            </a:r>
            <a:r>
              <a:rPr lang="en-US" dirty="0">
                <a:solidFill>
                  <a:srgbClr val="212121"/>
                </a:solidFill>
                <a:latin typeface="wf_segoe-ui_normal"/>
              </a:rPr>
              <a:t> ] 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308304" y="2958295"/>
            <a:ext cx="0" cy="20849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460432" y="2961658"/>
            <a:ext cx="6728" cy="205127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108577" y="3541717"/>
          <a:ext cx="813547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547"/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Pitt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Cruise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Hayek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854683" y="3549189"/>
          <a:ext cx="209326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630"/>
                <a:gridCol w="1046630"/>
              </a:tblGrid>
              <a:tr h="2971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Inmovie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Pitt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Troy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Butler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deCaprio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Inception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139554" y="4985389"/>
            <a:ext cx="410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wf_segoe-ui_normal"/>
              </a:rPr>
              <a:t>T = {</a:t>
            </a:r>
            <a:r>
              <a:rPr lang="en-US" dirty="0"/>
              <a:t>Pitt, Butler, deCaprio, Cruise, Heyek}</a:t>
            </a:r>
          </a:p>
          <a:p>
            <a:r>
              <a:rPr lang="en-US" dirty="0">
                <a:solidFill>
                  <a:srgbClr val="212121"/>
                </a:solidFill>
                <a:latin typeface="wf_segoe-ui_norm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837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7886700" cy="32635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berechnet</a:t>
                </a:r>
                <a:r>
                  <a:rPr lang="en-US" dirty="0" smtClean="0"/>
                  <a:t> die </a:t>
                </a:r>
                <a:r>
                  <a:rPr lang="en-US" dirty="0" err="1" smtClean="0"/>
                  <a:t>Wahrscheinlichkeiten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für</a:t>
                </a:r>
                <a:r>
                  <a:rPr lang="en-US" dirty="0" smtClean="0"/>
                  <a:t> UCQs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err="1" smtClean="0"/>
                  <a:t>Daten-Komplexität</a:t>
                </a:r>
                <a:r>
                  <a:rPr lang="en-US" u="sng" dirty="0" smtClean="0"/>
                  <a:t>:</a:t>
                </a:r>
                <a:endParaRPr lang="en-US" u="sng" dirty="0"/>
              </a:p>
              <a:p>
                <a:pPr marL="0" indent="0">
                  <a:buNone/>
                </a:pPr>
                <a:r>
                  <a:rPr lang="en-US" dirty="0" smtClean="0"/>
                  <a:t>Monotone UCQs </a:t>
                </a:r>
                <a:r>
                  <a:rPr lang="en-US" dirty="0" err="1" smtClean="0"/>
                  <a:t>werden</a:t>
                </a:r>
                <a:r>
                  <a:rPr lang="en-US" dirty="0" smtClean="0"/>
                  <a:t> auf </a:t>
                </a:r>
                <a:r>
                  <a:rPr lang="en-US" dirty="0" err="1" smtClean="0"/>
                  <a:t>OpenPDBs</a:t>
                </a:r>
                <a:r>
                  <a:rPr lang="en-US" dirty="0" smtClean="0"/>
                  <a:t> in </a:t>
                </a:r>
                <a:r>
                  <a:rPr lang="en-US" dirty="0" err="1" smtClean="0"/>
                  <a:t>PTime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evaluiert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wenn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sie</a:t>
                </a:r>
                <a:r>
                  <a:rPr lang="en-US" dirty="0" smtClean="0"/>
                  <a:t> auf PDBs in </a:t>
                </a:r>
                <a:r>
                  <a:rPr lang="en-US" dirty="0" err="1" smtClean="0"/>
                  <a:t>PTime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evaluiert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werden</a:t>
                </a:r>
                <a:r>
                  <a:rPr lang="en-US" dirty="0" smtClean="0"/>
                  <a:t> und </a:t>
                </a:r>
                <a:r>
                  <a:rPr lang="en-US" dirty="0" err="1" smtClean="0"/>
                  <a:t>umgekehrt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7886700" cy="3263504"/>
              </a:xfrm>
              <a:blipFill rotWithShape="0">
                <a:blip r:embed="rId2"/>
                <a:stretch>
                  <a:fillRect l="-1392" t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67544" y="188640"/>
                <a:ext cx="7886700" cy="675725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3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3300" dirty="0">
                    <a:solidFill>
                      <a:schemeClr val="tx1"/>
                    </a:solidFill>
                  </a:rPr>
                  <a:t> </a:t>
                </a:r>
                <a:r>
                  <a:rPr lang="en-US" sz="3300" dirty="0" err="1" smtClean="0">
                    <a:solidFill>
                      <a:schemeClr val="tx1"/>
                    </a:solidFill>
                  </a:rPr>
                  <a:t>Algorithmus</a:t>
                </a:r>
                <a:r>
                  <a:rPr lang="en-US" sz="33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300" dirty="0" err="1" smtClean="0">
                    <a:solidFill>
                      <a:schemeClr val="tx1"/>
                    </a:solidFill>
                  </a:rPr>
                  <a:t>für</a:t>
                </a:r>
                <a:r>
                  <a:rPr lang="en-US" sz="33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300" dirty="0">
                    <a:solidFill>
                      <a:schemeClr val="tx1"/>
                    </a:solidFill>
                  </a:rPr>
                  <a:t>UCQs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8640"/>
                <a:ext cx="7886700" cy="675725"/>
              </a:xfrm>
              <a:prstGeom prst="rect">
                <a:avLst/>
              </a:prstGeom>
              <a:blipFill rotWithShape="0">
                <a:blip r:embed="rId3"/>
                <a:stretch>
                  <a:fillRect t="-9009" b="-2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12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975"/>
            <a:ext cx="8579296" cy="4968875"/>
          </a:xfrm>
        </p:spPr>
        <p:txBody>
          <a:bodyPr/>
          <a:lstStyle/>
          <a:p>
            <a:r>
              <a:rPr lang="de-DE" dirty="0" smtClean="0"/>
              <a:t>Einfache Idee: Ersetze </a:t>
            </a:r>
            <a:r>
              <a:rPr lang="de-DE" dirty="0" smtClean="0">
                <a:solidFill>
                  <a:srgbClr val="170BFF"/>
                </a:solidFill>
              </a:rPr>
              <a:t>p, 1-p </a:t>
            </a:r>
            <a:r>
              <a:rPr lang="de-DE" dirty="0" smtClean="0"/>
              <a:t>durch </a:t>
            </a:r>
            <a:r>
              <a:rPr lang="de-DE" dirty="0" err="1" smtClean="0">
                <a:solidFill>
                  <a:srgbClr val="170BFF"/>
                </a:solidFill>
              </a:rPr>
              <a:t>w</a:t>
            </a:r>
            <a:r>
              <a:rPr lang="de-DE" dirty="0" smtClean="0">
                <a:solidFill>
                  <a:srgbClr val="170BFF"/>
                </a:solidFill>
              </a:rPr>
              <a:t>, </a:t>
            </a:r>
            <a:r>
              <a:rPr lang="de-DE" u="sng" dirty="0" err="1" smtClean="0">
                <a:solidFill>
                  <a:srgbClr val="170BFF"/>
                </a:solidFill>
              </a:rPr>
              <a:t>w</a:t>
            </a:r>
            <a:endParaRPr lang="de-DE" u="sng" dirty="0" smtClean="0">
              <a:solidFill>
                <a:srgbClr val="170BFF"/>
              </a:solidFill>
            </a:endParaRPr>
          </a:p>
          <a:p>
            <a:pPr lvl="1"/>
            <a:r>
              <a:rPr lang="de-DE" dirty="0" smtClean="0"/>
              <a:t>Gewichte nicht-notwendigerweise Wahrscheinlichkeiten</a:t>
            </a:r>
          </a:p>
          <a:p>
            <a:r>
              <a:rPr lang="de-DE" dirty="0" smtClean="0"/>
              <a:t>Anfragebeantwortung durch WFOMC</a:t>
            </a:r>
          </a:p>
          <a:p>
            <a:pPr lvl="1"/>
            <a:r>
              <a:rPr lang="de-DE" dirty="0" smtClean="0"/>
              <a:t>Für Wahrscheinlichkeitsraum:</a:t>
            </a:r>
            <a:br>
              <a:rPr lang="de-DE" dirty="0" smtClean="0"/>
            </a:br>
            <a:r>
              <a:rPr lang="de-DE" dirty="0" smtClean="0"/>
              <a:t>Dividiere Weltgewicht durch </a:t>
            </a:r>
            <a:r>
              <a:rPr lang="de-DE" dirty="0" smtClean="0">
                <a:solidFill>
                  <a:srgbClr val="170BFF"/>
                </a:solidFill>
              </a:rPr>
              <a:t>Z</a:t>
            </a:r>
            <a:r>
              <a:rPr lang="de-DE" dirty="0" smtClean="0"/>
              <a:t> = Summe aller Weltgewichte</a:t>
            </a:r>
          </a:p>
          <a:p>
            <a:pPr lvl="1"/>
            <a:endParaRPr lang="de-DE" dirty="0" smtClean="0">
              <a:solidFill>
                <a:srgbClr val="170BFF"/>
              </a:solidFill>
            </a:endParaRPr>
          </a:p>
          <a:p>
            <a:pPr lvl="1"/>
            <a:endParaRPr lang="de-DE" dirty="0" smtClean="0"/>
          </a:p>
          <a:p>
            <a:r>
              <a:rPr lang="de-DE" dirty="0" smtClean="0"/>
              <a:t>Warum Gewichte statt Wahrscheinlichkeiten?</a:t>
            </a:r>
          </a:p>
          <a:p>
            <a:r>
              <a:rPr lang="de-DE" dirty="0" smtClean="0"/>
              <a:t>Verschiedene Formalismen zur Darstellung von Wahrscheinlichkeitsverteilungen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8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86700" cy="825195"/>
          </a:xfrm>
        </p:spPr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886700" cy="3533683"/>
          </a:xfrm>
        </p:spPr>
        <p:txBody>
          <a:bodyPr/>
          <a:lstStyle/>
          <a:p>
            <a:r>
              <a:rPr lang="de-DE" dirty="0" smtClean="0"/>
              <a:t>Einfache PDBs erfüllen nicht (mehr) die heutigen Erwartungen (Vervollständigungen nicht möglich)</a:t>
            </a:r>
          </a:p>
          <a:p>
            <a:r>
              <a:rPr lang="de-DE" dirty="0" err="1" smtClean="0"/>
              <a:t>OpenPDBs</a:t>
            </a:r>
            <a:r>
              <a:rPr lang="de-DE" dirty="0" smtClean="0"/>
              <a:t> setzen die Annahme der offenen Welt um</a:t>
            </a:r>
          </a:p>
          <a:p>
            <a:r>
              <a:rPr lang="de-DE" dirty="0" smtClean="0"/>
              <a:t>Vorgestellt wurde ein effizienter Algorithmus zur Auswertung von UCQs in </a:t>
            </a:r>
            <a:r>
              <a:rPr lang="de-DE" dirty="0" err="1" smtClean="0"/>
              <a:t>OpenPDBs</a:t>
            </a:r>
            <a:endParaRPr lang="de-DE" dirty="0" smtClean="0"/>
          </a:p>
          <a:p>
            <a:r>
              <a:rPr lang="de-DE" dirty="0" smtClean="0"/>
              <a:t>Nächste Schritte:</a:t>
            </a:r>
          </a:p>
          <a:p>
            <a:pPr lvl="1"/>
            <a:r>
              <a:rPr lang="de-DE" dirty="0" smtClean="0"/>
              <a:t>Erhöhung der Ausdrucksstärke (&gt; UCQs)</a:t>
            </a:r>
          </a:p>
          <a:p>
            <a:pPr lvl="1"/>
            <a:r>
              <a:rPr lang="de-DE" dirty="0" smtClean="0"/>
              <a:t>Unendliche Domäne</a:t>
            </a:r>
            <a:endParaRPr lang="de-DE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5805264"/>
            <a:ext cx="724268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1E0AFF"/>
                </a:solidFill>
              </a:rPr>
              <a:t>Ismail </a:t>
            </a:r>
            <a:r>
              <a:rPr lang="en-US" sz="1100" dirty="0" err="1">
                <a:solidFill>
                  <a:srgbClr val="1E0AFF"/>
                </a:solidFill>
              </a:rPr>
              <a:t>Ilkan</a:t>
            </a:r>
            <a:r>
              <a:rPr lang="en-US" sz="1100" dirty="0">
                <a:solidFill>
                  <a:srgbClr val="1E0AFF"/>
                </a:solidFill>
              </a:rPr>
              <a:t> </a:t>
            </a:r>
            <a:r>
              <a:rPr lang="en-US" sz="1100" dirty="0" err="1">
                <a:solidFill>
                  <a:srgbClr val="1E0AFF"/>
                </a:solidFill>
              </a:rPr>
              <a:t>Ceylan</a:t>
            </a:r>
            <a:r>
              <a:rPr lang="en-US" sz="1100" dirty="0">
                <a:solidFill>
                  <a:srgbClr val="1E0AFF"/>
                </a:solidFill>
              </a:rPr>
              <a:t>, Adnan </a:t>
            </a:r>
            <a:r>
              <a:rPr lang="en-US" sz="1100" dirty="0" err="1">
                <a:solidFill>
                  <a:srgbClr val="1E0AFF"/>
                </a:solidFill>
              </a:rPr>
              <a:t>Darwiche</a:t>
            </a:r>
            <a:r>
              <a:rPr lang="en-US" sz="1100" dirty="0">
                <a:solidFill>
                  <a:srgbClr val="1E0AFF"/>
                </a:solidFill>
              </a:rPr>
              <a:t> and Guy Van den </a:t>
            </a:r>
            <a:r>
              <a:rPr lang="en-US" sz="1100" dirty="0" err="1">
                <a:solidFill>
                  <a:srgbClr val="1E0AFF"/>
                </a:solidFill>
              </a:rPr>
              <a:t>Broeck</a:t>
            </a:r>
            <a:r>
              <a:rPr lang="en-US" sz="1100" dirty="0">
                <a:solidFill>
                  <a:srgbClr val="1E0AFF"/>
                </a:solidFill>
              </a:rPr>
              <a:t>. Open-World Probabilistic Databases: </a:t>
            </a:r>
            <a:r>
              <a:rPr lang="en-US" sz="1100" dirty="0" smtClean="0">
                <a:solidFill>
                  <a:srgbClr val="1E0AFF"/>
                </a:solidFill>
              </a:rPr>
              <a:t>An </a:t>
            </a:r>
            <a:r>
              <a:rPr lang="en-US" sz="1100" dirty="0">
                <a:solidFill>
                  <a:srgbClr val="1E0AFF"/>
                </a:solidFill>
              </a:rPr>
              <a:t>Abridged Report, </a:t>
            </a:r>
            <a:r>
              <a:rPr lang="en-US" sz="1100" dirty="0" smtClean="0">
                <a:solidFill>
                  <a:srgbClr val="1E0AFF"/>
                </a:solidFill>
              </a:rPr>
              <a:t/>
            </a:r>
            <a:br>
              <a:rPr lang="en-US" sz="1100" dirty="0" smtClean="0">
                <a:solidFill>
                  <a:srgbClr val="1E0AFF"/>
                </a:solidFill>
              </a:rPr>
            </a:br>
            <a:r>
              <a:rPr lang="en-US" sz="1100" dirty="0" smtClean="0">
                <a:solidFill>
                  <a:srgbClr val="1E0AFF"/>
                </a:solidFill>
              </a:rPr>
              <a:t>In </a:t>
            </a:r>
            <a:r>
              <a:rPr lang="en-US" sz="1100" dirty="0">
                <a:solidFill>
                  <a:srgbClr val="1E0AFF"/>
                </a:solidFill>
              </a:rPr>
              <a:t>Proceedings of the 26th International Joint Conference on Artificial Intelligence (IJCAI), </a:t>
            </a:r>
            <a:r>
              <a:rPr lang="en-US" sz="1100" dirty="0" smtClean="0">
                <a:solidFill>
                  <a:srgbClr val="1E0AFF"/>
                </a:solidFill>
              </a:rPr>
              <a:t/>
            </a:r>
            <a:br>
              <a:rPr lang="en-US" sz="1100" dirty="0" smtClean="0">
                <a:solidFill>
                  <a:srgbClr val="1E0AFF"/>
                </a:solidFill>
              </a:rPr>
            </a:br>
            <a:r>
              <a:rPr lang="en-US" sz="1100" dirty="0" smtClean="0">
                <a:solidFill>
                  <a:srgbClr val="1E0AFF"/>
                </a:solidFill>
              </a:rPr>
              <a:t>Sister </a:t>
            </a:r>
            <a:r>
              <a:rPr lang="en-US" sz="1100" dirty="0">
                <a:solidFill>
                  <a:srgbClr val="1E0AFF"/>
                </a:solidFill>
              </a:rPr>
              <a:t>Conference Best Paper Track, </a:t>
            </a:r>
            <a:r>
              <a:rPr lang="en-US" sz="1100" b="1" dirty="0">
                <a:solidFill>
                  <a:srgbClr val="FF0000"/>
                </a:solidFill>
              </a:rPr>
              <a:t>2017</a:t>
            </a:r>
            <a:r>
              <a:rPr lang="en-US" sz="1100" dirty="0">
                <a:solidFill>
                  <a:srgbClr val="1E0A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18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435610" y="1700808"/>
            <a:ext cx="2696231" cy="2618786"/>
            <a:chOff x="433914" y="1700766"/>
            <a:chExt cx="2698237" cy="2619559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433914" y="1700766"/>
              <a:ext cx="2698237" cy="2487958"/>
              <a:chOff x="1333430" y="2880184"/>
              <a:chExt cx="2698237" cy="2487958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333430" y="2880184"/>
                <a:ext cx="2698237" cy="877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r>
                  <a:rPr lang="de-DE" sz="2000" dirty="0"/>
                  <a:t/>
                </a:r>
                <a:br>
                  <a:rPr lang="de-DE" sz="2000" dirty="0"/>
                </a:br>
                <a:r>
                  <a:rPr lang="de-DE" sz="2000" dirty="0" smtClean="0"/>
                  <a:t>Anfragebeantwortung</a:t>
                </a:r>
                <a:br>
                  <a:rPr lang="de-DE" sz="2000" dirty="0" smtClean="0"/>
                </a:br>
                <a:r>
                  <a:rPr lang="de-DE" sz="2000" dirty="0" smtClean="0"/>
                  <a:t>mit Transformation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590389"/>
            <a:ext cx="3178175" cy="1919823"/>
            <a:chOff x="3131840" y="3590870"/>
            <a:chExt cx="3176694" cy="192008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590870"/>
              <a:ext cx="3176694" cy="1787870"/>
              <a:chOff x="2157973" y="3692971"/>
              <a:chExt cx="3176694" cy="178787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7973" y="3692971"/>
                <a:ext cx="3176694" cy="29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Intensionale</a:t>
                </a:r>
                <a:r>
                  <a:rPr lang="de-DE" sz="2000" dirty="0"/>
                  <a:t> </a:t>
                </a:r>
                <a:r>
                  <a:rPr lang="de-DE" sz="2000" dirty="0" smtClean="0"/>
                  <a:t>Evaluation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859328" y="1343193"/>
            <a:ext cx="2723331" cy="3624101"/>
            <a:chOff x="5859324" y="1343148"/>
            <a:chExt cx="2723431" cy="3624877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H="1" flipV="1">
              <a:off x="6461859" y="2469584"/>
              <a:ext cx="15141" cy="1937346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859324" y="1343148"/>
              <a:ext cx="2723431" cy="1082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Anfragebeantwortung 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bzgl. </a:t>
              </a:r>
              <a:r>
                <a:rPr lang="de-DE" sz="2000" dirty="0" err="1" smtClean="0"/>
                <a:t>probabilistischer</a:t>
              </a:r>
              <a:endParaRPr lang="de-DE" sz="2000" dirty="0" smtClean="0"/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 smtClean="0"/>
                <a:t>Constraints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 smtClean="0"/>
              <a:t>Probabilistische</a:t>
            </a:r>
            <a:r>
              <a:rPr lang="de-DE" sz="2400" dirty="0" smtClean="0"/>
              <a:t> 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9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r>
                  <a:rPr lang="de-DE" sz="2000" dirty="0"/>
                  <a:t/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507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Markov</a:t>
            </a:r>
            <a:r>
              <a:rPr lang="de-DE" dirty="0" smtClean="0"/>
              <a:t>-Logik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3924"/>
            <a:ext cx="8229600" cy="46949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2987823" y="6238473"/>
            <a:ext cx="38812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  <a:latin typeface="Arial" charset="0"/>
              </a:rPr>
              <a:t>Richardson, M., &amp; </a:t>
            </a:r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Domingos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, </a:t>
            </a:r>
            <a:r>
              <a:rPr lang="en-US" sz="1100" dirty="0" smtClean="0">
                <a:solidFill>
                  <a:srgbClr val="170BFF"/>
                </a:solidFill>
                <a:latin typeface="Arial" charset="0"/>
              </a:rPr>
              <a:t>P. 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Markov logic networks. Machine learning, 62(1-2), 107-136. </a:t>
            </a:r>
            <a:r>
              <a:rPr lang="en-US" sz="1100" b="1" dirty="0" smtClean="0">
                <a:solidFill>
                  <a:srgbClr val="FF0000"/>
                </a:solidFill>
                <a:latin typeface="Arial" charset="0"/>
              </a:rPr>
              <a:t>2006</a:t>
            </a:r>
            <a:r>
              <a:rPr lang="en-US" sz="1100" dirty="0" smtClean="0">
                <a:solidFill>
                  <a:srgbClr val="170BFF"/>
                </a:solidFill>
                <a:latin typeface="Arial" charset="0"/>
              </a:rPr>
              <a:t>.</a:t>
            </a:r>
            <a:endParaRPr lang="en-US" sz="1100" dirty="0">
              <a:solidFill>
                <a:srgbClr val="170BFF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35512"/>
            <a:ext cx="77529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Gewichtete Formeln zur Modellierung von Einschränkungen</a:t>
            </a:r>
            <a:endParaRPr lang="de-DE" sz="200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3093266"/>
            <a:ext cx="72648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rgbClr val="170BFF"/>
                </a:solidFill>
              </a:rPr>
              <a:t>exp</a:t>
            </a:r>
            <a:r>
              <a:rPr lang="en-US" sz="1100" dirty="0" smtClean="0">
                <a:solidFill>
                  <a:srgbClr val="170BFF"/>
                </a:solidFill>
              </a:rPr>
              <a:t>(3.75)</a:t>
            </a:r>
            <a:endParaRPr lang="en-US" sz="1100" dirty="0">
              <a:solidFill>
                <a:srgbClr val="170B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91880" y="4437112"/>
            <a:ext cx="93610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Warum</a:t>
            </a:r>
            <a:r>
              <a:rPr lang="en-US" dirty="0" smtClean="0"/>
              <a:t> </a:t>
            </a:r>
            <a:r>
              <a:rPr lang="en-US" dirty="0" err="1" smtClean="0"/>
              <a:t>exp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Log-linear-</a:t>
            </a:r>
            <a:r>
              <a:rPr lang="en-US" dirty="0" err="1" smtClean="0"/>
              <a:t>Modelle</a:t>
            </a:r>
            <a:endParaRPr lang="en-US" dirty="0" smtClean="0"/>
          </a:p>
          <a:p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Menge</a:t>
            </a:r>
            <a:r>
              <a:rPr lang="en-US" dirty="0" smtClean="0"/>
              <a:t> von </a:t>
            </a:r>
            <a:r>
              <a:rPr lang="en-US" dirty="0" err="1" smtClean="0"/>
              <a:t>Konstanten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mr-IN" dirty="0" smtClean="0"/>
              <a:t>…</a:t>
            </a:r>
            <a:r>
              <a:rPr lang="de-DE" dirty="0" smtClean="0"/>
              <a:t> </a:t>
            </a:r>
            <a:r>
              <a:rPr lang="en-US" dirty="0" smtClean="0"/>
              <a:t>und 𝜔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∈ {0,1}</a:t>
            </a:r>
            <a:r>
              <a:rPr lang="en-US" sz="3600" i="1" baseline="30000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Welt </a:t>
            </a:r>
            <a:r>
              <a:rPr lang="en-US" dirty="0" err="1" smtClean="0"/>
              <a:t>mit</a:t>
            </a:r>
            <a:r>
              <a:rPr lang="en-US" dirty="0" smtClean="0"/>
              <a:t> m </a:t>
            </a:r>
            <a:r>
              <a:rPr lang="en-US" dirty="0" err="1" smtClean="0"/>
              <a:t>Atomen</a:t>
            </a:r>
            <a:r>
              <a:rPr lang="en-US" dirty="0" smtClean="0"/>
              <a:t> </a:t>
            </a:r>
            <a:r>
              <a:rPr lang="en-US" dirty="0" err="1" smtClean="0"/>
              <a:t>bzgl</a:t>
            </a:r>
            <a:r>
              <a:rPr lang="en-US" dirty="0" smtClean="0"/>
              <a:t>. D</a:t>
            </a:r>
            <a:endParaRPr lang="en-US" dirty="0"/>
          </a:p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weight(𝜔) = 𝛱</a:t>
            </a:r>
            <a:r>
              <a:rPr lang="en-US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{ (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w, 𝛤(</a:t>
            </a:r>
            <a:r>
              <a:rPr lang="en-US" b="1" i="1" baseline="-25000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)) ∈ MLN </a:t>
            </a:r>
            <a:r>
              <a:rPr lang="en-US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| ∃</a:t>
            </a:r>
            <a:r>
              <a:rPr lang="en-US" b="1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 ∈ </a:t>
            </a:r>
            <a:r>
              <a:rPr lang="en-US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600" i="1" dirty="0" err="1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 :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𝜔 ⊨ 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𝛤</a:t>
            </a:r>
            <a:r>
              <a:rPr lang="en-US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b="1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) } 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exp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(w)</a:t>
            </a:r>
          </a:p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ln(weight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(𝜔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))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𝛴</a:t>
            </a:r>
            <a:r>
              <a:rPr lang="en-US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{(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w, 𝛤(</a:t>
            </a:r>
            <a:r>
              <a:rPr lang="en-US" b="1" i="1" baseline="-25000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)) ∈ MLN | ∃</a:t>
            </a:r>
            <a:r>
              <a:rPr lang="en-US" b="1" i="1" baseline="-2500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 ∈ </a:t>
            </a:r>
            <a:r>
              <a:rPr lang="en-US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600" i="1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𝜔 ⊨ 𝛤(</a:t>
            </a:r>
            <a:r>
              <a:rPr lang="en-US" b="1" i="1" baseline="-2500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)}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en-US" dirty="0" err="1" smtClean="0">
                <a:ea typeface="Times New Roman" charset="0"/>
                <a:cs typeface="Times New Roman" charset="0"/>
              </a:rPr>
              <a:t>Summe</a:t>
            </a:r>
            <a:r>
              <a:rPr lang="en-US" dirty="0" smtClean="0"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a typeface="Times New Roman" charset="0"/>
                <a:cs typeface="Times New Roman" charset="0"/>
              </a:rPr>
              <a:t>ermöglicht</a:t>
            </a:r>
            <a:r>
              <a:rPr lang="en-US" dirty="0" smtClean="0"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a typeface="Times New Roman" charset="0"/>
                <a:cs typeface="Times New Roman" charset="0"/>
              </a:rPr>
              <a:t>komponentenweise</a:t>
            </a:r>
            <a:r>
              <a:rPr lang="en-US" dirty="0" smtClean="0"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a typeface="Times New Roman" charset="0"/>
                <a:cs typeface="Times New Roman" charset="0"/>
              </a:rPr>
              <a:t>Optimierung</a:t>
            </a:r>
            <a:r>
              <a:rPr lang="en-US" dirty="0" smtClean="0"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a typeface="Times New Roman" charset="0"/>
                <a:cs typeface="Times New Roman" charset="0"/>
              </a:rPr>
              <a:t>beim</a:t>
            </a:r>
            <a:r>
              <a:rPr lang="en-US" dirty="0" smtClean="0"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a typeface="Times New Roman" charset="0"/>
                <a:cs typeface="Times New Roman" charset="0"/>
              </a:rPr>
              <a:t>Lernen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ea typeface="Times New Roman" charset="0"/>
                <a:cs typeface="Times New Roman" charset="0"/>
              </a:rPr>
              <a:t>der </a:t>
            </a:r>
            <a:r>
              <a:rPr lang="en-US" dirty="0" err="1" smtClean="0">
                <a:ea typeface="Times New Roman" charset="0"/>
                <a:cs typeface="Times New Roman" charset="0"/>
              </a:rPr>
              <a:t>Gewichte</a:t>
            </a:r>
            <a:r>
              <a:rPr lang="en-US" dirty="0" smtClean="0"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a typeface="Times New Roman" charset="0"/>
                <a:cs typeface="Times New Roman" charset="0"/>
              </a:rPr>
              <a:t>bei</a:t>
            </a:r>
            <a:r>
              <a:rPr lang="en-US" dirty="0" smtClean="0"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a typeface="Times New Roman" charset="0"/>
                <a:cs typeface="Times New Roman" charset="0"/>
              </a:rPr>
              <a:t>gegebenen</a:t>
            </a:r>
            <a:r>
              <a:rPr lang="en-US" dirty="0" smtClean="0"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a typeface="Times New Roman" charset="0"/>
                <a:cs typeface="Times New Roman" charset="0"/>
              </a:rPr>
              <a:t>Präferenzen</a:t>
            </a:r>
            <a:r>
              <a:rPr lang="en-US" dirty="0" smtClean="0">
                <a:ea typeface="Times New Roman" charset="0"/>
                <a:cs typeface="Times New Roman" charset="0"/>
              </a:rPr>
              <a:t> (</a:t>
            </a:r>
            <a:r>
              <a:rPr lang="en-US" dirty="0" err="1" smtClean="0">
                <a:ea typeface="Times New Roman" charset="0"/>
                <a:cs typeface="Times New Roman" charset="0"/>
              </a:rPr>
              <a:t>Gewichte</a:t>
            </a:r>
            <a:r>
              <a:rPr lang="en-US" dirty="0" smtClean="0">
                <a:ea typeface="Times New Roman" charset="0"/>
                <a:cs typeface="Times New Roman" charset="0"/>
              </a:rPr>
              <a:t>) </a:t>
            </a:r>
            <a:r>
              <a:rPr lang="en-US" dirty="0" err="1" smtClean="0">
                <a:ea typeface="Times New Roman" charset="0"/>
                <a:cs typeface="Times New Roman" charset="0"/>
              </a:rPr>
              <a:t>über</a:t>
            </a:r>
            <a:r>
              <a:rPr lang="en-US" dirty="0" smtClean="0"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a typeface="Times New Roman" charset="0"/>
                <a:cs typeface="Times New Roman" charset="0"/>
              </a:rPr>
              <a:t>Welten</a:t>
            </a:r>
            <a:endParaRPr lang="en-US" dirty="0" smtClean="0">
              <a:ea typeface="Times New Roman" charset="0"/>
              <a:cs typeface="Times New Roman" charset="0"/>
            </a:endParaRPr>
          </a:p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Z = 𝛴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𝜔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 ∈ </a:t>
            </a:r>
            <a:r>
              <a:rPr lang="en-US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{0,1}</a:t>
            </a:r>
            <a:r>
              <a:rPr 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ln(weight(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𝜔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))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P(𝜔) = ln(weight(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𝜔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)) / Z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7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0|10.9|6.8|1.3|8.1|3.2|1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1.8|30.8|20.7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4.4|9.4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3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3047</TotalTime>
  <Words>3043</Words>
  <Application>Microsoft Macintosh PowerPoint</Application>
  <PresentationFormat>On-screen Show (4:3)</PresentationFormat>
  <Paragraphs>790</Paragraphs>
  <Slides>60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Calibri</vt:lpstr>
      <vt:lpstr>Cambria Math</vt:lpstr>
      <vt:lpstr>CMSS9</vt:lpstr>
      <vt:lpstr>ＭＳ Ｐゴシック</vt:lpstr>
      <vt:lpstr>Myriad Pro</vt:lpstr>
      <vt:lpstr>Times</vt:lpstr>
      <vt:lpstr>Times New Roman</vt:lpstr>
      <vt:lpstr>wf_segoe-ui_normal</vt:lpstr>
      <vt:lpstr>Wingdings</vt:lpstr>
      <vt:lpstr>Arial</vt:lpstr>
      <vt:lpstr>7_Standarddesign</vt:lpstr>
      <vt:lpstr>Equation.3</vt:lpstr>
      <vt:lpstr>Equation</vt:lpstr>
      <vt:lpstr>Non-Standard-Datenbanken</vt:lpstr>
      <vt:lpstr>PowerPoint Presentation</vt:lpstr>
      <vt:lpstr>Weighted First-Order Model Counting (WFOMC) </vt:lpstr>
      <vt:lpstr>Von Wahrscheinlichkeiten zu Gewichten</vt:lpstr>
      <vt:lpstr>Intensionale Anfrageevaluation </vt:lpstr>
      <vt:lpstr>Diskussion</vt:lpstr>
      <vt:lpstr>Non-Standard-Datenbanken</vt:lpstr>
      <vt:lpstr>Markov-Logik</vt:lpstr>
      <vt:lpstr>Warum exp?</vt:lpstr>
      <vt:lpstr>Einschub</vt:lpstr>
      <vt:lpstr>Einschub</vt:lpstr>
      <vt:lpstr>Anfragebeantwortungsproblem</vt:lpstr>
      <vt:lpstr>Z-Berechnung</vt:lpstr>
      <vt:lpstr>Beispiel</vt:lpstr>
      <vt:lpstr>Weighted First-Order Model Counting  </vt:lpstr>
      <vt:lpstr>Non-Standard-Datenbanken</vt:lpstr>
      <vt:lpstr>Top-K Query Evaluation on Probabilistic Data</vt:lpstr>
      <vt:lpstr>Unschärfe ist überall…</vt:lpstr>
      <vt:lpstr>Unschärfe ist überall…</vt:lpstr>
      <vt:lpstr>Anfragebeantwortung mit Herkunftsformel</vt:lpstr>
      <vt:lpstr>Problemdefinition </vt:lpstr>
      <vt:lpstr>Monte-Carlo-Simulation: Einführung</vt:lpstr>
      <vt:lpstr>Monte Carlo Simulation: (𝜀, 𝛿)-Approximation </vt:lpstr>
      <vt:lpstr>Karp-Luby</vt:lpstr>
      <vt:lpstr>Anfragebeantwortung</vt:lpstr>
      <vt:lpstr>Besseres Verfahren: Multisimulation</vt:lpstr>
      <vt:lpstr>Die kritische Region</vt:lpstr>
      <vt:lpstr>Drei einfache Regeln: Regel 1</vt:lpstr>
      <vt:lpstr>Drei einfache Regeln: Regel 2</vt:lpstr>
      <vt:lpstr>Drei einfache Regeln: Regel 3</vt:lpstr>
      <vt:lpstr>Multisimulation (MS)</vt:lpstr>
      <vt:lpstr>Example : Let us select Top 2 </vt:lpstr>
      <vt:lpstr>Multisimulation ist 2-approximierend</vt:lpstr>
      <vt:lpstr>Experimente: Unsichere Tupel</vt:lpstr>
      <vt:lpstr>Laufzeiten [N(aiv), MS, and S(afe) P(lan)]  </vt:lpstr>
      <vt:lpstr>Laufzeiten</vt:lpstr>
      <vt:lpstr>Laufzeiten</vt:lpstr>
      <vt:lpstr>Laufzeiten</vt:lpstr>
      <vt:lpstr>Laufzeiten</vt:lpstr>
      <vt:lpstr>Non-Standard-Datenbanken</vt:lpstr>
      <vt:lpstr>Danksagung</vt:lpstr>
      <vt:lpstr>CWA vs OWA</vt:lpstr>
      <vt:lpstr>Einführung</vt:lpstr>
      <vt:lpstr>Klasssische Anwendung</vt:lpstr>
      <vt:lpstr>Probleme bei CWA in PDBs: Beispiele</vt:lpstr>
      <vt:lpstr>Probleme bei CWA in PDBs: Beispiele</vt:lpstr>
      <vt:lpstr>Probleme bei CWA in PDBs: Beispiele</vt:lpstr>
      <vt:lpstr>OpenPDBs</vt:lpstr>
      <vt:lpstr>OpenPDBs</vt:lpstr>
      <vt:lpstr>PowerPoint Presentation</vt:lpstr>
      <vt:lpstr>Beispiele - CWA vs OWA</vt:lpstr>
      <vt:lpstr>Beispiele - CWA vs OWA</vt:lpstr>
      <vt:lpstr>Naiver Algorithmus </vt:lpstr>
      <vt:lpstr>PowerPoint Presentation</vt:lpstr>
      <vt:lpstr>PowerPoint Presentation</vt:lpstr>
      <vt:lpstr>〖Lift〗_O^R Algorithmus</vt:lpstr>
      <vt:lpstr>PowerPoint Presentation</vt:lpstr>
      <vt:lpstr>PowerPoint Presentation</vt:lpstr>
      <vt:lpstr>PowerPoint Presentation</vt:lpstr>
      <vt:lpstr>Zusammenfassung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1953</cp:revision>
  <cp:lastPrinted>2017-12-04T09:51:02Z</cp:lastPrinted>
  <dcterms:created xsi:type="dcterms:W3CDTF">2010-04-27T12:26:40Z</dcterms:created>
  <dcterms:modified xsi:type="dcterms:W3CDTF">2017-12-10T18:51:57Z</dcterms:modified>
</cp:coreProperties>
</file>