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g" ContentType="image/jpeg"/>
  <Default Extension="jpe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gif" ContentType="image/gif"/>
  <Default Extension="bin" ContentType="application/vnd.openxmlformats-officedocument.oleObject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1.xml" ContentType="application/vnd.openxmlformats-officedocument.drawingml.chart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55" r:id="rId1"/>
  </p:sldMasterIdLst>
  <p:notesMasterIdLst>
    <p:notesMasterId r:id="rId54"/>
  </p:notesMasterIdLst>
  <p:handoutMasterIdLst>
    <p:handoutMasterId r:id="rId55"/>
  </p:handoutMasterIdLst>
  <p:sldIdLst>
    <p:sldId id="273" r:id="rId2"/>
    <p:sldId id="537" r:id="rId3"/>
    <p:sldId id="680" r:id="rId4"/>
    <p:sldId id="681" r:id="rId5"/>
    <p:sldId id="682" r:id="rId6"/>
    <p:sldId id="683" r:id="rId7"/>
    <p:sldId id="684" r:id="rId8"/>
    <p:sldId id="767" r:id="rId9"/>
    <p:sldId id="687" r:id="rId10"/>
    <p:sldId id="686" r:id="rId11"/>
    <p:sldId id="651" r:id="rId12"/>
    <p:sldId id="807" r:id="rId13"/>
    <p:sldId id="689" r:id="rId14"/>
    <p:sldId id="691" r:id="rId15"/>
    <p:sldId id="713" r:id="rId16"/>
    <p:sldId id="692" r:id="rId17"/>
    <p:sldId id="799" r:id="rId18"/>
    <p:sldId id="800" r:id="rId19"/>
    <p:sldId id="803" r:id="rId20"/>
    <p:sldId id="788" r:id="rId21"/>
    <p:sldId id="802" r:id="rId22"/>
    <p:sldId id="808" r:id="rId23"/>
    <p:sldId id="809" r:id="rId24"/>
    <p:sldId id="810" r:id="rId25"/>
    <p:sldId id="811" r:id="rId26"/>
    <p:sldId id="812" r:id="rId27"/>
    <p:sldId id="813" r:id="rId28"/>
    <p:sldId id="814" r:id="rId29"/>
    <p:sldId id="815" r:id="rId30"/>
    <p:sldId id="816" r:id="rId31"/>
    <p:sldId id="817" r:id="rId32"/>
    <p:sldId id="818" r:id="rId33"/>
    <p:sldId id="819" r:id="rId34"/>
    <p:sldId id="820" r:id="rId35"/>
    <p:sldId id="821" r:id="rId36"/>
    <p:sldId id="822" r:id="rId37"/>
    <p:sldId id="881" r:id="rId38"/>
    <p:sldId id="801" r:id="rId39"/>
    <p:sldId id="878" r:id="rId40"/>
    <p:sldId id="867" r:id="rId41"/>
    <p:sldId id="868" r:id="rId42"/>
    <p:sldId id="869" r:id="rId43"/>
    <p:sldId id="870" r:id="rId44"/>
    <p:sldId id="871" r:id="rId45"/>
    <p:sldId id="872" r:id="rId46"/>
    <p:sldId id="873" r:id="rId47"/>
    <p:sldId id="874" r:id="rId48"/>
    <p:sldId id="875" r:id="rId49"/>
    <p:sldId id="876" r:id="rId50"/>
    <p:sldId id="877" r:id="rId51"/>
    <p:sldId id="823" r:id="rId52"/>
    <p:sldId id="750" r:id="rId53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94A"/>
    <a:srgbClr val="003241"/>
    <a:srgbClr val="DAD9D3"/>
    <a:srgbClr val="B2B1A9"/>
    <a:srgbClr val="004B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769" autoAdjust="0"/>
    <p:restoredTop sz="94579" autoAdjust="0"/>
  </p:normalViewPr>
  <p:slideViewPr>
    <p:cSldViewPr>
      <p:cViewPr varScale="1">
        <p:scale>
          <a:sx n="140" d="100"/>
          <a:sy n="140" d="100"/>
        </p:scale>
        <p:origin x="464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notesMaster" Target="notesMasters/notesMaster1.xml"/><Relationship Id="rId55" Type="http://schemas.openxmlformats.org/officeDocument/2006/relationships/handoutMaster" Target="handoutMasters/handoutMaster1.xml"/><Relationship Id="rId56" Type="http://schemas.openxmlformats.org/officeDocument/2006/relationships/presProps" Target="presProps.xml"/><Relationship Id="rId57" Type="http://schemas.openxmlformats.org/officeDocument/2006/relationships/viewProps" Target="viewProps.xml"/><Relationship Id="rId58" Type="http://schemas.openxmlformats.org/officeDocument/2006/relationships/theme" Target="theme/theme1.xml"/><Relationship Id="rId59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</c:title>
    <c:autoTitleDeleted val="0"/>
    <c:plotArea>
      <c:layout>
        <c:manualLayout>
          <c:layoutTarget val="inner"/>
          <c:xMode val="edge"/>
          <c:yMode val="edge"/>
          <c:x val="0.0743504630631531"/>
          <c:y val="0.0841941919209422"/>
          <c:w val="0.903098444618313"/>
          <c:h val="0.729398003088042"/>
        </c:manualLayout>
      </c:layout>
      <c:lineChart>
        <c:grouping val="standard"/>
        <c:varyColors val="0"/>
        <c:ser>
          <c:idx val="0"/>
          <c:order val="0"/>
          <c:tx>
            <c:strRef>
              <c:f>Sheet1!$D$1</c:f>
              <c:strCache>
                <c:ptCount val="1"/>
              </c:strCache>
            </c:strRef>
          </c:tx>
          <c:spPr>
            <a:ln w="31750">
              <a:solidFill>
                <a:srgbClr val="C00000"/>
              </a:solidFill>
            </a:ln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tx2"/>
                    </a:solidFill>
                    <a:latin typeface="Courier" pitchFamily="49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Sheet1!$D$2:$D$10</c:f>
              <c:numCache>
                <c:formatCode>General</c:formatCode>
                <c:ptCount val="9"/>
                <c:pt idx="0">
                  <c:v>-1.37</c:v>
                </c:pt>
                <c:pt idx="1">
                  <c:v>0.41</c:v>
                </c:pt>
                <c:pt idx="2">
                  <c:v>-0.9</c:v>
                </c:pt>
                <c:pt idx="3">
                  <c:v>3.12</c:v>
                </c:pt>
                <c:pt idx="4">
                  <c:v>2.71</c:v>
                </c:pt>
                <c:pt idx="5">
                  <c:v>0.16</c:v>
                </c:pt>
                <c:pt idx="6">
                  <c:v>-3.41</c:v>
                </c:pt>
                <c:pt idx="7">
                  <c:v>-2.41</c:v>
                </c:pt>
                <c:pt idx="8">
                  <c:v>3.94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444295936"/>
        <c:axId val="-444294576"/>
      </c:lineChart>
      <c:catAx>
        <c:axId val="-444295936"/>
        <c:scaling>
          <c:orientation val="minMax"/>
        </c:scaling>
        <c:delete val="1"/>
        <c:axPos val="b"/>
        <c:majorTickMark val="none"/>
        <c:minorTickMark val="none"/>
        <c:tickLblPos val="nextTo"/>
        <c:crossAx val="-444294576"/>
        <c:crosses val="autoZero"/>
        <c:auto val="1"/>
        <c:lblAlgn val="ctr"/>
        <c:lblOffset val="100"/>
        <c:noMultiLvlLbl val="0"/>
      </c:catAx>
      <c:valAx>
        <c:axId val="-444294576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spPr>
          <a:ln w="9525">
            <a:noFill/>
          </a:ln>
        </c:spPr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en-US"/>
          </a:p>
        </c:txPr>
        <c:crossAx val="-444295936"/>
        <c:crosses val="autoZero"/>
        <c:crossBetween val="between"/>
      </c:valAx>
    </c:plotArea>
    <c:plotVisOnly val="1"/>
    <c:dispBlanksAs val="gap"/>
    <c:showDLblsOverMax val="0"/>
  </c:chart>
  <c:spPr>
    <a:solidFill>
      <a:schemeClr val="bg1"/>
    </a:solidFill>
  </c:sp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176120B9-8230-544D-8B1C-CF8614484872}" type="datetimeFigureOut">
              <a:rPr lang="de-DE"/>
              <a:pPr>
                <a:defRPr/>
              </a:pPr>
              <a:t>11.12.16</a:t>
            </a:fld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005DD81C-45EC-584C-B523-9280BF5878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37426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B182E4AE-5668-124F-9B5E-901F5F72967B}" type="datetimeFigureOut">
              <a:rPr lang="de-DE"/>
              <a:pPr>
                <a:defRPr/>
              </a:pPr>
              <a:t>11.12.16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noProof="0" smtClean="0"/>
              <a:t>Mastertextformat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en-US" noProof="0" smtClean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E0B9E877-0E43-B249-88D5-7B9AFED89A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02627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8529644-27C0-4655-9503-40E917BF2C41}" type="slidenum">
              <a:rPr/>
              <a:pPr/>
              <a:t>21</a:t>
            </a:fld>
            <a:endParaRPr lang="de-DE" dirty="0"/>
          </a:p>
        </p:txBody>
      </p:sp>
      <p:sp>
        <p:nvSpPr>
          <p:cNvPr id="97283" name="Rectangle 7"/>
          <p:cNvSpPr txBox="1">
            <a:spLocks noGrp="1" noChangeArrowheads="1"/>
          </p:cNvSpPr>
          <p:nvPr/>
        </p:nvSpPr>
        <p:spPr bwMode="auto">
          <a:xfrm>
            <a:off x="3887788" y="8689976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0C7B8A1B-A169-42ED-96E3-CF5B68CF2C7A}" type="slidenum">
              <a:rPr lang="en-GB" sz="1300"/>
              <a:pPr algn="r" defTabSz="947738"/>
              <a:t>21</a:t>
            </a:fld>
            <a:endParaRPr lang="en-GB" sz="1300" dirty="0"/>
          </a:p>
        </p:txBody>
      </p:sp>
      <p:sp>
        <p:nvSpPr>
          <p:cNvPr id="9728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9728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1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de-DE" noProof="1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7B6520-C7E1-4DDF-93EF-F3C2D9E780CC}" type="slidenum">
              <a:rPr lang="en-GB" smtClean="0"/>
              <a:t>48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90436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7B6520-C7E1-4DDF-93EF-F3C2D9E780CC}" type="slidenum">
              <a:rPr lang="en-GB" smtClean="0"/>
              <a:t>49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76201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7B6520-C7E1-4DDF-93EF-F3C2D9E780CC}" type="slidenum">
              <a:rPr lang="en-GB" smtClean="0"/>
              <a:t>50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23357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4710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DDB02D1-56FD-4FA2-BDCF-9E888010281B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52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7B6520-C7E1-4DDF-93EF-F3C2D9E780CC}" type="slidenum">
              <a:rPr lang="en-GB" smtClean="0"/>
              <a:t>40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6800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7B6520-C7E1-4DDF-93EF-F3C2D9E780CC}" type="slidenum">
              <a:rPr lang="en-GB" smtClean="0"/>
              <a:t>41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90436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7B6520-C7E1-4DDF-93EF-F3C2D9E780CC}" type="slidenum">
              <a:rPr lang="en-GB" smtClean="0"/>
              <a:t>42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90436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7B6520-C7E1-4DDF-93EF-F3C2D9E780CC}" type="slidenum">
              <a:rPr lang="en-GB" smtClean="0"/>
              <a:t>43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90436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7B6520-C7E1-4DDF-93EF-F3C2D9E780CC}" type="slidenum">
              <a:rPr lang="en-GB" smtClean="0"/>
              <a:t>44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90436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7B6520-C7E1-4DDF-93EF-F3C2D9E780CC}" type="slidenum">
              <a:rPr lang="en-GB" smtClean="0"/>
              <a:t>45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90436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7B6520-C7E1-4DDF-93EF-F3C2D9E780CC}" type="slidenum">
              <a:rPr lang="en-GB" smtClean="0"/>
              <a:t>46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90436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7B6520-C7E1-4DDF-93EF-F3C2D9E780CC}" type="slidenum">
              <a:rPr lang="en-GB" smtClean="0"/>
              <a:t>47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90436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de-DE" smtClean="0"/>
              <a:t>Mastertitelformat bearbeiten</a:t>
            </a:r>
            <a:endParaRPr lang="en-US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Master-Untertitelformat bearbeiten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A8B246-3330-9542-98E8-0D009F9309E6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017333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 smtClean="0"/>
              <a:t>Mastertitelformat bearbeiten</a:t>
            </a:r>
            <a:endParaRPr lang="de-DE" noProof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noProof="0" smtClean="0"/>
              <a:t>Mastertextformat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de-DE" noProof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E55964-1ACB-E742-83A7-6D5C6D2D6D17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782105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850" y="238539"/>
            <a:ext cx="8497092" cy="616455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9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323850" y="854994"/>
            <a:ext cx="8496300" cy="336244"/>
          </a:xfrm>
        </p:spPr>
        <p:txBody>
          <a:bodyPr lIns="0" tIns="0" rIns="0" bIns="0">
            <a:noAutofit/>
          </a:bodyPr>
          <a:lstStyle>
            <a:lvl1pPr>
              <a:buNone/>
              <a:defRPr sz="2000"/>
            </a:lvl1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2"/>
          <p:cNvSpPr>
            <a:spLocks noGrp="1"/>
          </p:cNvSpPr>
          <p:nvPr>
            <p:ph type="dt" sz="half" idx="1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CF5F6B-0EF4-0A45-A5AE-A60FF9680772}" type="datetime1">
              <a:rPr lang="de-DE"/>
              <a:pPr>
                <a:defRPr/>
              </a:pPr>
              <a:t>11.12.16</a:t>
            </a:fld>
            <a:endParaRPr lang="de-DE" dirty="0"/>
          </a:p>
        </p:txBody>
      </p:sp>
      <p:sp>
        <p:nvSpPr>
          <p:cNvPr id="5" name="Fußzeilenplatzhalter 3"/>
          <p:cNvSpPr>
            <a:spLocks noGrp="1"/>
          </p:cNvSpPr>
          <p:nvPr>
            <p:ph type="ftr" sz="quarter" idx="15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Christian Matzat 14.Februar 2012</a:t>
            </a:r>
            <a:endParaRPr lang="de-DE" dirty="0"/>
          </a:p>
        </p:txBody>
      </p:sp>
      <p:sp>
        <p:nvSpPr>
          <p:cNvPr id="6" name="Foliennummernplatzhalt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18BC72-DE70-DA4A-8022-86E03E264BEA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091071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rtlCol="0"/>
          <a:lstStyle/>
          <a:p>
            <a:fld id="{B5D188BD-FC30-4258-9604-45C110ED5B95}" type="datetimeFigureOut">
              <a:rPr lang="en-US" smtClean="0"/>
              <a:pPr/>
              <a:t>12/11/16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EBDA82C7-985F-41C9-8802-AD247CE05FA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rtlCol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9303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850" y="238539"/>
            <a:ext cx="8497092" cy="616455"/>
          </a:xfrm>
        </p:spPr>
        <p:txBody>
          <a:bodyPr anchor="ctr" anchorCtr="0"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C9C6B98-145A-447F-810F-958B3268612E}" type="datetime1">
              <a:rPr lang="de-DE" smtClean="0"/>
              <a:pPr/>
              <a:t>11.12.16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Christian Matzat 14.Februar 2012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1E638-3F78-4E0D-883A-B278700C48C0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9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323850" y="854994"/>
            <a:ext cx="8496300" cy="336244"/>
          </a:xfrm>
        </p:spPr>
        <p:txBody>
          <a:bodyPr lIns="0" tIns="0" rIns="0" bIns="0" anchor="t" anchorCtr="0">
            <a:noAutofit/>
          </a:bodyPr>
          <a:lstStyle>
            <a:lvl1pPr>
              <a:buNone/>
              <a:defRPr sz="2000"/>
            </a:lvl1pPr>
          </a:lstStyle>
          <a:p>
            <a:pPr lvl="0"/>
            <a:r>
              <a:rPr lang="de-DE" dirty="0" smtClean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6245884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png"/><Relationship Id="rId8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56" name="Rectangle 4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956550" y="6400800"/>
            <a:ext cx="1008063" cy="19685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0" tIns="0" rIns="91440" bIns="0" numCol="1" anchor="t" anchorCtr="0" compatLnSpc="1">
            <a:prstTxWarp prst="textNoShape">
              <a:avLst/>
            </a:prstTxWarp>
          </a:bodyPr>
          <a:lstStyle>
            <a:lvl1pPr algn="r">
              <a:defRPr sz="1100">
                <a:cs typeface="+mn-cs"/>
              </a:defRPr>
            </a:lvl1pPr>
          </a:lstStyle>
          <a:p>
            <a:pPr>
              <a:defRPr/>
            </a:pPr>
            <a:fld id="{7596E9E2-63BE-0548-850C-820607A00EB7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  <p:pic>
        <p:nvPicPr>
          <p:cNvPr id="1027" name="Picture 45" descr="Logo_ImFocus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4863" y="6453188"/>
            <a:ext cx="1377950" cy="8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58" name="Rectangle 46"/>
          <p:cNvSpPr>
            <a:spLocks noChangeArrowheads="1"/>
          </p:cNvSpPr>
          <p:nvPr/>
        </p:nvSpPr>
        <p:spPr bwMode="auto">
          <a:xfrm>
            <a:off x="179388" y="981075"/>
            <a:ext cx="8785225" cy="7302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4559" name="Rectangle 47"/>
          <p:cNvSpPr>
            <a:spLocks noChangeArrowheads="1"/>
          </p:cNvSpPr>
          <p:nvPr/>
        </p:nvSpPr>
        <p:spPr bwMode="auto">
          <a:xfrm flipV="1">
            <a:off x="179388" y="6669088"/>
            <a:ext cx="8785225" cy="18891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4561" name="Rectangle 49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260350"/>
            <a:ext cx="8229600" cy="50323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Titelmasterformat durch Klicken bearbeiten</a:t>
            </a:r>
          </a:p>
        </p:txBody>
      </p:sp>
      <p:sp>
        <p:nvSpPr>
          <p:cNvPr id="64562" name="Rectangle 50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96975"/>
            <a:ext cx="8229600" cy="496887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Textmasterformate durch Klicken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pic>
        <p:nvPicPr>
          <p:cNvPr id="1032" name="Bild 48" descr="Logo_Inst_InfSys_P309.pd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6167438"/>
            <a:ext cx="2160588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83" r:id="rId1"/>
    <p:sldLayoutId id="2147484184" r:id="rId2"/>
    <p:sldLayoutId id="2147484186" r:id="rId3"/>
    <p:sldLayoutId id="2147484188" r:id="rId4"/>
    <p:sldLayoutId id="2147484191" r:id="rId5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+mj-ea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6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Relationship Id="rId3" Type="http://schemas.openxmlformats.org/officeDocument/2006/relationships/image" Target="../media/image22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gif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chart" Target="../charts/chart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4.w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b="1" dirty="0" smtClean="0"/>
              <a:t>Non-Standard-Datenbanken</a:t>
            </a:r>
            <a:endParaRPr lang="de-DE" dirty="0" smtClean="0">
              <a:cs typeface="+mj-cs"/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827088" y="2708275"/>
            <a:ext cx="7632700" cy="3384550"/>
          </a:xfrm>
        </p:spPr>
        <p:txBody>
          <a:bodyPr/>
          <a:lstStyle/>
          <a:p>
            <a:pPr eaLnBrk="1" hangingPunct="1">
              <a:defRPr/>
            </a:pPr>
            <a:r>
              <a:rPr lang="de-DE" dirty="0" smtClean="0">
                <a:cs typeface="+mn-cs"/>
              </a:rPr>
              <a:t>Temporale Daten und das relationale Modell</a:t>
            </a:r>
          </a:p>
          <a:p>
            <a:pPr eaLnBrk="1" hangingPunct="1">
              <a:defRPr/>
            </a:pPr>
            <a:endParaRPr lang="de-DE" dirty="0">
              <a:cs typeface="+mn-cs"/>
            </a:endParaRPr>
          </a:p>
          <a:p>
            <a:pPr eaLnBrk="1" hangingPunct="1">
              <a:defRPr/>
            </a:pPr>
            <a:endParaRPr lang="de-DE" dirty="0" smtClean="0">
              <a:cs typeface="+mn-cs"/>
            </a:endParaRPr>
          </a:p>
          <a:p>
            <a:pPr eaLnBrk="1" hangingPunct="1">
              <a:defRPr/>
            </a:pPr>
            <a:r>
              <a:rPr lang="de-DE" dirty="0" smtClean="0">
                <a:cs typeface="+mn-cs"/>
              </a:rPr>
              <a:t>Prof. Dr. Ralf Möller</a:t>
            </a:r>
          </a:p>
          <a:p>
            <a:pPr eaLnBrk="1" hangingPunct="1">
              <a:defRPr/>
            </a:pPr>
            <a:r>
              <a:rPr lang="de-DE" dirty="0" smtClean="0">
                <a:cs typeface="+mn-cs"/>
              </a:rPr>
              <a:t>Universität zu Lübeck</a:t>
            </a:r>
          </a:p>
          <a:p>
            <a:pPr eaLnBrk="1" hangingPunct="1">
              <a:defRPr/>
            </a:pPr>
            <a:r>
              <a:rPr lang="de-DE" dirty="0" smtClean="0">
                <a:cs typeface="+mn-cs"/>
              </a:rPr>
              <a:t>Institut für Informationssysteme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Automatische Verschmelzung von Intervallen?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E55964-1ACB-E742-83A7-6D5C6D2D6D17}" type="slidenum">
              <a:rPr lang="de-DE" smtClean="0"/>
              <a:pPr>
                <a:defRPr/>
              </a:pPr>
              <a:t>10</a:t>
            </a:fld>
            <a:endParaRPr lang="de-DE"/>
          </a:p>
        </p:txBody>
      </p:sp>
      <p:graphicFrame>
        <p:nvGraphicFramePr>
          <p:cNvPr id="5" name="Group 196"/>
          <p:cNvGraphicFramePr>
            <a:graphicFrameLocks noGrp="1"/>
          </p:cNvGraphicFramePr>
          <p:nvPr/>
        </p:nvGraphicFramePr>
        <p:xfrm>
          <a:off x="1371600" y="1397000"/>
          <a:ext cx="5257800" cy="3566160"/>
        </p:xfrm>
        <a:graphic>
          <a:graphicData uri="http://schemas.openxmlformats.org/drawingml/2006/table">
            <a:tbl>
              <a:tblPr/>
              <a:tblGrid>
                <a:gridCol w="2133600"/>
                <a:gridCol w="3124200"/>
              </a:tblGrid>
              <a:tr h="338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DURING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PRESIDENT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336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[1974 : 1976]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Ford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</a:tr>
              <a:tr h="338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[1977 : 1980]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Carter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</a:tr>
              <a:tr h="336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[1981 : 1984]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Reagan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</a:tr>
              <a:tr h="338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[1985 : 1988]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Reagan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</a:tr>
              <a:tr h="336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[1993 : 1996]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Clinton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</a:tr>
              <a:tr h="338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[1997 : 2000]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Clinton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</a:tr>
              <a:tr h="338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[2009 : 2012]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Obama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</a:tr>
              <a:tr h="338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[2013 : 2016]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Obama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39315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Danksagung und Literaturhinweis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sz="1800" dirty="0" smtClean="0"/>
              <a:t>Die vorigen 9 Präsentationen </a:t>
            </a:r>
            <a:br>
              <a:rPr lang="de-DE" sz="1800" dirty="0" smtClean="0"/>
            </a:br>
            <a:r>
              <a:rPr lang="de-DE" sz="1800" dirty="0" smtClean="0"/>
              <a:t>sind in Anlehnung an Präsentationen </a:t>
            </a:r>
            <a:br>
              <a:rPr lang="de-DE" sz="1800" dirty="0" smtClean="0"/>
            </a:br>
            <a:r>
              <a:rPr lang="de-DE" sz="1800" dirty="0" smtClean="0"/>
              <a:t>von Hugh </a:t>
            </a:r>
            <a:r>
              <a:rPr lang="de-DE" sz="1800" dirty="0" err="1" smtClean="0"/>
              <a:t>Darwen</a:t>
            </a:r>
            <a:r>
              <a:rPr lang="de-DE" sz="1800" dirty="0"/>
              <a:t> </a:t>
            </a:r>
            <a:r>
              <a:rPr lang="de-DE" sz="1800" dirty="0" smtClean="0"/>
              <a:t>zu folgendem Buch</a:t>
            </a:r>
            <a:br>
              <a:rPr lang="de-DE" sz="1800" dirty="0" smtClean="0"/>
            </a:br>
            <a:r>
              <a:rPr lang="de-DE" sz="1800" dirty="0" smtClean="0"/>
              <a:t>gestaltet.</a:t>
            </a:r>
            <a:endParaRPr lang="de-DE" sz="14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E55964-1ACB-E742-83A7-6D5C6D2D6D17}" type="slidenum">
              <a:rPr lang="de-DE" smtClean="0"/>
              <a:pPr>
                <a:defRPr/>
              </a:pPr>
              <a:t>11</a:t>
            </a:fld>
            <a:endParaRPr lang="de-DE"/>
          </a:p>
        </p:txBody>
      </p:sp>
      <p:pic>
        <p:nvPicPr>
          <p:cNvPr id="6" name="Bild 5" descr="41wompVxGj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2762" y="1196752"/>
            <a:ext cx="3895345" cy="4968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205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E55964-1ACB-E742-83A7-6D5C6D2D6D17}" type="slidenum">
              <a:rPr lang="de-DE" smtClean="0"/>
              <a:pPr>
                <a:defRPr/>
              </a:pPr>
              <a:t>12</a:t>
            </a:fld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6" name="Bild 5" descr="Screen Shot 2014-11-23 at 22.10.5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965580" cy="6858000"/>
          </a:xfrm>
          <a:prstGeom prst="rect">
            <a:avLst/>
          </a:prstGeom>
        </p:spPr>
      </p:pic>
      <p:sp>
        <p:nvSpPr>
          <p:cNvPr id="7" name="Rechteck 6"/>
          <p:cNvSpPr/>
          <p:nvPr/>
        </p:nvSpPr>
        <p:spPr>
          <a:xfrm>
            <a:off x="6300192" y="6211669"/>
            <a:ext cx="28417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>
                <a:solidFill>
                  <a:srgbClr val="0000FF"/>
                </a:solidFill>
              </a:rPr>
              <a:t>J.F. Allen, "</a:t>
            </a:r>
            <a:r>
              <a:rPr lang="de-DE" sz="1200" dirty="0" err="1">
                <a:solidFill>
                  <a:srgbClr val="0000FF"/>
                </a:solidFill>
              </a:rPr>
              <a:t>Maintaining</a:t>
            </a:r>
            <a:r>
              <a:rPr lang="de-DE" sz="1200" dirty="0">
                <a:solidFill>
                  <a:srgbClr val="0000FF"/>
                </a:solidFill>
              </a:rPr>
              <a:t> </a:t>
            </a:r>
            <a:r>
              <a:rPr lang="de-DE" sz="1200" dirty="0" err="1">
                <a:solidFill>
                  <a:srgbClr val="0000FF"/>
                </a:solidFill>
              </a:rPr>
              <a:t>knowledge</a:t>
            </a:r>
            <a:r>
              <a:rPr lang="de-DE" sz="1200" dirty="0">
                <a:solidFill>
                  <a:srgbClr val="0000FF"/>
                </a:solidFill>
              </a:rPr>
              <a:t> </a:t>
            </a:r>
            <a:r>
              <a:rPr lang="de-DE" sz="1200" dirty="0" err="1">
                <a:solidFill>
                  <a:srgbClr val="0000FF"/>
                </a:solidFill>
              </a:rPr>
              <a:t>about</a:t>
            </a:r>
            <a:r>
              <a:rPr lang="de-DE" sz="1200" dirty="0">
                <a:solidFill>
                  <a:srgbClr val="0000FF"/>
                </a:solidFill>
              </a:rPr>
              <a:t> temporal </a:t>
            </a:r>
            <a:r>
              <a:rPr lang="de-DE" sz="1200" dirty="0" err="1">
                <a:solidFill>
                  <a:srgbClr val="0000FF"/>
                </a:solidFill>
              </a:rPr>
              <a:t>intervals</a:t>
            </a:r>
            <a:r>
              <a:rPr lang="de-DE" sz="1200" dirty="0">
                <a:solidFill>
                  <a:srgbClr val="0000FF"/>
                </a:solidFill>
              </a:rPr>
              <a:t>", Communications of ACM 26(11), November </a:t>
            </a:r>
            <a:r>
              <a:rPr lang="de-DE" sz="1200" b="1" dirty="0">
                <a:solidFill>
                  <a:srgbClr val="FF0000"/>
                </a:solidFill>
              </a:rPr>
              <a:t>1983</a:t>
            </a:r>
          </a:p>
        </p:txBody>
      </p:sp>
    </p:spTree>
    <p:extLst>
      <p:ext uri="{BB962C8B-B14F-4D97-AF65-F5344CB8AC3E}">
        <p14:creationId xmlns:p14="http://schemas.microsoft.com/office/powerpoint/2010/main" val="2688995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Dimensionen der Zeit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Gültigkeit aus Sicht der Anwendung</a:t>
            </a:r>
            <a:br>
              <a:rPr lang="de-DE" dirty="0" smtClean="0"/>
            </a:br>
            <a:r>
              <a:rPr lang="de-DE" dirty="0" smtClean="0"/>
              <a:t>(Gültigkeitszeit – valid time, Anwendungszeit, ...)</a:t>
            </a:r>
          </a:p>
          <a:p>
            <a:r>
              <a:rPr lang="de-DE" dirty="0" smtClean="0"/>
              <a:t>Zeitpunkt der Eintragung eines </a:t>
            </a:r>
            <a:r>
              <a:rPr lang="de-DE" dirty="0" err="1" smtClean="0"/>
              <a:t>Tupels</a:t>
            </a:r>
            <a:r>
              <a:rPr lang="de-DE" dirty="0" smtClean="0"/>
              <a:t> in die Datenbank</a:t>
            </a:r>
            <a:br>
              <a:rPr lang="de-DE" dirty="0" smtClean="0"/>
            </a:br>
            <a:r>
              <a:rPr lang="de-DE" dirty="0" smtClean="0"/>
              <a:t>„Bekannt“ aus Sicht des Systems</a:t>
            </a:r>
            <a:br>
              <a:rPr lang="de-DE" dirty="0" smtClean="0"/>
            </a:br>
            <a:r>
              <a:rPr lang="de-DE" dirty="0" smtClean="0"/>
              <a:t>Zeitpunkt, an dem ein neuer Wert eingetragen wird</a:t>
            </a:r>
          </a:p>
          <a:p>
            <a:r>
              <a:rPr lang="de-DE" dirty="0" smtClean="0"/>
              <a:t>(Transaktionszeit – </a:t>
            </a:r>
            <a:r>
              <a:rPr lang="de-DE" dirty="0" err="1" smtClean="0"/>
              <a:t>transaction</a:t>
            </a:r>
            <a:r>
              <a:rPr lang="de-DE" dirty="0" smtClean="0"/>
              <a:t> time, Systemzeit, ...)</a:t>
            </a:r>
          </a:p>
          <a:p>
            <a:r>
              <a:rPr lang="de-DE" dirty="0" err="1" smtClean="0"/>
              <a:t>Bitemporal</a:t>
            </a:r>
            <a:r>
              <a:rPr lang="de-DE" dirty="0" smtClean="0"/>
              <a:t>: Beides gleichzeitig repräsentiert</a:t>
            </a:r>
          </a:p>
          <a:p>
            <a:endParaRPr lang="de-DE" dirty="0" smtClean="0"/>
          </a:p>
          <a:p>
            <a:r>
              <a:rPr lang="de-DE" dirty="0" smtClean="0"/>
              <a:t>Auch möglich: benutzerdefinierte Zeitangaben</a:t>
            </a:r>
          </a:p>
          <a:p>
            <a:pPr marL="0" indent="0">
              <a:buNone/>
            </a:pPr>
            <a:endParaRPr lang="de-DE" dirty="0" smtClean="0"/>
          </a:p>
          <a:p>
            <a:r>
              <a:rPr lang="de-DE" dirty="0" smtClean="0"/>
              <a:t>Seit langem untersuchtes Gebiet im Datenbankbereich</a:t>
            </a:r>
            <a:r>
              <a:rPr lang="de-DE" baseline="30000" dirty="0" smtClean="0"/>
              <a:t>1</a:t>
            </a:r>
            <a:endParaRPr lang="de-DE" baseline="300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E55964-1ACB-E742-83A7-6D5C6D2D6D17}" type="slidenum">
              <a:rPr lang="de-DE" smtClean="0"/>
              <a:pPr>
                <a:defRPr/>
              </a:pPr>
              <a:t>13</a:t>
            </a:fld>
            <a:endParaRPr lang="de-DE"/>
          </a:p>
        </p:txBody>
      </p:sp>
      <p:sp>
        <p:nvSpPr>
          <p:cNvPr id="6" name="Rechteck 5"/>
          <p:cNvSpPr/>
          <p:nvPr/>
        </p:nvSpPr>
        <p:spPr>
          <a:xfrm>
            <a:off x="2267744" y="6207695"/>
            <a:ext cx="48245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baseline="30000" dirty="0" smtClean="0">
                <a:solidFill>
                  <a:srgbClr val="0000FF"/>
                </a:solidFill>
              </a:rPr>
              <a:t>1</a:t>
            </a:r>
            <a:r>
              <a:rPr lang="de-DE" sz="1200" dirty="0" smtClean="0">
                <a:solidFill>
                  <a:srgbClr val="0000FF"/>
                </a:solidFill>
              </a:rPr>
              <a:t>R. </a:t>
            </a:r>
            <a:r>
              <a:rPr lang="de-DE" sz="1200" dirty="0">
                <a:solidFill>
                  <a:srgbClr val="0000FF"/>
                </a:solidFill>
              </a:rPr>
              <a:t>Snodgrass, The temporal </a:t>
            </a:r>
            <a:r>
              <a:rPr lang="de-DE" sz="1200" dirty="0" err="1">
                <a:solidFill>
                  <a:srgbClr val="0000FF"/>
                </a:solidFill>
              </a:rPr>
              <a:t>query</a:t>
            </a:r>
            <a:r>
              <a:rPr lang="de-DE" sz="1200" dirty="0">
                <a:solidFill>
                  <a:srgbClr val="0000FF"/>
                </a:solidFill>
              </a:rPr>
              <a:t> </a:t>
            </a:r>
            <a:r>
              <a:rPr lang="de-DE" sz="1200" dirty="0" err="1">
                <a:solidFill>
                  <a:srgbClr val="0000FF"/>
                </a:solidFill>
              </a:rPr>
              <a:t>language</a:t>
            </a:r>
            <a:r>
              <a:rPr lang="de-DE" sz="1200" dirty="0">
                <a:solidFill>
                  <a:srgbClr val="0000FF"/>
                </a:solidFill>
              </a:rPr>
              <a:t> </a:t>
            </a:r>
            <a:r>
              <a:rPr lang="de-DE" sz="1200" dirty="0" err="1">
                <a:solidFill>
                  <a:srgbClr val="0000FF"/>
                </a:solidFill>
              </a:rPr>
              <a:t>TQuel</a:t>
            </a:r>
            <a:r>
              <a:rPr lang="de-DE" sz="1200" dirty="0">
                <a:solidFill>
                  <a:srgbClr val="0000FF"/>
                </a:solidFill>
              </a:rPr>
              <a:t>, ACM Transactions on Database Systems (TODS) </a:t>
            </a:r>
            <a:r>
              <a:rPr lang="de-DE" sz="1200" dirty="0" smtClean="0">
                <a:solidFill>
                  <a:srgbClr val="0000FF"/>
                </a:solidFill>
              </a:rPr>
              <a:t>TODS, </a:t>
            </a:r>
            <a:r>
              <a:rPr lang="de-DE" sz="1200" dirty="0">
                <a:solidFill>
                  <a:srgbClr val="0000FF"/>
                </a:solidFill>
              </a:rPr>
              <a:t>12:2, </a:t>
            </a:r>
            <a:r>
              <a:rPr lang="de-DE" sz="1200" dirty="0" smtClean="0">
                <a:solidFill>
                  <a:srgbClr val="0000FF"/>
                </a:solidFill>
              </a:rPr>
              <a:t>pp. 247</a:t>
            </a:r>
            <a:r>
              <a:rPr lang="de-DE" sz="1200" dirty="0">
                <a:solidFill>
                  <a:srgbClr val="0000FF"/>
                </a:solidFill>
              </a:rPr>
              <a:t>-298, </a:t>
            </a:r>
            <a:r>
              <a:rPr lang="de-DE" sz="1200" b="1" dirty="0">
                <a:solidFill>
                  <a:srgbClr val="FF0000"/>
                </a:solidFill>
              </a:rPr>
              <a:t>1987 </a:t>
            </a:r>
          </a:p>
        </p:txBody>
      </p:sp>
    </p:spTree>
    <p:extLst>
      <p:ext uri="{BB962C8B-B14F-4D97-AF65-F5344CB8AC3E}">
        <p14:creationId xmlns:p14="http://schemas.microsoft.com/office/powerpoint/2010/main" val="927160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Relationen in zeitlichen Dimensionen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51520" y="1268437"/>
            <a:ext cx="8229600" cy="4968875"/>
          </a:xfrm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n"/>
            </a:pPr>
            <a:r>
              <a:rPr lang="de-DE" sz="2800" smtClean="0"/>
              <a:t>Schnappschuss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</a:pPr>
            <a:endParaRPr lang="de-DE" sz="2400" smtClean="0"/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n"/>
            </a:pPr>
            <a:r>
              <a:rPr lang="de-DE" sz="2800" smtClean="0"/>
              <a:t>Gültigkeitszeiten</a:t>
            </a:r>
          </a:p>
          <a:p>
            <a:pPr marL="1143000" lvl="2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</a:pPr>
            <a:endParaRPr lang="de-DE" sz="1600" smtClean="0">
              <a:latin typeface="Courier New" pitchFamily="49" charset="0"/>
            </a:endParaRPr>
          </a:p>
          <a:p>
            <a:pPr marL="1143000" lvl="2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</a:pPr>
            <a:endParaRPr lang="de-DE" sz="1600" smtClean="0">
              <a:latin typeface="Courier New" pitchFamily="49" charset="0"/>
            </a:endParaRPr>
          </a:p>
          <a:p>
            <a:pPr marL="1143000" lvl="2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50000"/>
              <a:buNone/>
            </a:pPr>
            <a:endParaRPr lang="de-DE" sz="1600" smtClean="0"/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n"/>
            </a:pPr>
            <a:endParaRPr lang="de-DE" sz="2400" smtClean="0"/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n"/>
            </a:pPr>
            <a:r>
              <a:rPr lang="de-DE" sz="2800" smtClean="0"/>
              <a:t>Transaktionszeiten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n"/>
            </a:pPr>
            <a:endParaRPr lang="de-DE" sz="2400" smtClean="0"/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None/>
            </a:pPr>
            <a:endParaRPr lang="de-DE" sz="2400" smtClean="0"/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n"/>
            </a:pPr>
            <a:r>
              <a:rPr lang="de-DE" sz="2800" smtClean="0"/>
              <a:t>Bitemporale Relation</a:t>
            </a:r>
          </a:p>
          <a:p>
            <a:endParaRPr lang="de-DE"/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1219200"/>
            <a:ext cx="2413000" cy="73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1000" y="2057400"/>
            <a:ext cx="4535487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67200" y="3429000"/>
            <a:ext cx="4572000" cy="129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71925" y="4869160"/>
            <a:ext cx="5172075" cy="156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21495953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Transaktionszeit: Wofür benötigt?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de-DE" dirty="0" smtClean="0"/>
          </a:p>
          <a:p>
            <a:r>
              <a:rPr lang="de-DE" dirty="0" smtClean="0"/>
              <a:t>Repräsentation von früheren Zuständen </a:t>
            </a:r>
            <a:br>
              <a:rPr lang="de-DE" dirty="0" smtClean="0"/>
            </a:br>
            <a:r>
              <a:rPr lang="de-DE" dirty="0" smtClean="0"/>
              <a:t>(z.B. für Auditing-Zwecke)</a:t>
            </a:r>
          </a:p>
          <a:p>
            <a:r>
              <a:rPr lang="de-DE" dirty="0" smtClean="0"/>
              <a:t>Schreibzugriffe für frühere Zustände könnten limitiert sein (z.B. für sicheres Auditing)</a:t>
            </a:r>
          </a:p>
          <a:p>
            <a:pPr lvl="1"/>
            <a:r>
              <a:rPr lang="de-DE" dirty="0" smtClean="0"/>
              <a:t>Stattdessen: </a:t>
            </a:r>
            <a:br>
              <a:rPr lang="de-DE" dirty="0" smtClean="0"/>
            </a:br>
            <a:r>
              <a:rPr lang="de-DE" dirty="0" smtClean="0"/>
              <a:t>Kompensationstransaktionen zur Fehlerkorrektur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0193200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Bitemporale Daten</a:t>
            </a:r>
            <a:endParaRPr lang="de-DE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23528" y="1196752"/>
            <a:ext cx="8495711" cy="2715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hteck 2"/>
          <p:cNvSpPr/>
          <p:nvPr/>
        </p:nvSpPr>
        <p:spPr>
          <a:xfrm>
            <a:off x="395536" y="3501008"/>
            <a:ext cx="8424936" cy="399562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559147" y="3495617"/>
            <a:ext cx="8045301" cy="1589567"/>
          </a:xfrm>
        </p:spPr>
        <p:txBody>
          <a:bodyPr/>
          <a:lstStyle/>
          <a:p>
            <a:r>
              <a:rPr lang="de-DE" dirty="0" smtClean="0"/>
              <a:t>Beispiel: Anstellung von Jake</a:t>
            </a:r>
          </a:p>
          <a:p>
            <a:r>
              <a:rPr lang="de-DE" dirty="0" smtClean="0"/>
              <a:t>Darstellung einer einzigen Anstellung, mit Änderungen in der modellierten Realität </a:t>
            </a:r>
            <a:br>
              <a:rPr lang="de-DE" dirty="0" smtClean="0"/>
            </a:br>
            <a:r>
              <a:rPr lang="de-DE" dirty="0" smtClean="0"/>
              <a:t>mit jeweils zugehörigem Änderungszeitpunkt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9063148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Temporale Datenbank: Definition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196975"/>
            <a:ext cx="8363272" cy="4968875"/>
          </a:xfrm>
        </p:spPr>
        <p:txBody>
          <a:bodyPr/>
          <a:lstStyle/>
          <a:p>
            <a:r>
              <a:rPr lang="de-DE" dirty="0" smtClean="0"/>
              <a:t>Eine temporale Datenbank ist eine Datenbank mit Unterstützung für Anwendungszeit und/oder Transaktionszeit</a:t>
            </a:r>
          </a:p>
          <a:p>
            <a:r>
              <a:rPr lang="de-DE" dirty="0" smtClean="0"/>
              <a:t>Anfrageevaluierung in temporalen Datenbanken ist nicht als einfaches multidimensionales </a:t>
            </a:r>
            <a:r>
              <a:rPr lang="de-DE" dirty="0"/>
              <a:t>Indizierungsproblem </a:t>
            </a:r>
            <a:r>
              <a:rPr lang="de-DE" dirty="0" smtClean="0"/>
              <a:t>zu verstehen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E55964-1ACB-E742-83A7-6D5C6D2D6D17}" type="slidenum">
              <a:rPr lang="de-DE" smtClean="0"/>
              <a:pPr>
                <a:defRPr/>
              </a:pPr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83458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7" name="Gruppieren 37"/>
          <p:cNvGrpSpPr>
            <a:grpSpLocks/>
          </p:cNvGrpSpPr>
          <p:nvPr/>
        </p:nvGrpSpPr>
        <p:grpSpPr bwMode="auto">
          <a:xfrm>
            <a:off x="0" y="2579688"/>
            <a:ext cx="9144000" cy="922337"/>
            <a:chOff x="0" y="4221088"/>
            <a:chExt cx="9144000" cy="922412"/>
          </a:xfrm>
        </p:grpSpPr>
        <p:sp>
          <p:nvSpPr>
            <p:cNvPr id="9253" name="Rechteck 38"/>
            <p:cNvSpPr>
              <a:spLocks noChangeArrowheads="1"/>
            </p:cNvSpPr>
            <p:nvPr/>
          </p:nvSpPr>
          <p:spPr bwMode="gray">
            <a:xfrm flipV="1">
              <a:off x="0" y="4221088"/>
              <a:ext cx="9144000" cy="107070"/>
            </a:xfrm>
            <a:prstGeom prst="rect">
              <a:avLst/>
            </a:prstGeom>
            <a:gradFill rotWithShape="1">
              <a:gsLst>
                <a:gs pos="0">
                  <a:srgbClr val="262626">
                    <a:alpha val="44704"/>
                  </a:srgbClr>
                </a:gs>
                <a:gs pos="100000">
                  <a:srgbClr val="C00000">
                    <a:alpha val="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de-DE"/>
            </a:p>
          </p:txBody>
        </p:sp>
        <p:sp>
          <p:nvSpPr>
            <p:cNvPr id="9254" name="Rechteck 39"/>
            <p:cNvSpPr>
              <a:spLocks noChangeArrowheads="1"/>
            </p:cNvSpPr>
            <p:nvPr/>
          </p:nvSpPr>
          <p:spPr bwMode="gray">
            <a:xfrm>
              <a:off x="0" y="4328160"/>
              <a:ext cx="9144000" cy="815340"/>
            </a:xfrm>
            <a:prstGeom prst="rect">
              <a:avLst/>
            </a:prstGeom>
            <a:gradFill rotWithShape="1">
              <a:gsLst>
                <a:gs pos="0">
                  <a:srgbClr val="262626">
                    <a:alpha val="44704"/>
                  </a:srgbClr>
                </a:gs>
                <a:gs pos="100000">
                  <a:srgbClr val="C00000">
                    <a:alpha val="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de-DE"/>
            </a:p>
          </p:txBody>
        </p:sp>
      </p:grpSp>
      <p:sp>
        <p:nvSpPr>
          <p:cNvPr id="9" name="Gebogener Pfeil 8"/>
          <p:cNvSpPr/>
          <p:nvPr/>
        </p:nvSpPr>
        <p:spPr bwMode="gray">
          <a:xfrm rot="10800000" flipH="1">
            <a:off x="937260" y="238539"/>
            <a:ext cx="6949440" cy="6949440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5915659"/>
              <a:gd name="adj5" fmla="val 13954"/>
            </a:avLst>
          </a:prstGeom>
          <a:solidFill>
            <a:schemeClr val="bg1">
              <a:lumMod val="75000"/>
            </a:schemeClr>
          </a:solidFill>
          <a:ln w="12700">
            <a:noFill/>
            <a:round/>
            <a:headEnd/>
            <a:tailEnd/>
          </a:ln>
          <a:effectLst>
            <a:outerShdw blurRad="292100" sx="101000" sy="101000" algn="ctr" rotWithShape="0">
              <a:prstClr val="black">
                <a:alpha val="86000"/>
              </a:prstClr>
            </a:outerShdw>
          </a:effectLst>
          <a:scene3d>
            <a:camera prst="perspectiveBelow" fov="4500000">
              <a:rot lat="3900000" lon="0" rev="21480000"/>
            </a:camera>
            <a:lightRig rig="threePt" dir="t"/>
          </a:scene3d>
          <a:sp3d extrusionH="82550">
            <a:bevelT w="25400" h="25400"/>
          </a:sp3d>
        </p:spPr>
        <p:txBody>
          <a:bodyPr anchor="ctr"/>
          <a:lstStyle/>
          <a:p>
            <a:pPr algn="ctr">
              <a:defRPr/>
            </a:pPr>
            <a:endParaRPr lang="de-DE" dirty="0"/>
          </a:p>
        </p:txBody>
      </p:sp>
      <p:grpSp>
        <p:nvGrpSpPr>
          <p:cNvPr id="9219" name="Gruppieren 31"/>
          <p:cNvGrpSpPr>
            <a:grpSpLocks/>
          </p:cNvGrpSpPr>
          <p:nvPr/>
        </p:nvGrpSpPr>
        <p:grpSpPr bwMode="auto">
          <a:xfrm>
            <a:off x="179512" y="1916833"/>
            <a:ext cx="3096344" cy="2402757"/>
            <a:chOff x="177625" y="1916857"/>
            <a:chExt cx="3098649" cy="2403468"/>
          </a:xfrm>
          <a:effectLst/>
        </p:grpSpPr>
        <p:pic>
          <p:nvPicPr>
            <p:cNvPr id="9246" name="Picture 103"/>
            <p:cNvPicPr>
              <a:picLocks noChangeAspect="1" noChangeArrowheads="1"/>
            </p:cNvPicPr>
            <p:nvPr/>
          </p:nvPicPr>
          <p:blipFill>
            <a:blip r:embed="rId2">
              <a:lum bright="-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1238250" y="4027561"/>
              <a:ext cx="1123950" cy="2927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247" name="Gruppieren 41"/>
            <p:cNvGrpSpPr>
              <a:grpSpLocks/>
            </p:cNvGrpSpPr>
            <p:nvPr/>
          </p:nvGrpSpPr>
          <p:grpSpPr bwMode="auto">
            <a:xfrm>
              <a:off x="177625" y="1916857"/>
              <a:ext cx="3098649" cy="2271867"/>
              <a:chOff x="1077141" y="3096275"/>
              <a:chExt cx="3098649" cy="2271867"/>
            </a:xfrm>
          </p:grpSpPr>
          <p:cxnSp>
            <p:nvCxnSpPr>
              <p:cNvPr id="9248" name="Gerade Verbindung 18"/>
              <p:cNvCxnSpPr>
                <a:cxnSpLocks noChangeShapeType="1"/>
              </p:cNvCxnSpPr>
              <p:nvPr/>
            </p:nvCxnSpPr>
            <p:spPr bwMode="gray">
              <a:xfrm rot="5400000" flipH="1" flipV="1">
                <a:off x="2031456" y="4394488"/>
                <a:ext cx="1275656" cy="0"/>
              </a:xfrm>
              <a:prstGeom prst="line">
                <a:avLst/>
              </a:prstGeom>
              <a:noFill/>
              <a:ln w="19050">
                <a:solidFill>
                  <a:srgbClr val="969696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9249" name="Rechteck 19"/>
              <p:cNvSpPr>
                <a:spLocks noChangeArrowheads="1"/>
              </p:cNvSpPr>
              <p:nvPr/>
            </p:nvSpPr>
            <p:spPr bwMode="gray">
              <a:xfrm>
                <a:off x="1077141" y="3096275"/>
                <a:ext cx="3098649" cy="5875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72000" tIns="0" rIns="0" bIns="0">
                <a:spAutoFit/>
              </a:bodyPr>
              <a:lstStyle/>
              <a:p>
                <a:pPr algn="ctr"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</a:pPr>
                <a:r>
                  <a:rPr lang="de-DE" sz="2000" dirty="0"/>
                  <a:t>Grundlegende</a:t>
                </a:r>
                <a:r>
                  <a:rPr lang="de-DE" sz="2000" noProof="1">
                    <a:cs typeface="Arial" charset="0"/>
                  </a:rPr>
                  <a:t/>
                </a:r>
                <a:br>
                  <a:rPr lang="de-DE" sz="2000" noProof="1">
                    <a:cs typeface="Arial" charset="0"/>
                  </a:rPr>
                </a:br>
                <a:r>
                  <a:rPr lang="de-DE" sz="2000" noProof="1">
                    <a:cs typeface="Arial" charset="0"/>
                  </a:rPr>
                  <a:t>Konzepte temporaler</a:t>
                </a:r>
                <a:r>
                  <a:rPr lang="de-DE" sz="2000" noProof="1"/>
                  <a:t> Daten</a:t>
                </a:r>
                <a:endParaRPr lang="de-DE" sz="2000" dirty="0"/>
              </a:p>
            </p:txBody>
          </p:sp>
          <p:sp>
            <p:nvSpPr>
              <p:cNvPr id="21" name="Ellipse 20"/>
              <p:cNvSpPr/>
              <p:nvPr/>
            </p:nvSpPr>
            <p:spPr bwMode="gray">
              <a:xfrm>
                <a:off x="2270671" y="4536409"/>
                <a:ext cx="831733" cy="831733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lin ang="5400000" scaled="1"/>
                <a:tileRect/>
              </a:gradFill>
              <a:ln w="12700">
                <a:noFill/>
                <a:miter lim="800000"/>
                <a:headEnd/>
                <a:tailEnd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balanced" dir="t"/>
              </a:scene3d>
              <a:sp3d prstMaterial="plastic">
                <a:bevelT w="400050" h="374650"/>
              </a:sp3d>
            </p:spPr>
            <p:txBody>
              <a:bodyPr lIns="0" tIns="108000" rIns="0" bIns="0"/>
              <a:lstStyle/>
              <a:p>
                <a:pPr indent="-190500" algn="ctr"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  <a:defRPr/>
                </a:pPr>
                <a:endParaRPr lang="en-US" sz="1400" noProof="1">
                  <a:solidFill>
                    <a:srgbClr val="FFFFFF"/>
                  </a:solidFill>
                  <a:cs typeface="Arial" charset="0"/>
                </a:endParaRPr>
              </a:p>
            </p:txBody>
          </p:sp>
        </p:grpSp>
      </p:grpSp>
      <p:sp>
        <p:nvSpPr>
          <p:cNvPr id="22" name="Titel 21"/>
          <p:cNvSpPr>
            <a:spLocks noGrp="1"/>
          </p:cNvSpPr>
          <p:nvPr>
            <p:ph type="title"/>
          </p:nvPr>
        </p:nvSpPr>
        <p:spPr>
          <a:xfrm>
            <a:off x="133350" y="238125"/>
            <a:ext cx="8496300" cy="617538"/>
          </a:xfrm>
        </p:spPr>
        <p:txBody>
          <a:bodyPr/>
          <a:lstStyle/>
          <a:p>
            <a:pPr>
              <a:defRPr/>
            </a:pPr>
            <a:r>
              <a:rPr lang="de-DE" b="1" dirty="0" smtClean="0"/>
              <a:t>Non-Standard-Datenbanken</a:t>
            </a:r>
            <a:endParaRPr lang="de-DE" b="1" dirty="0"/>
          </a:p>
        </p:txBody>
      </p:sp>
      <p:grpSp>
        <p:nvGrpSpPr>
          <p:cNvPr id="9221" name="Gruppieren 32"/>
          <p:cNvGrpSpPr>
            <a:grpSpLocks/>
          </p:cNvGrpSpPr>
          <p:nvPr/>
        </p:nvGrpSpPr>
        <p:grpSpPr bwMode="auto">
          <a:xfrm>
            <a:off x="3131169" y="3284984"/>
            <a:ext cx="3178846" cy="2225228"/>
            <a:chOff x="3131840" y="3285424"/>
            <a:chExt cx="3177365" cy="2225526"/>
          </a:xfrm>
        </p:grpSpPr>
        <p:pic>
          <p:nvPicPr>
            <p:cNvPr id="9239" name="Picture 103"/>
            <p:cNvPicPr>
              <a:picLocks noChangeAspect="1" noChangeArrowheads="1"/>
            </p:cNvPicPr>
            <p:nvPr/>
          </p:nvPicPr>
          <p:blipFill>
            <a:blip r:embed="rId2">
              <a:lum bright="-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3152775" y="5218186"/>
              <a:ext cx="1123950" cy="2927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240" name="Gruppieren 41"/>
            <p:cNvGrpSpPr>
              <a:grpSpLocks/>
            </p:cNvGrpSpPr>
            <p:nvPr/>
          </p:nvGrpSpPr>
          <p:grpSpPr bwMode="auto">
            <a:xfrm>
              <a:off x="3131840" y="3285424"/>
              <a:ext cx="3177365" cy="2093316"/>
              <a:chOff x="2157973" y="3387525"/>
              <a:chExt cx="3177365" cy="2093316"/>
            </a:xfrm>
          </p:grpSpPr>
          <p:cxnSp>
            <p:nvCxnSpPr>
              <p:cNvPr id="9241" name="Gerade Verbindung 14"/>
              <p:cNvCxnSpPr>
                <a:cxnSpLocks noChangeShapeType="1"/>
              </p:cNvCxnSpPr>
              <p:nvPr/>
            </p:nvCxnSpPr>
            <p:spPr bwMode="gray">
              <a:xfrm flipV="1">
                <a:off x="2692144" y="4107701"/>
                <a:ext cx="0" cy="779448"/>
              </a:xfrm>
              <a:prstGeom prst="line">
                <a:avLst/>
              </a:prstGeom>
              <a:noFill/>
              <a:ln w="19050">
                <a:solidFill>
                  <a:srgbClr val="969696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9242" name="Rechteck 15"/>
              <p:cNvSpPr>
                <a:spLocks noChangeArrowheads="1"/>
              </p:cNvSpPr>
              <p:nvPr/>
            </p:nvSpPr>
            <p:spPr bwMode="gray">
              <a:xfrm>
                <a:off x="2158644" y="3387525"/>
                <a:ext cx="3176694" cy="5874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72000" tIns="0" rIns="0" bIns="0">
                <a:spAutoFit/>
              </a:bodyPr>
              <a:lstStyle/>
              <a:p>
                <a:pPr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</a:pPr>
                <a:r>
                  <a:rPr lang="de-DE" sz="2000" dirty="0" smtClean="0"/>
                  <a:t>Vorschläge für</a:t>
                </a:r>
                <a:br>
                  <a:rPr lang="de-DE" sz="2000" dirty="0" smtClean="0"/>
                </a:br>
                <a:r>
                  <a:rPr lang="de-DE" sz="2000" dirty="0" smtClean="0"/>
                  <a:t>Anfragesprachen</a:t>
                </a:r>
              </a:p>
            </p:txBody>
          </p:sp>
          <p:sp>
            <p:nvSpPr>
              <p:cNvPr id="17" name="Ellipse 16"/>
              <p:cNvSpPr/>
              <p:nvPr/>
            </p:nvSpPr>
            <p:spPr bwMode="gray">
              <a:xfrm>
                <a:off x="2157973" y="4344609"/>
                <a:ext cx="1136232" cy="1136232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lin ang="5400000" scaled="1"/>
                <a:tileRect/>
              </a:gradFill>
              <a:ln w="12700">
                <a:noFill/>
                <a:miter lim="800000"/>
                <a:headEnd/>
                <a:tailEnd/>
              </a:ln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balanced" dir="t"/>
              </a:scene3d>
              <a:sp3d prstMaterial="plastic">
                <a:bevelT w="571500" h="374650"/>
              </a:sp3d>
            </p:spPr>
            <p:txBody>
              <a:bodyPr lIns="0" tIns="108000" rIns="0" bIns="0"/>
              <a:lstStyle/>
              <a:p>
                <a:pPr indent="-190500" algn="ctr"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  <a:defRPr/>
                </a:pPr>
                <a:endParaRPr lang="en-US" sz="1400" noProof="1">
                  <a:solidFill>
                    <a:srgbClr val="FFFFFF"/>
                  </a:solidFill>
                  <a:cs typeface="Arial" charset="0"/>
                </a:endParaRPr>
              </a:p>
            </p:txBody>
          </p:sp>
        </p:grpSp>
      </p:grpSp>
      <p:grpSp>
        <p:nvGrpSpPr>
          <p:cNvPr id="101381" name="Gruppieren 33"/>
          <p:cNvGrpSpPr>
            <a:grpSpLocks/>
          </p:cNvGrpSpPr>
          <p:nvPr/>
        </p:nvGrpSpPr>
        <p:grpSpPr bwMode="auto">
          <a:xfrm>
            <a:off x="5508105" y="2996953"/>
            <a:ext cx="3168353" cy="1970336"/>
            <a:chOff x="5508087" y="2997265"/>
            <a:chExt cx="3168469" cy="1970760"/>
          </a:xfrm>
        </p:grpSpPr>
        <p:cxnSp>
          <p:nvCxnSpPr>
            <p:cNvPr id="9233" name="Gerade Verbindung 10"/>
            <p:cNvCxnSpPr>
              <a:cxnSpLocks noChangeShapeType="1"/>
            </p:cNvCxnSpPr>
            <p:nvPr/>
          </p:nvCxnSpPr>
          <p:spPr bwMode="gray">
            <a:xfrm flipV="1">
              <a:off x="6477000" y="3371666"/>
              <a:ext cx="18" cy="1035264"/>
            </a:xfrm>
            <a:prstGeom prst="line">
              <a:avLst/>
            </a:prstGeom>
            <a:noFill/>
            <a:ln w="19050">
              <a:solidFill>
                <a:srgbClr val="969696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234" name="Rechteck 11"/>
            <p:cNvSpPr>
              <a:spLocks noChangeArrowheads="1"/>
            </p:cNvSpPr>
            <p:nvPr/>
          </p:nvSpPr>
          <p:spPr bwMode="gray">
            <a:xfrm>
              <a:off x="5508087" y="2997265"/>
              <a:ext cx="3168469" cy="2950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72000" tIns="0" rIns="0" bIns="0">
              <a:spAutoFit/>
            </a:bodyPr>
            <a:lstStyle/>
            <a:p>
              <a:pPr>
                <a:lnSpc>
                  <a:spcPct val="95000"/>
                </a:lnSpc>
                <a:spcAft>
                  <a:spcPts val="800"/>
                </a:spcAft>
                <a:buClr>
                  <a:srgbClr val="808080"/>
                </a:buClr>
              </a:pPr>
              <a:r>
                <a:rPr lang="de-DE" sz="2000" dirty="0" smtClean="0"/>
                <a:t>Weiterführende Konzepte</a:t>
              </a:r>
              <a:endParaRPr lang="de-DE" sz="2000" noProof="1">
                <a:cs typeface="Arial" charset="0"/>
              </a:endParaRPr>
            </a:p>
          </p:txBody>
        </p:sp>
        <p:pic>
          <p:nvPicPr>
            <p:cNvPr id="9235" name="Picture 103"/>
            <p:cNvPicPr>
              <a:picLocks noChangeAspect="1" noChangeArrowheads="1"/>
            </p:cNvPicPr>
            <p:nvPr/>
          </p:nvPicPr>
          <p:blipFill>
            <a:blip r:embed="rId2">
              <a:lum bright="-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5953125" y="4675261"/>
              <a:ext cx="1123950" cy="2927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Ellipse 12"/>
            <p:cNvSpPr/>
            <p:nvPr/>
          </p:nvSpPr>
          <p:spPr bwMode="gray">
            <a:xfrm>
              <a:off x="6055526" y="3930980"/>
              <a:ext cx="910836" cy="910836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noFill/>
              <a:miter lim="800000"/>
              <a:headEnd/>
              <a:tailEnd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balanced" dir="t"/>
            </a:scene3d>
            <a:sp3d prstMaterial="plastic">
              <a:bevelT w="342900" h="292100"/>
            </a:sp3d>
          </p:spPr>
          <p:txBody>
            <a:bodyPr lIns="0" tIns="108000" rIns="0" bIns="0"/>
            <a:lstStyle/>
            <a:p>
              <a:pPr indent="-190500" algn="ctr">
                <a:lnSpc>
                  <a:spcPct val="95000"/>
                </a:lnSpc>
                <a:spcAft>
                  <a:spcPts val="800"/>
                </a:spcAft>
                <a:buClr>
                  <a:srgbClr val="808080"/>
                </a:buClr>
                <a:defRPr/>
              </a:pPr>
              <a:endParaRPr lang="en-US" sz="1400" noProof="1">
                <a:solidFill>
                  <a:srgbClr val="FFFFFF"/>
                </a:solidFill>
                <a:cs typeface="Arial" charset="0"/>
              </a:endParaRPr>
            </a:p>
          </p:txBody>
        </p:sp>
      </p:grpSp>
      <p:sp>
        <p:nvSpPr>
          <p:cNvPr id="40" name="Textplatzhalter 2"/>
          <p:cNvSpPr txBox="1">
            <a:spLocks/>
          </p:cNvSpPr>
          <p:nvPr/>
        </p:nvSpPr>
        <p:spPr bwMode="gray">
          <a:xfrm>
            <a:off x="241300" y="1125538"/>
            <a:ext cx="8147050" cy="334962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defRPr/>
            </a:pPr>
            <a:r>
              <a:rPr lang="de-DE" sz="2400" dirty="0"/>
              <a:t>Von der </a:t>
            </a:r>
            <a:r>
              <a:rPr lang="de-DE" sz="2400" dirty="0" smtClean="0"/>
              <a:t>multidimensionalen Indizierung zu temporalen Daten</a:t>
            </a:r>
            <a:endParaRPr lang="de-DE" sz="2400" dirty="0"/>
          </a:p>
        </p:txBody>
      </p:sp>
      <p:sp>
        <p:nvSpPr>
          <p:cNvPr id="9224" name="Textfeld 6"/>
          <p:cNvSpPr txBox="1">
            <a:spLocks noChangeArrowheads="1"/>
          </p:cNvSpPr>
          <p:nvPr/>
        </p:nvSpPr>
        <p:spPr bwMode="auto">
          <a:xfrm>
            <a:off x="9817100" y="383540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pPr eaLnBrk="1" hangingPunct="1"/>
            <a:endParaRPr lang="de-DE" sz="1800"/>
          </a:p>
        </p:txBody>
      </p:sp>
      <p:grpSp>
        <p:nvGrpSpPr>
          <p:cNvPr id="9225" name="Gruppierung 5"/>
          <p:cNvGrpSpPr>
            <a:grpSpLocks/>
          </p:cNvGrpSpPr>
          <p:nvPr/>
        </p:nvGrpSpPr>
        <p:grpSpPr bwMode="auto">
          <a:xfrm>
            <a:off x="2876550" y="1700809"/>
            <a:ext cx="3776842" cy="1415454"/>
            <a:chOff x="2876550" y="1700809"/>
            <a:chExt cx="3776842" cy="1415454"/>
          </a:xfrm>
        </p:grpSpPr>
        <p:pic>
          <p:nvPicPr>
            <p:cNvPr id="9226" name="Picture 103"/>
            <p:cNvPicPr>
              <a:picLocks noChangeAspect="1" noChangeArrowheads="1"/>
            </p:cNvPicPr>
            <p:nvPr/>
          </p:nvPicPr>
          <p:blipFill>
            <a:blip r:embed="rId2">
              <a:lum bright="-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2876550" y="2902984"/>
              <a:ext cx="819067" cy="213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227" name="Gruppieren 41"/>
            <p:cNvGrpSpPr>
              <a:grpSpLocks/>
            </p:cNvGrpSpPr>
            <p:nvPr/>
          </p:nvGrpSpPr>
          <p:grpSpPr bwMode="auto">
            <a:xfrm>
              <a:off x="2987824" y="1700809"/>
              <a:ext cx="3665568" cy="1323513"/>
              <a:chOff x="2463376" y="3901986"/>
              <a:chExt cx="3665938" cy="1324078"/>
            </a:xfrm>
          </p:grpSpPr>
          <p:cxnSp>
            <p:nvCxnSpPr>
              <p:cNvPr id="9228" name="Gerade Verbindung 22"/>
              <p:cNvCxnSpPr>
                <a:cxnSpLocks noChangeShapeType="1"/>
              </p:cNvCxnSpPr>
              <p:nvPr/>
            </p:nvCxnSpPr>
            <p:spPr bwMode="gray">
              <a:xfrm flipV="1">
                <a:off x="2775964" y="4262179"/>
                <a:ext cx="0" cy="914917"/>
              </a:xfrm>
              <a:prstGeom prst="line">
                <a:avLst/>
              </a:prstGeom>
              <a:noFill/>
              <a:ln w="19050">
                <a:solidFill>
                  <a:srgbClr val="969696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9229" name="Rechteck 23"/>
              <p:cNvSpPr>
                <a:spLocks noChangeArrowheads="1"/>
              </p:cNvSpPr>
              <p:nvPr/>
            </p:nvSpPr>
            <p:spPr bwMode="gray">
              <a:xfrm>
                <a:off x="2463376" y="3901986"/>
                <a:ext cx="3665938" cy="2950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72000" tIns="0" rIns="0" bIns="0">
                <a:spAutoFit/>
              </a:bodyPr>
              <a:lstStyle/>
              <a:p>
                <a:pPr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</a:pPr>
                <a:r>
                  <a:rPr lang="de-DE" sz="2000" dirty="0" smtClean="0"/>
                  <a:t>Multidimensionale Indizierung</a:t>
                </a:r>
                <a:endParaRPr lang="de-DE" sz="2000" noProof="1">
                  <a:cs typeface="Arial" charset="0"/>
                </a:endParaRPr>
              </a:p>
            </p:txBody>
          </p:sp>
          <p:sp>
            <p:nvSpPr>
              <p:cNvPr id="37" name="Ellipse 24"/>
              <p:cNvSpPr/>
              <p:nvPr/>
            </p:nvSpPr>
            <p:spPr bwMode="gray">
              <a:xfrm>
                <a:off x="2513176" y="4699812"/>
                <a:ext cx="526252" cy="526252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lin ang="5400000" scaled="1"/>
                <a:tileRect/>
              </a:gradFill>
              <a:ln w="12700">
                <a:noFill/>
                <a:miter lim="800000"/>
                <a:headEnd/>
                <a:tailEnd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balanced" dir="t"/>
              </a:scene3d>
              <a:sp3d prstMaterial="plastic">
                <a:bevelT w="247650" h="241300"/>
              </a:sp3d>
            </p:spPr>
            <p:txBody>
              <a:bodyPr lIns="0" tIns="108000" rIns="0" bIns="0"/>
              <a:lstStyle/>
              <a:p>
                <a:pPr indent="-190500" algn="ctr"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  <a:defRPr/>
                </a:pPr>
                <a:endParaRPr lang="en-US" sz="1400" noProof="1">
                  <a:solidFill>
                    <a:srgbClr val="FFFFFF"/>
                  </a:solidFill>
                  <a:cs typeface="Arial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19064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wheelReverse spokes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1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Standisierung</a:t>
            </a:r>
            <a:r>
              <a:rPr lang="de-DE" dirty="0" smtClean="0"/>
              <a:t> schwierig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196975"/>
            <a:ext cx="8363272" cy="4968875"/>
          </a:xfrm>
        </p:spPr>
        <p:txBody>
          <a:bodyPr/>
          <a:lstStyle/>
          <a:p>
            <a:r>
              <a:rPr lang="de-DE" dirty="0" smtClean="0"/>
              <a:t>TSQL2: </a:t>
            </a:r>
          </a:p>
          <a:p>
            <a:pPr lvl="1"/>
            <a:r>
              <a:rPr lang="de-DE" dirty="0" smtClean="0"/>
              <a:t>Bitemporale Repräsentation möglich</a:t>
            </a:r>
          </a:p>
          <a:p>
            <a:pPr lvl="1"/>
            <a:r>
              <a:rPr lang="de-DE" dirty="0" smtClean="0"/>
              <a:t>Zeitdimensionen implizit (keine normalen Attribute)</a:t>
            </a:r>
          </a:p>
          <a:p>
            <a:pPr lvl="1"/>
            <a:r>
              <a:rPr lang="de-DE" dirty="0"/>
              <a:t>Zeitdimensionen vom Benutzer (dynamisch) angefordert</a:t>
            </a:r>
          </a:p>
          <a:p>
            <a:pPr lvl="1"/>
            <a:r>
              <a:rPr lang="de-DE" dirty="0" err="1" smtClean="0"/>
              <a:t>Modifizierer</a:t>
            </a:r>
            <a:r>
              <a:rPr lang="de-DE" dirty="0" smtClean="0"/>
              <a:t> für SQL-Ausdrücke zur Berücksichtigung von zeitlichen Aspekten</a:t>
            </a:r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r>
              <a:rPr lang="de-DE" dirty="0" smtClean="0"/>
              <a:t>Viel Kritik an TSQL2</a:t>
            </a:r>
          </a:p>
          <a:p>
            <a:endParaRPr lang="de-DE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E55964-1ACB-E742-83A7-6D5C6D2D6D17}" type="slidenum">
              <a:rPr lang="de-DE" smtClean="0"/>
              <a:pPr>
                <a:defRPr/>
              </a:pPr>
              <a:t>19</a:t>
            </a:fld>
            <a:endParaRPr lang="de-DE"/>
          </a:p>
        </p:txBody>
      </p:sp>
      <p:sp>
        <p:nvSpPr>
          <p:cNvPr id="6" name="Rechteck 5"/>
          <p:cNvSpPr/>
          <p:nvPr/>
        </p:nvSpPr>
        <p:spPr>
          <a:xfrm>
            <a:off x="2232726" y="382388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1200" dirty="0" smtClean="0">
                <a:solidFill>
                  <a:srgbClr val="0000FF"/>
                </a:solidFill>
              </a:rPr>
              <a:t>R.T</a:t>
            </a:r>
            <a:r>
              <a:rPr lang="de-DE" sz="1200" dirty="0">
                <a:solidFill>
                  <a:srgbClr val="0000FF"/>
                </a:solidFill>
              </a:rPr>
              <a:t>. Snodgrass, et. al., TSQL2 Language </a:t>
            </a:r>
            <a:r>
              <a:rPr lang="de-DE" sz="1200" dirty="0" err="1">
                <a:solidFill>
                  <a:srgbClr val="0000FF"/>
                </a:solidFill>
              </a:rPr>
              <a:t>Specification</a:t>
            </a:r>
            <a:r>
              <a:rPr lang="de-DE" sz="1200" dirty="0">
                <a:solidFill>
                  <a:srgbClr val="0000FF"/>
                </a:solidFill>
              </a:rPr>
              <a:t>. </a:t>
            </a:r>
            <a:r>
              <a:rPr lang="de-DE" sz="1200" dirty="0" smtClean="0">
                <a:solidFill>
                  <a:srgbClr val="0000FF"/>
                </a:solidFill>
              </a:rPr>
              <a:t/>
            </a:r>
            <a:br>
              <a:rPr lang="de-DE" sz="1200" dirty="0" smtClean="0">
                <a:solidFill>
                  <a:srgbClr val="0000FF"/>
                </a:solidFill>
              </a:rPr>
            </a:br>
            <a:r>
              <a:rPr lang="de-DE" sz="1200" dirty="0" smtClean="0">
                <a:solidFill>
                  <a:srgbClr val="0000FF"/>
                </a:solidFill>
              </a:rPr>
              <a:t>SIGMOD </a:t>
            </a:r>
            <a:r>
              <a:rPr lang="de-DE" sz="1200" dirty="0" err="1">
                <a:solidFill>
                  <a:srgbClr val="0000FF"/>
                </a:solidFill>
              </a:rPr>
              <a:t>Record</a:t>
            </a:r>
            <a:r>
              <a:rPr lang="de-DE" sz="1200" dirty="0">
                <a:solidFill>
                  <a:srgbClr val="0000FF"/>
                </a:solidFill>
              </a:rPr>
              <a:t> (SIGMOD) 23(1):65-86, </a:t>
            </a:r>
            <a:r>
              <a:rPr lang="de-DE" sz="1200" b="1" dirty="0">
                <a:solidFill>
                  <a:srgbClr val="FF0000"/>
                </a:solidFill>
              </a:rPr>
              <a:t>1994</a:t>
            </a:r>
          </a:p>
          <a:p>
            <a:endParaRPr lang="de-DE" sz="1200" dirty="0">
              <a:solidFill>
                <a:srgbClr val="0000FF"/>
              </a:solidFill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2232726" y="4326195"/>
            <a:ext cx="577526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>
                <a:solidFill>
                  <a:srgbClr val="0000FF"/>
                </a:solidFill>
              </a:rPr>
              <a:t>Richard </a:t>
            </a:r>
            <a:r>
              <a:rPr lang="de-DE" sz="1200" dirty="0">
                <a:solidFill>
                  <a:srgbClr val="0000FF"/>
                </a:solidFill>
              </a:rPr>
              <a:t>T. Snodgrass, Michael H. </a:t>
            </a:r>
            <a:r>
              <a:rPr lang="de-DE" sz="1200" dirty="0" err="1">
                <a:solidFill>
                  <a:srgbClr val="0000FF"/>
                </a:solidFill>
              </a:rPr>
              <a:t>Böhlen</a:t>
            </a:r>
            <a:r>
              <a:rPr lang="de-DE" sz="1200" dirty="0">
                <a:solidFill>
                  <a:srgbClr val="0000FF"/>
                </a:solidFill>
              </a:rPr>
              <a:t>, Christian S. </a:t>
            </a:r>
            <a:r>
              <a:rPr lang="de-DE" sz="1200" dirty="0" smtClean="0">
                <a:solidFill>
                  <a:srgbClr val="0000FF"/>
                </a:solidFill>
              </a:rPr>
              <a:t>Jensen</a:t>
            </a:r>
            <a:r>
              <a:rPr lang="de-DE" sz="1200" dirty="0">
                <a:solidFill>
                  <a:srgbClr val="0000FF"/>
                </a:solidFill>
              </a:rPr>
              <a:t> </a:t>
            </a:r>
            <a:r>
              <a:rPr lang="de-DE" sz="1200" dirty="0" smtClean="0">
                <a:solidFill>
                  <a:srgbClr val="0000FF"/>
                </a:solidFill>
              </a:rPr>
              <a:t>und </a:t>
            </a:r>
            <a:br>
              <a:rPr lang="de-DE" sz="1200" dirty="0" smtClean="0">
                <a:solidFill>
                  <a:srgbClr val="0000FF"/>
                </a:solidFill>
              </a:rPr>
            </a:br>
            <a:r>
              <a:rPr lang="de-DE" sz="1200" dirty="0" smtClean="0">
                <a:solidFill>
                  <a:srgbClr val="0000FF"/>
                </a:solidFill>
              </a:rPr>
              <a:t>Andreas </a:t>
            </a:r>
            <a:r>
              <a:rPr lang="de-DE" sz="1200" dirty="0">
                <a:solidFill>
                  <a:srgbClr val="0000FF"/>
                </a:solidFill>
              </a:rPr>
              <a:t>Steiner, "</a:t>
            </a:r>
            <a:r>
              <a:rPr lang="de-DE" sz="1200" dirty="0" err="1">
                <a:solidFill>
                  <a:srgbClr val="0000FF"/>
                </a:solidFill>
              </a:rPr>
              <a:t>Transitioning</a:t>
            </a:r>
            <a:r>
              <a:rPr lang="de-DE" sz="1200" dirty="0">
                <a:solidFill>
                  <a:srgbClr val="0000FF"/>
                </a:solidFill>
              </a:rPr>
              <a:t> Temporal Support in TSQL2 </a:t>
            </a:r>
            <a:r>
              <a:rPr lang="de-DE" sz="1200" dirty="0" err="1">
                <a:solidFill>
                  <a:srgbClr val="0000FF"/>
                </a:solidFill>
              </a:rPr>
              <a:t>to</a:t>
            </a:r>
            <a:r>
              <a:rPr lang="de-DE" sz="1200" dirty="0">
                <a:solidFill>
                  <a:srgbClr val="0000FF"/>
                </a:solidFill>
              </a:rPr>
              <a:t> SQL3," </a:t>
            </a:r>
            <a:r>
              <a:rPr lang="de-DE" sz="1200" dirty="0" smtClean="0">
                <a:solidFill>
                  <a:srgbClr val="0000FF"/>
                </a:solidFill>
              </a:rPr>
              <a:t/>
            </a:r>
            <a:br>
              <a:rPr lang="de-DE" sz="1200" dirty="0" smtClean="0">
                <a:solidFill>
                  <a:srgbClr val="0000FF"/>
                </a:solidFill>
              </a:rPr>
            </a:br>
            <a:r>
              <a:rPr lang="de-DE" sz="1200" dirty="0" smtClean="0">
                <a:solidFill>
                  <a:srgbClr val="0000FF"/>
                </a:solidFill>
              </a:rPr>
              <a:t>in </a:t>
            </a:r>
            <a:r>
              <a:rPr lang="de-DE" sz="1200" dirty="0">
                <a:solidFill>
                  <a:srgbClr val="0000FF"/>
                </a:solidFill>
              </a:rPr>
              <a:t>Temporal Databases: Research </a:t>
            </a:r>
            <a:r>
              <a:rPr lang="de-DE" sz="1200" dirty="0" err="1">
                <a:solidFill>
                  <a:srgbClr val="0000FF"/>
                </a:solidFill>
              </a:rPr>
              <a:t>and</a:t>
            </a:r>
            <a:r>
              <a:rPr lang="de-DE" sz="1200" dirty="0">
                <a:solidFill>
                  <a:srgbClr val="0000FF"/>
                </a:solidFill>
              </a:rPr>
              <a:t> Practice, </a:t>
            </a:r>
            <a:r>
              <a:rPr lang="de-DE" sz="1200" dirty="0" smtClean="0">
                <a:solidFill>
                  <a:srgbClr val="0000FF"/>
                </a:solidFill>
              </a:rPr>
              <a:t>O</a:t>
            </a:r>
            <a:r>
              <a:rPr lang="de-DE" sz="1200" dirty="0">
                <a:solidFill>
                  <a:srgbClr val="0000FF"/>
                </a:solidFill>
              </a:rPr>
              <a:t>. </a:t>
            </a:r>
            <a:r>
              <a:rPr lang="de-DE" sz="1200" dirty="0" err="1">
                <a:solidFill>
                  <a:srgbClr val="0000FF"/>
                </a:solidFill>
              </a:rPr>
              <a:t>Etzion</a:t>
            </a:r>
            <a:r>
              <a:rPr lang="de-DE" sz="1200" dirty="0">
                <a:solidFill>
                  <a:srgbClr val="0000FF"/>
                </a:solidFill>
              </a:rPr>
              <a:t>, S. </a:t>
            </a:r>
            <a:r>
              <a:rPr lang="de-DE" sz="1200" dirty="0" err="1">
                <a:solidFill>
                  <a:srgbClr val="0000FF"/>
                </a:solidFill>
              </a:rPr>
              <a:t>Jajodia</a:t>
            </a:r>
            <a:r>
              <a:rPr lang="de-DE" sz="1200" dirty="0">
                <a:solidFill>
                  <a:srgbClr val="0000FF"/>
                </a:solidFill>
              </a:rPr>
              <a:t>, </a:t>
            </a:r>
            <a:r>
              <a:rPr lang="de-DE" sz="1200" dirty="0" err="1">
                <a:solidFill>
                  <a:srgbClr val="0000FF"/>
                </a:solidFill>
              </a:rPr>
              <a:t>and</a:t>
            </a:r>
            <a:r>
              <a:rPr lang="de-DE" sz="1200" dirty="0">
                <a:solidFill>
                  <a:srgbClr val="0000FF"/>
                </a:solidFill>
              </a:rPr>
              <a:t> S. </a:t>
            </a:r>
            <a:r>
              <a:rPr lang="de-DE" sz="1200" dirty="0" err="1">
                <a:solidFill>
                  <a:srgbClr val="0000FF"/>
                </a:solidFill>
              </a:rPr>
              <a:t>Sripada</a:t>
            </a:r>
            <a:r>
              <a:rPr lang="de-DE" sz="1200" dirty="0">
                <a:solidFill>
                  <a:srgbClr val="0000FF"/>
                </a:solidFill>
              </a:rPr>
              <a:t> (</a:t>
            </a:r>
            <a:r>
              <a:rPr lang="de-DE" sz="1200" dirty="0" err="1">
                <a:solidFill>
                  <a:srgbClr val="0000FF"/>
                </a:solidFill>
              </a:rPr>
              <a:t>eds</a:t>
            </a:r>
            <a:r>
              <a:rPr lang="de-DE" sz="1200" dirty="0">
                <a:solidFill>
                  <a:srgbClr val="0000FF"/>
                </a:solidFill>
              </a:rPr>
              <a:t>.), </a:t>
            </a:r>
            <a:endParaRPr lang="de-DE" sz="1200" dirty="0" smtClean="0">
              <a:solidFill>
                <a:srgbClr val="0000FF"/>
              </a:solidFill>
            </a:endParaRPr>
          </a:p>
          <a:p>
            <a:r>
              <a:rPr lang="de-DE" sz="1200" dirty="0" smtClean="0">
                <a:solidFill>
                  <a:srgbClr val="0000FF"/>
                </a:solidFill>
              </a:rPr>
              <a:t>Springer</a:t>
            </a:r>
            <a:r>
              <a:rPr lang="de-DE" sz="1200" dirty="0">
                <a:solidFill>
                  <a:srgbClr val="0000FF"/>
                </a:solidFill>
              </a:rPr>
              <a:t>, LNCS 1399, pp. 150––194, </a:t>
            </a:r>
            <a:r>
              <a:rPr lang="de-DE" sz="1200" b="1" dirty="0" smtClean="0">
                <a:solidFill>
                  <a:srgbClr val="FF0000"/>
                </a:solidFill>
              </a:rPr>
              <a:t>1998</a:t>
            </a:r>
            <a:endParaRPr lang="en-US" sz="1200" dirty="0" smtClean="0">
              <a:solidFill>
                <a:srgbClr val="0000FF"/>
              </a:solidFill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2232726" y="5733256"/>
            <a:ext cx="4572000" cy="60016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1100" dirty="0" smtClean="0">
                <a:solidFill>
                  <a:srgbClr val="0000FF"/>
                </a:solidFill>
              </a:rPr>
              <a:t>Hugh </a:t>
            </a:r>
            <a:r>
              <a:rPr lang="de-DE" sz="1100" dirty="0" err="1">
                <a:solidFill>
                  <a:srgbClr val="0000FF"/>
                </a:solidFill>
              </a:rPr>
              <a:t>Darwen</a:t>
            </a:r>
            <a:r>
              <a:rPr lang="de-DE" sz="1100" dirty="0">
                <a:solidFill>
                  <a:srgbClr val="0000FF"/>
                </a:solidFill>
              </a:rPr>
              <a:t>, C.J. Date, An </a:t>
            </a:r>
            <a:r>
              <a:rPr lang="de-DE" sz="1100" dirty="0" err="1">
                <a:solidFill>
                  <a:srgbClr val="0000FF"/>
                </a:solidFill>
              </a:rPr>
              <a:t>overview</a:t>
            </a:r>
            <a:r>
              <a:rPr lang="de-DE" sz="1100" dirty="0">
                <a:solidFill>
                  <a:srgbClr val="0000FF"/>
                </a:solidFill>
              </a:rPr>
              <a:t> </a:t>
            </a:r>
            <a:r>
              <a:rPr lang="de-DE" sz="1100" dirty="0" err="1">
                <a:solidFill>
                  <a:srgbClr val="0000FF"/>
                </a:solidFill>
              </a:rPr>
              <a:t>and</a:t>
            </a:r>
            <a:r>
              <a:rPr lang="de-DE" sz="1100" dirty="0">
                <a:solidFill>
                  <a:srgbClr val="0000FF"/>
                </a:solidFill>
              </a:rPr>
              <a:t> Analysis of </a:t>
            </a:r>
            <a:r>
              <a:rPr lang="de-DE" sz="1100" dirty="0" err="1">
                <a:solidFill>
                  <a:srgbClr val="0000FF"/>
                </a:solidFill>
              </a:rPr>
              <a:t>Proposals</a:t>
            </a:r>
            <a:r>
              <a:rPr lang="de-DE" sz="1100" dirty="0">
                <a:solidFill>
                  <a:srgbClr val="0000FF"/>
                </a:solidFill>
              </a:rPr>
              <a:t> </a:t>
            </a:r>
            <a:r>
              <a:rPr lang="de-DE" sz="1100" dirty="0" err="1">
                <a:solidFill>
                  <a:srgbClr val="0000FF"/>
                </a:solidFill>
              </a:rPr>
              <a:t>Based</a:t>
            </a:r>
            <a:r>
              <a:rPr lang="de-DE" sz="1100" dirty="0">
                <a:solidFill>
                  <a:srgbClr val="0000FF"/>
                </a:solidFill>
              </a:rPr>
              <a:t> on </a:t>
            </a:r>
            <a:r>
              <a:rPr lang="de-DE" sz="1100" dirty="0" err="1">
                <a:solidFill>
                  <a:srgbClr val="0000FF"/>
                </a:solidFill>
              </a:rPr>
              <a:t>the</a:t>
            </a:r>
            <a:r>
              <a:rPr lang="de-DE" sz="1100" dirty="0">
                <a:solidFill>
                  <a:srgbClr val="0000FF"/>
                </a:solidFill>
              </a:rPr>
              <a:t> TSQL2 Approach, In Date on Database: </a:t>
            </a:r>
            <a:r>
              <a:rPr lang="de-DE" sz="1100" dirty="0" err="1">
                <a:solidFill>
                  <a:srgbClr val="0000FF"/>
                </a:solidFill>
              </a:rPr>
              <a:t>Writings</a:t>
            </a:r>
            <a:r>
              <a:rPr lang="de-DE" sz="1100" dirty="0">
                <a:solidFill>
                  <a:srgbClr val="0000FF"/>
                </a:solidFill>
              </a:rPr>
              <a:t> 2000-2006, C.J. Date, </a:t>
            </a:r>
            <a:r>
              <a:rPr lang="de-DE" sz="1100" dirty="0" err="1">
                <a:solidFill>
                  <a:srgbClr val="0000FF"/>
                </a:solidFill>
              </a:rPr>
              <a:t>Apress</a:t>
            </a:r>
            <a:r>
              <a:rPr lang="de-DE" sz="1100" dirty="0">
                <a:solidFill>
                  <a:srgbClr val="0000FF"/>
                </a:solidFill>
              </a:rPr>
              <a:t>, pp. 481-</a:t>
            </a:r>
            <a:r>
              <a:rPr lang="de-DE" sz="1100" dirty="0" smtClean="0">
                <a:solidFill>
                  <a:srgbClr val="0000FF"/>
                </a:solidFill>
              </a:rPr>
              <a:t>514, </a:t>
            </a:r>
            <a:r>
              <a:rPr lang="de-DE" sz="1100" b="1" dirty="0" smtClean="0">
                <a:solidFill>
                  <a:srgbClr val="FF0000"/>
                </a:solidFill>
              </a:rPr>
              <a:t>2006</a:t>
            </a:r>
            <a:endParaRPr lang="de-DE" sz="11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6795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7" name="Gruppieren 37"/>
          <p:cNvGrpSpPr>
            <a:grpSpLocks/>
          </p:cNvGrpSpPr>
          <p:nvPr/>
        </p:nvGrpSpPr>
        <p:grpSpPr bwMode="auto">
          <a:xfrm>
            <a:off x="0" y="2579688"/>
            <a:ext cx="9144000" cy="922337"/>
            <a:chOff x="0" y="4221088"/>
            <a:chExt cx="9144000" cy="922412"/>
          </a:xfrm>
        </p:grpSpPr>
        <p:sp>
          <p:nvSpPr>
            <p:cNvPr id="9253" name="Rechteck 38"/>
            <p:cNvSpPr>
              <a:spLocks noChangeArrowheads="1"/>
            </p:cNvSpPr>
            <p:nvPr/>
          </p:nvSpPr>
          <p:spPr bwMode="gray">
            <a:xfrm flipV="1">
              <a:off x="0" y="4221088"/>
              <a:ext cx="9144000" cy="107070"/>
            </a:xfrm>
            <a:prstGeom prst="rect">
              <a:avLst/>
            </a:prstGeom>
            <a:gradFill rotWithShape="1">
              <a:gsLst>
                <a:gs pos="0">
                  <a:srgbClr val="262626">
                    <a:alpha val="44704"/>
                  </a:srgbClr>
                </a:gs>
                <a:gs pos="100000">
                  <a:srgbClr val="C00000">
                    <a:alpha val="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de-DE"/>
            </a:p>
          </p:txBody>
        </p:sp>
        <p:sp>
          <p:nvSpPr>
            <p:cNvPr id="9254" name="Rechteck 39"/>
            <p:cNvSpPr>
              <a:spLocks noChangeArrowheads="1"/>
            </p:cNvSpPr>
            <p:nvPr/>
          </p:nvSpPr>
          <p:spPr bwMode="gray">
            <a:xfrm>
              <a:off x="0" y="4328160"/>
              <a:ext cx="9144000" cy="815340"/>
            </a:xfrm>
            <a:prstGeom prst="rect">
              <a:avLst/>
            </a:prstGeom>
            <a:gradFill rotWithShape="1">
              <a:gsLst>
                <a:gs pos="0">
                  <a:srgbClr val="262626">
                    <a:alpha val="44704"/>
                  </a:srgbClr>
                </a:gs>
                <a:gs pos="100000">
                  <a:srgbClr val="C00000">
                    <a:alpha val="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de-DE"/>
            </a:p>
          </p:txBody>
        </p:sp>
      </p:grpSp>
      <p:sp>
        <p:nvSpPr>
          <p:cNvPr id="9" name="Gebogener Pfeil 8"/>
          <p:cNvSpPr/>
          <p:nvPr/>
        </p:nvSpPr>
        <p:spPr bwMode="gray">
          <a:xfrm rot="10800000" flipH="1">
            <a:off x="937260" y="238539"/>
            <a:ext cx="6949440" cy="6949440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5915659"/>
              <a:gd name="adj5" fmla="val 13954"/>
            </a:avLst>
          </a:prstGeom>
          <a:solidFill>
            <a:schemeClr val="bg1">
              <a:lumMod val="75000"/>
            </a:schemeClr>
          </a:solidFill>
          <a:ln w="12700">
            <a:noFill/>
            <a:round/>
            <a:headEnd/>
            <a:tailEnd/>
          </a:ln>
          <a:effectLst>
            <a:outerShdw blurRad="292100" sx="101000" sy="101000" algn="ctr" rotWithShape="0">
              <a:prstClr val="black">
                <a:alpha val="86000"/>
              </a:prstClr>
            </a:outerShdw>
          </a:effectLst>
          <a:scene3d>
            <a:camera prst="perspectiveBelow" fov="4500000">
              <a:rot lat="3900000" lon="0" rev="21480000"/>
            </a:camera>
            <a:lightRig rig="threePt" dir="t"/>
          </a:scene3d>
          <a:sp3d extrusionH="82550">
            <a:bevelT w="25400" h="25400"/>
          </a:sp3d>
        </p:spPr>
        <p:txBody>
          <a:bodyPr anchor="ctr"/>
          <a:lstStyle/>
          <a:p>
            <a:pPr algn="ctr">
              <a:defRPr/>
            </a:pPr>
            <a:endParaRPr lang="de-DE" dirty="0"/>
          </a:p>
        </p:txBody>
      </p:sp>
      <p:grpSp>
        <p:nvGrpSpPr>
          <p:cNvPr id="9219" name="Gruppieren 31"/>
          <p:cNvGrpSpPr>
            <a:grpSpLocks/>
          </p:cNvGrpSpPr>
          <p:nvPr/>
        </p:nvGrpSpPr>
        <p:grpSpPr bwMode="auto">
          <a:xfrm>
            <a:off x="251520" y="1916832"/>
            <a:ext cx="2880320" cy="2402761"/>
            <a:chOff x="249688" y="1916854"/>
            <a:chExt cx="2882464" cy="2403471"/>
          </a:xfrm>
        </p:grpSpPr>
        <p:pic>
          <p:nvPicPr>
            <p:cNvPr id="9246" name="Picture 103"/>
            <p:cNvPicPr>
              <a:picLocks noChangeAspect="1" noChangeArrowheads="1"/>
            </p:cNvPicPr>
            <p:nvPr/>
          </p:nvPicPr>
          <p:blipFill>
            <a:blip r:embed="rId2">
              <a:lum bright="-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1238250" y="4027561"/>
              <a:ext cx="1123950" cy="2927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247" name="Gruppieren 41"/>
            <p:cNvGrpSpPr>
              <a:grpSpLocks/>
            </p:cNvGrpSpPr>
            <p:nvPr/>
          </p:nvGrpSpPr>
          <p:grpSpPr bwMode="auto">
            <a:xfrm>
              <a:off x="249688" y="1916854"/>
              <a:ext cx="2882464" cy="2271870"/>
              <a:chOff x="1149204" y="3096272"/>
              <a:chExt cx="2882464" cy="2271870"/>
            </a:xfrm>
          </p:grpSpPr>
          <p:cxnSp>
            <p:nvCxnSpPr>
              <p:cNvPr id="9248" name="Gerade Verbindung 18"/>
              <p:cNvCxnSpPr>
                <a:cxnSpLocks noChangeShapeType="1"/>
              </p:cNvCxnSpPr>
              <p:nvPr/>
            </p:nvCxnSpPr>
            <p:spPr bwMode="gray">
              <a:xfrm rot="5400000" flipH="1" flipV="1">
                <a:off x="2031456" y="4394488"/>
                <a:ext cx="1275656" cy="0"/>
              </a:xfrm>
              <a:prstGeom prst="line">
                <a:avLst/>
              </a:prstGeom>
              <a:noFill/>
              <a:ln w="19050">
                <a:solidFill>
                  <a:srgbClr val="969696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9249" name="Rechteck 19"/>
              <p:cNvSpPr>
                <a:spLocks noChangeArrowheads="1"/>
              </p:cNvSpPr>
              <p:nvPr/>
            </p:nvSpPr>
            <p:spPr bwMode="gray">
              <a:xfrm>
                <a:off x="1149204" y="3096272"/>
                <a:ext cx="2882464" cy="5875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72000" tIns="0" rIns="0" bIns="0">
                <a:spAutoFit/>
              </a:bodyPr>
              <a:lstStyle/>
              <a:p>
                <a:pPr algn="ctr"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</a:pPr>
                <a:r>
                  <a:rPr lang="de-DE" sz="2000" dirty="0" smtClean="0"/>
                  <a:t>Grundlegende</a:t>
                </a:r>
                <a:r>
                  <a:rPr lang="de-DE" sz="2000" noProof="1">
                    <a:cs typeface="Arial" charset="0"/>
                  </a:rPr>
                  <a:t> </a:t>
                </a:r>
                <a:r>
                  <a:rPr lang="de-DE" sz="2000" noProof="1" smtClean="0">
                    <a:cs typeface="Arial" charset="0"/>
                  </a:rPr>
                  <a:t>Konzepte </a:t>
                </a:r>
                <a:br>
                  <a:rPr lang="de-DE" sz="2000" noProof="1" smtClean="0">
                    <a:cs typeface="Arial" charset="0"/>
                  </a:rPr>
                </a:br>
                <a:r>
                  <a:rPr lang="de-DE" sz="2000" noProof="1" smtClean="0">
                    <a:cs typeface="Arial" charset="0"/>
                  </a:rPr>
                  <a:t>temporaler</a:t>
                </a:r>
                <a:r>
                  <a:rPr lang="de-DE" sz="2000" noProof="1"/>
                  <a:t> </a:t>
                </a:r>
                <a:r>
                  <a:rPr lang="de-DE" sz="2000" noProof="1" smtClean="0"/>
                  <a:t>Daten</a:t>
                </a:r>
                <a:endParaRPr lang="de-DE" sz="2000" noProof="1" smtClean="0">
                  <a:cs typeface="Arial" charset="0"/>
                </a:endParaRPr>
              </a:p>
            </p:txBody>
          </p:sp>
          <p:sp>
            <p:nvSpPr>
              <p:cNvPr id="21" name="Ellipse 20"/>
              <p:cNvSpPr/>
              <p:nvPr/>
            </p:nvSpPr>
            <p:spPr bwMode="gray">
              <a:xfrm>
                <a:off x="2270671" y="4536409"/>
                <a:ext cx="831733" cy="831733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lin ang="5400000" scaled="1"/>
                <a:tileRect/>
              </a:gradFill>
              <a:ln w="12700">
                <a:noFill/>
                <a:miter lim="800000"/>
                <a:headEnd/>
                <a:tailEnd/>
              </a:ln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balanced" dir="t"/>
              </a:scene3d>
              <a:sp3d prstMaterial="plastic">
                <a:bevelT w="400050" h="374650"/>
              </a:sp3d>
            </p:spPr>
            <p:txBody>
              <a:bodyPr lIns="0" tIns="108000" rIns="0" bIns="0"/>
              <a:lstStyle/>
              <a:p>
                <a:pPr indent="-190500" algn="ctr"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  <a:defRPr/>
                </a:pPr>
                <a:endParaRPr lang="en-US" sz="1400" noProof="1">
                  <a:solidFill>
                    <a:srgbClr val="FFFFFF"/>
                  </a:solidFill>
                  <a:cs typeface="Arial" charset="0"/>
                </a:endParaRPr>
              </a:p>
            </p:txBody>
          </p:sp>
        </p:grpSp>
      </p:grpSp>
      <p:sp>
        <p:nvSpPr>
          <p:cNvPr id="22" name="Titel 21"/>
          <p:cNvSpPr>
            <a:spLocks noGrp="1"/>
          </p:cNvSpPr>
          <p:nvPr>
            <p:ph type="title"/>
          </p:nvPr>
        </p:nvSpPr>
        <p:spPr>
          <a:xfrm>
            <a:off x="133350" y="238125"/>
            <a:ext cx="8496300" cy="617538"/>
          </a:xfrm>
        </p:spPr>
        <p:txBody>
          <a:bodyPr/>
          <a:lstStyle/>
          <a:p>
            <a:pPr>
              <a:defRPr/>
            </a:pPr>
            <a:r>
              <a:rPr lang="de-DE" b="1" dirty="0" smtClean="0"/>
              <a:t>Non-Standard-Datenbanken</a:t>
            </a:r>
            <a:endParaRPr lang="de-DE" b="1" dirty="0"/>
          </a:p>
        </p:txBody>
      </p:sp>
      <p:grpSp>
        <p:nvGrpSpPr>
          <p:cNvPr id="9221" name="Gruppieren 32"/>
          <p:cNvGrpSpPr>
            <a:grpSpLocks/>
          </p:cNvGrpSpPr>
          <p:nvPr/>
        </p:nvGrpSpPr>
        <p:grpSpPr bwMode="auto">
          <a:xfrm>
            <a:off x="3131169" y="3284984"/>
            <a:ext cx="3178846" cy="2225228"/>
            <a:chOff x="3131840" y="3285424"/>
            <a:chExt cx="3177365" cy="2225526"/>
          </a:xfrm>
        </p:grpSpPr>
        <p:pic>
          <p:nvPicPr>
            <p:cNvPr id="9239" name="Picture 103"/>
            <p:cNvPicPr>
              <a:picLocks noChangeAspect="1" noChangeArrowheads="1"/>
            </p:cNvPicPr>
            <p:nvPr/>
          </p:nvPicPr>
          <p:blipFill>
            <a:blip r:embed="rId2">
              <a:lum bright="-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3152775" y="5218186"/>
              <a:ext cx="1123950" cy="2927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240" name="Gruppieren 41"/>
            <p:cNvGrpSpPr>
              <a:grpSpLocks/>
            </p:cNvGrpSpPr>
            <p:nvPr/>
          </p:nvGrpSpPr>
          <p:grpSpPr bwMode="auto">
            <a:xfrm>
              <a:off x="3131840" y="3285424"/>
              <a:ext cx="3177365" cy="2093316"/>
              <a:chOff x="2157973" y="3387525"/>
              <a:chExt cx="3177365" cy="2093316"/>
            </a:xfrm>
          </p:grpSpPr>
          <p:cxnSp>
            <p:nvCxnSpPr>
              <p:cNvPr id="9241" name="Gerade Verbindung 14"/>
              <p:cNvCxnSpPr>
                <a:cxnSpLocks noChangeShapeType="1"/>
              </p:cNvCxnSpPr>
              <p:nvPr/>
            </p:nvCxnSpPr>
            <p:spPr bwMode="gray">
              <a:xfrm flipV="1">
                <a:off x="2692144" y="4107701"/>
                <a:ext cx="0" cy="779448"/>
              </a:xfrm>
              <a:prstGeom prst="line">
                <a:avLst/>
              </a:prstGeom>
              <a:noFill/>
              <a:ln w="19050">
                <a:solidFill>
                  <a:srgbClr val="969696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9242" name="Rechteck 15"/>
              <p:cNvSpPr>
                <a:spLocks noChangeArrowheads="1"/>
              </p:cNvSpPr>
              <p:nvPr/>
            </p:nvSpPr>
            <p:spPr bwMode="gray">
              <a:xfrm>
                <a:off x="2158644" y="3387525"/>
                <a:ext cx="3176694" cy="5874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72000" tIns="0" rIns="0" bIns="0">
                <a:spAutoFit/>
              </a:bodyPr>
              <a:lstStyle/>
              <a:p>
                <a:pPr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</a:pPr>
                <a:r>
                  <a:rPr lang="de-DE" sz="2000" dirty="0" smtClean="0"/>
                  <a:t>Vorschläge für</a:t>
                </a:r>
                <a:br>
                  <a:rPr lang="de-DE" sz="2000" dirty="0" smtClean="0"/>
                </a:br>
                <a:r>
                  <a:rPr lang="de-DE" sz="2000" dirty="0" smtClean="0"/>
                  <a:t>Anfragesprachen</a:t>
                </a:r>
              </a:p>
            </p:txBody>
          </p:sp>
          <p:sp>
            <p:nvSpPr>
              <p:cNvPr id="17" name="Ellipse 16"/>
              <p:cNvSpPr/>
              <p:nvPr/>
            </p:nvSpPr>
            <p:spPr bwMode="gray">
              <a:xfrm>
                <a:off x="2157973" y="4344609"/>
                <a:ext cx="1136232" cy="1136232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lin ang="5400000" scaled="1"/>
                <a:tileRect/>
              </a:gradFill>
              <a:ln w="12700">
                <a:noFill/>
                <a:miter lim="800000"/>
                <a:headEnd/>
                <a:tailEnd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balanced" dir="t"/>
              </a:scene3d>
              <a:sp3d prstMaterial="plastic">
                <a:bevelT w="571500" h="374650"/>
              </a:sp3d>
            </p:spPr>
            <p:txBody>
              <a:bodyPr lIns="0" tIns="108000" rIns="0" bIns="0"/>
              <a:lstStyle/>
              <a:p>
                <a:pPr indent="-190500" algn="ctr"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  <a:defRPr/>
                </a:pPr>
                <a:endParaRPr lang="en-US" sz="1400" noProof="1">
                  <a:solidFill>
                    <a:srgbClr val="FFFFFF"/>
                  </a:solidFill>
                  <a:cs typeface="Arial" charset="0"/>
                </a:endParaRPr>
              </a:p>
            </p:txBody>
          </p:sp>
        </p:grpSp>
      </p:grpSp>
      <p:grpSp>
        <p:nvGrpSpPr>
          <p:cNvPr id="101381" name="Gruppieren 33"/>
          <p:cNvGrpSpPr>
            <a:grpSpLocks/>
          </p:cNvGrpSpPr>
          <p:nvPr/>
        </p:nvGrpSpPr>
        <p:grpSpPr bwMode="auto">
          <a:xfrm>
            <a:off x="5508105" y="2996953"/>
            <a:ext cx="3168353" cy="1970336"/>
            <a:chOff x="5508087" y="2997265"/>
            <a:chExt cx="3168469" cy="1970760"/>
          </a:xfrm>
        </p:grpSpPr>
        <p:cxnSp>
          <p:nvCxnSpPr>
            <p:cNvPr id="9233" name="Gerade Verbindung 10"/>
            <p:cNvCxnSpPr>
              <a:cxnSpLocks noChangeShapeType="1"/>
            </p:cNvCxnSpPr>
            <p:nvPr/>
          </p:nvCxnSpPr>
          <p:spPr bwMode="gray">
            <a:xfrm flipV="1">
              <a:off x="6477000" y="3371666"/>
              <a:ext cx="18" cy="1035264"/>
            </a:xfrm>
            <a:prstGeom prst="line">
              <a:avLst/>
            </a:prstGeom>
            <a:noFill/>
            <a:ln w="19050">
              <a:solidFill>
                <a:srgbClr val="969696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234" name="Rechteck 11"/>
            <p:cNvSpPr>
              <a:spLocks noChangeArrowheads="1"/>
            </p:cNvSpPr>
            <p:nvPr/>
          </p:nvSpPr>
          <p:spPr bwMode="gray">
            <a:xfrm>
              <a:off x="5508087" y="2997265"/>
              <a:ext cx="3168469" cy="2950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72000" tIns="0" rIns="0" bIns="0">
              <a:spAutoFit/>
            </a:bodyPr>
            <a:lstStyle/>
            <a:p>
              <a:pPr>
                <a:lnSpc>
                  <a:spcPct val="95000"/>
                </a:lnSpc>
                <a:spcAft>
                  <a:spcPts val="800"/>
                </a:spcAft>
                <a:buClr>
                  <a:srgbClr val="808080"/>
                </a:buClr>
              </a:pPr>
              <a:r>
                <a:rPr lang="de-DE" sz="2000" dirty="0" smtClean="0"/>
                <a:t>Weiterführende Konzepte</a:t>
              </a:r>
              <a:endParaRPr lang="de-DE" sz="2000" noProof="1">
                <a:cs typeface="Arial" charset="0"/>
              </a:endParaRPr>
            </a:p>
          </p:txBody>
        </p:sp>
        <p:pic>
          <p:nvPicPr>
            <p:cNvPr id="9235" name="Picture 103"/>
            <p:cNvPicPr>
              <a:picLocks noChangeAspect="1" noChangeArrowheads="1"/>
            </p:cNvPicPr>
            <p:nvPr/>
          </p:nvPicPr>
          <p:blipFill>
            <a:blip r:embed="rId2">
              <a:lum bright="-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5953125" y="4675261"/>
              <a:ext cx="1123950" cy="2927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Ellipse 12"/>
            <p:cNvSpPr/>
            <p:nvPr/>
          </p:nvSpPr>
          <p:spPr bwMode="gray">
            <a:xfrm>
              <a:off x="6055526" y="3930980"/>
              <a:ext cx="910836" cy="910836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noFill/>
              <a:miter lim="800000"/>
              <a:headEnd/>
              <a:tailEnd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balanced" dir="t"/>
            </a:scene3d>
            <a:sp3d prstMaterial="plastic">
              <a:bevelT w="342900" h="292100"/>
            </a:sp3d>
          </p:spPr>
          <p:txBody>
            <a:bodyPr lIns="0" tIns="108000" rIns="0" bIns="0"/>
            <a:lstStyle/>
            <a:p>
              <a:pPr indent="-190500" algn="ctr">
                <a:lnSpc>
                  <a:spcPct val="95000"/>
                </a:lnSpc>
                <a:spcAft>
                  <a:spcPts val="800"/>
                </a:spcAft>
                <a:buClr>
                  <a:srgbClr val="808080"/>
                </a:buClr>
                <a:defRPr/>
              </a:pPr>
              <a:endParaRPr lang="en-US" sz="1400" noProof="1">
                <a:solidFill>
                  <a:srgbClr val="FFFFFF"/>
                </a:solidFill>
                <a:cs typeface="Arial" charset="0"/>
              </a:endParaRPr>
            </a:p>
          </p:txBody>
        </p:sp>
      </p:grpSp>
      <p:sp>
        <p:nvSpPr>
          <p:cNvPr id="40" name="Textplatzhalter 2"/>
          <p:cNvSpPr txBox="1">
            <a:spLocks/>
          </p:cNvSpPr>
          <p:nvPr/>
        </p:nvSpPr>
        <p:spPr bwMode="gray">
          <a:xfrm>
            <a:off x="241300" y="1125538"/>
            <a:ext cx="8147050" cy="334962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defRPr/>
            </a:pPr>
            <a:r>
              <a:rPr lang="de-DE" sz="2400" dirty="0"/>
              <a:t>Von </a:t>
            </a:r>
            <a:r>
              <a:rPr lang="de-DE" sz="2400" dirty="0" err="1" smtClean="0"/>
              <a:t>probabilistischen</a:t>
            </a:r>
            <a:r>
              <a:rPr lang="de-DE" sz="2400" dirty="0" smtClean="0"/>
              <a:t> zu temporalen </a:t>
            </a:r>
            <a:r>
              <a:rPr lang="de-DE" sz="2400" dirty="0" smtClean="0"/>
              <a:t>Daten</a:t>
            </a:r>
            <a:endParaRPr lang="de-DE" sz="2400" dirty="0"/>
          </a:p>
        </p:txBody>
      </p:sp>
      <p:sp>
        <p:nvSpPr>
          <p:cNvPr id="9224" name="Textfeld 6"/>
          <p:cNvSpPr txBox="1">
            <a:spLocks noChangeArrowheads="1"/>
          </p:cNvSpPr>
          <p:nvPr/>
        </p:nvSpPr>
        <p:spPr bwMode="auto">
          <a:xfrm>
            <a:off x="9817100" y="383540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pPr eaLnBrk="1" hangingPunct="1"/>
            <a:endParaRPr lang="de-DE" sz="1800"/>
          </a:p>
        </p:txBody>
      </p:sp>
      <p:grpSp>
        <p:nvGrpSpPr>
          <p:cNvPr id="9225" name="Gruppierung 5"/>
          <p:cNvGrpSpPr>
            <a:grpSpLocks/>
          </p:cNvGrpSpPr>
          <p:nvPr/>
        </p:nvGrpSpPr>
        <p:grpSpPr bwMode="auto">
          <a:xfrm>
            <a:off x="2876550" y="1700807"/>
            <a:ext cx="3776842" cy="1415456"/>
            <a:chOff x="2876550" y="1700807"/>
            <a:chExt cx="3776842" cy="1415456"/>
          </a:xfrm>
        </p:grpSpPr>
        <p:pic>
          <p:nvPicPr>
            <p:cNvPr id="9226" name="Picture 103"/>
            <p:cNvPicPr>
              <a:picLocks noChangeAspect="1" noChangeArrowheads="1"/>
            </p:cNvPicPr>
            <p:nvPr/>
          </p:nvPicPr>
          <p:blipFill>
            <a:blip r:embed="rId2">
              <a:lum bright="-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2876550" y="2902984"/>
              <a:ext cx="819067" cy="213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227" name="Gruppieren 41"/>
            <p:cNvGrpSpPr>
              <a:grpSpLocks/>
            </p:cNvGrpSpPr>
            <p:nvPr/>
          </p:nvGrpSpPr>
          <p:grpSpPr bwMode="auto">
            <a:xfrm>
              <a:off x="2987824" y="1700807"/>
              <a:ext cx="3665568" cy="1268386"/>
              <a:chOff x="2463376" y="3901986"/>
              <a:chExt cx="3665938" cy="1268928"/>
            </a:xfrm>
          </p:grpSpPr>
          <p:cxnSp>
            <p:nvCxnSpPr>
              <p:cNvPr id="9228" name="Gerade Verbindung 22"/>
              <p:cNvCxnSpPr>
                <a:cxnSpLocks noChangeShapeType="1"/>
              </p:cNvCxnSpPr>
              <p:nvPr/>
            </p:nvCxnSpPr>
            <p:spPr bwMode="gray">
              <a:xfrm flipV="1">
                <a:off x="2751437" y="4223574"/>
                <a:ext cx="0" cy="914917"/>
              </a:xfrm>
              <a:prstGeom prst="line">
                <a:avLst/>
              </a:prstGeom>
              <a:noFill/>
              <a:ln w="19050">
                <a:solidFill>
                  <a:srgbClr val="969696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9229" name="Rechteck 23"/>
              <p:cNvSpPr>
                <a:spLocks noChangeArrowheads="1"/>
              </p:cNvSpPr>
              <p:nvPr/>
            </p:nvSpPr>
            <p:spPr bwMode="gray">
              <a:xfrm>
                <a:off x="2463376" y="3901986"/>
                <a:ext cx="3665938" cy="2950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72000" tIns="0" rIns="0" bIns="0">
                <a:spAutoFit/>
              </a:bodyPr>
              <a:lstStyle/>
              <a:p>
                <a:pPr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</a:pPr>
                <a:r>
                  <a:rPr lang="de-DE" sz="2000" smtClean="0"/>
                  <a:t>Probabilistische Datenbanken</a:t>
                </a:r>
                <a:endParaRPr lang="de-DE" sz="2000" noProof="1">
                  <a:cs typeface="Arial" charset="0"/>
                </a:endParaRPr>
              </a:p>
            </p:txBody>
          </p:sp>
          <p:sp>
            <p:nvSpPr>
              <p:cNvPr id="37" name="Ellipse 24"/>
              <p:cNvSpPr/>
              <p:nvPr/>
            </p:nvSpPr>
            <p:spPr bwMode="gray">
              <a:xfrm>
                <a:off x="2474518" y="4644662"/>
                <a:ext cx="526252" cy="526252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lin ang="5400000" scaled="1"/>
                <a:tileRect/>
              </a:gradFill>
              <a:ln w="12700">
                <a:noFill/>
                <a:miter lim="800000"/>
                <a:headEnd/>
                <a:tailEnd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balanced" dir="t"/>
              </a:scene3d>
              <a:sp3d prstMaterial="plastic">
                <a:bevelT w="247650" h="241300"/>
              </a:sp3d>
            </p:spPr>
            <p:txBody>
              <a:bodyPr lIns="0" tIns="108000" rIns="0" bIns="0"/>
              <a:lstStyle/>
              <a:p>
                <a:pPr indent="-190500" algn="ctr"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  <a:defRPr/>
                </a:pPr>
                <a:endParaRPr lang="en-US" sz="1400" noProof="1">
                  <a:solidFill>
                    <a:srgbClr val="FFFFFF"/>
                  </a:solidFill>
                  <a:cs typeface="Arial" charset="0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wheelReverse spokes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1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Standardisierung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TSQL2 konnte sich nicht durchsetzen</a:t>
            </a:r>
          </a:p>
          <a:p>
            <a:r>
              <a:rPr lang="de-DE" dirty="0" smtClean="0"/>
              <a:t>Auch nicht SQL/Temporal als Teil</a:t>
            </a:r>
            <a:br>
              <a:rPr lang="de-DE" dirty="0" smtClean="0"/>
            </a:br>
            <a:r>
              <a:rPr lang="de-DE" dirty="0" smtClean="0"/>
              <a:t>von SQL:1999 (SQL3)</a:t>
            </a:r>
          </a:p>
          <a:p>
            <a:r>
              <a:rPr lang="de-DE" dirty="0" smtClean="0"/>
              <a:t>Neuer Versuch: SQL:2011</a:t>
            </a:r>
            <a:endParaRPr lang="de-DE" baseline="300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E55964-1ACB-E742-83A7-6D5C6D2D6D17}" type="slidenum">
              <a:rPr lang="de-DE" smtClean="0"/>
              <a:pPr>
                <a:defRPr/>
              </a:pPr>
              <a:t>20</a:t>
            </a:fld>
            <a:endParaRPr lang="de-DE"/>
          </a:p>
        </p:txBody>
      </p:sp>
      <p:sp>
        <p:nvSpPr>
          <p:cNvPr id="6" name="Rechteck 5"/>
          <p:cNvSpPr/>
          <p:nvPr/>
        </p:nvSpPr>
        <p:spPr>
          <a:xfrm>
            <a:off x="539552" y="4335487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1200" dirty="0" smtClean="0">
                <a:solidFill>
                  <a:srgbClr val="0000FF"/>
                </a:solidFill>
              </a:rPr>
              <a:t>Snodgrass</a:t>
            </a:r>
            <a:r>
              <a:rPr lang="de-DE" sz="1200" dirty="0">
                <a:solidFill>
                  <a:srgbClr val="0000FF"/>
                </a:solidFill>
              </a:rPr>
              <a:t>, Richard T</a:t>
            </a:r>
            <a:r>
              <a:rPr lang="de-DE" sz="1200" dirty="0" smtClean="0">
                <a:solidFill>
                  <a:srgbClr val="0000FF"/>
                </a:solidFill>
              </a:rPr>
              <a:t>., </a:t>
            </a:r>
            <a:r>
              <a:rPr lang="de-DE" sz="1200" dirty="0" err="1" smtClean="0">
                <a:solidFill>
                  <a:srgbClr val="0000FF"/>
                </a:solidFill>
              </a:rPr>
              <a:t>Developing</a:t>
            </a:r>
            <a:r>
              <a:rPr lang="de-DE" sz="1200" dirty="0" smtClean="0">
                <a:solidFill>
                  <a:srgbClr val="0000FF"/>
                </a:solidFill>
              </a:rPr>
              <a:t> Time-</a:t>
            </a:r>
            <a:r>
              <a:rPr lang="de-DE" sz="1200" dirty="0" err="1" smtClean="0">
                <a:solidFill>
                  <a:srgbClr val="0000FF"/>
                </a:solidFill>
              </a:rPr>
              <a:t>Oriented</a:t>
            </a:r>
            <a:r>
              <a:rPr lang="de-DE" sz="1200" dirty="0" smtClean="0">
                <a:solidFill>
                  <a:srgbClr val="0000FF"/>
                </a:solidFill>
              </a:rPr>
              <a:t> Database </a:t>
            </a:r>
            <a:r>
              <a:rPr lang="de-DE" sz="1200" dirty="0" err="1" smtClean="0">
                <a:solidFill>
                  <a:srgbClr val="0000FF"/>
                </a:solidFill>
              </a:rPr>
              <a:t>Applications</a:t>
            </a:r>
            <a:r>
              <a:rPr lang="de-DE" sz="1200" dirty="0" smtClean="0">
                <a:solidFill>
                  <a:srgbClr val="0000FF"/>
                </a:solidFill>
              </a:rPr>
              <a:t> in SQL, Morgan Kaufmann, </a:t>
            </a:r>
            <a:r>
              <a:rPr lang="de-DE" sz="1200" b="1" dirty="0" smtClean="0">
                <a:solidFill>
                  <a:srgbClr val="FF0000"/>
                </a:solidFill>
              </a:rPr>
              <a:t>1999</a:t>
            </a:r>
            <a:endParaRPr lang="de-DE" sz="1200" b="1" dirty="0">
              <a:solidFill>
                <a:srgbClr val="FF0000"/>
              </a:solidFill>
            </a:endParaRPr>
          </a:p>
        </p:txBody>
      </p:sp>
      <p:pic>
        <p:nvPicPr>
          <p:cNvPr id="7" name="Bild 6" descr="51jGH1Po3h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2060848"/>
            <a:ext cx="3097064" cy="3960440"/>
          </a:xfrm>
          <a:prstGeom prst="rect">
            <a:avLst/>
          </a:prstGeom>
        </p:spPr>
      </p:pic>
      <p:sp>
        <p:nvSpPr>
          <p:cNvPr id="10" name="Rechteck 9"/>
          <p:cNvSpPr/>
          <p:nvPr/>
        </p:nvSpPr>
        <p:spPr>
          <a:xfrm>
            <a:off x="544714" y="5445224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1200" dirty="0" err="1" smtClean="0">
                <a:solidFill>
                  <a:srgbClr val="0000FF"/>
                </a:solidFill>
              </a:rPr>
              <a:t>Kulkarni</a:t>
            </a:r>
            <a:r>
              <a:rPr lang="de-DE" sz="1200" dirty="0">
                <a:solidFill>
                  <a:srgbClr val="0000FF"/>
                </a:solidFill>
              </a:rPr>
              <a:t>, Krishna, </a:t>
            </a:r>
            <a:r>
              <a:rPr lang="de-DE" sz="1200" dirty="0" err="1">
                <a:solidFill>
                  <a:srgbClr val="0000FF"/>
                </a:solidFill>
              </a:rPr>
              <a:t>and</a:t>
            </a:r>
            <a:r>
              <a:rPr lang="de-DE" sz="1200" dirty="0">
                <a:solidFill>
                  <a:srgbClr val="0000FF"/>
                </a:solidFill>
              </a:rPr>
              <a:t> Jan-Eike Michels. Temporal </a:t>
            </a:r>
            <a:r>
              <a:rPr lang="de-DE" sz="1200" dirty="0" err="1">
                <a:solidFill>
                  <a:srgbClr val="0000FF"/>
                </a:solidFill>
              </a:rPr>
              <a:t>features</a:t>
            </a:r>
            <a:r>
              <a:rPr lang="de-DE" sz="1200" dirty="0">
                <a:solidFill>
                  <a:srgbClr val="0000FF"/>
                </a:solidFill>
              </a:rPr>
              <a:t> in SQL:2011. ACM SIGMOD </a:t>
            </a:r>
            <a:r>
              <a:rPr lang="de-DE" sz="1200" dirty="0" err="1">
                <a:solidFill>
                  <a:srgbClr val="0000FF"/>
                </a:solidFill>
              </a:rPr>
              <a:t>Record</a:t>
            </a:r>
            <a:r>
              <a:rPr lang="de-DE" sz="1200" dirty="0">
                <a:solidFill>
                  <a:srgbClr val="0000FF"/>
                </a:solidFill>
              </a:rPr>
              <a:t> 41.3, pp. 34-43, </a:t>
            </a:r>
            <a:r>
              <a:rPr lang="de-DE" sz="1200" b="1" dirty="0">
                <a:solidFill>
                  <a:srgbClr val="FF0000"/>
                </a:solidFill>
              </a:rPr>
              <a:t>2011</a:t>
            </a:r>
          </a:p>
        </p:txBody>
      </p:sp>
      <p:sp>
        <p:nvSpPr>
          <p:cNvPr id="14" name="Rechteck 13"/>
          <p:cNvSpPr/>
          <p:nvPr/>
        </p:nvSpPr>
        <p:spPr>
          <a:xfrm>
            <a:off x="576064" y="4911551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1200" dirty="0" smtClean="0">
                <a:solidFill>
                  <a:srgbClr val="0000FF"/>
                </a:solidFill>
              </a:rPr>
              <a:t>Vgl. auch: C</a:t>
            </a:r>
            <a:r>
              <a:rPr lang="de-DE" sz="1200" dirty="0">
                <a:solidFill>
                  <a:srgbClr val="0000FF"/>
                </a:solidFill>
              </a:rPr>
              <a:t>. J. Date, H. </a:t>
            </a:r>
            <a:r>
              <a:rPr lang="de-DE" sz="1200" dirty="0" err="1">
                <a:solidFill>
                  <a:srgbClr val="0000FF"/>
                </a:solidFill>
              </a:rPr>
              <a:t>Darwen</a:t>
            </a:r>
            <a:r>
              <a:rPr lang="de-DE" sz="1200" dirty="0">
                <a:solidFill>
                  <a:srgbClr val="0000FF"/>
                </a:solidFill>
              </a:rPr>
              <a:t>, N.A. </a:t>
            </a:r>
            <a:r>
              <a:rPr lang="de-DE" sz="1200" dirty="0" err="1">
                <a:solidFill>
                  <a:srgbClr val="0000FF"/>
                </a:solidFill>
              </a:rPr>
              <a:t>Lorentzos</a:t>
            </a:r>
            <a:r>
              <a:rPr lang="de-DE" sz="1200" dirty="0">
                <a:solidFill>
                  <a:srgbClr val="0000FF"/>
                </a:solidFill>
              </a:rPr>
              <a:t>, </a:t>
            </a:r>
            <a:r>
              <a:rPr lang="de-DE" sz="1200" dirty="0" smtClean="0">
                <a:solidFill>
                  <a:srgbClr val="0000FF"/>
                </a:solidFill>
              </a:rPr>
              <a:t>Temporal </a:t>
            </a:r>
            <a:r>
              <a:rPr lang="de-DE" sz="1200" dirty="0">
                <a:solidFill>
                  <a:srgbClr val="0000FF"/>
                </a:solidFill>
              </a:rPr>
              <a:t>Data </a:t>
            </a:r>
            <a:r>
              <a:rPr lang="de-DE" sz="1200" dirty="0" err="1">
                <a:solidFill>
                  <a:srgbClr val="0000FF"/>
                </a:solidFill>
              </a:rPr>
              <a:t>and</a:t>
            </a:r>
            <a:r>
              <a:rPr lang="de-DE" sz="1200" dirty="0">
                <a:solidFill>
                  <a:srgbClr val="0000FF"/>
                </a:solidFill>
              </a:rPr>
              <a:t> </a:t>
            </a:r>
            <a:r>
              <a:rPr lang="de-DE" sz="1200" dirty="0" err="1">
                <a:solidFill>
                  <a:srgbClr val="0000FF"/>
                </a:solidFill>
              </a:rPr>
              <a:t>the</a:t>
            </a:r>
            <a:r>
              <a:rPr lang="de-DE" sz="1200" dirty="0">
                <a:solidFill>
                  <a:srgbClr val="0000FF"/>
                </a:solidFill>
              </a:rPr>
              <a:t> Relational </a:t>
            </a:r>
            <a:r>
              <a:rPr lang="de-DE" sz="1200" dirty="0" smtClean="0">
                <a:solidFill>
                  <a:srgbClr val="0000FF"/>
                </a:solidFill>
              </a:rPr>
              <a:t>Model, </a:t>
            </a:r>
            <a:r>
              <a:rPr lang="de-DE" sz="1200" dirty="0">
                <a:solidFill>
                  <a:srgbClr val="0000FF"/>
                </a:solidFill>
              </a:rPr>
              <a:t>Morgan Kaufman, </a:t>
            </a:r>
            <a:r>
              <a:rPr lang="de-DE" sz="1200" b="1" dirty="0" smtClean="0">
                <a:solidFill>
                  <a:srgbClr val="FF0000"/>
                </a:solidFill>
              </a:rPr>
              <a:t>2003</a:t>
            </a:r>
            <a:endParaRPr lang="de-DE" sz="1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81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Bild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700" y="3471978"/>
            <a:ext cx="5286380" cy="31973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963" name="_h1"/>
          <p:cNvSpPr>
            <a:spLocks noGrp="1" noChangeArrowheads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de-DE" dirty="0" smtClean="0"/>
              <a:t>Danksagung</a:t>
            </a:r>
            <a:endParaRPr lang="en-US" dirty="0" smtClean="0"/>
          </a:p>
        </p:txBody>
      </p:sp>
      <p:pic>
        <p:nvPicPr>
          <p:cNvPr id="13" name="_effect"/>
          <p:cNvPicPr>
            <a:picLocks noChangeAspect="1" noChangeArrowheads="1"/>
          </p:cNvPicPr>
          <p:nvPr/>
        </p:nvPicPr>
        <p:blipFill>
          <a:blip r:embed="rId4" cstate="print">
            <a:lum bright="20000"/>
          </a:blip>
          <a:srcRect/>
          <a:stretch>
            <a:fillRect/>
          </a:stretch>
        </p:blipFill>
        <p:spPr bwMode="gray">
          <a:xfrm>
            <a:off x="1928305" y="2487811"/>
            <a:ext cx="5016660" cy="2189731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  <p:pic>
        <p:nvPicPr>
          <p:cNvPr id="14" name="_effect"/>
          <p:cNvPicPr>
            <a:picLocks noChangeAspect="1" noChangeArrowheads="1"/>
          </p:cNvPicPr>
          <p:nvPr/>
        </p:nvPicPr>
        <p:blipFill>
          <a:blip r:embed="rId4" cstate="print">
            <a:lum bright="20000"/>
          </a:blip>
          <a:srcRect/>
          <a:stretch>
            <a:fillRect/>
          </a:stretch>
        </p:blipFill>
        <p:spPr bwMode="gray">
          <a:xfrm>
            <a:off x="1684425" y="3624826"/>
            <a:ext cx="1578074" cy="1081517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  <p:pic>
        <p:nvPicPr>
          <p:cNvPr id="17" name="_effect"/>
          <p:cNvPicPr>
            <a:picLocks noChangeAspect="1" noChangeArrowheads="1"/>
          </p:cNvPicPr>
          <p:nvPr/>
        </p:nvPicPr>
        <p:blipFill>
          <a:blip r:embed="rId4" cstate="print">
            <a:lum bright="20000"/>
          </a:blip>
          <a:srcRect/>
          <a:stretch>
            <a:fillRect/>
          </a:stretch>
        </p:blipFill>
        <p:spPr bwMode="gray">
          <a:xfrm>
            <a:off x="2299578" y="4773760"/>
            <a:ext cx="1741867" cy="1193771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  <p:pic>
        <p:nvPicPr>
          <p:cNvPr id="20" name="_effect"/>
          <p:cNvPicPr>
            <a:picLocks noChangeAspect="1" noChangeArrowheads="1"/>
          </p:cNvPicPr>
          <p:nvPr/>
        </p:nvPicPr>
        <p:blipFill>
          <a:blip r:embed="rId4" cstate="print">
            <a:lum bright="20000"/>
          </a:blip>
          <a:srcRect/>
          <a:stretch>
            <a:fillRect/>
          </a:stretch>
        </p:blipFill>
        <p:spPr bwMode="gray">
          <a:xfrm>
            <a:off x="5970153" y="3995610"/>
            <a:ext cx="1578074" cy="1081517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  <p:pic>
        <p:nvPicPr>
          <p:cNvPr id="23" name="_effect"/>
          <p:cNvPicPr>
            <a:picLocks noChangeAspect="1" noChangeArrowheads="1"/>
          </p:cNvPicPr>
          <p:nvPr/>
        </p:nvPicPr>
        <p:blipFill>
          <a:blip r:embed="rId4" cstate="print">
            <a:lum bright="20000"/>
          </a:blip>
          <a:srcRect/>
          <a:stretch>
            <a:fillRect/>
          </a:stretch>
        </p:blipFill>
        <p:spPr bwMode="gray">
          <a:xfrm>
            <a:off x="4763954" y="4808098"/>
            <a:ext cx="1578074" cy="1081517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  <p:sp>
        <p:nvSpPr>
          <p:cNvPr id="58" name="Rechteck"/>
          <p:cNvSpPr/>
          <p:nvPr/>
        </p:nvSpPr>
        <p:spPr bwMode="gray">
          <a:xfrm>
            <a:off x="2017268" y="3773888"/>
            <a:ext cx="565200" cy="565200"/>
          </a:xfrm>
          <a:prstGeom prst="rect">
            <a:avLst/>
          </a:prstGeom>
          <a:solidFill>
            <a:schemeClr val="bg1">
              <a:alpha val="70000"/>
            </a:schemeClr>
          </a:solidFill>
          <a:ln w="12700">
            <a:noFill/>
            <a:round/>
            <a:headEnd/>
            <a:tailEnd/>
          </a:ln>
          <a:scene3d>
            <a:camera prst="perspectiveContrastingLeftFacing" fov="2700000">
              <a:rot lat="1726779" lon="3468571" rev="164759"/>
            </a:camera>
            <a:lightRig rig="balanced" dir="t">
              <a:rot lat="0" lon="0" rev="16200000"/>
            </a:lightRig>
          </a:scene3d>
          <a:sp3d extrusionH="584200" contourW="12700" prstMaterial="metal">
            <a:contourClr>
              <a:srgbClr val="C0C0C0"/>
            </a:contourClr>
          </a:sp3d>
        </p:spPr>
        <p:txBody>
          <a:bodyPr rtlCol="0" anchor="ctr"/>
          <a:lstStyle/>
          <a:p>
            <a:pPr algn="ctr">
              <a:lnSpc>
                <a:spcPct val="95000"/>
              </a:lnSpc>
              <a:spcAft>
                <a:spcPts val="800"/>
              </a:spcAft>
            </a:pPr>
            <a:endParaRPr lang="de-DE" dirty="0"/>
          </a:p>
        </p:txBody>
      </p:sp>
      <p:sp>
        <p:nvSpPr>
          <p:cNvPr id="59" name="_color1"/>
          <p:cNvSpPr>
            <a:spLocks noChangeAspect="1"/>
          </p:cNvSpPr>
          <p:nvPr/>
        </p:nvSpPr>
        <p:spPr bwMode="gray">
          <a:xfrm>
            <a:off x="2664797" y="4978251"/>
            <a:ext cx="712800" cy="712799"/>
          </a:xfrm>
          <a:prstGeom prst="rect">
            <a:avLst/>
          </a:prstGeom>
          <a:solidFill>
            <a:schemeClr val="bg1">
              <a:alpha val="70000"/>
            </a:schemeClr>
          </a:solidFill>
          <a:ln w="12700">
            <a:noFill/>
            <a:round/>
            <a:headEnd/>
            <a:tailEnd/>
          </a:ln>
          <a:scene3d>
            <a:camera prst="perspectiveContrastingLeftFacing" fov="2700000">
              <a:rot lat="2220300" lon="1762592" rev="21553182"/>
            </a:camera>
            <a:lightRig rig="balanced" dir="t">
              <a:rot lat="0" lon="0" rev="16200000"/>
            </a:lightRig>
          </a:scene3d>
          <a:sp3d extrusionH="768350" prstMaterial="metal"/>
        </p:spPr>
        <p:txBody>
          <a:bodyPr rtlCol="0" anchor="ctr"/>
          <a:lstStyle/>
          <a:p>
            <a:pPr algn="ctr">
              <a:lnSpc>
                <a:spcPct val="95000"/>
              </a:lnSpc>
              <a:spcAft>
                <a:spcPts val="800"/>
              </a:spcAft>
            </a:pPr>
            <a:endParaRPr lang="de-DE" dirty="0"/>
          </a:p>
        </p:txBody>
      </p:sp>
      <p:sp>
        <p:nvSpPr>
          <p:cNvPr id="60" name="Rechteck"/>
          <p:cNvSpPr>
            <a:spLocks noChangeAspect="1"/>
          </p:cNvSpPr>
          <p:nvPr/>
        </p:nvSpPr>
        <p:spPr bwMode="gray">
          <a:xfrm>
            <a:off x="6212669" y="4092418"/>
            <a:ext cx="622800" cy="622800"/>
          </a:xfrm>
          <a:prstGeom prst="rect">
            <a:avLst/>
          </a:prstGeom>
          <a:solidFill>
            <a:srgbClr val="92D050">
              <a:alpha val="70000"/>
            </a:srgbClr>
          </a:solidFill>
          <a:ln w="12700">
            <a:noFill/>
            <a:round/>
            <a:headEnd/>
            <a:tailEnd/>
          </a:ln>
          <a:scene3d>
            <a:camera prst="perspectiveContrastingLeftFacing" fov="2700000">
              <a:rot lat="1943031" lon="2534209" rev="21391510"/>
            </a:camera>
            <a:lightRig rig="balanced" dir="t">
              <a:rot lat="0" lon="0" rev="16200000"/>
            </a:lightRig>
          </a:scene3d>
          <a:sp3d extrusionH="628650" contourW="12700" prstMaterial="metal">
            <a:contourClr>
              <a:srgbClr val="C0C0C0"/>
            </a:contourClr>
          </a:sp3d>
        </p:spPr>
        <p:txBody>
          <a:bodyPr rtlCol="0" anchor="ctr"/>
          <a:lstStyle/>
          <a:p>
            <a:pPr algn="ctr">
              <a:lnSpc>
                <a:spcPct val="95000"/>
              </a:lnSpc>
              <a:spcAft>
                <a:spcPts val="800"/>
              </a:spcAft>
            </a:pPr>
            <a:endParaRPr lang="de-DE" dirty="0"/>
          </a:p>
        </p:txBody>
      </p:sp>
      <p:sp>
        <p:nvSpPr>
          <p:cNvPr id="61" name="Rechteck"/>
          <p:cNvSpPr>
            <a:spLocks noChangeAspect="1"/>
          </p:cNvSpPr>
          <p:nvPr/>
        </p:nvSpPr>
        <p:spPr bwMode="gray">
          <a:xfrm>
            <a:off x="5031260" y="4921344"/>
            <a:ext cx="669600" cy="669600"/>
          </a:xfrm>
          <a:prstGeom prst="rect">
            <a:avLst/>
          </a:prstGeom>
          <a:solidFill>
            <a:schemeClr val="bg1">
              <a:alpha val="70000"/>
            </a:schemeClr>
          </a:solidFill>
          <a:ln w="12700">
            <a:noFill/>
            <a:round/>
            <a:headEnd/>
            <a:tailEnd/>
          </a:ln>
          <a:scene3d>
            <a:camera prst="perspectiveContrastingLeftFacing" fov="2700000">
              <a:rot lat="2214524" lon="2138018" rev="21479036"/>
            </a:camera>
            <a:lightRig rig="balanced" dir="t">
              <a:rot lat="0" lon="0" rev="16200000"/>
            </a:lightRig>
          </a:scene3d>
          <a:sp3d extrusionH="711200" contourW="12700" prstMaterial="metal">
            <a:contourClr>
              <a:srgbClr val="C0C0C0"/>
            </a:contourClr>
          </a:sp3d>
        </p:spPr>
        <p:txBody>
          <a:bodyPr rtlCol="0" anchor="ctr"/>
          <a:lstStyle/>
          <a:p>
            <a:pPr algn="ctr">
              <a:lnSpc>
                <a:spcPct val="95000"/>
              </a:lnSpc>
              <a:spcAft>
                <a:spcPts val="800"/>
              </a:spcAft>
            </a:pPr>
            <a:endParaRPr lang="de-DE" dirty="0"/>
          </a:p>
        </p:txBody>
      </p:sp>
      <p:grpSp>
        <p:nvGrpSpPr>
          <p:cNvPr id="2" name="Gruppieren 10"/>
          <p:cNvGrpSpPr/>
          <p:nvPr/>
        </p:nvGrpSpPr>
        <p:grpSpPr bwMode="gray">
          <a:xfrm>
            <a:off x="3405951" y="1813525"/>
            <a:ext cx="1890000" cy="1890000"/>
            <a:chOff x="3329980" y="852383"/>
            <a:chExt cx="2466072" cy="2466074"/>
          </a:xfrm>
          <a:solidFill>
            <a:srgbClr val="DDDDDD"/>
          </a:solidFill>
          <a:scene3d>
            <a:camera prst="perspectiveRelaxed" fov="5400000">
              <a:rot lat="1514254" lon="19710251" rev="145992"/>
            </a:camera>
            <a:lightRig rig="balanced" dir="t"/>
          </a:scene3d>
        </p:grpSpPr>
        <p:grpSp>
          <p:nvGrpSpPr>
            <p:cNvPr id="3" name="Gruppieren 20"/>
            <p:cNvGrpSpPr/>
            <p:nvPr/>
          </p:nvGrpSpPr>
          <p:grpSpPr bwMode="gray">
            <a:xfrm>
              <a:off x="3329980" y="852384"/>
              <a:ext cx="2466072" cy="2466073"/>
              <a:chOff x="3329980" y="852384"/>
              <a:chExt cx="2466072" cy="2466073"/>
            </a:xfrm>
            <a:grpFill/>
          </p:grpSpPr>
          <p:sp>
            <p:nvSpPr>
              <p:cNvPr id="117" name="Freeform"/>
              <p:cNvSpPr/>
              <p:nvPr/>
            </p:nvSpPr>
            <p:spPr bwMode="gray">
              <a:xfrm>
                <a:off x="3329980" y="1707419"/>
                <a:ext cx="756000" cy="756000"/>
              </a:xfrm>
              <a:prstGeom prst="rect">
                <a:avLst/>
              </a:prstGeom>
              <a:solidFill>
                <a:srgbClr val="DDDDDD">
                  <a:alpha val="70000"/>
                </a:srgbClr>
              </a:solidFill>
              <a:ln w="12700">
                <a:noFill/>
                <a:round/>
                <a:headEnd/>
                <a:tailEnd/>
              </a:ln>
              <a:effectLst/>
              <a:sp3d z="1346200" extrusionH="584200" contourW="12700" prstMaterial="metal">
                <a:contourClr>
                  <a:srgbClr val="C0C0C0"/>
                </a:contourClr>
              </a:sp3d>
            </p:spPr>
            <p:txBody>
              <a:bodyPr rtlCol="0" anchor="ctr"/>
              <a:lstStyle/>
              <a:p>
                <a:pPr algn="ctr">
                  <a:lnSpc>
                    <a:spcPct val="95000"/>
                  </a:lnSpc>
                  <a:spcAft>
                    <a:spcPts val="800"/>
                  </a:spcAft>
                </a:pPr>
                <a:endParaRPr lang="de-DE" dirty="0"/>
              </a:p>
            </p:txBody>
          </p:sp>
          <p:sp>
            <p:nvSpPr>
              <p:cNvPr id="118" name="Freeform"/>
              <p:cNvSpPr/>
              <p:nvPr/>
            </p:nvSpPr>
            <p:spPr bwMode="gray">
              <a:xfrm>
                <a:off x="4185016" y="1707419"/>
                <a:ext cx="756000" cy="756000"/>
              </a:xfrm>
              <a:prstGeom prst="rect">
                <a:avLst/>
              </a:prstGeom>
              <a:solidFill>
                <a:srgbClr val="DDDDDD">
                  <a:alpha val="70000"/>
                </a:srgbClr>
              </a:solidFill>
              <a:ln w="12700">
                <a:noFill/>
                <a:round/>
                <a:headEnd/>
                <a:tailEnd/>
              </a:ln>
              <a:effectLst/>
              <a:sp3d z="1346200" extrusionH="584200" contourW="12700" prstMaterial="metal">
                <a:contourClr>
                  <a:srgbClr val="C0C0C0"/>
                </a:contourClr>
              </a:sp3d>
            </p:spPr>
            <p:txBody>
              <a:bodyPr rtlCol="0" anchor="ctr"/>
              <a:lstStyle/>
              <a:p>
                <a:pPr algn="ctr">
                  <a:lnSpc>
                    <a:spcPct val="95000"/>
                  </a:lnSpc>
                  <a:spcAft>
                    <a:spcPts val="800"/>
                  </a:spcAft>
                </a:pPr>
                <a:endParaRPr lang="de-DE" dirty="0"/>
              </a:p>
            </p:txBody>
          </p:sp>
          <p:sp>
            <p:nvSpPr>
              <p:cNvPr id="119" name="Freeform"/>
              <p:cNvSpPr/>
              <p:nvPr/>
            </p:nvSpPr>
            <p:spPr bwMode="gray">
              <a:xfrm>
                <a:off x="5040052" y="1707419"/>
                <a:ext cx="756000" cy="756000"/>
              </a:xfrm>
              <a:prstGeom prst="rect">
                <a:avLst/>
              </a:prstGeom>
              <a:solidFill>
                <a:srgbClr val="DDDDDD">
                  <a:alpha val="70000"/>
                </a:srgbClr>
              </a:solidFill>
              <a:ln w="12700">
                <a:noFill/>
                <a:round/>
                <a:headEnd/>
                <a:tailEnd/>
              </a:ln>
              <a:effectLst/>
              <a:sp3d z="1346200" extrusionH="584200" contourW="12700" prstMaterial="metal">
                <a:contourClr>
                  <a:srgbClr val="C0C0C0"/>
                </a:contourClr>
              </a:sp3d>
            </p:spPr>
            <p:txBody>
              <a:bodyPr rtlCol="0" anchor="ctr"/>
              <a:lstStyle/>
              <a:p>
                <a:pPr algn="ctr">
                  <a:lnSpc>
                    <a:spcPct val="95000"/>
                  </a:lnSpc>
                  <a:spcAft>
                    <a:spcPts val="800"/>
                  </a:spcAft>
                </a:pPr>
                <a:endParaRPr lang="de-DE" dirty="0"/>
              </a:p>
            </p:txBody>
          </p:sp>
          <p:sp>
            <p:nvSpPr>
              <p:cNvPr id="120" name="Freeform"/>
              <p:cNvSpPr/>
              <p:nvPr/>
            </p:nvSpPr>
            <p:spPr bwMode="gray">
              <a:xfrm>
                <a:off x="5040052" y="852384"/>
                <a:ext cx="756000" cy="756000"/>
              </a:xfrm>
              <a:prstGeom prst="rect">
                <a:avLst/>
              </a:prstGeom>
              <a:solidFill>
                <a:srgbClr val="DDDDDD">
                  <a:alpha val="70000"/>
                </a:srgbClr>
              </a:solidFill>
              <a:ln w="12700">
                <a:noFill/>
                <a:round/>
                <a:headEnd/>
                <a:tailEnd/>
              </a:ln>
              <a:effectLst/>
              <a:sp3d z="1346200" extrusionH="584200" contourW="12700" prstMaterial="metal">
                <a:contourClr>
                  <a:srgbClr val="C0C0C0"/>
                </a:contourClr>
              </a:sp3d>
            </p:spPr>
            <p:txBody>
              <a:bodyPr rtlCol="0" anchor="ctr"/>
              <a:lstStyle/>
              <a:p>
                <a:pPr algn="ctr">
                  <a:lnSpc>
                    <a:spcPct val="95000"/>
                  </a:lnSpc>
                  <a:spcAft>
                    <a:spcPts val="800"/>
                  </a:spcAft>
                </a:pPr>
                <a:endParaRPr lang="de-DE" dirty="0"/>
              </a:p>
            </p:txBody>
          </p:sp>
          <p:sp>
            <p:nvSpPr>
              <p:cNvPr id="121" name="Freeform"/>
              <p:cNvSpPr/>
              <p:nvPr/>
            </p:nvSpPr>
            <p:spPr bwMode="gray">
              <a:xfrm>
                <a:off x="3329980" y="2562457"/>
                <a:ext cx="756000" cy="756000"/>
              </a:xfrm>
              <a:prstGeom prst="rect">
                <a:avLst/>
              </a:prstGeom>
              <a:solidFill>
                <a:srgbClr val="DDDDDD">
                  <a:alpha val="70000"/>
                </a:srgbClr>
              </a:solidFill>
              <a:ln w="12700">
                <a:noFill/>
                <a:round/>
                <a:headEnd/>
                <a:tailEnd/>
              </a:ln>
              <a:effectLst/>
              <a:sp3d z="1346200" extrusionH="584200" contourW="12700" prstMaterial="metal">
                <a:contourClr>
                  <a:srgbClr val="C0C0C0"/>
                </a:contourClr>
              </a:sp3d>
            </p:spPr>
            <p:txBody>
              <a:bodyPr rtlCol="0" anchor="ctr"/>
              <a:lstStyle/>
              <a:p>
                <a:pPr algn="ctr">
                  <a:lnSpc>
                    <a:spcPct val="95000"/>
                  </a:lnSpc>
                  <a:spcAft>
                    <a:spcPts val="800"/>
                  </a:spcAft>
                </a:pPr>
                <a:endParaRPr lang="de-DE" dirty="0"/>
              </a:p>
            </p:txBody>
          </p:sp>
          <p:sp>
            <p:nvSpPr>
              <p:cNvPr id="122" name="Freeform"/>
              <p:cNvSpPr/>
              <p:nvPr/>
            </p:nvSpPr>
            <p:spPr bwMode="gray">
              <a:xfrm>
                <a:off x="4185016" y="2562457"/>
                <a:ext cx="756000" cy="756000"/>
              </a:xfrm>
              <a:prstGeom prst="rect">
                <a:avLst/>
              </a:prstGeom>
              <a:solidFill>
                <a:srgbClr val="DDDDDD">
                  <a:alpha val="70000"/>
                </a:srgbClr>
              </a:solidFill>
              <a:ln w="12700">
                <a:noFill/>
                <a:round/>
                <a:headEnd/>
                <a:tailEnd/>
              </a:ln>
              <a:effectLst/>
              <a:sp3d z="1346200" extrusionH="584200" contourW="12700" prstMaterial="metal">
                <a:contourClr>
                  <a:srgbClr val="C0C0C0"/>
                </a:contourClr>
              </a:sp3d>
            </p:spPr>
            <p:txBody>
              <a:bodyPr rtlCol="0" anchor="ctr"/>
              <a:lstStyle/>
              <a:p>
                <a:pPr algn="ctr">
                  <a:lnSpc>
                    <a:spcPct val="95000"/>
                  </a:lnSpc>
                  <a:spcAft>
                    <a:spcPts val="800"/>
                  </a:spcAft>
                </a:pPr>
                <a:endParaRPr lang="de-DE" dirty="0"/>
              </a:p>
            </p:txBody>
          </p:sp>
          <p:sp>
            <p:nvSpPr>
              <p:cNvPr id="123" name="Freeform"/>
              <p:cNvSpPr/>
              <p:nvPr/>
            </p:nvSpPr>
            <p:spPr bwMode="gray">
              <a:xfrm>
                <a:off x="5040050" y="2562456"/>
                <a:ext cx="756000" cy="756000"/>
              </a:xfrm>
              <a:prstGeom prst="rect">
                <a:avLst/>
              </a:prstGeom>
              <a:grpFill/>
              <a:ln w="12700">
                <a:noFill/>
                <a:round/>
                <a:headEnd/>
                <a:tailEnd/>
              </a:ln>
              <a:effectLst/>
              <a:sp3d z="1346200" extrusionH="584200" contourW="12700" prstMaterial="metal">
                <a:contourClr>
                  <a:srgbClr val="C0C0C0"/>
                </a:contourClr>
              </a:sp3d>
            </p:spPr>
            <p:txBody>
              <a:bodyPr rtlCol="0" anchor="ctr"/>
              <a:lstStyle/>
              <a:p>
                <a:pPr algn="ctr">
                  <a:lnSpc>
                    <a:spcPct val="95000"/>
                  </a:lnSpc>
                  <a:spcAft>
                    <a:spcPts val="800"/>
                  </a:spcAft>
                </a:pPr>
                <a:endParaRPr lang="de-DE" dirty="0"/>
              </a:p>
            </p:txBody>
          </p:sp>
        </p:grpSp>
        <p:grpSp>
          <p:nvGrpSpPr>
            <p:cNvPr id="4" name="Gruppieren 21"/>
            <p:cNvGrpSpPr/>
            <p:nvPr/>
          </p:nvGrpSpPr>
          <p:grpSpPr bwMode="gray">
            <a:xfrm>
              <a:off x="3329980" y="852384"/>
              <a:ext cx="2466072" cy="2466073"/>
              <a:chOff x="3329980" y="852384"/>
              <a:chExt cx="2466072" cy="2466073"/>
            </a:xfrm>
            <a:grpFill/>
          </p:grpSpPr>
          <p:sp>
            <p:nvSpPr>
              <p:cNvPr id="110" name="Freeform"/>
              <p:cNvSpPr/>
              <p:nvPr/>
            </p:nvSpPr>
            <p:spPr bwMode="gray">
              <a:xfrm>
                <a:off x="3329980" y="1707419"/>
                <a:ext cx="756000" cy="756000"/>
              </a:xfrm>
              <a:prstGeom prst="rect">
                <a:avLst/>
              </a:prstGeom>
              <a:solidFill>
                <a:srgbClr val="DDDDDD">
                  <a:alpha val="70000"/>
                </a:srgbClr>
              </a:solidFill>
              <a:ln w="12700">
                <a:noFill/>
                <a:round/>
                <a:headEnd/>
                <a:tailEnd/>
              </a:ln>
              <a:effectLst/>
              <a:sp3d z="673100" extrusionH="584200" contourW="12700" prstMaterial="metal">
                <a:contourClr>
                  <a:srgbClr val="C0C0C0"/>
                </a:contourClr>
              </a:sp3d>
            </p:spPr>
            <p:txBody>
              <a:bodyPr rtlCol="0" anchor="ctr"/>
              <a:lstStyle/>
              <a:p>
                <a:pPr algn="ctr">
                  <a:lnSpc>
                    <a:spcPct val="95000"/>
                  </a:lnSpc>
                  <a:spcAft>
                    <a:spcPts val="800"/>
                  </a:spcAft>
                </a:pPr>
                <a:endParaRPr lang="de-DE" dirty="0"/>
              </a:p>
            </p:txBody>
          </p:sp>
          <p:sp>
            <p:nvSpPr>
              <p:cNvPr id="111" name="Freeform"/>
              <p:cNvSpPr/>
              <p:nvPr/>
            </p:nvSpPr>
            <p:spPr bwMode="gray">
              <a:xfrm>
                <a:off x="4185016" y="1707419"/>
                <a:ext cx="756000" cy="756000"/>
              </a:xfrm>
              <a:prstGeom prst="rect">
                <a:avLst/>
              </a:prstGeom>
              <a:solidFill>
                <a:srgbClr val="DDDDDD">
                  <a:alpha val="70000"/>
                </a:srgbClr>
              </a:solidFill>
              <a:ln w="12700">
                <a:noFill/>
                <a:round/>
                <a:headEnd/>
                <a:tailEnd/>
              </a:ln>
              <a:effectLst/>
              <a:sp3d z="673100" extrusionH="584200" contourW="12700" prstMaterial="metal">
                <a:contourClr>
                  <a:srgbClr val="C0C0C0"/>
                </a:contourClr>
              </a:sp3d>
            </p:spPr>
            <p:txBody>
              <a:bodyPr rtlCol="0" anchor="ctr"/>
              <a:lstStyle/>
              <a:p>
                <a:pPr algn="ctr">
                  <a:lnSpc>
                    <a:spcPct val="95000"/>
                  </a:lnSpc>
                  <a:spcAft>
                    <a:spcPts val="800"/>
                  </a:spcAft>
                </a:pPr>
                <a:endParaRPr lang="de-DE" dirty="0"/>
              </a:p>
            </p:txBody>
          </p:sp>
          <p:sp>
            <p:nvSpPr>
              <p:cNvPr id="112" name="Freeform"/>
              <p:cNvSpPr/>
              <p:nvPr/>
            </p:nvSpPr>
            <p:spPr bwMode="gray">
              <a:xfrm>
                <a:off x="5040052" y="1707419"/>
                <a:ext cx="756000" cy="756000"/>
              </a:xfrm>
              <a:prstGeom prst="rect">
                <a:avLst/>
              </a:prstGeom>
              <a:solidFill>
                <a:srgbClr val="DDDDDD">
                  <a:alpha val="70000"/>
                </a:srgbClr>
              </a:solidFill>
              <a:ln w="12700">
                <a:noFill/>
                <a:round/>
                <a:headEnd/>
                <a:tailEnd/>
              </a:ln>
              <a:effectLst/>
              <a:sp3d z="673100" extrusionH="584200" contourW="12700" prstMaterial="metal">
                <a:contourClr>
                  <a:srgbClr val="C0C0C0"/>
                </a:contourClr>
              </a:sp3d>
            </p:spPr>
            <p:txBody>
              <a:bodyPr rtlCol="0" anchor="ctr"/>
              <a:lstStyle/>
              <a:p>
                <a:pPr algn="ctr">
                  <a:lnSpc>
                    <a:spcPct val="95000"/>
                  </a:lnSpc>
                  <a:spcAft>
                    <a:spcPts val="800"/>
                  </a:spcAft>
                </a:pPr>
                <a:endParaRPr lang="de-DE" dirty="0"/>
              </a:p>
            </p:txBody>
          </p:sp>
          <p:sp>
            <p:nvSpPr>
              <p:cNvPr id="113" name="Freeform"/>
              <p:cNvSpPr/>
              <p:nvPr/>
            </p:nvSpPr>
            <p:spPr bwMode="gray">
              <a:xfrm>
                <a:off x="5040052" y="852384"/>
                <a:ext cx="756000" cy="756000"/>
              </a:xfrm>
              <a:prstGeom prst="rect">
                <a:avLst/>
              </a:prstGeom>
              <a:solidFill>
                <a:srgbClr val="DDDDDD">
                  <a:alpha val="70000"/>
                </a:srgbClr>
              </a:solidFill>
              <a:ln w="12700">
                <a:noFill/>
                <a:round/>
                <a:headEnd/>
                <a:tailEnd/>
              </a:ln>
              <a:effectLst/>
              <a:sp3d z="673100" extrusionH="584200" contourW="12700" prstMaterial="metal">
                <a:contourClr>
                  <a:srgbClr val="C0C0C0"/>
                </a:contourClr>
              </a:sp3d>
            </p:spPr>
            <p:txBody>
              <a:bodyPr rtlCol="0" anchor="ctr"/>
              <a:lstStyle/>
              <a:p>
                <a:pPr algn="ctr">
                  <a:lnSpc>
                    <a:spcPct val="95000"/>
                  </a:lnSpc>
                  <a:spcAft>
                    <a:spcPts val="800"/>
                  </a:spcAft>
                </a:pPr>
                <a:endParaRPr lang="de-DE" dirty="0"/>
              </a:p>
            </p:txBody>
          </p:sp>
          <p:sp>
            <p:nvSpPr>
              <p:cNvPr id="114" name="Freeform"/>
              <p:cNvSpPr/>
              <p:nvPr/>
            </p:nvSpPr>
            <p:spPr bwMode="gray">
              <a:xfrm>
                <a:off x="3329980" y="2562457"/>
                <a:ext cx="756000" cy="756000"/>
              </a:xfrm>
              <a:prstGeom prst="rect">
                <a:avLst/>
              </a:prstGeom>
              <a:solidFill>
                <a:srgbClr val="DDDDDD">
                  <a:alpha val="70000"/>
                </a:srgbClr>
              </a:solidFill>
              <a:ln w="12700">
                <a:noFill/>
                <a:round/>
                <a:headEnd/>
                <a:tailEnd/>
              </a:ln>
              <a:effectLst/>
              <a:sp3d z="673100" extrusionH="584200" contourW="12700" prstMaterial="metal">
                <a:contourClr>
                  <a:srgbClr val="C0C0C0"/>
                </a:contourClr>
              </a:sp3d>
            </p:spPr>
            <p:txBody>
              <a:bodyPr rtlCol="0" anchor="ctr"/>
              <a:lstStyle/>
              <a:p>
                <a:pPr algn="ctr">
                  <a:lnSpc>
                    <a:spcPct val="95000"/>
                  </a:lnSpc>
                  <a:spcAft>
                    <a:spcPts val="800"/>
                  </a:spcAft>
                </a:pPr>
                <a:endParaRPr lang="de-DE" dirty="0"/>
              </a:p>
            </p:txBody>
          </p:sp>
          <p:sp>
            <p:nvSpPr>
              <p:cNvPr id="115" name="Freeform"/>
              <p:cNvSpPr/>
              <p:nvPr/>
            </p:nvSpPr>
            <p:spPr bwMode="gray">
              <a:xfrm>
                <a:off x="4185016" y="2562457"/>
                <a:ext cx="756000" cy="756000"/>
              </a:xfrm>
              <a:prstGeom prst="rect">
                <a:avLst/>
              </a:prstGeom>
              <a:solidFill>
                <a:srgbClr val="DDDDDD">
                  <a:alpha val="70000"/>
                </a:srgbClr>
              </a:solidFill>
              <a:ln w="12700">
                <a:noFill/>
                <a:round/>
                <a:headEnd/>
                <a:tailEnd/>
              </a:ln>
              <a:effectLst/>
              <a:sp3d z="673100" extrusionH="584200" contourW="12700" prstMaterial="metal">
                <a:contourClr>
                  <a:srgbClr val="C0C0C0"/>
                </a:contourClr>
              </a:sp3d>
            </p:spPr>
            <p:txBody>
              <a:bodyPr rtlCol="0" anchor="ctr"/>
              <a:lstStyle/>
              <a:p>
                <a:pPr algn="ctr">
                  <a:lnSpc>
                    <a:spcPct val="95000"/>
                  </a:lnSpc>
                  <a:spcAft>
                    <a:spcPts val="800"/>
                  </a:spcAft>
                </a:pPr>
                <a:endParaRPr lang="de-DE" dirty="0"/>
              </a:p>
            </p:txBody>
          </p:sp>
          <p:sp>
            <p:nvSpPr>
              <p:cNvPr id="116" name="Freeform"/>
              <p:cNvSpPr/>
              <p:nvPr/>
            </p:nvSpPr>
            <p:spPr bwMode="gray">
              <a:xfrm>
                <a:off x="5040050" y="2562456"/>
                <a:ext cx="756000" cy="756000"/>
              </a:xfrm>
              <a:prstGeom prst="rect">
                <a:avLst/>
              </a:prstGeom>
              <a:grpFill/>
              <a:ln w="12700">
                <a:noFill/>
                <a:round/>
                <a:headEnd/>
                <a:tailEnd/>
              </a:ln>
              <a:effectLst/>
              <a:sp3d z="673100" extrusionH="584200" contourW="12700" prstMaterial="metal">
                <a:contourClr>
                  <a:srgbClr val="C0C0C0"/>
                </a:contourClr>
              </a:sp3d>
            </p:spPr>
            <p:txBody>
              <a:bodyPr rtlCol="0" anchor="ctr"/>
              <a:lstStyle/>
              <a:p>
                <a:pPr algn="ctr">
                  <a:lnSpc>
                    <a:spcPct val="95000"/>
                  </a:lnSpc>
                  <a:spcAft>
                    <a:spcPts val="800"/>
                  </a:spcAft>
                </a:pPr>
                <a:endParaRPr lang="de-DE" dirty="0"/>
              </a:p>
            </p:txBody>
          </p:sp>
        </p:grpSp>
        <p:grpSp>
          <p:nvGrpSpPr>
            <p:cNvPr id="5" name="Gruppieren 31"/>
            <p:cNvGrpSpPr/>
            <p:nvPr/>
          </p:nvGrpSpPr>
          <p:grpSpPr bwMode="gray">
            <a:xfrm>
              <a:off x="3329980" y="852383"/>
              <a:ext cx="2466072" cy="2466074"/>
              <a:chOff x="3329980" y="852383"/>
              <a:chExt cx="2466072" cy="2466074"/>
            </a:xfrm>
            <a:grpFill/>
          </p:grpSpPr>
          <p:sp>
            <p:nvSpPr>
              <p:cNvPr id="93" name="Freeform"/>
              <p:cNvSpPr/>
              <p:nvPr/>
            </p:nvSpPr>
            <p:spPr bwMode="gray">
              <a:xfrm>
                <a:off x="3329980" y="1707419"/>
                <a:ext cx="756000" cy="756000"/>
              </a:xfrm>
              <a:prstGeom prst="rect">
                <a:avLst/>
              </a:prstGeom>
              <a:solidFill>
                <a:srgbClr val="DDDDDD">
                  <a:alpha val="70000"/>
                </a:srgbClr>
              </a:solidFill>
              <a:ln w="12700">
                <a:noFill/>
                <a:round/>
                <a:headEnd/>
                <a:tailEnd/>
              </a:ln>
              <a:effectLst/>
              <a:sp3d extrusionH="584200" contourW="12700" prstMaterial="metal">
                <a:contourClr>
                  <a:srgbClr val="C0C0C0"/>
                </a:contourClr>
              </a:sp3d>
            </p:spPr>
            <p:txBody>
              <a:bodyPr rtlCol="0" anchor="ctr"/>
              <a:lstStyle/>
              <a:p>
                <a:pPr algn="ctr">
                  <a:lnSpc>
                    <a:spcPct val="95000"/>
                  </a:lnSpc>
                  <a:spcAft>
                    <a:spcPts val="800"/>
                  </a:spcAft>
                </a:pPr>
                <a:endParaRPr lang="de-DE" dirty="0"/>
              </a:p>
            </p:txBody>
          </p:sp>
          <p:sp>
            <p:nvSpPr>
              <p:cNvPr id="94" name="Freeform"/>
              <p:cNvSpPr/>
              <p:nvPr/>
            </p:nvSpPr>
            <p:spPr bwMode="gray">
              <a:xfrm>
                <a:off x="4185016" y="1707419"/>
                <a:ext cx="756000" cy="756000"/>
              </a:xfrm>
              <a:prstGeom prst="rect">
                <a:avLst/>
              </a:prstGeom>
              <a:solidFill>
                <a:srgbClr val="DDDDDD">
                  <a:alpha val="70000"/>
                </a:srgbClr>
              </a:solidFill>
              <a:ln w="12700">
                <a:noFill/>
                <a:round/>
                <a:headEnd/>
                <a:tailEnd/>
              </a:ln>
              <a:effectLst/>
              <a:sp3d extrusionH="584200" contourW="12700" prstMaterial="metal">
                <a:contourClr>
                  <a:srgbClr val="C0C0C0"/>
                </a:contourClr>
              </a:sp3d>
            </p:spPr>
            <p:txBody>
              <a:bodyPr rtlCol="0" anchor="ctr"/>
              <a:lstStyle/>
              <a:p>
                <a:pPr algn="ctr">
                  <a:lnSpc>
                    <a:spcPct val="95000"/>
                  </a:lnSpc>
                  <a:spcAft>
                    <a:spcPts val="800"/>
                  </a:spcAft>
                </a:pPr>
                <a:endParaRPr lang="de-DE" dirty="0"/>
              </a:p>
            </p:txBody>
          </p:sp>
          <p:sp>
            <p:nvSpPr>
              <p:cNvPr id="95" name="Freeform"/>
              <p:cNvSpPr/>
              <p:nvPr/>
            </p:nvSpPr>
            <p:spPr bwMode="gray">
              <a:xfrm>
                <a:off x="3329980" y="852383"/>
                <a:ext cx="756000" cy="756000"/>
              </a:xfrm>
              <a:prstGeom prst="rect">
                <a:avLst/>
              </a:prstGeom>
              <a:solidFill>
                <a:srgbClr val="DDDDDD">
                  <a:alpha val="70000"/>
                </a:srgbClr>
              </a:solidFill>
              <a:ln w="12700">
                <a:noFill/>
                <a:round/>
                <a:headEnd/>
                <a:tailEnd/>
              </a:ln>
              <a:effectLst/>
              <a:sp3d extrusionH="584200" contourW="12700" prstMaterial="metal">
                <a:contourClr>
                  <a:srgbClr val="C0C0C0"/>
                </a:contourClr>
              </a:sp3d>
            </p:spPr>
            <p:txBody>
              <a:bodyPr rtlCol="0" anchor="ctr"/>
              <a:lstStyle/>
              <a:p>
                <a:pPr algn="ctr">
                  <a:lnSpc>
                    <a:spcPct val="95000"/>
                  </a:lnSpc>
                  <a:spcAft>
                    <a:spcPts val="800"/>
                  </a:spcAft>
                </a:pPr>
                <a:endParaRPr lang="de-DE" dirty="0"/>
              </a:p>
            </p:txBody>
          </p:sp>
          <p:sp>
            <p:nvSpPr>
              <p:cNvPr id="96" name="Freeform"/>
              <p:cNvSpPr/>
              <p:nvPr/>
            </p:nvSpPr>
            <p:spPr bwMode="gray">
              <a:xfrm>
                <a:off x="4185016" y="852383"/>
                <a:ext cx="756000" cy="756000"/>
              </a:xfrm>
              <a:prstGeom prst="rect">
                <a:avLst/>
              </a:prstGeom>
              <a:solidFill>
                <a:srgbClr val="DDDDDD">
                  <a:alpha val="70000"/>
                </a:srgbClr>
              </a:solidFill>
              <a:ln w="12700">
                <a:noFill/>
                <a:round/>
                <a:headEnd/>
                <a:tailEnd/>
              </a:ln>
              <a:effectLst/>
              <a:sp3d extrusionH="584200" contourW="12700" prstMaterial="metal">
                <a:contourClr>
                  <a:srgbClr val="C0C0C0"/>
                </a:contourClr>
              </a:sp3d>
            </p:spPr>
            <p:txBody>
              <a:bodyPr rtlCol="0" anchor="ctr"/>
              <a:lstStyle/>
              <a:p>
                <a:pPr algn="ctr">
                  <a:lnSpc>
                    <a:spcPct val="95000"/>
                  </a:lnSpc>
                  <a:spcAft>
                    <a:spcPts val="800"/>
                  </a:spcAft>
                </a:pPr>
                <a:endParaRPr lang="de-DE" dirty="0"/>
              </a:p>
            </p:txBody>
          </p:sp>
          <p:sp>
            <p:nvSpPr>
              <p:cNvPr id="97" name="Freeform"/>
              <p:cNvSpPr/>
              <p:nvPr/>
            </p:nvSpPr>
            <p:spPr bwMode="gray">
              <a:xfrm>
                <a:off x="5040052" y="1707419"/>
                <a:ext cx="756000" cy="756000"/>
              </a:xfrm>
              <a:prstGeom prst="rect">
                <a:avLst/>
              </a:prstGeom>
              <a:solidFill>
                <a:srgbClr val="DDDDDD">
                  <a:alpha val="70000"/>
                </a:srgbClr>
              </a:solidFill>
              <a:ln w="12700">
                <a:noFill/>
                <a:round/>
                <a:headEnd/>
                <a:tailEnd/>
              </a:ln>
              <a:effectLst/>
              <a:sp3d extrusionH="584200" contourW="12700" prstMaterial="metal">
                <a:contourClr>
                  <a:srgbClr val="C0C0C0"/>
                </a:contourClr>
              </a:sp3d>
            </p:spPr>
            <p:txBody>
              <a:bodyPr rtlCol="0" anchor="ctr"/>
              <a:lstStyle/>
              <a:p>
                <a:pPr algn="ctr">
                  <a:lnSpc>
                    <a:spcPct val="95000"/>
                  </a:lnSpc>
                  <a:spcAft>
                    <a:spcPts val="800"/>
                  </a:spcAft>
                </a:pPr>
                <a:endParaRPr lang="de-DE" dirty="0"/>
              </a:p>
            </p:txBody>
          </p:sp>
          <p:sp>
            <p:nvSpPr>
              <p:cNvPr id="98" name="Freeform"/>
              <p:cNvSpPr/>
              <p:nvPr/>
            </p:nvSpPr>
            <p:spPr bwMode="gray">
              <a:xfrm>
                <a:off x="5040052" y="852384"/>
                <a:ext cx="756000" cy="756000"/>
              </a:xfrm>
              <a:prstGeom prst="rect">
                <a:avLst/>
              </a:prstGeom>
              <a:solidFill>
                <a:srgbClr val="DDDDDD">
                  <a:alpha val="70000"/>
                </a:srgbClr>
              </a:solidFill>
              <a:ln w="12700">
                <a:noFill/>
                <a:round/>
                <a:headEnd/>
                <a:tailEnd/>
              </a:ln>
              <a:effectLst/>
              <a:sp3d extrusionH="584200" contourW="12700" prstMaterial="metal">
                <a:contourClr>
                  <a:srgbClr val="C0C0C0"/>
                </a:contourClr>
              </a:sp3d>
            </p:spPr>
            <p:txBody>
              <a:bodyPr rtlCol="0" anchor="ctr"/>
              <a:lstStyle/>
              <a:p>
                <a:pPr algn="ctr">
                  <a:lnSpc>
                    <a:spcPct val="95000"/>
                  </a:lnSpc>
                  <a:spcAft>
                    <a:spcPts val="800"/>
                  </a:spcAft>
                </a:pPr>
                <a:endParaRPr lang="de-DE" dirty="0"/>
              </a:p>
            </p:txBody>
          </p:sp>
          <p:sp>
            <p:nvSpPr>
              <p:cNvPr id="99" name="Freeform"/>
              <p:cNvSpPr/>
              <p:nvPr/>
            </p:nvSpPr>
            <p:spPr bwMode="gray">
              <a:xfrm>
                <a:off x="3329980" y="2562457"/>
                <a:ext cx="756000" cy="756000"/>
              </a:xfrm>
              <a:prstGeom prst="rect">
                <a:avLst/>
              </a:prstGeom>
              <a:solidFill>
                <a:srgbClr val="DDDDDD">
                  <a:alpha val="70000"/>
                </a:srgbClr>
              </a:solidFill>
              <a:ln w="12700">
                <a:noFill/>
                <a:round/>
                <a:headEnd/>
                <a:tailEnd/>
              </a:ln>
              <a:effectLst/>
              <a:sp3d extrusionH="584200" contourW="12700" prstMaterial="metal">
                <a:contourClr>
                  <a:srgbClr val="C0C0C0"/>
                </a:contourClr>
              </a:sp3d>
            </p:spPr>
            <p:txBody>
              <a:bodyPr rtlCol="0" anchor="ctr"/>
              <a:lstStyle/>
              <a:p>
                <a:pPr algn="ctr">
                  <a:lnSpc>
                    <a:spcPct val="95000"/>
                  </a:lnSpc>
                  <a:spcAft>
                    <a:spcPts val="800"/>
                  </a:spcAft>
                </a:pPr>
                <a:endParaRPr lang="de-DE" dirty="0"/>
              </a:p>
            </p:txBody>
          </p:sp>
          <p:sp>
            <p:nvSpPr>
              <p:cNvPr id="100" name="Freeform"/>
              <p:cNvSpPr/>
              <p:nvPr/>
            </p:nvSpPr>
            <p:spPr bwMode="gray">
              <a:xfrm>
                <a:off x="4185016" y="2562457"/>
                <a:ext cx="756000" cy="756000"/>
              </a:xfrm>
              <a:prstGeom prst="rect">
                <a:avLst/>
              </a:prstGeom>
              <a:solidFill>
                <a:srgbClr val="DDDDDD">
                  <a:alpha val="70000"/>
                </a:srgbClr>
              </a:solidFill>
              <a:ln w="12700">
                <a:noFill/>
                <a:round/>
                <a:headEnd/>
                <a:tailEnd/>
              </a:ln>
              <a:effectLst/>
              <a:sp3d extrusionH="584200" contourW="12700" prstMaterial="metal">
                <a:contourClr>
                  <a:srgbClr val="C0C0C0"/>
                </a:contourClr>
              </a:sp3d>
            </p:spPr>
            <p:txBody>
              <a:bodyPr rtlCol="0" anchor="ctr"/>
              <a:lstStyle/>
              <a:p>
                <a:pPr algn="ctr">
                  <a:lnSpc>
                    <a:spcPct val="95000"/>
                  </a:lnSpc>
                  <a:spcAft>
                    <a:spcPts val="800"/>
                  </a:spcAft>
                </a:pPr>
                <a:endParaRPr lang="de-DE" dirty="0"/>
              </a:p>
            </p:txBody>
          </p:sp>
          <p:sp>
            <p:nvSpPr>
              <p:cNvPr id="101" name="Freeform"/>
              <p:cNvSpPr/>
              <p:nvPr/>
            </p:nvSpPr>
            <p:spPr bwMode="gray">
              <a:xfrm>
                <a:off x="5040050" y="2562456"/>
                <a:ext cx="756000" cy="756000"/>
              </a:xfrm>
              <a:prstGeom prst="rect">
                <a:avLst/>
              </a:prstGeom>
              <a:grpFill/>
              <a:ln w="12700">
                <a:noFill/>
                <a:round/>
                <a:headEnd/>
                <a:tailEnd/>
              </a:ln>
              <a:effectLst/>
              <a:sp3d extrusionH="584200" contourW="12700" prstMaterial="metal">
                <a:contourClr>
                  <a:srgbClr val="C0C0C0"/>
                </a:contourClr>
              </a:sp3d>
            </p:spPr>
            <p:txBody>
              <a:bodyPr rtlCol="0" anchor="ctr"/>
              <a:lstStyle/>
              <a:p>
                <a:pPr algn="ctr">
                  <a:lnSpc>
                    <a:spcPct val="95000"/>
                  </a:lnSpc>
                  <a:spcAft>
                    <a:spcPts val="800"/>
                  </a:spcAft>
                </a:pPr>
                <a:endParaRPr lang="de-DE" dirty="0"/>
              </a:p>
            </p:txBody>
          </p:sp>
        </p:grpSp>
      </p:grpSp>
      <p:sp>
        <p:nvSpPr>
          <p:cNvPr id="6" name="Rechteck 5"/>
          <p:cNvSpPr/>
          <p:nvPr/>
        </p:nvSpPr>
        <p:spPr>
          <a:xfrm>
            <a:off x="6372200" y="1772816"/>
            <a:ext cx="2736304" cy="17543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 smtClean="0"/>
              <a:t>Die nachfolgenden 15 Präsentationen</a:t>
            </a:r>
            <a:br>
              <a:rPr lang="de-DE" sz="1200" dirty="0" smtClean="0"/>
            </a:br>
            <a:r>
              <a:rPr lang="de-DE" sz="1200" dirty="0" smtClean="0"/>
              <a:t>zu SQL:2011</a:t>
            </a:r>
            <a:r>
              <a:rPr lang="de-DE" sz="1200" dirty="0"/>
              <a:t> </a:t>
            </a:r>
            <a:r>
              <a:rPr lang="de-DE" sz="1200" dirty="0" smtClean="0"/>
              <a:t>sind inspiriert </a:t>
            </a:r>
            <a:br>
              <a:rPr lang="de-DE" sz="1200" dirty="0" smtClean="0"/>
            </a:br>
            <a:r>
              <a:rPr lang="de-DE" sz="1200" dirty="0" smtClean="0"/>
              <a:t>von der Darstellung in</a:t>
            </a:r>
          </a:p>
          <a:p>
            <a:endParaRPr lang="de-DE" sz="1200" dirty="0" smtClean="0"/>
          </a:p>
          <a:p>
            <a:r>
              <a:rPr lang="de-DE" sz="1200" dirty="0" err="1"/>
              <a:t>Recent</a:t>
            </a:r>
            <a:r>
              <a:rPr lang="de-DE" sz="1200" dirty="0"/>
              <a:t> </a:t>
            </a:r>
            <a:r>
              <a:rPr lang="de-DE" sz="1200" dirty="0" err="1"/>
              <a:t>Developments</a:t>
            </a:r>
            <a:r>
              <a:rPr lang="de-DE" sz="1200" dirty="0"/>
              <a:t> </a:t>
            </a:r>
            <a:r>
              <a:rPr lang="de-DE" sz="1200" dirty="0" err="1"/>
              <a:t>for</a:t>
            </a:r>
            <a:r>
              <a:rPr lang="de-DE" sz="1200" dirty="0"/>
              <a:t> Data Models</a:t>
            </a:r>
            <a:endParaRPr lang="de-DE" sz="1200" dirty="0" smtClean="0"/>
          </a:p>
          <a:p>
            <a:r>
              <a:rPr lang="de-DE" sz="1200" dirty="0" smtClean="0"/>
              <a:t>Chapter </a:t>
            </a:r>
            <a:r>
              <a:rPr lang="de-DE" sz="1200" dirty="0"/>
              <a:t>10 – Temporal Data Models </a:t>
            </a:r>
          </a:p>
          <a:p>
            <a:r>
              <a:rPr lang="de-DE" sz="1200" dirty="0"/>
              <a:t>Prof. Dr.-Ing. Stefan </a:t>
            </a:r>
            <a:r>
              <a:rPr lang="de-DE" sz="1200" dirty="0" err="1"/>
              <a:t>Deßloch</a:t>
            </a:r>
            <a:endParaRPr lang="de-DE" sz="1200" dirty="0"/>
          </a:p>
          <a:p>
            <a:r>
              <a:rPr lang="de-DE" sz="1200" dirty="0"/>
              <a:t>AG Heterogene Informationssysteme </a:t>
            </a:r>
          </a:p>
          <a:p>
            <a:r>
              <a:rPr lang="de-DE" sz="1200" dirty="0"/>
              <a:t>Technische Universität Kaiserslautern</a:t>
            </a:r>
          </a:p>
        </p:txBody>
      </p:sp>
    </p:spTree>
    <p:extLst>
      <p:ext uri="{BB962C8B-B14F-4D97-AF65-F5344CB8AC3E}">
        <p14:creationId xmlns:p14="http://schemas.microsoft.com/office/powerpoint/2010/main" val="362008212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SQL:2011 – Unterstützung für temporale Daten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Kein </a:t>
            </a:r>
            <a:r>
              <a:rPr lang="de-DE" dirty="0"/>
              <a:t>neuer Datentyp </a:t>
            </a:r>
            <a:r>
              <a:rPr lang="de-DE" dirty="0" smtClean="0"/>
              <a:t>Zeitperiode</a:t>
            </a:r>
          </a:p>
          <a:p>
            <a:r>
              <a:rPr lang="de-DE" dirty="0" smtClean="0"/>
              <a:t>Definition von Perioden für Tabellen mit Bezug auf Paaren von Spalten für Beginn und Ende</a:t>
            </a:r>
            <a:br>
              <a:rPr lang="de-DE" dirty="0" smtClean="0"/>
            </a:br>
            <a:r>
              <a:rPr lang="de-DE" dirty="0" smtClean="0"/>
              <a:t>(</a:t>
            </a:r>
            <a:r>
              <a:rPr lang="de-DE" dirty="0" smtClean="0">
                <a:sym typeface="Wingdings"/>
              </a:rPr>
              <a:t> </a:t>
            </a:r>
            <a:r>
              <a:rPr lang="de-DE" b="1" dirty="0" smtClean="0">
                <a:sym typeface="Wingdings"/>
              </a:rPr>
              <a:t>Tabellenperioden</a:t>
            </a:r>
            <a:r>
              <a:rPr lang="de-DE" dirty="0" smtClean="0">
                <a:sym typeface="Wingdings"/>
              </a:rPr>
              <a:t>)</a:t>
            </a:r>
            <a:endParaRPr lang="de-DE" dirty="0" smtClean="0"/>
          </a:p>
          <a:p>
            <a:r>
              <a:rPr lang="de-DE" dirty="0" smtClean="0"/>
              <a:t>Zugrundeliegendes Intervallmodell: </a:t>
            </a:r>
            <a:r>
              <a:rPr lang="de-DE" dirty="0" smtClean="0">
                <a:solidFill>
                  <a:srgbClr val="0000FF"/>
                </a:solidFill>
              </a:rPr>
              <a:t>[Start, Ende)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E55964-1ACB-E742-83A7-6D5C6D2D6D17}" type="slidenum">
              <a:rPr lang="de-DE" smtClean="0"/>
              <a:pPr>
                <a:defRPr/>
              </a:pPr>
              <a:t>22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50911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SQL:2011 – Unterstützung für temporale Daten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System-</a:t>
            </a:r>
            <a:r>
              <a:rPr lang="de-DE" dirty="0" err="1" smtClean="0"/>
              <a:t>Versionierung</a:t>
            </a:r>
            <a:r>
              <a:rPr lang="de-DE" dirty="0" smtClean="0"/>
              <a:t> von Tabellen</a:t>
            </a:r>
          </a:p>
          <a:p>
            <a:pPr lvl="1"/>
            <a:r>
              <a:rPr lang="de-DE" dirty="0" smtClean="0"/>
              <a:t>Unterstützung für </a:t>
            </a:r>
            <a:r>
              <a:rPr lang="de-DE" b="1" dirty="0" smtClean="0"/>
              <a:t>Transaktionszeit</a:t>
            </a:r>
          </a:p>
          <a:p>
            <a:pPr lvl="1"/>
            <a:r>
              <a:rPr lang="de-DE" dirty="0" smtClean="0"/>
              <a:t>Standardanfragen beziehen sich auf „aktuelle“ Daten</a:t>
            </a:r>
          </a:p>
          <a:p>
            <a:pPr lvl="1"/>
            <a:r>
              <a:rPr lang="de-DE" dirty="0" smtClean="0"/>
              <a:t>Bezugnahme auf „historische“ Version möglich durch</a:t>
            </a:r>
            <a:br>
              <a:rPr lang="de-DE" dirty="0" smtClean="0"/>
            </a:br>
            <a:r>
              <a:rPr lang="de-DE" dirty="0" smtClean="0">
                <a:solidFill>
                  <a:srgbClr val="0000FF"/>
                </a:solidFill>
              </a:rPr>
              <a:t>FOR SYSTEM TIME</a:t>
            </a:r>
            <a:r>
              <a:rPr lang="de-DE" dirty="0" smtClean="0"/>
              <a:t>-Schlüsselwort</a:t>
            </a:r>
          </a:p>
          <a:p>
            <a:r>
              <a:rPr lang="de-DE" dirty="0" smtClean="0"/>
              <a:t>Anwendungszeit von Tabellen durch Perioden </a:t>
            </a:r>
          </a:p>
          <a:p>
            <a:pPr lvl="1"/>
            <a:r>
              <a:rPr lang="de-DE" dirty="0" smtClean="0"/>
              <a:t>Unterstützung für </a:t>
            </a:r>
            <a:r>
              <a:rPr lang="de-DE" b="1" dirty="0" smtClean="0"/>
              <a:t>Gültigkeitszeit</a:t>
            </a:r>
            <a:r>
              <a:rPr lang="de-DE" dirty="0" smtClean="0"/>
              <a:t> (Valid Time)</a:t>
            </a:r>
          </a:p>
          <a:p>
            <a:pPr lvl="1"/>
            <a:r>
              <a:rPr lang="de-DE" dirty="0" smtClean="0"/>
              <a:t>Primärschlüssel und Referentielle Integrität</a:t>
            </a:r>
          </a:p>
          <a:p>
            <a:pPr lvl="1"/>
            <a:r>
              <a:rPr lang="de-DE" dirty="0" smtClean="0"/>
              <a:t>Anfragen beziehen sich auf alle gültigen </a:t>
            </a:r>
            <a:r>
              <a:rPr lang="de-DE" dirty="0" err="1" smtClean="0"/>
              <a:t>Tupel</a:t>
            </a:r>
            <a:endParaRPr lang="de-DE" dirty="0" smtClean="0"/>
          </a:p>
          <a:p>
            <a:pPr lvl="1"/>
            <a:r>
              <a:rPr lang="de-DE" dirty="0" smtClean="0"/>
              <a:t>Prädikate über Periode für Zugriff auf temporale Bereiche</a:t>
            </a:r>
          </a:p>
          <a:p>
            <a:r>
              <a:rPr lang="de-DE" b="1" dirty="0" smtClean="0"/>
              <a:t>Bitemporale</a:t>
            </a:r>
            <a:r>
              <a:rPr lang="de-DE" dirty="0" smtClean="0"/>
              <a:t> Tabellen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E55964-1ACB-E742-83A7-6D5C6D2D6D17}" type="slidenum">
              <a:rPr lang="de-DE" smtClean="0"/>
              <a:pPr>
                <a:defRPr/>
              </a:pPr>
              <a:t>23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61207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Tabellenperioden für Anwendungszeit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Anwendungszeit/Gültigkeitszeit durch Nutzer bestimmt</a:t>
            </a:r>
          </a:p>
          <a:p>
            <a:r>
              <a:rPr lang="de-DE" dirty="0" smtClean="0"/>
              <a:t>Neues Schlüsselwort </a:t>
            </a:r>
            <a:r>
              <a:rPr lang="de-DE" dirty="0" smtClean="0">
                <a:solidFill>
                  <a:srgbClr val="0000FF"/>
                </a:solidFill>
              </a:rPr>
              <a:t>PERIOD FOR</a:t>
            </a:r>
          </a:p>
          <a:p>
            <a:r>
              <a:rPr lang="de-DE" dirty="0" smtClean="0"/>
              <a:t>Beispiel:</a:t>
            </a:r>
            <a:r>
              <a:rPr lang="de-DE" sz="2000" dirty="0" smtClean="0">
                <a:solidFill>
                  <a:srgbClr val="0000FF"/>
                </a:solidFill>
              </a:rPr>
              <a:t>	CREATE TABLE </a:t>
            </a:r>
            <a:r>
              <a:rPr lang="de-DE" sz="2000" dirty="0" err="1" smtClean="0">
                <a:solidFill>
                  <a:srgbClr val="0000FF"/>
                </a:solidFill>
              </a:rPr>
              <a:t>Emp</a:t>
            </a:r>
            <a:r>
              <a:rPr lang="de-DE" sz="2000" dirty="0" smtClean="0">
                <a:solidFill>
                  <a:srgbClr val="0000FF"/>
                </a:solidFill>
              </a:rPr>
              <a:t>(</a:t>
            </a:r>
            <a:br>
              <a:rPr lang="de-DE" sz="2000" dirty="0" smtClean="0">
                <a:solidFill>
                  <a:srgbClr val="0000FF"/>
                </a:solidFill>
              </a:rPr>
            </a:br>
            <a:r>
              <a:rPr lang="de-DE" sz="2000" dirty="0" smtClean="0">
                <a:solidFill>
                  <a:srgbClr val="0000FF"/>
                </a:solidFill>
              </a:rPr>
              <a:t>	</a:t>
            </a:r>
            <a:r>
              <a:rPr lang="de-DE" sz="2000" smtClean="0">
                <a:solidFill>
                  <a:srgbClr val="0000FF"/>
                </a:solidFill>
              </a:rPr>
              <a:t>	</a:t>
            </a:r>
            <a:r>
              <a:rPr lang="de-DE" sz="2000">
                <a:solidFill>
                  <a:srgbClr val="0000FF"/>
                </a:solidFill>
              </a:rPr>
              <a:t>	</a:t>
            </a:r>
            <a:r>
              <a:rPr lang="de-DE" sz="2000" smtClean="0">
                <a:solidFill>
                  <a:srgbClr val="0000FF"/>
                </a:solidFill>
              </a:rPr>
              <a:t>    ENo</a:t>
            </a:r>
            <a:r>
              <a:rPr lang="de-DE" sz="2000" dirty="0" smtClean="0">
                <a:solidFill>
                  <a:srgbClr val="0000FF"/>
                </a:solidFill>
              </a:rPr>
              <a:t>	INTEGER,</a:t>
            </a:r>
            <a:r>
              <a:rPr lang="de-DE" sz="2000" dirty="0">
                <a:solidFill>
                  <a:srgbClr val="0000FF"/>
                </a:solidFill>
              </a:rPr>
              <a:t/>
            </a:r>
            <a:br>
              <a:rPr lang="de-DE" sz="2000" dirty="0">
                <a:solidFill>
                  <a:srgbClr val="0000FF"/>
                </a:solidFill>
              </a:rPr>
            </a:br>
            <a:r>
              <a:rPr lang="de-DE" sz="2000" dirty="0" smtClean="0">
                <a:solidFill>
                  <a:srgbClr val="0000FF"/>
                </a:solidFill>
              </a:rPr>
              <a:t>			    </a:t>
            </a:r>
            <a:r>
              <a:rPr lang="de-DE" sz="2000" dirty="0" err="1" smtClean="0">
                <a:solidFill>
                  <a:srgbClr val="0000FF"/>
                </a:solidFill>
              </a:rPr>
              <a:t>EStart</a:t>
            </a:r>
            <a:r>
              <a:rPr lang="de-DE" sz="2000" dirty="0">
                <a:solidFill>
                  <a:srgbClr val="0000FF"/>
                </a:solidFill>
              </a:rPr>
              <a:t>	</a:t>
            </a:r>
            <a:r>
              <a:rPr lang="de-DE" sz="2000" dirty="0" smtClean="0">
                <a:solidFill>
                  <a:srgbClr val="0000FF"/>
                </a:solidFill>
              </a:rPr>
              <a:t>DATE,</a:t>
            </a:r>
            <a:r>
              <a:rPr lang="de-DE" sz="2000" dirty="0">
                <a:solidFill>
                  <a:srgbClr val="0000FF"/>
                </a:solidFill>
              </a:rPr>
              <a:t/>
            </a:r>
            <a:br>
              <a:rPr lang="de-DE" sz="2000" dirty="0">
                <a:solidFill>
                  <a:srgbClr val="0000FF"/>
                </a:solidFill>
              </a:rPr>
            </a:br>
            <a:r>
              <a:rPr lang="de-DE" sz="2000" dirty="0" smtClean="0">
                <a:solidFill>
                  <a:srgbClr val="0000FF"/>
                </a:solidFill>
              </a:rPr>
              <a:t>			    </a:t>
            </a:r>
            <a:r>
              <a:rPr lang="de-DE" sz="2000" dirty="0" err="1" smtClean="0">
                <a:solidFill>
                  <a:srgbClr val="0000FF"/>
                </a:solidFill>
              </a:rPr>
              <a:t>EEnd</a:t>
            </a:r>
            <a:r>
              <a:rPr lang="de-DE" sz="2000" dirty="0">
                <a:solidFill>
                  <a:srgbClr val="0000FF"/>
                </a:solidFill>
              </a:rPr>
              <a:t>	</a:t>
            </a:r>
            <a:r>
              <a:rPr lang="de-DE" sz="2000" dirty="0" smtClean="0">
                <a:solidFill>
                  <a:srgbClr val="0000FF"/>
                </a:solidFill>
              </a:rPr>
              <a:t>DATE,</a:t>
            </a:r>
            <a:br>
              <a:rPr lang="de-DE" sz="2000" dirty="0" smtClean="0">
                <a:solidFill>
                  <a:srgbClr val="0000FF"/>
                </a:solidFill>
              </a:rPr>
            </a:br>
            <a:r>
              <a:rPr lang="de-DE" sz="2000" dirty="0" smtClean="0">
                <a:solidFill>
                  <a:srgbClr val="0000FF"/>
                </a:solidFill>
              </a:rPr>
              <a:t>			    </a:t>
            </a:r>
            <a:r>
              <a:rPr lang="de-DE" sz="2000" dirty="0" err="1" smtClean="0">
                <a:solidFill>
                  <a:srgbClr val="0000FF"/>
                </a:solidFill>
              </a:rPr>
              <a:t>EDept</a:t>
            </a:r>
            <a:r>
              <a:rPr lang="de-DE" sz="2000" dirty="0" smtClean="0">
                <a:solidFill>
                  <a:srgbClr val="0000FF"/>
                </a:solidFill>
              </a:rPr>
              <a:t>	INTEGER,</a:t>
            </a:r>
            <a:br>
              <a:rPr lang="de-DE" sz="2000" dirty="0" smtClean="0">
                <a:solidFill>
                  <a:srgbClr val="0000FF"/>
                </a:solidFill>
              </a:rPr>
            </a:br>
            <a:r>
              <a:rPr lang="de-DE" sz="2000" dirty="0" smtClean="0">
                <a:solidFill>
                  <a:srgbClr val="0000FF"/>
                </a:solidFill>
              </a:rPr>
              <a:t>			    PERIOD FOR </a:t>
            </a:r>
            <a:r>
              <a:rPr lang="de-DE" sz="2000" dirty="0" err="1" smtClean="0">
                <a:solidFill>
                  <a:srgbClr val="0000FF"/>
                </a:solidFill>
              </a:rPr>
              <a:t>EPeriod</a:t>
            </a:r>
            <a:r>
              <a:rPr lang="de-DE" sz="2000" dirty="0" smtClean="0">
                <a:solidFill>
                  <a:srgbClr val="0000FF"/>
                </a:solidFill>
              </a:rPr>
              <a:t> (</a:t>
            </a:r>
            <a:r>
              <a:rPr lang="de-DE" sz="2000" dirty="0" err="1" smtClean="0">
                <a:solidFill>
                  <a:srgbClr val="0000FF"/>
                </a:solidFill>
              </a:rPr>
              <a:t>EStart</a:t>
            </a:r>
            <a:r>
              <a:rPr lang="de-DE" sz="2000" dirty="0" smtClean="0">
                <a:solidFill>
                  <a:srgbClr val="0000FF"/>
                </a:solidFill>
              </a:rPr>
              <a:t>, </a:t>
            </a:r>
            <a:r>
              <a:rPr lang="de-DE" sz="2000" dirty="0" err="1" smtClean="0">
                <a:solidFill>
                  <a:srgbClr val="0000FF"/>
                </a:solidFill>
              </a:rPr>
              <a:t>EEnd</a:t>
            </a:r>
            <a:r>
              <a:rPr lang="de-DE" sz="2000" dirty="0" smtClean="0">
                <a:solidFill>
                  <a:srgbClr val="0000FF"/>
                </a:solidFill>
              </a:rPr>
              <a:t>) )</a:t>
            </a:r>
          </a:p>
          <a:p>
            <a:r>
              <a:rPr lang="de-DE" dirty="0" smtClean="0"/>
              <a:t>Namen für Perioden frei wählbar</a:t>
            </a:r>
          </a:p>
          <a:p>
            <a:r>
              <a:rPr lang="de-DE" dirty="0" smtClean="0"/>
              <a:t>Anfangs- und End-Attribute als normale Spalten</a:t>
            </a:r>
          </a:p>
          <a:p>
            <a:r>
              <a:rPr lang="de-DE" dirty="0" smtClean="0"/>
              <a:t>Einfügen von </a:t>
            </a:r>
            <a:r>
              <a:rPr lang="de-DE" dirty="0" err="1" smtClean="0"/>
              <a:t>Tupeln</a:t>
            </a:r>
            <a:r>
              <a:rPr lang="de-DE" dirty="0" smtClean="0"/>
              <a:t> über </a:t>
            </a:r>
            <a:r>
              <a:rPr lang="de-DE" dirty="0" smtClean="0">
                <a:solidFill>
                  <a:srgbClr val="0000FF"/>
                </a:solidFill>
              </a:rPr>
              <a:t>INSERT</a:t>
            </a:r>
            <a:r>
              <a:rPr lang="de-DE" dirty="0" smtClean="0"/>
              <a:t> wie bekannt</a:t>
            </a:r>
            <a:r>
              <a:rPr lang="de-DE" dirty="0"/>
              <a:t/>
            </a:r>
            <a:br>
              <a:rPr lang="de-DE" dirty="0"/>
            </a:br>
            <a:r>
              <a:rPr lang="de-DE" sz="2000" dirty="0" smtClean="0">
                <a:solidFill>
                  <a:srgbClr val="0000FF"/>
                </a:solidFill>
              </a:rPr>
              <a:t>INSERT INTO </a:t>
            </a:r>
            <a:r>
              <a:rPr lang="de-DE" sz="2000" dirty="0" err="1" smtClean="0">
                <a:solidFill>
                  <a:srgbClr val="0000FF"/>
                </a:solidFill>
              </a:rPr>
              <a:t>Emp</a:t>
            </a:r>
            <a:r>
              <a:rPr lang="de-DE" sz="2000" dirty="0" smtClean="0">
                <a:solidFill>
                  <a:srgbClr val="0000FF"/>
                </a:solidFill>
              </a:rPr>
              <a:t/>
            </a:r>
            <a:br>
              <a:rPr lang="de-DE" sz="2000" dirty="0" smtClean="0">
                <a:solidFill>
                  <a:srgbClr val="0000FF"/>
                </a:solidFill>
              </a:rPr>
            </a:br>
            <a:r>
              <a:rPr lang="de-DE" sz="2000" dirty="0" smtClean="0">
                <a:solidFill>
                  <a:srgbClr val="0000FF"/>
                </a:solidFill>
              </a:rPr>
              <a:t>VALUES (22217, DATE '2010-01-01', DATE </a:t>
            </a:r>
            <a:r>
              <a:rPr lang="de-DE" sz="2000" dirty="0">
                <a:solidFill>
                  <a:srgbClr val="0000FF"/>
                </a:solidFill>
              </a:rPr>
              <a:t>'</a:t>
            </a:r>
            <a:r>
              <a:rPr lang="de-DE" sz="2000" dirty="0" smtClean="0">
                <a:solidFill>
                  <a:srgbClr val="0000FF"/>
                </a:solidFill>
              </a:rPr>
              <a:t>2011-11-12</a:t>
            </a:r>
            <a:r>
              <a:rPr lang="de-DE" sz="2000" dirty="0">
                <a:solidFill>
                  <a:srgbClr val="0000FF"/>
                </a:solidFill>
              </a:rPr>
              <a:t>'</a:t>
            </a:r>
            <a:r>
              <a:rPr lang="de-DE" sz="2000" dirty="0" smtClean="0">
                <a:solidFill>
                  <a:srgbClr val="0000FF"/>
                </a:solidFill>
              </a:rPr>
              <a:t>, 3)</a:t>
            </a:r>
            <a:endParaRPr lang="de-DE" dirty="0" smtClean="0">
              <a:solidFill>
                <a:srgbClr val="0000FF"/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E55964-1ACB-E742-83A7-6D5C6D2D6D17}" type="slidenum">
              <a:rPr lang="de-DE" smtClean="0"/>
              <a:pPr>
                <a:defRPr/>
              </a:pPr>
              <a:t>24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50515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Anwendungszeit – Änderung und Löschung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51520" y="1124744"/>
            <a:ext cx="8229600" cy="4968875"/>
          </a:xfrm>
        </p:spPr>
        <p:txBody>
          <a:bodyPr/>
          <a:lstStyle/>
          <a:p>
            <a:r>
              <a:rPr lang="de-DE" dirty="0" smtClean="0"/>
              <a:t>Modifikationen beziehen sich auf eine effektive Periode</a:t>
            </a:r>
          </a:p>
          <a:p>
            <a:r>
              <a:rPr lang="de-DE" dirty="0" smtClean="0"/>
              <a:t>Änderungen wirksam</a:t>
            </a:r>
            <a:br>
              <a:rPr lang="de-DE" dirty="0" smtClean="0"/>
            </a:br>
            <a:r>
              <a:rPr lang="de-DE" dirty="0" smtClean="0"/>
              <a:t>auf allen </a:t>
            </a:r>
            <a:r>
              <a:rPr lang="de-DE" dirty="0" err="1" smtClean="0"/>
              <a:t>Tupeln</a:t>
            </a:r>
            <a:r>
              <a:rPr lang="de-DE" dirty="0" smtClean="0"/>
              <a:t> mit über-</a:t>
            </a:r>
            <a:br>
              <a:rPr lang="de-DE" dirty="0" smtClean="0"/>
            </a:br>
            <a:r>
              <a:rPr lang="de-DE" dirty="0" err="1" smtClean="0"/>
              <a:t>lappenden</a:t>
            </a:r>
            <a:r>
              <a:rPr lang="de-DE" dirty="0" smtClean="0"/>
              <a:t> Zeitperioden</a:t>
            </a:r>
          </a:p>
          <a:p>
            <a:endParaRPr lang="de-DE" sz="2400" dirty="0"/>
          </a:p>
          <a:p>
            <a:endParaRPr lang="de-DE" sz="2400" dirty="0" smtClean="0"/>
          </a:p>
          <a:p>
            <a:endParaRPr lang="de-DE" sz="2400" dirty="0"/>
          </a:p>
          <a:p>
            <a:endParaRPr lang="de-DE" sz="2400" dirty="0" smtClean="0"/>
          </a:p>
          <a:p>
            <a:endParaRPr lang="de-DE" sz="2400" dirty="0"/>
          </a:p>
          <a:p>
            <a:endParaRPr lang="de-DE" sz="2400" dirty="0" smtClean="0"/>
          </a:p>
          <a:p>
            <a:r>
              <a:rPr lang="de-DE" sz="2400" dirty="0" smtClean="0"/>
              <a:t>Ggf. werden automatisch</a:t>
            </a:r>
            <a:br>
              <a:rPr lang="de-DE" sz="2400" dirty="0" smtClean="0"/>
            </a:br>
            <a:r>
              <a:rPr lang="de-DE" sz="2400" dirty="0" smtClean="0"/>
              <a:t>neue </a:t>
            </a:r>
            <a:r>
              <a:rPr lang="de-DE" sz="2400" dirty="0" err="1" smtClean="0"/>
              <a:t>Tupel</a:t>
            </a:r>
            <a:r>
              <a:rPr lang="de-DE" sz="2400" dirty="0" smtClean="0"/>
              <a:t> eingefügt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E55964-1ACB-E742-83A7-6D5C6D2D6D17}" type="slidenum">
              <a:rPr lang="de-DE" smtClean="0"/>
              <a:pPr>
                <a:defRPr/>
              </a:pPr>
              <a:t>25</a:t>
            </a:fld>
            <a:endParaRPr lang="de-DE"/>
          </a:p>
        </p:txBody>
      </p:sp>
      <p:pic>
        <p:nvPicPr>
          <p:cNvPr id="5" name="Bild 4" descr="Screen Shot 2014-11-25 at 11.41.0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3386" y="1796516"/>
            <a:ext cx="4591102" cy="4512804"/>
          </a:xfrm>
          <a:prstGeom prst="rect">
            <a:avLst/>
          </a:prstGeom>
        </p:spPr>
      </p:pic>
      <p:pic>
        <p:nvPicPr>
          <p:cNvPr id="6" name="Bild 5" descr="Screen Shot 2014-11-25 at 11.46.0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924944"/>
            <a:ext cx="2910191" cy="2376264"/>
          </a:xfrm>
          <a:prstGeom prst="rect">
            <a:avLst/>
          </a:prstGeom>
        </p:spPr>
      </p:pic>
      <p:sp>
        <p:nvSpPr>
          <p:cNvPr id="7" name="Rechteck 6"/>
          <p:cNvSpPr/>
          <p:nvPr/>
        </p:nvSpPr>
        <p:spPr>
          <a:xfrm>
            <a:off x="4355976" y="2564904"/>
            <a:ext cx="4608512" cy="20162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Rechteck 7"/>
          <p:cNvSpPr/>
          <p:nvPr/>
        </p:nvSpPr>
        <p:spPr>
          <a:xfrm>
            <a:off x="4355976" y="1700808"/>
            <a:ext cx="4608512" cy="8640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Rechteck 8"/>
          <p:cNvSpPr/>
          <p:nvPr/>
        </p:nvSpPr>
        <p:spPr>
          <a:xfrm>
            <a:off x="323528" y="2996952"/>
            <a:ext cx="4104456" cy="11521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Rechteck 9"/>
          <p:cNvSpPr/>
          <p:nvPr/>
        </p:nvSpPr>
        <p:spPr>
          <a:xfrm>
            <a:off x="323528" y="4293096"/>
            <a:ext cx="3816424" cy="11521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hteck 10"/>
          <p:cNvSpPr/>
          <p:nvPr/>
        </p:nvSpPr>
        <p:spPr>
          <a:xfrm>
            <a:off x="323528" y="5373216"/>
            <a:ext cx="3816424" cy="9361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Rechteck 11"/>
          <p:cNvSpPr/>
          <p:nvPr/>
        </p:nvSpPr>
        <p:spPr>
          <a:xfrm>
            <a:off x="4427984" y="4643838"/>
            <a:ext cx="4608512" cy="166548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Rechteck 12"/>
          <p:cNvSpPr/>
          <p:nvPr/>
        </p:nvSpPr>
        <p:spPr>
          <a:xfrm>
            <a:off x="4499992" y="2636912"/>
            <a:ext cx="504056" cy="38248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2959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Anwendungszeit und Primär-/Fremdschlüssel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2000" dirty="0" smtClean="0"/>
              <a:t>Primärschlüssel auf Anwendungszeitperiode bezogen</a:t>
            </a:r>
          </a:p>
          <a:p>
            <a:pPr lvl="1"/>
            <a:r>
              <a:rPr lang="de-DE" sz="1800" dirty="0" smtClean="0"/>
              <a:t>Überlappungen von Beginn/Ende-Spalten vermeiden</a:t>
            </a:r>
          </a:p>
          <a:p>
            <a:pPr marL="457200" lvl="1" indent="0">
              <a:buNone/>
            </a:pPr>
            <a:r>
              <a:rPr lang="de-DE" sz="1800" dirty="0" smtClean="0">
                <a:solidFill>
                  <a:srgbClr val="0000FF"/>
                </a:solidFill>
              </a:rPr>
              <a:t>ALTER TABLE EMP </a:t>
            </a:r>
            <a:br>
              <a:rPr lang="de-DE" sz="1800" dirty="0" smtClean="0">
                <a:solidFill>
                  <a:srgbClr val="0000FF"/>
                </a:solidFill>
              </a:rPr>
            </a:br>
            <a:r>
              <a:rPr lang="de-DE" sz="1800" dirty="0" smtClean="0">
                <a:solidFill>
                  <a:srgbClr val="0000FF"/>
                </a:solidFill>
              </a:rPr>
              <a:t>ADD PRIMARY KEY (</a:t>
            </a:r>
            <a:r>
              <a:rPr lang="de-DE" sz="1800" dirty="0" err="1" smtClean="0">
                <a:solidFill>
                  <a:srgbClr val="0000FF"/>
                </a:solidFill>
              </a:rPr>
              <a:t>ENo</a:t>
            </a:r>
            <a:r>
              <a:rPr lang="de-DE" sz="1800" dirty="0" smtClean="0">
                <a:solidFill>
                  <a:srgbClr val="0000FF"/>
                </a:solidFill>
              </a:rPr>
              <a:t>, </a:t>
            </a:r>
            <a:r>
              <a:rPr lang="de-DE" sz="1800" b="1" dirty="0" err="1" smtClean="0">
                <a:solidFill>
                  <a:srgbClr val="0000FF"/>
                </a:solidFill>
              </a:rPr>
              <a:t>EPeriod</a:t>
            </a:r>
            <a:r>
              <a:rPr lang="de-DE" sz="1800" b="1" dirty="0" smtClean="0">
                <a:solidFill>
                  <a:srgbClr val="0000FF"/>
                </a:solidFill>
              </a:rPr>
              <a:t> WITHOUT OVERLAPS</a:t>
            </a:r>
            <a:r>
              <a:rPr lang="de-DE" sz="1800" dirty="0" smtClean="0">
                <a:solidFill>
                  <a:srgbClr val="0000FF"/>
                </a:solidFill>
              </a:rPr>
              <a:t>)</a:t>
            </a:r>
          </a:p>
          <a:p>
            <a:r>
              <a:rPr lang="de-DE" sz="2000" dirty="0" smtClean="0"/>
              <a:t>Referentielle Einschränkungen generalisiert </a:t>
            </a:r>
            <a:br>
              <a:rPr lang="de-DE" sz="2000" dirty="0" smtClean="0"/>
            </a:br>
            <a:r>
              <a:rPr lang="de-DE" sz="2000" dirty="0" smtClean="0"/>
              <a:t>auf jeden gültigen Zeitpunkt</a:t>
            </a:r>
          </a:p>
          <a:p>
            <a:endParaRPr lang="de-DE" sz="2000" dirty="0"/>
          </a:p>
          <a:p>
            <a:endParaRPr lang="de-DE" sz="2000" dirty="0" smtClean="0"/>
          </a:p>
          <a:p>
            <a:endParaRPr lang="de-DE" sz="2000" dirty="0" smtClean="0"/>
          </a:p>
          <a:p>
            <a:r>
              <a:rPr lang="de-DE" sz="2000" dirty="0" smtClean="0"/>
              <a:t>Zeitperiodenangaben für Primär- und Fremdschlüssel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E55964-1ACB-E742-83A7-6D5C6D2D6D17}" type="slidenum">
              <a:rPr lang="de-DE" smtClean="0"/>
              <a:pPr>
                <a:defRPr/>
              </a:pPr>
              <a:t>26</a:t>
            </a:fld>
            <a:endParaRPr lang="de-DE"/>
          </a:p>
        </p:txBody>
      </p:sp>
      <p:pic>
        <p:nvPicPr>
          <p:cNvPr id="5" name="Bild 4" descr="Screen Shot 2014-11-25 at 12.31.1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416" y="3212976"/>
            <a:ext cx="7494916" cy="942325"/>
          </a:xfrm>
          <a:prstGeom prst="rect">
            <a:avLst/>
          </a:prstGeom>
        </p:spPr>
      </p:pic>
      <p:pic>
        <p:nvPicPr>
          <p:cNvPr id="6" name="Bild 5" descr="Screen Shot 2014-11-25 at 12.31.26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384" y="4725144"/>
            <a:ext cx="5076056" cy="1493361"/>
          </a:xfrm>
          <a:prstGeom prst="rect">
            <a:avLst/>
          </a:prstGeom>
        </p:spPr>
      </p:pic>
      <p:pic>
        <p:nvPicPr>
          <p:cNvPr id="7" name="Bild 6" descr="Screen Shot 2015-12-06 at 08.49.36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1466" y="3867658"/>
            <a:ext cx="298644" cy="200652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3784609" y="-38483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2408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Anwendungszeit in Anfragen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196975"/>
            <a:ext cx="8507288" cy="4968875"/>
          </a:xfrm>
        </p:spPr>
        <p:txBody>
          <a:bodyPr/>
          <a:lstStyle/>
          <a:p>
            <a:r>
              <a:rPr lang="de-DE" sz="2400" dirty="0" smtClean="0"/>
              <a:t>Verwendung von SELECT wie gehabt</a:t>
            </a:r>
          </a:p>
          <a:p>
            <a:pPr lvl="1"/>
            <a:r>
              <a:rPr lang="de-DE" sz="2000" dirty="0" smtClean="0"/>
              <a:t>Zeitperiodenspalten verwendbar wie gewohnt</a:t>
            </a:r>
          </a:p>
          <a:p>
            <a:r>
              <a:rPr lang="de-DE" sz="2400" dirty="0" smtClean="0"/>
              <a:t>Spezielle Prädikate für Zeitperioden</a:t>
            </a:r>
            <a:br>
              <a:rPr lang="de-DE" sz="2400" dirty="0" smtClean="0"/>
            </a:br>
            <a:r>
              <a:rPr lang="de-DE" sz="1800" dirty="0" smtClean="0">
                <a:solidFill>
                  <a:srgbClr val="0000FF"/>
                </a:solidFill>
              </a:rPr>
              <a:t>SELECT </a:t>
            </a:r>
            <a:r>
              <a:rPr lang="de-DE" sz="1800" dirty="0" err="1" smtClean="0">
                <a:solidFill>
                  <a:srgbClr val="0000FF"/>
                </a:solidFill>
              </a:rPr>
              <a:t>EName</a:t>
            </a:r>
            <a:r>
              <a:rPr lang="de-DE" sz="1800" dirty="0">
                <a:solidFill>
                  <a:srgbClr val="0000FF"/>
                </a:solidFill>
              </a:rPr>
              <a:t>, </a:t>
            </a:r>
            <a:r>
              <a:rPr lang="de-DE" sz="1800" dirty="0" err="1" smtClean="0">
                <a:solidFill>
                  <a:srgbClr val="0000FF"/>
                </a:solidFill>
              </a:rPr>
              <a:t>EDept</a:t>
            </a:r>
            <a:r>
              <a:rPr lang="de-DE" sz="1800" dirty="0">
                <a:solidFill>
                  <a:srgbClr val="0000FF"/>
                </a:solidFill>
              </a:rPr>
              <a:t/>
            </a:r>
            <a:br>
              <a:rPr lang="de-DE" sz="1800" dirty="0">
                <a:solidFill>
                  <a:srgbClr val="0000FF"/>
                </a:solidFill>
              </a:rPr>
            </a:br>
            <a:r>
              <a:rPr lang="de-DE" sz="1800" dirty="0" smtClean="0">
                <a:solidFill>
                  <a:srgbClr val="0000FF"/>
                </a:solidFill>
              </a:rPr>
              <a:t>FROM </a:t>
            </a:r>
            <a:r>
              <a:rPr lang="de-DE" sz="1800" dirty="0" err="1" smtClean="0">
                <a:solidFill>
                  <a:srgbClr val="0000FF"/>
                </a:solidFill>
              </a:rPr>
              <a:t>Emp</a:t>
            </a:r>
            <a:r>
              <a:rPr lang="de-DE" sz="1800" dirty="0" smtClean="0">
                <a:solidFill>
                  <a:srgbClr val="0000FF"/>
                </a:solidFill>
              </a:rPr>
              <a:t/>
            </a:r>
            <a:br>
              <a:rPr lang="de-DE" sz="1800" dirty="0" smtClean="0">
                <a:solidFill>
                  <a:srgbClr val="0000FF"/>
                </a:solidFill>
              </a:rPr>
            </a:br>
            <a:r>
              <a:rPr lang="de-DE" sz="1800" dirty="0" smtClean="0">
                <a:solidFill>
                  <a:srgbClr val="0000FF"/>
                </a:solidFill>
              </a:rPr>
              <a:t>WHERE </a:t>
            </a:r>
            <a:r>
              <a:rPr lang="de-DE" sz="1800" dirty="0" err="1">
                <a:solidFill>
                  <a:srgbClr val="0000FF"/>
                </a:solidFill>
              </a:rPr>
              <a:t>ENo</a:t>
            </a:r>
            <a:r>
              <a:rPr lang="de-DE" sz="1800" dirty="0">
                <a:solidFill>
                  <a:srgbClr val="0000FF"/>
                </a:solidFill>
              </a:rPr>
              <a:t> = 22217 AND </a:t>
            </a:r>
            <a:r>
              <a:rPr lang="de-DE" sz="1800" dirty="0" err="1">
                <a:solidFill>
                  <a:srgbClr val="0000FF"/>
                </a:solidFill>
              </a:rPr>
              <a:t>EPeriod</a:t>
            </a:r>
            <a:r>
              <a:rPr lang="de-DE" sz="1800" dirty="0">
                <a:solidFill>
                  <a:srgbClr val="0000FF"/>
                </a:solidFill>
              </a:rPr>
              <a:t> CONTAINS DATE '2011-01-02'</a:t>
            </a:r>
          </a:p>
          <a:p>
            <a:r>
              <a:rPr lang="de-DE" sz="2400" dirty="0" smtClean="0"/>
              <a:t>Semantik (basierend auf </a:t>
            </a:r>
            <a:r>
              <a:rPr lang="de-DE" sz="2400" dirty="0" err="1" smtClean="0"/>
              <a:t>Allen'sche</a:t>
            </a:r>
            <a:r>
              <a:rPr lang="de-DE" sz="2400" dirty="0" smtClean="0"/>
              <a:t> Intervallbeziehungen)</a:t>
            </a:r>
            <a:endParaRPr lang="de-DE" sz="2400" dirty="0"/>
          </a:p>
          <a:p>
            <a:pPr lvl="1"/>
            <a:r>
              <a:rPr lang="de-DE" sz="1800" dirty="0" smtClean="0"/>
              <a:t>x </a:t>
            </a:r>
            <a:r>
              <a:rPr lang="de-DE" sz="1800" dirty="0"/>
              <a:t>CONTAINS </a:t>
            </a:r>
            <a:r>
              <a:rPr lang="de-DE" sz="1800" dirty="0" err="1"/>
              <a:t>y</a:t>
            </a:r>
            <a:r>
              <a:rPr lang="de-DE" sz="1800" dirty="0"/>
              <a:t> ~ (x </a:t>
            </a:r>
            <a:r>
              <a:rPr lang="de-DE" sz="1800" dirty="0" err="1"/>
              <a:t>contains</a:t>
            </a:r>
            <a:r>
              <a:rPr lang="de-DE" sz="1800" dirty="0"/>
              <a:t> </a:t>
            </a:r>
            <a:r>
              <a:rPr lang="de-DE" sz="1800" dirty="0" err="1"/>
              <a:t>y</a:t>
            </a:r>
            <a:r>
              <a:rPr lang="de-DE" sz="1800" dirty="0"/>
              <a:t>) </a:t>
            </a:r>
            <a:r>
              <a:rPr lang="de-DE" sz="1800" dirty="0" err="1"/>
              <a:t>or</a:t>
            </a:r>
            <a:r>
              <a:rPr lang="de-DE" sz="1800" dirty="0"/>
              <a:t> (x </a:t>
            </a:r>
            <a:r>
              <a:rPr lang="de-DE" sz="1800" dirty="0" err="1"/>
              <a:t>starts</a:t>
            </a:r>
            <a:r>
              <a:rPr lang="de-DE" sz="1800" dirty="0"/>
              <a:t> </a:t>
            </a:r>
            <a:r>
              <a:rPr lang="de-DE" sz="1800" dirty="0" err="1"/>
              <a:t>y</a:t>
            </a:r>
            <a:r>
              <a:rPr lang="de-DE" sz="1800" dirty="0"/>
              <a:t>) </a:t>
            </a:r>
            <a:r>
              <a:rPr lang="de-DE" sz="1800" dirty="0" err="1"/>
              <a:t>or</a:t>
            </a:r>
            <a:r>
              <a:rPr lang="de-DE" sz="1800" dirty="0"/>
              <a:t> (x </a:t>
            </a:r>
            <a:r>
              <a:rPr lang="de-DE" sz="1800" dirty="0" err="1"/>
              <a:t>finishes</a:t>
            </a:r>
            <a:r>
              <a:rPr lang="de-DE" sz="1800" dirty="0"/>
              <a:t> </a:t>
            </a:r>
            <a:r>
              <a:rPr lang="de-DE" sz="1800" dirty="0" err="1"/>
              <a:t>y</a:t>
            </a:r>
            <a:r>
              <a:rPr lang="de-DE" sz="1800" dirty="0"/>
              <a:t>) </a:t>
            </a:r>
            <a:r>
              <a:rPr lang="de-DE" sz="1800" dirty="0" err="1"/>
              <a:t>or</a:t>
            </a:r>
            <a:r>
              <a:rPr lang="de-DE" sz="1800" dirty="0"/>
              <a:t> (x </a:t>
            </a:r>
            <a:r>
              <a:rPr lang="de-DE" sz="1800" dirty="0" err="1"/>
              <a:t>equal</a:t>
            </a:r>
            <a:r>
              <a:rPr lang="de-DE" sz="1800" dirty="0"/>
              <a:t> </a:t>
            </a:r>
            <a:r>
              <a:rPr lang="de-DE" sz="1800" dirty="0" err="1"/>
              <a:t>y</a:t>
            </a:r>
            <a:r>
              <a:rPr lang="de-DE" sz="1800" dirty="0"/>
              <a:t>)</a:t>
            </a:r>
          </a:p>
          <a:p>
            <a:pPr lvl="1"/>
            <a:r>
              <a:rPr lang="de-DE" sz="1800" dirty="0"/>
              <a:t>x OVERLAPS </a:t>
            </a:r>
            <a:r>
              <a:rPr lang="de-DE" sz="1800" dirty="0" err="1"/>
              <a:t>y</a:t>
            </a:r>
            <a:r>
              <a:rPr lang="de-DE" sz="1800" dirty="0"/>
              <a:t> ~ (x </a:t>
            </a:r>
            <a:r>
              <a:rPr lang="de-DE" sz="1800" dirty="0" err="1"/>
              <a:t>overlaps</a:t>
            </a:r>
            <a:r>
              <a:rPr lang="de-DE" sz="1800" dirty="0"/>
              <a:t> </a:t>
            </a:r>
            <a:r>
              <a:rPr lang="de-DE" sz="1800" dirty="0" err="1"/>
              <a:t>y</a:t>
            </a:r>
            <a:r>
              <a:rPr lang="de-DE" sz="1800" dirty="0"/>
              <a:t>) </a:t>
            </a:r>
            <a:r>
              <a:rPr lang="de-DE" sz="1800" dirty="0" err="1"/>
              <a:t>or</a:t>
            </a:r>
            <a:r>
              <a:rPr lang="de-DE" sz="1800" dirty="0"/>
              <a:t> (</a:t>
            </a:r>
            <a:r>
              <a:rPr lang="de-DE" sz="1800" dirty="0" err="1"/>
              <a:t>y</a:t>
            </a:r>
            <a:r>
              <a:rPr lang="de-DE" sz="1800" dirty="0"/>
              <a:t> </a:t>
            </a:r>
            <a:r>
              <a:rPr lang="de-DE" sz="1800" dirty="0" err="1"/>
              <a:t>overlaps</a:t>
            </a:r>
            <a:r>
              <a:rPr lang="de-DE" sz="1800" dirty="0"/>
              <a:t> x) </a:t>
            </a:r>
            <a:r>
              <a:rPr lang="de-DE" sz="1800" dirty="0" err="1"/>
              <a:t>or</a:t>
            </a:r>
            <a:r>
              <a:rPr lang="de-DE" sz="1800" dirty="0"/>
              <a:t> (x </a:t>
            </a:r>
            <a:r>
              <a:rPr lang="de-DE" sz="1800" dirty="0" err="1"/>
              <a:t>contains</a:t>
            </a:r>
            <a:r>
              <a:rPr lang="de-DE" sz="1800" dirty="0"/>
              <a:t> </a:t>
            </a:r>
            <a:r>
              <a:rPr lang="de-DE" sz="1800" dirty="0" err="1"/>
              <a:t>y</a:t>
            </a:r>
            <a:r>
              <a:rPr lang="de-DE" sz="1800" dirty="0"/>
              <a:t>) </a:t>
            </a:r>
            <a:r>
              <a:rPr lang="de-DE" sz="1800" dirty="0" err="1"/>
              <a:t>or</a:t>
            </a:r>
            <a:r>
              <a:rPr lang="de-DE" sz="1800" dirty="0"/>
              <a:t> (</a:t>
            </a:r>
            <a:r>
              <a:rPr lang="de-DE" sz="1800" dirty="0" err="1"/>
              <a:t>y</a:t>
            </a:r>
            <a:r>
              <a:rPr lang="de-DE" sz="1800" dirty="0"/>
              <a:t> </a:t>
            </a:r>
            <a:r>
              <a:rPr lang="de-DE" sz="1800" dirty="0" err="1"/>
              <a:t>contains</a:t>
            </a:r>
            <a:r>
              <a:rPr lang="de-DE" sz="1800" dirty="0"/>
              <a:t> x) </a:t>
            </a:r>
            <a:r>
              <a:rPr lang="de-DE" sz="1800" dirty="0" err="1"/>
              <a:t>or</a:t>
            </a:r>
            <a:r>
              <a:rPr lang="de-DE" sz="1800" dirty="0"/>
              <a:t> (x </a:t>
            </a:r>
            <a:r>
              <a:rPr lang="de-DE" sz="1800" dirty="0" err="1"/>
              <a:t>starts</a:t>
            </a:r>
            <a:r>
              <a:rPr lang="de-DE" sz="1800" dirty="0"/>
              <a:t> </a:t>
            </a:r>
            <a:r>
              <a:rPr lang="de-DE" sz="1800" dirty="0" err="1"/>
              <a:t>y</a:t>
            </a:r>
            <a:r>
              <a:rPr lang="de-DE" sz="1800" dirty="0"/>
              <a:t>) </a:t>
            </a:r>
            <a:r>
              <a:rPr lang="de-DE" sz="1800" dirty="0" err="1"/>
              <a:t>or</a:t>
            </a:r>
            <a:r>
              <a:rPr lang="de-DE" sz="1800" dirty="0"/>
              <a:t> (</a:t>
            </a:r>
            <a:r>
              <a:rPr lang="de-DE" sz="1800" dirty="0" err="1"/>
              <a:t>y</a:t>
            </a:r>
            <a:r>
              <a:rPr lang="de-DE" sz="1800" dirty="0"/>
              <a:t> </a:t>
            </a:r>
            <a:r>
              <a:rPr lang="de-DE" sz="1800" dirty="0" err="1"/>
              <a:t>starts</a:t>
            </a:r>
            <a:r>
              <a:rPr lang="de-DE" sz="1800" dirty="0"/>
              <a:t> x) </a:t>
            </a:r>
            <a:r>
              <a:rPr lang="de-DE" sz="1800" dirty="0" err="1"/>
              <a:t>or</a:t>
            </a:r>
            <a:r>
              <a:rPr lang="de-DE" sz="1800" dirty="0"/>
              <a:t> (x </a:t>
            </a:r>
            <a:r>
              <a:rPr lang="de-DE" sz="1800" dirty="0" err="1"/>
              <a:t>finishes</a:t>
            </a:r>
            <a:r>
              <a:rPr lang="de-DE" sz="1800" dirty="0"/>
              <a:t> </a:t>
            </a:r>
            <a:r>
              <a:rPr lang="de-DE" sz="1800" dirty="0" err="1"/>
              <a:t>y</a:t>
            </a:r>
            <a:r>
              <a:rPr lang="de-DE" sz="1800" dirty="0"/>
              <a:t>) </a:t>
            </a:r>
            <a:r>
              <a:rPr lang="de-DE" sz="1800" dirty="0" err="1"/>
              <a:t>or</a:t>
            </a:r>
            <a:r>
              <a:rPr lang="de-DE" sz="1800" dirty="0"/>
              <a:t> (</a:t>
            </a:r>
            <a:r>
              <a:rPr lang="de-DE" sz="1800" dirty="0" err="1"/>
              <a:t>y</a:t>
            </a:r>
            <a:r>
              <a:rPr lang="de-DE" sz="1800" dirty="0"/>
              <a:t> </a:t>
            </a:r>
            <a:r>
              <a:rPr lang="de-DE" sz="1800" dirty="0" err="1"/>
              <a:t>finishes</a:t>
            </a:r>
            <a:r>
              <a:rPr lang="de-DE" sz="1800" dirty="0"/>
              <a:t> x) </a:t>
            </a:r>
            <a:r>
              <a:rPr lang="de-DE" sz="1800" dirty="0" err="1"/>
              <a:t>or</a:t>
            </a:r>
            <a:r>
              <a:rPr lang="de-DE" sz="1800" dirty="0"/>
              <a:t> (x </a:t>
            </a:r>
            <a:r>
              <a:rPr lang="de-DE" sz="1800" dirty="0" err="1"/>
              <a:t>equals</a:t>
            </a:r>
            <a:r>
              <a:rPr lang="de-DE" sz="1800" dirty="0"/>
              <a:t> </a:t>
            </a:r>
            <a:r>
              <a:rPr lang="de-DE" sz="1800" dirty="0" err="1"/>
              <a:t>y</a:t>
            </a:r>
            <a:r>
              <a:rPr lang="de-DE" sz="1800" dirty="0"/>
              <a:t>)</a:t>
            </a:r>
          </a:p>
          <a:p>
            <a:pPr lvl="1"/>
            <a:r>
              <a:rPr lang="de-DE" sz="1800" dirty="0"/>
              <a:t>x EQUALS ~ x </a:t>
            </a:r>
            <a:r>
              <a:rPr lang="de-DE" sz="1800" dirty="0" err="1"/>
              <a:t>equals</a:t>
            </a:r>
            <a:r>
              <a:rPr lang="de-DE" sz="1800" dirty="0"/>
              <a:t> </a:t>
            </a:r>
            <a:r>
              <a:rPr lang="de-DE" sz="1800" dirty="0" err="1"/>
              <a:t>y</a:t>
            </a:r>
            <a:endParaRPr lang="de-DE" sz="1800" dirty="0"/>
          </a:p>
          <a:p>
            <a:pPr lvl="1"/>
            <a:r>
              <a:rPr lang="de-DE" sz="1800" dirty="0"/>
              <a:t>x PRECEDES ~ (x </a:t>
            </a:r>
            <a:r>
              <a:rPr lang="de-DE" sz="1800" dirty="0" err="1"/>
              <a:t>before</a:t>
            </a:r>
            <a:r>
              <a:rPr lang="de-DE" sz="1800" dirty="0"/>
              <a:t> </a:t>
            </a:r>
            <a:r>
              <a:rPr lang="de-DE" sz="1800" dirty="0" err="1"/>
              <a:t>y</a:t>
            </a:r>
            <a:r>
              <a:rPr lang="de-DE" sz="1800" dirty="0"/>
              <a:t>) </a:t>
            </a:r>
            <a:r>
              <a:rPr lang="de-DE" sz="1800" dirty="0" err="1"/>
              <a:t>or</a:t>
            </a:r>
            <a:r>
              <a:rPr lang="de-DE" sz="1800" dirty="0"/>
              <a:t> (x </a:t>
            </a:r>
            <a:r>
              <a:rPr lang="de-DE" sz="1800" dirty="0" err="1"/>
              <a:t>meets</a:t>
            </a:r>
            <a:r>
              <a:rPr lang="de-DE" sz="1800" dirty="0"/>
              <a:t> </a:t>
            </a:r>
            <a:r>
              <a:rPr lang="de-DE" sz="1800" dirty="0" err="1"/>
              <a:t>y</a:t>
            </a:r>
            <a:r>
              <a:rPr lang="de-DE" sz="1800" dirty="0"/>
              <a:t>) </a:t>
            </a:r>
            <a:endParaRPr lang="de-DE" sz="1800" dirty="0" smtClean="0"/>
          </a:p>
          <a:p>
            <a:pPr lvl="1"/>
            <a:r>
              <a:rPr lang="de-DE" sz="1800" dirty="0" smtClean="0"/>
              <a:t>x SUCCEEDS </a:t>
            </a:r>
            <a:r>
              <a:rPr lang="de-DE" sz="1800" dirty="0" err="1"/>
              <a:t>y</a:t>
            </a:r>
            <a:r>
              <a:rPr lang="de-DE" sz="1800" dirty="0"/>
              <a:t> ~ (</a:t>
            </a:r>
            <a:r>
              <a:rPr lang="de-DE" sz="1800" dirty="0" err="1"/>
              <a:t>y</a:t>
            </a:r>
            <a:r>
              <a:rPr lang="de-DE" sz="1800" dirty="0"/>
              <a:t> </a:t>
            </a:r>
            <a:r>
              <a:rPr lang="de-DE" sz="1800" dirty="0" err="1"/>
              <a:t>before</a:t>
            </a:r>
            <a:r>
              <a:rPr lang="de-DE" sz="1800" dirty="0"/>
              <a:t> x) </a:t>
            </a:r>
            <a:r>
              <a:rPr lang="de-DE" sz="1800" dirty="0" err="1"/>
              <a:t>or</a:t>
            </a:r>
            <a:r>
              <a:rPr lang="de-DE" sz="1800" dirty="0"/>
              <a:t> (</a:t>
            </a:r>
            <a:r>
              <a:rPr lang="de-DE" sz="1800" dirty="0" err="1"/>
              <a:t>y</a:t>
            </a:r>
            <a:r>
              <a:rPr lang="de-DE" sz="1800" dirty="0"/>
              <a:t> </a:t>
            </a:r>
            <a:r>
              <a:rPr lang="de-DE" sz="1800" dirty="0" err="1"/>
              <a:t>meets</a:t>
            </a:r>
            <a:r>
              <a:rPr lang="de-DE" sz="1800" dirty="0"/>
              <a:t> x) </a:t>
            </a:r>
            <a:endParaRPr lang="de-DE" sz="1800" dirty="0" smtClean="0"/>
          </a:p>
          <a:p>
            <a:pPr lvl="1"/>
            <a:r>
              <a:rPr lang="de-DE" sz="1800" dirty="0" smtClean="0"/>
              <a:t>x </a:t>
            </a:r>
            <a:r>
              <a:rPr lang="de-DE" sz="1800" dirty="0"/>
              <a:t>IMMEDIATELY PRECEDES </a:t>
            </a:r>
            <a:r>
              <a:rPr lang="de-DE" sz="1800" dirty="0" err="1"/>
              <a:t>y</a:t>
            </a:r>
            <a:r>
              <a:rPr lang="de-DE" sz="1800" dirty="0"/>
              <a:t> ~ x </a:t>
            </a:r>
            <a:r>
              <a:rPr lang="de-DE" sz="1800" dirty="0" err="1"/>
              <a:t>meets</a:t>
            </a:r>
            <a:r>
              <a:rPr lang="de-DE" sz="1800" dirty="0"/>
              <a:t> </a:t>
            </a:r>
            <a:r>
              <a:rPr lang="de-DE" sz="1800" dirty="0" err="1"/>
              <a:t>y</a:t>
            </a:r>
            <a:r>
              <a:rPr lang="de-DE" sz="1800" dirty="0"/>
              <a:t> </a:t>
            </a:r>
            <a:endParaRPr lang="de-DE" sz="1800" dirty="0" smtClean="0"/>
          </a:p>
          <a:p>
            <a:pPr lvl="1"/>
            <a:r>
              <a:rPr lang="de-DE" sz="1800" dirty="0" smtClean="0"/>
              <a:t>x IMMEDIATELY </a:t>
            </a:r>
            <a:r>
              <a:rPr lang="de-DE" sz="1800" dirty="0"/>
              <a:t>SUCCEEDS </a:t>
            </a:r>
            <a:r>
              <a:rPr lang="de-DE" sz="1800" dirty="0" err="1"/>
              <a:t>y</a:t>
            </a:r>
            <a:r>
              <a:rPr lang="de-DE" sz="1800" dirty="0"/>
              <a:t> ~ </a:t>
            </a:r>
            <a:r>
              <a:rPr lang="de-DE" sz="1800" dirty="0" err="1"/>
              <a:t>y</a:t>
            </a:r>
            <a:r>
              <a:rPr lang="de-DE" sz="1800" dirty="0"/>
              <a:t> </a:t>
            </a:r>
            <a:r>
              <a:rPr lang="de-DE" sz="1800" dirty="0" err="1"/>
              <a:t>meets</a:t>
            </a:r>
            <a:r>
              <a:rPr lang="de-DE" sz="1800" dirty="0"/>
              <a:t> x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E55964-1ACB-E742-83A7-6D5C6D2D6D17}" type="slidenum">
              <a:rPr lang="de-DE" smtClean="0"/>
              <a:pPr>
                <a:defRPr/>
              </a:pPr>
              <a:t>27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93522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Temporale Verbunde mit Anwendungszeit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2924944"/>
            <a:ext cx="8579296" cy="3240906"/>
          </a:xfrm>
        </p:spPr>
        <p:txBody>
          <a:bodyPr/>
          <a:lstStyle/>
          <a:p>
            <a:r>
              <a:rPr lang="de-DE" dirty="0" smtClean="0"/>
              <a:t>Normale Verbunde betrachten Anwendungszeit nicht</a:t>
            </a:r>
            <a:br>
              <a:rPr lang="de-DE" dirty="0" smtClean="0"/>
            </a:br>
            <a:r>
              <a:rPr lang="de-DE" sz="2000" dirty="0">
                <a:solidFill>
                  <a:srgbClr val="0000FF"/>
                </a:solidFill>
              </a:rPr>
              <a:t>S</a:t>
            </a:r>
            <a:r>
              <a:rPr lang="de-DE" sz="1800" dirty="0">
                <a:solidFill>
                  <a:srgbClr val="0000FF"/>
                </a:solidFill>
              </a:rPr>
              <a:t>ELECT </a:t>
            </a:r>
            <a:r>
              <a:rPr lang="de-DE" sz="1800" dirty="0" err="1">
                <a:solidFill>
                  <a:srgbClr val="0000FF"/>
                </a:solidFill>
              </a:rPr>
              <a:t>ENo</a:t>
            </a:r>
            <a:r>
              <a:rPr lang="de-DE" sz="1800" dirty="0">
                <a:solidFill>
                  <a:srgbClr val="0000FF"/>
                </a:solidFill>
              </a:rPr>
              <a:t>, </a:t>
            </a:r>
            <a:r>
              <a:rPr lang="de-DE" sz="1800" dirty="0" err="1">
                <a:solidFill>
                  <a:srgbClr val="0000FF"/>
                </a:solidFill>
              </a:rPr>
              <a:t>EDept</a:t>
            </a:r>
            <a:r>
              <a:rPr lang="de-DE" sz="1800" dirty="0">
                <a:solidFill>
                  <a:srgbClr val="0000FF"/>
                </a:solidFill>
              </a:rPr>
              <a:t>, </a:t>
            </a:r>
            <a:r>
              <a:rPr lang="de-DE" sz="1800" dirty="0" err="1">
                <a:solidFill>
                  <a:srgbClr val="0000FF"/>
                </a:solidFill>
              </a:rPr>
              <a:t>DName</a:t>
            </a:r>
            <a:r>
              <a:rPr lang="de-DE" sz="1800" dirty="0">
                <a:solidFill>
                  <a:srgbClr val="0000FF"/>
                </a:solidFill>
              </a:rPr>
              <a:t> FROM </a:t>
            </a:r>
            <a:r>
              <a:rPr lang="de-DE" sz="1800" dirty="0" err="1">
                <a:solidFill>
                  <a:srgbClr val="0000FF"/>
                </a:solidFill>
              </a:rPr>
              <a:t>Emp</a:t>
            </a:r>
            <a:r>
              <a:rPr lang="de-DE" sz="1800" dirty="0">
                <a:solidFill>
                  <a:srgbClr val="0000FF"/>
                </a:solidFill>
              </a:rPr>
              <a:t>, </a:t>
            </a:r>
            <a:r>
              <a:rPr lang="de-DE" sz="1800" dirty="0" err="1">
                <a:solidFill>
                  <a:srgbClr val="0000FF"/>
                </a:solidFill>
              </a:rPr>
              <a:t>Dept</a:t>
            </a:r>
            <a:r>
              <a:rPr lang="de-DE" sz="1800" dirty="0">
                <a:solidFill>
                  <a:srgbClr val="0000FF"/>
                </a:solidFill>
              </a:rPr>
              <a:t/>
            </a:r>
            <a:br>
              <a:rPr lang="de-DE" sz="1800" dirty="0">
                <a:solidFill>
                  <a:srgbClr val="0000FF"/>
                </a:solidFill>
              </a:rPr>
            </a:br>
            <a:r>
              <a:rPr lang="de-DE" sz="1800" dirty="0">
                <a:solidFill>
                  <a:srgbClr val="0000FF"/>
                </a:solidFill>
              </a:rPr>
              <a:t>WHERE </a:t>
            </a:r>
            <a:r>
              <a:rPr lang="de-DE" sz="1800" dirty="0" err="1">
                <a:solidFill>
                  <a:srgbClr val="0000FF"/>
                </a:solidFill>
              </a:rPr>
              <a:t>EDept</a:t>
            </a:r>
            <a:r>
              <a:rPr lang="de-DE" sz="1800" dirty="0">
                <a:solidFill>
                  <a:srgbClr val="0000FF"/>
                </a:solidFill>
              </a:rPr>
              <a:t> = </a:t>
            </a:r>
            <a:r>
              <a:rPr lang="de-DE" sz="1800" dirty="0" err="1">
                <a:solidFill>
                  <a:srgbClr val="0000FF"/>
                </a:solidFill>
              </a:rPr>
              <a:t>DNo</a:t>
            </a:r>
            <a:r>
              <a:rPr lang="de-DE" sz="1800" dirty="0">
                <a:solidFill>
                  <a:srgbClr val="0000FF"/>
                </a:solidFill>
              </a:rPr>
              <a:t> </a:t>
            </a:r>
            <a:endParaRPr lang="de-DE" dirty="0">
              <a:solidFill>
                <a:srgbClr val="0000FF"/>
              </a:solidFill>
            </a:endParaRPr>
          </a:p>
          <a:p>
            <a:r>
              <a:rPr lang="de-DE" dirty="0" smtClean="0"/>
              <a:t>Temporale Verbunde unter Verwendung von Zeitperioden</a:t>
            </a:r>
            <a:br>
              <a:rPr lang="de-DE" dirty="0" smtClean="0"/>
            </a:br>
            <a:r>
              <a:rPr lang="de-DE" sz="2000" dirty="0">
                <a:solidFill>
                  <a:srgbClr val="0000FF"/>
                </a:solidFill>
              </a:rPr>
              <a:t>SELECT </a:t>
            </a:r>
            <a:r>
              <a:rPr lang="de-DE" sz="2000" dirty="0" err="1">
                <a:solidFill>
                  <a:srgbClr val="0000FF"/>
                </a:solidFill>
              </a:rPr>
              <a:t>ENo</a:t>
            </a:r>
            <a:r>
              <a:rPr lang="de-DE" sz="2000" dirty="0">
                <a:solidFill>
                  <a:srgbClr val="0000FF"/>
                </a:solidFill>
              </a:rPr>
              <a:t>, </a:t>
            </a:r>
            <a:r>
              <a:rPr lang="de-DE" sz="2000" dirty="0" err="1">
                <a:solidFill>
                  <a:srgbClr val="0000FF"/>
                </a:solidFill>
              </a:rPr>
              <a:t>EDept</a:t>
            </a:r>
            <a:r>
              <a:rPr lang="de-DE" sz="2000" dirty="0">
                <a:solidFill>
                  <a:srgbClr val="0000FF"/>
                </a:solidFill>
              </a:rPr>
              <a:t>, </a:t>
            </a:r>
            <a:r>
              <a:rPr lang="de-DE" sz="2000" dirty="0" err="1">
                <a:solidFill>
                  <a:srgbClr val="0000FF"/>
                </a:solidFill>
              </a:rPr>
              <a:t>DName</a:t>
            </a:r>
            <a:r>
              <a:rPr lang="de-DE" sz="2000" dirty="0">
                <a:solidFill>
                  <a:srgbClr val="0000FF"/>
                </a:solidFill>
              </a:rPr>
              <a:t/>
            </a:r>
            <a:br>
              <a:rPr lang="de-DE" sz="2000" dirty="0">
                <a:solidFill>
                  <a:srgbClr val="0000FF"/>
                </a:solidFill>
              </a:rPr>
            </a:br>
            <a:r>
              <a:rPr lang="de-DE" sz="2000" dirty="0">
                <a:solidFill>
                  <a:srgbClr val="0000FF"/>
                </a:solidFill>
              </a:rPr>
              <a:t>FROM </a:t>
            </a:r>
            <a:r>
              <a:rPr lang="de-DE" sz="2000" dirty="0" err="1">
                <a:solidFill>
                  <a:srgbClr val="0000FF"/>
                </a:solidFill>
              </a:rPr>
              <a:t>Emp</a:t>
            </a:r>
            <a:r>
              <a:rPr lang="de-DE" sz="2000" dirty="0">
                <a:solidFill>
                  <a:srgbClr val="0000FF"/>
                </a:solidFill>
              </a:rPr>
              <a:t>, </a:t>
            </a:r>
            <a:r>
              <a:rPr lang="de-DE" sz="2000" dirty="0" err="1">
                <a:solidFill>
                  <a:srgbClr val="0000FF"/>
                </a:solidFill>
              </a:rPr>
              <a:t>Dept</a:t>
            </a:r>
            <a:r>
              <a:rPr lang="de-DE" sz="2000" dirty="0">
                <a:solidFill>
                  <a:srgbClr val="0000FF"/>
                </a:solidFill>
              </a:rPr>
              <a:t/>
            </a:r>
            <a:br>
              <a:rPr lang="de-DE" sz="2000" dirty="0">
                <a:solidFill>
                  <a:srgbClr val="0000FF"/>
                </a:solidFill>
              </a:rPr>
            </a:br>
            <a:r>
              <a:rPr lang="de-DE" sz="2000" dirty="0">
                <a:solidFill>
                  <a:srgbClr val="0000FF"/>
                </a:solidFill>
              </a:rPr>
              <a:t>WHERE </a:t>
            </a:r>
            <a:r>
              <a:rPr lang="de-DE" sz="2000" dirty="0" err="1">
                <a:solidFill>
                  <a:srgbClr val="0000FF"/>
                </a:solidFill>
              </a:rPr>
              <a:t>EDept</a:t>
            </a:r>
            <a:r>
              <a:rPr lang="de-DE" sz="2000" dirty="0">
                <a:solidFill>
                  <a:srgbClr val="0000FF"/>
                </a:solidFill>
              </a:rPr>
              <a:t> = </a:t>
            </a:r>
            <a:r>
              <a:rPr lang="de-DE" sz="2000" dirty="0" err="1">
                <a:solidFill>
                  <a:srgbClr val="0000FF"/>
                </a:solidFill>
              </a:rPr>
              <a:t>DNo</a:t>
            </a:r>
            <a:r>
              <a:rPr lang="de-DE" sz="2000" dirty="0">
                <a:solidFill>
                  <a:srgbClr val="0000FF"/>
                </a:solidFill>
              </a:rPr>
              <a:t> AND </a:t>
            </a:r>
            <a:r>
              <a:rPr lang="de-DE" sz="2000" b="1" dirty="0" err="1">
                <a:solidFill>
                  <a:srgbClr val="0000FF"/>
                </a:solidFill>
              </a:rPr>
              <a:t>EPeriod</a:t>
            </a:r>
            <a:r>
              <a:rPr lang="de-DE" sz="2000" b="1" dirty="0">
                <a:solidFill>
                  <a:srgbClr val="0000FF"/>
                </a:solidFill>
              </a:rPr>
              <a:t> OVERLAPS </a:t>
            </a:r>
            <a:r>
              <a:rPr lang="de-DE" sz="2000" b="1" dirty="0" err="1">
                <a:solidFill>
                  <a:srgbClr val="0000FF"/>
                </a:solidFill>
              </a:rPr>
              <a:t>DPeriod</a:t>
            </a:r>
            <a:r>
              <a:rPr lang="de-DE" sz="2000" b="1" dirty="0">
                <a:solidFill>
                  <a:srgbClr val="0000FF"/>
                </a:solidFill>
              </a:rPr>
              <a:t> </a:t>
            </a:r>
            <a:endParaRPr lang="de-DE" b="1" dirty="0">
              <a:solidFill>
                <a:srgbClr val="0000FF"/>
              </a:solidFill>
            </a:endParaRP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E55964-1ACB-E742-83A7-6D5C6D2D6D17}" type="slidenum">
              <a:rPr lang="de-DE" smtClean="0"/>
              <a:pPr>
                <a:defRPr/>
              </a:pPr>
              <a:t>28</a:t>
            </a:fld>
            <a:endParaRPr lang="de-DE"/>
          </a:p>
        </p:txBody>
      </p:sp>
      <p:pic>
        <p:nvPicPr>
          <p:cNvPr id="5" name="Bild 4" descr="Screen Shot 2014-11-25 at 18.00.3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16" y="1274359"/>
            <a:ext cx="8820472" cy="1483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076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Tabellen und </a:t>
            </a:r>
            <a:r>
              <a:rPr lang="de-DE" dirty="0" err="1" smtClean="0"/>
              <a:t>Versionierung</a:t>
            </a:r>
            <a:r>
              <a:rPr lang="de-DE" dirty="0" smtClean="0"/>
              <a:t> mit Systemzeit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 smtClean="0"/>
              <a:t>Versionierung</a:t>
            </a:r>
            <a:r>
              <a:rPr lang="de-DE" dirty="0" smtClean="0"/>
              <a:t> von Tabellen durch Systemzeitattribute (auch Transaktionszeit genannt)</a:t>
            </a:r>
          </a:p>
          <a:p>
            <a:r>
              <a:rPr lang="de-DE" dirty="0" smtClean="0"/>
              <a:t>Beispiel</a:t>
            </a:r>
          </a:p>
          <a:p>
            <a:pPr marL="457200" lvl="1" indent="0">
              <a:buNone/>
            </a:pPr>
            <a:r>
              <a:rPr lang="de-DE" sz="1800" dirty="0" smtClean="0">
                <a:solidFill>
                  <a:srgbClr val="0000FF"/>
                </a:solidFill>
              </a:rPr>
              <a:t/>
            </a:r>
            <a:br>
              <a:rPr lang="de-DE" sz="1800" dirty="0" smtClean="0">
                <a:solidFill>
                  <a:srgbClr val="0000FF"/>
                </a:solidFill>
              </a:rPr>
            </a:br>
            <a:r>
              <a:rPr lang="de-DE" sz="1800" dirty="0" smtClean="0">
                <a:solidFill>
                  <a:srgbClr val="0000FF"/>
                </a:solidFill>
              </a:rPr>
              <a:t>CREATE </a:t>
            </a:r>
            <a:r>
              <a:rPr lang="de-DE" sz="1800" dirty="0">
                <a:solidFill>
                  <a:srgbClr val="0000FF"/>
                </a:solidFill>
              </a:rPr>
              <a:t>TABLE </a:t>
            </a:r>
            <a:r>
              <a:rPr lang="de-DE" sz="1800" dirty="0" err="1">
                <a:solidFill>
                  <a:srgbClr val="0000FF"/>
                </a:solidFill>
              </a:rPr>
              <a:t>Emp</a:t>
            </a:r>
            <a:r>
              <a:rPr lang="de-DE" sz="1800" dirty="0">
                <a:solidFill>
                  <a:srgbClr val="0000FF"/>
                </a:solidFill>
              </a:rPr>
              <a:t> ( </a:t>
            </a:r>
            <a:r>
              <a:rPr lang="de-DE" sz="1800" dirty="0" smtClean="0">
                <a:solidFill>
                  <a:srgbClr val="0000FF"/>
                </a:solidFill>
              </a:rPr>
              <a:t/>
            </a:r>
            <a:br>
              <a:rPr lang="de-DE" sz="1800" dirty="0" smtClean="0">
                <a:solidFill>
                  <a:srgbClr val="0000FF"/>
                </a:solidFill>
              </a:rPr>
            </a:br>
            <a:r>
              <a:rPr lang="de-DE" sz="1800" dirty="0" smtClean="0">
                <a:solidFill>
                  <a:srgbClr val="0000FF"/>
                </a:solidFill>
              </a:rPr>
              <a:t>	</a:t>
            </a:r>
            <a:r>
              <a:rPr lang="de-DE" sz="1800" dirty="0" err="1" smtClean="0">
                <a:solidFill>
                  <a:srgbClr val="0000FF"/>
                </a:solidFill>
              </a:rPr>
              <a:t>ENo</a:t>
            </a:r>
            <a:r>
              <a:rPr lang="de-DE" sz="1800" dirty="0" smtClean="0">
                <a:solidFill>
                  <a:srgbClr val="0000FF"/>
                </a:solidFill>
              </a:rPr>
              <a:t> </a:t>
            </a:r>
            <a:r>
              <a:rPr lang="de-DE" sz="1800" dirty="0">
                <a:solidFill>
                  <a:srgbClr val="0000FF"/>
                </a:solidFill>
              </a:rPr>
              <a:t>INTEGER</a:t>
            </a:r>
            <a:r>
              <a:rPr lang="de-DE" sz="1800" dirty="0" smtClean="0">
                <a:solidFill>
                  <a:srgbClr val="0000FF"/>
                </a:solidFill>
              </a:rPr>
              <a:t>, </a:t>
            </a:r>
            <a:br>
              <a:rPr lang="de-DE" sz="1800" dirty="0" smtClean="0">
                <a:solidFill>
                  <a:srgbClr val="0000FF"/>
                </a:solidFill>
              </a:rPr>
            </a:br>
            <a:r>
              <a:rPr lang="de-DE" sz="1800" dirty="0" smtClean="0">
                <a:solidFill>
                  <a:srgbClr val="0000FF"/>
                </a:solidFill>
              </a:rPr>
              <a:t>	</a:t>
            </a:r>
            <a:r>
              <a:rPr lang="de-DE" sz="1800" dirty="0" err="1" smtClean="0">
                <a:solidFill>
                  <a:srgbClr val="0000FF"/>
                </a:solidFill>
              </a:rPr>
              <a:t>Sys_start</a:t>
            </a:r>
            <a:r>
              <a:rPr lang="de-DE" sz="1800" dirty="0" smtClean="0">
                <a:solidFill>
                  <a:srgbClr val="0000FF"/>
                </a:solidFill>
              </a:rPr>
              <a:t> </a:t>
            </a:r>
            <a:r>
              <a:rPr lang="de-DE" sz="1800" dirty="0">
                <a:solidFill>
                  <a:srgbClr val="0000FF"/>
                </a:solidFill>
              </a:rPr>
              <a:t>TIMESTAMP(12) </a:t>
            </a:r>
            <a:r>
              <a:rPr lang="de-DE" sz="1800" b="1" dirty="0">
                <a:solidFill>
                  <a:srgbClr val="0000FF"/>
                </a:solidFill>
              </a:rPr>
              <a:t>GENERATED ALWAYS AS ROW START</a:t>
            </a:r>
            <a:r>
              <a:rPr lang="de-DE" sz="1800" dirty="0">
                <a:solidFill>
                  <a:srgbClr val="0000FF"/>
                </a:solidFill>
              </a:rPr>
              <a:t>, </a:t>
            </a:r>
            <a:r>
              <a:rPr lang="de-DE" sz="1800" dirty="0" smtClean="0">
                <a:solidFill>
                  <a:srgbClr val="0000FF"/>
                </a:solidFill>
              </a:rPr>
              <a:t/>
            </a:r>
            <a:br>
              <a:rPr lang="de-DE" sz="1800" dirty="0" smtClean="0">
                <a:solidFill>
                  <a:srgbClr val="0000FF"/>
                </a:solidFill>
              </a:rPr>
            </a:br>
            <a:r>
              <a:rPr lang="de-DE" sz="1800" dirty="0" smtClean="0">
                <a:solidFill>
                  <a:srgbClr val="0000FF"/>
                </a:solidFill>
              </a:rPr>
              <a:t>	</a:t>
            </a:r>
            <a:r>
              <a:rPr lang="de-DE" sz="1800" dirty="0" err="1" smtClean="0">
                <a:solidFill>
                  <a:srgbClr val="0000FF"/>
                </a:solidFill>
              </a:rPr>
              <a:t>Sys_end</a:t>
            </a:r>
            <a:r>
              <a:rPr lang="de-DE" sz="1800" dirty="0" smtClean="0">
                <a:solidFill>
                  <a:srgbClr val="0000FF"/>
                </a:solidFill>
              </a:rPr>
              <a:t> </a:t>
            </a:r>
            <a:r>
              <a:rPr lang="de-DE" sz="1800" dirty="0">
                <a:solidFill>
                  <a:srgbClr val="0000FF"/>
                </a:solidFill>
              </a:rPr>
              <a:t>TIMESTAMP(12) </a:t>
            </a:r>
            <a:r>
              <a:rPr lang="de-DE" sz="1800" b="1" dirty="0">
                <a:solidFill>
                  <a:srgbClr val="0000FF"/>
                </a:solidFill>
              </a:rPr>
              <a:t>GENERATED ALWAYS AS ROW END</a:t>
            </a:r>
            <a:r>
              <a:rPr lang="de-DE" sz="1800" dirty="0">
                <a:solidFill>
                  <a:srgbClr val="0000FF"/>
                </a:solidFill>
              </a:rPr>
              <a:t>, </a:t>
            </a:r>
            <a:br>
              <a:rPr lang="de-DE" sz="1800" dirty="0">
                <a:solidFill>
                  <a:srgbClr val="0000FF"/>
                </a:solidFill>
              </a:rPr>
            </a:br>
            <a:r>
              <a:rPr lang="de-DE" sz="1800" dirty="0" smtClean="0">
                <a:solidFill>
                  <a:srgbClr val="0000FF"/>
                </a:solidFill>
              </a:rPr>
              <a:t>	</a:t>
            </a:r>
            <a:r>
              <a:rPr lang="de-DE" sz="1800" dirty="0" err="1" smtClean="0">
                <a:solidFill>
                  <a:srgbClr val="0000FF"/>
                </a:solidFill>
              </a:rPr>
              <a:t>EName</a:t>
            </a:r>
            <a:r>
              <a:rPr lang="de-DE" sz="1800" dirty="0" smtClean="0">
                <a:solidFill>
                  <a:srgbClr val="0000FF"/>
                </a:solidFill>
              </a:rPr>
              <a:t> </a:t>
            </a:r>
            <a:r>
              <a:rPr lang="de-DE" sz="1800" dirty="0">
                <a:solidFill>
                  <a:srgbClr val="0000FF"/>
                </a:solidFill>
              </a:rPr>
              <a:t>VARCHAR(30)</a:t>
            </a:r>
            <a:r>
              <a:rPr lang="de-DE" sz="1800" dirty="0" smtClean="0">
                <a:solidFill>
                  <a:srgbClr val="0000FF"/>
                </a:solidFill>
              </a:rPr>
              <a:t>,</a:t>
            </a:r>
          </a:p>
          <a:p>
            <a:pPr marL="457200" lvl="1" indent="0">
              <a:buNone/>
            </a:pPr>
            <a:r>
              <a:rPr lang="de-DE" sz="1800" dirty="0">
                <a:solidFill>
                  <a:srgbClr val="0000FF"/>
                </a:solidFill>
              </a:rPr>
              <a:t>	</a:t>
            </a:r>
            <a:r>
              <a:rPr lang="de-DE" sz="1800" b="1" dirty="0" smtClean="0">
                <a:solidFill>
                  <a:srgbClr val="0000FF"/>
                </a:solidFill>
              </a:rPr>
              <a:t>PERIOD </a:t>
            </a:r>
            <a:r>
              <a:rPr lang="de-DE" sz="1800" b="1" dirty="0">
                <a:solidFill>
                  <a:srgbClr val="0000FF"/>
                </a:solidFill>
              </a:rPr>
              <a:t>FOR SYSTEM_TIME </a:t>
            </a:r>
            <a:r>
              <a:rPr lang="de-DE" sz="1800" dirty="0">
                <a:solidFill>
                  <a:srgbClr val="0000FF"/>
                </a:solidFill>
              </a:rPr>
              <a:t>(</a:t>
            </a:r>
            <a:r>
              <a:rPr lang="de-DE" sz="1800" dirty="0" err="1">
                <a:solidFill>
                  <a:srgbClr val="0000FF"/>
                </a:solidFill>
              </a:rPr>
              <a:t>Sys_start</a:t>
            </a:r>
            <a:r>
              <a:rPr lang="de-DE" sz="1800" dirty="0">
                <a:solidFill>
                  <a:srgbClr val="0000FF"/>
                </a:solidFill>
              </a:rPr>
              <a:t>, </a:t>
            </a:r>
            <a:r>
              <a:rPr lang="de-DE" sz="1800" dirty="0" err="1">
                <a:solidFill>
                  <a:srgbClr val="0000FF"/>
                </a:solidFill>
              </a:rPr>
              <a:t>Sys_end</a:t>
            </a:r>
            <a:r>
              <a:rPr lang="de-DE" sz="1800" dirty="0">
                <a:solidFill>
                  <a:srgbClr val="0000FF"/>
                </a:solidFill>
              </a:rPr>
              <a:t>)</a:t>
            </a:r>
            <a:r>
              <a:rPr lang="de-DE" sz="1800" dirty="0" smtClean="0">
                <a:solidFill>
                  <a:srgbClr val="0000FF"/>
                </a:solidFill>
              </a:rPr>
              <a:t>)</a:t>
            </a:r>
            <a:br>
              <a:rPr lang="de-DE" sz="1800" dirty="0" smtClean="0">
                <a:solidFill>
                  <a:srgbClr val="0000FF"/>
                </a:solidFill>
              </a:rPr>
            </a:br>
            <a:r>
              <a:rPr lang="de-DE" sz="1800" b="1" dirty="0" smtClean="0">
                <a:solidFill>
                  <a:srgbClr val="0000FF"/>
                </a:solidFill>
              </a:rPr>
              <a:t>WITH </a:t>
            </a:r>
            <a:r>
              <a:rPr lang="de-DE" sz="1800" b="1" dirty="0">
                <a:solidFill>
                  <a:srgbClr val="0000FF"/>
                </a:solidFill>
              </a:rPr>
              <a:t>SYSTEM </a:t>
            </a:r>
            <a:r>
              <a:rPr lang="de-DE" sz="1800" b="1" dirty="0" smtClean="0">
                <a:solidFill>
                  <a:srgbClr val="0000FF"/>
                </a:solidFill>
              </a:rPr>
              <a:t>VERSIONING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E55964-1ACB-E742-83A7-6D5C6D2D6D17}" type="slidenum">
              <a:rPr lang="de-DE" smtClean="0"/>
              <a:pPr>
                <a:defRPr/>
              </a:pPr>
              <a:t>29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41526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Standard-Datenbanken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E55964-1ACB-E742-83A7-6D5C6D2D6D17}" type="slidenum">
              <a:rPr lang="de-DE" smtClean="0"/>
              <a:pPr>
                <a:defRPr/>
              </a:pPr>
              <a:t>3</a:t>
            </a:fld>
            <a:endParaRPr lang="de-DE"/>
          </a:p>
        </p:txBody>
      </p:sp>
      <p:graphicFrame>
        <p:nvGraphicFramePr>
          <p:cNvPr id="6" name="Group 19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3871272"/>
              </p:ext>
            </p:extLst>
          </p:nvPr>
        </p:nvGraphicFramePr>
        <p:xfrm>
          <a:off x="2286000" y="1554440"/>
          <a:ext cx="914400" cy="2194560"/>
        </p:xfrm>
        <a:graphic>
          <a:graphicData uri="http://schemas.openxmlformats.org/drawingml/2006/table">
            <a:tbl>
              <a:tblPr/>
              <a:tblGrid>
                <a:gridCol w="914400"/>
              </a:tblGrid>
              <a:tr h="328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S#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3635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S1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</a:tr>
              <a:tr h="3635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S2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</a:tr>
              <a:tr h="3635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S3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</a:tr>
              <a:tr h="3651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S4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S5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Group 19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6156730"/>
              </p:ext>
            </p:extLst>
          </p:nvPr>
        </p:nvGraphicFramePr>
        <p:xfrm>
          <a:off x="6096000" y="1554440"/>
          <a:ext cx="1752600" cy="4754880"/>
        </p:xfrm>
        <a:graphic>
          <a:graphicData uri="http://schemas.openxmlformats.org/drawingml/2006/table">
            <a:tbl>
              <a:tblPr/>
              <a:tblGrid>
                <a:gridCol w="865188"/>
                <a:gridCol w="887412"/>
              </a:tblGrid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S#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P#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357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S1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P1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</a:tr>
              <a:tr h="355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S1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P2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</a:tr>
              <a:tr h="357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S1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P3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</a:tr>
              <a:tr h="355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S1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P4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</a:tr>
              <a:tr h="357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S1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P5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</a:tr>
              <a:tr h="3540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S1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P6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</a:tr>
              <a:tr h="357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S2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P1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</a:tr>
              <a:tr h="355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S2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P2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</a:tr>
              <a:tr h="355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S3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P2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</a:tr>
              <a:tr h="355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S4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P2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</a:tr>
              <a:tr h="357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S4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P4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S4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P5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</a:tr>
            </a:tbl>
          </a:graphicData>
        </a:graphic>
      </p:graphicFrame>
      <p:sp>
        <p:nvSpPr>
          <p:cNvPr id="8" name="Text Box 78"/>
          <p:cNvSpPr txBox="1">
            <a:spLocks noChangeArrowheads="1"/>
          </p:cNvSpPr>
          <p:nvPr/>
        </p:nvSpPr>
        <p:spPr bwMode="auto">
          <a:xfrm>
            <a:off x="1644650" y="1671638"/>
            <a:ext cx="38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/>
              <a:t>S</a:t>
            </a:r>
          </a:p>
        </p:txBody>
      </p:sp>
      <p:sp>
        <p:nvSpPr>
          <p:cNvPr id="9" name="Text Box 81"/>
          <p:cNvSpPr txBox="1">
            <a:spLocks noChangeArrowheads="1"/>
          </p:cNvSpPr>
          <p:nvPr/>
        </p:nvSpPr>
        <p:spPr bwMode="auto">
          <a:xfrm>
            <a:off x="5257800" y="1676400"/>
            <a:ext cx="590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/>
              <a:t>SP</a:t>
            </a:r>
          </a:p>
        </p:txBody>
      </p:sp>
      <p:sp>
        <p:nvSpPr>
          <p:cNvPr id="10" name="Text Box 200"/>
          <p:cNvSpPr txBox="1">
            <a:spLocks noChangeArrowheads="1"/>
          </p:cNvSpPr>
          <p:nvPr/>
        </p:nvSpPr>
        <p:spPr bwMode="auto">
          <a:xfrm>
            <a:off x="3384451" y="1084263"/>
            <a:ext cx="37798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/>
              <a:t>“Suppliers and Shipments”</a:t>
            </a:r>
          </a:p>
        </p:txBody>
      </p:sp>
      <p:sp>
        <p:nvSpPr>
          <p:cNvPr id="11" name="Text Box 201"/>
          <p:cNvSpPr txBox="1">
            <a:spLocks noChangeArrowheads="1"/>
          </p:cNvSpPr>
          <p:nvPr/>
        </p:nvSpPr>
        <p:spPr bwMode="auto">
          <a:xfrm>
            <a:off x="304800" y="2362200"/>
            <a:ext cx="198120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sz="1800" dirty="0" err="1" smtClean="0">
                <a:solidFill>
                  <a:srgbClr val="008000"/>
                </a:solidFill>
              </a:rPr>
              <a:t>Prädikat</a:t>
            </a:r>
            <a:r>
              <a:rPr lang="en-GB" sz="1800" dirty="0" smtClean="0">
                <a:solidFill>
                  <a:srgbClr val="FFFFCC"/>
                </a:solidFill>
              </a:rPr>
              <a:t>:</a:t>
            </a:r>
            <a:r>
              <a:rPr lang="en-GB" sz="1800" dirty="0">
                <a:solidFill>
                  <a:srgbClr val="FFFFCC"/>
                </a:solidFill>
              </a:rPr>
              <a:t/>
            </a:r>
            <a:br>
              <a:rPr lang="en-GB" sz="1800" dirty="0">
                <a:solidFill>
                  <a:srgbClr val="FFFFCC"/>
                </a:solidFill>
              </a:rPr>
            </a:br>
            <a:r>
              <a:rPr lang="en-GB" sz="1800" dirty="0"/>
              <a:t>"Supplier S# is under contract"</a:t>
            </a:r>
          </a:p>
        </p:txBody>
      </p:sp>
      <p:sp>
        <p:nvSpPr>
          <p:cNvPr id="12" name="Text Box 202"/>
          <p:cNvSpPr txBox="1">
            <a:spLocks noChangeArrowheads="1"/>
          </p:cNvSpPr>
          <p:nvPr/>
        </p:nvSpPr>
        <p:spPr bwMode="auto">
          <a:xfrm>
            <a:off x="3886200" y="2362200"/>
            <a:ext cx="228600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sz="1800" dirty="0" err="1" smtClean="0">
                <a:solidFill>
                  <a:srgbClr val="008000"/>
                </a:solidFill>
              </a:rPr>
              <a:t>Prädikat</a:t>
            </a:r>
            <a:r>
              <a:rPr lang="en-GB" sz="1800" dirty="0" smtClean="0">
                <a:solidFill>
                  <a:srgbClr val="FFFFCC"/>
                </a:solidFill>
              </a:rPr>
              <a:t>:</a:t>
            </a:r>
            <a:r>
              <a:rPr lang="en-GB" sz="1800" dirty="0">
                <a:solidFill>
                  <a:srgbClr val="FFFFCC"/>
                </a:solidFill>
              </a:rPr>
              <a:t/>
            </a:r>
            <a:br>
              <a:rPr lang="en-GB" sz="1800" dirty="0">
                <a:solidFill>
                  <a:srgbClr val="FFFFCC"/>
                </a:solidFill>
              </a:rPr>
            </a:br>
            <a:r>
              <a:rPr lang="en-GB" sz="1800" dirty="0"/>
              <a:t>"Supplier S# is able</a:t>
            </a:r>
            <a:br>
              <a:rPr lang="en-GB" sz="1800" dirty="0"/>
            </a:br>
            <a:r>
              <a:rPr lang="en-GB" sz="1800" dirty="0"/>
              <a:t>to supply part P#"</a:t>
            </a:r>
          </a:p>
        </p:txBody>
      </p:sp>
      <p:sp>
        <p:nvSpPr>
          <p:cNvPr id="13" name="Text Box 204"/>
          <p:cNvSpPr txBox="1">
            <a:spLocks noChangeArrowheads="1"/>
          </p:cNvSpPr>
          <p:nvPr/>
        </p:nvSpPr>
        <p:spPr bwMode="auto">
          <a:xfrm>
            <a:off x="914400" y="4953000"/>
            <a:ext cx="4816475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sz="1800" dirty="0" err="1" smtClean="0">
                <a:solidFill>
                  <a:srgbClr val="008000"/>
                </a:solidFill>
              </a:rPr>
              <a:t>Anfragen</a:t>
            </a:r>
            <a:r>
              <a:rPr lang="en-GB" sz="1800" dirty="0" smtClean="0">
                <a:solidFill>
                  <a:srgbClr val="008000"/>
                </a:solidFill>
              </a:rPr>
              <a:t>:</a:t>
            </a:r>
            <a:r>
              <a:rPr lang="en-GB" sz="1800" dirty="0" smtClean="0">
                <a:solidFill>
                  <a:srgbClr val="FFFFCC"/>
                </a:solidFill>
              </a:rPr>
              <a:t>:</a:t>
            </a:r>
            <a:r>
              <a:rPr lang="en-GB" sz="1800" dirty="0" smtClean="0"/>
              <a:t> </a:t>
            </a:r>
            <a:endParaRPr lang="en-GB" dirty="0"/>
          </a:p>
          <a:p>
            <a:pPr marL="285750" indent="-285750">
              <a:buFont typeface="Arial"/>
              <a:buChar char="•"/>
            </a:pPr>
            <a:r>
              <a:rPr lang="en-GB" sz="1800" i="1" dirty="0" smtClean="0"/>
              <a:t>Which </a:t>
            </a:r>
            <a:r>
              <a:rPr lang="en-GB" sz="1800" i="1" dirty="0"/>
              <a:t>suppliers can supply something? </a:t>
            </a:r>
            <a:endParaRPr lang="en-GB" i="1" dirty="0"/>
          </a:p>
          <a:p>
            <a:pPr marL="285750" indent="-285750">
              <a:buFont typeface="Arial"/>
              <a:buChar char="•"/>
            </a:pPr>
            <a:r>
              <a:rPr lang="en-GB" sz="1800" i="1" dirty="0" smtClean="0"/>
              <a:t>Which </a:t>
            </a:r>
            <a:r>
              <a:rPr lang="en-GB" sz="1800" i="1" dirty="0"/>
              <a:t>suppliers cannot supply anything?</a:t>
            </a:r>
          </a:p>
        </p:txBody>
      </p:sp>
    </p:spTree>
    <p:extLst>
      <p:ext uri="{BB962C8B-B14F-4D97-AF65-F5344CB8AC3E}">
        <p14:creationId xmlns:p14="http://schemas.microsoft.com/office/powerpoint/2010/main" val="147533174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Tabellen und </a:t>
            </a:r>
            <a:r>
              <a:rPr lang="de-DE" dirty="0" err="1" smtClean="0"/>
              <a:t>Versionierung</a:t>
            </a:r>
            <a:r>
              <a:rPr lang="de-DE" dirty="0" smtClean="0"/>
              <a:t> mit Systemzeit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 smtClean="0"/>
              <a:t>Versionierung</a:t>
            </a:r>
            <a:r>
              <a:rPr lang="de-DE" dirty="0" smtClean="0"/>
              <a:t> von Tabellen durch Systemzeitattribute (auch Transaktionszeit genannt)</a:t>
            </a:r>
          </a:p>
          <a:p>
            <a:r>
              <a:rPr lang="de-DE" dirty="0" smtClean="0"/>
              <a:t>Nur das DBMS kann (und muss) Start- und Endzeitpunkte für Systemzeitperioden liefern</a:t>
            </a:r>
          </a:p>
          <a:p>
            <a:pPr lvl="1"/>
            <a:r>
              <a:rPr lang="de-DE" dirty="0" smtClean="0"/>
              <a:t>Datentyp für Zeitpunkte systemabhängig</a:t>
            </a:r>
          </a:p>
          <a:p>
            <a:r>
              <a:rPr lang="de-DE" dirty="0" smtClean="0"/>
              <a:t>Modifikation </a:t>
            </a:r>
            <a:r>
              <a:rPr lang="de-DE" dirty="0" smtClean="0">
                <a:sym typeface="Wingdings"/>
              </a:rPr>
              <a:t> </a:t>
            </a:r>
            <a:r>
              <a:rPr lang="de-DE" dirty="0" smtClean="0"/>
              <a:t>zusätzliches </a:t>
            </a:r>
            <a:r>
              <a:rPr lang="de-DE" dirty="0" err="1" smtClean="0"/>
              <a:t>Tupel</a:t>
            </a:r>
            <a:r>
              <a:rPr lang="de-DE" dirty="0" smtClean="0"/>
              <a:t> für den alten Zustand vor der Änderung</a:t>
            </a:r>
          </a:p>
          <a:p>
            <a:pPr lvl="1"/>
            <a:r>
              <a:rPr lang="de-DE" dirty="0" smtClean="0">
                <a:solidFill>
                  <a:srgbClr val="FF0000"/>
                </a:solidFill>
              </a:rPr>
              <a:t>Aktueller</a:t>
            </a:r>
            <a:r>
              <a:rPr lang="de-DE" dirty="0" smtClean="0"/>
              <a:t> Zeilenzustand: Zeitstempel ist der neueste</a:t>
            </a:r>
          </a:p>
          <a:p>
            <a:pPr lvl="1"/>
            <a:r>
              <a:rPr lang="de-DE" dirty="0" smtClean="0">
                <a:solidFill>
                  <a:srgbClr val="FF0000"/>
                </a:solidFill>
              </a:rPr>
              <a:t>Historischer</a:t>
            </a:r>
            <a:r>
              <a:rPr lang="de-DE" dirty="0" smtClean="0"/>
              <a:t> Zeilenzustand: Zeitstempel nicht der neueste</a:t>
            </a:r>
          </a:p>
          <a:p>
            <a:endParaRPr lang="de-DE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E55964-1ACB-E742-83A7-6D5C6D2D6D17}" type="slidenum">
              <a:rPr lang="de-DE" smtClean="0"/>
              <a:pPr>
                <a:defRPr/>
              </a:pPr>
              <a:t>30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43303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Änderung von </a:t>
            </a:r>
            <a:r>
              <a:rPr lang="de-DE" dirty="0" err="1" smtClean="0"/>
              <a:t>systemversionierten</a:t>
            </a:r>
            <a:r>
              <a:rPr lang="de-DE" dirty="0" smtClean="0"/>
              <a:t> Tabellen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51520" y="1196975"/>
            <a:ext cx="8229600" cy="4968875"/>
          </a:xfrm>
        </p:spPr>
        <p:txBody>
          <a:bodyPr/>
          <a:lstStyle/>
          <a:p>
            <a:pPr marL="0" indent="0">
              <a:buNone/>
            </a:pPr>
            <a:r>
              <a:rPr lang="de-DE" sz="2400" dirty="0" smtClean="0">
                <a:solidFill>
                  <a:srgbClr val="0000FF"/>
                </a:solidFill>
              </a:rPr>
              <a:t>INSERT</a:t>
            </a:r>
          </a:p>
          <a:p>
            <a:pPr lvl="1"/>
            <a:r>
              <a:rPr lang="de-DE" sz="2000" dirty="0" smtClean="0"/>
              <a:t>Systemzeitstart wird auf Transaktionszeit gesetzt</a:t>
            </a:r>
          </a:p>
          <a:p>
            <a:pPr lvl="1"/>
            <a:r>
              <a:rPr lang="de-DE" sz="2000" dirty="0" smtClean="0"/>
              <a:t>Systemzeitende wird auf </a:t>
            </a:r>
            <a:r>
              <a:rPr lang="de-DE" sz="2000" dirty="0"/>
              <a:t>Maximalwert gesetzt</a:t>
            </a:r>
            <a:br>
              <a:rPr lang="de-DE" sz="2000" dirty="0"/>
            </a:br>
            <a:r>
              <a:rPr lang="de-DE" sz="2000" dirty="0">
                <a:solidFill>
                  <a:srgbClr val="0000FF"/>
                </a:solidFill>
              </a:rPr>
              <a:t>INSERT INTO </a:t>
            </a:r>
            <a:r>
              <a:rPr lang="de-DE" sz="2000" dirty="0" err="1">
                <a:solidFill>
                  <a:srgbClr val="0000FF"/>
                </a:solidFill>
              </a:rPr>
              <a:t>Emp</a:t>
            </a:r>
            <a:r>
              <a:rPr lang="de-DE" sz="2000" dirty="0">
                <a:solidFill>
                  <a:srgbClr val="0000FF"/>
                </a:solidFill>
              </a:rPr>
              <a:t> (</a:t>
            </a:r>
            <a:r>
              <a:rPr lang="de-DE" sz="2000" dirty="0" err="1">
                <a:solidFill>
                  <a:srgbClr val="0000FF"/>
                </a:solidFill>
              </a:rPr>
              <a:t>ENo</a:t>
            </a:r>
            <a:r>
              <a:rPr lang="de-DE" sz="2000" dirty="0">
                <a:solidFill>
                  <a:srgbClr val="0000FF"/>
                </a:solidFill>
              </a:rPr>
              <a:t>, </a:t>
            </a:r>
            <a:r>
              <a:rPr lang="de-DE" sz="2000" dirty="0" err="1">
                <a:solidFill>
                  <a:srgbClr val="0000FF"/>
                </a:solidFill>
              </a:rPr>
              <a:t>EName</a:t>
            </a:r>
            <a:r>
              <a:rPr lang="de-DE" sz="2000" dirty="0">
                <a:solidFill>
                  <a:srgbClr val="0000FF"/>
                </a:solidFill>
              </a:rPr>
              <a:t>) VALUES (22217, '</a:t>
            </a:r>
            <a:r>
              <a:rPr lang="de-DE" sz="2000" dirty="0" smtClean="0">
                <a:solidFill>
                  <a:srgbClr val="0000FF"/>
                </a:solidFill>
              </a:rPr>
              <a:t>Joe‘)</a:t>
            </a:r>
            <a:endParaRPr lang="de-DE" sz="2400" dirty="0" smtClean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de-DE" sz="2400" dirty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de-DE" sz="2400" dirty="0" smtClean="0">
                <a:solidFill>
                  <a:srgbClr val="0000FF"/>
                </a:solidFill>
              </a:rPr>
              <a:t>UPDATE</a:t>
            </a:r>
            <a:r>
              <a:rPr lang="de-DE" sz="2400" dirty="0" smtClean="0"/>
              <a:t> und </a:t>
            </a:r>
            <a:r>
              <a:rPr lang="de-DE" sz="2400" dirty="0" smtClean="0">
                <a:solidFill>
                  <a:srgbClr val="0000FF"/>
                </a:solidFill>
              </a:rPr>
              <a:t>DELETE</a:t>
            </a:r>
          </a:p>
          <a:p>
            <a:pPr lvl="1"/>
            <a:r>
              <a:rPr lang="de-DE" sz="2000" dirty="0" smtClean="0"/>
              <a:t>Operationen nur auf </a:t>
            </a:r>
            <a:br>
              <a:rPr lang="de-DE" sz="2000" dirty="0" smtClean="0"/>
            </a:br>
            <a:r>
              <a:rPr lang="de-DE" sz="2000" dirty="0" smtClean="0"/>
              <a:t>aktuellen Zeilen</a:t>
            </a:r>
          </a:p>
          <a:p>
            <a:pPr lvl="1"/>
            <a:r>
              <a:rPr lang="de-DE" sz="2000" dirty="0" smtClean="0"/>
              <a:t>Automatisches Erzeugen von </a:t>
            </a:r>
            <a:br>
              <a:rPr lang="de-DE" sz="2000" dirty="0" smtClean="0"/>
            </a:br>
            <a:r>
              <a:rPr lang="de-DE" sz="2000" dirty="0" smtClean="0"/>
              <a:t>historischen Zeilen für jede </a:t>
            </a:r>
            <a:br>
              <a:rPr lang="de-DE" sz="2000" dirty="0" smtClean="0"/>
            </a:br>
            <a:r>
              <a:rPr lang="de-DE" sz="2000" dirty="0" smtClean="0"/>
              <a:t>geänderte oder gelöschte Zeile</a:t>
            </a:r>
          </a:p>
          <a:p>
            <a:pPr lvl="1"/>
            <a:r>
              <a:rPr lang="de-DE" sz="2000" dirty="0" smtClean="0"/>
              <a:t>Bei UPDATE wird der neue </a:t>
            </a:r>
            <a:br>
              <a:rPr lang="de-DE" sz="2000" dirty="0" smtClean="0"/>
            </a:br>
            <a:r>
              <a:rPr lang="de-DE" sz="2000" dirty="0" smtClean="0"/>
              <a:t>Startzeitpunkt auf  die </a:t>
            </a:r>
            <a:br>
              <a:rPr lang="de-DE" sz="2000" dirty="0" smtClean="0"/>
            </a:br>
            <a:r>
              <a:rPr lang="de-DE" sz="2000" dirty="0" smtClean="0"/>
              <a:t>Transaktionszeit gesetzt</a:t>
            </a:r>
            <a:endParaRPr lang="de-DE" sz="20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E55964-1ACB-E742-83A7-6D5C6D2D6D17}" type="slidenum">
              <a:rPr lang="de-DE" smtClean="0"/>
              <a:pPr>
                <a:defRPr/>
              </a:pPr>
              <a:t>31</a:t>
            </a:fld>
            <a:endParaRPr lang="de-DE"/>
          </a:p>
        </p:txBody>
      </p:sp>
      <p:pic>
        <p:nvPicPr>
          <p:cNvPr id="5" name="Bild 4" descr="Screen Shot 2014-11-26 at 10.59.0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8512" y="4358137"/>
            <a:ext cx="4283968" cy="1599660"/>
          </a:xfrm>
          <a:prstGeom prst="rect">
            <a:avLst/>
          </a:prstGeom>
        </p:spPr>
      </p:pic>
      <p:pic>
        <p:nvPicPr>
          <p:cNvPr id="6" name="Bild 5" descr="Screen Shot 2014-11-26 at 10.59.0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6532" y="2780928"/>
            <a:ext cx="4283968" cy="1001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08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Einschränkungen und Anfragen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Primärschlüssel und Fremdschlüssel für </a:t>
            </a:r>
            <a:r>
              <a:rPr lang="de-DE" dirty="0" err="1" smtClean="0"/>
              <a:t>systemversionierte</a:t>
            </a:r>
            <a:r>
              <a:rPr lang="de-DE" dirty="0" smtClean="0"/>
              <a:t> Tabellen</a:t>
            </a:r>
          </a:p>
          <a:p>
            <a:pPr lvl="1"/>
            <a:r>
              <a:rPr lang="de-DE" dirty="0" smtClean="0"/>
              <a:t>Sollen nur für die aktuellen Zeilen geprüft werden</a:t>
            </a:r>
          </a:p>
          <a:p>
            <a:pPr lvl="1"/>
            <a:r>
              <a:rPr lang="de-DE" dirty="0" smtClean="0"/>
              <a:t>Systemzeitperiode muss nicht als Teil des Schlüssels deklariert werden</a:t>
            </a:r>
          </a:p>
          <a:p>
            <a:r>
              <a:rPr lang="de-DE" dirty="0" smtClean="0"/>
              <a:t>Anfragen auf </a:t>
            </a:r>
            <a:r>
              <a:rPr lang="de-DE" dirty="0" err="1" smtClean="0"/>
              <a:t>systemversionierten</a:t>
            </a:r>
            <a:r>
              <a:rPr lang="de-DE" dirty="0" smtClean="0"/>
              <a:t> Tabellen:</a:t>
            </a:r>
          </a:p>
          <a:p>
            <a:pPr lvl="1"/>
            <a:r>
              <a:rPr lang="de-DE" dirty="0" smtClean="0"/>
              <a:t>Beziehen sich standardmäßig auf aktuelle Zeilen</a:t>
            </a:r>
          </a:p>
          <a:p>
            <a:pPr lvl="1"/>
            <a:r>
              <a:rPr lang="de-DE" dirty="0" smtClean="0"/>
              <a:t>Bezugnahme auf historische Zeilen durch Schlüsselwort </a:t>
            </a:r>
            <a:r>
              <a:rPr lang="de-DE" dirty="0" smtClean="0">
                <a:solidFill>
                  <a:srgbClr val="0000FF"/>
                </a:solidFill>
              </a:rPr>
              <a:t>FOR SYSTEM TIME</a:t>
            </a:r>
            <a:endParaRPr lang="de-DE" dirty="0">
              <a:solidFill>
                <a:srgbClr val="0000FF"/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E55964-1ACB-E742-83A7-6D5C6D2D6D17}" type="slidenum">
              <a:rPr lang="de-DE" smtClean="0"/>
              <a:pPr>
                <a:defRPr/>
              </a:pPr>
              <a:t>32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816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Beispiele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196975"/>
            <a:ext cx="8507288" cy="4968875"/>
          </a:xfrm>
        </p:spPr>
        <p:txBody>
          <a:bodyPr/>
          <a:lstStyle/>
          <a:p>
            <a:r>
              <a:rPr lang="de-DE" dirty="0" smtClean="0"/>
              <a:t>Bestimme Zeilen, die zu einem gegebenen Zeitpunkt die aktuellen Zeilen sind</a:t>
            </a:r>
          </a:p>
          <a:p>
            <a:pPr marL="400050" lvl="2" indent="0">
              <a:buNone/>
            </a:pPr>
            <a:r>
              <a:rPr lang="de-DE" sz="1800" dirty="0">
                <a:solidFill>
                  <a:srgbClr val="0000FF"/>
                </a:solidFill>
              </a:rPr>
              <a:t>SELECT </a:t>
            </a:r>
            <a:r>
              <a:rPr lang="de-DE" sz="1800" dirty="0" err="1">
                <a:solidFill>
                  <a:srgbClr val="0000FF"/>
                </a:solidFill>
              </a:rPr>
              <a:t>ENo</a:t>
            </a:r>
            <a:r>
              <a:rPr lang="de-DE" sz="1800" dirty="0">
                <a:solidFill>
                  <a:srgbClr val="0000FF"/>
                </a:solidFill>
              </a:rPr>
              <a:t>, </a:t>
            </a:r>
            <a:r>
              <a:rPr lang="de-DE" sz="1800" dirty="0" err="1">
                <a:solidFill>
                  <a:srgbClr val="0000FF"/>
                </a:solidFill>
              </a:rPr>
              <a:t>EName</a:t>
            </a:r>
            <a:r>
              <a:rPr lang="de-DE" sz="1800" dirty="0">
                <a:solidFill>
                  <a:srgbClr val="0000FF"/>
                </a:solidFill>
              </a:rPr>
              <a:t>, </a:t>
            </a:r>
            <a:r>
              <a:rPr lang="de-DE" sz="1800" dirty="0" err="1">
                <a:solidFill>
                  <a:srgbClr val="0000FF"/>
                </a:solidFill>
              </a:rPr>
              <a:t>Sys_Start</a:t>
            </a:r>
            <a:r>
              <a:rPr lang="de-DE" sz="1800" dirty="0">
                <a:solidFill>
                  <a:srgbClr val="0000FF"/>
                </a:solidFill>
              </a:rPr>
              <a:t>, </a:t>
            </a:r>
            <a:r>
              <a:rPr lang="de-DE" sz="1800" dirty="0" err="1">
                <a:solidFill>
                  <a:srgbClr val="0000FF"/>
                </a:solidFill>
              </a:rPr>
              <a:t>Sys_End</a:t>
            </a:r>
            <a:r>
              <a:rPr lang="de-DE" sz="1800" dirty="0">
                <a:solidFill>
                  <a:srgbClr val="0000FF"/>
                </a:solidFill>
              </a:rPr>
              <a:t/>
            </a:r>
            <a:br>
              <a:rPr lang="de-DE" sz="1800" dirty="0">
                <a:solidFill>
                  <a:srgbClr val="0000FF"/>
                </a:solidFill>
              </a:rPr>
            </a:br>
            <a:r>
              <a:rPr lang="de-DE" sz="1800" dirty="0">
                <a:solidFill>
                  <a:srgbClr val="0000FF"/>
                </a:solidFill>
              </a:rPr>
              <a:t>FROM </a:t>
            </a:r>
            <a:r>
              <a:rPr lang="de-DE" sz="1800" dirty="0" err="1">
                <a:solidFill>
                  <a:srgbClr val="0000FF"/>
                </a:solidFill>
              </a:rPr>
              <a:t>Emp</a:t>
            </a:r>
            <a:r>
              <a:rPr lang="de-DE" sz="1800" dirty="0">
                <a:solidFill>
                  <a:srgbClr val="0000FF"/>
                </a:solidFill>
              </a:rPr>
              <a:t> </a:t>
            </a:r>
            <a:r>
              <a:rPr lang="de-DE" sz="1800" b="1" dirty="0">
                <a:solidFill>
                  <a:srgbClr val="0000FF"/>
                </a:solidFill>
              </a:rPr>
              <a:t>FOR SYSTEM_TIME </a:t>
            </a:r>
            <a:r>
              <a:rPr lang="de-DE" sz="1800" b="1" dirty="0" smtClean="0">
                <a:solidFill>
                  <a:srgbClr val="0000FF"/>
                </a:solidFill>
              </a:rPr>
              <a:t>AS </a:t>
            </a:r>
            <a:r>
              <a:rPr lang="de-DE" sz="1800" b="1" dirty="0">
                <a:solidFill>
                  <a:srgbClr val="0000FF"/>
                </a:solidFill>
              </a:rPr>
              <a:t>OF </a:t>
            </a:r>
            <a:r>
              <a:rPr lang="de-DE" sz="1800" dirty="0">
                <a:solidFill>
                  <a:srgbClr val="0000FF"/>
                </a:solidFill>
              </a:rPr>
              <a:t>TIMESTAMP '2011-01-02 00:00:00</a:t>
            </a:r>
            <a:r>
              <a:rPr lang="de-DE" sz="1800" dirty="0" smtClean="0">
                <a:solidFill>
                  <a:srgbClr val="0000FF"/>
                </a:solidFill>
              </a:rPr>
              <a:t>‘</a:t>
            </a:r>
          </a:p>
          <a:p>
            <a:r>
              <a:rPr lang="de-DE" dirty="0" smtClean="0"/>
              <a:t>Bestimme Zeilen, die in einer Zeitperiode aktuell waren (</a:t>
            </a:r>
            <a:r>
              <a:rPr lang="de-DE" dirty="0" smtClean="0">
                <a:solidFill>
                  <a:srgbClr val="FF0000"/>
                </a:solidFill>
              </a:rPr>
              <a:t>ohne</a:t>
            </a:r>
            <a:r>
              <a:rPr lang="de-DE" dirty="0" smtClean="0"/>
              <a:t> Endpunkt der Periode)</a:t>
            </a:r>
          </a:p>
          <a:p>
            <a:pPr marL="457200" lvl="3" indent="0">
              <a:buNone/>
            </a:pPr>
            <a:r>
              <a:rPr lang="de-DE" sz="1600" dirty="0">
                <a:solidFill>
                  <a:srgbClr val="0000FF"/>
                </a:solidFill>
              </a:rPr>
              <a:t>SELECT </a:t>
            </a:r>
            <a:r>
              <a:rPr lang="de-DE" sz="1600" dirty="0" err="1">
                <a:solidFill>
                  <a:srgbClr val="0000FF"/>
                </a:solidFill>
              </a:rPr>
              <a:t>ENo</a:t>
            </a:r>
            <a:r>
              <a:rPr lang="de-DE" sz="1600" dirty="0">
                <a:solidFill>
                  <a:srgbClr val="0000FF"/>
                </a:solidFill>
              </a:rPr>
              <a:t>, </a:t>
            </a:r>
            <a:r>
              <a:rPr lang="de-DE" sz="1600" dirty="0" err="1">
                <a:solidFill>
                  <a:srgbClr val="0000FF"/>
                </a:solidFill>
              </a:rPr>
              <a:t>EName</a:t>
            </a:r>
            <a:r>
              <a:rPr lang="de-DE" sz="1600" dirty="0">
                <a:solidFill>
                  <a:srgbClr val="0000FF"/>
                </a:solidFill>
              </a:rPr>
              <a:t>, </a:t>
            </a:r>
            <a:r>
              <a:rPr lang="de-DE" sz="1600" dirty="0" err="1">
                <a:solidFill>
                  <a:srgbClr val="0000FF"/>
                </a:solidFill>
              </a:rPr>
              <a:t>Sys_Start</a:t>
            </a:r>
            <a:r>
              <a:rPr lang="de-DE" sz="1600" dirty="0">
                <a:solidFill>
                  <a:srgbClr val="0000FF"/>
                </a:solidFill>
              </a:rPr>
              <a:t>, </a:t>
            </a:r>
            <a:r>
              <a:rPr lang="de-DE" sz="1600" dirty="0" err="1" smtClean="0">
                <a:solidFill>
                  <a:srgbClr val="0000FF"/>
                </a:solidFill>
              </a:rPr>
              <a:t>Sys_End</a:t>
            </a:r>
            <a:r>
              <a:rPr lang="de-DE" sz="1600" dirty="0" smtClean="0">
                <a:solidFill>
                  <a:srgbClr val="0000FF"/>
                </a:solidFill>
              </a:rPr>
              <a:t/>
            </a:r>
            <a:br>
              <a:rPr lang="de-DE" sz="1600" dirty="0" smtClean="0">
                <a:solidFill>
                  <a:srgbClr val="0000FF"/>
                </a:solidFill>
              </a:rPr>
            </a:br>
            <a:r>
              <a:rPr lang="de-DE" sz="1600" dirty="0" smtClean="0">
                <a:solidFill>
                  <a:srgbClr val="0000FF"/>
                </a:solidFill>
              </a:rPr>
              <a:t>FROM </a:t>
            </a:r>
            <a:r>
              <a:rPr lang="de-DE" sz="1600" dirty="0" err="1">
                <a:solidFill>
                  <a:srgbClr val="0000FF"/>
                </a:solidFill>
              </a:rPr>
              <a:t>Emp</a:t>
            </a:r>
            <a:r>
              <a:rPr lang="de-DE" sz="1600" dirty="0">
                <a:solidFill>
                  <a:srgbClr val="0000FF"/>
                </a:solidFill>
              </a:rPr>
              <a:t> </a:t>
            </a:r>
            <a:r>
              <a:rPr lang="de-DE" sz="1600" b="1" dirty="0">
                <a:solidFill>
                  <a:srgbClr val="0000FF"/>
                </a:solidFill>
              </a:rPr>
              <a:t>FOR </a:t>
            </a:r>
            <a:r>
              <a:rPr lang="de-DE" sz="1600" b="1" dirty="0" smtClean="0">
                <a:solidFill>
                  <a:srgbClr val="0000FF"/>
                </a:solidFill>
              </a:rPr>
              <a:t>SYSTEM_TIME</a:t>
            </a:r>
            <a:r>
              <a:rPr lang="de-DE" sz="1600" dirty="0" smtClean="0">
                <a:solidFill>
                  <a:srgbClr val="0000FF"/>
                </a:solidFill>
              </a:rPr>
              <a:t/>
            </a:r>
            <a:br>
              <a:rPr lang="de-DE" sz="1600" dirty="0" smtClean="0">
                <a:solidFill>
                  <a:srgbClr val="0000FF"/>
                </a:solidFill>
              </a:rPr>
            </a:br>
            <a:r>
              <a:rPr lang="de-DE" sz="1600" dirty="0" smtClean="0">
                <a:solidFill>
                  <a:srgbClr val="0000FF"/>
                </a:solidFill>
              </a:rPr>
              <a:t>             </a:t>
            </a:r>
            <a:r>
              <a:rPr lang="de-DE" sz="1600" b="1" dirty="0" smtClean="0">
                <a:solidFill>
                  <a:srgbClr val="0000FF"/>
                </a:solidFill>
              </a:rPr>
              <a:t>FROM</a:t>
            </a:r>
            <a:r>
              <a:rPr lang="de-DE" sz="1600" dirty="0" smtClean="0">
                <a:solidFill>
                  <a:srgbClr val="0000FF"/>
                </a:solidFill>
              </a:rPr>
              <a:t> </a:t>
            </a:r>
            <a:r>
              <a:rPr lang="de-DE" sz="1600" dirty="0">
                <a:solidFill>
                  <a:srgbClr val="0000FF"/>
                </a:solidFill>
              </a:rPr>
              <a:t>TIMESTAMP '2011-01-02 00:00:00’ </a:t>
            </a:r>
            <a:r>
              <a:rPr lang="de-DE" sz="1600" b="1" dirty="0">
                <a:solidFill>
                  <a:srgbClr val="0000FF"/>
                </a:solidFill>
              </a:rPr>
              <a:t>TO</a:t>
            </a:r>
            <a:r>
              <a:rPr lang="de-DE" sz="1600" dirty="0">
                <a:solidFill>
                  <a:srgbClr val="0000FF"/>
                </a:solidFill>
              </a:rPr>
              <a:t> TIMESTAMP '2011-12-31 00:00:00'</a:t>
            </a:r>
            <a:endParaRPr lang="de-DE" dirty="0" smtClean="0"/>
          </a:p>
          <a:p>
            <a:r>
              <a:rPr lang="de-DE" dirty="0" smtClean="0"/>
              <a:t>Bestimme Zeilen, die in einer Zeitperiode aktuell waren (</a:t>
            </a:r>
            <a:r>
              <a:rPr lang="de-DE" dirty="0" smtClean="0">
                <a:solidFill>
                  <a:srgbClr val="FF0000"/>
                </a:solidFill>
              </a:rPr>
              <a:t>mit</a:t>
            </a:r>
            <a:r>
              <a:rPr lang="de-DE" dirty="0" smtClean="0"/>
              <a:t> Endpunkt der Periode)</a:t>
            </a:r>
          </a:p>
          <a:p>
            <a:pPr marL="457200" lvl="3" indent="0">
              <a:buNone/>
            </a:pPr>
            <a:r>
              <a:rPr lang="de-DE" sz="1600" dirty="0">
                <a:solidFill>
                  <a:srgbClr val="0000FF"/>
                </a:solidFill>
              </a:rPr>
              <a:t>SELECT </a:t>
            </a:r>
            <a:r>
              <a:rPr lang="de-DE" sz="1600" dirty="0" err="1">
                <a:solidFill>
                  <a:srgbClr val="0000FF"/>
                </a:solidFill>
              </a:rPr>
              <a:t>ENo</a:t>
            </a:r>
            <a:r>
              <a:rPr lang="de-DE" sz="1600" dirty="0">
                <a:solidFill>
                  <a:srgbClr val="0000FF"/>
                </a:solidFill>
              </a:rPr>
              <a:t>, </a:t>
            </a:r>
            <a:r>
              <a:rPr lang="de-DE" sz="1600" dirty="0" err="1">
                <a:solidFill>
                  <a:srgbClr val="0000FF"/>
                </a:solidFill>
              </a:rPr>
              <a:t>EName</a:t>
            </a:r>
            <a:r>
              <a:rPr lang="de-DE" sz="1600" dirty="0">
                <a:solidFill>
                  <a:srgbClr val="0000FF"/>
                </a:solidFill>
              </a:rPr>
              <a:t>, </a:t>
            </a:r>
            <a:r>
              <a:rPr lang="de-DE" sz="1600" dirty="0" err="1">
                <a:solidFill>
                  <a:srgbClr val="0000FF"/>
                </a:solidFill>
              </a:rPr>
              <a:t>Sys_Start</a:t>
            </a:r>
            <a:r>
              <a:rPr lang="de-DE" sz="1600" dirty="0">
                <a:solidFill>
                  <a:srgbClr val="0000FF"/>
                </a:solidFill>
              </a:rPr>
              <a:t>, </a:t>
            </a:r>
            <a:r>
              <a:rPr lang="de-DE" sz="1600" dirty="0" err="1" smtClean="0">
                <a:solidFill>
                  <a:srgbClr val="0000FF"/>
                </a:solidFill>
              </a:rPr>
              <a:t>Sys_End</a:t>
            </a:r>
            <a:r>
              <a:rPr lang="de-DE" sz="1600" dirty="0" smtClean="0">
                <a:solidFill>
                  <a:srgbClr val="0000FF"/>
                </a:solidFill>
              </a:rPr>
              <a:t/>
            </a:r>
            <a:br>
              <a:rPr lang="de-DE" sz="1600" dirty="0" smtClean="0">
                <a:solidFill>
                  <a:srgbClr val="0000FF"/>
                </a:solidFill>
              </a:rPr>
            </a:br>
            <a:r>
              <a:rPr lang="de-DE" sz="1600" dirty="0" smtClean="0">
                <a:solidFill>
                  <a:srgbClr val="0000FF"/>
                </a:solidFill>
              </a:rPr>
              <a:t>FROM </a:t>
            </a:r>
            <a:r>
              <a:rPr lang="de-DE" sz="1600" dirty="0" err="1">
                <a:solidFill>
                  <a:srgbClr val="0000FF"/>
                </a:solidFill>
              </a:rPr>
              <a:t>Emp</a:t>
            </a:r>
            <a:r>
              <a:rPr lang="de-DE" sz="1600" dirty="0">
                <a:solidFill>
                  <a:srgbClr val="0000FF"/>
                </a:solidFill>
              </a:rPr>
              <a:t> </a:t>
            </a:r>
            <a:r>
              <a:rPr lang="de-DE" sz="1600" b="1" dirty="0">
                <a:solidFill>
                  <a:srgbClr val="0000FF"/>
                </a:solidFill>
              </a:rPr>
              <a:t>FOR SYSTEM_TIME </a:t>
            </a:r>
            <a:r>
              <a:rPr lang="de-DE" sz="1600" b="1" dirty="0" smtClean="0">
                <a:solidFill>
                  <a:srgbClr val="0000FF"/>
                </a:solidFill>
              </a:rPr>
              <a:t/>
            </a:r>
            <a:br>
              <a:rPr lang="de-DE" sz="1600" b="1" dirty="0" smtClean="0">
                <a:solidFill>
                  <a:srgbClr val="0000FF"/>
                </a:solidFill>
              </a:rPr>
            </a:br>
            <a:r>
              <a:rPr lang="de-DE" sz="1600" dirty="0" smtClean="0">
                <a:solidFill>
                  <a:srgbClr val="0000FF"/>
                </a:solidFill>
              </a:rPr>
              <a:t>             </a:t>
            </a:r>
            <a:r>
              <a:rPr lang="de-DE" sz="1600" b="1" dirty="0" smtClean="0">
                <a:solidFill>
                  <a:srgbClr val="0000FF"/>
                </a:solidFill>
              </a:rPr>
              <a:t>BETWEEN</a:t>
            </a:r>
            <a:r>
              <a:rPr lang="de-DE" sz="1600" dirty="0" smtClean="0">
                <a:solidFill>
                  <a:srgbClr val="0000FF"/>
                </a:solidFill>
              </a:rPr>
              <a:t> </a:t>
            </a:r>
            <a:r>
              <a:rPr lang="de-DE" sz="1600" dirty="0">
                <a:solidFill>
                  <a:srgbClr val="0000FF"/>
                </a:solidFill>
              </a:rPr>
              <a:t>TIMESTAMP '2011-01-02 00:00:</a:t>
            </a:r>
            <a:r>
              <a:rPr lang="de-DE" sz="1600" dirty="0" smtClean="0">
                <a:solidFill>
                  <a:srgbClr val="0000FF"/>
                </a:solidFill>
              </a:rPr>
              <a:t>00‘ </a:t>
            </a:r>
            <a:r>
              <a:rPr lang="de-DE" sz="1600" b="1" dirty="0" smtClean="0">
                <a:solidFill>
                  <a:srgbClr val="0000FF"/>
                </a:solidFill>
              </a:rPr>
              <a:t>AND</a:t>
            </a:r>
            <a:r>
              <a:rPr lang="de-DE" sz="1600" dirty="0" smtClean="0">
                <a:solidFill>
                  <a:srgbClr val="0000FF"/>
                </a:solidFill>
              </a:rPr>
              <a:t> </a:t>
            </a:r>
            <a:r>
              <a:rPr lang="de-DE" sz="1600" dirty="0">
                <a:solidFill>
                  <a:srgbClr val="0000FF"/>
                </a:solidFill>
              </a:rPr>
              <a:t>TIMESTAMP '2011-12-31 00:00:00'</a:t>
            </a:r>
            <a:endParaRPr lang="de-DE" dirty="0"/>
          </a:p>
          <a:p>
            <a:endParaRPr lang="de-DE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E55964-1ACB-E742-83A7-6D5C6D2D6D17}" type="slidenum">
              <a:rPr lang="de-DE" smtClean="0"/>
              <a:pPr>
                <a:defRPr/>
              </a:pPr>
              <a:t>33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84738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Bitemporale Tabellen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Anwendungszeit und Systemzeit kombiniert</a:t>
            </a:r>
          </a:p>
          <a:p>
            <a:r>
              <a:rPr lang="de-DE" dirty="0" smtClean="0"/>
              <a:t>Beispiel</a:t>
            </a:r>
          </a:p>
          <a:p>
            <a:pPr marL="400050" lvl="1" indent="0">
              <a:buNone/>
            </a:pPr>
            <a:r>
              <a:rPr lang="de-DE" sz="1800" dirty="0">
                <a:solidFill>
                  <a:srgbClr val="0000FF"/>
                </a:solidFill>
              </a:rPr>
              <a:t>CREATE TABLE </a:t>
            </a:r>
            <a:r>
              <a:rPr lang="de-DE" sz="1800" dirty="0" err="1">
                <a:solidFill>
                  <a:srgbClr val="0000FF"/>
                </a:solidFill>
              </a:rPr>
              <a:t>Emp</a:t>
            </a:r>
            <a:r>
              <a:rPr lang="de-DE" sz="1800" dirty="0" smtClean="0">
                <a:solidFill>
                  <a:srgbClr val="0000FF"/>
                </a:solidFill>
              </a:rPr>
              <a:t>(</a:t>
            </a:r>
            <a:br>
              <a:rPr lang="de-DE" sz="1800" dirty="0" smtClean="0">
                <a:solidFill>
                  <a:srgbClr val="0000FF"/>
                </a:solidFill>
              </a:rPr>
            </a:br>
            <a:r>
              <a:rPr lang="de-DE" sz="1800" dirty="0" smtClean="0">
                <a:solidFill>
                  <a:srgbClr val="0000FF"/>
                </a:solidFill>
              </a:rPr>
              <a:t>	</a:t>
            </a:r>
            <a:r>
              <a:rPr lang="de-DE" sz="1800" dirty="0" err="1" smtClean="0">
                <a:solidFill>
                  <a:srgbClr val="0000FF"/>
                </a:solidFill>
              </a:rPr>
              <a:t>ENo</a:t>
            </a:r>
            <a:r>
              <a:rPr lang="de-DE" sz="1800" dirty="0" smtClean="0">
                <a:solidFill>
                  <a:srgbClr val="0000FF"/>
                </a:solidFill>
              </a:rPr>
              <a:t> </a:t>
            </a:r>
            <a:r>
              <a:rPr lang="de-DE" sz="1800" dirty="0">
                <a:solidFill>
                  <a:srgbClr val="0000FF"/>
                </a:solidFill>
              </a:rPr>
              <a:t>INTEGER, </a:t>
            </a:r>
            <a:br>
              <a:rPr lang="de-DE" sz="1800" dirty="0">
                <a:solidFill>
                  <a:srgbClr val="0000FF"/>
                </a:solidFill>
              </a:rPr>
            </a:br>
            <a:r>
              <a:rPr lang="de-DE" sz="1800" dirty="0" smtClean="0">
                <a:solidFill>
                  <a:srgbClr val="0000FF"/>
                </a:solidFill>
              </a:rPr>
              <a:t>	</a:t>
            </a:r>
            <a:r>
              <a:rPr lang="de-DE" sz="1800" dirty="0" err="1" smtClean="0">
                <a:solidFill>
                  <a:srgbClr val="0000FF"/>
                </a:solidFill>
              </a:rPr>
              <a:t>EStart</a:t>
            </a:r>
            <a:r>
              <a:rPr lang="de-DE" sz="1800" dirty="0" smtClean="0">
                <a:solidFill>
                  <a:srgbClr val="0000FF"/>
                </a:solidFill>
              </a:rPr>
              <a:t> </a:t>
            </a:r>
            <a:r>
              <a:rPr lang="de-DE" sz="1800" dirty="0">
                <a:solidFill>
                  <a:srgbClr val="0000FF"/>
                </a:solidFill>
              </a:rPr>
              <a:t>DATE, </a:t>
            </a:r>
            <a:r>
              <a:rPr lang="de-DE" sz="1800" dirty="0" smtClean="0">
                <a:solidFill>
                  <a:srgbClr val="0000FF"/>
                </a:solidFill>
              </a:rPr>
              <a:t/>
            </a:r>
            <a:br>
              <a:rPr lang="de-DE" sz="1800" dirty="0" smtClean="0">
                <a:solidFill>
                  <a:srgbClr val="0000FF"/>
                </a:solidFill>
              </a:rPr>
            </a:br>
            <a:r>
              <a:rPr lang="de-DE" sz="1800" dirty="0" smtClean="0">
                <a:solidFill>
                  <a:srgbClr val="0000FF"/>
                </a:solidFill>
              </a:rPr>
              <a:t>	</a:t>
            </a:r>
            <a:r>
              <a:rPr lang="de-DE" sz="1800" dirty="0" err="1" smtClean="0">
                <a:solidFill>
                  <a:srgbClr val="0000FF"/>
                </a:solidFill>
              </a:rPr>
              <a:t>EEnd</a:t>
            </a:r>
            <a:r>
              <a:rPr lang="de-DE" sz="1800" dirty="0" smtClean="0">
                <a:solidFill>
                  <a:srgbClr val="0000FF"/>
                </a:solidFill>
              </a:rPr>
              <a:t> </a:t>
            </a:r>
            <a:r>
              <a:rPr lang="de-DE" sz="1800" dirty="0">
                <a:solidFill>
                  <a:srgbClr val="0000FF"/>
                </a:solidFill>
              </a:rPr>
              <a:t>DATE, </a:t>
            </a:r>
            <a:r>
              <a:rPr lang="de-DE" sz="1800" dirty="0" smtClean="0">
                <a:solidFill>
                  <a:srgbClr val="0000FF"/>
                </a:solidFill>
              </a:rPr>
              <a:t/>
            </a:r>
            <a:br>
              <a:rPr lang="de-DE" sz="1800" dirty="0" smtClean="0">
                <a:solidFill>
                  <a:srgbClr val="0000FF"/>
                </a:solidFill>
              </a:rPr>
            </a:br>
            <a:r>
              <a:rPr lang="de-DE" sz="1800" dirty="0" smtClean="0">
                <a:solidFill>
                  <a:srgbClr val="0000FF"/>
                </a:solidFill>
              </a:rPr>
              <a:t>	</a:t>
            </a:r>
            <a:r>
              <a:rPr lang="de-DE" sz="1800" dirty="0" err="1" smtClean="0">
                <a:solidFill>
                  <a:srgbClr val="0000FF"/>
                </a:solidFill>
              </a:rPr>
              <a:t>EDept</a:t>
            </a:r>
            <a:r>
              <a:rPr lang="de-DE" sz="1800" dirty="0" smtClean="0">
                <a:solidFill>
                  <a:srgbClr val="0000FF"/>
                </a:solidFill>
              </a:rPr>
              <a:t> </a:t>
            </a:r>
            <a:r>
              <a:rPr lang="de-DE" sz="1800" dirty="0">
                <a:solidFill>
                  <a:srgbClr val="0000FF"/>
                </a:solidFill>
              </a:rPr>
              <a:t>INTEGER</a:t>
            </a:r>
            <a:r>
              <a:rPr lang="de-DE" sz="1800" dirty="0" smtClean="0">
                <a:solidFill>
                  <a:srgbClr val="0000FF"/>
                </a:solidFill>
              </a:rPr>
              <a:t>,</a:t>
            </a:r>
            <a:br>
              <a:rPr lang="de-DE" sz="1800" dirty="0" smtClean="0">
                <a:solidFill>
                  <a:srgbClr val="0000FF"/>
                </a:solidFill>
              </a:rPr>
            </a:br>
            <a:r>
              <a:rPr lang="de-DE" sz="1800" dirty="0" smtClean="0">
                <a:solidFill>
                  <a:srgbClr val="0000FF"/>
                </a:solidFill>
              </a:rPr>
              <a:t>	</a:t>
            </a:r>
            <a:r>
              <a:rPr lang="de-DE" sz="1800" b="1" dirty="0" smtClean="0">
                <a:solidFill>
                  <a:srgbClr val="0000FF"/>
                </a:solidFill>
              </a:rPr>
              <a:t>PERIOD </a:t>
            </a:r>
            <a:r>
              <a:rPr lang="de-DE" sz="1800" b="1" dirty="0">
                <a:solidFill>
                  <a:srgbClr val="0000FF"/>
                </a:solidFill>
              </a:rPr>
              <a:t>FOR </a:t>
            </a:r>
            <a:r>
              <a:rPr lang="de-DE" sz="1800" dirty="0" err="1">
                <a:solidFill>
                  <a:srgbClr val="0000FF"/>
                </a:solidFill>
              </a:rPr>
              <a:t>EPeriod</a:t>
            </a:r>
            <a:r>
              <a:rPr lang="de-DE" sz="1800" dirty="0">
                <a:solidFill>
                  <a:srgbClr val="0000FF"/>
                </a:solidFill>
              </a:rPr>
              <a:t> (</a:t>
            </a:r>
            <a:r>
              <a:rPr lang="de-DE" sz="1800" dirty="0" err="1">
                <a:solidFill>
                  <a:srgbClr val="0000FF"/>
                </a:solidFill>
              </a:rPr>
              <a:t>EStart</a:t>
            </a:r>
            <a:r>
              <a:rPr lang="de-DE" sz="1800" dirty="0">
                <a:solidFill>
                  <a:srgbClr val="0000FF"/>
                </a:solidFill>
              </a:rPr>
              <a:t>, </a:t>
            </a:r>
            <a:r>
              <a:rPr lang="de-DE" sz="1800" dirty="0" err="1">
                <a:solidFill>
                  <a:srgbClr val="0000FF"/>
                </a:solidFill>
              </a:rPr>
              <a:t>EEnd</a:t>
            </a:r>
            <a:r>
              <a:rPr lang="de-DE" sz="1800" dirty="0">
                <a:solidFill>
                  <a:srgbClr val="0000FF"/>
                </a:solidFill>
              </a:rPr>
              <a:t>)</a:t>
            </a:r>
            <a:r>
              <a:rPr lang="de-DE" sz="1800" dirty="0" smtClean="0">
                <a:solidFill>
                  <a:srgbClr val="0000FF"/>
                </a:solidFill>
              </a:rPr>
              <a:t>,</a:t>
            </a:r>
            <a:br>
              <a:rPr lang="de-DE" sz="1800" dirty="0" smtClean="0">
                <a:solidFill>
                  <a:srgbClr val="0000FF"/>
                </a:solidFill>
              </a:rPr>
            </a:br>
            <a:r>
              <a:rPr lang="de-DE" sz="1800" dirty="0" smtClean="0">
                <a:solidFill>
                  <a:srgbClr val="0000FF"/>
                </a:solidFill>
              </a:rPr>
              <a:t>	</a:t>
            </a:r>
            <a:r>
              <a:rPr lang="de-DE" sz="1800" dirty="0" err="1" smtClean="0">
                <a:solidFill>
                  <a:srgbClr val="0000FF"/>
                </a:solidFill>
              </a:rPr>
              <a:t>Sys_start</a:t>
            </a:r>
            <a:r>
              <a:rPr lang="de-DE" sz="1800" dirty="0" smtClean="0">
                <a:solidFill>
                  <a:srgbClr val="0000FF"/>
                </a:solidFill>
              </a:rPr>
              <a:t> </a:t>
            </a:r>
            <a:r>
              <a:rPr lang="de-DE" sz="1800" dirty="0">
                <a:solidFill>
                  <a:srgbClr val="0000FF"/>
                </a:solidFill>
              </a:rPr>
              <a:t>TIMESTAMP(12) </a:t>
            </a:r>
            <a:r>
              <a:rPr lang="de-DE" sz="1800" b="1" dirty="0">
                <a:solidFill>
                  <a:srgbClr val="0000FF"/>
                </a:solidFill>
              </a:rPr>
              <a:t>GENERATED ALWAYS AS ROW START</a:t>
            </a:r>
            <a:r>
              <a:rPr lang="de-DE" sz="1800" dirty="0" smtClean="0">
                <a:solidFill>
                  <a:srgbClr val="0000FF"/>
                </a:solidFill>
              </a:rPr>
              <a:t>,</a:t>
            </a:r>
            <a:br>
              <a:rPr lang="de-DE" sz="1800" dirty="0" smtClean="0">
                <a:solidFill>
                  <a:srgbClr val="0000FF"/>
                </a:solidFill>
              </a:rPr>
            </a:br>
            <a:r>
              <a:rPr lang="de-DE" sz="1800" dirty="0" smtClean="0">
                <a:solidFill>
                  <a:srgbClr val="0000FF"/>
                </a:solidFill>
              </a:rPr>
              <a:t>	</a:t>
            </a:r>
            <a:r>
              <a:rPr lang="de-DE" sz="1800" dirty="0" err="1" smtClean="0">
                <a:solidFill>
                  <a:srgbClr val="0000FF"/>
                </a:solidFill>
              </a:rPr>
              <a:t>Sys_end</a:t>
            </a:r>
            <a:r>
              <a:rPr lang="de-DE" sz="1800" dirty="0" smtClean="0">
                <a:solidFill>
                  <a:srgbClr val="0000FF"/>
                </a:solidFill>
              </a:rPr>
              <a:t> </a:t>
            </a:r>
            <a:r>
              <a:rPr lang="de-DE" sz="1800" dirty="0">
                <a:solidFill>
                  <a:srgbClr val="0000FF"/>
                </a:solidFill>
              </a:rPr>
              <a:t>TIMESTAMP(12) </a:t>
            </a:r>
            <a:r>
              <a:rPr lang="de-DE" sz="1800" b="1" dirty="0">
                <a:solidFill>
                  <a:srgbClr val="0000FF"/>
                </a:solidFill>
              </a:rPr>
              <a:t>GENERATED ALWAYS AS ROW END</a:t>
            </a:r>
            <a:r>
              <a:rPr lang="de-DE" sz="1800" dirty="0" smtClean="0">
                <a:solidFill>
                  <a:srgbClr val="0000FF"/>
                </a:solidFill>
              </a:rPr>
              <a:t>,</a:t>
            </a:r>
            <a:br>
              <a:rPr lang="de-DE" sz="1800" dirty="0" smtClean="0">
                <a:solidFill>
                  <a:srgbClr val="0000FF"/>
                </a:solidFill>
              </a:rPr>
            </a:br>
            <a:r>
              <a:rPr lang="de-DE" sz="1800" dirty="0" smtClean="0">
                <a:solidFill>
                  <a:srgbClr val="0000FF"/>
                </a:solidFill>
              </a:rPr>
              <a:t>	</a:t>
            </a:r>
            <a:r>
              <a:rPr lang="de-DE" sz="1800" dirty="0" err="1" smtClean="0">
                <a:solidFill>
                  <a:srgbClr val="0000FF"/>
                </a:solidFill>
              </a:rPr>
              <a:t>EName</a:t>
            </a:r>
            <a:r>
              <a:rPr lang="de-DE" sz="1800" dirty="0" smtClean="0">
                <a:solidFill>
                  <a:srgbClr val="0000FF"/>
                </a:solidFill>
              </a:rPr>
              <a:t> </a:t>
            </a:r>
            <a:r>
              <a:rPr lang="de-DE" sz="1800" dirty="0">
                <a:solidFill>
                  <a:srgbClr val="0000FF"/>
                </a:solidFill>
              </a:rPr>
              <a:t>VARCHAR(30)</a:t>
            </a:r>
            <a:r>
              <a:rPr lang="de-DE" sz="1800" dirty="0" smtClean="0">
                <a:solidFill>
                  <a:srgbClr val="0000FF"/>
                </a:solidFill>
              </a:rPr>
              <a:t>,</a:t>
            </a:r>
            <a:br>
              <a:rPr lang="de-DE" sz="1800" dirty="0" smtClean="0">
                <a:solidFill>
                  <a:srgbClr val="0000FF"/>
                </a:solidFill>
              </a:rPr>
            </a:br>
            <a:r>
              <a:rPr lang="de-DE" sz="1800" dirty="0" smtClean="0">
                <a:solidFill>
                  <a:srgbClr val="0000FF"/>
                </a:solidFill>
              </a:rPr>
              <a:t>	</a:t>
            </a:r>
            <a:r>
              <a:rPr lang="de-DE" sz="1800" b="1" dirty="0" smtClean="0">
                <a:solidFill>
                  <a:srgbClr val="0000FF"/>
                </a:solidFill>
              </a:rPr>
              <a:t>PERIOD </a:t>
            </a:r>
            <a:r>
              <a:rPr lang="de-DE" sz="1800" b="1" dirty="0">
                <a:solidFill>
                  <a:srgbClr val="0000FF"/>
                </a:solidFill>
              </a:rPr>
              <a:t>FOR SYSTEM_TIME </a:t>
            </a:r>
            <a:r>
              <a:rPr lang="de-DE" sz="1800" dirty="0">
                <a:solidFill>
                  <a:srgbClr val="0000FF"/>
                </a:solidFill>
              </a:rPr>
              <a:t>(</a:t>
            </a:r>
            <a:r>
              <a:rPr lang="de-DE" sz="1800" dirty="0" err="1">
                <a:solidFill>
                  <a:srgbClr val="0000FF"/>
                </a:solidFill>
              </a:rPr>
              <a:t>Sys_start</a:t>
            </a:r>
            <a:r>
              <a:rPr lang="de-DE" sz="1800" dirty="0">
                <a:solidFill>
                  <a:srgbClr val="0000FF"/>
                </a:solidFill>
              </a:rPr>
              <a:t>, </a:t>
            </a:r>
            <a:r>
              <a:rPr lang="de-DE" sz="1800" dirty="0" err="1">
                <a:solidFill>
                  <a:srgbClr val="0000FF"/>
                </a:solidFill>
              </a:rPr>
              <a:t>Sys_end</a:t>
            </a:r>
            <a:r>
              <a:rPr lang="de-DE" sz="1800" dirty="0">
                <a:solidFill>
                  <a:srgbClr val="0000FF"/>
                </a:solidFill>
              </a:rPr>
              <a:t>)</a:t>
            </a:r>
            <a:r>
              <a:rPr lang="de-DE" sz="1800" dirty="0" smtClean="0">
                <a:solidFill>
                  <a:srgbClr val="0000FF"/>
                </a:solidFill>
              </a:rPr>
              <a:t>,</a:t>
            </a:r>
            <a:br>
              <a:rPr lang="de-DE" sz="1800" dirty="0" smtClean="0">
                <a:solidFill>
                  <a:srgbClr val="0000FF"/>
                </a:solidFill>
              </a:rPr>
            </a:br>
            <a:r>
              <a:rPr lang="de-DE" sz="1800" dirty="0" smtClean="0">
                <a:solidFill>
                  <a:srgbClr val="0000FF"/>
                </a:solidFill>
              </a:rPr>
              <a:t>	PRIMARY </a:t>
            </a:r>
            <a:r>
              <a:rPr lang="de-DE" sz="1800" dirty="0">
                <a:solidFill>
                  <a:srgbClr val="0000FF"/>
                </a:solidFill>
              </a:rPr>
              <a:t>KEY (</a:t>
            </a:r>
            <a:r>
              <a:rPr lang="de-DE" sz="1800" dirty="0" err="1">
                <a:solidFill>
                  <a:srgbClr val="0000FF"/>
                </a:solidFill>
              </a:rPr>
              <a:t>ENo</a:t>
            </a:r>
            <a:r>
              <a:rPr lang="de-DE" sz="1800" dirty="0">
                <a:solidFill>
                  <a:srgbClr val="0000FF"/>
                </a:solidFill>
              </a:rPr>
              <a:t>, </a:t>
            </a:r>
            <a:r>
              <a:rPr lang="de-DE" sz="1800" b="1" dirty="0" err="1">
                <a:solidFill>
                  <a:srgbClr val="0000FF"/>
                </a:solidFill>
              </a:rPr>
              <a:t>EPeriod</a:t>
            </a:r>
            <a:r>
              <a:rPr lang="de-DE" sz="1800" b="1" dirty="0">
                <a:solidFill>
                  <a:srgbClr val="0000FF"/>
                </a:solidFill>
              </a:rPr>
              <a:t> WITHOUT OVERLAPS</a:t>
            </a:r>
            <a:r>
              <a:rPr lang="de-DE" sz="1800" dirty="0">
                <a:solidFill>
                  <a:srgbClr val="0000FF"/>
                </a:solidFill>
              </a:rPr>
              <a:t>)</a:t>
            </a:r>
            <a:r>
              <a:rPr lang="de-DE" sz="1800" dirty="0" smtClean="0">
                <a:solidFill>
                  <a:srgbClr val="0000FF"/>
                </a:solidFill>
              </a:rPr>
              <a:t>,</a:t>
            </a:r>
            <a:br>
              <a:rPr lang="de-DE" sz="1800" dirty="0" smtClean="0">
                <a:solidFill>
                  <a:srgbClr val="0000FF"/>
                </a:solidFill>
              </a:rPr>
            </a:br>
            <a:r>
              <a:rPr lang="de-DE" sz="1800" dirty="0" smtClean="0">
                <a:solidFill>
                  <a:srgbClr val="0000FF"/>
                </a:solidFill>
              </a:rPr>
              <a:t>	FOREIGN </a:t>
            </a:r>
            <a:r>
              <a:rPr lang="de-DE" sz="1800" dirty="0">
                <a:solidFill>
                  <a:srgbClr val="0000FF"/>
                </a:solidFill>
              </a:rPr>
              <a:t>KEY (</a:t>
            </a:r>
            <a:r>
              <a:rPr lang="de-DE" sz="1800" dirty="0" err="1" smtClean="0">
                <a:solidFill>
                  <a:srgbClr val="0000FF"/>
                </a:solidFill>
              </a:rPr>
              <a:t>EDept</a:t>
            </a:r>
            <a:r>
              <a:rPr lang="de-DE" sz="1800" dirty="0">
                <a:solidFill>
                  <a:srgbClr val="0000FF"/>
                </a:solidFill>
              </a:rPr>
              <a:t>, </a:t>
            </a:r>
            <a:r>
              <a:rPr lang="de-DE" sz="1800" b="1" dirty="0">
                <a:solidFill>
                  <a:srgbClr val="0000FF"/>
                </a:solidFill>
              </a:rPr>
              <a:t>PERIOD </a:t>
            </a:r>
            <a:r>
              <a:rPr lang="de-DE" sz="1800" b="1" dirty="0" err="1">
                <a:solidFill>
                  <a:srgbClr val="0000FF"/>
                </a:solidFill>
              </a:rPr>
              <a:t>EPeriod</a:t>
            </a:r>
            <a:r>
              <a:rPr lang="de-DE" sz="1800" dirty="0">
                <a:solidFill>
                  <a:srgbClr val="0000FF"/>
                </a:solidFill>
              </a:rPr>
              <a:t>) </a:t>
            </a:r>
            <a:r>
              <a:rPr lang="de-DE" sz="1800" dirty="0" smtClean="0">
                <a:solidFill>
                  <a:srgbClr val="0000FF"/>
                </a:solidFill>
              </a:rPr>
              <a:t/>
            </a:r>
            <a:br>
              <a:rPr lang="de-DE" sz="1800" dirty="0" smtClean="0">
                <a:solidFill>
                  <a:srgbClr val="0000FF"/>
                </a:solidFill>
              </a:rPr>
            </a:br>
            <a:r>
              <a:rPr lang="de-DE" sz="1800" dirty="0" smtClean="0">
                <a:solidFill>
                  <a:srgbClr val="0000FF"/>
                </a:solidFill>
              </a:rPr>
              <a:t>                 REFERENCES </a:t>
            </a:r>
            <a:r>
              <a:rPr lang="de-DE" sz="1800" dirty="0" err="1">
                <a:solidFill>
                  <a:srgbClr val="0000FF"/>
                </a:solidFill>
              </a:rPr>
              <a:t>Dept</a:t>
            </a:r>
            <a:r>
              <a:rPr lang="de-DE" sz="1800" dirty="0">
                <a:solidFill>
                  <a:srgbClr val="0000FF"/>
                </a:solidFill>
              </a:rPr>
              <a:t> (</a:t>
            </a:r>
            <a:r>
              <a:rPr lang="de-DE" sz="1800" dirty="0" err="1">
                <a:solidFill>
                  <a:srgbClr val="0000FF"/>
                </a:solidFill>
              </a:rPr>
              <a:t>DNo</a:t>
            </a:r>
            <a:r>
              <a:rPr lang="de-DE" sz="1800" dirty="0">
                <a:solidFill>
                  <a:srgbClr val="0000FF"/>
                </a:solidFill>
              </a:rPr>
              <a:t>, </a:t>
            </a:r>
            <a:r>
              <a:rPr lang="de-DE" sz="1800" b="1" dirty="0">
                <a:solidFill>
                  <a:srgbClr val="0000FF"/>
                </a:solidFill>
              </a:rPr>
              <a:t>PERIOD </a:t>
            </a:r>
            <a:r>
              <a:rPr lang="de-DE" sz="1800" b="1" dirty="0" err="1">
                <a:solidFill>
                  <a:srgbClr val="0000FF"/>
                </a:solidFill>
              </a:rPr>
              <a:t>DPeriod</a:t>
            </a:r>
            <a:r>
              <a:rPr lang="de-DE" sz="1800" dirty="0">
                <a:solidFill>
                  <a:srgbClr val="0000FF"/>
                </a:solidFill>
              </a:rPr>
              <a:t>)) </a:t>
            </a:r>
            <a:r>
              <a:rPr lang="de-DE" sz="1800" dirty="0" smtClean="0">
                <a:solidFill>
                  <a:srgbClr val="0000FF"/>
                </a:solidFill>
              </a:rPr>
              <a:t/>
            </a:r>
            <a:br>
              <a:rPr lang="de-DE" sz="1800" dirty="0" smtClean="0">
                <a:solidFill>
                  <a:srgbClr val="0000FF"/>
                </a:solidFill>
              </a:rPr>
            </a:br>
            <a:r>
              <a:rPr lang="de-DE" sz="1800" b="1" dirty="0" smtClean="0">
                <a:solidFill>
                  <a:srgbClr val="0000FF"/>
                </a:solidFill>
              </a:rPr>
              <a:t>WITH </a:t>
            </a:r>
            <a:r>
              <a:rPr lang="de-DE" sz="1800" b="1" dirty="0">
                <a:solidFill>
                  <a:srgbClr val="0000FF"/>
                </a:solidFill>
              </a:rPr>
              <a:t>SYSTEM VERSIONING</a:t>
            </a:r>
            <a:endParaRPr lang="de-DE" b="1" dirty="0">
              <a:solidFill>
                <a:srgbClr val="0000FF"/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E55964-1ACB-E742-83A7-6D5C6D2D6D17}" type="slidenum">
              <a:rPr lang="de-DE" smtClean="0"/>
              <a:pPr>
                <a:defRPr/>
              </a:pPr>
              <a:t>34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6285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Anfragen an </a:t>
            </a:r>
            <a:r>
              <a:rPr lang="de-DE" dirty="0" err="1" smtClean="0"/>
              <a:t>bitemporale</a:t>
            </a:r>
            <a:r>
              <a:rPr lang="de-DE" dirty="0" smtClean="0"/>
              <a:t> Tabellen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Anfragen können Prädikate für Systemzeitperioden und Anwendungszeitperioden enthalten</a:t>
            </a:r>
          </a:p>
          <a:p>
            <a:r>
              <a:rPr lang="de-DE" dirty="0" smtClean="0"/>
              <a:t>Beispiel</a:t>
            </a:r>
          </a:p>
          <a:p>
            <a:pPr marL="457200" lvl="1" indent="0">
              <a:buNone/>
            </a:pPr>
            <a:r>
              <a:rPr lang="de-DE" sz="2000" dirty="0">
                <a:solidFill>
                  <a:srgbClr val="0000FF"/>
                </a:solidFill>
              </a:rPr>
              <a:t>SELECT </a:t>
            </a:r>
            <a:r>
              <a:rPr lang="de-DE" sz="2000" dirty="0" err="1">
                <a:solidFill>
                  <a:srgbClr val="0000FF"/>
                </a:solidFill>
              </a:rPr>
              <a:t>ENo</a:t>
            </a:r>
            <a:r>
              <a:rPr lang="de-DE" sz="2000" dirty="0">
                <a:solidFill>
                  <a:srgbClr val="0000FF"/>
                </a:solidFill>
              </a:rPr>
              <a:t>, </a:t>
            </a:r>
            <a:r>
              <a:rPr lang="de-DE" sz="2000" dirty="0" err="1" smtClean="0">
                <a:solidFill>
                  <a:srgbClr val="0000FF"/>
                </a:solidFill>
              </a:rPr>
              <a:t>EDept</a:t>
            </a:r>
            <a:r>
              <a:rPr lang="de-DE" sz="2000" dirty="0" smtClean="0">
                <a:solidFill>
                  <a:srgbClr val="0000FF"/>
                </a:solidFill>
              </a:rPr>
              <a:t/>
            </a:r>
            <a:br>
              <a:rPr lang="de-DE" sz="2000" dirty="0" smtClean="0">
                <a:solidFill>
                  <a:srgbClr val="0000FF"/>
                </a:solidFill>
              </a:rPr>
            </a:br>
            <a:r>
              <a:rPr lang="de-DE" sz="2000" dirty="0" smtClean="0">
                <a:solidFill>
                  <a:srgbClr val="0000FF"/>
                </a:solidFill>
              </a:rPr>
              <a:t>FROM </a:t>
            </a:r>
            <a:r>
              <a:rPr lang="de-DE" sz="2000" dirty="0" err="1">
                <a:solidFill>
                  <a:srgbClr val="0000FF"/>
                </a:solidFill>
              </a:rPr>
              <a:t>Emp</a:t>
            </a:r>
            <a:r>
              <a:rPr lang="de-DE" sz="2000" dirty="0">
                <a:solidFill>
                  <a:srgbClr val="0000FF"/>
                </a:solidFill>
              </a:rPr>
              <a:t> </a:t>
            </a:r>
            <a:r>
              <a:rPr lang="de-DE" sz="2000" b="1" dirty="0">
                <a:solidFill>
                  <a:srgbClr val="0000FF"/>
                </a:solidFill>
              </a:rPr>
              <a:t>FOR SYSTEM_TIME </a:t>
            </a:r>
            <a:r>
              <a:rPr lang="de-DE" sz="2000" dirty="0" smtClean="0">
                <a:solidFill>
                  <a:srgbClr val="0000FF"/>
                </a:solidFill>
              </a:rPr>
              <a:t/>
            </a:r>
            <a:br>
              <a:rPr lang="de-DE" sz="2000" dirty="0" smtClean="0">
                <a:solidFill>
                  <a:srgbClr val="0000FF"/>
                </a:solidFill>
              </a:rPr>
            </a:br>
            <a:r>
              <a:rPr lang="de-DE" sz="2000" dirty="0" smtClean="0">
                <a:solidFill>
                  <a:srgbClr val="0000FF"/>
                </a:solidFill>
              </a:rPr>
              <a:t>             </a:t>
            </a:r>
            <a:r>
              <a:rPr lang="de-DE" sz="2000" b="1" dirty="0" smtClean="0">
                <a:solidFill>
                  <a:srgbClr val="0000FF"/>
                </a:solidFill>
              </a:rPr>
              <a:t>AS </a:t>
            </a:r>
            <a:r>
              <a:rPr lang="de-DE" sz="2000" b="1" dirty="0">
                <a:solidFill>
                  <a:srgbClr val="0000FF"/>
                </a:solidFill>
              </a:rPr>
              <a:t>OF TIMESTAMP '2011-07-01 00:00:00' </a:t>
            </a:r>
            <a:r>
              <a:rPr lang="de-DE" sz="2000" dirty="0" smtClean="0">
                <a:solidFill>
                  <a:srgbClr val="0000FF"/>
                </a:solidFill>
              </a:rPr>
              <a:t/>
            </a:r>
            <a:br>
              <a:rPr lang="de-DE" sz="2000" dirty="0" smtClean="0">
                <a:solidFill>
                  <a:srgbClr val="0000FF"/>
                </a:solidFill>
              </a:rPr>
            </a:br>
            <a:r>
              <a:rPr lang="de-DE" sz="2000" dirty="0" smtClean="0">
                <a:solidFill>
                  <a:srgbClr val="0000FF"/>
                </a:solidFill>
              </a:rPr>
              <a:t>WHERE </a:t>
            </a:r>
            <a:r>
              <a:rPr lang="de-DE" sz="2000" dirty="0" err="1">
                <a:solidFill>
                  <a:srgbClr val="0000FF"/>
                </a:solidFill>
              </a:rPr>
              <a:t>ENo</a:t>
            </a:r>
            <a:r>
              <a:rPr lang="de-DE" sz="2000" dirty="0">
                <a:solidFill>
                  <a:srgbClr val="0000FF"/>
                </a:solidFill>
              </a:rPr>
              <a:t> = 22217 </a:t>
            </a:r>
            <a:r>
              <a:rPr lang="de-DE" sz="2000" dirty="0" smtClean="0">
                <a:solidFill>
                  <a:srgbClr val="0000FF"/>
                </a:solidFill>
              </a:rPr>
              <a:t/>
            </a:r>
            <a:br>
              <a:rPr lang="de-DE" sz="2000" dirty="0" smtClean="0">
                <a:solidFill>
                  <a:srgbClr val="0000FF"/>
                </a:solidFill>
              </a:rPr>
            </a:br>
            <a:r>
              <a:rPr lang="de-DE" sz="2000" dirty="0" smtClean="0">
                <a:solidFill>
                  <a:srgbClr val="0000FF"/>
                </a:solidFill>
              </a:rPr>
              <a:t>               AND </a:t>
            </a:r>
            <a:r>
              <a:rPr lang="de-DE" sz="2000" b="1" dirty="0" err="1">
                <a:solidFill>
                  <a:srgbClr val="0000FF"/>
                </a:solidFill>
              </a:rPr>
              <a:t>EPeriod</a:t>
            </a:r>
            <a:r>
              <a:rPr lang="de-DE" sz="2000" b="1" dirty="0">
                <a:solidFill>
                  <a:srgbClr val="0000FF"/>
                </a:solidFill>
              </a:rPr>
              <a:t> CONTAINS DATE '2010-12-01'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E55964-1ACB-E742-83A7-6D5C6D2D6D17}" type="slidenum">
              <a:rPr lang="de-DE" smtClean="0"/>
              <a:pPr>
                <a:defRPr/>
              </a:pPr>
              <a:t>35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4106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8313" y="188640"/>
            <a:ext cx="8229600" cy="503238"/>
          </a:xfrm>
        </p:spPr>
        <p:txBody>
          <a:bodyPr/>
          <a:lstStyle/>
          <a:p>
            <a:r>
              <a:rPr lang="de-DE" dirty="0" smtClean="0"/>
              <a:t>Temporale Daten – Zusammenfassung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052736"/>
            <a:ext cx="8435280" cy="5472608"/>
          </a:xfrm>
        </p:spPr>
        <p:txBody>
          <a:bodyPr/>
          <a:lstStyle/>
          <a:p>
            <a:r>
              <a:rPr lang="de-DE" sz="2400" dirty="0" smtClean="0"/>
              <a:t>Zentralen Anforderung in vielen Anwendungen</a:t>
            </a:r>
          </a:p>
          <a:p>
            <a:pPr lvl="1"/>
            <a:r>
              <a:rPr lang="de-DE" sz="2000" dirty="0" smtClean="0"/>
              <a:t>Zeitperioden, Prädikate (z.B. mit Allen-Operatoren)</a:t>
            </a:r>
          </a:p>
          <a:p>
            <a:pPr lvl="1"/>
            <a:r>
              <a:rPr lang="de-DE" sz="2000" dirty="0" smtClean="0"/>
              <a:t>Anwendungszeit vs. Systemzeit, </a:t>
            </a:r>
            <a:r>
              <a:rPr lang="de-DE" sz="2000" dirty="0" err="1" smtClean="0"/>
              <a:t>bitemporale</a:t>
            </a:r>
            <a:r>
              <a:rPr lang="de-DE" sz="2000" dirty="0" smtClean="0"/>
              <a:t> Tabellen</a:t>
            </a:r>
          </a:p>
          <a:p>
            <a:r>
              <a:rPr lang="de-DE" sz="2400" dirty="0" smtClean="0"/>
              <a:t>Wichtige frühere Ansätze</a:t>
            </a:r>
            <a:r>
              <a:rPr lang="de-DE" sz="2400" baseline="30000" dirty="0" smtClean="0"/>
              <a:t>1</a:t>
            </a:r>
          </a:p>
          <a:p>
            <a:pPr lvl="1"/>
            <a:r>
              <a:rPr lang="de-DE" sz="2000" dirty="0" smtClean="0"/>
              <a:t>TSQL2, SQL/Temporal</a:t>
            </a:r>
          </a:p>
          <a:p>
            <a:r>
              <a:rPr lang="de-DE" sz="2400" dirty="0" smtClean="0"/>
              <a:t>SQL:2011</a:t>
            </a:r>
          </a:p>
          <a:p>
            <a:pPr lvl="1"/>
            <a:r>
              <a:rPr lang="de-DE" sz="2000" dirty="0" smtClean="0"/>
              <a:t>Definition von Perioden, </a:t>
            </a:r>
            <a:br>
              <a:rPr lang="de-DE" sz="2000" dirty="0" smtClean="0"/>
            </a:br>
            <a:r>
              <a:rPr lang="de-DE" sz="2000" dirty="0" smtClean="0"/>
              <a:t>Anwendungszeit und Systemzeit</a:t>
            </a:r>
          </a:p>
          <a:p>
            <a:r>
              <a:rPr lang="de-DE" sz="2400" dirty="0" smtClean="0"/>
              <a:t>SQL: Weitere Entwicklungen</a:t>
            </a:r>
          </a:p>
          <a:p>
            <a:pPr lvl="1"/>
            <a:r>
              <a:rPr lang="de-DE" sz="2000" dirty="0" err="1" smtClean="0"/>
              <a:t>Outer</a:t>
            </a:r>
            <a:r>
              <a:rPr lang="de-DE" sz="2000" dirty="0" smtClean="0"/>
              <a:t> </a:t>
            </a:r>
            <a:r>
              <a:rPr lang="de-DE" sz="2000" dirty="0" err="1" smtClean="0"/>
              <a:t>Join</a:t>
            </a:r>
            <a:r>
              <a:rPr lang="de-DE" sz="2000" dirty="0" smtClean="0"/>
              <a:t>, Gruppierung,</a:t>
            </a:r>
            <a:br>
              <a:rPr lang="de-DE" sz="2000" dirty="0" smtClean="0"/>
            </a:br>
            <a:r>
              <a:rPr lang="de-DE" sz="2000" dirty="0" smtClean="0"/>
              <a:t>Aggregation mit Zeitperioden</a:t>
            </a:r>
          </a:p>
          <a:p>
            <a:pPr lvl="1"/>
            <a:r>
              <a:rPr lang="de-DE" sz="2000" dirty="0" smtClean="0"/>
              <a:t>Normalisierung </a:t>
            </a:r>
            <a:br>
              <a:rPr lang="de-DE" sz="2000" dirty="0" smtClean="0"/>
            </a:br>
            <a:r>
              <a:rPr lang="de-DE" sz="2000" dirty="0" smtClean="0"/>
              <a:t>(z.B. Zusammenfassung von Perioden)</a:t>
            </a:r>
          </a:p>
          <a:p>
            <a:pPr lvl="1"/>
            <a:r>
              <a:rPr lang="de-DE" sz="2000" dirty="0" smtClean="0"/>
              <a:t>Viele weitere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E55964-1ACB-E742-83A7-6D5C6D2D6D17}" type="slidenum">
              <a:rPr lang="de-DE" smtClean="0"/>
              <a:pPr>
                <a:defRPr/>
              </a:pPr>
              <a:t>36</a:t>
            </a:fld>
            <a:endParaRPr lang="de-DE"/>
          </a:p>
        </p:txBody>
      </p:sp>
      <p:sp>
        <p:nvSpPr>
          <p:cNvPr id="6" name="Rechteck 5"/>
          <p:cNvSpPr/>
          <p:nvPr/>
        </p:nvSpPr>
        <p:spPr>
          <a:xfrm>
            <a:off x="2555776" y="6207695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1200" baseline="30000" dirty="0" smtClean="0">
                <a:solidFill>
                  <a:srgbClr val="0000FF"/>
                </a:solidFill>
              </a:rPr>
              <a:t>1</a:t>
            </a:r>
            <a:r>
              <a:rPr lang="de-DE" sz="1200" dirty="0" smtClean="0">
                <a:solidFill>
                  <a:srgbClr val="0000FF"/>
                </a:solidFill>
              </a:rPr>
              <a:t> CS </a:t>
            </a:r>
            <a:r>
              <a:rPr lang="de-DE" sz="1200" dirty="0">
                <a:solidFill>
                  <a:srgbClr val="0000FF"/>
                </a:solidFill>
              </a:rPr>
              <a:t>Jensen, RT Snodgrass, </a:t>
            </a:r>
            <a:r>
              <a:rPr lang="de-DE" sz="1200" dirty="0" err="1">
                <a:solidFill>
                  <a:srgbClr val="0000FF"/>
                </a:solidFill>
              </a:rPr>
              <a:t>Semantics</a:t>
            </a:r>
            <a:r>
              <a:rPr lang="de-DE" sz="1200" dirty="0">
                <a:solidFill>
                  <a:srgbClr val="0000FF"/>
                </a:solidFill>
              </a:rPr>
              <a:t> of time-</a:t>
            </a:r>
            <a:r>
              <a:rPr lang="de-DE" sz="1200" dirty="0" err="1">
                <a:solidFill>
                  <a:srgbClr val="0000FF"/>
                </a:solidFill>
              </a:rPr>
              <a:t>varying</a:t>
            </a:r>
            <a:r>
              <a:rPr lang="de-DE" sz="1200" dirty="0">
                <a:solidFill>
                  <a:srgbClr val="0000FF"/>
                </a:solidFill>
              </a:rPr>
              <a:t> </a:t>
            </a:r>
            <a:r>
              <a:rPr lang="de-DE" sz="1200" dirty="0" err="1">
                <a:solidFill>
                  <a:srgbClr val="0000FF"/>
                </a:solidFill>
              </a:rPr>
              <a:t>information</a:t>
            </a:r>
            <a:r>
              <a:rPr lang="de-DE" sz="1200" dirty="0">
                <a:solidFill>
                  <a:srgbClr val="0000FF"/>
                </a:solidFill>
              </a:rPr>
              <a:t>, Journal of Information Systems, 21:4, pp. 311-352, </a:t>
            </a:r>
            <a:r>
              <a:rPr lang="de-DE" sz="1200" b="1" dirty="0">
                <a:solidFill>
                  <a:srgbClr val="FF0000"/>
                </a:solidFill>
              </a:rPr>
              <a:t>1996</a:t>
            </a:r>
          </a:p>
        </p:txBody>
      </p:sp>
      <p:pic>
        <p:nvPicPr>
          <p:cNvPr id="5" name="Bild 4" descr="51k0uBqR06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2564904"/>
            <a:ext cx="2376264" cy="3356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135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 5" descr="Dilbert Strip 2006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224260"/>
            <a:ext cx="8128000" cy="3644900"/>
          </a:xfrm>
          <a:prstGeom prst="rect">
            <a:avLst/>
          </a:prstGeom>
        </p:spPr>
      </p:pic>
      <p:sp>
        <p:nvSpPr>
          <p:cNvPr id="7" name="Titel 1"/>
          <p:cNvSpPr txBox="1">
            <a:spLocks/>
          </p:cNvSpPr>
          <p:nvPr/>
        </p:nvSpPr>
        <p:spPr bwMode="auto">
          <a:xfrm>
            <a:off x="395536" y="260648"/>
            <a:ext cx="8278688" cy="147002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+mj-lt"/>
                <a:ea typeface="+mj-ea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de-DE" b="1" dirty="0" smtClean="0"/>
              <a:t>Temporale Daten und das relationale Modell</a:t>
            </a:r>
            <a:endParaRPr lang="de-DE" dirty="0" smtClean="0">
              <a:cs typeface="+mj-cs"/>
            </a:endParaRPr>
          </a:p>
        </p:txBody>
      </p:sp>
      <p:sp>
        <p:nvSpPr>
          <p:cNvPr id="8" name="Untertitel 2"/>
          <p:cNvSpPr txBox="1">
            <a:spLocks/>
          </p:cNvSpPr>
          <p:nvPr/>
        </p:nvSpPr>
        <p:spPr bwMode="auto">
          <a:xfrm>
            <a:off x="611560" y="5085184"/>
            <a:ext cx="8065392" cy="108076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600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buNone/>
              <a:defRPr/>
            </a:pPr>
            <a:r>
              <a:rPr lang="de-DE" dirty="0" smtClean="0">
                <a:cs typeface="+mn-cs"/>
              </a:rPr>
              <a:t>Welche Funktionalität brauchen wir überhaupt?</a:t>
            </a:r>
          </a:p>
          <a:p>
            <a:pPr marL="0" indent="0" eaLnBrk="1" hangingPunct="1">
              <a:buNone/>
              <a:defRPr/>
            </a:pPr>
            <a:endParaRPr lang="de-DE" dirty="0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3151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7" name="Gruppieren 37"/>
          <p:cNvGrpSpPr>
            <a:grpSpLocks/>
          </p:cNvGrpSpPr>
          <p:nvPr/>
        </p:nvGrpSpPr>
        <p:grpSpPr bwMode="auto">
          <a:xfrm>
            <a:off x="0" y="2579688"/>
            <a:ext cx="9144000" cy="922337"/>
            <a:chOff x="0" y="4221088"/>
            <a:chExt cx="9144000" cy="922412"/>
          </a:xfrm>
        </p:grpSpPr>
        <p:sp>
          <p:nvSpPr>
            <p:cNvPr id="9253" name="Rechteck 38"/>
            <p:cNvSpPr>
              <a:spLocks noChangeArrowheads="1"/>
            </p:cNvSpPr>
            <p:nvPr/>
          </p:nvSpPr>
          <p:spPr bwMode="gray">
            <a:xfrm flipV="1">
              <a:off x="0" y="4221088"/>
              <a:ext cx="9144000" cy="107070"/>
            </a:xfrm>
            <a:prstGeom prst="rect">
              <a:avLst/>
            </a:prstGeom>
            <a:gradFill rotWithShape="1">
              <a:gsLst>
                <a:gs pos="0">
                  <a:srgbClr val="262626">
                    <a:alpha val="44704"/>
                  </a:srgbClr>
                </a:gs>
                <a:gs pos="100000">
                  <a:srgbClr val="C00000">
                    <a:alpha val="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de-DE"/>
            </a:p>
          </p:txBody>
        </p:sp>
        <p:sp>
          <p:nvSpPr>
            <p:cNvPr id="9254" name="Rechteck 39"/>
            <p:cNvSpPr>
              <a:spLocks noChangeArrowheads="1"/>
            </p:cNvSpPr>
            <p:nvPr/>
          </p:nvSpPr>
          <p:spPr bwMode="gray">
            <a:xfrm>
              <a:off x="0" y="4328160"/>
              <a:ext cx="9144000" cy="815340"/>
            </a:xfrm>
            <a:prstGeom prst="rect">
              <a:avLst/>
            </a:prstGeom>
            <a:gradFill rotWithShape="1">
              <a:gsLst>
                <a:gs pos="0">
                  <a:srgbClr val="262626">
                    <a:alpha val="44704"/>
                  </a:srgbClr>
                </a:gs>
                <a:gs pos="100000">
                  <a:srgbClr val="C00000">
                    <a:alpha val="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de-DE"/>
            </a:p>
          </p:txBody>
        </p:sp>
      </p:grpSp>
      <p:sp>
        <p:nvSpPr>
          <p:cNvPr id="9" name="Gebogener Pfeil 8"/>
          <p:cNvSpPr/>
          <p:nvPr/>
        </p:nvSpPr>
        <p:spPr bwMode="gray">
          <a:xfrm rot="10800000" flipH="1">
            <a:off x="937260" y="238539"/>
            <a:ext cx="6949440" cy="6949440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5915659"/>
              <a:gd name="adj5" fmla="val 13954"/>
            </a:avLst>
          </a:prstGeom>
          <a:solidFill>
            <a:schemeClr val="bg1">
              <a:lumMod val="75000"/>
            </a:schemeClr>
          </a:solidFill>
          <a:ln w="12700">
            <a:noFill/>
            <a:round/>
            <a:headEnd/>
            <a:tailEnd/>
          </a:ln>
          <a:effectLst>
            <a:outerShdw blurRad="292100" sx="101000" sy="101000" algn="ctr" rotWithShape="0">
              <a:prstClr val="black">
                <a:alpha val="86000"/>
              </a:prstClr>
            </a:outerShdw>
          </a:effectLst>
          <a:scene3d>
            <a:camera prst="perspectiveBelow" fov="4500000">
              <a:rot lat="3900000" lon="0" rev="21480000"/>
            </a:camera>
            <a:lightRig rig="threePt" dir="t"/>
          </a:scene3d>
          <a:sp3d extrusionH="82550">
            <a:bevelT w="25400" h="25400"/>
          </a:sp3d>
        </p:spPr>
        <p:txBody>
          <a:bodyPr anchor="ctr"/>
          <a:lstStyle/>
          <a:p>
            <a:pPr algn="ctr">
              <a:defRPr/>
            </a:pPr>
            <a:endParaRPr lang="de-DE" dirty="0"/>
          </a:p>
        </p:txBody>
      </p:sp>
      <p:grpSp>
        <p:nvGrpSpPr>
          <p:cNvPr id="9219" name="Gruppieren 31"/>
          <p:cNvGrpSpPr>
            <a:grpSpLocks/>
          </p:cNvGrpSpPr>
          <p:nvPr/>
        </p:nvGrpSpPr>
        <p:grpSpPr bwMode="auto">
          <a:xfrm>
            <a:off x="251520" y="1916832"/>
            <a:ext cx="2808312" cy="2402758"/>
            <a:chOff x="249687" y="1916856"/>
            <a:chExt cx="2810402" cy="2403469"/>
          </a:xfrm>
        </p:grpSpPr>
        <p:pic>
          <p:nvPicPr>
            <p:cNvPr id="9246" name="Picture 103"/>
            <p:cNvPicPr>
              <a:picLocks noChangeAspect="1" noChangeArrowheads="1"/>
            </p:cNvPicPr>
            <p:nvPr/>
          </p:nvPicPr>
          <p:blipFill>
            <a:blip r:embed="rId2">
              <a:lum bright="-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1238250" y="4027561"/>
              <a:ext cx="1123950" cy="2927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247" name="Gruppieren 41"/>
            <p:cNvGrpSpPr>
              <a:grpSpLocks/>
            </p:cNvGrpSpPr>
            <p:nvPr/>
          </p:nvGrpSpPr>
          <p:grpSpPr bwMode="auto">
            <a:xfrm>
              <a:off x="249687" y="1916856"/>
              <a:ext cx="2810402" cy="2271868"/>
              <a:chOff x="1149203" y="3096274"/>
              <a:chExt cx="2810402" cy="2271868"/>
            </a:xfrm>
          </p:grpSpPr>
          <p:cxnSp>
            <p:nvCxnSpPr>
              <p:cNvPr id="9248" name="Gerade Verbindung 18"/>
              <p:cNvCxnSpPr>
                <a:cxnSpLocks noChangeShapeType="1"/>
              </p:cNvCxnSpPr>
              <p:nvPr/>
            </p:nvCxnSpPr>
            <p:spPr bwMode="gray">
              <a:xfrm rot="5400000" flipH="1" flipV="1">
                <a:off x="2031456" y="4394488"/>
                <a:ext cx="1275656" cy="0"/>
              </a:xfrm>
              <a:prstGeom prst="line">
                <a:avLst/>
              </a:prstGeom>
              <a:noFill/>
              <a:ln w="19050">
                <a:solidFill>
                  <a:srgbClr val="969696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9249" name="Rechteck 19"/>
              <p:cNvSpPr>
                <a:spLocks noChangeArrowheads="1"/>
              </p:cNvSpPr>
              <p:nvPr/>
            </p:nvSpPr>
            <p:spPr bwMode="gray">
              <a:xfrm>
                <a:off x="1149203" y="3096274"/>
                <a:ext cx="2810402" cy="5875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72000" tIns="0" rIns="0" bIns="0">
                <a:spAutoFit/>
              </a:bodyPr>
              <a:lstStyle/>
              <a:p>
                <a:pPr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</a:pPr>
                <a:r>
                  <a:rPr lang="de-DE" sz="2000" dirty="0" smtClean="0"/>
                  <a:t>Grundlegende</a:t>
                </a:r>
                <a:r>
                  <a:rPr lang="de-DE" sz="2000" noProof="1">
                    <a:cs typeface="Arial" charset="0"/>
                  </a:rPr>
                  <a:t> </a:t>
                </a:r>
                <a:r>
                  <a:rPr lang="de-DE" sz="2000" noProof="1" smtClean="0">
                    <a:cs typeface="Arial" charset="0"/>
                  </a:rPr>
                  <a:t>Konzepte temporaler Daten</a:t>
                </a:r>
                <a:endParaRPr lang="de-DE" sz="2000" dirty="0"/>
              </a:p>
            </p:txBody>
          </p:sp>
          <p:sp>
            <p:nvSpPr>
              <p:cNvPr id="21" name="Ellipse 20"/>
              <p:cNvSpPr/>
              <p:nvPr/>
            </p:nvSpPr>
            <p:spPr bwMode="gray">
              <a:xfrm>
                <a:off x="2270671" y="4536409"/>
                <a:ext cx="831733" cy="831733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lin ang="5400000" scaled="1"/>
                <a:tileRect/>
              </a:gradFill>
              <a:ln w="12700">
                <a:noFill/>
                <a:miter lim="800000"/>
                <a:headEnd/>
                <a:tailEnd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balanced" dir="t"/>
              </a:scene3d>
              <a:sp3d prstMaterial="plastic">
                <a:bevelT w="400050" h="374650"/>
              </a:sp3d>
            </p:spPr>
            <p:txBody>
              <a:bodyPr lIns="0" tIns="108000" rIns="0" bIns="0"/>
              <a:lstStyle/>
              <a:p>
                <a:pPr indent="-190500" algn="ctr"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  <a:defRPr/>
                </a:pPr>
                <a:endParaRPr lang="en-US" sz="1400" noProof="1">
                  <a:solidFill>
                    <a:srgbClr val="FFFFFF"/>
                  </a:solidFill>
                  <a:cs typeface="Arial" charset="0"/>
                </a:endParaRPr>
              </a:p>
            </p:txBody>
          </p:sp>
        </p:grpSp>
      </p:grpSp>
      <p:sp>
        <p:nvSpPr>
          <p:cNvPr id="22" name="Titel 21"/>
          <p:cNvSpPr>
            <a:spLocks noGrp="1"/>
          </p:cNvSpPr>
          <p:nvPr>
            <p:ph type="title"/>
          </p:nvPr>
        </p:nvSpPr>
        <p:spPr>
          <a:xfrm>
            <a:off x="133350" y="238125"/>
            <a:ext cx="8496300" cy="617538"/>
          </a:xfrm>
        </p:spPr>
        <p:txBody>
          <a:bodyPr/>
          <a:lstStyle/>
          <a:p>
            <a:pPr>
              <a:defRPr/>
            </a:pPr>
            <a:r>
              <a:rPr lang="de-DE" b="1" dirty="0" smtClean="0"/>
              <a:t>Non-Standard-Datenbanken</a:t>
            </a:r>
            <a:endParaRPr lang="de-DE" b="1" dirty="0"/>
          </a:p>
        </p:txBody>
      </p:sp>
      <p:grpSp>
        <p:nvGrpSpPr>
          <p:cNvPr id="9221" name="Gruppieren 32"/>
          <p:cNvGrpSpPr>
            <a:grpSpLocks/>
          </p:cNvGrpSpPr>
          <p:nvPr/>
        </p:nvGrpSpPr>
        <p:grpSpPr bwMode="auto">
          <a:xfrm>
            <a:off x="3131169" y="3284984"/>
            <a:ext cx="3178846" cy="2225228"/>
            <a:chOff x="3131840" y="3285424"/>
            <a:chExt cx="3177365" cy="2225526"/>
          </a:xfrm>
        </p:grpSpPr>
        <p:pic>
          <p:nvPicPr>
            <p:cNvPr id="9239" name="Picture 103"/>
            <p:cNvPicPr>
              <a:picLocks noChangeAspect="1" noChangeArrowheads="1"/>
            </p:cNvPicPr>
            <p:nvPr/>
          </p:nvPicPr>
          <p:blipFill>
            <a:blip r:embed="rId2">
              <a:lum bright="-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3152775" y="5218186"/>
              <a:ext cx="1123950" cy="2927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240" name="Gruppieren 41"/>
            <p:cNvGrpSpPr>
              <a:grpSpLocks/>
            </p:cNvGrpSpPr>
            <p:nvPr/>
          </p:nvGrpSpPr>
          <p:grpSpPr bwMode="auto">
            <a:xfrm>
              <a:off x="3131840" y="3285424"/>
              <a:ext cx="3177365" cy="2093316"/>
              <a:chOff x="2157973" y="3387525"/>
              <a:chExt cx="3177365" cy="2093316"/>
            </a:xfrm>
          </p:grpSpPr>
          <p:cxnSp>
            <p:nvCxnSpPr>
              <p:cNvPr id="9241" name="Gerade Verbindung 14"/>
              <p:cNvCxnSpPr>
                <a:cxnSpLocks noChangeShapeType="1"/>
              </p:cNvCxnSpPr>
              <p:nvPr/>
            </p:nvCxnSpPr>
            <p:spPr bwMode="gray">
              <a:xfrm flipV="1">
                <a:off x="2692144" y="4107701"/>
                <a:ext cx="0" cy="779448"/>
              </a:xfrm>
              <a:prstGeom prst="line">
                <a:avLst/>
              </a:prstGeom>
              <a:noFill/>
              <a:ln w="19050">
                <a:solidFill>
                  <a:srgbClr val="969696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9242" name="Rechteck 15"/>
              <p:cNvSpPr>
                <a:spLocks noChangeArrowheads="1"/>
              </p:cNvSpPr>
              <p:nvPr/>
            </p:nvSpPr>
            <p:spPr bwMode="gray">
              <a:xfrm>
                <a:off x="2158644" y="3387525"/>
                <a:ext cx="3176694" cy="5874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72000" tIns="0" rIns="0" bIns="0">
                <a:spAutoFit/>
              </a:bodyPr>
              <a:lstStyle/>
              <a:p>
                <a:pPr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</a:pPr>
                <a:r>
                  <a:rPr lang="de-DE" sz="2000" dirty="0" smtClean="0"/>
                  <a:t>Vorschläge für</a:t>
                </a:r>
                <a:br>
                  <a:rPr lang="de-DE" sz="2000" dirty="0" smtClean="0"/>
                </a:br>
                <a:r>
                  <a:rPr lang="de-DE" sz="2000" dirty="0" smtClean="0"/>
                  <a:t>Anfragesprachen</a:t>
                </a:r>
              </a:p>
            </p:txBody>
          </p:sp>
          <p:sp>
            <p:nvSpPr>
              <p:cNvPr id="17" name="Ellipse 16"/>
              <p:cNvSpPr/>
              <p:nvPr/>
            </p:nvSpPr>
            <p:spPr bwMode="gray">
              <a:xfrm>
                <a:off x="2157973" y="4344609"/>
                <a:ext cx="1136232" cy="1136232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lin ang="5400000" scaled="1"/>
                <a:tileRect/>
              </a:gradFill>
              <a:ln w="12700">
                <a:noFill/>
                <a:miter lim="800000"/>
                <a:headEnd/>
                <a:tailEnd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balanced" dir="t"/>
              </a:scene3d>
              <a:sp3d prstMaterial="plastic">
                <a:bevelT w="571500" h="374650"/>
              </a:sp3d>
            </p:spPr>
            <p:txBody>
              <a:bodyPr lIns="0" tIns="108000" rIns="0" bIns="0"/>
              <a:lstStyle/>
              <a:p>
                <a:pPr indent="-190500" algn="ctr"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  <a:defRPr/>
                </a:pPr>
                <a:endParaRPr lang="en-US" sz="1400" noProof="1">
                  <a:solidFill>
                    <a:srgbClr val="FFFFFF"/>
                  </a:solidFill>
                  <a:cs typeface="Arial" charset="0"/>
                </a:endParaRPr>
              </a:p>
            </p:txBody>
          </p:sp>
        </p:grpSp>
      </p:grpSp>
      <p:grpSp>
        <p:nvGrpSpPr>
          <p:cNvPr id="101381" name="Gruppieren 33"/>
          <p:cNvGrpSpPr>
            <a:grpSpLocks/>
          </p:cNvGrpSpPr>
          <p:nvPr/>
        </p:nvGrpSpPr>
        <p:grpSpPr bwMode="auto">
          <a:xfrm>
            <a:off x="5508105" y="2996953"/>
            <a:ext cx="3168353" cy="1970336"/>
            <a:chOff x="5508087" y="2997265"/>
            <a:chExt cx="3168469" cy="1970760"/>
          </a:xfrm>
        </p:grpSpPr>
        <p:cxnSp>
          <p:nvCxnSpPr>
            <p:cNvPr id="9233" name="Gerade Verbindung 10"/>
            <p:cNvCxnSpPr>
              <a:cxnSpLocks noChangeShapeType="1"/>
            </p:cNvCxnSpPr>
            <p:nvPr/>
          </p:nvCxnSpPr>
          <p:spPr bwMode="gray">
            <a:xfrm flipV="1">
              <a:off x="6477000" y="3371666"/>
              <a:ext cx="18" cy="1035264"/>
            </a:xfrm>
            <a:prstGeom prst="line">
              <a:avLst/>
            </a:prstGeom>
            <a:noFill/>
            <a:ln w="19050">
              <a:solidFill>
                <a:srgbClr val="969696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234" name="Rechteck 11"/>
            <p:cNvSpPr>
              <a:spLocks noChangeArrowheads="1"/>
            </p:cNvSpPr>
            <p:nvPr/>
          </p:nvSpPr>
          <p:spPr bwMode="gray">
            <a:xfrm>
              <a:off x="5508087" y="2997265"/>
              <a:ext cx="3168469" cy="2950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72000" tIns="0" rIns="0" bIns="0">
              <a:spAutoFit/>
            </a:bodyPr>
            <a:lstStyle/>
            <a:p>
              <a:pPr>
                <a:lnSpc>
                  <a:spcPct val="95000"/>
                </a:lnSpc>
                <a:spcAft>
                  <a:spcPts val="800"/>
                </a:spcAft>
                <a:buClr>
                  <a:srgbClr val="808080"/>
                </a:buClr>
              </a:pPr>
              <a:r>
                <a:rPr lang="de-DE" sz="2000" dirty="0" smtClean="0"/>
                <a:t>Weiterführende Konzepte</a:t>
              </a:r>
              <a:endParaRPr lang="de-DE" sz="2000" noProof="1">
                <a:cs typeface="Arial" charset="0"/>
              </a:endParaRPr>
            </a:p>
          </p:txBody>
        </p:sp>
        <p:pic>
          <p:nvPicPr>
            <p:cNvPr id="9235" name="Picture 103"/>
            <p:cNvPicPr>
              <a:picLocks noChangeAspect="1" noChangeArrowheads="1"/>
            </p:cNvPicPr>
            <p:nvPr/>
          </p:nvPicPr>
          <p:blipFill>
            <a:blip r:embed="rId2">
              <a:lum bright="-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5953125" y="4675261"/>
              <a:ext cx="1123950" cy="2927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Ellipse 12"/>
            <p:cNvSpPr/>
            <p:nvPr/>
          </p:nvSpPr>
          <p:spPr bwMode="gray">
            <a:xfrm>
              <a:off x="6055526" y="3930980"/>
              <a:ext cx="910836" cy="910836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noFill/>
              <a:miter lim="800000"/>
              <a:headEnd/>
              <a:tailEnd/>
            </a:ln>
            <a:effectLst>
              <a:glow rad="228600">
                <a:schemeClr val="accent4">
                  <a:satMod val="175000"/>
                  <a:alpha val="40000"/>
                </a:schemeClr>
              </a:glow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balanced" dir="t"/>
            </a:scene3d>
            <a:sp3d prstMaterial="plastic">
              <a:bevelT w="342900" h="292100"/>
            </a:sp3d>
          </p:spPr>
          <p:txBody>
            <a:bodyPr lIns="0" tIns="108000" rIns="0" bIns="0"/>
            <a:lstStyle/>
            <a:p>
              <a:pPr indent="-190500" algn="ctr">
                <a:lnSpc>
                  <a:spcPct val="95000"/>
                </a:lnSpc>
                <a:spcAft>
                  <a:spcPts val="800"/>
                </a:spcAft>
                <a:buClr>
                  <a:srgbClr val="808080"/>
                </a:buClr>
                <a:defRPr/>
              </a:pPr>
              <a:endParaRPr lang="en-US" sz="1400" noProof="1">
                <a:solidFill>
                  <a:srgbClr val="FFFFFF"/>
                </a:solidFill>
                <a:cs typeface="Arial" charset="0"/>
              </a:endParaRPr>
            </a:p>
          </p:txBody>
        </p:sp>
      </p:grpSp>
      <p:sp>
        <p:nvSpPr>
          <p:cNvPr id="40" name="Textplatzhalter 2"/>
          <p:cNvSpPr txBox="1">
            <a:spLocks/>
          </p:cNvSpPr>
          <p:nvPr/>
        </p:nvSpPr>
        <p:spPr bwMode="gray">
          <a:xfrm>
            <a:off x="241300" y="1125538"/>
            <a:ext cx="8147050" cy="334962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defRPr/>
            </a:pPr>
            <a:r>
              <a:rPr lang="de-DE" sz="2400" dirty="0"/>
              <a:t>Von der </a:t>
            </a:r>
            <a:r>
              <a:rPr lang="de-DE" sz="2400" dirty="0" smtClean="0"/>
              <a:t>multidimensionalen Indizierung zu temporalen Daten</a:t>
            </a:r>
            <a:endParaRPr lang="de-DE" sz="2400" dirty="0"/>
          </a:p>
        </p:txBody>
      </p:sp>
      <p:sp>
        <p:nvSpPr>
          <p:cNvPr id="9224" name="Textfeld 6"/>
          <p:cNvSpPr txBox="1">
            <a:spLocks noChangeArrowheads="1"/>
          </p:cNvSpPr>
          <p:nvPr/>
        </p:nvSpPr>
        <p:spPr bwMode="auto">
          <a:xfrm>
            <a:off x="9817100" y="383540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pPr eaLnBrk="1" hangingPunct="1"/>
            <a:endParaRPr lang="de-DE" sz="1800"/>
          </a:p>
        </p:txBody>
      </p:sp>
      <p:grpSp>
        <p:nvGrpSpPr>
          <p:cNvPr id="9225" name="Gruppierung 5"/>
          <p:cNvGrpSpPr>
            <a:grpSpLocks/>
          </p:cNvGrpSpPr>
          <p:nvPr/>
        </p:nvGrpSpPr>
        <p:grpSpPr bwMode="auto">
          <a:xfrm>
            <a:off x="2876550" y="1700809"/>
            <a:ext cx="3776842" cy="1415454"/>
            <a:chOff x="2876550" y="1700809"/>
            <a:chExt cx="3776842" cy="1415454"/>
          </a:xfrm>
        </p:grpSpPr>
        <p:pic>
          <p:nvPicPr>
            <p:cNvPr id="9226" name="Picture 103"/>
            <p:cNvPicPr>
              <a:picLocks noChangeAspect="1" noChangeArrowheads="1"/>
            </p:cNvPicPr>
            <p:nvPr/>
          </p:nvPicPr>
          <p:blipFill>
            <a:blip r:embed="rId2">
              <a:lum bright="-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2876550" y="2902984"/>
              <a:ext cx="819067" cy="213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227" name="Gruppieren 41"/>
            <p:cNvGrpSpPr>
              <a:grpSpLocks/>
            </p:cNvGrpSpPr>
            <p:nvPr/>
          </p:nvGrpSpPr>
          <p:grpSpPr bwMode="auto">
            <a:xfrm>
              <a:off x="2987824" y="1700809"/>
              <a:ext cx="3665568" cy="1323513"/>
              <a:chOff x="2463376" y="3901986"/>
              <a:chExt cx="3665938" cy="1324078"/>
            </a:xfrm>
          </p:grpSpPr>
          <p:cxnSp>
            <p:nvCxnSpPr>
              <p:cNvPr id="9228" name="Gerade Verbindung 22"/>
              <p:cNvCxnSpPr>
                <a:cxnSpLocks noChangeShapeType="1"/>
              </p:cNvCxnSpPr>
              <p:nvPr/>
            </p:nvCxnSpPr>
            <p:spPr bwMode="gray">
              <a:xfrm flipV="1">
                <a:off x="2775964" y="4262179"/>
                <a:ext cx="0" cy="914917"/>
              </a:xfrm>
              <a:prstGeom prst="line">
                <a:avLst/>
              </a:prstGeom>
              <a:noFill/>
              <a:ln w="19050">
                <a:solidFill>
                  <a:srgbClr val="969696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9229" name="Rechteck 23"/>
              <p:cNvSpPr>
                <a:spLocks noChangeArrowheads="1"/>
              </p:cNvSpPr>
              <p:nvPr/>
            </p:nvSpPr>
            <p:spPr bwMode="gray">
              <a:xfrm>
                <a:off x="2463376" y="3901986"/>
                <a:ext cx="3665938" cy="2950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72000" tIns="0" rIns="0" bIns="0">
                <a:spAutoFit/>
              </a:bodyPr>
              <a:lstStyle/>
              <a:p>
                <a:pPr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</a:pPr>
                <a:r>
                  <a:rPr lang="de-DE" sz="2000" dirty="0" smtClean="0"/>
                  <a:t>Multidimensionale Indizierung</a:t>
                </a:r>
                <a:endParaRPr lang="de-DE" sz="2000" noProof="1">
                  <a:cs typeface="Arial" charset="0"/>
                </a:endParaRPr>
              </a:p>
            </p:txBody>
          </p:sp>
          <p:sp>
            <p:nvSpPr>
              <p:cNvPr id="37" name="Ellipse 24"/>
              <p:cNvSpPr/>
              <p:nvPr/>
            </p:nvSpPr>
            <p:spPr bwMode="gray">
              <a:xfrm>
                <a:off x="2513176" y="4699812"/>
                <a:ext cx="526252" cy="526252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lin ang="5400000" scaled="1"/>
                <a:tileRect/>
              </a:gradFill>
              <a:ln w="12700">
                <a:noFill/>
                <a:miter lim="800000"/>
                <a:headEnd/>
                <a:tailEnd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balanced" dir="t"/>
              </a:scene3d>
              <a:sp3d prstMaterial="plastic">
                <a:bevelT w="247650" h="241300"/>
              </a:sp3d>
            </p:spPr>
            <p:txBody>
              <a:bodyPr lIns="0" tIns="108000" rIns="0" bIns="0"/>
              <a:lstStyle/>
              <a:p>
                <a:pPr indent="-190500" algn="ctr"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  <a:defRPr/>
                </a:pPr>
                <a:endParaRPr lang="en-US" sz="1400" noProof="1">
                  <a:solidFill>
                    <a:srgbClr val="FFFFFF"/>
                  </a:solidFill>
                  <a:cs typeface="Arial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19064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wheelReverse spokes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1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Sequenzen in SQL:2011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Unterstützung für Datenanalyse in SQL:2011 durch Bildung von Sequenzen aus einer Relation</a:t>
            </a:r>
          </a:p>
          <a:p>
            <a:r>
              <a:rPr lang="de-DE" dirty="0" smtClean="0"/>
              <a:t>Siehe auch OLAP</a:t>
            </a:r>
            <a:r>
              <a:rPr lang="de-DE" smtClean="0"/>
              <a:t>-Funktionen in </a:t>
            </a:r>
            <a:r>
              <a:rPr lang="de-DE" dirty="0"/>
              <a:t>SQL</a:t>
            </a:r>
            <a:r>
              <a:rPr lang="de-DE"/>
              <a:t>:</a:t>
            </a:r>
            <a:r>
              <a:rPr lang="de-DE" smtClean="0"/>
              <a:t>2003</a:t>
            </a:r>
            <a:endParaRPr lang="de-DE" dirty="0" smtClean="0"/>
          </a:p>
          <a:p>
            <a:r>
              <a:rPr lang="de-DE" dirty="0" smtClean="0"/>
              <a:t>Auch für Analyse zeitlicher Daten geeignet</a:t>
            </a:r>
          </a:p>
          <a:p>
            <a:endParaRPr lang="de-DE" dirty="0"/>
          </a:p>
          <a:p>
            <a:pPr marL="0" indent="0">
              <a:buNone/>
            </a:pPr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r>
              <a:rPr lang="de-DE" dirty="0" smtClean="0"/>
              <a:t>Nachfolgende 11 Präsentationen sind angelehnt an ein </a:t>
            </a:r>
            <a:r>
              <a:rPr lang="de-DE" dirty="0" err="1" smtClean="0"/>
              <a:t>Tutorial</a:t>
            </a:r>
            <a:r>
              <a:rPr lang="de-DE" dirty="0" smtClean="0"/>
              <a:t> „</a:t>
            </a:r>
            <a:r>
              <a:rPr lang="de-DE" dirty="0" err="1" smtClean="0"/>
              <a:t>Advanced</a:t>
            </a:r>
            <a:r>
              <a:rPr lang="de-DE" dirty="0" smtClean="0"/>
              <a:t> SQL“ von </a:t>
            </a:r>
            <a:r>
              <a:rPr lang="en-US" dirty="0" err="1" smtClean="0"/>
              <a:t>Marcin.Blaszczyk</a:t>
            </a:r>
            <a:r>
              <a:rPr lang="en-US" dirty="0" err="1"/>
              <a:t>@cern.ch</a:t>
            </a:r>
            <a:endParaRPr lang="en-US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E55964-1ACB-E742-83A7-6D5C6D2D6D17}" type="slidenum">
              <a:rPr lang="de-DE" smtClean="0"/>
              <a:pPr>
                <a:defRPr/>
              </a:pPr>
              <a:t>39</a:t>
            </a:fld>
            <a:endParaRPr lang="de-DE"/>
          </a:p>
        </p:txBody>
      </p:sp>
      <p:sp>
        <p:nvSpPr>
          <p:cNvPr id="5" name="Textfeld 4"/>
          <p:cNvSpPr txBox="1"/>
          <p:nvPr/>
        </p:nvSpPr>
        <p:spPr>
          <a:xfrm>
            <a:off x="3419872" y="6453336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  <p:sp>
        <p:nvSpPr>
          <p:cNvPr id="7" name="Rechteck 6"/>
          <p:cNvSpPr/>
          <p:nvPr/>
        </p:nvSpPr>
        <p:spPr>
          <a:xfrm>
            <a:off x="2051720" y="6309320"/>
            <a:ext cx="511256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0000FF"/>
                </a:solidFill>
              </a:rPr>
              <a:t>F. </a:t>
            </a:r>
            <a:r>
              <a:rPr lang="en-US" sz="1200" dirty="0" err="1">
                <a:solidFill>
                  <a:srgbClr val="0000FF"/>
                </a:solidFill>
              </a:rPr>
              <a:t>Zemke</a:t>
            </a:r>
            <a:r>
              <a:rPr lang="en-US" sz="1200" dirty="0">
                <a:solidFill>
                  <a:srgbClr val="0000FF"/>
                </a:solidFill>
              </a:rPr>
              <a:t>, What's new in SQL:2011. ACM SIGMOD Record 41.1, 67-73, </a:t>
            </a:r>
            <a:r>
              <a:rPr lang="en-US" sz="1200" b="1" dirty="0">
                <a:solidFill>
                  <a:srgbClr val="FF0000"/>
                </a:solidFill>
              </a:rPr>
              <a:t>2012</a:t>
            </a:r>
            <a:r>
              <a:rPr lang="en-US" sz="1200" dirty="0">
                <a:solidFill>
                  <a:srgbClr val="0000FF"/>
                </a:solidFill>
              </a:rPr>
              <a:t>.</a:t>
            </a:r>
            <a:endParaRPr lang="de-DE" sz="12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5008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Semitemporalisiert</a:t>
            </a:r>
            <a:r>
              <a:rPr lang="de-DE" dirty="0" smtClean="0"/>
              <a:t>: Linear geordnete Struktur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E55964-1ACB-E742-83A7-6D5C6D2D6D17}" type="slidenum">
              <a:rPr lang="de-DE" smtClean="0"/>
              <a:pPr>
                <a:defRPr/>
              </a:pPr>
              <a:t>4</a:t>
            </a:fld>
            <a:endParaRPr lang="de-DE"/>
          </a:p>
        </p:txBody>
      </p:sp>
      <p:graphicFrame>
        <p:nvGraphicFramePr>
          <p:cNvPr id="6" name="Group 160"/>
          <p:cNvGraphicFramePr>
            <a:graphicFrameLocks noGrp="1"/>
          </p:cNvGraphicFramePr>
          <p:nvPr/>
        </p:nvGraphicFramePr>
        <p:xfrm>
          <a:off x="2133600" y="1371600"/>
          <a:ext cx="1828800" cy="2225675"/>
        </p:xfrm>
        <a:graphic>
          <a:graphicData uri="http://schemas.openxmlformats.org/drawingml/2006/table">
            <a:tbl>
              <a:tblPr/>
              <a:tblGrid>
                <a:gridCol w="914400"/>
                <a:gridCol w="914400"/>
              </a:tblGrid>
              <a:tr h="328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S#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SINCE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396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S1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d04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</a:tr>
              <a:tr h="3635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S2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d07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</a:tr>
              <a:tr h="3635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S3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d03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</a:tr>
              <a:tr h="3651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S4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d04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S5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d02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Group 132"/>
          <p:cNvGraphicFramePr>
            <a:graphicFrameLocks noGrp="1"/>
          </p:cNvGraphicFramePr>
          <p:nvPr/>
        </p:nvGraphicFramePr>
        <p:xfrm>
          <a:off x="6400800" y="1371600"/>
          <a:ext cx="2438400" cy="4754880"/>
        </p:xfrm>
        <a:graphic>
          <a:graphicData uri="http://schemas.openxmlformats.org/drawingml/2006/table">
            <a:tbl>
              <a:tblPr/>
              <a:tblGrid>
                <a:gridCol w="638175"/>
                <a:gridCol w="709613"/>
                <a:gridCol w="1090612"/>
              </a:tblGrid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S#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P#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SINCE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357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S1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P1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d04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</a:tr>
              <a:tr h="355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S1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P2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d05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</a:tr>
              <a:tr h="357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S1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P3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d09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</a:tr>
              <a:tr h="355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S1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P4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d05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</a:tr>
              <a:tr h="357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S1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P5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d04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</a:tr>
              <a:tr h="3540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S1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P6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d06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</a:tr>
              <a:tr h="357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S2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P1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d08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</a:tr>
              <a:tr h="355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S2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P2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d09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</a:tr>
              <a:tr h="355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S3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P2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d08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</a:tr>
              <a:tr h="355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S4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P2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d06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</a:tr>
              <a:tr h="357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S4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P4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d04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S4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P5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d05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</a:tr>
            </a:tbl>
          </a:graphicData>
        </a:graphic>
      </p:graphicFrame>
      <p:sp>
        <p:nvSpPr>
          <p:cNvPr id="8" name="Text Box 67"/>
          <p:cNvSpPr txBox="1">
            <a:spLocks noChangeArrowheads="1"/>
          </p:cNvSpPr>
          <p:nvPr/>
        </p:nvSpPr>
        <p:spPr bwMode="auto">
          <a:xfrm>
            <a:off x="228600" y="1295400"/>
            <a:ext cx="14890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/>
              <a:t>S_SINCE</a:t>
            </a:r>
          </a:p>
        </p:txBody>
      </p:sp>
      <p:sp>
        <p:nvSpPr>
          <p:cNvPr id="9" name="Text Box 68"/>
          <p:cNvSpPr txBox="1">
            <a:spLocks noChangeArrowheads="1"/>
          </p:cNvSpPr>
          <p:nvPr/>
        </p:nvSpPr>
        <p:spPr bwMode="auto">
          <a:xfrm>
            <a:off x="4556125" y="1295400"/>
            <a:ext cx="16922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/>
              <a:t>SP_SINCE</a:t>
            </a:r>
          </a:p>
        </p:txBody>
      </p:sp>
      <p:sp>
        <p:nvSpPr>
          <p:cNvPr id="10" name="Text Box 70"/>
          <p:cNvSpPr txBox="1">
            <a:spLocks noChangeArrowheads="1"/>
          </p:cNvSpPr>
          <p:nvPr/>
        </p:nvSpPr>
        <p:spPr bwMode="auto">
          <a:xfrm>
            <a:off x="228600" y="1700808"/>
            <a:ext cx="1981200" cy="146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sz="1800" dirty="0" err="1" smtClean="0">
                <a:solidFill>
                  <a:srgbClr val="008000"/>
                </a:solidFill>
              </a:rPr>
              <a:t>Prädikat</a:t>
            </a:r>
            <a:r>
              <a:rPr lang="en-GB" sz="1800" dirty="0" smtClean="0">
                <a:solidFill>
                  <a:srgbClr val="FFFFCC"/>
                </a:solidFill>
              </a:rPr>
              <a:t>:</a:t>
            </a:r>
            <a:r>
              <a:rPr lang="en-GB" sz="1800" dirty="0">
                <a:solidFill>
                  <a:srgbClr val="FFFFCC"/>
                </a:solidFill>
              </a:rPr>
              <a:t/>
            </a:r>
            <a:br>
              <a:rPr lang="en-GB" sz="1800" dirty="0">
                <a:solidFill>
                  <a:srgbClr val="FFFFCC"/>
                </a:solidFill>
              </a:rPr>
            </a:br>
            <a:r>
              <a:rPr lang="en-GB" sz="1800" dirty="0"/>
              <a:t>"Supplier S# has been under contract since day SINCE"</a:t>
            </a:r>
          </a:p>
        </p:txBody>
      </p:sp>
      <p:sp>
        <p:nvSpPr>
          <p:cNvPr id="11" name="Text Box 71"/>
          <p:cNvSpPr txBox="1">
            <a:spLocks noChangeArrowheads="1"/>
          </p:cNvSpPr>
          <p:nvPr/>
        </p:nvSpPr>
        <p:spPr bwMode="auto">
          <a:xfrm>
            <a:off x="4191000" y="1700808"/>
            <a:ext cx="22860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sz="1800" dirty="0" err="1" smtClean="0">
                <a:solidFill>
                  <a:srgbClr val="008000"/>
                </a:solidFill>
              </a:rPr>
              <a:t>Prädikat</a:t>
            </a:r>
            <a:r>
              <a:rPr lang="en-GB" sz="1800" dirty="0" smtClean="0">
                <a:solidFill>
                  <a:srgbClr val="FFFFCC"/>
                </a:solidFill>
              </a:rPr>
              <a:t>:</a:t>
            </a:r>
            <a:r>
              <a:rPr lang="en-GB" sz="1800" dirty="0">
                <a:solidFill>
                  <a:srgbClr val="FFFFCC"/>
                </a:solidFill>
              </a:rPr>
              <a:t/>
            </a:r>
            <a:br>
              <a:rPr lang="en-GB" sz="1800" dirty="0">
                <a:solidFill>
                  <a:srgbClr val="FFFFCC"/>
                </a:solidFill>
              </a:rPr>
            </a:br>
            <a:r>
              <a:rPr lang="en-GB" sz="1800" dirty="0"/>
              <a:t>"Supplier S# has been able to supply part P# since day SINCE"</a:t>
            </a:r>
          </a:p>
        </p:txBody>
      </p:sp>
      <p:sp>
        <p:nvSpPr>
          <p:cNvPr id="12" name="Text Box 72"/>
          <p:cNvSpPr txBox="1">
            <a:spLocks noChangeArrowheads="1"/>
          </p:cNvSpPr>
          <p:nvPr/>
        </p:nvSpPr>
        <p:spPr bwMode="auto">
          <a:xfrm>
            <a:off x="407676" y="4831992"/>
            <a:ext cx="5349875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sz="1800" dirty="0" err="1" smtClean="0">
                <a:solidFill>
                  <a:srgbClr val="008000"/>
                </a:solidFill>
              </a:rPr>
              <a:t>Anfragen</a:t>
            </a:r>
            <a:r>
              <a:rPr lang="en-GB" sz="1800" dirty="0" smtClean="0">
                <a:solidFill>
                  <a:srgbClr val="008000"/>
                </a:solidFill>
              </a:rPr>
              <a:t>:</a:t>
            </a:r>
            <a:r>
              <a:rPr lang="en-GB" sz="1800" dirty="0" smtClean="0">
                <a:solidFill>
                  <a:srgbClr val="FFFFCC"/>
                </a:solidFill>
              </a:rPr>
              <a:t>:</a:t>
            </a:r>
            <a:r>
              <a:rPr lang="en-GB" sz="1800" dirty="0" smtClean="0"/>
              <a:t> </a:t>
            </a:r>
          </a:p>
          <a:p>
            <a:pPr marL="285750" indent="-285750">
              <a:buFont typeface="Arial"/>
              <a:buChar char="•"/>
            </a:pPr>
            <a:r>
              <a:rPr lang="en-GB" sz="1800" i="1" dirty="0" smtClean="0"/>
              <a:t>Since </a:t>
            </a:r>
            <a:r>
              <a:rPr lang="en-GB" sz="1800" i="1" dirty="0"/>
              <a:t>when has supplier S# been able to supply anything?</a:t>
            </a:r>
            <a:r>
              <a:rPr lang="en-GB" sz="1800" dirty="0"/>
              <a:t> </a:t>
            </a:r>
            <a:r>
              <a:rPr lang="en-GB" sz="1800" dirty="0" smtClean="0"/>
              <a:t>(</a:t>
            </a:r>
            <a:r>
              <a:rPr lang="en-GB" dirty="0" err="1"/>
              <a:t>e</a:t>
            </a:r>
            <a:r>
              <a:rPr lang="en-GB" sz="1800" dirty="0" err="1" smtClean="0"/>
              <a:t>infach</a:t>
            </a:r>
            <a:r>
              <a:rPr lang="en-GB" sz="1800" dirty="0" smtClean="0"/>
              <a:t>)</a:t>
            </a:r>
            <a:r>
              <a:rPr lang="en-GB" sz="1800" i="1" dirty="0" smtClean="0"/>
              <a:t> </a:t>
            </a:r>
          </a:p>
          <a:p>
            <a:pPr marL="285750" indent="-285750">
              <a:buFont typeface="Arial"/>
              <a:buChar char="•"/>
            </a:pPr>
            <a:r>
              <a:rPr lang="en-GB" sz="1800" i="1" dirty="0" smtClean="0"/>
              <a:t>Since </a:t>
            </a:r>
            <a:r>
              <a:rPr lang="en-GB" sz="1800" i="1" dirty="0"/>
              <a:t>when has supplier S# been unable to supply anything?</a:t>
            </a:r>
            <a:r>
              <a:rPr lang="en-GB" sz="1800" dirty="0"/>
              <a:t> </a:t>
            </a:r>
            <a:r>
              <a:rPr lang="en-GB" sz="1800" dirty="0" smtClean="0"/>
              <a:t>(</a:t>
            </a:r>
            <a:r>
              <a:rPr lang="en-GB" dirty="0" err="1"/>
              <a:t>u</a:t>
            </a:r>
            <a:r>
              <a:rPr lang="en-GB" sz="1800" dirty="0" err="1" smtClean="0"/>
              <a:t>nmöglich</a:t>
            </a:r>
            <a:r>
              <a:rPr lang="en-GB" sz="1800" dirty="0" smtClean="0"/>
              <a:t>)</a:t>
            </a:r>
            <a:endParaRPr lang="en-GB" sz="1800" dirty="0"/>
          </a:p>
        </p:txBody>
      </p:sp>
      <p:sp>
        <p:nvSpPr>
          <p:cNvPr id="13" name="Textfeld 12"/>
          <p:cNvSpPr txBox="1"/>
          <p:nvPr/>
        </p:nvSpPr>
        <p:spPr>
          <a:xfrm>
            <a:off x="395536" y="3729806"/>
            <a:ext cx="539121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de-DE" b="1" dirty="0" smtClean="0"/>
              <a:t>Zeitstruktur</a:t>
            </a:r>
            <a:r>
              <a:rPr lang="de-DE" dirty="0" smtClean="0"/>
              <a:t> (T, &lt;) wobei T eine Menge und &lt;</a:t>
            </a:r>
            <a:br>
              <a:rPr lang="de-DE" dirty="0" smtClean="0"/>
            </a:br>
            <a:r>
              <a:rPr lang="de-DE" dirty="0" smtClean="0"/>
              <a:t>eine totale Ordnung über T ist</a:t>
            </a:r>
          </a:p>
          <a:p>
            <a:pPr marL="285750" indent="-285750">
              <a:buFont typeface="Arial"/>
              <a:buChar char="•"/>
            </a:pPr>
            <a:r>
              <a:rPr lang="de-DE" b="1" dirty="0" smtClean="0"/>
              <a:t>Granularität </a:t>
            </a:r>
            <a:r>
              <a:rPr lang="de-DE" dirty="0" smtClean="0"/>
              <a:t>ist</a:t>
            </a:r>
            <a:r>
              <a:rPr lang="de-DE" b="1" dirty="0" smtClean="0"/>
              <a:t> anwendungsabhängig </a:t>
            </a:r>
            <a:r>
              <a:rPr lang="de-DE" dirty="0" smtClean="0"/>
              <a:t>zu wählen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08015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utoUpdateAnimBg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Analytische</a:t>
            </a:r>
            <a:r>
              <a:rPr lang="en-US" dirty="0" smtClean="0"/>
              <a:t> </a:t>
            </a:r>
            <a:r>
              <a:rPr lang="en-US" dirty="0" err="1" smtClean="0"/>
              <a:t>Funktionen</a:t>
            </a:r>
            <a:r>
              <a:rPr lang="en-US" dirty="0" smtClean="0"/>
              <a:t> – </a:t>
            </a:r>
            <a:r>
              <a:rPr lang="en-US" dirty="0" err="1" smtClean="0"/>
              <a:t>Überblick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6000" y="1347689"/>
            <a:ext cx="8832395" cy="4673599"/>
          </a:xfrm>
        </p:spPr>
        <p:txBody>
          <a:bodyPr>
            <a:normAutofit fontScale="92500" lnSpcReduction="10000"/>
          </a:bodyPr>
          <a:lstStyle/>
          <a:p>
            <a:r>
              <a:rPr lang="en-US" smtClean="0"/>
              <a:t>Allgemeine</a:t>
            </a:r>
            <a:r>
              <a:rPr lang="en-US" dirty="0" smtClean="0"/>
              <a:t> Syntax: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err="1" smtClean="0"/>
              <a:t>Fensterspezifikation</a:t>
            </a:r>
            <a:r>
              <a:rPr lang="en-US" dirty="0" smtClean="0"/>
              <a:t> – Syntax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err="1" smtClean="0"/>
              <a:t>Beispiel</a:t>
            </a:r>
            <a:r>
              <a:rPr lang="en-US" dirty="0" smtClean="0"/>
              <a:t> </a:t>
            </a:r>
            <a:r>
              <a:rPr lang="en-US" dirty="0" err="1" smtClean="0"/>
              <a:t>für</a:t>
            </a:r>
            <a:r>
              <a:rPr lang="en-US" dirty="0" smtClean="0"/>
              <a:t> </a:t>
            </a:r>
            <a:r>
              <a:rPr lang="en-US" dirty="0" err="1" smtClean="0"/>
              <a:t>Bereichspezifikation</a:t>
            </a:r>
            <a:r>
              <a:rPr lang="en-US" dirty="0" smtClean="0"/>
              <a:t> (</a:t>
            </a:r>
            <a:r>
              <a:rPr lang="en-US" dirty="0" err="1" smtClean="0"/>
              <a:t>siehe</a:t>
            </a:r>
            <a:r>
              <a:rPr lang="en-US" dirty="0" smtClean="0"/>
              <a:t> </a:t>
            </a:r>
            <a:r>
              <a:rPr lang="en-US" dirty="0" err="1" smtClean="0"/>
              <a:t>Dokumentation</a:t>
            </a:r>
            <a:r>
              <a:rPr lang="en-US" dirty="0" smtClean="0"/>
              <a:t>)</a:t>
            </a:r>
            <a:endParaRPr lang="en-US" dirty="0"/>
          </a:p>
          <a:p>
            <a:pPr marL="448056" lvl="1" indent="0">
              <a:buNone/>
            </a:pPr>
            <a:endParaRPr lang="en-US" b="1" dirty="0" smtClean="0">
              <a:latin typeface="Courier New" pitchFamily="49" charset="0"/>
              <a:cs typeface="Courier New" pitchFamily="49" charset="0"/>
            </a:endParaRPr>
          </a:p>
          <a:p>
            <a:pPr marL="448056" lvl="1" indent="0">
              <a:buNone/>
            </a:pP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	</a:t>
            </a:r>
          </a:p>
          <a:p>
            <a:pPr marL="448056" lvl="1" indent="0">
              <a:buNone/>
            </a:pP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	</a:t>
            </a:r>
          </a:p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185376" y="6356351"/>
            <a:ext cx="501424" cy="365125"/>
          </a:xfrm>
          <a:prstGeom prst="rect">
            <a:avLst/>
          </a:prstGeom>
        </p:spPr>
        <p:txBody>
          <a:bodyPr/>
          <a:lstStyle/>
          <a:p>
            <a:fld id="{17918391-D411-FE40-AAD7-861AE5233E0E}" type="slidenum">
              <a:rPr lang="en-US" smtClean="0"/>
              <a:pPr/>
              <a:t>40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820586" y="1828800"/>
            <a:ext cx="4830915" cy="765200"/>
          </a:xfrm>
          <a:prstGeom prst="rect">
            <a:avLst/>
          </a:prstGeom>
          <a:solidFill>
            <a:schemeClr val="accent5">
              <a:lumMod val="25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txBody>
          <a:bodyPr wrap="square" tIns="7200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SELECT </a:t>
            </a:r>
            <a:r>
              <a:rPr lang="en-US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analytical-function(col-</a:t>
            </a:r>
            <a:r>
              <a:rPr lang="en-US" sz="1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expr</a:t>
            </a:r>
            <a:r>
              <a:rPr lang="en-US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)</a:t>
            </a:r>
          </a:p>
          <a:p>
            <a:r>
              <a:rPr lang="en-US" sz="14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       OVER</a:t>
            </a:r>
            <a:r>
              <a:rPr lang="en-US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 (window-spec) [AS col-alias] </a:t>
            </a:r>
          </a:p>
          <a:p>
            <a:r>
              <a:rPr lang="en-US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FROM </a:t>
            </a:r>
            <a:r>
              <a:rPr 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[TABLE</a:t>
            </a:r>
            <a:r>
              <a:rPr lang="en-US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];</a:t>
            </a:r>
            <a:endParaRPr lang="en-US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urier" pitchFamily="49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5986463" y="1281838"/>
            <a:ext cx="2846539" cy="2806791"/>
            <a:chOff x="6319838" y="942974"/>
            <a:chExt cx="2209800" cy="2911793"/>
          </a:xfrm>
        </p:grpSpPr>
        <p:sp>
          <p:nvSpPr>
            <p:cNvPr id="8" name="Rectangle 7"/>
            <p:cNvSpPr/>
            <p:nvPr/>
          </p:nvSpPr>
          <p:spPr>
            <a:xfrm>
              <a:off x="6319838" y="1081087"/>
              <a:ext cx="2209800" cy="2773680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/>
            </a:p>
            <a:p>
              <a:pPr algn="ctr"/>
              <a:endParaRPr lang="en-US" dirty="0"/>
            </a:p>
            <a:p>
              <a:pPr algn="ctr"/>
              <a:endParaRPr lang="en-US" dirty="0" smtClean="0"/>
            </a:p>
            <a:p>
              <a:pPr algn="ctr"/>
              <a:endParaRPr lang="en-US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6391273" y="1796545"/>
              <a:ext cx="2066925" cy="1452564"/>
            </a:xfrm>
            <a:prstGeom prst="rect">
              <a:avLst/>
            </a:prstGeom>
            <a:solidFill>
              <a:srgbClr val="BCFCC8"/>
            </a:solidFill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6453189" y="2386964"/>
              <a:ext cx="1931192" cy="238125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bg2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 smtClean="0">
                  <a:solidFill>
                    <a:schemeClr val="accent6"/>
                  </a:solidFill>
                </a:rPr>
                <a:t>CURRENT ROW</a:t>
              </a:r>
              <a:endParaRPr lang="en-GB" sz="1200" b="1" dirty="0">
                <a:solidFill>
                  <a:schemeClr val="accent6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915149" y="1706141"/>
              <a:ext cx="1009651" cy="238124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bg2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 smtClean="0">
                  <a:solidFill>
                    <a:schemeClr val="accent6"/>
                  </a:solidFill>
                </a:rPr>
                <a:t>WINDOW</a:t>
              </a:r>
              <a:endParaRPr lang="en-GB" sz="1200" b="1" dirty="0">
                <a:solidFill>
                  <a:schemeClr val="accent6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6486523" y="1531301"/>
              <a:ext cx="1866901" cy="119063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bg2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b="1" dirty="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6491287" y="3334701"/>
              <a:ext cx="1866901" cy="119063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bg2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b="1" dirty="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6486522" y="3496626"/>
              <a:ext cx="1876427" cy="119063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bg2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b="1" dirty="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6486522" y="3658551"/>
              <a:ext cx="1876427" cy="119063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bg2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b="1" dirty="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6486522" y="1375726"/>
              <a:ext cx="1866901" cy="119063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bg2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b="1" dirty="0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6929436" y="942974"/>
              <a:ext cx="1009651" cy="238125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bg2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 smtClean="0">
                  <a:solidFill>
                    <a:schemeClr val="bg1"/>
                  </a:solidFill>
                </a:rPr>
                <a:t>TABLE</a:t>
              </a:r>
              <a:endParaRPr lang="en-GB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6486522" y="1223326"/>
              <a:ext cx="1866901" cy="119063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bg2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b="1" dirty="0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6486524" y="2221862"/>
              <a:ext cx="1866899" cy="119063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bg2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b="1" dirty="0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6486523" y="2061049"/>
              <a:ext cx="1866900" cy="119063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bg2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b="1" dirty="0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6496050" y="2845749"/>
              <a:ext cx="1866899" cy="119063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bg2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b="1" dirty="0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6496049" y="2684936"/>
              <a:ext cx="1866900" cy="119063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bg2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b="1" dirty="0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6496050" y="3004024"/>
              <a:ext cx="1866900" cy="119063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bg2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b="1" dirty="0"/>
            </a:p>
          </p:txBody>
        </p:sp>
      </p:grpSp>
      <p:sp>
        <p:nvSpPr>
          <p:cNvPr id="24" name="Rectangle 23"/>
          <p:cNvSpPr/>
          <p:nvPr/>
        </p:nvSpPr>
        <p:spPr>
          <a:xfrm>
            <a:off x="820585" y="3432014"/>
            <a:ext cx="4830915" cy="549757"/>
          </a:xfrm>
          <a:prstGeom prst="rect">
            <a:avLst/>
          </a:prstGeom>
          <a:solidFill>
            <a:schemeClr val="accent5">
              <a:lumMod val="25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txBody>
          <a:bodyPr wrap="square" tIns="7200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[</a:t>
            </a:r>
            <a:r>
              <a:rPr lang="en-US" sz="14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PARTITION BY</a:t>
            </a:r>
            <a:r>
              <a:rPr 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 [</a:t>
            </a:r>
            <a:r>
              <a:rPr lang="en-US" sz="1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expr</a:t>
            </a:r>
            <a:r>
              <a:rPr 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 list]]</a:t>
            </a:r>
          </a:p>
          <a:p>
            <a:r>
              <a:rPr lang="en-US" sz="14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ORDER </a:t>
            </a:r>
            <a:r>
              <a:rPr lang="en-US" sz="14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BY</a:t>
            </a:r>
            <a:r>
              <a:rPr 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 [sort spec] [range spec]</a:t>
            </a:r>
          </a:p>
        </p:txBody>
      </p:sp>
      <p:sp>
        <p:nvSpPr>
          <p:cNvPr id="25" name="Rectangle 24"/>
          <p:cNvSpPr/>
          <p:nvPr/>
        </p:nvSpPr>
        <p:spPr>
          <a:xfrm>
            <a:off x="820584" y="4718947"/>
            <a:ext cx="7116916" cy="765200"/>
          </a:xfrm>
          <a:prstGeom prst="rect">
            <a:avLst/>
          </a:prstGeom>
          <a:solidFill>
            <a:schemeClr val="accent5">
              <a:lumMod val="25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txBody>
          <a:bodyPr wrap="square" tIns="7200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ROWS UNBOUNDED PRECEDING AND CURRENT ROW (default)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ROWS BETWEEN CURRENT ROW AND UNBOUNDED FOLLOWING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RANGE BETWEEN 2 PRECEDING AND 2 FOLLOWING</a:t>
            </a:r>
          </a:p>
        </p:txBody>
      </p:sp>
    </p:spTree>
    <p:extLst>
      <p:ext uri="{BB962C8B-B14F-4D97-AF65-F5344CB8AC3E}">
        <p14:creationId xmlns:p14="http://schemas.microsoft.com/office/powerpoint/2010/main" val="4076149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23900" y="1912012"/>
            <a:ext cx="6680200" cy="2970043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1100" b="1" dirty="0">
                <a:solidFill>
                  <a:schemeClr val="tx2"/>
                </a:solidFill>
                <a:latin typeface="Courier" pitchFamily="49" charset="0"/>
              </a:rPr>
              <a:t>SQL&gt;  select </a:t>
            </a:r>
            <a:r>
              <a:rPr lang="en-US" sz="1100" b="1" dirty="0" err="1">
                <a:solidFill>
                  <a:schemeClr val="tx2"/>
                </a:solidFill>
                <a:latin typeface="Courier" pitchFamily="49" charset="0"/>
              </a:rPr>
              <a:t>employee_id</a:t>
            </a:r>
            <a:r>
              <a:rPr lang="en-US" sz="1100" b="1" dirty="0">
                <a:solidFill>
                  <a:schemeClr val="tx2"/>
                </a:solidFill>
                <a:latin typeface="Courier" pitchFamily="49" charset="0"/>
              </a:rPr>
              <a:t>, </a:t>
            </a:r>
            <a:r>
              <a:rPr lang="en-US" sz="1100" b="1" dirty="0" err="1">
                <a:solidFill>
                  <a:schemeClr val="tx2"/>
                </a:solidFill>
                <a:latin typeface="Courier" pitchFamily="49" charset="0"/>
              </a:rPr>
              <a:t>last_name</a:t>
            </a:r>
            <a:r>
              <a:rPr lang="en-US" sz="1100" b="1" dirty="0">
                <a:solidFill>
                  <a:schemeClr val="tx2"/>
                </a:solidFill>
                <a:latin typeface="Courier" pitchFamily="49" charset="0"/>
              </a:rPr>
              <a:t>, </a:t>
            </a:r>
            <a:r>
              <a:rPr lang="en-US" sz="1100" b="1" dirty="0" err="1">
                <a:solidFill>
                  <a:schemeClr val="tx2"/>
                </a:solidFill>
                <a:latin typeface="Courier" pitchFamily="49" charset="0"/>
              </a:rPr>
              <a:t>manager_id</a:t>
            </a:r>
            <a:r>
              <a:rPr lang="en-US" sz="1100" b="1" dirty="0">
                <a:solidFill>
                  <a:schemeClr val="tx2"/>
                </a:solidFill>
                <a:latin typeface="Courier" pitchFamily="49" charset="0"/>
              </a:rPr>
              <a:t>, salary</a:t>
            </a:r>
          </a:p>
          <a:p>
            <a:r>
              <a:rPr lang="en-US" sz="1100" b="1" dirty="0">
                <a:solidFill>
                  <a:schemeClr val="tx2"/>
                </a:solidFill>
                <a:latin typeface="Courier" pitchFamily="49" charset="0"/>
              </a:rPr>
              <a:t>      sum(salary) over (order by  </a:t>
            </a:r>
            <a:r>
              <a:rPr lang="en-US" sz="1100" b="1" dirty="0" err="1">
                <a:solidFill>
                  <a:schemeClr val="tx2"/>
                </a:solidFill>
                <a:latin typeface="Courier" pitchFamily="49" charset="0"/>
              </a:rPr>
              <a:t>employee_id</a:t>
            </a:r>
            <a:r>
              <a:rPr lang="en-US" sz="1100" b="1" dirty="0">
                <a:solidFill>
                  <a:schemeClr val="tx2"/>
                </a:solidFill>
                <a:latin typeface="Courier" pitchFamily="49" charset="0"/>
              </a:rPr>
              <a:t>, </a:t>
            </a:r>
            <a:r>
              <a:rPr lang="en-US" sz="1100" b="1" dirty="0" err="1">
                <a:solidFill>
                  <a:schemeClr val="tx2"/>
                </a:solidFill>
                <a:latin typeface="Courier" pitchFamily="49" charset="0"/>
              </a:rPr>
              <a:t>last_name</a:t>
            </a:r>
            <a:r>
              <a:rPr lang="en-US" sz="1100" b="1" dirty="0">
                <a:solidFill>
                  <a:schemeClr val="tx2"/>
                </a:solidFill>
                <a:latin typeface="Courier" pitchFamily="49" charset="0"/>
              </a:rPr>
              <a:t>, salary) </a:t>
            </a:r>
          </a:p>
          <a:p>
            <a:r>
              <a:rPr lang="en-US" sz="1100" b="1" dirty="0">
                <a:solidFill>
                  <a:schemeClr val="tx2"/>
                </a:solidFill>
                <a:latin typeface="Courier" pitchFamily="49" charset="0"/>
              </a:rPr>
              <a:t>      as cumulative from employees;</a:t>
            </a:r>
          </a:p>
          <a:p>
            <a:endParaRPr lang="en-US" sz="1100" b="1" dirty="0">
              <a:solidFill>
                <a:schemeClr val="tx2"/>
              </a:solidFill>
              <a:latin typeface="Courier" pitchFamily="49" charset="0"/>
            </a:endParaRPr>
          </a:p>
          <a:p>
            <a:r>
              <a:rPr lang="en-US" sz="1100" b="1" dirty="0">
                <a:solidFill>
                  <a:schemeClr val="tx2"/>
                </a:solidFill>
                <a:latin typeface="Courier" pitchFamily="49" charset="0"/>
              </a:rPr>
              <a:t>EMPLOYEE_ID LAST_NAME MANAGER_ID SALARY CUMULATIVE</a:t>
            </a:r>
          </a:p>
          <a:p>
            <a:r>
              <a:rPr lang="en-US" sz="1100" b="1" dirty="0">
                <a:solidFill>
                  <a:schemeClr val="tx2"/>
                </a:solidFill>
                <a:latin typeface="Courier" pitchFamily="49" charset="0"/>
              </a:rPr>
              <a:t>----------- --------- ---------- ------ ----------</a:t>
            </a:r>
          </a:p>
          <a:p>
            <a:r>
              <a:rPr lang="en-US" sz="1100" b="1" dirty="0">
                <a:solidFill>
                  <a:schemeClr val="tx2"/>
                </a:solidFill>
                <a:latin typeface="Courier" pitchFamily="49" charset="0"/>
              </a:rPr>
              <a:t>        100 King                  24000      24000</a:t>
            </a:r>
          </a:p>
          <a:p>
            <a:r>
              <a:rPr lang="en-US" sz="1100" b="1" dirty="0">
                <a:solidFill>
                  <a:schemeClr val="tx2"/>
                </a:solidFill>
                <a:latin typeface="Courier" pitchFamily="49" charset="0"/>
              </a:rPr>
              <a:t>        101 </a:t>
            </a:r>
            <a:r>
              <a:rPr lang="en-US" sz="1100" b="1" dirty="0" err="1">
                <a:solidFill>
                  <a:schemeClr val="tx2"/>
                </a:solidFill>
                <a:latin typeface="Courier" pitchFamily="49" charset="0"/>
              </a:rPr>
              <a:t>Kochhar</a:t>
            </a:r>
            <a:r>
              <a:rPr lang="en-US" sz="1100" b="1" dirty="0">
                <a:solidFill>
                  <a:schemeClr val="tx2"/>
                </a:solidFill>
                <a:latin typeface="Courier" pitchFamily="49" charset="0"/>
              </a:rPr>
              <a:t>          100  17000      41000</a:t>
            </a:r>
          </a:p>
          <a:p>
            <a:r>
              <a:rPr lang="en-US" sz="1100" b="1" dirty="0">
                <a:solidFill>
                  <a:schemeClr val="tx2"/>
                </a:solidFill>
                <a:latin typeface="Courier" pitchFamily="49" charset="0"/>
              </a:rPr>
              <a:t>        102 De </a:t>
            </a:r>
            <a:r>
              <a:rPr lang="en-US" sz="1100" b="1" dirty="0" err="1">
                <a:solidFill>
                  <a:schemeClr val="tx2"/>
                </a:solidFill>
                <a:latin typeface="Courier" pitchFamily="49" charset="0"/>
              </a:rPr>
              <a:t>Haan</a:t>
            </a:r>
            <a:r>
              <a:rPr lang="en-US" sz="1100" b="1" dirty="0">
                <a:solidFill>
                  <a:schemeClr val="tx2"/>
                </a:solidFill>
                <a:latin typeface="Courier" pitchFamily="49" charset="0"/>
              </a:rPr>
              <a:t>          100  17000      </a:t>
            </a:r>
            <a:r>
              <a:rPr lang="en-US" sz="1100" b="1" dirty="0" smtClean="0">
                <a:solidFill>
                  <a:schemeClr val="tx2"/>
                </a:solidFill>
                <a:latin typeface="Courier" pitchFamily="49" charset="0"/>
              </a:rPr>
              <a:t>58000</a:t>
            </a:r>
            <a:endParaRPr lang="en-US" sz="1100" b="1" dirty="0">
              <a:solidFill>
                <a:schemeClr val="tx2"/>
              </a:solidFill>
              <a:latin typeface="Courier" pitchFamily="49" charset="0"/>
            </a:endParaRPr>
          </a:p>
          <a:p>
            <a:r>
              <a:rPr lang="en-US" sz="1100" b="1" dirty="0">
                <a:solidFill>
                  <a:schemeClr val="tx2"/>
                </a:solidFill>
                <a:latin typeface="Courier" pitchFamily="49" charset="0"/>
              </a:rPr>
              <a:t>        103 </a:t>
            </a:r>
            <a:r>
              <a:rPr lang="en-US" sz="1100" b="1" dirty="0" err="1">
                <a:solidFill>
                  <a:schemeClr val="tx2"/>
                </a:solidFill>
                <a:latin typeface="Courier" pitchFamily="49" charset="0"/>
              </a:rPr>
              <a:t>Hunold</a:t>
            </a:r>
            <a:r>
              <a:rPr lang="en-US" sz="1100" b="1" dirty="0">
                <a:solidFill>
                  <a:schemeClr val="tx2"/>
                </a:solidFill>
                <a:latin typeface="Courier" pitchFamily="49" charset="0"/>
              </a:rPr>
              <a:t>           102   9000      67000</a:t>
            </a:r>
          </a:p>
          <a:p>
            <a:r>
              <a:rPr lang="en-US" sz="1100" b="1" dirty="0">
                <a:solidFill>
                  <a:schemeClr val="tx2"/>
                </a:solidFill>
                <a:latin typeface="Courier" pitchFamily="49" charset="0"/>
              </a:rPr>
              <a:t>        104 Ernst            103   6000      73000</a:t>
            </a:r>
          </a:p>
          <a:p>
            <a:r>
              <a:rPr lang="en-US" sz="1100" b="1" dirty="0">
                <a:solidFill>
                  <a:schemeClr val="tx2"/>
                </a:solidFill>
                <a:latin typeface="Courier" pitchFamily="49" charset="0"/>
              </a:rPr>
              <a:t>        105 Austin           103   4800      77800</a:t>
            </a:r>
          </a:p>
          <a:p>
            <a:r>
              <a:rPr lang="en-US" sz="1100" b="1" dirty="0">
                <a:solidFill>
                  <a:schemeClr val="tx2"/>
                </a:solidFill>
                <a:latin typeface="Courier" pitchFamily="49" charset="0"/>
              </a:rPr>
              <a:t>        106 </a:t>
            </a:r>
            <a:r>
              <a:rPr lang="en-US" sz="1100" b="1" dirty="0" err="1">
                <a:solidFill>
                  <a:schemeClr val="tx2"/>
                </a:solidFill>
                <a:latin typeface="Courier" pitchFamily="49" charset="0"/>
              </a:rPr>
              <a:t>Pataballa</a:t>
            </a:r>
            <a:r>
              <a:rPr lang="en-US" sz="1100" b="1" dirty="0">
                <a:solidFill>
                  <a:schemeClr val="tx2"/>
                </a:solidFill>
                <a:latin typeface="Courier" pitchFamily="49" charset="0"/>
              </a:rPr>
              <a:t>        103   4800      82600</a:t>
            </a:r>
          </a:p>
          <a:p>
            <a:r>
              <a:rPr lang="en-US" sz="1100" b="1" dirty="0">
                <a:solidFill>
                  <a:schemeClr val="tx2"/>
                </a:solidFill>
                <a:latin typeface="Courier" pitchFamily="49" charset="0"/>
              </a:rPr>
              <a:t>        107 Lorentz          103   4200      86800</a:t>
            </a:r>
          </a:p>
          <a:p>
            <a:r>
              <a:rPr lang="en-US" sz="1100" b="1" dirty="0">
                <a:solidFill>
                  <a:schemeClr val="tx2"/>
                </a:solidFill>
                <a:latin typeface="Courier" pitchFamily="49" charset="0"/>
              </a:rPr>
              <a:t>        108 Greenberg        101  12000      98800</a:t>
            </a:r>
          </a:p>
          <a:p>
            <a:r>
              <a:rPr lang="en-US" sz="1100" b="1" dirty="0">
                <a:solidFill>
                  <a:schemeClr val="tx2"/>
                </a:solidFill>
                <a:latin typeface="Courier" pitchFamily="49" charset="0"/>
              </a:rPr>
              <a:t>        109 </a:t>
            </a:r>
            <a:r>
              <a:rPr lang="en-US" sz="1100" b="1" dirty="0" err="1">
                <a:solidFill>
                  <a:schemeClr val="tx2"/>
                </a:solidFill>
                <a:latin typeface="Courier" pitchFamily="49" charset="0"/>
              </a:rPr>
              <a:t>Faviet</a:t>
            </a:r>
            <a:r>
              <a:rPr lang="en-US" sz="1100" b="1" dirty="0">
                <a:solidFill>
                  <a:schemeClr val="tx2"/>
                </a:solidFill>
                <a:latin typeface="Courier" pitchFamily="49" charset="0"/>
              </a:rPr>
              <a:t>           108   9000     107800</a:t>
            </a:r>
          </a:p>
          <a:p>
            <a:r>
              <a:rPr lang="en-US" sz="1100" b="1" dirty="0">
                <a:solidFill>
                  <a:schemeClr val="tx2"/>
                </a:solidFill>
                <a:latin typeface="Courier" pitchFamily="49" charset="0"/>
              </a:rPr>
              <a:t>        110 Chen             108   8200     116000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Geordnetes</a:t>
            </a:r>
            <a:r>
              <a:rPr lang="en-US" dirty="0" smtClean="0"/>
              <a:t> </a:t>
            </a:r>
            <a:r>
              <a:rPr lang="en-US" dirty="0" err="1" smtClean="0"/>
              <a:t>Analytisches</a:t>
            </a:r>
            <a:r>
              <a:rPr lang="en-US" dirty="0" smtClean="0"/>
              <a:t> </a:t>
            </a:r>
            <a:r>
              <a:rPr lang="en-US" dirty="0" err="1" smtClean="0"/>
              <a:t>Fenster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010" y="1180256"/>
            <a:ext cx="8517478" cy="72474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err="1" smtClean="0"/>
              <a:t>Analytische</a:t>
            </a:r>
            <a:r>
              <a:rPr lang="en-US" dirty="0" smtClean="0"/>
              <a:t> </a:t>
            </a:r>
            <a:r>
              <a:rPr lang="en-US" dirty="0" err="1" smtClean="0"/>
              <a:t>Funktion</a:t>
            </a:r>
            <a:r>
              <a:rPr lang="en-US" dirty="0" smtClean="0"/>
              <a:t> auf </a:t>
            </a:r>
            <a:r>
              <a:rPr lang="en-US" dirty="0" err="1" smtClean="0"/>
              <a:t>alle</a:t>
            </a:r>
            <a:r>
              <a:rPr lang="en-US" dirty="0" smtClean="0"/>
              <a:t> </a:t>
            </a:r>
            <a:r>
              <a:rPr lang="en-US" dirty="0" err="1" smtClean="0"/>
              <a:t>Tupel</a:t>
            </a:r>
            <a:r>
              <a:rPr lang="en-US" dirty="0" smtClean="0"/>
              <a:t> des </a:t>
            </a:r>
            <a:r>
              <a:rPr lang="en-US" dirty="0" err="1" smtClean="0"/>
              <a:t>Fensters</a:t>
            </a:r>
            <a:r>
              <a:rPr lang="en-US" dirty="0" smtClean="0"/>
              <a:t> </a:t>
            </a:r>
            <a:r>
              <a:rPr lang="en-US" dirty="0" err="1" smtClean="0"/>
              <a:t>angewandt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185376" y="6356351"/>
            <a:ext cx="501424" cy="365125"/>
          </a:xfrm>
          <a:prstGeom prst="rect">
            <a:avLst/>
          </a:prstGeom>
        </p:spPr>
        <p:txBody>
          <a:bodyPr/>
          <a:lstStyle/>
          <a:p>
            <a:fld id="{17918391-D411-FE40-AAD7-861AE5233E0E}" type="slidenum">
              <a:rPr lang="en-US" smtClean="0"/>
              <a:pPr/>
              <a:t>41</a:t>
            </a:fld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723900" y="1912012"/>
            <a:ext cx="6680200" cy="2970043"/>
            <a:chOff x="670560" y="2919031"/>
            <a:chExt cx="6680200" cy="2227532"/>
          </a:xfrm>
        </p:grpSpPr>
        <p:sp>
          <p:nvSpPr>
            <p:cNvPr id="6" name="Rectangle 5"/>
            <p:cNvSpPr/>
            <p:nvPr/>
          </p:nvSpPr>
          <p:spPr>
            <a:xfrm>
              <a:off x="670560" y="2919031"/>
              <a:ext cx="6680200" cy="2227532"/>
            </a:xfrm>
            <a:prstGeom prst="rect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r>
                <a:rPr lang="en-US" sz="1100" b="1" dirty="0">
                  <a:solidFill>
                    <a:schemeClr val="tx2"/>
                  </a:solidFill>
                  <a:latin typeface="Courier" pitchFamily="49" charset="0"/>
                </a:rPr>
                <a:t>SQL&gt;  select </a:t>
              </a:r>
              <a:r>
                <a:rPr lang="en-US" sz="1100" b="1" dirty="0" err="1">
                  <a:solidFill>
                    <a:schemeClr val="tx2"/>
                  </a:solidFill>
                  <a:latin typeface="Courier" pitchFamily="49" charset="0"/>
                </a:rPr>
                <a:t>employee_id</a:t>
              </a:r>
              <a:r>
                <a:rPr lang="en-US" sz="1100" b="1" dirty="0">
                  <a:solidFill>
                    <a:schemeClr val="tx2"/>
                  </a:solidFill>
                  <a:latin typeface="Courier" pitchFamily="49" charset="0"/>
                </a:rPr>
                <a:t>, </a:t>
              </a:r>
              <a:r>
                <a:rPr lang="en-US" sz="1100" b="1" dirty="0" err="1">
                  <a:solidFill>
                    <a:schemeClr val="tx2"/>
                  </a:solidFill>
                  <a:latin typeface="Courier" pitchFamily="49" charset="0"/>
                </a:rPr>
                <a:t>last_name</a:t>
              </a:r>
              <a:r>
                <a:rPr lang="en-US" sz="1100" b="1" dirty="0">
                  <a:solidFill>
                    <a:schemeClr val="tx2"/>
                  </a:solidFill>
                  <a:latin typeface="Courier" pitchFamily="49" charset="0"/>
                </a:rPr>
                <a:t>, </a:t>
              </a:r>
              <a:r>
                <a:rPr lang="en-US" sz="1100" b="1" dirty="0" err="1">
                  <a:solidFill>
                    <a:schemeClr val="tx2"/>
                  </a:solidFill>
                  <a:latin typeface="Courier" pitchFamily="49" charset="0"/>
                </a:rPr>
                <a:t>manager_id</a:t>
              </a:r>
              <a:r>
                <a:rPr lang="en-US" sz="1100" b="1" dirty="0">
                  <a:solidFill>
                    <a:schemeClr val="tx2"/>
                  </a:solidFill>
                  <a:latin typeface="Courier" pitchFamily="49" charset="0"/>
                </a:rPr>
                <a:t>, salary</a:t>
              </a:r>
            </a:p>
            <a:p>
              <a:r>
                <a:rPr lang="en-US" sz="1100" b="1" dirty="0">
                  <a:solidFill>
                    <a:schemeClr val="tx2"/>
                  </a:solidFill>
                  <a:latin typeface="Courier" pitchFamily="49" charset="0"/>
                </a:rPr>
                <a:t>      </a:t>
              </a:r>
              <a:r>
                <a:rPr lang="en-US" sz="1100" b="1" dirty="0">
                  <a:solidFill>
                    <a:srgbClr val="C00000"/>
                  </a:solidFill>
                  <a:latin typeface="Courier" pitchFamily="49" charset="0"/>
                </a:rPr>
                <a:t>sum(salary) over (order by  </a:t>
              </a:r>
              <a:r>
                <a:rPr lang="en-US" sz="1100" b="1" dirty="0" err="1">
                  <a:solidFill>
                    <a:srgbClr val="C00000"/>
                  </a:solidFill>
                  <a:latin typeface="Courier" pitchFamily="49" charset="0"/>
                </a:rPr>
                <a:t>employee_id</a:t>
              </a:r>
              <a:r>
                <a:rPr lang="en-US" sz="1100" b="1" dirty="0">
                  <a:solidFill>
                    <a:srgbClr val="C00000"/>
                  </a:solidFill>
                  <a:latin typeface="Courier" pitchFamily="49" charset="0"/>
                </a:rPr>
                <a:t>, </a:t>
              </a:r>
              <a:r>
                <a:rPr lang="en-US" sz="1100" b="1" dirty="0" err="1">
                  <a:solidFill>
                    <a:srgbClr val="C00000"/>
                  </a:solidFill>
                  <a:latin typeface="Courier" pitchFamily="49" charset="0"/>
                </a:rPr>
                <a:t>last_name</a:t>
              </a:r>
              <a:r>
                <a:rPr lang="en-US" sz="1100" b="1" dirty="0">
                  <a:solidFill>
                    <a:srgbClr val="C00000"/>
                  </a:solidFill>
                  <a:latin typeface="Courier" pitchFamily="49" charset="0"/>
                </a:rPr>
                <a:t>, salary) </a:t>
              </a:r>
            </a:p>
            <a:p>
              <a:r>
                <a:rPr lang="en-US" sz="1100" b="1" dirty="0">
                  <a:solidFill>
                    <a:schemeClr val="tx2"/>
                  </a:solidFill>
                  <a:latin typeface="Courier" pitchFamily="49" charset="0"/>
                </a:rPr>
                <a:t>      as cumulative from employees;</a:t>
              </a:r>
            </a:p>
            <a:p>
              <a:endParaRPr lang="en-US" sz="1100" b="1" dirty="0">
                <a:solidFill>
                  <a:schemeClr val="tx2"/>
                </a:solidFill>
                <a:latin typeface="Courier" pitchFamily="49" charset="0"/>
              </a:endParaRPr>
            </a:p>
            <a:p>
              <a:r>
                <a:rPr lang="en-US" sz="1100" b="1" dirty="0">
                  <a:solidFill>
                    <a:schemeClr val="tx2"/>
                  </a:solidFill>
                  <a:latin typeface="Courier" pitchFamily="49" charset="0"/>
                </a:rPr>
                <a:t>EMPLOYEE_ID LAST_NAME MANAGER_ID SALARY CUMULATIVE</a:t>
              </a:r>
            </a:p>
            <a:p>
              <a:r>
                <a:rPr lang="en-US" sz="1100" b="1" dirty="0">
                  <a:solidFill>
                    <a:schemeClr val="tx2"/>
                  </a:solidFill>
                  <a:latin typeface="Courier" pitchFamily="49" charset="0"/>
                </a:rPr>
                <a:t>----------- --------- ---------- ------ ----------</a:t>
              </a:r>
            </a:p>
            <a:p>
              <a:r>
                <a:rPr lang="en-US" sz="1100" b="1" dirty="0">
                  <a:solidFill>
                    <a:schemeClr val="tx2"/>
                  </a:solidFill>
                  <a:latin typeface="Courier" pitchFamily="49" charset="0"/>
                </a:rPr>
                <a:t>        100 King                  </a:t>
              </a:r>
              <a:r>
                <a:rPr lang="en-US" sz="1100" b="1" dirty="0">
                  <a:solidFill>
                    <a:srgbClr val="C00000"/>
                  </a:solidFill>
                  <a:latin typeface="Courier" pitchFamily="49" charset="0"/>
                </a:rPr>
                <a:t>24000</a:t>
              </a:r>
              <a:r>
                <a:rPr lang="en-US" sz="1100" b="1" dirty="0">
                  <a:solidFill>
                    <a:schemeClr val="tx2"/>
                  </a:solidFill>
                  <a:latin typeface="Courier" pitchFamily="49" charset="0"/>
                </a:rPr>
                <a:t>      24000</a:t>
              </a:r>
            </a:p>
            <a:p>
              <a:r>
                <a:rPr lang="en-US" sz="1100" b="1" dirty="0">
                  <a:solidFill>
                    <a:schemeClr val="tx2"/>
                  </a:solidFill>
                  <a:latin typeface="Courier" pitchFamily="49" charset="0"/>
                </a:rPr>
                <a:t>        101 </a:t>
              </a:r>
              <a:r>
                <a:rPr lang="en-US" sz="1100" b="1" dirty="0" err="1">
                  <a:solidFill>
                    <a:schemeClr val="tx2"/>
                  </a:solidFill>
                  <a:latin typeface="Courier" pitchFamily="49" charset="0"/>
                </a:rPr>
                <a:t>Kochhar</a:t>
              </a:r>
              <a:r>
                <a:rPr lang="en-US" sz="1100" b="1" dirty="0">
                  <a:solidFill>
                    <a:schemeClr val="tx2"/>
                  </a:solidFill>
                  <a:latin typeface="Courier" pitchFamily="49" charset="0"/>
                </a:rPr>
                <a:t>          100  </a:t>
              </a:r>
              <a:r>
                <a:rPr lang="en-US" sz="1100" b="1" dirty="0">
                  <a:solidFill>
                    <a:srgbClr val="C00000"/>
                  </a:solidFill>
                  <a:latin typeface="Courier" pitchFamily="49" charset="0"/>
                </a:rPr>
                <a:t>17000</a:t>
              </a:r>
              <a:r>
                <a:rPr lang="en-US" sz="1100" b="1" dirty="0">
                  <a:solidFill>
                    <a:schemeClr val="tx2"/>
                  </a:solidFill>
                  <a:latin typeface="Courier" pitchFamily="49" charset="0"/>
                </a:rPr>
                <a:t>      41000</a:t>
              </a:r>
            </a:p>
            <a:p>
              <a:r>
                <a:rPr lang="en-US" sz="1100" b="1" dirty="0">
                  <a:solidFill>
                    <a:schemeClr val="tx2"/>
                  </a:solidFill>
                  <a:latin typeface="Courier" pitchFamily="49" charset="0"/>
                </a:rPr>
                <a:t>        102 De </a:t>
              </a:r>
              <a:r>
                <a:rPr lang="en-US" sz="1100" b="1" dirty="0" err="1">
                  <a:solidFill>
                    <a:schemeClr val="tx2"/>
                  </a:solidFill>
                  <a:latin typeface="Courier" pitchFamily="49" charset="0"/>
                </a:rPr>
                <a:t>Haan</a:t>
              </a:r>
              <a:r>
                <a:rPr lang="en-US" sz="1100" b="1" dirty="0">
                  <a:solidFill>
                    <a:schemeClr val="tx2"/>
                  </a:solidFill>
                  <a:latin typeface="Courier" pitchFamily="49" charset="0"/>
                </a:rPr>
                <a:t>          100  </a:t>
              </a:r>
              <a:r>
                <a:rPr lang="en-US" sz="1100" b="1" dirty="0">
                  <a:solidFill>
                    <a:srgbClr val="C00000"/>
                  </a:solidFill>
                  <a:latin typeface="Courier" pitchFamily="49" charset="0"/>
                </a:rPr>
                <a:t>17000</a:t>
              </a:r>
              <a:r>
                <a:rPr lang="en-US" sz="1100" b="1" dirty="0">
                  <a:solidFill>
                    <a:schemeClr val="tx2"/>
                  </a:solidFill>
                  <a:latin typeface="Courier" pitchFamily="49" charset="0"/>
                </a:rPr>
                <a:t>      58000 </a:t>
              </a:r>
              <a:r>
                <a:rPr lang="en-US" sz="1100" b="1" dirty="0">
                  <a:solidFill>
                    <a:srgbClr val="C00000"/>
                  </a:solidFill>
                  <a:latin typeface="Courier" pitchFamily="49" charset="0"/>
                </a:rPr>
                <a:t>= </a:t>
              </a:r>
              <a:r>
                <a:rPr lang="en-US" sz="1100" b="1" dirty="0" smtClean="0">
                  <a:solidFill>
                    <a:srgbClr val="C00000"/>
                  </a:solidFill>
                  <a:latin typeface="Courier" pitchFamily="49" charset="0"/>
                </a:rPr>
                <a:t>24000 + 17000 + 17000</a:t>
              </a:r>
              <a:endParaRPr lang="en-US" sz="1100" b="1" dirty="0">
                <a:solidFill>
                  <a:srgbClr val="C00000"/>
                </a:solidFill>
                <a:latin typeface="Courier" pitchFamily="49" charset="0"/>
              </a:endParaRPr>
            </a:p>
            <a:p>
              <a:r>
                <a:rPr lang="en-US" sz="1100" b="1" dirty="0">
                  <a:solidFill>
                    <a:schemeClr val="tx2"/>
                  </a:solidFill>
                  <a:latin typeface="Courier" pitchFamily="49" charset="0"/>
                </a:rPr>
                <a:t>        103 </a:t>
              </a:r>
              <a:r>
                <a:rPr lang="en-US" sz="1100" b="1" dirty="0" err="1">
                  <a:solidFill>
                    <a:schemeClr val="tx2"/>
                  </a:solidFill>
                  <a:latin typeface="Courier" pitchFamily="49" charset="0"/>
                </a:rPr>
                <a:t>Hunold</a:t>
              </a:r>
              <a:r>
                <a:rPr lang="en-US" sz="1100" b="1" dirty="0">
                  <a:solidFill>
                    <a:schemeClr val="tx2"/>
                  </a:solidFill>
                  <a:latin typeface="Courier" pitchFamily="49" charset="0"/>
                </a:rPr>
                <a:t>           102   </a:t>
              </a:r>
              <a:r>
                <a:rPr lang="en-US" sz="1100" b="1" dirty="0">
                  <a:solidFill>
                    <a:srgbClr val="C00000"/>
                  </a:solidFill>
                  <a:latin typeface="Courier" pitchFamily="49" charset="0"/>
                </a:rPr>
                <a:t>9000</a:t>
              </a:r>
              <a:r>
                <a:rPr lang="en-US" sz="1100" b="1" dirty="0">
                  <a:solidFill>
                    <a:schemeClr val="tx2"/>
                  </a:solidFill>
                  <a:latin typeface="Courier" pitchFamily="49" charset="0"/>
                </a:rPr>
                <a:t>      67000</a:t>
              </a:r>
            </a:p>
            <a:p>
              <a:r>
                <a:rPr lang="en-US" sz="1100" b="1" dirty="0">
                  <a:solidFill>
                    <a:schemeClr val="tx2"/>
                  </a:solidFill>
                  <a:latin typeface="Courier" pitchFamily="49" charset="0"/>
                </a:rPr>
                <a:t>        104 Ernst            103   </a:t>
              </a:r>
              <a:r>
                <a:rPr lang="en-US" sz="1100" b="1" dirty="0">
                  <a:solidFill>
                    <a:srgbClr val="C00000"/>
                  </a:solidFill>
                  <a:latin typeface="Courier" pitchFamily="49" charset="0"/>
                </a:rPr>
                <a:t>6000</a:t>
              </a:r>
              <a:r>
                <a:rPr lang="en-US" sz="1100" b="1" dirty="0">
                  <a:solidFill>
                    <a:schemeClr val="tx2"/>
                  </a:solidFill>
                  <a:latin typeface="Courier" pitchFamily="49" charset="0"/>
                </a:rPr>
                <a:t>      73000</a:t>
              </a:r>
            </a:p>
            <a:p>
              <a:r>
                <a:rPr lang="en-US" sz="1100" b="1" dirty="0">
                  <a:solidFill>
                    <a:schemeClr val="tx2"/>
                  </a:solidFill>
                  <a:latin typeface="Courier" pitchFamily="49" charset="0"/>
                </a:rPr>
                <a:t>        105 Austin           103   </a:t>
              </a:r>
              <a:r>
                <a:rPr lang="en-US" sz="1100" b="1" dirty="0">
                  <a:solidFill>
                    <a:srgbClr val="C00000"/>
                  </a:solidFill>
                  <a:latin typeface="Courier" pitchFamily="49" charset="0"/>
                </a:rPr>
                <a:t>4800</a:t>
              </a:r>
              <a:r>
                <a:rPr lang="en-US" sz="1100" b="1" dirty="0">
                  <a:solidFill>
                    <a:schemeClr val="tx2"/>
                  </a:solidFill>
                  <a:latin typeface="Courier" pitchFamily="49" charset="0"/>
                </a:rPr>
                <a:t>      77800</a:t>
              </a:r>
            </a:p>
            <a:p>
              <a:r>
                <a:rPr lang="en-US" sz="1100" b="1" dirty="0">
                  <a:solidFill>
                    <a:schemeClr val="tx2"/>
                  </a:solidFill>
                  <a:latin typeface="Courier" pitchFamily="49" charset="0"/>
                </a:rPr>
                <a:t>        106 </a:t>
              </a:r>
              <a:r>
                <a:rPr lang="en-US" sz="1100" b="1" dirty="0" err="1">
                  <a:solidFill>
                    <a:schemeClr val="tx2"/>
                  </a:solidFill>
                  <a:latin typeface="Courier" pitchFamily="49" charset="0"/>
                </a:rPr>
                <a:t>Pataballa</a:t>
              </a:r>
              <a:r>
                <a:rPr lang="en-US" sz="1100" b="1" dirty="0">
                  <a:solidFill>
                    <a:schemeClr val="tx2"/>
                  </a:solidFill>
                  <a:latin typeface="Courier" pitchFamily="49" charset="0"/>
                </a:rPr>
                <a:t>        103   </a:t>
              </a:r>
              <a:r>
                <a:rPr lang="en-US" sz="1100" b="1" dirty="0">
                  <a:solidFill>
                    <a:srgbClr val="C00000"/>
                  </a:solidFill>
                  <a:latin typeface="Courier" pitchFamily="49" charset="0"/>
                </a:rPr>
                <a:t>4800</a:t>
              </a:r>
              <a:r>
                <a:rPr lang="en-US" sz="1100" b="1" dirty="0">
                  <a:solidFill>
                    <a:schemeClr val="tx2"/>
                  </a:solidFill>
                  <a:latin typeface="Courier" pitchFamily="49" charset="0"/>
                </a:rPr>
                <a:t>      82600</a:t>
              </a:r>
            </a:p>
            <a:p>
              <a:r>
                <a:rPr lang="en-US" sz="1100" b="1" dirty="0">
                  <a:solidFill>
                    <a:schemeClr val="tx2"/>
                  </a:solidFill>
                  <a:latin typeface="Courier" pitchFamily="49" charset="0"/>
                </a:rPr>
                <a:t>        107 Lorentz          103   </a:t>
              </a:r>
              <a:r>
                <a:rPr lang="en-US" sz="1100" b="1" dirty="0">
                  <a:solidFill>
                    <a:srgbClr val="C00000"/>
                  </a:solidFill>
                  <a:latin typeface="Courier" pitchFamily="49" charset="0"/>
                </a:rPr>
                <a:t>4200</a:t>
              </a:r>
              <a:r>
                <a:rPr lang="en-US" sz="1100" b="1" dirty="0">
                  <a:solidFill>
                    <a:schemeClr val="tx2"/>
                  </a:solidFill>
                  <a:latin typeface="Courier" pitchFamily="49" charset="0"/>
                </a:rPr>
                <a:t>      86800</a:t>
              </a:r>
            </a:p>
            <a:p>
              <a:r>
                <a:rPr lang="en-US" sz="1100" b="1" dirty="0">
                  <a:solidFill>
                    <a:schemeClr val="tx2"/>
                  </a:solidFill>
                  <a:latin typeface="Courier" pitchFamily="49" charset="0"/>
                </a:rPr>
                <a:t>        108 Greenberg        101  </a:t>
              </a:r>
              <a:r>
                <a:rPr lang="en-US" sz="1100" b="1" dirty="0">
                  <a:solidFill>
                    <a:srgbClr val="C00000"/>
                  </a:solidFill>
                  <a:latin typeface="Courier" pitchFamily="49" charset="0"/>
                </a:rPr>
                <a:t>12000</a:t>
              </a:r>
              <a:r>
                <a:rPr lang="en-US" sz="1100" b="1" dirty="0">
                  <a:solidFill>
                    <a:schemeClr val="tx2"/>
                  </a:solidFill>
                  <a:latin typeface="Courier" pitchFamily="49" charset="0"/>
                </a:rPr>
                <a:t>      98800</a:t>
              </a:r>
            </a:p>
            <a:p>
              <a:r>
                <a:rPr lang="en-US" sz="1100" b="1" dirty="0">
                  <a:solidFill>
                    <a:schemeClr val="tx2"/>
                  </a:solidFill>
                  <a:latin typeface="Courier" pitchFamily="49" charset="0"/>
                </a:rPr>
                <a:t>        109 </a:t>
              </a:r>
              <a:r>
                <a:rPr lang="en-US" sz="1100" b="1" dirty="0" err="1">
                  <a:solidFill>
                    <a:schemeClr val="tx2"/>
                  </a:solidFill>
                  <a:latin typeface="Courier" pitchFamily="49" charset="0"/>
                </a:rPr>
                <a:t>Faviet</a:t>
              </a:r>
              <a:r>
                <a:rPr lang="en-US" sz="1100" b="1" dirty="0">
                  <a:solidFill>
                    <a:schemeClr val="tx2"/>
                  </a:solidFill>
                  <a:latin typeface="Courier" pitchFamily="49" charset="0"/>
                </a:rPr>
                <a:t>           108   </a:t>
              </a:r>
              <a:r>
                <a:rPr lang="en-US" sz="1100" b="1" dirty="0">
                  <a:solidFill>
                    <a:srgbClr val="C00000"/>
                  </a:solidFill>
                  <a:latin typeface="Courier" pitchFamily="49" charset="0"/>
                </a:rPr>
                <a:t>9000</a:t>
              </a:r>
              <a:r>
                <a:rPr lang="en-US" sz="1100" b="1" dirty="0">
                  <a:solidFill>
                    <a:schemeClr val="tx2"/>
                  </a:solidFill>
                  <a:latin typeface="Courier" pitchFamily="49" charset="0"/>
                </a:rPr>
                <a:t>     107800</a:t>
              </a:r>
            </a:p>
            <a:p>
              <a:r>
                <a:rPr lang="en-US" sz="1100" b="1" dirty="0">
                  <a:solidFill>
                    <a:schemeClr val="tx2"/>
                  </a:solidFill>
                  <a:latin typeface="Courier" pitchFamily="49" charset="0"/>
                </a:rPr>
                <a:t>        110 Chen             108   </a:t>
              </a:r>
              <a:r>
                <a:rPr lang="en-US" sz="1100" b="1" dirty="0">
                  <a:solidFill>
                    <a:srgbClr val="C00000"/>
                  </a:solidFill>
                  <a:latin typeface="Courier" pitchFamily="49" charset="0"/>
                </a:rPr>
                <a:t>8200</a:t>
              </a:r>
              <a:r>
                <a:rPr lang="en-US" sz="1100" b="1" dirty="0">
                  <a:solidFill>
                    <a:schemeClr val="tx2"/>
                  </a:solidFill>
                  <a:latin typeface="Courier" pitchFamily="49" charset="0"/>
                </a:rPr>
                <a:t>     116000</a:t>
              </a:r>
            </a:p>
          </p:txBody>
        </p:sp>
        <p:sp>
          <p:nvSpPr>
            <p:cNvPr id="7" name="Curved Left Arrow 6"/>
            <p:cNvSpPr/>
            <p:nvPr/>
          </p:nvSpPr>
          <p:spPr>
            <a:xfrm>
              <a:off x="4109264" y="3732737"/>
              <a:ext cx="341858" cy="1404156"/>
            </a:xfrm>
            <a:prstGeom prst="curvedLeftArrow">
              <a:avLst/>
            </a:prstGeom>
            <a:solidFill>
              <a:srgbClr val="C00000"/>
            </a:solidFill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22217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939800" y="2257429"/>
            <a:ext cx="6846456" cy="2492990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1200" b="1" dirty="0">
                <a:solidFill>
                  <a:schemeClr val="tx2"/>
                </a:solidFill>
                <a:latin typeface="Courier" pitchFamily="49" charset="0"/>
              </a:rPr>
              <a:t>SQL&gt; select </a:t>
            </a:r>
            <a:r>
              <a:rPr lang="en-US" sz="1200" b="1" dirty="0" err="1">
                <a:solidFill>
                  <a:schemeClr val="tx2"/>
                </a:solidFill>
                <a:latin typeface="Courier" pitchFamily="49" charset="0"/>
              </a:rPr>
              <a:t>manager_id</a:t>
            </a:r>
            <a:r>
              <a:rPr lang="en-US" sz="1200" b="1" dirty="0">
                <a:solidFill>
                  <a:schemeClr val="tx2"/>
                </a:solidFill>
                <a:latin typeface="Courier" pitchFamily="49" charset="0"/>
              </a:rPr>
              <a:t>, </a:t>
            </a:r>
            <a:r>
              <a:rPr lang="en-US" sz="1200" b="1" dirty="0" err="1">
                <a:solidFill>
                  <a:schemeClr val="tx2"/>
                </a:solidFill>
                <a:latin typeface="Courier" pitchFamily="49" charset="0"/>
              </a:rPr>
              <a:t>last_name</a:t>
            </a:r>
            <a:r>
              <a:rPr lang="en-US" sz="1200" b="1" dirty="0">
                <a:solidFill>
                  <a:schemeClr val="tx2"/>
                </a:solidFill>
                <a:latin typeface="Courier" pitchFamily="49" charset="0"/>
              </a:rPr>
              <a:t>, salary, sum(salary) over (order by  </a:t>
            </a:r>
            <a:r>
              <a:rPr lang="en-US" sz="1200" b="1" dirty="0" smtClean="0">
                <a:solidFill>
                  <a:schemeClr val="tx2"/>
                </a:solidFill>
                <a:latin typeface="Courier" pitchFamily="49" charset="0"/>
              </a:rPr>
              <a:t>	</a:t>
            </a:r>
            <a:r>
              <a:rPr lang="en-US" sz="1200" b="1" dirty="0" err="1" smtClean="0">
                <a:solidFill>
                  <a:schemeClr val="tx2"/>
                </a:solidFill>
                <a:latin typeface="Courier" pitchFamily="49" charset="0"/>
              </a:rPr>
              <a:t>last_name</a:t>
            </a:r>
            <a:r>
              <a:rPr lang="en-US" sz="1200" b="1" dirty="0">
                <a:solidFill>
                  <a:schemeClr val="tx2"/>
                </a:solidFill>
                <a:latin typeface="Courier" pitchFamily="49" charset="0"/>
              </a:rPr>
              <a:t>, salary rows between 2 preceding and 1 following) as </a:t>
            </a:r>
            <a:r>
              <a:rPr lang="en-US" sz="1200" b="1" dirty="0" smtClean="0">
                <a:solidFill>
                  <a:schemeClr val="tx2"/>
                </a:solidFill>
                <a:latin typeface="Courier" pitchFamily="49" charset="0"/>
              </a:rPr>
              <a:t>	cumulative </a:t>
            </a:r>
            <a:r>
              <a:rPr lang="en-US" sz="1200" b="1" dirty="0">
                <a:solidFill>
                  <a:schemeClr val="tx2"/>
                </a:solidFill>
                <a:latin typeface="Courier" pitchFamily="49" charset="0"/>
              </a:rPr>
              <a:t>from employees;</a:t>
            </a:r>
          </a:p>
          <a:p>
            <a:endParaRPr lang="en-US" sz="1200" b="1" dirty="0">
              <a:solidFill>
                <a:schemeClr val="tx2"/>
              </a:solidFill>
              <a:latin typeface="Courier" pitchFamily="49" charset="0"/>
            </a:endParaRPr>
          </a:p>
          <a:p>
            <a:r>
              <a:rPr lang="en-US" sz="1200" b="1" dirty="0">
                <a:solidFill>
                  <a:schemeClr val="tx2"/>
                </a:solidFill>
                <a:latin typeface="Courier" pitchFamily="49" charset="0"/>
              </a:rPr>
              <a:t>MANAGER_ID LAST_NAME SALARY CUMULATIVE</a:t>
            </a:r>
          </a:p>
          <a:p>
            <a:r>
              <a:rPr lang="en-US" sz="1200" b="1" dirty="0">
                <a:solidFill>
                  <a:schemeClr val="tx2"/>
                </a:solidFill>
                <a:latin typeface="Courier" pitchFamily="49" charset="0"/>
              </a:rPr>
              <a:t>---------- --------- ------ ----------</a:t>
            </a:r>
          </a:p>
          <a:p>
            <a:r>
              <a:rPr lang="en-US" sz="1200" b="1" dirty="0">
                <a:solidFill>
                  <a:schemeClr val="tx2"/>
                </a:solidFill>
                <a:latin typeface="Courier" pitchFamily="49" charset="0"/>
              </a:rPr>
              <a:t>       103 Austin      4800      10800</a:t>
            </a:r>
          </a:p>
          <a:p>
            <a:r>
              <a:rPr lang="en-US" sz="1200" b="1" dirty="0">
                <a:solidFill>
                  <a:schemeClr val="tx2"/>
                </a:solidFill>
                <a:latin typeface="Courier" pitchFamily="49" charset="0"/>
              </a:rPr>
              <a:t>       103 Ernst       6000      22800</a:t>
            </a:r>
          </a:p>
          <a:p>
            <a:r>
              <a:rPr lang="en-US" sz="1200" b="1" dirty="0">
                <a:solidFill>
                  <a:schemeClr val="tx2"/>
                </a:solidFill>
                <a:latin typeface="Courier" pitchFamily="49" charset="0"/>
              </a:rPr>
              <a:t>       101 Greenberg  12000      31800</a:t>
            </a:r>
          </a:p>
          <a:p>
            <a:r>
              <a:rPr lang="en-US" sz="1200" b="1" dirty="0">
                <a:solidFill>
                  <a:schemeClr val="tx2"/>
                </a:solidFill>
                <a:latin typeface="Courier" pitchFamily="49" charset="0"/>
              </a:rPr>
              <a:t>       102 </a:t>
            </a:r>
            <a:r>
              <a:rPr lang="en-US" sz="1200" b="1" dirty="0" err="1">
                <a:solidFill>
                  <a:schemeClr val="tx2"/>
                </a:solidFill>
                <a:latin typeface="Courier" pitchFamily="49" charset="0"/>
              </a:rPr>
              <a:t>Hunold</a:t>
            </a:r>
            <a:r>
              <a:rPr lang="en-US" sz="1200" b="1" dirty="0">
                <a:solidFill>
                  <a:schemeClr val="tx2"/>
                </a:solidFill>
                <a:latin typeface="Courier" pitchFamily="49" charset="0"/>
              </a:rPr>
              <a:t>      9000      </a:t>
            </a:r>
            <a:r>
              <a:rPr lang="en-US" sz="1200" b="1" dirty="0" smtClean="0">
                <a:solidFill>
                  <a:schemeClr val="tx2"/>
                </a:solidFill>
                <a:latin typeface="Courier" pitchFamily="49" charset="0"/>
              </a:rPr>
              <a:t>51000</a:t>
            </a:r>
            <a:endParaRPr lang="en-US" sz="1200" b="1" dirty="0">
              <a:solidFill>
                <a:schemeClr val="tx2"/>
              </a:solidFill>
              <a:latin typeface="Courier" pitchFamily="49" charset="0"/>
            </a:endParaRPr>
          </a:p>
          <a:p>
            <a:r>
              <a:rPr lang="en-US" sz="1200" b="1" dirty="0">
                <a:solidFill>
                  <a:schemeClr val="tx2"/>
                </a:solidFill>
                <a:latin typeface="Courier" pitchFamily="49" charset="0"/>
              </a:rPr>
              <a:t>           King       24000      62000</a:t>
            </a:r>
          </a:p>
          <a:p>
            <a:r>
              <a:rPr lang="en-US" sz="1200" b="1" dirty="0">
                <a:solidFill>
                  <a:schemeClr val="tx2"/>
                </a:solidFill>
                <a:latin typeface="Courier" pitchFamily="49" charset="0"/>
              </a:rPr>
              <a:t>       100 </a:t>
            </a:r>
            <a:r>
              <a:rPr lang="en-US" sz="1200" b="1" dirty="0" err="1">
                <a:solidFill>
                  <a:schemeClr val="tx2"/>
                </a:solidFill>
                <a:latin typeface="Courier" pitchFamily="49" charset="0"/>
              </a:rPr>
              <a:t>Kochhar</a:t>
            </a:r>
            <a:r>
              <a:rPr lang="en-US" sz="1200" b="1" dirty="0">
                <a:solidFill>
                  <a:schemeClr val="tx2"/>
                </a:solidFill>
                <a:latin typeface="Courier" pitchFamily="49" charset="0"/>
              </a:rPr>
              <a:t>    17000      54200</a:t>
            </a:r>
          </a:p>
          <a:p>
            <a:r>
              <a:rPr lang="en-US" sz="1200" b="1" dirty="0">
                <a:solidFill>
                  <a:schemeClr val="tx2"/>
                </a:solidFill>
                <a:latin typeface="Courier" pitchFamily="49" charset="0"/>
              </a:rPr>
              <a:t>       103 Lorentz     4200      45200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Bereichsangabe</a:t>
            </a:r>
            <a:r>
              <a:rPr lang="en-US" dirty="0" smtClean="0"/>
              <a:t> – </a:t>
            </a:r>
            <a:r>
              <a:rPr lang="en-US" dirty="0" err="1" smtClean="0"/>
              <a:t>Beispiel</a:t>
            </a:r>
            <a:r>
              <a:rPr lang="en-US" dirty="0" smtClean="0"/>
              <a:t> (1)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185376" y="6356351"/>
            <a:ext cx="501424" cy="365125"/>
          </a:xfrm>
          <a:prstGeom prst="rect">
            <a:avLst/>
          </a:prstGeom>
        </p:spPr>
        <p:txBody>
          <a:bodyPr/>
          <a:lstStyle/>
          <a:p>
            <a:fld id="{17918391-D411-FE40-AAD7-861AE5233E0E}" type="slidenum">
              <a:rPr lang="en-US" smtClean="0"/>
              <a:pPr/>
              <a:t>42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669340" y="1476213"/>
            <a:ext cx="7116916" cy="334313"/>
          </a:xfrm>
          <a:prstGeom prst="rect">
            <a:avLst/>
          </a:prstGeom>
          <a:solidFill>
            <a:srgbClr val="224B50"/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txBody>
          <a:bodyPr wrap="square" tIns="7200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RANGE BETWEEN 2 PRECEDING AND 2 FOLLOWING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939800" y="2257429"/>
            <a:ext cx="6846456" cy="2492990"/>
            <a:chOff x="939800" y="1693072"/>
            <a:chExt cx="6846456" cy="1869742"/>
          </a:xfrm>
        </p:grpSpPr>
        <p:sp>
          <p:nvSpPr>
            <p:cNvPr id="6" name="Rectangle 5"/>
            <p:cNvSpPr/>
            <p:nvPr/>
          </p:nvSpPr>
          <p:spPr>
            <a:xfrm>
              <a:off x="939800" y="1693072"/>
              <a:ext cx="6846456" cy="1869742"/>
            </a:xfrm>
            <a:prstGeom prst="rect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r>
                <a:rPr lang="en-US" sz="1200" b="1" dirty="0">
                  <a:solidFill>
                    <a:schemeClr val="tx2"/>
                  </a:solidFill>
                  <a:latin typeface="Courier" pitchFamily="49" charset="0"/>
                </a:rPr>
                <a:t>SQL&gt; select </a:t>
              </a:r>
              <a:r>
                <a:rPr lang="en-US" sz="1200" b="1" dirty="0" err="1">
                  <a:solidFill>
                    <a:schemeClr val="tx2"/>
                  </a:solidFill>
                  <a:latin typeface="Courier" pitchFamily="49" charset="0"/>
                </a:rPr>
                <a:t>manager_id</a:t>
              </a:r>
              <a:r>
                <a:rPr lang="en-US" sz="1200" b="1" dirty="0">
                  <a:solidFill>
                    <a:schemeClr val="tx2"/>
                  </a:solidFill>
                  <a:latin typeface="Courier" pitchFamily="49" charset="0"/>
                </a:rPr>
                <a:t>, </a:t>
              </a:r>
              <a:r>
                <a:rPr lang="en-US" sz="1200" b="1" dirty="0" err="1">
                  <a:solidFill>
                    <a:schemeClr val="tx2"/>
                  </a:solidFill>
                  <a:latin typeface="Courier" pitchFamily="49" charset="0"/>
                </a:rPr>
                <a:t>last_name</a:t>
              </a:r>
              <a:r>
                <a:rPr lang="en-US" sz="1200" b="1" dirty="0">
                  <a:solidFill>
                    <a:schemeClr val="tx2"/>
                  </a:solidFill>
                  <a:latin typeface="Courier" pitchFamily="49" charset="0"/>
                </a:rPr>
                <a:t>, salary, sum(salary) over (order by  </a:t>
              </a:r>
              <a:r>
                <a:rPr lang="en-US" sz="1200" b="1" dirty="0" smtClean="0">
                  <a:solidFill>
                    <a:schemeClr val="tx2"/>
                  </a:solidFill>
                  <a:latin typeface="Courier" pitchFamily="49" charset="0"/>
                </a:rPr>
                <a:t>	</a:t>
              </a:r>
              <a:r>
                <a:rPr lang="en-US" sz="1200" b="1" dirty="0" err="1" smtClean="0">
                  <a:solidFill>
                    <a:schemeClr val="tx2"/>
                  </a:solidFill>
                  <a:latin typeface="Courier" pitchFamily="49" charset="0"/>
                </a:rPr>
                <a:t>last_name</a:t>
              </a:r>
              <a:r>
                <a:rPr lang="en-US" sz="1200" b="1" dirty="0">
                  <a:solidFill>
                    <a:schemeClr val="tx2"/>
                  </a:solidFill>
                  <a:latin typeface="Courier" pitchFamily="49" charset="0"/>
                </a:rPr>
                <a:t>, salary </a:t>
              </a:r>
              <a:r>
                <a:rPr lang="en-US" sz="1200" b="1" dirty="0">
                  <a:solidFill>
                    <a:srgbClr val="C00000"/>
                  </a:solidFill>
                  <a:latin typeface="Courier" pitchFamily="49" charset="0"/>
                </a:rPr>
                <a:t>rows between 2 preceding and 1 following</a:t>
              </a:r>
              <a:r>
                <a:rPr lang="en-US" sz="1200" b="1" dirty="0">
                  <a:solidFill>
                    <a:schemeClr val="tx2"/>
                  </a:solidFill>
                  <a:latin typeface="Courier" pitchFamily="49" charset="0"/>
                </a:rPr>
                <a:t>) as </a:t>
              </a:r>
              <a:r>
                <a:rPr lang="en-US" sz="1200" b="1" dirty="0" smtClean="0">
                  <a:solidFill>
                    <a:schemeClr val="tx2"/>
                  </a:solidFill>
                  <a:latin typeface="Courier" pitchFamily="49" charset="0"/>
                </a:rPr>
                <a:t>	cumulative </a:t>
              </a:r>
              <a:r>
                <a:rPr lang="en-US" sz="1200" b="1" dirty="0">
                  <a:solidFill>
                    <a:schemeClr val="tx2"/>
                  </a:solidFill>
                  <a:latin typeface="Courier" pitchFamily="49" charset="0"/>
                </a:rPr>
                <a:t>from employees;</a:t>
              </a:r>
            </a:p>
            <a:p>
              <a:endParaRPr lang="en-US" sz="1200" b="1" dirty="0">
                <a:solidFill>
                  <a:schemeClr val="tx2"/>
                </a:solidFill>
                <a:latin typeface="Courier" pitchFamily="49" charset="0"/>
              </a:endParaRPr>
            </a:p>
            <a:p>
              <a:r>
                <a:rPr lang="en-US" sz="1200" b="1" dirty="0">
                  <a:solidFill>
                    <a:schemeClr val="tx2"/>
                  </a:solidFill>
                  <a:latin typeface="Courier" pitchFamily="49" charset="0"/>
                </a:rPr>
                <a:t>MANAGER_ID LAST_NAME SALARY CUMULATIVE</a:t>
              </a:r>
            </a:p>
            <a:p>
              <a:r>
                <a:rPr lang="en-US" sz="1200" b="1" dirty="0">
                  <a:solidFill>
                    <a:schemeClr val="tx2"/>
                  </a:solidFill>
                  <a:latin typeface="Courier" pitchFamily="49" charset="0"/>
                </a:rPr>
                <a:t>---------- --------- ------ ----------</a:t>
              </a:r>
            </a:p>
            <a:p>
              <a:r>
                <a:rPr lang="en-US" sz="1200" b="1" dirty="0">
                  <a:solidFill>
                    <a:schemeClr val="tx2"/>
                  </a:solidFill>
                  <a:latin typeface="Courier" pitchFamily="49" charset="0"/>
                </a:rPr>
                <a:t>       103 Austin      4800      10800</a:t>
              </a:r>
            </a:p>
            <a:p>
              <a:r>
                <a:rPr lang="en-US" sz="1200" b="1" dirty="0">
                  <a:solidFill>
                    <a:schemeClr val="tx2"/>
                  </a:solidFill>
                  <a:latin typeface="Courier" pitchFamily="49" charset="0"/>
                </a:rPr>
                <a:t>       103 Ernst       </a:t>
              </a:r>
              <a:r>
                <a:rPr lang="en-US" sz="1200" b="1" dirty="0">
                  <a:solidFill>
                    <a:srgbClr val="C00000"/>
                  </a:solidFill>
                  <a:latin typeface="Courier" pitchFamily="49" charset="0"/>
                </a:rPr>
                <a:t>6000</a:t>
              </a:r>
              <a:r>
                <a:rPr lang="en-US" sz="1200" b="1" dirty="0">
                  <a:solidFill>
                    <a:schemeClr val="tx2"/>
                  </a:solidFill>
                  <a:latin typeface="Courier" pitchFamily="49" charset="0"/>
                </a:rPr>
                <a:t>      22800</a:t>
              </a:r>
            </a:p>
            <a:p>
              <a:r>
                <a:rPr lang="en-US" sz="1200" b="1" dirty="0">
                  <a:solidFill>
                    <a:schemeClr val="tx2"/>
                  </a:solidFill>
                  <a:latin typeface="Courier" pitchFamily="49" charset="0"/>
                </a:rPr>
                <a:t>       101 Greenberg  </a:t>
              </a:r>
              <a:r>
                <a:rPr lang="en-US" sz="1200" b="1" dirty="0">
                  <a:solidFill>
                    <a:srgbClr val="C00000"/>
                  </a:solidFill>
                  <a:latin typeface="Courier" pitchFamily="49" charset="0"/>
                </a:rPr>
                <a:t>12000</a:t>
              </a:r>
              <a:r>
                <a:rPr lang="en-US" sz="1200" b="1" dirty="0">
                  <a:solidFill>
                    <a:schemeClr val="tx2"/>
                  </a:solidFill>
                  <a:latin typeface="Courier" pitchFamily="49" charset="0"/>
                </a:rPr>
                <a:t>      31800</a:t>
              </a:r>
            </a:p>
            <a:p>
              <a:r>
                <a:rPr lang="en-US" sz="1200" b="1" dirty="0">
                  <a:solidFill>
                    <a:schemeClr val="tx2"/>
                  </a:solidFill>
                  <a:latin typeface="Courier" pitchFamily="49" charset="0"/>
                </a:rPr>
                <a:t>       102 </a:t>
              </a:r>
              <a:r>
                <a:rPr lang="en-US" sz="1200" b="1" dirty="0" err="1">
                  <a:solidFill>
                    <a:schemeClr val="tx2"/>
                  </a:solidFill>
                  <a:latin typeface="Courier" pitchFamily="49" charset="0"/>
                </a:rPr>
                <a:t>Hunold</a:t>
              </a:r>
              <a:r>
                <a:rPr lang="en-US" sz="1200" b="1" dirty="0">
                  <a:solidFill>
                    <a:schemeClr val="tx2"/>
                  </a:solidFill>
                  <a:latin typeface="Courier" pitchFamily="49" charset="0"/>
                </a:rPr>
                <a:t>      </a:t>
              </a:r>
              <a:r>
                <a:rPr lang="en-US" sz="1200" b="1" dirty="0">
                  <a:solidFill>
                    <a:srgbClr val="C00000"/>
                  </a:solidFill>
                  <a:latin typeface="Courier" pitchFamily="49" charset="0"/>
                </a:rPr>
                <a:t>9000</a:t>
              </a:r>
              <a:r>
                <a:rPr lang="en-US" sz="1200" b="1" dirty="0">
                  <a:solidFill>
                    <a:schemeClr val="tx2"/>
                  </a:solidFill>
                  <a:latin typeface="Courier" pitchFamily="49" charset="0"/>
                </a:rPr>
                <a:t>      51000 </a:t>
              </a:r>
              <a:r>
                <a:rPr lang="en-US" sz="1200" b="1" dirty="0">
                  <a:solidFill>
                    <a:srgbClr val="C00000"/>
                  </a:solidFill>
                  <a:latin typeface="Courier" pitchFamily="49" charset="0"/>
                </a:rPr>
                <a:t>= 6000 + 12000 + 9000 + 24000</a:t>
              </a:r>
            </a:p>
            <a:p>
              <a:r>
                <a:rPr lang="en-US" sz="1200" b="1" dirty="0">
                  <a:solidFill>
                    <a:schemeClr val="tx2"/>
                  </a:solidFill>
                  <a:latin typeface="Courier" pitchFamily="49" charset="0"/>
                </a:rPr>
                <a:t>           King       </a:t>
              </a:r>
              <a:r>
                <a:rPr lang="en-US" sz="1200" b="1" dirty="0">
                  <a:solidFill>
                    <a:srgbClr val="C00000"/>
                  </a:solidFill>
                  <a:latin typeface="Courier" pitchFamily="49" charset="0"/>
                </a:rPr>
                <a:t>24000</a:t>
              </a:r>
              <a:r>
                <a:rPr lang="en-US" sz="1200" b="1" dirty="0">
                  <a:solidFill>
                    <a:schemeClr val="tx2"/>
                  </a:solidFill>
                  <a:latin typeface="Courier" pitchFamily="49" charset="0"/>
                </a:rPr>
                <a:t>      62000</a:t>
              </a:r>
            </a:p>
            <a:p>
              <a:r>
                <a:rPr lang="en-US" sz="1200" b="1" dirty="0">
                  <a:solidFill>
                    <a:schemeClr val="tx2"/>
                  </a:solidFill>
                  <a:latin typeface="Courier" pitchFamily="49" charset="0"/>
                </a:rPr>
                <a:t>       100 </a:t>
              </a:r>
              <a:r>
                <a:rPr lang="en-US" sz="1200" b="1" dirty="0" err="1">
                  <a:solidFill>
                    <a:schemeClr val="tx2"/>
                  </a:solidFill>
                  <a:latin typeface="Courier" pitchFamily="49" charset="0"/>
                </a:rPr>
                <a:t>Kochhar</a:t>
              </a:r>
              <a:r>
                <a:rPr lang="en-US" sz="1200" b="1" dirty="0">
                  <a:solidFill>
                    <a:schemeClr val="tx2"/>
                  </a:solidFill>
                  <a:latin typeface="Courier" pitchFamily="49" charset="0"/>
                </a:rPr>
                <a:t>    17000      54200</a:t>
              </a:r>
            </a:p>
            <a:p>
              <a:r>
                <a:rPr lang="en-US" sz="1200" b="1" dirty="0">
                  <a:solidFill>
                    <a:schemeClr val="tx2"/>
                  </a:solidFill>
                  <a:latin typeface="Courier" pitchFamily="49" charset="0"/>
                </a:rPr>
                <a:t>       103 Lorentz     4200      45200</a:t>
              </a:r>
            </a:p>
          </p:txBody>
        </p:sp>
        <p:sp>
          <p:nvSpPr>
            <p:cNvPr id="9" name="Curved Left Arrow 8"/>
            <p:cNvSpPr/>
            <p:nvPr/>
          </p:nvSpPr>
          <p:spPr>
            <a:xfrm>
              <a:off x="3551962" y="2733768"/>
              <a:ext cx="342900" cy="540060"/>
            </a:xfrm>
            <a:prstGeom prst="curvedLeftArrow">
              <a:avLst/>
            </a:prstGeom>
            <a:solidFill>
              <a:srgbClr val="C00000"/>
            </a:solidFill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42928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39800" y="2257429"/>
            <a:ext cx="6846456" cy="2492990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1200" b="1" dirty="0">
                <a:solidFill>
                  <a:schemeClr val="tx2"/>
                </a:solidFill>
                <a:latin typeface="Courier" pitchFamily="49" charset="0"/>
              </a:rPr>
              <a:t>SQL&gt; </a:t>
            </a:r>
            <a:r>
              <a:rPr lang="en-US" sz="1200" b="1" dirty="0" smtClean="0">
                <a:solidFill>
                  <a:schemeClr val="tx2"/>
                </a:solidFill>
                <a:latin typeface="Courier" pitchFamily="49" charset="0"/>
              </a:rPr>
              <a:t>select </a:t>
            </a:r>
            <a:r>
              <a:rPr lang="en-US" sz="1200" b="1" dirty="0" err="1">
                <a:solidFill>
                  <a:schemeClr val="tx2"/>
                </a:solidFill>
                <a:latin typeface="Courier" pitchFamily="49" charset="0"/>
              </a:rPr>
              <a:t>manager_id</a:t>
            </a:r>
            <a:r>
              <a:rPr lang="en-US" sz="1200" b="1" dirty="0">
                <a:solidFill>
                  <a:schemeClr val="tx2"/>
                </a:solidFill>
                <a:latin typeface="Courier" pitchFamily="49" charset="0"/>
              </a:rPr>
              <a:t>, </a:t>
            </a:r>
            <a:r>
              <a:rPr lang="en-US" sz="1200" b="1" dirty="0" err="1">
                <a:solidFill>
                  <a:schemeClr val="tx2"/>
                </a:solidFill>
                <a:latin typeface="Courier" pitchFamily="49" charset="0"/>
              </a:rPr>
              <a:t>last_name</a:t>
            </a:r>
            <a:r>
              <a:rPr lang="en-US" sz="1200" b="1" dirty="0">
                <a:solidFill>
                  <a:schemeClr val="tx2"/>
                </a:solidFill>
                <a:latin typeface="Courier" pitchFamily="49" charset="0"/>
              </a:rPr>
              <a:t>, </a:t>
            </a:r>
            <a:r>
              <a:rPr lang="en-US" sz="1200" b="1" dirty="0" smtClean="0">
                <a:solidFill>
                  <a:schemeClr val="tx2"/>
                </a:solidFill>
                <a:latin typeface="Courier" pitchFamily="49" charset="0"/>
              </a:rPr>
              <a:t>salary, sum(salary</a:t>
            </a:r>
            <a:r>
              <a:rPr lang="en-US" sz="1200" b="1" dirty="0">
                <a:solidFill>
                  <a:schemeClr val="tx2"/>
                </a:solidFill>
                <a:latin typeface="Courier" pitchFamily="49" charset="0"/>
              </a:rPr>
              <a:t>) over (order </a:t>
            </a:r>
            <a:r>
              <a:rPr lang="en-US" sz="1200" b="1" dirty="0" smtClean="0">
                <a:solidFill>
                  <a:schemeClr val="tx2"/>
                </a:solidFill>
                <a:latin typeface="Courier" pitchFamily="49" charset="0"/>
              </a:rPr>
              <a:t>by  	</a:t>
            </a:r>
            <a:r>
              <a:rPr lang="en-US" sz="1200" b="1" dirty="0" err="1" smtClean="0">
                <a:solidFill>
                  <a:schemeClr val="tx2"/>
                </a:solidFill>
                <a:latin typeface="Courier" pitchFamily="49" charset="0"/>
              </a:rPr>
              <a:t>last_name</a:t>
            </a:r>
            <a:r>
              <a:rPr lang="en-US" sz="1200" b="1" dirty="0">
                <a:solidFill>
                  <a:schemeClr val="tx2"/>
                </a:solidFill>
                <a:latin typeface="Courier" pitchFamily="49" charset="0"/>
              </a:rPr>
              <a:t>, </a:t>
            </a:r>
            <a:r>
              <a:rPr lang="en-US" sz="1200" b="1" dirty="0" smtClean="0">
                <a:solidFill>
                  <a:schemeClr val="tx2"/>
                </a:solidFill>
                <a:latin typeface="Courier" pitchFamily="49" charset="0"/>
              </a:rPr>
              <a:t>salary </a:t>
            </a:r>
            <a:r>
              <a:rPr lang="en-US" sz="1200" b="1" dirty="0">
                <a:solidFill>
                  <a:schemeClr val="tx2"/>
                </a:solidFill>
                <a:latin typeface="Courier" pitchFamily="49" charset="0"/>
              </a:rPr>
              <a:t>rows between current row and unbounded </a:t>
            </a:r>
            <a:r>
              <a:rPr lang="en-US" sz="1200" b="1" dirty="0" smtClean="0">
                <a:solidFill>
                  <a:schemeClr val="tx2"/>
                </a:solidFill>
                <a:latin typeface="Courier" pitchFamily="49" charset="0"/>
              </a:rPr>
              <a:t>	following</a:t>
            </a:r>
            <a:r>
              <a:rPr lang="en-US" sz="1200" b="1" dirty="0">
                <a:solidFill>
                  <a:schemeClr val="tx2"/>
                </a:solidFill>
                <a:latin typeface="Courier" pitchFamily="49" charset="0"/>
              </a:rPr>
              <a:t>) </a:t>
            </a:r>
            <a:r>
              <a:rPr lang="en-US" sz="1200" b="1" dirty="0" smtClean="0">
                <a:solidFill>
                  <a:schemeClr val="tx2"/>
                </a:solidFill>
                <a:latin typeface="Courier" pitchFamily="49" charset="0"/>
              </a:rPr>
              <a:t>as </a:t>
            </a:r>
            <a:r>
              <a:rPr lang="en-US" sz="1200" b="1" dirty="0">
                <a:solidFill>
                  <a:schemeClr val="tx2"/>
                </a:solidFill>
                <a:latin typeface="Courier" pitchFamily="49" charset="0"/>
              </a:rPr>
              <a:t>cumulative from </a:t>
            </a:r>
            <a:r>
              <a:rPr lang="en-US" sz="1200" b="1" dirty="0" err="1">
                <a:solidFill>
                  <a:schemeClr val="tx2"/>
                </a:solidFill>
                <a:latin typeface="Courier" pitchFamily="49" charset="0"/>
              </a:rPr>
              <a:t>emp_part</a:t>
            </a:r>
            <a:r>
              <a:rPr lang="en-US" sz="1200" b="1" dirty="0">
                <a:solidFill>
                  <a:schemeClr val="tx2"/>
                </a:solidFill>
                <a:latin typeface="Courier" pitchFamily="49" charset="0"/>
              </a:rPr>
              <a:t>;</a:t>
            </a:r>
          </a:p>
          <a:p>
            <a:endParaRPr lang="en-US" sz="1200" b="1" dirty="0">
              <a:solidFill>
                <a:schemeClr val="tx2"/>
              </a:solidFill>
              <a:latin typeface="Courier" pitchFamily="49" charset="0"/>
            </a:endParaRPr>
          </a:p>
          <a:p>
            <a:r>
              <a:rPr lang="en-US" sz="1200" b="1" dirty="0">
                <a:solidFill>
                  <a:schemeClr val="tx2"/>
                </a:solidFill>
                <a:latin typeface="Courier" pitchFamily="49" charset="0"/>
              </a:rPr>
              <a:t>MANAGER_ID LAST_NAME SALARY CUMULATIVE</a:t>
            </a:r>
          </a:p>
          <a:p>
            <a:r>
              <a:rPr lang="en-US" sz="1200" b="1" dirty="0">
                <a:solidFill>
                  <a:schemeClr val="tx2"/>
                </a:solidFill>
                <a:latin typeface="Courier" pitchFamily="49" charset="0"/>
              </a:rPr>
              <a:t>---------- --------- ------ ----------</a:t>
            </a:r>
          </a:p>
          <a:p>
            <a:r>
              <a:rPr lang="en-US" sz="1200" b="1" dirty="0">
                <a:solidFill>
                  <a:schemeClr val="tx2"/>
                </a:solidFill>
                <a:latin typeface="Courier" pitchFamily="49" charset="0"/>
              </a:rPr>
              <a:t>       103 Austin      4800      77000</a:t>
            </a:r>
          </a:p>
          <a:p>
            <a:r>
              <a:rPr lang="en-US" sz="1200" b="1" dirty="0">
                <a:solidFill>
                  <a:schemeClr val="tx2"/>
                </a:solidFill>
                <a:latin typeface="Courier" pitchFamily="49" charset="0"/>
              </a:rPr>
              <a:t>       103 Ernst       6000      72200</a:t>
            </a:r>
          </a:p>
          <a:p>
            <a:r>
              <a:rPr lang="en-US" sz="1200" b="1" dirty="0">
                <a:solidFill>
                  <a:schemeClr val="tx2"/>
                </a:solidFill>
                <a:latin typeface="Courier" pitchFamily="49" charset="0"/>
              </a:rPr>
              <a:t>       101 Greenberg  12000      66200</a:t>
            </a:r>
          </a:p>
          <a:p>
            <a:r>
              <a:rPr lang="en-US" sz="1200" b="1" dirty="0">
                <a:solidFill>
                  <a:schemeClr val="tx2"/>
                </a:solidFill>
                <a:latin typeface="Courier" pitchFamily="49" charset="0"/>
              </a:rPr>
              <a:t>       102 </a:t>
            </a:r>
            <a:r>
              <a:rPr lang="en-US" sz="1200" b="1" dirty="0" err="1">
                <a:solidFill>
                  <a:schemeClr val="tx2"/>
                </a:solidFill>
                <a:latin typeface="Courier" pitchFamily="49" charset="0"/>
              </a:rPr>
              <a:t>Hunold</a:t>
            </a:r>
            <a:r>
              <a:rPr lang="en-US" sz="1200" b="1" dirty="0">
                <a:solidFill>
                  <a:schemeClr val="tx2"/>
                </a:solidFill>
                <a:latin typeface="Courier" pitchFamily="49" charset="0"/>
              </a:rPr>
              <a:t>      9000      </a:t>
            </a:r>
            <a:r>
              <a:rPr lang="en-US" sz="1200" b="1" dirty="0" smtClean="0">
                <a:solidFill>
                  <a:schemeClr val="tx2"/>
                </a:solidFill>
                <a:latin typeface="Courier" pitchFamily="49" charset="0"/>
              </a:rPr>
              <a:t>54200</a:t>
            </a:r>
            <a:endParaRPr lang="en-US" sz="1200" b="1" dirty="0">
              <a:solidFill>
                <a:schemeClr val="tx2"/>
              </a:solidFill>
              <a:latin typeface="Courier" pitchFamily="49" charset="0"/>
            </a:endParaRPr>
          </a:p>
          <a:p>
            <a:r>
              <a:rPr lang="en-US" sz="1200" b="1" dirty="0">
                <a:solidFill>
                  <a:schemeClr val="tx2"/>
                </a:solidFill>
                <a:latin typeface="Courier" pitchFamily="49" charset="0"/>
              </a:rPr>
              <a:t>           King       24000      45200</a:t>
            </a:r>
          </a:p>
          <a:p>
            <a:r>
              <a:rPr lang="en-US" sz="1200" b="1" dirty="0">
                <a:solidFill>
                  <a:schemeClr val="tx2"/>
                </a:solidFill>
                <a:latin typeface="Courier" pitchFamily="49" charset="0"/>
              </a:rPr>
              <a:t>       100 </a:t>
            </a:r>
            <a:r>
              <a:rPr lang="en-US" sz="1200" b="1" dirty="0" err="1">
                <a:solidFill>
                  <a:schemeClr val="tx2"/>
                </a:solidFill>
                <a:latin typeface="Courier" pitchFamily="49" charset="0"/>
              </a:rPr>
              <a:t>Kochhar</a:t>
            </a:r>
            <a:r>
              <a:rPr lang="en-US" sz="1200" b="1" dirty="0">
                <a:solidFill>
                  <a:schemeClr val="tx2"/>
                </a:solidFill>
                <a:latin typeface="Courier" pitchFamily="49" charset="0"/>
              </a:rPr>
              <a:t>    17000      21200</a:t>
            </a:r>
          </a:p>
          <a:p>
            <a:r>
              <a:rPr lang="en-US" sz="1200" b="1" dirty="0">
                <a:solidFill>
                  <a:schemeClr val="tx2"/>
                </a:solidFill>
                <a:latin typeface="Courier" pitchFamily="49" charset="0"/>
              </a:rPr>
              <a:t>       103 Lorentz     4200       4200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Bereichsangabe</a:t>
            </a:r>
            <a:r>
              <a:rPr lang="en-US" dirty="0" smtClean="0"/>
              <a:t> – </a:t>
            </a:r>
            <a:r>
              <a:rPr lang="en-US" dirty="0" err="1" smtClean="0"/>
              <a:t>Beispiel</a:t>
            </a:r>
            <a:r>
              <a:rPr lang="en-US" dirty="0" smtClean="0"/>
              <a:t> (2)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185376" y="6356351"/>
            <a:ext cx="501424" cy="365125"/>
          </a:xfrm>
          <a:prstGeom prst="rect">
            <a:avLst/>
          </a:prstGeom>
        </p:spPr>
        <p:txBody>
          <a:bodyPr/>
          <a:lstStyle/>
          <a:p>
            <a:fld id="{17918391-D411-FE40-AAD7-861AE5233E0E}" type="slidenum">
              <a:rPr lang="en-US" smtClean="0"/>
              <a:pPr/>
              <a:t>43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669340" y="1476213"/>
            <a:ext cx="7116916" cy="334313"/>
          </a:xfrm>
          <a:prstGeom prst="rect">
            <a:avLst/>
          </a:prstGeom>
          <a:solidFill>
            <a:srgbClr val="224B50"/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txBody>
          <a:bodyPr wrap="square" tIns="7200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ROWS BETWEEN CURRENT ROW AND UNBOUNDED FOLLOWING</a:t>
            </a:r>
            <a:endParaRPr lang="en-US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urier" pitchFamily="49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939800" y="2249179"/>
            <a:ext cx="6846456" cy="2492990"/>
            <a:chOff x="939800" y="1693072"/>
            <a:chExt cx="6846456" cy="1869742"/>
          </a:xfrm>
        </p:grpSpPr>
        <p:sp>
          <p:nvSpPr>
            <p:cNvPr id="6" name="Rectangle 5"/>
            <p:cNvSpPr/>
            <p:nvPr/>
          </p:nvSpPr>
          <p:spPr>
            <a:xfrm>
              <a:off x="939800" y="1693072"/>
              <a:ext cx="6846456" cy="1869742"/>
            </a:xfrm>
            <a:prstGeom prst="rect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r>
                <a:rPr lang="en-US" sz="1200" b="1" dirty="0">
                  <a:solidFill>
                    <a:schemeClr val="tx2"/>
                  </a:solidFill>
                  <a:latin typeface="Courier" pitchFamily="49" charset="0"/>
                </a:rPr>
                <a:t>SQL&gt; </a:t>
              </a:r>
              <a:r>
                <a:rPr lang="en-US" sz="1200" b="1" dirty="0" smtClean="0">
                  <a:solidFill>
                    <a:schemeClr val="tx2"/>
                  </a:solidFill>
                  <a:latin typeface="Courier" pitchFamily="49" charset="0"/>
                </a:rPr>
                <a:t>select </a:t>
              </a:r>
              <a:r>
                <a:rPr lang="en-US" sz="1200" b="1" dirty="0" err="1">
                  <a:solidFill>
                    <a:schemeClr val="tx2"/>
                  </a:solidFill>
                  <a:latin typeface="Courier" pitchFamily="49" charset="0"/>
                </a:rPr>
                <a:t>manager_id</a:t>
              </a:r>
              <a:r>
                <a:rPr lang="en-US" sz="1200" b="1" dirty="0">
                  <a:solidFill>
                    <a:schemeClr val="tx2"/>
                  </a:solidFill>
                  <a:latin typeface="Courier" pitchFamily="49" charset="0"/>
                </a:rPr>
                <a:t>, </a:t>
              </a:r>
              <a:r>
                <a:rPr lang="en-US" sz="1200" b="1" dirty="0" err="1">
                  <a:solidFill>
                    <a:schemeClr val="tx2"/>
                  </a:solidFill>
                  <a:latin typeface="Courier" pitchFamily="49" charset="0"/>
                </a:rPr>
                <a:t>last_name</a:t>
              </a:r>
              <a:r>
                <a:rPr lang="en-US" sz="1200" b="1" dirty="0">
                  <a:solidFill>
                    <a:schemeClr val="tx2"/>
                  </a:solidFill>
                  <a:latin typeface="Courier" pitchFamily="49" charset="0"/>
                </a:rPr>
                <a:t>, </a:t>
              </a:r>
              <a:r>
                <a:rPr lang="en-US" sz="1200" b="1" dirty="0" smtClean="0">
                  <a:solidFill>
                    <a:schemeClr val="tx2"/>
                  </a:solidFill>
                  <a:latin typeface="Courier" pitchFamily="49" charset="0"/>
                </a:rPr>
                <a:t>salary, sum(salary</a:t>
              </a:r>
              <a:r>
                <a:rPr lang="en-US" sz="1200" b="1" dirty="0">
                  <a:solidFill>
                    <a:schemeClr val="tx2"/>
                  </a:solidFill>
                  <a:latin typeface="Courier" pitchFamily="49" charset="0"/>
                </a:rPr>
                <a:t>) over (order </a:t>
              </a:r>
              <a:r>
                <a:rPr lang="en-US" sz="1200" b="1" dirty="0" smtClean="0">
                  <a:solidFill>
                    <a:schemeClr val="tx2"/>
                  </a:solidFill>
                  <a:latin typeface="Courier" pitchFamily="49" charset="0"/>
                </a:rPr>
                <a:t>by  	</a:t>
              </a:r>
              <a:r>
                <a:rPr lang="en-US" sz="1200" b="1" dirty="0" err="1" smtClean="0">
                  <a:solidFill>
                    <a:schemeClr val="tx2"/>
                  </a:solidFill>
                  <a:latin typeface="Courier" pitchFamily="49" charset="0"/>
                </a:rPr>
                <a:t>last_name</a:t>
              </a:r>
              <a:r>
                <a:rPr lang="en-US" sz="1200" b="1" dirty="0">
                  <a:solidFill>
                    <a:schemeClr val="tx2"/>
                  </a:solidFill>
                  <a:latin typeface="Courier" pitchFamily="49" charset="0"/>
                </a:rPr>
                <a:t>, </a:t>
              </a:r>
              <a:r>
                <a:rPr lang="en-US" sz="1200" b="1" dirty="0" smtClean="0">
                  <a:solidFill>
                    <a:schemeClr val="tx2"/>
                  </a:solidFill>
                  <a:latin typeface="Courier" pitchFamily="49" charset="0"/>
                </a:rPr>
                <a:t>salary </a:t>
              </a:r>
              <a:r>
                <a:rPr lang="en-US" sz="1200" b="1" dirty="0">
                  <a:solidFill>
                    <a:srgbClr val="C00000"/>
                  </a:solidFill>
                  <a:latin typeface="Courier" pitchFamily="49" charset="0"/>
                </a:rPr>
                <a:t>rows between current row and unbounded </a:t>
              </a:r>
              <a:r>
                <a:rPr lang="en-US" sz="1200" b="1" dirty="0" smtClean="0">
                  <a:solidFill>
                    <a:srgbClr val="C00000"/>
                  </a:solidFill>
                  <a:latin typeface="Courier" pitchFamily="49" charset="0"/>
                </a:rPr>
                <a:t>	following</a:t>
              </a:r>
              <a:r>
                <a:rPr lang="en-US" sz="1200" b="1" dirty="0">
                  <a:solidFill>
                    <a:schemeClr val="tx2"/>
                  </a:solidFill>
                  <a:latin typeface="Courier" pitchFamily="49" charset="0"/>
                </a:rPr>
                <a:t>) </a:t>
              </a:r>
              <a:r>
                <a:rPr lang="en-US" sz="1200" b="1" dirty="0" smtClean="0">
                  <a:solidFill>
                    <a:schemeClr val="tx2"/>
                  </a:solidFill>
                  <a:latin typeface="Courier" pitchFamily="49" charset="0"/>
                </a:rPr>
                <a:t>as </a:t>
              </a:r>
              <a:r>
                <a:rPr lang="en-US" sz="1200" b="1" dirty="0">
                  <a:solidFill>
                    <a:schemeClr val="tx2"/>
                  </a:solidFill>
                  <a:latin typeface="Courier" pitchFamily="49" charset="0"/>
                </a:rPr>
                <a:t>cumulative from </a:t>
              </a:r>
              <a:r>
                <a:rPr lang="en-US" sz="1200" b="1" dirty="0" err="1">
                  <a:solidFill>
                    <a:schemeClr val="tx2"/>
                  </a:solidFill>
                  <a:latin typeface="Courier" pitchFamily="49" charset="0"/>
                </a:rPr>
                <a:t>emp_part</a:t>
              </a:r>
              <a:r>
                <a:rPr lang="en-US" sz="1200" b="1" dirty="0">
                  <a:solidFill>
                    <a:schemeClr val="tx2"/>
                  </a:solidFill>
                  <a:latin typeface="Courier" pitchFamily="49" charset="0"/>
                </a:rPr>
                <a:t>;</a:t>
              </a:r>
            </a:p>
            <a:p>
              <a:endParaRPr lang="en-US" sz="1200" b="1" dirty="0">
                <a:solidFill>
                  <a:schemeClr val="tx2"/>
                </a:solidFill>
                <a:latin typeface="Courier" pitchFamily="49" charset="0"/>
              </a:endParaRPr>
            </a:p>
            <a:p>
              <a:r>
                <a:rPr lang="en-US" sz="1200" b="1" dirty="0">
                  <a:solidFill>
                    <a:schemeClr val="tx2"/>
                  </a:solidFill>
                  <a:latin typeface="Courier" pitchFamily="49" charset="0"/>
                </a:rPr>
                <a:t>MANAGER_ID LAST_NAME SALARY CUMULATIVE</a:t>
              </a:r>
            </a:p>
            <a:p>
              <a:r>
                <a:rPr lang="en-US" sz="1200" b="1" dirty="0">
                  <a:solidFill>
                    <a:schemeClr val="tx2"/>
                  </a:solidFill>
                  <a:latin typeface="Courier" pitchFamily="49" charset="0"/>
                </a:rPr>
                <a:t>---------- --------- ------ ----------</a:t>
              </a:r>
            </a:p>
            <a:p>
              <a:r>
                <a:rPr lang="en-US" sz="1200" b="1" dirty="0">
                  <a:solidFill>
                    <a:schemeClr val="tx2"/>
                  </a:solidFill>
                  <a:latin typeface="Courier" pitchFamily="49" charset="0"/>
                </a:rPr>
                <a:t>       103 Austin      4800      77000</a:t>
              </a:r>
            </a:p>
            <a:p>
              <a:r>
                <a:rPr lang="en-US" sz="1200" b="1" dirty="0">
                  <a:solidFill>
                    <a:schemeClr val="tx2"/>
                  </a:solidFill>
                  <a:latin typeface="Courier" pitchFamily="49" charset="0"/>
                </a:rPr>
                <a:t>       103 Ernst       6000      72200</a:t>
              </a:r>
            </a:p>
            <a:p>
              <a:r>
                <a:rPr lang="en-US" sz="1200" b="1" dirty="0">
                  <a:solidFill>
                    <a:schemeClr val="tx2"/>
                  </a:solidFill>
                  <a:latin typeface="Courier" pitchFamily="49" charset="0"/>
                </a:rPr>
                <a:t>       101 Greenberg  12000      66200</a:t>
              </a:r>
            </a:p>
            <a:p>
              <a:r>
                <a:rPr lang="en-US" sz="1200" b="1" dirty="0">
                  <a:solidFill>
                    <a:schemeClr val="tx2"/>
                  </a:solidFill>
                  <a:latin typeface="Courier" pitchFamily="49" charset="0"/>
                </a:rPr>
                <a:t>       102 </a:t>
              </a:r>
              <a:r>
                <a:rPr lang="en-US" sz="1200" b="1" dirty="0" err="1">
                  <a:solidFill>
                    <a:schemeClr val="tx2"/>
                  </a:solidFill>
                  <a:latin typeface="Courier" pitchFamily="49" charset="0"/>
                </a:rPr>
                <a:t>Hunold</a:t>
              </a:r>
              <a:r>
                <a:rPr lang="en-US" sz="1200" b="1" dirty="0">
                  <a:solidFill>
                    <a:schemeClr val="tx2"/>
                  </a:solidFill>
                  <a:latin typeface="Courier" pitchFamily="49" charset="0"/>
                </a:rPr>
                <a:t>      </a:t>
              </a:r>
              <a:r>
                <a:rPr lang="en-US" sz="1200" b="1" dirty="0">
                  <a:solidFill>
                    <a:srgbClr val="C00000"/>
                  </a:solidFill>
                  <a:latin typeface="Courier" pitchFamily="49" charset="0"/>
                </a:rPr>
                <a:t>9000</a:t>
              </a:r>
              <a:r>
                <a:rPr lang="en-US" sz="1200" b="1" dirty="0">
                  <a:solidFill>
                    <a:schemeClr val="tx2"/>
                  </a:solidFill>
                  <a:latin typeface="Courier" pitchFamily="49" charset="0"/>
                </a:rPr>
                <a:t>      54200 </a:t>
              </a:r>
              <a:r>
                <a:rPr lang="en-US" sz="1200" b="1" dirty="0">
                  <a:solidFill>
                    <a:srgbClr val="C00000"/>
                  </a:solidFill>
                  <a:latin typeface="Courier" pitchFamily="49" charset="0"/>
                </a:rPr>
                <a:t>=</a:t>
              </a:r>
              <a:r>
                <a:rPr lang="en-US" sz="1200" b="1" dirty="0">
                  <a:solidFill>
                    <a:schemeClr val="tx2"/>
                  </a:solidFill>
                  <a:latin typeface="Courier" pitchFamily="49" charset="0"/>
                </a:rPr>
                <a:t> </a:t>
              </a:r>
              <a:r>
                <a:rPr lang="en-US" sz="1200" b="1" dirty="0">
                  <a:solidFill>
                    <a:srgbClr val="C00000"/>
                  </a:solidFill>
                  <a:latin typeface="Courier" pitchFamily="49" charset="0"/>
                </a:rPr>
                <a:t>9000 + 24000 + 17000 + 4200</a:t>
              </a:r>
            </a:p>
            <a:p>
              <a:r>
                <a:rPr lang="en-US" sz="1200" b="1" dirty="0">
                  <a:solidFill>
                    <a:schemeClr val="tx2"/>
                  </a:solidFill>
                  <a:latin typeface="Courier" pitchFamily="49" charset="0"/>
                </a:rPr>
                <a:t>           King       </a:t>
              </a:r>
              <a:r>
                <a:rPr lang="en-US" sz="1200" b="1" dirty="0">
                  <a:solidFill>
                    <a:srgbClr val="C00000"/>
                  </a:solidFill>
                  <a:latin typeface="Courier" pitchFamily="49" charset="0"/>
                </a:rPr>
                <a:t>24000</a:t>
              </a:r>
              <a:r>
                <a:rPr lang="en-US" sz="1200" b="1" dirty="0">
                  <a:solidFill>
                    <a:schemeClr val="tx2"/>
                  </a:solidFill>
                  <a:latin typeface="Courier" pitchFamily="49" charset="0"/>
                </a:rPr>
                <a:t>      45200</a:t>
              </a:r>
            </a:p>
            <a:p>
              <a:r>
                <a:rPr lang="en-US" sz="1200" b="1" dirty="0">
                  <a:solidFill>
                    <a:schemeClr val="tx2"/>
                  </a:solidFill>
                  <a:latin typeface="Courier" pitchFamily="49" charset="0"/>
                </a:rPr>
                <a:t>       100 </a:t>
              </a:r>
              <a:r>
                <a:rPr lang="en-US" sz="1200" b="1" dirty="0" err="1">
                  <a:solidFill>
                    <a:schemeClr val="tx2"/>
                  </a:solidFill>
                  <a:latin typeface="Courier" pitchFamily="49" charset="0"/>
                </a:rPr>
                <a:t>Kochhar</a:t>
              </a:r>
              <a:r>
                <a:rPr lang="en-US" sz="1200" b="1" dirty="0">
                  <a:solidFill>
                    <a:schemeClr val="tx2"/>
                  </a:solidFill>
                  <a:latin typeface="Courier" pitchFamily="49" charset="0"/>
                </a:rPr>
                <a:t>    </a:t>
              </a:r>
              <a:r>
                <a:rPr lang="en-US" sz="1200" b="1" dirty="0">
                  <a:solidFill>
                    <a:srgbClr val="C00000"/>
                  </a:solidFill>
                  <a:latin typeface="Courier" pitchFamily="49" charset="0"/>
                </a:rPr>
                <a:t>17000</a:t>
              </a:r>
              <a:r>
                <a:rPr lang="en-US" sz="1200" b="1" dirty="0">
                  <a:solidFill>
                    <a:schemeClr val="tx2"/>
                  </a:solidFill>
                  <a:latin typeface="Courier" pitchFamily="49" charset="0"/>
                </a:rPr>
                <a:t>      21200</a:t>
              </a:r>
            </a:p>
            <a:p>
              <a:r>
                <a:rPr lang="en-US" sz="1200" b="1" dirty="0">
                  <a:solidFill>
                    <a:schemeClr val="tx2"/>
                  </a:solidFill>
                  <a:latin typeface="Courier" pitchFamily="49" charset="0"/>
                </a:rPr>
                <a:t>       103 Lorentz     </a:t>
              </a:r>
              <a:r>
                <a:rPr lang="en-US" sz="1200" b="1" dirty="0">
                  <a:solidFill>
                    <a:srgbClr val="C00000"/>
                  </a:solidFill>
                  <a:latin typeface="Courier" pitchFamily="49" charset="0"/>
                </a:rPr>
                <a:t>4200</a:t>
              </a:r>
              <a:r>
                <a:rPr lang="en-US" sz="1200" b="1" dirty="0">
                  <a:solidFill>
                    <a:schemeClr val="tx2"/>
                  </a:solidFill>
                  <a:latin typeface="Courier" pitchFamily="49" charset="0"/>
                </a:rPr>
                <a:t>       4200</a:t>
              </a:r>
            </a:p>
          </p:txBody>
        </p:sp>
        <p:sp>
          <p:nvSpPr>
            <p:cNvPr id="7" name="Curved Left Arrow 6"/>
            <p:cNvSpPr/>
            <p:nvPr/>
          </p:nvSpPr>
          <p:spPr>
            <a:xfrm>
              <a:off x="3564662" y="3009986"/>
              <a:ext cx="342900" cy="486053"/>
            </a:xfrm>
            <a:prstGeom prst="curvedLeftArrow">
              <a:avLst/>
            </a:prstGeom>
            <a:solidFill>
              <a:srgbClr val="C00000"/>
            </a:solidFill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12489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755876" y="1859758"/>
            <a:ext cx="7385050" cy="3016210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SQL&gt; break on </a:t>
            </a:r>
            <a:r>
              <a:rPr lang="en-US" sz="1000" b="1" dirty="0" err="1">
                <a:solidFill>
                  <a:schemeClr val="tx2"/>
                </a:solidFill>
                <a:latin typeface="Courier" pitchFamily="49" charset="0"/>
              </a:rPr>
              <a:t>manager_id</a:t>
            </a:r>
            <a:endParaRPr lang="en-US" sz="1000" b="1" dirty="0">
              <a:solidFill>
                <a:schemeClr val="tx2"/>
              </a:solidFill>
              <a:latin typeface="Courier" pitchFamily="49" charset="0"/>
            </a:endParaRPr>
          </a:p>
          <a:p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SQL&gt; SELECT </a:t>
            </a:r>
            <a:r>
              <a:rPr lang="en-US" sz="1000" b="1" dirty="0" err="1">
                <a:solidFill>
                  <a:schemeClr val="tx2"/>
                </a:solidFill>
                <a:latin typeface="Courier" pitchFamily="49" charset="0"/>
              </a:rPr>
              <a:t>manager_id</a:t>
            </a:r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, </a:t>
            </a:r>
            <a:r>
              <a:rPr lang="en-US" sz="1000" b="1" dirty="0" err="1">
                <a:solidFill>
                  <a:schemeClr val="tx2"/>
                </a:solidFill>
                <a:latin typeface="Courier" pitchFamily="49" charset="0"/>
              </a:rPr>
              <a:t>last_name</a:t>
            </a:r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, </a:t>
            </a:r>
            <a:r>
              <a:rPr lang="en-US" sz="1000" b="1" dirty="0" err="1">
                <a:solidFill>
                  <a:schemeClr val="tx2"/>
                </a:solidFill>
                <a:latin typeface="Courier" pitchFamily="49" charset="0"/>
              </a:rPr>
              <a:t>employee_id</a:t>
            </a:r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, salary, </a:t>
            </a:r>
          </a:p>
          <a:p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     sum(salary) over (PARTITION BY </a:t>
            </a:r>
            <a:r>
              <a:rPr lang="en-US" sz="1000" b="1" dirty="0" err="1">
                <a:solidFill>
                  <a:schemeClr val="tx2"/>
                </a:solidFill>
                <a:latin typeface="Courier" pitchFamily="49" charset="0"/>
              </a:rPr>
              <a:t>manager_id</a:t>
            </a:r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 order by </a:t>
            </a:r>
            <a:r>
              <a:rPr lang="en-US" sz="1000" b="1" dirty="0" err="1">
                <a:solidFill>
                  <a:schemeClr val="tx2"/>
                </a:solidFill>
                <a:latin typeface="Courier" pitchFamily="49" charset="0"/>
              </a:rPr>
              <a:t>employee_id</a:t>
            </a:r>
            <a:r>
              <a:rPr lang="en-US" sz="1000" b="1" dirty="0" smtClean="0">
                <a:solidFill>
                  <a:schemeClr val="tx2"/>
                </a:solidFill>
                <a:latin typeface="Courier" pitchFamily="49" charset="0"/>
              </a:rPr>
              <a:t>) </a:t>
            </a:r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as cumulative </a:t>
            </a:r>
          </a:p>
          <a:p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     FROM employees order by </a:t>
            </a:r>
            <a:r>
              <a:rPr lang="en-US" sz="1000" b="1" dirty="0" err="1">
                <a:solidFill>
                  <a:schemeClr val="tx2"/>
                </a:solidFill>
                <a:latin typeface="Courier" pitchFamily="49" charset="0"/>
              </a:rPr>
              <a:t>manager_id</a:t>
            </a:r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, </a:t>
            </a:r>
            <a:r>
              <a:rPr lang="en-US" sz="1000" b="1" dirty="0" err="1">
                <a:solidFill>
                  <a:schemeClr val="tx2"/>
                </a:solidFill>
                <a:latin typeface="Courier" pitchFamily="49" charset="0"/>
              </a:rPr>
              <a:t>employee_id</a:t>
            </a:r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, </a:t>
            </a:r>
            <a:r>
              <a:rPr lang="en-US" sz="1000" b="1" dirty="0" err="1">
                <a:solidFill>
                  <a:schemeClr val="tx2"/>
                </a:solidFill>
                <a:latin typeface="Courier" pitchFamily="49" charset="0"/>
              </a:rPr>
              <a:t>last_name</a:t>
            </a:r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;</a:t>
            </a:r>
          </a:p>
          <a:p>
            <a:endParaRPr lang="en-US" sz="1000" b="1" dirty="0">
              <a:solidFill>
                <a:schemeClr val="tx2"/>
              </a:solidFill>
              <a:latin typeface="Courier" pitchFamily="49" charset="0"/>
            </a:endParaRPr>
          </a:p>
          <a:p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MANAGER_ID LAST_NAME       EMPLOYEE_ID SALARY CUMULATIVE</a:t>
            </a:r>
          </a:p>
          <a:p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---------- --------------- ----------- ------ ----------</a:t>
            </a:r>
          </a:p>
          <a:p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       100 </a:t>
            </a:r>
            <a:r>
              <a:rPr lang="en-US" sz="1000" b="1" dirty="0" err="1">
                <a:solidFill>
                  <a:schemeClr val="tx2"/>
                </a:solidFill>
                <a:latin typeface="Courier" pitchFamily="49" charset="0"/>
              </a:rPr>
              <a:t>Kochhar</a:t>
            </a:r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                 101  17000      17000</a:t>
            </a:r>
          </a:p>
          <a:p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           De </a:t>
            </a:r>
            <a:r>
              <a:rPr lang="en-US" sz="1000" b="1" dirty="0" err="1">
                <a:solidFill>
                  <a:schemeClr val="tx2"/>
                </a:solidFill>
                <a:latin typeface="Courier" pitchFamily="49" charset="0"/>
              </a:rPr>
              <a:t>Haan</a:t>
            </a:r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                 102  17000      34000</a:t>
            </a:r>
          </a:p>
          <a:p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           </a:t>
            </a:r>
            <a:r>
              <a:rPr lang="en-US" sz="1000" b="1" dirty="0" err="1">
                <a:solidFill>
                  <a:schemeClr val="tx2"/>
                </a:solidFill>
                <a:latin typeface="Courier" pitchFamily="49" charset="0"/>
              </a:rPr>
              <a:t>Raphaely</a:t>
            </a:r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                114  11000      45000</a:t>
            </a:r>
          </a:p>
          <a:p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           Weiss                   120   8000      53000</a:t>
            </a:r>
          </a:p>
          <a:p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       101 Greenberg               108  12000      12000</a:t>
            </a:r>
          </a:p>
          <a:p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           Whalen                  200   4400      16400</a:t>
            </a:r>
          </a:p>
          <a:p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           </a:t>
            </a:r>
            <a:r>
              <a:rPr lang="en-US" sz="1000" b="1" dirty="0" err="1">
                <a:solidFill>
                  <a:schemeClr val="tx2"/>
                </a:solidFill>
                <a:latin typeface="Courier" pitchFamily="49" charset="0"/>
              </a:rPr>
              <a:t>Mavris</a:t>
            </a:r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                  203   6500      22900</a:t>
            </a:r>
          </a:p>
          <a:p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           Baer                    204  10000      32900</a:t>
            </a:r>
          </a:p>
          <a:p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       102 </a:t>
            </a:r>
            <a:r>
              <a:rPr lang="en-US" sz="1000" b="1" dirty="0" err="1">
                <a:solidFill>
                  <a:schemeClr val="tx2"/>
                </a:solidFill>
                <a:latin typeface="Courier" pitchFamily="49" charset="0"/>
              </a:rPr>
              <a:t>Hunold</a:t>
            </a:r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                  103   9000       9000</a:t>
            </a:r>
          </a:p>
          <a:p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       103 Ernst                   104   6000       6000</a:t>
            </a:r>
          </a:p>
          <a:p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           Austin                  105   4800      10800</a:t>
            </a:r>
          </a:p>
          <a:p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           </a:t>
            </a:r>
            <a:r>
              <a:rPr lang="en-US" sz="1000" b="1" dirty="0" err="1">
                <a:solidFill>
                  <a:schemeClr val="tx2"/>
                </a:solidFill>
                <a:latin typeface="Courier" pitchFamily="49" charset="0"/>
              </a:rPr>
              <a:t>Pataballa</a:t>
            </a:r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               106   4800      15600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Partitioniertes</a:t>
            </a:r>
            <a:r>
              <a:rPr lang="en-US" dirty="0" smtClean="0"/>
              <a:t> </a:t>
            </a:r>
            <a:r>
              <a:rPr lang="en-US" dirty="0" err="1" smtClean="0"/>
              <a:t>analytisches</a:t>
            </a:r>
            <a:r>
              <a:rPr lang="en-US" dirty="0" smtClean="0"/>
              <a:t> </a:t>
            </a:r>
            <a:r>
              <a:rPr lang="en-US" dirty="0" err="1" smtClean="0"/>
              <a:t>Fenster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180256"/>
            <a:ext cx="8208912" cy="72474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err="1" smtClean="0"/>
              <a:t>Analytische</a:t>
            </a:r>
            <a:r>
              <a:rPr lang="en-US" dirty="0" smtClean="0"/>
              <a:t> </a:t>
            </a:r>
            <a:r>
              <a:rPr lang="en-US" dirty="0" err="1" smtClean="0"/>
              <a:t>Funktion</a:t>
            </a:r>
            <a:r>
              <a:rPr lang="en-US" dirty="0" smtClean="0"/>
              <a:t> </a:t>
            </a:r>
            <a:r>
              <a:rPr lang="en-US" dirty="0" err="1" smtClean="0"/>
              <a:t>wird</a:t>
            </a:r>
            <a:r>
              <a:rPr lang="en-US" dirty="0" smtClean="0"/>
              <a:t> auf </a:t>
            </a:r>
            <a:r>
              <a:rPr lang="en-US" dirty="0" err="1" smtClean="0">
                <a:solidFill>
                  <a:srgbClr val="FF0000"/>
                </a:solidFill>
              </a:rPr>
              <a:t>jede</a:t>
            </a:r>
            <a:r>
              <a:rPr lang="en-US" dirty="0" smtClean="0">
                <a:solidFill>
                  <a:srgbClr val="FF0000"/>
                </a:solidFill>
              </a:rPr>
              <a:t> Partition </a:t>
            </a:r>
            <a:r>
              <a:rPr lang="en-US" dirty="0" err="1" smtClean="0"/>
              <a:t>angewandt</a:t>
            </a:r>
            <a:endParaRPr lang="en-US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185376" y="6356351"/>
            <a:ext cx="501424" cy="365125"/>
          </a:xfrm>
          <a:prstGeom prst="rect">
            <a:avLst/>
          </a:prstGeom>
        </p:spPr>
        <p:txBody>
          <a:bodyPr/>
          <a:lstStyle/>
          <a:p>
            <a:fld id="{17918391-D411-FE40-AAD7-861AE5233E0E}" type="slidenum">
              <a:rPr lang="en-US" smtClean="0"/>
              <a:pPr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7473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Partitioniertes</a:t>
            </a:r>
            <a:r>
              <a:rPr lang="en-US" dirty="0"/>
              <a:t> </a:t>
            </a:r>
            <a:r>
              <a:rPr lang="en-US" dirty="0" err="1"/>
              <a:t>analytisches</a:t>
            </a:r>
            <a:r>
              <a:rPr lang="en-US" dirty="0"/>
              <a:t> </a:t>
            </a:r>
            <a:r>
              <a:rPr lang="en-US" dirty="0" err="1"/>
              <a:t>Fenster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185376" y="6356351"/>
            <a:ext cx="501424" cy="365125"/>
          </a:xfrm>
          <a:prstGeom prst="rect">
            <a:avLst/>
          </a:prstGeom>
        </p:spPr>
        <p:txBody>
          <a:bodyPr/>
          <a:lstStyle/>
          <a:p>
            <a:fld id="{17918391-D411-FE40-AAD7-861AE5233E0E}" type="slidenum">
              <a:rPr lang="en-US" smtClean="0"/>
              <a:pPr/>
              <a:t>45</a:t>
            </a:fld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755876" y="1859758"/>
            <a:ext cx="7385050" cy="3016210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SQL&gt; break on </a:t>
            </a:r>
            <a:r>
              <a:rPr lang="en-US" sz="1000" b="1" dirty="0" err="1">
                <a:solidFill>
                  <a:schemeClr val="tx2"/>
                </a:solidFill>
                <a:latin typeface="Courier" pitchFamily="49" charset="0"/>
              </a:rPr>
              <a:t>manager_id</a:t>
            </a:r>
            <a:endParaRPr lang="en-US" sz="1000" b="1" dirty="0">
              <a:solidFill>
                <a:schemeClr val="tx2"/>
              </a:solidFill>
              <a:latin typeface="Courier" pitchFamily="49" charset="0"/>
            </a:endParaRPr>
          </a:p>
          <a:p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SQL&gt; SELECT </a:t>
            </a:r>
            <a:r>
              <a:rPr lang="en-US" sz="1000" b="1" dirty="0" err="1">
                <a:solidFill>
                  <a:schemeClr val="tx2"/>
                </a:solidFill>
                <a:latin typeface="Courier" pitchFamily="49" charset="0"/>
              </a:rPr>
              <a:t>manager_id</a:t>
            </a:r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, </a:t>
            </a:r>
            <a:r>
              <a:rPr lang="en-US" sz="1000" b="1" dirty="0" err="1">
                <a:solidFill>
                  <a:schemeClr val="tx2"/>
                </a:solidFill>
                <a:latin typeface="Courier" pitchFamily="49" charset="0"/>
              </a:rPr>
              <a:t>last_name</a:t>
            </a:r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, </a:t>
            </a:r>
            <a:r>
              <a:rPr lang="en-US" sz="1000" b="1" dirty="0" err="1">
                <a:solidFill>
                  <a:schemeClr val="tx2"/>
                </a:solidFill>
                <a:latin typeface="Courier" pitchFamily="49" charset="0"/>
              </a:rPr>
              <a:t>employee_id</a:t>
            </a:r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, salary, </a:t>
            </a:r>
          </a:p>
          <a:p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     sum(salary) </a:t>
            </a:r>
            <a:r>
              <a:rPr lang="en-US" sz="1000" b="1" dirty="0">
                <a:solidFill>
                  <a:srgbClr val="C00000"/>
                </a:solidFill>
                <a:latin typeface="Courier" pitchFamily="49" charset="0"/>
              </a:rPr>
              <a:t>over (PARTITION BY </a:t>
            </a:r>
            <a:r>
              <a:rPr lang="en-US" sz="1000" b="1" dirty="0" err="1">
                <a:solidFill>
                  <a:srgbClr val="C00000"/>
                </a:solidFill>
                <a:latin typeface="Courier" pitchFamily="49" charset="0"/>
              </a:rPr>
              <a:t>manager_id</a:t>
            </a:r>
            <a:r>
              <a:rPr lang="en-US" sz="1000" b="1" dirty="0">
                <a:solidFill>
                  <a:srgbClr val="C00000"/>
                </a:solidFill>
                <a:latin typeface="Courier" pitchFamily="49" charset="0"/>
              </a:rPr>
              <a:t> order by </a:t>
            </a:r>
            <a:r>
              <a:rPr lang="en-US" sz="1000" b="1" dirty="0" err="1">
                <a:solidFill>
                  <a:srgbClr val="C00000"/>
                </a:solidFill>
                <a:latin typeface="Courier" pitchFamily="49" charset="0"/>
              </a:rPr>
              <a:t>employee_id</a:t>
            </a:r>
            <a:r>
              <a:rPr lang="en-US" sz="1000" b="1" dirty="0" smtClean="0">
                <a:solidFill>
                  <a:srgbClr val="C00000"/>
                </a:solidFill>
                <a:latin typeface="Courier" pitchFamily="49" charset="0"/>
              </a:rPr>
              <a:t>)</a:t>
            </a:r>
            <a:r>
              <a:rPr lang="en-US" sz="1000" b="1" dirty="0" smtClean="0">
                <a:solidFill>
                  <a:schemeClr val="tx2"/>
                </a:solidFill>
                <a:latin typeface="Courier" pitchFamily="49" charset="0"/>
              </a:rPr>
              <a:t> </a:t>
            </a:r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as cumulative </a:t>
            </a:r>
          </a:p>
          <a:p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     FROM employees order by </a:t>
            </a:r>
            <a:r>
              <a:rPr lang="en-US" sz="1000" b="1" dirty="0" err="1">
                <a:solidFill>
                  <a:schemeClr val="tx2"/>
                </a:solidFill>
                <a:latin typeface="Courier" pitchFamily="49" charset="0"/>
              </a:rPr>
              <a:t>manager_id</a:t>
            </a:r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, </a:t>
            </a:r>
            <a:r>
              <a:rPr lang="en-US" sz="1000" b="1" dirty="0" err="1">
                <a:solidFill>
                  <a:schemeClr val="tx2"/>
                </a:solidFill>
                <a:latin typeface="Courier" pitchFamily="49" charset="0"/>
              </a:rPr>
              <a:t>employee_id</a:t>
            </a:r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, </a:t>
            </a:r>
            <a:r>
              <a:rPr lang="en-US" sz="1000" b="1" dirty="0" err="1">
                <a:solidFill>
                  <a:schemeClr val="tx2"/>
                </a:solidFill>
                <a:latin typeface="Courier" pitchFamily="49" charset="0"/>
              </a:rPr>
              <a:t>last_name</a:t>
            </a:r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;</a:t>
            </a:r>
          </a:p>
          <a:p>
            <a:endParaRPr lang="en-US" sz="1000" b="1" dirty="0">
              <a:solidFill>
                <a:schemeClr val="tx2"/>
              </a:solidFill>
              <a:latin typeface="Courier" pitchFamily="49" charset="0"/>
            </a:endParaRPr>
          </a:p>
          <a:p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MANAGER_ID LAST_NAME       EMPLOYEE_ID SALARY CUMULATIVE</a:t>
            </a:r>
          </a:p>
          <a:p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---------- --------------- ----------- ------ ----------</a:t>
            </a:r>
          </a:p>
          <a:p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       100 </a:t>
            </a:r>
            <a:r>
              <a:rPr lang="en-US" sz="1000" b="1" dirty="0" err="1">
                <a:solidFill>
                  <a:schemeClr val="tx2"/>
                </a:solidFill>
                <a:latin typeface="Courier" pitchFamily="49" charset="0"/>
              </a:rPr>
              <a:t>Kochhar</a:t>
            </a:r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                 101  17000      </a:t>
            </a:r>
            <a:r>
              <a:rPr lang="en-US" sz="1000" b="1" dirty="0">
                <a:solidFill>
                  <a:srgbClr val="C00000"/>
                </a:solidFill>
                <a:latin typeface="Courier" pitchFamily="49" charset="0"/>
              </a:rPr>
              <a:t>17000</a:t>
            </a:r>
          </a:p>
          <a:p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           De </a:t>
            </a:r>
            <a:r>
              <a:rPr lang="en-US" sz="1000" b="1" dirty="0" err="1">
                <a:solidFill>
                  <a:schemeClr val="tx2"/>
                </a:solidFill>
                <a:latin typeface="Courier" pitchFamily="49" charset="0"/>
              </a:rPr>
              <a:t>Haan</a:t>
            </a:r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                 102  17000      </a:t>
            </a:r>
            <a:r>
              <a:rPr lang="en-US" sz="1000" b="1" dirty="0">
                <a:solidFill>
                  <a:srgbClr val="C00000"/>
                </a:solidFill>
                <a:latin typeface="Courier" pitchFamily="49" charset="0"/>
              </a:rPr>
              <a:t>34000</a:t>
            </a:r>
          </a:p>
          <a:p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           </a:t>
            </a:r>
            <a:r>
              <a:rPr lang="en-US" sz="1000" b="1" dirty="0" err="1">
                <a:solidFill>
                  <a:schemeClr val="tx2"/>
                </a:solidFill>
                <a:latin typeface="Courier" pitchFamily="49" charset="0"/>
              </a:rPr>
              <a:t>Raphaely</a:t>
            </a:r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                114  11000      </a:t>
            </a:r>
            <a:r>
              <a:rPr lang="en-US" sz="1000" b="1" dirty="0" smtClean="0">
                <a:solidFill>
                  <a:srgbClr val="C00000"/>
                </a:solidFill>
                <a:latin typeface="Courier" pitchFamily="49" charset="0"/>
              </a:rPr>
              <a:t>45000</a:t>
            </a:r>
            <a:r>
              <a:rPr lang="en-US" sz="1000" b="1" dirty="0" smtClean="0">
                <a:solidFill>
                  <a:schemeClr val="tx2"/>
                </a:solidFill>
                <a:latin typeface="Courier" pitchFamily="49" charset="0"/>
              </a:rPr>
              <a:t>	</a:t>
            </a:r>
            <a:endParaRPr lang="en-US" sz="1000" b="1" dirty="0">
              <a:solidFill>
                <a:schemeClr val="tx2"/>
              </a:solidFill>
              <a:latin typeface="Courier" pitchFamily="49" charset="0"/>
            </a:endParaRPr>
          </a:p>
          <a:p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           Weiss                   120   8000      </a:t>
            </a:r>
            <a:r>
              <a:rPr lang="en-US" sz="1000" b="1" dirty="0">
                <a:solidFill>
                  <a:srgbClr val="C00000"/>
                </a:solidFill>
                <a:latin typeface="Courier" pitchFamily="49" charset="0"/>
              </a:rPr>
              <a:t>53000</a:t>
            </a:r>
          </a:p>
          <a:p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       101 Greenberg               108  12000      12000</a:t>
            </a:r>
          </a:p>
          <a:p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           Whalen                  200   4400      16400</a:t>
            </a:r>
          </a:p>
          <a:p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           </a:t>
            </a:r>
            <a:r>
              <a:rPr lang="en-US" sz="1000" b="1" dirty="0" err="1">
                <a:solidFill>
                  <a:schemeClr val="tx2"/>
                </a:solidFill>
                <a:latin typeface="Courier" pitchFamily="49" charset="0"/>
              </a:rPr>
              <a:t>Mavris</a:t>
            </a:r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                  203   6500      </a:t>
            </a:r>
            <a:r>
              <a:rPr lang="en-US" sz="1000" b="1" dirty="0" smtClean="0">
                <a:solidFill>
                  <a:schemeClr val="tx2"/>
                </a:solidFill>
                <a:latin typeface="Courier" pitchFamily="49" charset="0"/>
              </a:rPr>
              <a:t>22900</a:t>
            </a:r>
          </a:p>
          <a:p>
            <a:r>
              <a:rPr lang="en-US" sz="1000" b="1" dirty="0" smtClean="0">
                <a:solidFill>
                  <a:schemeClr val="tx2"/>
                </a:solidFill>
                <a:latin typeface="Courier" pitchFamily="49" charset="0"/>
              </a:rPr>
              <a:t>           Baer                    204  10000      32900</a:t>
            </a:r>
          </a:p>
          <a:p>
            <a:r>
              <a:rPr lang="en-US" sz="1000" b="1" dirty="0" smtClean="0">
                <a:solidFill>
                  <a:schemeClr val="tx2"/>
                </a:solidFill>
                <a:latin typeface="Courier" pitchFamily="49" charset="0"/>
              </a:rPr>
              <a:t>       </a:t>
            </a:r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102 </a:t>
            </a:r>
            <a:r>
              <a:rPr lang="en-US" sz="1000" b="1" dirty="0" err="1">
                <a:solidFill>
                  <a:schemeClr val="tx2"/>
                </a:solidFill>
                <a:latin typeface="Courier" pitchFamily="49" charset="0"/>
              </a:rPr>
              <a:t>Hunold</a:t>
            </a:r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                  103   9000       9000</a:t>
            </a:r>
          </a:p>
          <a:p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       103 Ernst                   104   6000       </a:t>
            </a:r>
            <a:r>
              <a:rPr lang="en-US" sz="1000" b="1" dirty="0" smtClean="0">
                <a:solidFill>
                  <a:schemeClr val="tx2"/>
                </a:solidFill>
                <a:latin typeface="Courier" pitchFamily="49" charset="0"/>
              </a:rPr>
              <a:t>6000</a:t>
            </a:r>
            <a:endParaRPr lang="en-US" sz="1000" b="1" dirty="0">
              <a:solidFill>
                <a:schemeClr val="tx2"/>
              </a:solidFill>
              <a:latin typeface="Courier" pitchFamily="49" charset="0"/>
            </a:endParaRPr>
          </a:p>
          <a:p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           Austin                  105   4800      10800</a:t>
            </a:r>
          </a:p>
          <a:p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           </a:t>
            </a:r>
            <a:r>
              <a:rPr lang="en-US" sz="1000" b="1" dirty="0" err="1">
                <a:solidFill>
                  <a:schemeClr val="tx2"/>
                </a:solidFill>
                <a:latin typeface="Courier" pitchFamily="49" charset="0"/>
              </a:rPr>
              <a:t>Pataballa</a:t>
            </a:r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               106   4800      15600</a:t>
            </a:r>
          </a:p>
        </p:txBody>
      </p:sp>
      <p:sp>
        <p:nvSpPr>
          <p:cNvPr id="15" name="Curved Left Arrow 14"/>
          <p:cNvSpPr/>
          <p:nvPr/>
        </p:nvSpPr>
        <p:spPr>
          <a:xfrm>
            <a:off x="5158512" y="2996953"/>
            <a:ext cx="342900" cy="576064"/>
          </a:xfrm>
          <a:prstGeom prst="curvedLeftArrow">
            <a:avLst/>
          </a:prstGeom>
          <a:solidFill>
            <a:srgbClr val="C00000"/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467544" y="1180256"/>
            <a:ext cx="8208912" cy="72474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600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FontTx/>
              <a:buNone/>
            </a:pPr>
            <a:r>
              <a:rPr lang="en-US" smtClean="0"/>
              <a:t>Analytische Funktion wird auf </a:t>
            </a:r>
            <a:r>
              <a:rPr lang="en-US" smtClean="0">
                <a:solidFill>
                  <a:srgbClr val="FF0000"/>
                </a:solidFill>
              </a:rPr>
              <a:t>jede Partition </a:t>
            </a:r>
            <a:r>
              <a:rPr lang="en-US" smtClean="0"/>
              <a:t>angewandt</a:t>
            </a:r>
            <a:endParaRPr lang="en-US" smtClean="0">
              <a:solidFill>
                <a:srgbClr val="C00000"/>
              </a:solidFill>
            </a:endParaRPr>
          </a:p>
          <a:p>
            <a:pPr marL="0" indent="0">
              <a:buFontTx/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03578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Partitioniertes</a:t>
            </a:r>
            <a:r>
              <a:rPr lang="en-US" dirty="0"/>
              <a:t> </a:t>
            </a:r>
            <a:r>
              <a:rPr lang="en-US" dirty="0" err="1"/>
              <a:t>analytisches</a:t>
            </a:r>
            <a:r>
              <a:rPr lang="en-US" dirty="0"/>
              <a:t> </a:t>
            </a:r>
            <a:r>
              <a:rPr lang="en-US" dirty="0" err="1"/>
              <a:t>Fenster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185376" y="6356351"/>
            <a:ext cx="501424" cy="365125"/>
          </a:xfrm>
          <a:prstGeom prst="rect">
            <a:avLst/>
          </a:prstGeom>
        </p:spPr>
        <p:txBody>
          <a:bodyPr/>
          <a:lstStyle/>
          <a:p>
            <a:fld id="{17918391-D411-FE40-AAD7-861AE5233E0E}" type="slidenum">
              <a:rPr lang="en-US" smtClean="0"/>
              <a:pPr/>
              <a:t>46</a:t>
            </a:fld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755876" y="1859758"/>
            <a:ext cx="7385050" cy="3016210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SQL&gt; break on </a:t>
            </a:r>
            <a:r>
              <a:rPr lang="en-US" sz="1000" b="1" dirty="0" err="1">
                <a:solidFill>
                  <a:schemeClr val="tx2"/>
                </a:solidFill>
                <a:latin typeface="Courier" pitchFamily="49" charset="0"/>
              </a:rPr>
              <a:t>manager_id</a:t>
            </a:r>
            <a:endParaRPr lang="en-US" sz="1000" b="1" dirty="0">
              <a:solidFill>
                <a:schemeClr val="tx2"/>
              </a:solidFill>
              <a:latin typeface="Courier" pitchFamily="49" charset="0"/>
            </a:endParaRPr>
          </a:p>
          <a:p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SQL&gt; SELECT </a:t>
            </a:r>
            <a:r>
              <a:rPr lang="en-US" sz="1000" b="1" dirty="0" err="1">
                <a:solidFill>
                  <a:schemeClr val="tx2"/>
                </a:solidFill>
                <a:latin typeface="Courier" pitchFamily="49" charset="0"/>
              </a:rPr>
              <a:t>manager_id</a:t>
            </a:r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, </a:t>
            </a:r>
            <a:r>
              <a:rPr lang="en-US" sz="1000" b="1" dirty="0" err="1">
                <a:solidFill>
                  <a:schemeClr val="tx2"/>
                </a:solidFill>
                <a:latin typeface="Courier" pitchFamily="49" charset="0"/>
              </a:rPr>
              <a:t>last_name</a:t>
            </a:r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, </a:t>
            </a:r>
            <a:r>
              <a:rPr lang="en-US" sz="1000" b="1" dirty="0" err="1">
                <a:solidFill>
                  <a:schemeClr val="tx2"/>
                </a:solidFill>
                <a:latin typeface="Courier" pitchFamily="49" charset="0"/>
              </a:rPr>
              <a:t>employee_id</a:t>
            </a:r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, salary, </a:t>
            </a:r>
          </a:p>
          <a:p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     sum(salary) </a:t>
            </a:r>
            <a:r>
              <a:rPr lang="en-US" sz="1000" b="1" dirty="0">
                <a:solidFill>
                  <a:srgbClr val="C00000"/>
                </a:solidFill>
                <a:latin typeface="Courier" pitchFamily="49" charset="0"/>
              </a:rPr>
              <a:t>over (PARTITION BY </a:t>
            </a:r>
            <a:r>
              <a:rPr lang="en-US" sz="1000" b="1" dirty="0" err="1">
                <a:solidFill>
                  <a:srgbClr val="C00000"/>
                </a:solidFill>
                <a:latin typeface="Courier" pitchFamily="49" charset="0"/>
              </a:rPr>
              <a:t>manager_id</a:t>
            </a:r>
            <a:r>
              <a:rPr lang="en-US" sz="1000" b="1" dirty="0">
                <a:solidFill>
                  <a:srgbClr val="C00000"/>
                </a:solidFill>
                <a:latin typeface="Courier" pitchFamily="49" charset="0"/>
              </a:rPr>
              <a:t> order by </a:t>
            </a:r>
            <a:r>
              <a:rPr lang="en-US" sz="1000" b="1" dirty="0" err="1">
                <a:solidFill>
                  <a:srgbClr val="C00000"/>
                </a:solidFill>
                <a:latin typeface="Courier" pitchFamily="49" charset="0"/>
              </a:rPr>
              <a:t>employee_id</a:t>
            </a:r>
            <a:r>
              <a:rPr lang="en-US" sz="1000" b="1" dirty="0" smtClean="0">
                <a:solidFill>
                  <a:srgbClr val="C00000"/>
                </a:solidFill>
                <a:latin typeface="Courier" pitchFamily="49" charset="0"/>
              </a:rPr>
              <a:t>)</a:t>
            </a:r>
            <a:r>
              <a:rPr lang="en-US" sz="1000" b="1" dirty="0" smtClean="0">
                <a:solidFill>
                  <a:schemeClr val="tx2"/>
                </a:solidFill>
                <a:latin typeface="Courier" pitchFamily="49" charset="0"/>
              </a:rPr>
              <a:t> </a:t>
            </a:r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as cumulative </a:t>
            </a:r>
          </a:p>
          <a:p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     FROM employees order by </a:t>
            </a:r>
            <a:r>
              <a:rPr lang="en-US" sz="1000" b="1" dirty="0" err="1">
                <a:solidFill>
                  <a:schemeClr val="tx2"/>
                </a:solidFill>
                <a:latin typeface="Courier" pitchFamily="49" charset="0"/>
              </a:rPr>
              <a:t>manager_id</a:t>
            </a:r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, </a:t>
            </a:r>
            <a:r>
              <a:rPr lang="en-US" sz="1000" b="1" dirty="0" err="1">
                <a:solidFill>
                  <a:schemeClr val="tx2"/>
                </a:solidFill>
                <a:latin typeface="Courier" pitchFamily="49" charset="0"/>
              </a:rPr>
              <a:t>employee_id</a:t>
            </a:r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, </a:t>
            </a:r>
            <a:r>
              <a:rPr lang="en-US" sz="1000" b="1" dirty="0" err="1">
                <a:solidFill>
                  <a:schemeClr val="tx2"/>
                </a:solidFill>
                <a:latin typeface="Courier" pitchFamily="49" charset="0"/>
              </a:rPr>
              <a:t>last_name</a:t>
            </a:r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;</a:t>
            </a:r>
          </a:p>
          <a:p>
            <a:endParaRPr lang="en-US" sz="1000" b="1" dirty="0">
              <a:solidFill>
                <a:schemeClr val="tx2"/>
              </a:solidFill>
              <a:latin typeface="Courier" pitchFamily="49" charset="0"/>
            </a:endParaRPr>
          </a:p>
          <a:p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MANAGER_ID LAST_NAME       EMPLOYEE_ID SALARY CUMULATIVE</a:t>
            </a:r>
          </a:p>
          <a:p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---------- --------------- ----------- ------ ----------</a:t>
            </a:r>
          </a:p>
          <a:p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       100 </a:t>
            </a:r>
            <a:r>
              <a:rPr lang="en-US" sz="1000" b="1" dirty="0" err="1">
                <a:solidFill>
                  <a:schemeClr val="tx2"/>
                </a:solidFill>
                <a:latin typeface="Courier" pitchFamily="49" charset="0"/>
              </a:rPr>
              <a:t>Kochhar</a:t>
            </a:r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                 101  17000      </a:t>
            </a:r>
            <a:r>
              <a:rPr lang="en-US" sz="1000" b="1" dirty="0">
                <a:solidFill>
                  <a:srgbClr val="C00000"/>
                </a:solidFill>
                <a:latin typeface="Courier" pitchFamily="49" charset="0"/>
              </a:rPr>
              <a:t>17000</a:t>
            </a:r>
          </a:p>
          <a:p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           De </a:t>
            </a:r>
            <a:r>
              <a:rPr lang="en-US" sz="1000" b="1" dirty="0" err="1">
                <a:solidFill>
                  <a:schemeClr val="tx2"/>
                </a:solidFill>
                <a:latin typeface="Courier" pitchFamily="49" charset="0"/>
              </a:rPr>
              <a:t>Haan</a:t>
            </a:r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                 102  17000      </a:t>
            </a:r>
            <a:r>
              <a:rPr lang="en-US" sz="1000" b="1" dirty="0">
                <a:solidFill>
                  <a:srgbClr val="C00000"/>
                </a:solidFill>
                <a:latin typeface="Courier" pitchFamily="49" charset="0"/>
              </a:rPr>
              <a:t>34000</a:t>
            </a:r>
          </a:p>
          <a:p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           </a:t>
            </a:r>
            <a:r>
              <a:rPr lang="en-US" sz="1000" b="1" dirty="0" err="1">
                <a:solidFill>
                  <a:schemeClr val="tx2"/>
                </a:solidFill>
                <a:latin typeface="Courier" pitchFamily="49" charset="0"/>
              </a:rPr>
              <a:t>Raphaely</a:t>
            </a:r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                114  11000      </a:t>
            </a:r>
            <a:r>
              <a:rPr lang="en-US" sz="1000" b="1" dirty="0" smtClean="0">
                <a:solidFill>
                  <a:srgbClr val="C00000"/>
                </a:solidFill>
                <a:latin typeface="Courier" pitchFamily="49" charset="0"/>
              </a:rPr>
              <a:t>45000</a:t>
            </a:r>
            <a:r>
              <a:rPr lang="en-US" sz="1000" b="1" dirty="0" smtClean="0">
                <a:solidFill>
                  <a:schemeClr val="tx2"/>
                </a:solidFill>
                <a:latin typeface="Courier" pitchFamily="49" charset="0"/>
              </a:rPr>
              <a:t>	</a:t>
            </a:r>
            <a:endParaRPr lang="en-US" sz="1000" b="1" dirty="0">
              <a:solidFill>
                <a:schemeClr val="tx2"/>
              </a:solidFill>
              <a:latin typeface="Courier" pitchFamily="49" charset="0"/>
            </a:endParaRPr>
          </a:p>
          <a:p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           Weiss                   120   8000      </a:t>
            </a:r>
            <a:r>
              <a:rPr lang="en-US" sz="1000" b="1" dirty="0">
                <a:solidFill>
                  <a:srgbClr val="C00000"/>
                </a:solidFill>
                <a:latin typeface="Courier" pitchFamily="49" charset="0"/>
              </a:rPr>
              <a:t>53000</a:t>
            </a:r>
          </a:p>
          <a:p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       101 Greenberg               108  12000      </a:t>
            </a:r>
            <a:r>
              <a:rPr lang="en-US" sz="1000" b="1" dirty="0">
                <a:solidFill>
                  <a:srgbClr val="C00000"/>
                </a:solidFill>
                <a:latin typeface="Courier" pitchFamily="49" charset="0"/>
              </a:rPr>
              <a:t>12000</a:t>
            </a:r>
          </a:p>
          <a:p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           Whalen                  200   4400      </a:t>
            </a:r>
            <a:r>
              <a:rPr lang="en-US" sz="1000" b="1" dirty="0">
                <a:solidFill>
                  <a:srgbClr val="C00000"/>
                </a:solidFill>
                <a:latin typeface="Courier" pitchFamily="49" charset="0"/>
              </a:rPr>
              <a:t>16400</a:t>
            </a:r>
          </a:p>
          <a:p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           </a:t>
            </a:r>
            <a:r>
              <a:rPr lang="en-US" sz="1000" b="1" dirty="0" err="1">
                <a:solidFill>
                  <a:schemeClr val="tx2"/>
                </a:solidFill>
                <a:latin typeface="Courier" pitchFamily="49" charset="0"/>
              </a:rPr>
              <a:t>Mavris</a:t>
            </a:r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                  203   6500      </a:t>
            </a:r>
            <a:r>
              <a:rPr lang="en-US" sz="1000" b="1" dirty="0" smtClean="0">
                <a:solidFill>
                  <a:srgbClr val="C00000"/>
                </a:solidFill>
                <a:latin typeface="Courier" pitchFamily="49" charset="0"/>
              </a:rPr>
              <a:t>22900</a:t>
            </a:r>
          </a:p>
          <a:p>
            <a:r>
              <a:rPr lang="en-US" sz="1000" b="1" dirty="0" smtClean="0">
                <a:solidFill>
                  <a:schemeClr val="tx2"/>
                </a:solidFill>
                <a:latin typeface="Courier" pitchFamily="49" charset="0"/>
              </a:rPr>
              <a:t>           Baer                    204  10000      </a:t>
            </a:r>
            <a:r>
              <a:rPr lang="en-US" sz="1000" b="1" dirty="0" smtClean="0">
                <a:solidFill>
                  <a:srgbClr val="C00000"/>
                </a:solidFill>
                <a:latin typeface="Courier" pitchFamily="49" charset="0"/>
              </a:rPr>
              <a:t>32900</a:t>
            </a:r>
          </a:p>
          <a:p>
            <a:r>
              <a:rPr lang="en-US" sz="1000" b="1" dirty="0" smtClean="0">
                <a:solidFill>
                  <a:schemeClr val="tx2"/>
                </a:solidFill>
                <a:latin typeface="Courier" pitchFamily="49" charset="0"/>
              </a:rPr>
              <a:t>       </a:t>
            </a:r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102 </a:t>
            </a:r>
            <a:r>
              <a:rPr lang="en-US" sz="1000" b="1" dirty="0" err="1">
                <a:solidFill>
                  <a:schemeClr val="tx2"/>
                </a:solidFill>
                <a:latin typeface="Courier" pitchFamily="49" charset="0"/>
              </a:rPr>
              <a:t>Hunold</a:t>
            </a:r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                  103   9000       9000</a:t>
            </a:r>
          </a:p>
          <a:p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       103 Ernst                   104   6000       </a:t>
            </a:r>
            <a:r>
              <a:rPr lang="en-US" sz="1000" b="1" dirty="0" smtClean="0">
                <a:solidFill>
                  <a:schemeClr val="tx2"/>
                </a:solidFill>
                <a:latin typeface="Courier" pitchFamily="49" charset="0"/>
              </a:rPr>
              <a:t>6000</a:t>
            </a:r>
            <a:endParaRPr lang="en-US" sz="1000" b="1" dirty="0">
              <a:solidFill>
                <a:schemeClr val="tx2"/>
              </a:solidFill>
              <a:latin typeface="Courier" pitchFamily="49" charset="0"/>
            </a:endParaRPr>
          </a:p>
          <a:p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           Austin                  105   4800      10800</a:t>
            </a:r>
          </a:p>
          <a:p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           </a:t>
            </a:r>
            <a:r>
              <a:rPr lang="en-US" sz="1000" b="1" dirty="0" err="1">
                <a:solidFill>
                  <a:schemeClr val="tx2"/>
                </a:solidFill>
                <a:latin typeface="Courier" pitchFamily="49" charset="0"/>
              </a:rPr>
              <a:t>Pataballa</a:t>
            </a:r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               106   4800      15600</a:t>
            </a:r>
          </a:p>
        </p:txBody>
      </p:sp>
      <p:sp>
        <p:nvSpPr>
          <p:cNvPr id="15" name="Curved Left Arrow 14"/>
          <p:cNvSpPr/>
          <p:nvPr/>
        </p:nvSpPr>
        <p:spPr>
          <a:xfrm>
            <a:off x="5158512" y="3014299"/>
            <a:ext cx="342900" cy="558717"/>
          </a:xfrm>
          <a:prstGeom prst="curvedLeftArrow">
            <a:avLst/>
          </a:prstGeom>
          <a:solidFill>
            <a:srgbClr val="C00000"/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8" name="Curved Left Arrow 7"/>
          <p:cNvSpPr/>
          <p:nvPr/>
        </p:nvSpPr>
        <p:spPr>
          <a:xfrm>
            <a:off x="5160824" y="3645025"/>
            <a:ext cx="342900" cy="576064"/>
          </a:xfrm>
          <a:prstGeom prst="curvedLeftArrow">
            <a:avLst/>
          </a:prstGeom>
          <a:solidFill>
            <a:srgbClr val="C00000"/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67544" y="1180256"/>
            <a:ext cx="8208912" cy="72474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err="1" smtClean="0"/>
              <a:t>Analytische</a:t>
            </a:r>
            <a:r>
              <a:rPr lang="en-US" dirty="0" smtClean="0"/>
              <a:t> </a:t>
            </a:r>
            <a:r>
              <a:rPr lang="en-US" dirty="0" err="1" smtClean="0"/>
              <a:t>Funktion</a:t>
            </a:r>
            <a:r>
              <a:rPr lang="en-US" dirty="0" smtClean="0"/>
              <a:t> </a:t>
            </a:r>
            <a:r>
              <a:rPr lang="en-US" dirty="0" err="1" smtClean="0"/>
              <a:t>wird</a:t>
            </a:r>
            <a:r>
              <a:rPr lang="en-US" dirty="0" smtClean="0"/>
              <a:t> auf </a:t>
            </a:r>
            <a:r>
              <a:rPr lang="en-US" dirty="0" err="1" smtClean="0">
                <a:solidFill>
                  <a:srgbClr val="FF0000"/>
                </a:solidFill>
              </a:rPr>
              <a:t>jede</a:t>
            </a:r>
            <a:r>
              <a:rPr lang="en-US" dirty="0" smtClean="0">
                <a:solidFill>
                  <a:srgbClr val="FF0000"/>
                </a:solidFill>
              </a:rPr>
              <a:t> Partition </a:t>
            </a:r>
            <a:r>
              <a:rPr lang="en-US" dirty="0" err="1" smtClean="0"/>
              <a:t>angewandt</a:t>
            </a:r>
            <a:endParaRPr lang="en-US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69115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Partitioniertes</a:t>
            </a:r>
            <a:r>
              <a:rPr lang="en-US" dirty="0"/>
              <a:t> </a:t>
            </a:r>
            <a:r>
              <a:rPr lang="en-US" dirty="0" err="1"/>
              <a:t>analytisches</a:t>
            </a:r>
            <a:r>
              <a:rPr lang="en-US" dirty="0"/>
              <a:t> </a:t>
            </a:r>
            <a:r>
              <a:rPr lang="en-US" dirty="0" err="1"/>
              <a:t>Fenster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185376" y="6356351"/>
            <a:ext cx="501424" cy="365125"/>
          </a:xfrm>
          <a:prstGeom prst="rect">
            <a:avLst/>
          </a:prstGeom>
        </p:spPr>
        <p:txBody>
          <a:bodyPr/>
          <a:lstStyle/>
          <a:p>
            <a:fld id="{17918391-D411-FE40-AAD7-861AE5233E0E}" type="slidenum">
              <a:rPr lang="en-US" smtClean="0"/>
              <a:pPr/>
              <a:t>47</a:t>
            </a:fld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755876" y="1859758"/>
            <a:ext cx="7385050" cy="3016210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SQL&gt; break on </a:t>
            </a:r>
            <a:r>
              <a:rPr lang="en-US" sz="1000" b="1" dirty="0" err="1">
                <a:solidFill>
                  <a:schemeClr val="tx2"/>
                </a:solidFill>
                <a:latin typeface="Courier" pitchFamily="49" charset="0"/>
              </a:rPr>
              <a:t>manager_id</a:t>
            </a:r>
            <a:endParaRPr lang="en-US" sz="1000" b="1" dirty="0">
              <a:solidFill>
                <a:schemeClr val="tx2"/>
              </a:solidFill>
              <a:latin typeface="Courier" pitchFamily="49" charset="0"/>
            </a:endParaRPr>
          </a:p>
          <a:p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SQL&gt; SELECT </a:t>
            </a:r>
            <a:r>
              <a:rPr lang="en-US" sz="1000" b="1" dirty="0" err="1">
                <a:solidFill>
                  <a:schemeClr val="tx2"/>
                </a:solidFill>
                <a:latin typeface="Courier" pitchFamily="49" charset="0"/>
              </a:rPr>
              <a:t>manager_id</a:t>
            </a:r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, </a:t>
            </a:r>
            <a:r>
              <a:rPr lang="en-US" sz="1000" b="1" dirty="0" err="1">
                <a:solidFill>
                  <a:schemeClr val="tx2"/>
                </a:solidFill>
                <a:latin typeface="Courier" pitchFamily="49" charset="0"/>
              </a:rPr>
              <a:t>last_name</a:t>
            </a:r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, </a:t>
            </a:r>
            <a:r>
              <a:rPr lang="en-US" sz="1000" b="1" dirty="0" err="1">
                <a:solidFill>
                  <a:schemeClr val="tx2"/>
                </a:solidFill>
                <a:latin typeface="Courier" pitchFamily="49" charset="0"/>
              </a:rPr>
              <a:t>employee_id</a:t>
            </a:r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, salary, </a:t>
            </a:r>
          </a:p>
          <a:p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     sum(salary) </a:t>
            </a:r>
            <a:r>
              <a:rPr lang="en-US" sz="1000" b="1" dirty="0">
                <a:solidFill>
                  <a:srgbClr val="C00000"/>
                </a:solidFill>
                <a:latin typeface="Courier" pitchFamily="49" charset="0"/>
              </a:rPr>
              <a:t>over (PARTITION BY </a:t>
            </a:r>
            <a:r>
              <a:rPr lang="en-US" sz="1000" b="1" dirty="0" err="1">
                <a:solidFill>
                  <a:srgbClr val="C00000"/>
                </a:solidFill>
                <a:latin typeface="Courier" pitchFamily="49" charset="0"/>
              </a:rPr>
              <a:t>manager_id</a:t>
            </a:r>
            <a:r>
              <a:rPr lang="en-US" sz="1000" b="1" dirty="0">
                <a:solidFill>
                  <a:srgbClr val="C00000"/>
                </a:solidFill>
                <a:latin typeface="Courier" pitchFamily="49" charset="0"/>
              </a:rPr>
              <a:t> order by </a:t>
            </a:r>
            <a:r>
              <a:rPr lang="en-US" sz="1000" b="1" dirty="0" err="1">
                <a:solidFill>
                  <a:srgbClr val="C00000"/>
                </a:solidFill>
                <a:latin typeface="Courier" pitchFamily="49" charset="0"/>
              </a:rPr>
              <a:t>employee_id</a:t>
            </a:r>
            <a:r>
              <a:rPr lang="en-US" sz="1000" b="1" dirty="0" smtClean="0">
                <a:solidFill>
                  <a:srgbClr val="C00000"/>
                </a:solidFill>
                <a:latin typeface="Courier" pitchFamily="49" charset="0"/>
              </a:rPr>
              <a:t>)</a:t>
            </a:r>
            <a:r>
              <a:rPr lang="en-US" sz="1000" b="1" dirty="0" smtClean="0">
                <a:solidFill>
                  <a:schemeClr val="tx2"/>
                </a:solidFill>
                <a:latin typeface="Courier" pitchFamily="49" charset="0"/>
              </a:rPr>
              <a:t> </a:t>
            </a:r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as cumulative </a:t>
            </a:r>
          </a:p>
          <a:p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     FROM employees order by </a:t>
            </a:r>
            <a:r>
              <a:rPr lang="en-US" sz="1000" b="1" dirty="0" err="1">
                <a:solidFill>
                  <a:schemeClr val="tx2"/>
                </a:solidFill>
                <a:latin typeface="Courier" pitchFamily="49" charset="0"/>
              </a:rPr>
              <a:t>manager_id</a:t>
            </a:r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, </a:t>
            </a:r>
            <a:r>
              <a:rPr lang="en-US" sz="1000" b="1" dirty="0" err="1">
                <a:solidFill>
                  <a:schemeClr val="tx2"/>
                </a:solidFill>
                <a:latin typeface="Courier" pitchFamily="49" charset="0"/>
              </a:rPr>
              <a:t>employee_id</a:t>
            </a:r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, </a:t>
            </a:r>
            <a:r>
              <a:rPr lang="en-US" sz="1000" b="1" dirty="0" err="1">
                <a:solidFill>
                  <a:schemeClr val="tx2"/>
                </a:solidFill>
                <a:latin typeface="Courier" pitchFamily="49" charset="0"/>
              </a:rPr>
              <a:t>last_name</a:t>
            </a:r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;</a:t>
            </a:r>
          </a:p>
          <a:p>
            <a:endParaRPr lang="en-US" sz="1000" b="1" dirty="0">
              <a:solidFill>
                <a:schemeClr val="tx2"/>
              </a:solidFill>
              <a:latin typeface="Courier" pitchFamily="49" charset="0"/>
            </a:endParaRPr>
          </a:p>
          <a:p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MANAGER_ID LAST_NAME       EMPLOYEE_ID SALARY CUMULATIVE</a:t>
            </a:r>
          </a:p>
          <a:p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---------- --------------- ----------- ------ ----------</a:t>
            </a:r>
          </a:p>
          <a:p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       100 </a:t>
            </a:r>
            <a:r>
              <a:rPr lang="en-US" sz="1000" b="1" dirty="0" err="1">
                <a:solidFill>
                  <a:schemeClr val="tx2"/>
                </a:solidFill>
                <a:latin typeface="Courier" pitchFamily="49" charset="0"/>
              </a:rPr>
              <a:t>Kochhar</a:t>
            </a:r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                 101  17000      </a:t>
            </a:r>
            <a:r>
              <a:rPr lang="en-US" sz="1000" b="1" dirty="0">
                <a:solidFill>
                  <a:srgbClr val="C00000"/>
                </a:solidFill>
                <a:latin typeface="Courier" pitchFamily="49" charset="0"/>
              </a:rPr>
              <a:t>17000</a:t>
            </a:r>
          </a:p>
          <a:p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           De </a:t>
            </a:r>
            <a:r>
              <a:rPr lang="en-US" sz="1000" b="1" dirty="0" err="1">
                <a:solidFill>
                  <a:schemeClr val="tx2"/>
                </a:solidFill>
                <a:latin typeface="Courier" pitchFamily="49" charset="0"/>
              </a:rPr>
              <a:t>Haan</a:t>
            </a:r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                 102  17000      </a:t>
            </a:r>
            <a:r>
              <a:rPr lang="en-US" sz="1000" b="1" dirty="0">
                <a:solidFill>
                  <a:srgbClr val="C00000"/>
                </a:solidFill>
                <a:latin typeface="Courier" pitchFamily="49" charset="0"/>
              </a:rPr>
              <a:t>34000</a:t>
            </a:r>
          </a:p>
          <a:p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           </a:t>
            </a:r>
            <a:r>
              <a:rPr lang="en-US" sz="1000" b="1" dirty="0" err="1">
                <a:solidFill>
                  <a:schemeClr val="tx2"/>
                </a:solidFill>
                <a:latin typeface="Courier" pitchFamily="49" charset="0"/>
              </a:rPr>
              <a:t>Raphaely</a:t>
            </a:r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                114  11000      </a:t>
            </a:r>
            <a:r>
              <a:rPr lang="en-US" sz="1000" b="1" dirty="0" smtClean="0">
                <a:solidFill>
                  <a:srgbClr val="C00000"/>
                </a:solidFill>
                <a:latin typeface="Courier" pitchFamily="49" charset="0"/>
              </a:rPr>
              <a:t>45000</a:t>
            </a:r>
            <a:r>
              <a:rPr lang="en-US" sz="1000" b="1" dirty="0" smtClean="0">
                <a:solidFill>
                  <a:schemeClr val="tx2"/>
                </a:solidFill>
                <a:latin typeface="Courier" pitchFamily="49" charset="0"/>
              </a:rPr>
              <a:t>	</a:t>
            </a:r>
            <a:endParaRPr lang="en-US" sz="1000" b="1" dirty="0">
              <a:solidFill>
                <a:schemeClr val="tx2"/>
              </a:solidFill>
              <a:latin typeface="Courier" pitchFamily="49" charset="0"/>
            </a:endParaRPr>
          </a:p>
          <a:p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           Weiss                   120   8000      </a:t>
            </a:r>
            <a:r>
              <a:rPr lang="en-US" sz="1000" b="1" dirty="0">
                <a:solidFill>
                  <a:srgbClr val="C00000"/>
                </a:solidFill>
                <a:latin typeface="Courier" pitchFamily="49" charset="0"/>
              </a:rPr>
              <a:t>53000</a:t>
            </a:r>
          </a:p>
          <a:p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       101 Greenberg               108  12000      </a:t>
            </a:r>
            <a:r>
              <a:rPr lang="en-US" sz="1000" b="1" dirty="0">
                <a:solidFill>
                  <a:srgbClr val="C00000"/>
                </a:solidFill>
                <a:latin typeface="Courier" pitchFamily="49" charset="0"/>
              </a:rPr>
              <a:t>12000</a:t>
            </a:r>
          </a:p>
          <a:p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           Whalen                  200   4400      </a:t>
            </a:r>
            <a:r>
              <a:rPr lang="en-US" sz="1000" b="1" dirty="0">
                <a:solidFill>
                  <a:srgbClr val="C00000"/>
                </a:solidFill>
                <a:latin typeface="Courier" pitchFamily="49" charset="0"/>
              </a:rPr>
              <a:t>16400</a:t>
            </a:r>
          </a:p>
          <a:p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           </a:t>
            </a:r>
            <a:r>
              <a:rPr lang="en-US" sz="1000" b="1" dirty="0" err="1">
                <a:solidFill>
                  <a:schemeClr val="tx2"/>
                </a:solidFill>
                <a:latin typeface="Courier" pitchFamily="49" charset="0"/>
              </a:rPr>
              <a:t>Mavris</a:t>
            </a:r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                  203   6500      </a:t>
            </a:r>
            <a:r>
              <a:rPr lang="en-US" sz="1000" b="1" dirty="0" smtClean="0">
                <a:solidFill>
                  <a:srgbClr val="C00000"/>
                </a:solidFill>
                <a:latin typeface="Courier" pitchFamily="49" charset="0"/>
              </a:rPr>
              <a:t>22900</a:t>
            </a:r>
          </a:p>
          <a:p>
            <a:r>
              <a:rPr lang="en-US" sz="1000" b="1" dirty="0" smtClean="0">
                <a:solidFill>
                  <a:schemeClr val="tx2"/>
                </a:solidFill>
                <a:latin typeface="Courier" pitchFamily="49" charset="0"/>
              </a:rPr>
              <a:t>           Baer                    204  10000      </a:t>
            </a:r>
            <a:r>
              <a:rPr lang="en-US" sz="1000" b="1" dirty="0" smtClean="0">
                <a:solidFill>
                  <a:srgbClr val="C00000"/>
                </a:solidFill>
                <a:latin typeface="Courier" pitchFamily="49" charset="0"/>
              </a:rPr>
              <a:t>32900</a:t>
            </a:r>
          </a:p>
          <a:p>
            <a:r>
              <a:rPr lang="en-US" sz="1000" b="1" dirty="0" smtClean="0">
                <a:solidFill>
                  <a:schemeClr val="tx2"/>
                </a:solidFill>
                <a:latin typeface="Courier" pitchFamily="49" charset="0"/>
              </a:rPr>
              <a:t>       </a:t>
            </a:r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102 </a:t>
            </a:r>
            <a:r>
              <a:rPr lang="en-US" sz="1000" b="1" dirty="0" err="1">
                <a:solidFill>
                  <a:schemeClr val="tx2"/>
                </a:solidFill>
                <a:latin typeface="Courier" pitchFamily="49" charset="0"/>
              </a:rPr>
              <a:t>Hunold</a:t>
            </a:r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                  103   9000       </a:t>
            </a:r>
            <a:r>
              <a:rPr lang="en-US" sz="1000" b="1" dirty="0">
                <a:solidFill>
                  <a:srgbClr val="C00000"/>
                </a:solidFill>
                <a:latin typeface="Courier" pitchFamily="49" charset="0"/>
              </a:rPr>
              <a:t>9000</a:t>
            </a:r>
          </a:p>
          <a:p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       103 Ernst                   104   6000       </a:t>
            </a:r>
            <a:r>
              <a:rPr lang="en-US" sz="1000" b="1" dirty="0" smtClean="0">
                <a:solidFill>
                  <a:schemeClr val="tx2"/>
                </a:solidFill>
                <a:latin typeface="Courier" pitchFamily="49" charset="0"/>
              </a:rPr>
              <a:t>6000</a:t>
            </a:r>
            <a:endParaRPr lang="en-US" sz="1000" b="1" dirty="0">
              <a:solidFill>
                <a:schemeClr val="tx2"/>
              </a:solidFill>
              <a:latin typeface="Courier" pitchFamily="49" charset="0"/>
            </a:endParaRPr>
          </a:p>
          <a:p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           Austin                  105   4800      10800</a:t>
            </a:r>
          </a:p>
          <a:p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           </a:t>
            </a:r>
            <a:r>
              <a:rPr lang="en-US" sz="1000" b="1" dirty="0" err="1">
                <a:solidFill>
                  <a:schemeClr val="tx2"/>
                </a:solidFill>
                <a:latin typeface="Courier" pitchFamily="49" charset="0"/>
              </a:rPr>
              <a:t>Pataballa</a:t>
            </a:r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               106   4800      15600</a:t>
            </a:r>
          </a:p>
        </p:txBody>
      </p:sp>
      <p:sp>
        <p:nvSpPr>
          <p:cNvPr id="15" name="Curved Left Arrow 14"/>
          <p:cNvSpPr/>
          <p:nvPr/>
        </p:nvSpPr>
        <p:spPr>
          <a:xfrm>
            <a:off x="5158512" y="2996952"/>
            <a:ext cx="342900" cy="576065"/>
          </a:xfrm>
          <a:prstGeom prst="curvedLeftArrow">
            <a:avLst/>
          </a:prstGeom>
          <a:solidFill>
            <a:srgbClr val="C00000"/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8" name="Curved Left Arrow 7"/>
          <p:cNvSpPr/>
          <p:nvPr/>
        </p:nvSpPr>
        <p:spPr>
          <a:xfrm>
            <a:off x="5160824" y="3645025"/>
            <a:ext cx="342900" cy="576064"/>
          </a:xfrm>
          <a:prstGeom prst="curvedLeftArrow">
            <a:avLst/>
          </a:prstGeom>
          <a:solidFill>
            <a:srgbClr val="C00000"/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9" name="Left Arrow 8"/>
          <p:cNvSpPr/>
          <p:nvPr/>
        </p:nvSpPr>
        <p:spPr>
          <a:xfrm>
            <a:off x="5152162" y="4185713"/>
            <a:ext cx="349250" cy="186267"/>
          </a:xfrm>
          <a:prstGeom prst="leftArrow">
            <a:avLst/>
          </a:prstGeom>
          <a:solidFill>
            <a:srgbClr val="C00000"/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67544" y="1180256"/>
            <a:ext cx="8208912" cy="72474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err="1" smtClean="0"/>
              <a:t>Analytische</a:t>
            </a:r>
            <a:r>
              <a:rPr lang="en-US" dirty="0" smtClean="0"/>
              <a:t> </a:t>
            </a:r>
            <a:r>
              <a:rPr lang="en-US" dirty="0" err="1" smtClean="0"/>
              <a:t>Funktion</a:t>
            </a:r>
            <a:r>
              <a:rPr lang="en-US" dirty="0" smtClean="0"/>
              <a:t> </a:t>
            </a:r>
            <a:r>
              <a:rPr lang="en-US" dirty="0" err="1" smtClean="0"/>
              <a:t>wird</a:t>
            </a:r>
            <a:r>
              <a:rPr lang="en-US" dirty="0" smtClean="0"/>
              <a:t> auf </a:t>
            </a:r>
            <a:r>
              <a:rPr lang="en-US" dirty="0" err="1" smtClean="0">
                <a:solidFill>
                  <a:srgbClr val="FF0000"/>
                </a:solidFill>
              </a:rPr>
              <a:t>jede</a:t>
            </a:r>
            <a:r>
              <a:rPr lang="en-US" dirty="0" smtClean="0">
                <a:solidFill>
                  <a:srgbClr val="FF0000"/>
                </a:solidFill>
              </a:rPr>
              <a:t> Partition </a:t>
            </a:r>
            <a:r>
              <a:rPr lang="en-US" dirty="0" err="1" smtClean="0"/>
              <a:t>angewandt</a:t>
            </a:r>
            <a:endParaRPr lang="en-US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23946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Partitioniertes</a:t>
            </a:r>
            <a:r>
              <a:rPr lang="en-US" dirty="0"/>
              <a:t> </a:t>
            </a:r>
            <a:r>
              <a:rPr lang="en-US" dirty="0" err="1"/>
              <a:t>analytisches</a:t>
            </a:r>
            <a:r>
              <a:rPr lang="en-US" dirty="0"/>
              <a:t> </a:t>
            </a:r>
            <a:r>
              <a:rPr lang="en-US" dirty="0" err="1"/>
              <a:t>Fenster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185376" y="6356351"/>
            <a:ext cx="501424" cy="365125"/>
          </a:xfrm>
          <a:prstGeom prst="rect">
            <a:avLst/>
          </a:prstGeom>
        </p:spPr>
        <p:txBody>
          <a:bodyPr/>
          <a:lstStyle/>
          <a:p>
            <a:fld id="{17918391-D411-FE40-AAD7-861AE5233E0E}" type="slidenum">
              <a:rPr lang="en-US" smtClean="0"/>
              <a:pPr/>
              <a:t>48</a:t>
            </a:fld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755876" y="1924958"/>
            <a:ext cx="7385050" cy="3016210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SQL&gt; break on </a:t>
            </a:r>
            <a:r>
              <a:rPr lang="en-US" sz="1000" b="1" dirty="0" err="1">
                <a:solidFill>
                  <a:schemeClr val="tx2"/>
                </a:solidFill>
                <a:latin typeface="Courier" pitchFamily="49" charset="0"/>
              </a:rPr>
              <a:t>manager_id</a:t>
            </a:r>
            <a:endParaRPr lang="en-US" sz="1000" b="1" dirty="0">
              <a:solidFill>
                <a:schemeClr val="tx2"/>
              </a:solidFill>
              <a:latin typeface="Courier" pitchFamily="49" charset="0"/>
            </a:endParaRPr>
          </a:p>
          <a:p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SQL&gt; SELECT </a:t>
            </a:r>
            <a:r>
              <a:rPr lang="en-US" sz="1000" b="1" dirty="0" err="1">
                <a:solidFill>
                  <a:schemeClr val="tx2"/>
                </a:solidFill>
                <a:latin typeface="Courier" pitchFamily="49" charset="0"/>
              </a:rPr>
              <a:t>manager_id</a:t>
            </a:r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, </a:t>
            </a:r>
            <a:r>
              <a:rPr lang="en-US" sz="1000" b="1" dirty="0" err="1">
                <a:solidFill>
                  <a:schemeClr val="tx2"/>
                </a:solidFill>
                <a:latin typeface="Courier" pitchFamily="49" charset="0"/>
              </a:rPr>
              <a:t>last_name</a:t>
            </a:r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, </a:t>
            </a:r>
            <a:r>
              <a:rPr lang="en-US" sz="1000" b="1" dirty="0" err="1">
                <a:solidFill>
                  <a:schemeClr val="tx2"/>
                </a:solidFill>
                <a:latin typeface="Courier" pitchFamily="49" charset="0"/>
              </a:rPr>
              <a:t>employee_id</a:t>
            </a:r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, salary, </a:t>
            </a:r>
          </a:p>
          <a:p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     sum(salary) </a:t>
            </a:r>
            <a:r>
              <a:rPr lang="en-US" sz="1000" b="1" dirty="0">
                <a:solidFill>
                  <a:srgbClr val="C00000"/>
                </a:solidFill>
                <a:latin typeface="Courier" pitchFamily="49" charset="0"/>
              </a:rPr>
              <a:t>over (PARTITION BY </a:t>
            </a:r>
            <a:r>
              <a:rPr lang="en-US" sz="1000" b="1" dirty="0" err="1">
                <a:solidFill>
                  <a:srgbClr val="C00000"/>
                </a:solidFill>
                <a:latin typeface="Courier" pitchFamily="49" charset="0"/>
              </a:rPr>
              <a:t>manager_id</a:t>
            </a:r>
            <a:r>
              <a:rPr lang="en-US" sz="1000" b="1" dirty="0">
                <a:solidFill>
                  <a:srgbClr val="C00000"/>
                </a:solidFill>
                <a:latin typeface="Courier" pitchFamily="49" charset="0"/>
              </a:rPr>
              <a:t> order by </a:t>
            </a:r>
            <a:r>
              <a:rPr lang="en-US" sz="1000" b="1" dirty="0" err="1">
                <a:solidFill>
                  <a:srgbClr val="C00000"/>
                </a:solidFill>
                <a:latin typeface="Courier" pitchFamily="49" charset="0"/>
              </a:rPr>
              <a:t>employee_id</a:t>
            </a:r>
            <a:r>
              <a:rPr lang="en-US" sz="1000" b="1" dirty="0" smtClean="0">
                <a:solidFill>
                  <a:srgbClr val="C00000"/>
                </a:solidFill>
                <a:latin typeface="Courier" pitchFamily="49" charset="0"/>
              </a:rPr>
              <a:t>)</a:t>
            </a:r>
            <a:r>
              <a:rPr lang="en-US" sz="1000" b="1" dirty="0" smtClean="0">
                <a:solidFill>
                  <a:schemeClr val="tx2"/>
                </a:solidFill>
                <a:latin typeface="Courier" pitchFamily="49" charset="0"/>
              </a:rPr>
              <a:t> </a:t>
            </a:r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as cumulative </a:t>
            </a:r>
          </a:p>
          <a:p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     FROM employees order by </a:t>
            </a:r>
            <a:r>
              <a:rPr lang="en-US" sz="1000" b="1" dirty="0" err="1">
                <a:solidFill>
                  <a:schemeClr val="tx2"/>
                </a:solidFill>
                <a:latin typeface="Courier" pitchFamily="49" charset="0"/>
              </a:rPr>
              <a:t>manager_id</a:t>
            </a:r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, </a:t>
            </a:r>
            <a:r>
              <a:rPr lang="en-US" sz="1000" b="1" dirty="0" err="1">
                <a:solidFill>
                  <a:schemeClr val="tx2"/>
                </a:solidFill>
                <a:latin typeface="Courier" pitchFamily="49" charset="0"/>
              </a:rPr>
              <a:t>employee_id</a:t>
            </a:r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, </a:t>
            </a:r>
            <a:r>
              <a:rPr lang="en-US" sz="1000" b="1" dirty="0" err="1">
                <a:solidFill>
                  <a:schemeClr val="tx2"/>
                </a:solidFill>
                <a:latin typeface="Courier" pitchFamily="49" charset="0"/>
              </a:rPr>
              <a:t>last_name</a:t>
            </a:r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;</a:t>
            </a:r>
          </a:p>
          <a:p>
            <a:endParaRPr lang="en-US" sz="1000" b="1" dirty="0">
              <a:solidFill>
                <a:schemeClr val="tx2"/>
              </a:solidFill>
              <a:latin typeface="Courier" pitchFamily="49" charset="0"/>
            </a:endParaRPr>
          </a:p>
          <a:p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MANAGER_ID LAST_NAME       EMPLOYEE_ID SALARY CUMULATIVE</a:t>
            </a:r>
          </a:p>
          <a:p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---------- --------------- ----------- ------ ----------</a:t>
            </a:r>
          </a:p>
          <a:p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       100 </a:t>
            </a:r>
            <a:r>
              <a:rPr lang="en-US" sz="1000" b="1" dirty="0" err="1">
                <a:solidFill>
                  <a:schemeClr val="tx2"/>
                </a:solidFill>
                <a:latin typeface="Courier" pitchFamily="49" charset="0"/>
              </a:rPr>
              <a:t>Kochhar</a:t>
            </a:r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                 101  17000      </a:t>
            </a:r>
            <a:r>
              <a:rPr lang="en-US" sz="1000" b="1" dirty="0">
                <a:solidFill>
                  <a:srgbClr val="C00000"/>
                </a:solidFill>
                <a:latin typeface="Courier" pitchFamily="49" charset="0"/>
              </a:rPr>
              <a:t>17000</a:t>
            </a:r>
          </a:p>
          <a:p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           De </a:t>
            </a:r>
            <a:r>
              <a:rPr lang="en-US" sz="1000" b="1" dirty="0" err="1">
                <a:solidFill>
                  <a:schemeClr val="tx2"/>
                </a:solidFill>
                <a:latin typeface="Courier" pitchFamily="49" charset="0"/>
              </a:rPr>
              <a:t>Haan</a:t>
            </a:r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                 102  17000      </a:t>
            </a:r>
            <a:r>
              <a:rPr lang="en-US" sz="1000" b="1" dirty="0">
                <a:solidFill>
                  <a:srgbClr val="C00000"/>
                </a:solidFill>
                <a:latin typeface="Courier" pitchFamily="49" charset="0"/>
              </a:rPr>
              <a:t>34000</a:t>
            </a:r>
          </a:p>
          <a:p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           </a:t>
            </a:r>
            <a:r>
              <a:rPr lang="en-US" sz="1000" b="1" dirty="0" err="1">
                <a:solidFill>
                  <a:schemeClr val="tx2"/>
                </a:solidFill>
                <a:latin typeface="Courier" pitchFamily="49" charset="0"/>
              </a:rPr>
              <a:t>Raphaely</a:t>
            </a:r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                114  11000      </a:t>
            </a:r>
            <a:r>
              <a:rPr lang="en-US" sz="1000" b="1" dirty="0" smtClean="0">
                <a:solidFill>
                  <a:srgbClr val="C00000"/>
                </a:solidFill>
                <a:latin typeface="Courier" pitchFamily="49" charset="0"/>
              </a:rPr>
              <a:t>45000</a:t>
            </a:r>
            <a:r>
              <a:rPr lang="en-US" sz="1000" b="1" dirty="0" smtClean="0">
                <a:solidFill>
                  <a:schemeClr val="tx2"/>
                </a:solidFill>
                <a:latin typeface="Courier" pitchFamily="49" charset="0"/>
              </a:rPr>
              <a:t>	</a:t>
            </a:r>
            <a:endParaRPr lang="en-US" sz="1000" b="1" dirty="0">
              <a:solidFill>
                <a:schemeClr val="tx2"/>
              </a:solidFill>
              <a:latin typeface="Courier" pitchFamily="49" charset="0"/>
            </a:endParaRPr>
          </a:p>
          <a:p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           Weiss                   120   8000      </a:t>
            </a:r>
            <a:r>
              <a:rPr lang="en-US" sz="1000" b="1" dirty="0">
                <a:solidFill>
                  <a:srgbClr val="C00000"/>
                </a:solidFill>
                <a:latin typeface="Courier" pitchFamily="49" charset="0"/>
              </a:rPr>
              <a:t>53000</a:t>
            </a:r>
          </a:p>
          <a:p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       101 Greenberg               108  12000      </a:t>
            </a:r>
            <a:r>
              <a:rPr lang="en-US" sz="1000" b="1" dirty="0">
                <a:solidFill>
                  <a:srgbClr val="C00000"/>
                </a:solidFill>
                <a:latin typeface="Courier" pitchFamily="49" charset="0"/>
              </a:rPr>
              <a:t>12000</a:t>
            </a:r>
          </a:p>
          <a:p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           Whalen                  200   4400      </a:t>
            </a:r>
            <a:r>
              <a:rPr lang="en-US" sz="1000" b="1" dirty="0">
                <a:solidFill>
                  <a:srgbClr val="C00000"/>
                </a:solidFill>
                <a:latin typeface="Courier" pitchFamily="49" charset="0"/>
              </a:rPr>
              <a:t>16400</a:t>
            </a:r>
          </a:p>
          <a:p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           </a:t>
            </a:r>
            <a:r>
              <a:rPr lang="en-US" sz="1000" b="1" dirty="0" err="1">
                <a:solidFill>
                  <a:schemeClr val="tx2"/>
                </a:solidFill>
                <a:latin typeface="Courier" pitchFamily="49" charset="0"/>
              </a:rPr>
              <a:t>Mavris</a:t>
            </a:r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                  203   6500      </a:t>
            </a:r>
            <a:r>
              <a:rPr lang="en-US" sz="1000" b="1" dirty="0" smtClean="0">
                <a:solidFill>
                  <a:srgbClr val="C00000"/>
                </a:solidFill>
                <a:latin typeface="Courier" pitchFamily="49" charset="0"/>
              </a:rPr>
              <a:t>22900</a:t>
            </a:r>
          </a:p>
          <a:p>
            <a:r>
              <a:rPr lang="en-US" sz="1000" b="1" dirty="0" smtClean="0">
                <a:solidFill>
                  <a:schemeClr val="tx2"/>
                </a:solidFill>
                <a:latin typeface="Courier" pitchFamily="49" charset="0"/>
              </a:rPr>
              <a:t>           Baer                    204  10000      </a:t>
            </a:r>
            <a:r>
              <a:rPr lang="en-US" sz="1000" b="1" dirty="0" smtClean="0">
                <a:solidFill>
                  <a:srgbClr val="C00000"/>
                </a:solidFill>
                <a:latin typeface="Courier" pitchFamily="49" charset="0"/>
              </a:rPr>
              <a:t>32900</a:t>
            </a:r>
          </a:p>
          <a:p>
            <a:r>
              <a:rPr lang="en-US" sz="1000" b="1" dirty="0" smtClean="0">
                <a:solidFill>
                  <a:schemeClr val="tx2"/>
                </a:solidFill>
                <a:latin typeface="Courier" pitchFamily="49" charset="0"/>
              </a:rPr>
              <a:t>       </a:t>
            </a:r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102 </a:t>
            </a:r>
            <a:r>
              <a:rPr lang="en-US" sz="1000" b="1" dirty="0" err="1">
                <a:solidFill>
                  <a:schemeClr val="tx2"/>
                </a:solidFill>
                <a:latin typeface="Courier" pitchFamily="49" charset="0"/>
              </a:rPr>
              <a:t>Hunold</a:t>
            </a:r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                  103   9000       </a:t>
            </a:r>
            <a:r>
              <a:rPr lang="en-US" sz="1000" b="1" dirty="0">
                <a:solidFill>
                  <a:srgbClr val="C00000"/>
                </a:solidFill>
                <a:latin typeface="Courier" pitchFamily="49" charset="0"/>
              </a:rPr>
              <a:t>9000</a:t>
            </a:r>
          </a:p>
          <a:p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       103 Ernst                   104   6000       </a:t>
            </a:r>
            <a:r>
              <a:rPr lang="en-US" sz="1000" b="1" dirty="0" smtClean="0">
                <a:solidFill>
                  <a:srgbClr val="C00000"/>
                </a:solidFill>
                <a:latin typeface="Courier" pitchFamily="49" charset="0"/>
              </a:rPr>
              <a:t>6000</a:t>
            </a:r>
            <a:endParaRPr lang="en-US" sz="1000" b="1" dirty="0">
              <a:solidFill>
                <a:srgbClr val="C00000"/>
              </a:solidFill>
              <a:latin typeface="Courier" pitchFamily="49" charset="0"/>
            </a:endParaRPr>
          </a:p>
          <a:p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           Austin                  105   4800      </a:t>
            </a:r>
            <a:r>
              <a:rPr lang="en-US" sz="1000" b="1" dirty="0" smtClean="0">
                <a:solidFill>
                  <a:srgbClr val="C00000"/>
                </a:solidFill>
                <a:latin typeface="Courier" pitchFamily="49" charset="0"/>
              </a:rPr>
              <a:t>10800</a:t>
            </a:r>
            <a:endParaRPr lang="en-US" sz="1000" b="1" dirty="0">
              <a:solidFill>
                <a:srgbClr val="C00000"/>
              </a:solidFill>
              <a:latin typeface="Courier" pitchFamily="49" charset="0"/>
            </a:endParaRPr>
          </a:p>
          <a:p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           </a:t>
            </a:r>
            <a:r>
              <a:rPr lang="en-US" sz="1000" b="1" dirty="0" err="1">
                <a:solidFill>
                  <a:schemeClr val="tx2"/>
                </a:solidFill>
                <a:latin typeface="Courier" pitchFamily="49" charset="0"/>
              </a:rPr>
              <a:t>Pataballa</a:t>
            </a:r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               106   4800      </a:t>
            </a:r>
            <a:r>
              <a:rPr lang="en-US" sz="1000" b="1" dirty="0" smtClean="0">
                <a:solidFill>
                  <a:srgbClr val="C00000"/>
                </a:solidFill>
                <a:latin typeface="Courier" pitchFamily="49" charset="0"/>
              </a:rPr>
              <a:t>15600		= 6000 + 4800 + 4800</a:t>
            </a:r>
            <a:endParaRPr lang="en-US" sz="1000" b="1" dirty="0">
              <a:solidFill>
                <a:srgbClr val="C00000"/>
              </a:solidFill>
              <a:latin typeface="Courier" pitchFamily="49" charset="0"/>
            </a:endParaRPr>
          </a:p>
        </p:txBody>
      </p:sp>
      <p:sp>
        <p:nvSpPr>
          <p:cNvPr id="15" name="Curved Left Arrow 14"/>
          <p:cNvSpPr/>
          <p:nvPr/>
        </p:nvSpPr>
        <p:spPr>
          <a:xfrm>
            <a:off x="5158512" y="3068961"/>
            <a:ext cx="342900" cy="576064"/>
          </a:xfrm>
          <a:prstGeom prst="curvedLeftArrow">
            <a:avLst/>
          </a:prstGeom>
          <a:solidFill>
            <a:srgbClr val="C00000"/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8" name="Curved Left Arrow 7"/>
          <p:cNvSpPr/>
          <p:nvPr/>
        </p:nvSpPr>
        <p:spPr>
          <a:xfrm>
            <a:off x="5160824" y="3662371"/>
            <a:ext cx="342900" cy="558717"/>
          </a:xfrm>
          <a:prstGeom prst="curvedLeftArrow">
            <a:avLst/>
          </a:prstGeom>
          <a:solidFill>
            <a:srgbClr val="C00000"/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9" name="Left Arrow 8"/>
          <p:cNvSpPr/>
          <p:nvPr/>
        </p:nvSpPr>
        <p:spPr>
          <a:xfrm>
            <a:off x="5152162" y="4221088"/>
            <a:ext cx="349250" cy="186267"/>
          </a:xfrm>
          <a:prstGeom prst="leftArrow">
            <a:avLst/>
          </a:prstGeom>
          <a:solidFill>
            <a:srgbClr val="C00000"/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Curved Left Arrow 9"/>
          <p:cNvSpPr/>
          <p:nvPr/>
        </p:nvSpPr>
        <p:spPr>
          <a:xfrm>
            <a:off x="5165448" y="4437113"/>
            <a:ext cx="342900" cy="432048"/>
          </a:xfrm>
          <a:prstGeom prst="curvedLeftArrow">
            <a:avLst/>
          </a:prstGeom>
          <a:solidFill>
            <a:srgbClr val="C00000"/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67544" y="1180256"/>
            <a:ext cx="8208912" cy="72474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err="1" smtClean="0"/>
              <a:t>Analytische</a:t>
            </a:r>
            <a:r>
              <a:rPr lang="en-US" dirty="0" smtClean="0"/>
              <a:t> </a:t>
            </a:r>
            <a:r>
              <a:rPr lang="en-US" dirty="0" err="1" smtClean="0"/>
              <a:t>Funktion</a:t>
            </a:r>
            <a:r>
              <a:rPr lang="en-US" dirty="0" smtClean="0"/>
              <a:t> </a:t>
            </a:r>
            <a:r>
              <a:rPr lang="en-US" dirty="0" err="1" smtClean="0"/>
              <a:t>wird</a:t>
            </a:r>
            <a:r>
              <a:rPr lang="en-US" dirty="0" smtClean="0"/>
              <a:t> auf </a:t>
            </a:r>
            <a:r>
              <a:rPr lang="en-US" dirty="0" err="1" smtClean="0">
                <a:solidFill>
                  <a:srgbClr val="FF0000"/>
                </a:solidFill>
              </a:rPr>
              <a:t>jede</a:t>
            </a:r>
            <a:r>
              <a:rPr lang="en-US" dirty="0" smtClean="0">
                <a:solidFill>
                  <a:srgbClr val="FF0000"/>
                </a:solidFill>
              </a:rPr>
              <a:t> Partition </a:t>
            </a:r>
            <a:r>
              <a:rPr lang="en-US" dirty="0" err="1" smtClean="0"/>
              <a:t>angewandt</a:t>
            </a:r>
            <a:endParaRPr lang="en-US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27331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Vordefinierte</a:t>
            </a:r>
            <a:r>
              <a:rPr lang="en-US" dirty="0" smtClean="0"/>
              <a:t> </a:t>
            </a:r>
            <a:r>
              <a:rPr lang="en-US" dirty="0" err="1" smtClean="0"/>
              <a:t>analytische</a:t>
            </a:r>
            <a:r>
              <a:rPr lang="en-US" dirty="0" smtClean="0"/>
              <a:t> </a:t>
            </a:r>
            <a:r>
              <a:rPr lang="en-US" dirty="0" err="1" smtClean="0"/>
              <a:t>Funktionen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6000" y="1258147"/>
            <a:ext cx="8832395" cy="4673599"/>
          </a:xfrm>
        </p:spPr>
        <p:txBody>
          <a:bodyPr>
            <a:normAutofit fontScale="85000" lnSpcReduction="20000"/>
          </a:bodyPr>
          <a:lstStyle/>
          <a:p>
            <a:r>
              <a:rPr lang="en-US" dirty="0" err="1" smtClean="0"/>
              <a:t>Aggregatsfunktionen</a:t>
            </a:r>
            <a:endParaRPr lang="en-US" dirty="0"/>
          </a:p>
          <a:p>
            <a:pPr lvl="1"/>
            <a:r>
              <a:rPr lang="en-US" dirty="0"/>
              <a:t>SUM</a:t>
            </a:r>
          </a:p>
          <a:p>
            <a:pPr lvl="1"/>
            <a:r>
              <a:rPr lang="en-US" dirty="0"/>
              <a:t>MAX </a:t>
            </a:r>
          </a:p>
          <a:p>
            <a:pPr lvl="1"/>
            <a:r>
              <a:rPr lang="en-US" dirty="0"/>
              <a:t>MIN </a:t>
            </a:r>
          </a:p>
          <a:p>
            <a:pPr lvl="1"/>
            <a:r>
              <a:rPr lang="en-US" dirty="0"/>
              <a:t>AVG </a:t>
            </a:r>
          </a:p>
          <a:p>
            <a:pPr lvl="1"/>
            <a:r>
              <a:rPr lang="en-US" dirty="0"/>
              <a:t>COUNT </a:t>
            </a:r>
          </a:p>
          <a:p>
            <a:r>
              <a:rPr lang="en-US" dirty="0" err="1" smtClean="0"/>
              <a:t>Zusätzlich</a:t>
            </a:r>
            <a:r>
              <a:rPr lang="en-US" dirty="0" smtClean="0"/>
              <a:t> </a:t>
            </a:r>
            <a:r>
              <a:rPr lang="en-US" dirty="0" err="1" smtClean="0"/>
              <a:t>für</a:t>
            </a:r>
            <a:r>
              <a:rPr lang="en-US" dirty="0" smtClean="0"/>
              <a:t> </a:t>
            </a:r>
            <a:r>
              <a:rPr lang="en-US" dirty="0" err="1" smtClean="0"/>
              <a:t>Fensterbereiche</a:t>
            </a:r>
            <a:r>
              <a:rPr lang="en-US" dirty="0" smtClean="0"/>
              <a:t>:</a:t>
            </a:r>
            <a:endParaRPr lang="en-US" dirty="0"/>
          </a:p>
          <a:p>
            <a:pPr lvl="1"/>
            <a:r>
              <a:rPr lang="en-US" dirty="0"/>
              <a:t>LAG</a:t>
            </a:r>
          </a:p>
          <a:p>
            <a:pPr lvl="1"/>
            <a:r>
              <a:rPr lang="en-US" dirty="0"/>
              <a:t>LEAD</a:t>
            </a:r>
          </a:p>
          <a:p>
            <a:pPr lvl="1"/>
            <a:r>
              <a:rPr lang="en-US" dirty="0"/>
              <a:t>FIRST</a:t>
            </a:r>
          </a:p>
          <a:p>
            <a:pPr lvl="1"/>
            <a:r>
              <a:rPr lang="en-US" dirty="0"/>
              <a:t>LAST</a:t>
            </a:r>
          </a:p>
          <a:p>
            <a:pPr lvl="1"/>
            <a:r>
              <a:rPr lang="en-US" dirty="0"/>
              <a:t>FIRST VALUE</a:t>
            </a:r>
          </a:p>
          <a:p>
            <a:pPr lvl="1"/>
            <a:r>
              <a:rPr lang="en-US" dirty="0"/>
              <a:t>LAST VALUE</a:t>
            </a:r>
          </a:p>
          <a:p>
            <a:pPr lvl="1"/>
            <a:r>
              <a:rPr lang="en-US" dirty="0"/>
              <a:t>ROW_NUMBER</a:t>
            </a:r>
          </a:p>
          <a:p>
            <a:pPr lvl="1"/>
            <a:r>
              <a:rPr lang="en-US" dirty="0" smtClean="0"/>
              <a:t>DENSE_RANK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185376" y="6356351"/>
            <a:ext cx="501424" cy="365125"/>
          </a:xfrm>
          <a:prstGeom prst="rect">
            <a:avLst/>
          </a:prstGeom>
        </p:spPr>
        <p:txBody>
          <a:bodyPr/>
          <a:lstStyle/>
          <a:p>
            <a:fld id="{17918391-D411-FE40-AAD7-861AE5233E0E}" type="slidenum">
              <a:rPr lang="en-US" smtClean="0"/>
              <a:pPr/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3562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Voll </a:t>
            </a:r>
            <a:r>
              <a:rPr lang="de-DE" dirty="0" err="1" smtClean="0"/>
              <a:t>temporalisiert</a:t>
            </a:r>
            <a:r>
              <a:rPr lang="de-DE" dirty="0" smtClean="0"/>
              <a:t> (Versuch 1)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585346"/>
            <a:ext cx="1008063" cy="196850"/>
          </a:xfrm>
        </p:spPr>
        <p:txBody>
          <a:bodyPr/>
          <a:lstStyle/>
          <a:p>
            <a:pPr>
              <a:defRPr/>
            </a:pPr>
            <a:fld id="{D4E55964-1ACB-E742-83A7-6D5C6D2D6D17}" type="slidenum">
              <a:rPr lang="de-DE" smtClean="0"/>
              <a:pPr>
                <a:defRPr/>
              </a:pPr>
              <a:t>5</a:t>
            </a:fld>
            <a:endParaRPr lang="de-DE"/>
          </a:p>
        </p:txBody>
      </p:sp>
      <p:sp>
        <p:nvSpPr>
          <p:cNvPr id="5" name="Foliennummernplatzhalter 6"/>
          <p:cNvSpPr txBox="1">
            <a:spLocks/>
          </p:cNvSpPr>
          <p:nvPr/>
        </p:nvSpPr>
        <p:spPr bwMode="auto">
          <a:xfrm>
            <a:off x="6553200" y="6428184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0" tIns="0" rIns="91440" bIns="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100"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9pPr>
          </a:lstStyle>
          <a:p>
            <a:fld id="{27FF0E50-AD3D-A645-8243-ADDC7AF10202}" type="slidenum">
              <a:rPr lang="en-US" smtClean="0">
                <a:solidFill>
                  <a:srgbClr val="000000"/>
                </a:solidFill>
              </a:rPr>
              <a:pPr/>
              <a:t>5</a:t>
            </a:fld>
            <a:endParaRPr lang="en-US">
              <a:solidFill>
                <a:srgbClr val="000000"/>
              </a:solidFill>
            </a:endParaRPr>
          </a:p>
        </p:txBody>
      </p:sp>
      <p:graphicFrame>
        <p:nvGraphicFramePr>
          <p:cNvPr id="6" name="Group 1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2276954"/>
              </p:ext>
            </p:extLst>
          </p:nvPr>
        </p:nvGraphicFramePr>
        <p:xfrm>
          <a:off x="2133600" y="1124744"/>
          <a:ext cx="2057400" cy="2591435"/>
        </p:xfrm>
        <a:graphic>
          <a:graphicData uri="http://schemas.openxmlformats.org/drawingml/2006/table">
            <a:tbl>
              <a:tblPr/>
              <a:tblGrid>
                <a:gridCol w="533400"/>
                <a:gridCol w="914400"/>
                <a:gridCol w="609600"/>
              </a:tblGrid>
              <a:tr h="328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S#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FROM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TO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396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S1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d04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</a:tr>
              <a:tr h="3635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S2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d02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d04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</a:tr>
              <a:tr h="3635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S2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d07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</a:tr>
              <a:tr h="3635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S3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d03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</a:tr>
              <a:tr h="3651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S4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d04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S5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d02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Group 16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2160882"/>
              </p:ext>
            </p:extLst>
          </p:nvPr>
        </p:nvGraphicFramePr>
        <p:xfrm>
          <a:off x="6324600" y="1134269"/>
          <a:ext cx="2667000" cy="5486400"/>
        </p:xfrm>
        <a:graphic>
          <a:graphicData uri="http://schemas.openxmlformats.org/drawingml/2006/table">
            <a:tbl>
              <a:tblPr/>
              <a:tblGrid>
                <a:gridCol w="533400"/>
                <a:gridCol w="533400"/>
                <a:gridCol w="990600"/>
                <a:gridCol w="609600"/>
              </a:tblGrid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S#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P#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FROM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TO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357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S1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P1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d04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</a:tr>
              <a:tr h="355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S1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P2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d05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</a:tr>
              <a:tr h="357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S1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P3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d09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</a:tr>
              <a:tr h="355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S1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P4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d05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</a:tr>
              <a:tr h="357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S1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P5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d04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</a:tr>
              <a:tr h="3540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S1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P6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d06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</a:tr>
              <a:tr h="357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S2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P1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d08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</a:tr>
              <a:tr h="355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S2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P1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d02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d04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</a:tr>
              <a:tr h="355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S2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P2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d08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</a:tr>
              <a:tr h="355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S2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P2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d03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d03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</a:tr>
              <a:tr h="355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S3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P2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d09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</a:tr>
              <a:tr h="355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S4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P2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d06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d09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</a:tr>
              <a:tr h="357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S4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P4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d04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d08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S4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P5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d05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</a:tr>
            </a:tbl>
          </a:graphicData>
        </a:graphic>
      </p:graphicFrame>
      <p:sp>
        <p:nvSpPr>
          <p:cNvPr id="8" name="Text Box 88"/>
          <p:cNvSpPr txBox="1">
            <a:spLocks noChangeArrowheads="1"/>
          </p:cNvSpPr>
          <p:nvPr/>
        </p:nvSpPr>
        <p:spPr bwMode="auto">
          <a:xfrm>
            <a:off x="228600" y="1175146"/>
            <a:ext cx="151143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sz="2000">
                <a:solidFill>
                  <a:srgbClr val="000000"/>
                </a:solidFill>
              </a:rPr>
              <a:t>S_FROM_TO</a:t>
            </a:r>
          </a:p>
        </p:txBody>
      </p:sp>
      <p:sp>
        <p:nvSpPr>
          <p:cNvPr id="9" name="Text Box 89"/>
          <p:cNvSpPr txBox="1">
            <a:spLocks noChangeArrowheads="1"/>
          </p:cNvSpPr>
          <p:nvPr/>
        </p:nvSpPr>
        <p:spPr bwMode="auto">
          <a:xfrm>
            <a:off x="4419600" y="1175146"/>
            <a:ext cx="164788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sz="2000">
                <a:solidFill>
                  <a:srgbClr val="000000"/>
                </a:solidFill>
              </a:rPr>
              <a:t>SP_FROM_TO</a:t>
            </a:r>
          </a:p>
        </p:txBody>
      </p:sp>
      <p:sp>
        <p:nvSpPr>
          <p:cNvPr id="10" name="Text Box 90"/>
          <p:cNvSpPr txBox="1">
            <a:spLocks noChangeArrowheads="1"/>
          </p:cNvSpPr>
          <p:nvPr/>
        </p:nvSpPr>
        <p:spPr bwMode="auto">
          <a:xfrm>
            <a:off x="228600" y="1628800"/>
            <a:ext cx="1981200" cy="146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sz="1800" dirty="0">
                <a:solidFill>
                  <a:srgbClr val="008000"/>
                </a:solidFill>
              </a:rPr>
              <a:t>Predicate:</a:t>
            </a:r>
            <a:br>
              <a:rPr lang="en-GB" sz="1800" dirty="0">
                <a:solidFill>
                  <a:srgbClr val="008000"/>
                </a:solidFill>
              </a:rPr>
            </a:br>
            <a:r>
              <a:rPr lang="en-GB" sz="1800" dirty="0">
                <a:solidFill>
                  <a:srgbClr val="000000"/>
                </a:solidFill>
              </a:rPr>
              <a:t>"Supplier S# was  under contract from day FROM to day TO."</a:t>
            </a:r>
          </a:p>
        </p:txBody>
      </p:sp>
      <p:sp>
        <p:nvSpPr>
          <p:cNvPr id="11" name="Text Box 91"/>
          <p:cNvSpPr txBox="1">
            <a:spLocks noChangeArrowheads="1"/>
          </p:cNvSpPr>
          <p:nvPr/>
        </p:nvSpPr>
        <p:spPr bwMode="auto">
          <a:xfrm>
            <a:off x="4343400" y="1628800"/>
            <a:ext cx="1981200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sz="1800" dirty="0">
                <a:solidFill>
                  <a:srgbClr val="008000"/>
                </a:solidFill>
              </a:rPr>
              <a:t>Predicate:</a:t>
            </a:r>
            <a:br>
              <a:rPr lang="en-GB" sz="1800" dirty="0">
                <a:solidFill>
                  <a:srgbClr val="008000"/>
                </a:solidFill>
              </a:rPr>
            </a:br>
            <a:r>
              <a:rPr lang="en-GB" sz="1800" dirty="0">
                <a:solidFill>
                  <a:srgbClr val="000000"/>
                </a:solidFill>
              </a:rPr>
              <a:t>"Supplier S# was able to supply part P# from day FROM to day TO."</a:t>
            </a:r>
          </a:p>
        </p:txBody>
      </p:sp>
      <p:sp>
        <p:nvSpPr>
          <p:cNvPr id="12" name="Text Box 92"/>
          <p:cNvSpPr txBox="1">
            <a:spLocks noChangeArrowheads="1"/>
          </p:cNvSpPr>
          <p:nvPr/>
        </p:nvSpPr>
        <p:spPr bwMode="auto">
          <a:xfrm>
            <a:off x="230237" y="3789040"/>
            <a:ext cx="5349875" cy="203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dirty="0" err="1" smtClean="0">
                <a:solidFill>
                  <a:srgbClr val="008000"/>
                </a:solidFill>
              </a:rPr>
              <a:t>Anfragen</a:t>
            </a:r>
            <a:r>
              <a:rPr lang="en-GB" dirty="0" smtClean="0">
                <a:solidFill>
                  <a:srgbClr val="000000"/>
                </a:solidFill>
              </a:rPr>
              <a:t>: </a:t>
            </a:r>
            <a:endParaRPr lang="en-GB" dirty="0">
              <a:solidFill>
                <a:srgbClr val="000000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GB" dirty="0" smtClean="0">
                <a:solidFill>
                  <a:srgbClr val="000000"/>
                </a:solidFill>
              </a:rPr>
              <a:t>What does supplier S1 supply at day d6? (</a:t>
            </a:r>
            <a:r>
              <a:rPr lang="en-GB" dirty="0" err="1" smtClean="0">
                <a:solidFill>
                  <a:srgbClr val="000000"/>
                </a:solidFill>
              </a:rPr>
              <a:t>leicht</a:t>
            </a:r>
            <a:r>
              <a:rPr lang="en-GB" dirty="0" smtClean="0">
                <a:solidFill>
                  <a:srgbClr val="000000"/>
                </a:solidFill>
              </a:rPr>
              <a:t>)</a:t>
            </a:r>
          </a:p>
          <a:p>
            <a:pPr marL="285750" indent="-285750">
              <a:buFont typeface="Arial"/>
              <a:buChar char="•"/>
            </a:pPr>
            <a:r>
              <a:rPr lang="en-GB" dirty="0" smtClean="0">
                <a:solidFill>
                  <a:srgbClr val="000000"/>
                </a:solidFill>
              </a:rPr>
              <a:t>Does S1 supply something between d2 and d11?</a:t>
            </a:r>
          </a:p>
          <a:p>
            <a:pPr marL="285750" indent="-285750">
              <a:buFont typeface="Arial"/>
              <a:buChar char="•"/>
            </a:pPr>
            <a:r>
              <a:rPr lang="en-GB" dirty="0" smtClean="0">
                <a:solidFill>
                  <a:srgbClr val="000000"/>
                </a:solidFill>
              </a:rPr>
              <a:t>During </a:t>
            </a:r>
            <a:r>
              <a:rPr lang="en-GB" dirty="0">
                <a:solidFill>
                  <a:srgbClr val="000000"/>
                </a:solidFill>
              </a:rPr>
              <a:t>which times was supplier S#  able to supply </a:t>
            </a:r>
            <a:r>
              <a:rPr lang="en-GB" dirty="0" smtClean="0">
                <a:solidFill>
                  <a:srgbClr val="000000"/>
                </a:solidFill>
              </a:rPr>
              <a:t>something?</a:t>
            </a:r>
            <a:endParaRPr lang="en-GB" dirty="0">
              <a:solidFill>
                <a:srgbClr val="000000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GB" dirty="0" smtClean="0">
                <a:solidFill>
                  <a:srgbClr val="000000"/>
                </a:solidFill>
              </a:rPr>
              <a:t>During </a:t>
            </a:r>
            <a:r>
              <a:rPr lang="en-GB" dirty="0">
                <a:solidFill>
                  <a:srgbClr val="000000"/>
                </a:solidFill>
              </a:rPr>
              <a:t>which times was supplier S#  unable to supply </a:t>
            </a:r>
            <a:r>
              <a:rPr lang="en-GB" dirty="0" smtClean="0">
                <a:solidFill>
                  <a:srgbClr val="000000"/>
                </a:solidFill>
              </a:rPr>
              <a:t>something? 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5" name="Text Box 206"/>
          <p:cNvSpPr txBox="1">
            <a:spLocks noChangeArrowheads="1"/>
          </p:cNvSpPr>
          <p:nvPr/>
        </p:nvSpPr>
        <p:spPr bwMode="auto">
          <a:xfrm>
            <a:off x="228600" y="1175146"/>
            <a:ext cx="151143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sz="2000">
                <a:solidFill>
                  <a:srgbClr val="000000"/>
                </a:solidFill>
              </a:rPr>
              <a:t>S_FROM_TO</a:t>
            </a:r>
          </a:p>
        </p:txBody>
      </p:sp>
    </p:spTree>
    <p:extLst>
      <p:ext uri="{BB962C8B-B14F-4D97-AF65-F5344CB8AC3E}">
        <p14:creationId xmlns:p14="http://schemas.microsoft.com/office/powerpoint/2010/main" val="1606438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utoUpdateAnimBg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Analytische</a:t>
            </a:r>
            <a:r>
              <a:rPr lang="en-US" dirty="0" smtClean="0"/>
              <a:t> </a:t>
            </a:r>
            <a:r>
              <a:rPr lang="en-US" dirty="0" err="1" smtClean="0"/>
              <a:t>Funktion</a:t>
            </a:r>
            <a:r>
              <a:rPr lang="en-US" dirty="0" smtClean="0"/>
              <a:t> – </a:t>
            </a:r>
            <a:r>
              <a:rPr lang="en-US" dirty="0" err="1" smtClean="0"/>
              <a:t>Beispiel</a:t>
            </a:r>
            <a:r>
              <a:rPr lang="en-US" dirty="0" smtClean="0"/>
              <a:t> LAG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185376" y="6356351"/>
            <a:ext cx="501424" cy="365125"/>
          </a:xfrm>
          <a:prstGeom prst="rect">
            <a:avLst/>
          </a:prstGeom>
        </p:spPr>
        <p:txBody>
          <a:bodyPr/>
          <a:lstStyle/>
          <a:p>
            <a:fld id="{17918391-D411-FE40-AAD7-861AE5233E0E}" type="slidenum">
              <a:rPr lang="en-US" smtClean="0"/>
              <a:pPr/>
              <a:t>50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508001" y="2049321"/>
            <a:ext cx="3801111" cy="2677656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1200" b="1" dirty="0">
                <a:solidFill>
                  <a:schemeClr val="tx2"/>
                </a:solidFill>
                <a:latin typeface="Courier" pitchFamily="49" charset="0"/>
              </a:rPr>
              <a:t>SQL&gt; select * from currency order </a:t>
            </a:r>
            <a:r>
              <a:rPr lang="en-US" sz="1200" b="1" dirty="0" smtClean="0">
                <a:solidFill>
                  <a:schemeClr val="tx2"/>
                </a:solidFill>
                <a:latin typeface="Courier" pitchFamily="49" charset="0"/>
              </a:rPr>
              <a:t>by 1</a:t>
            </a:r>
            <a:r>
              <a:rPr lang="en-US" sz="1200" b="1" dirty="0">
                <a:solidFill>
                  <a:schemeClr val="tx2"/>
                </a:solidFill>
                <a:latin typeface="Courier" pitchFamily="49" charset="0"/>
              </a:rPr>
              <a:t>;</a:t>
            </a:r>
          </a:p>
          <a:p>
            <a:endParaRPr lang="en-US" sz="1200" b="1" dirty="0">
              <a:solidFill>
                <a:schemeClr val="tx2"/>
              </a:solidFill>
              <a:latin typeface="Courier" pitchFamily="49" charset="0"/>
            </a:endParaRPr>
          </a:p>
          <a:p>
            <a:r>
              <a:rPr lang="en-US" sz="1200" b="1" dirty="0">
                <a:solidFill>
                  <a:schemeClr val="tx2"/>
                </a:solidFill>
                <a:latin typeface="Courier" pitchFamily="49" charset="0"/>
              </a:rPr>
              <a:t>DAY                  EURCHF</a:t>
            </a:r>
          </a:p>
          <a:p>
            <a:r>
              <a:rPr lang="en-US" sz="1200" b="1" dirty="0">
                <a:solidFill>
                  <a:schemeClr val="tx2"/>
                </a:solidFill>
                <a:latin typeface="Courier" pitchFamily="49" charset="0"/>
              </a:rPr>
              <a:t>-------------------- ------</a:t>
            </a:r>
          </a:p>
          <a:p>
            <a:r>
              <a:rPr lang="en-US" sz="1200" b="1" dirty="0">
                <a:solidFill>
                  <a:schemeClr val="tx2"/>
                </a:solidFill>
                <a:latin typeface="Courier" pitchFamily="49" charset="0"/>
              </a:rPr>
              <a:t>01-JUN-2012 00:00:00  1.240</a:t>
            </a:r>
          </a:p>
          <a:p>
            <a:r>
              <a:rPr lang="en-US" sz="1200" b="1" dirty="0">
                <a:solidFill>
                  <a:schemeClr val="tx2"/>
                </a:solidFill>
                <a:latin typeface="Courier" pitchFamily="49" charset="0"/>
              </a:rPr>
              <a:t>02-JUN-2012 00:00:00  1.223</a:t>
            </a:r>
          </a:p>
          <a:p>
            <a:r>
              <a:rPr lang="en-US" sz="1200" b="1" dirty="0">
                <a:solidFill>
                  <a:schemeClr val="tx2"/>
                </a:solidFill>
                <a:latin typeface="Courier" pitchFamily="49" charset="0"/>
              </a:rPr>
              <a:t>03-JUN-2012 00:00:00  1.228</a:t>
            </a:r>
          </a:p>
          <a:p>
            <a:r>
              <a:rPr lang="en-US" sz="1200" b="1" dirty="0">
                <a:solidFill>
                  <a:schemeClr val="tx2"/>
                </a:solidFill>
                <a:latin typeface="Courier" pitchFamily="49" charset="0"/>
              </a:rPr>
              <a:t>04-JUN-2012 00:00:00  1.217</a:t>
            </a:r>
          </a:p>
          <a:p>
            <a:r>
              <a:rPr lang="en-US" sz="1200" b="1" dirty="0">
                <a:solidFill>
                  <a:schemeClr val="tx2"/>
                </a:solidFill>
                <a:latin typeface="Courier" pitchFamily="49" charset="0"/>
              </a:rPr>
              <a:t>05-JUN-2012 00:00:00  1.255</a:t>
            </a:r>
          </a:p>
          <a:p>
            <a:r>
              <a:rPr lang="en-US" sz="1200" b="1" dirty="0">
                <a:solidFill>
                  <a:schemeClr val="tx2"/>
                </a:solidFill>
                <a:latin typeface="Courier" pitchFamily="49" charset="0"/>
              </a:rPr>
              <a:t>06-JUN-2012 00:00:00  1.289</a:t>
            </a:r>
          </a:p>
          <a:p>
            <a:r>
              <a:rPr lang="en-US" sz="1200" b="1" dirty="0">
                <a:solidFill>
                  <a:schemeClr val="tx2"/>
                </a:solidFill>
                <a:latin typeface="Courier" pitchFamily="49" charset="0"/>
              </a:rPr>
              <a:t>07-JUN-2012 00:00:00  1.291</a:t>
            </a:r>
          </a:p>
          <a:p>
            <a:r>
              <a:rPr lang="en-US" sz="1200" b="1" dirty="0">
                <a:solidFill>
                  <a:schemeClr val="tx2"/>
                </a:solidFill>
                <a:latin typeface="Courier" pitchFamily="49" charset="0"/>
              </a:rPr>
              <a:t>08-JUN-2012 00:00:00  1.247</a:t>
            </a:r>
          </a:p>
          <a:p>
            <a:r>
              <a:rPr lang="en-US" sz="1200" b="1" dirty="0">
                <a:solidFill>
                  <a:schemeClr val="tx2"/>
                </a:solidFill>
                <a:latin typeface="Courier" pitchFamily="49" charset="0"/>
              </a:rPr>
              <a:t>09-JUN-2012 00:00:00  1.217</a:t>
            </a:r>
          </a:p>
          <a:p>
            <a:r>
              <a:rPr lang="en-US" sz="1200" b="1" dirty="0">
                <a:solidFill>
                  <a:schemeClr val="tx2"/>
                </a:solidFill>
                <a:latin typeface="Courier" pitchFamily="49" charset="0"/>
              </a:rPr>
              <a:t>10-JUN-2012 00:00:00  1.265</a:t>
            </a:r>
          </a:p>
        </p:txBody>
      </p:sp>
      <p:sp>
        <p:nvSpPr>
          <p:cNvPr id="10" name="Rectangle 9"/>
          <p:cNvSpPr/>
          <p:nvPr/>
        </p:nvSpPr>
        <p:spPr>
          <a:xfrm>
            <a:off x="4492852" y="1932863"/>
            <a:ext cx="4361589" cy="2862322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1200" b="1" dirty="0">
                <a:solidFill>
                  <a:schemeClr val="tx2"/>
                </a:solidFill>
                <a:latin typeface="Courier" pitchFamily="49" charset="0"/>
              </a:rPr>
              <a:t>SQL&gt; select day, EURCHF, </a:t>
            </a:r>
            <a:r>
              <a:rPr lang="en-US" sz="1200" b="1" dirty="0" smtClean="0">
                <a:solidFill>
                  <a:srgbClr val="C00000"/>
                </a:solidFill>
                <a:latin typeface="Courier" pitchFamily="49" charset="0"/>
              </a:rPr>
              <a:t>lag(EURCHF,1</a:t>
            </a:r>
            <a:r>
              <a:rPr lang="en-US" sz="1200" b="1" dirty="0">
                <a:solidFill>
                  <a:srgbClr val="C00000"/>
                </a:solidFill>
                <a:latin typeface="Courier" pitchFamily="49" charset="0"/>
              </a:rPr>
              <a:t>) over (order by day) </a:t>
            </a:r>
            <a:r>
              <a:rPr lang="en-US" sz="1200" b="1" dirty="0" smtClean="0">
                <a:solidFill>
                  <a:schemeClr val="tx2"/>
                </a:solidFill>
                <a:latin typeface="Courier" pitchFamily="49" charset="0"/>
              </a:rPr>
              <a:t>as </a:t>
            </a:r>
            <a:r>
              <a:rPr lang="en-US" sz="1200" b="1" dirty="0" err="1">
                <a:solidFill>
                  <a:schemeClr val="tx2"/>
                </a:solidFill>
                <a:latin typeface="Courier" pitchFamily="49" charset="0"/>
              </a:rPr>
              <a:t>prev_eurchf</a:t>
            </a:r>
            <a:r>
              <a:rPr lang="en-US" sz="1200" b="1" dirty="0">
                <a:solidFill>
                  <a:schemeClr val="tx2"/>
                </a:solidFill>
                <a:latin typeface="Courier" pitchFamily="49" charset="0"/>
              </a:rPr>
              <a:t> from currency;</a:t>
            </a:r>
          </a:p>
          <a:p>
            <a:endParaRPr lang="en-US" sz="1200" b="1" dirty="0">
              <a:solidFill>
                <a:schemeClr val="tx2"/>
              </a:solidFill>
              <a:latin typeface="Courier" pitchFamily="49" charset="0"/>
            </a:endParaRPr>
          </a:p>
          <a:p>
            <a:r>
              <a:rPr lang="en-US" sz="1200" b="1" dirty="0">
                <a:solidFill>
                  <a:schemeClr val="tx2"/>
                </a:solidFill>
                <a:latin typeface="Courier" pitchFamily="49" charset="0"/>
              </a:rPr>
              <a:t>DAY                  EURCHF    PREV_EURCHF</a:t>
            </a:r>
          </a:p>
          <a:p>
            <a:r>
              <a:rPr lang="en-US" sz="1200" b="1" dirty="0">
                <a:solidFill>
                  <a:schemeClr val="tx2"/>
                </a:solidFill>
                <a:latin typeface="Courier" pitchFamily="49" charset="0"/>
              </a:rPr>
              <a:t>-------------------- ------ --------------</a:t>
            </a:r>
          </a:p>
          <a:p>
            <a:r>
              <a:rPr lang="en-US" sz="1200" b="1" dirty="0">
                <a:solidFill>
                  <a:schemeClr val="tx2"/>
                </a:solidFill>
                <a:latin typeface="Courier" pitchFamily="49" charset="0"/>
              </a:rPr>
              <a:t>01-JUN-2012 00:00:00  1.240</a:t>
            </a:r>
          </a:p>
          <a:p>
            <a:r>
              <a:rPr lang="en-US" sz="1200" b="1" dirty="0">
                <a:solidFill>
                  <a:schemeClr val="tx2"/>
                </a:solidFill>
                <a:latin typeface="Courier" pitchFamily="49" charset="0"/>
              </a:rPr>
              <a:t>02-JUN-2012 00:00:00  1.223          1.240</a:t>
            </a:r>
          </a:p>
          <a:p>
            <a:r>
              <a:rPr lang="en-US" sz="1200" b="1" dirty="0">
                <a:solidFill>
                  <a:schemeClr val="tx2"/>
                </a:solidFill>
                <a:latin typeface="Courier" pitchFamily="49" charset="0"/>
              </a:rPr>
              <a:t>03-JUN-2012 00:00:00  1.228          1.223</a:t>
            </a:r>
          </a:p>
          <a:p>
            <a:r>
              <a:rPr lang="en-US" sz="1200" b="1" dirty="0">
                <a:solidFill>
                  <a:schemeClr val="tx2"/>
                </a:solidFill>
                <a:latin typeface="Courier" pitchFamily="49" charset="0"/>
              </a:rPr>
              <a:t>04-JUN-2012 00:00:00  1.217          1.228</a:t>
            </a:r>
          </a:p>
          <a:p>
            <a:r>
              <a:rPr lang="en-US" sz="1200" b="1" dirty="0">
                <a:solidFill>
                  <a:schemeClr val="tx2"/>
                </a:solidFill>
                <a:latin typeface="Courier" pitchFamily="49" charset="0"/>
              </a:rPr>
              <a:t>05-JUN-2012 00:00:00  1.255          1.217</a:t>
            </a:r>
          </a:p>
          <a:p>
            <a:r>
              <a:rPr lang="en-US" sz="1200" b="1" dirty="0">
                <a:solidFill>
                  <a:schemeClr val="tx2"/>
                </a:solidFill>
                <a:latin typeface="Courier" pitchFamily="49" charset="0"/>
              </a:rPr>
              <a:t>06-JUN-2012 00:00:00  1.289          1.255</a:t>
            </a:r>
          </a:p>
          <a:p>
            <a:r>
              <a:rPr lang="en-US" sz="1200" b="1" dirty="0">
                <a:solidFill>
                  <a:schemeClr val="tx2"/>
                </a:solidFill>
                <a:latin typeface="Courier" pitchFamily="49" charset="0"/>
              </a:rPr>
              <a:t>07-JUN-2012 00:00:00  1.291          1.289</a:t>
            </a:r>
          </a:p>
          <a:p>
            <a:r>
              <a:rPr lang="en-US" sz="1200" b="1" dirty="0">
                <a:solidFill>
                  <a:schemeClr val="tx2"/>
                </a:solidFill>
                <a:latin typeface="Courier" pitchFamily="49" charset="0"/>
              </a:rPr>
              <a:t>08-JUN-2012 00:00:00  1.247          1.291</a:t>
            </a:r>
          </a:p>
          <a:p>
            <a:r>
              <a:rPr lang="en-US" sz="1200" b="1" dirty="0">
                <a:solidFill>
                  <a:schemeClr val="tx2"/>
                </a:solidFill>
                <a:latin typeface="Courier" pitchFamily="49" charset="0"/>
              </a:rPr>
              <a:t>09-JUN-2012 00:00:00  1.217          1.247</a:t>
            </a:r>
          </a:p>
          <a:p>
            <a:r>
              <a:rPr lang="en-US" sz="1200" b="1" dirty="0">
                <a:solidFill>
                  <a:schemeClr val="tx2"/>
                </a:solidFill>
                <a:latin typeface="Courier" pitchFamily="49" charset="0"/>
              </a:rPr>
              <a:t>10-JUN-2012 00:00:00  1.265          1.217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508000" y="6967589"/>
            <a:ext cx="8415020" cy="2990905"/>
            <a:chOff x="774926" y="3197501"/>
            <a:chExt cx="7385050" cy="2243178"/>
          </a:xfrm>
        </p:grpSpPr>
        <p:sp>
          <p:nvSpPr>
            <p:cNvPr id="7" name="Rectangle 6"/>
            <p:cNvSpPr/>
            <p:nvPr/>
          </p:nvSpPr>
          <p:spPr>
            <a:xfrm>
              <a:off x="774926" y="3197501"/>
              <a:ext cx="7385050" cy="1973616"/>
            </a:xfrm>
            <a:prstGeom prst="rect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r>
                <a:rPr lang="en-US" sz="1100" b="1" dirty="0">
                  <a:solidFill>
                    <a:schemeClr val="tx2"/>
                  </a:solidFill>
                  <a:latin typeface="Courier" pitchFamily="49" charset="0"/>
                </a:rPr>
                <a:t>SQL&gt; select day, EURCHF, ((EURCHF - </a:t>
              </a:r>
              <a:r>
                <a:rPr lang="en-US" sz="1100" b="1" dirty="0" err="1">
                  <a:solidFill>
                    <a:schemeClr val="tx2"/>
                  </a:solidFill>
                  <a:latin typeface="Courier" pitchFamily="49" charset="0"/>
                </a:rPr>
                <a:t>prev_eurchf</a:t>
              </a:r>
              <a:r>
                <a:rPr lang="en-US" sz="1100" b="1" dirty="0">
                  <a:solidFill>
                    <a:schemeClr val="tx2"/>
                  </a:solidFill>
                  <a:latin typeface="Courier" pitchFamily="49" charset="0"/>
                </a:rPr>
                <a:t>) / </a:t>
              </a:r>
              <a:r>
                <a:rPr lang="en-US" sz="1100" b="1" dirty="0" err="1">
                  <a:solidFill>
                    <a:schemeClr val="tx2"/>
                  </a:solidFill>
                  <a:latin typeface="Courier" pitchFamily="49" charset="0"/>
                </a:rPr>
                <a:t>prev_eurchf</a:t>
              </a:r>
              <a:r>
                <a:rPr lang="en-US" sz="1100" b="1" dirty="0">
                  <a:solidFill>
                    <a:schemeClr val="tx2"/>
                  </a:solidFill>
                  <a:latin typeface="Courier" pitchFamily="49" charset="0"/>
                </a:rPr>
                <a:t> )*100 as </a:t>
              </a:r>
              <a:r>
                <a:rPr lang="en-US" sz="1100" b="1" dirty="0" err="1">
                  <a:solidFill>
                    <a:schemeClr val="tx2"/>
                  </a:solidFill>
                  <a:latin typeface="Courier" pitchFamily="49" charset="0"/>
                </a:rPr>
                <a:t>pct_change</a:t>
              </a:r>
              <a:r>
                <a:rPr lang="en-US" sz="1100" b="1" dirty="0">
                  <a:solidFill>
                    <a:schemeClr val="tx2"/>
                  </a:solidFill>
                  <a:latin typeface="Courier" pitchFamily="49" charset="0"/>
                </a:rPr>
                <a:t> from (</a:t>
              </a:r>
            </a:p>
            <a:p>
              <a:r>
                <a:rPr lang="en-US" sz="1100" b="1" dirty="0">
                  <a:solidFill>
                    <a:schemeClr val="tx2"/>
                  </a:solidFill>
                  <a:latin typeface="Courier" pitchFamily="49" charset="0"/>
                </a:rPr>
                <a:t>     select day, EURCHF, LAG(EURCHF,1) over (order by day) as </a:t>
              </a:r>
              <a:r>
                <a:rPr lang="en-US" sz="1100" b="1" dirty="0" err="1">
                  <a:solidFill>
                    <a:schemeClr val="tx2"/>
                  </a:solidFill>
                  <a:latin typeface="Courier" pitchFamily="49" charset="0"/>
                </a:rPr>
                <a:t>prev_eurchf</a:t>
              </a:r>
              <a:r>
                <a:rPr lang="en-US" sz="1100" b="1" dirty="0">
                  <a:solidFill>
                    <a:schemeClr val="tx2"/>
                  </a:solidFill>
                  <a:latin typeface="Courier" pitchFamily="49" charset="0"/>
                </a:rPr>
                <a:t> from currency</a:t>
              </a:r>
              <a:r>
                <a:rPr lang="en-US" sz="1100" b="1" dirty="0" smtClean="0">
                  <a:solidFill>
                    <a:schemeClr val="tx2"/>
                  </a:solidFill>
                  <a:latin typeface="Courier" pitchFamily="49" charset="0"/>
                </a:rPr>
                <a:t>);</a:t>
              </a:r>
              <a:endParaRPr lang="en-US" sz="1100" b="1" dirty="0">
                <a:solidFill>
                  <a:schemeClr val="tx2"/>
                </a:solidFill>
                <a:latin typeface="Courier" pitchFamily="49" charset="0"/>
              </a:endParaRPr>
            </a:p>
            <a:p>
              <a:endParaRPr lang="en-US" sz="1100" b="1" dirty="0">
                <a:solidFill>
                  <a:schemeClr val="tx2"/>
                </a:solidFill>
                <a:latin typeface="Courier" pitchFamily="49" charset="0"/>
              </a:endParaRPr>
            </a:p>
            <a:p>
              <a:r>
                <a:rPr lang="en-US" sz="1100" b="1" dirty="0">
                  <a:solidFill>
                    <a:schemeClr val="tx2"/>
                  </a:solidFill>
                  <a:latin typeface="Courier" pitchFamily="49" charset="0"/>
                </a:rPr>
                <a:t>DAY                  EURCHF PCT_CHANGE</a:t>
              </a:r>
            </a:p>
            <a:p>
              <a:r>
                <a:rPr lang="en-US" sz="1100" b="1" dirty="0">
                  <a:solidFill>
                    <a:schemeClr val="tx2"/>
                  </a:solidFill>
                  <a:latin typeface="Courier" pitchFamily="49" charset="0"/>
                </a:rPr>
                <a:t>-------------------- ------ ----------</a:t>
              </a:r>
            </a:p>
            <a:p>
              <a:r>
                <a:rPr lang="en-US" sz="1100" b="1" dirty="0">
                  <a:solidFill>
                    <a:schemeClr val="tx2"/>
                  </a:solidFill>
                  <a:latin typeface="Courier" pitchFamily="49" charset="0"/>
                </a:rPr>
                <a:t>01-JUN-2012 00:00:00  1.240</a:t>
              </a:r>
            </a:p>
            <a:p>
              <a:r>
                <a:rPr lang="en-US" sz="1100" b="1" dirty="0">
                  <a:solidFill>
                    <a:schemeClr val="tx2"/>
                  </a:solidFill>
                  <a:latin typeface="Courier" pitchFamily="49" charset="0"/>
                </a:rPr>
                <a:t>02-JUN-2012 00:00:00  1.223      -1.37</a:t>
              </a:r>
            </a:p>
            <a:p>
              <a:r>
                <a:rPr lang="en-US" sz="1100" b="1" dirty="0">
                  <a:solidFill>
                    <a:schemeClr val="tx2"/>
                  </a:solidFill>
                  <a:latin typeface="Courier" pitchFamily="49" charset="0"/>
                </a:rPr>
                <a:t>03-JUN-2012 00:00:00  1.228       0.41</a:t>
              </a:r>
            </a:p>
            <a:p>
              <a:r>
                <a:rPr lang="en-US" sz="1100" b="1" dirty="0">
                  <a:solidFill>
                    <a:schemeClr val="tx2"/>
                  </a:solidFill>
                  <a:latin typeface="Courier" pitchFamily="49" charset="0"/>
                </a:rPr>
                <a:t>04-JUN-2012 00:00:00  1.217      -0.90</a:t>
              </a:r>
            </a:p>
            <a:p>
              <a:r>
                <a:rPr lang="en-US" sz="1100" b="1" dirty="0">
                  <a:solidFill>
                    <a:schemeClr val="tx2"/>
                  </a:solidFill>
                  <a:latin typeface="Courier" pitchFamily="49" charset="0"/>
                </a:rPr>
                <a:t>05-JUN-2012 00:00:00  1.255       3.12</a:t>
              </a:r>
            </a:p>
            <a:p>
              <a:r>
                <a:rPr lang="en-US" sz="1100" b="1" dirty="0">
                  <a:solidFill>
                    <a:schemeClr val="tx2"/>
                  </a:solidFill>
                  <a:latin typeface="Courier" pitchFamily="49" charset="0"/>
                </a:rPr>
                <a:t>06-JUN-2012 00:00:00  1.289       2.71</a:t>
              </a:r>
            </a:p>
            <a:p>
              <a:r>
                <a:rPr lang="en-US" sz="1100" b="1" dirty="0">
                  <a:solidFill>
                    <a:schemeClr val="tx2"/>
                  </a:solidFill>
                  <a:latin typeface="Courier" pitchFamily="49" charset="0"/>
                </a:rPr>
                <a:t>07-JUN-2012 00:00:00  1.291       0.16</a:t>
              </a:r>
            </a:p>
            <a:p>
              <a:r>
                <a:rPr lang="en-US" sz="1100" b="1" dirty="0">
                  <a:solidFill>
                    <a:schemeClr val="tx2"/>
                  </a:solidFill>
                  <a:latin typeface="Courier" pitchFamily="49" charset="0"/>
                </a:rPr>
                <a:t>08-JUN-2012 00:00:00  1.247      -3.41</a:t>
              </a:r>
            </a:p>
            <a:p>
              <a:r>
                <a:rPr lang="en-US" sz="1100" b="1" dirty="0">
                  <a:solidFill>
                    <a:schemeClr val="tx2"/>
                  </a:solidFill>
                  <a:latin typeface="Courier" pitchFamily="49" charset="0"/>
                </a:rPr>
                <a:t>09-JUN-2012 00:00:00  1.217      -2.41</a:t>
              </a:r>
            </a:p>
            <a:p>
              <a:r>
                <a:rPr lang="en-US" sz="1100" b="1" dirty="0">
                  <a:solidFill>
                    <a:schemeClr val="tx2"/>
                  </a:solidFill>
                  <a:latin typeface="Courier" pitchFamily="49" charset="0"/>
                </a:rPr>
                <a:t>10-JUN-2012 00:00:00  1.265       3.94</a:t>
              </a:r>
            </a:p>
          </p:txBody>
        </p:sp>
        <p:graphicFrame>
          <p:nvGraphicFramePr>
            <p:cNvPr id="8" name="Chart 7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63923345"/>
                </p:ext>
              </p:extLst>
            </p:nvPr>
          </p:nvGraphicFramePr>
          <p:xfrm>
            <a:off x="3966414" y="3672838"/>
            <a:ext cx="4111942" cy="176784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</p:grpSp>
      <p:sp>
        <p:nvSpPr>
          <p:cNvPr id="4" name="Inhaltsplatzhalt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65285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0.18333 L -2.77778E-6 -0.73981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78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Offene Punkte bei der Datenmodellierung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2400" dirty="0" smtClean="0"/>
              <a:t>Periodische Gültigkeit</a:t>
            </a:r>
          </a:p>
          <a:p>
            <a:r>
              <a:rPr lang="de-DE" sz="2400" dirty="0" smtClean="0"/>
              <a:t>Unsicherheit: </a:t>
            </a:r>
          </a:p>
          <a:p>
            <a:pPr lvl="1"/>
            <a:r>
              <a:rPr lang="de-DE" sz="2000" dirty="0" smtClean="0"/>
              <a:t>Gültigkeit zu mindestens einem Zeitpunkt in einem Intervall</a:t>
            </a:r>
          </a:p>
          <a:p>
            <a:r>
              <a:rPr lang="de-DE" sz="2400" dirty="0" smtClean="0"/>
              <a:t>Abhängigkeiten zwischen Anwendungszeitperioden bzw. Systemzeitperioden</a:t>
            </a:r>
          </a:p>
          <a:p>
            <a:pPr lvl="1"/>
            <a:r>
              <a:rPr lang="de-DE" sz="2000" dirty="0" smtClean="0"/>
              <a:t>Etwas gilt, nachdem/bis/bevor/während etwas anderes gilt, ohne dass die tatsächlichen Intervallgrenzen bekannt sind</a:t>
            </a:r>
          </a:p>
          <a:p>
            <a:r>
              <a:rPr lang="de-DE" sz="2400" dirty="0" smtClean="0"/>
              <a:t>Open-World-Annahme: Wenn etwas nicht als gültig eingetragen ist, ist es nicht notwendigerweise ungültig</a:t>
            </a:r>
          </a:p>
          <a:p>
            <a:r>
              <a:rPr lang="de-DE" sz="2400" dirty="0" smtClean="0"/>
              <a:t>Komplexere Zeitstrukturen</a:t>
            </a:r>
          </a:p>
          <a:p>
            <a:pPr lvl="1"/>
            <a:r>
              <a:rPr lang="de-DE" sz="2200" dirty="0" smtClean="0"/>
              <a:t>Verzweigende Zeit (</a:t>
            </a:r>
            <a:r>
              <a:rPr lang="de-DE" sz="2200" dirty="0" err="1" smtClean="0"/>
              <a:t>branching</a:t>
            </a:r>
            <a:r>
              <a:rPr lang="de-DE" sz="2200" dirty="0" smtClean="0"/>
              <a:t> time)</a:t>
            </a:r>
          </a:p>
          <a:p>
            <a:pPr lvl="1"/>
            <a:r>
              <a:rPr lang="de-DE" sz="2200" dirty="0" smtClean="0"/>
              <a:t>Dichte Zeitstrukturen</a:t>
            </a:r>
          </a:p>
          <a:p>
            <a:r>
              <a:rPr lang="de-DE" dirty="0" smtClean="0"/>
              <a:t>Repräsentation und Erkennung von Ereignissen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E55964-1ACB-E742-83A7-6D5C6D2D6D17}" type="slidenum">
              <a:rPr lang="de-DE" smtClean="0"/>
              <a:pPr>
                <a:defRPr/>
              </a:pPr>
              <a:t>51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66135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Weitere Aspekte und Ausblick</a:t>
            </a:r>
          </a:p>
        </p:txBody>
      </p:sp>
      <p:sp>
        <p:nvSpPr>
          <p:cNvPr id="46082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196975"/>
            <a:ext cx="8507288" cy="5328369"/>
          </a:xfrm>
        </p:spPr>
        <p:txBody>
          <a:bodyPr/>
          <a:lstStyle/>
          <a:p>
            <a:r>
              <a:rPr lang="de-DE" dirty="0" smtClean="0"/>
              <a:t>Zeit in </a:t>
            </a:r>
            <a:r>
              <a:rPr lang="de-DE" b="1" dirty="0" smtClean="0"/>
              <a:t>XML </a:t>
            </a:r>
            <a:r>
              <a:rPr lang="de-DE" dirty="0" smtClean="0"/>
              <a:t>(valid time / </a:t>
            </a:r>
            <a:r>
              <a:rPr lang="de-DE" dirty="0" err="1" smtClean="0"/>
              <a:t>transaction</a:t>
            </a:r>
            <a:r>
              <a:rPr lang="de-DE" dirty="0" smtClean="0"/>
              <a:t> time in </a:t>
            </a:r>
            <a:r>
              <a:rPr lang="de-DE" dirty="0" err="1" smtClean="0"/>
              <a:t>XPath</a:t>
            </a:r>
            <a:r>
              <a:rPr lang="de-DE" dirty="0" smtClean="0"/>
              <a:t>)</a:t>
            </a:r>
          </a:p>
          <a:p>
            <a:pPr lvl="1"/>
            <a:r>
              <a:rPr lang="de-DE" dirty="0" smtClean="0"/>
              <a:t>Ähnliche Prinzipien wie im relationalen Modell</a:t>
            </a:r>
          </a:p>
          <a:p>
            <a:r>
              <a:rPr lang="de-DE" dirty="0" smtClean="0"/>
              <a:t>Zeit auf der Ebene der </a:t>
            </a:r>
            <a:r>
              <a:rPr lang="de-DE" b="1" dirty="0" smtClean="0"/>
              <a:t>konzeptuellen Datenmodellierung</a:t>
            </a:r>
          </a:p>
          <a:p>
            <a:r>
              <a:rPr lang="de-DE" dirty="0" smtClean="0"/>
              <a:t>Deklarationen für </a:t>
            </a:r>
            <a:r>
              <a:rPr lang="de-DE" b="1" dirty="0" smtClean="0"/>
              <a:t>physikalische Ebene </a:t>
            </a:r>
            <a:r>
              <a:rPr lang="de-DE" dirty="0" smtClean="0"/>
              <a:t>von temporalen Datenbanken (z.B. Indexe)</a:t>
            </a:r>
          </a:p>
          <a:p>
            <a:r>
              <a:rPr lang="de-DE" b="1" dirty="0" smtClean="0"/>
              <a:t>Strom-orientierte Datenverarbeitung</a:t>
            </a:r>
          </a:p>
          <a:p>
            <a:pPr lvl="1"/>
            <a:r>
              <a:rPr lang="de-DE" dirty="0" smtClean="0"/>
              <a:t>Hohe Datenraten, Zwischendaten pro Fenster akkumulierend</a:t>
            </a:r>
          </a:p>
          <a:p>
            <a:pPr lvl="1"/>
            <a:r>
              <a:rPr lang="de-DE" dirty="0" smtClean="0"/>
              <a:t>Sekundärspeicher nötig, aber ggf. auch zu langsam, um Zwischenresultate aufzunehmen</a:t>
            </a:r>
          </a:p>
          <a:p>
            <a:pPr lvl="1"/>
            <a:r>
              <a:rPr lang="de-DE" dirty="0" smtClean="0"/>
              <a:t>Speicherbegrenzung und damit Approximation nötig</a:t>
            </a:r>
          </a:p>
        </p:txBody>
      </p:sp>
    </p:spTree>
    <p:extLst>
      <p:ext uri="{BB962C8B-B14F-4D97-AF65-F5344CB8AC3E}">
        <p14:creationId xmlns:p14="http://schemas.microsoft.com/office/powerpoint/2010/main" val="2684423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Zu prüfende Einschränkungen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E55964-1ACB-E742-83A7-6D5C6D2D6D17}" type="slidenum">
              <a:rPr lang="de-DE" smtClean="0"/>
              <a:pPr>
                <a:defRPr/>
              </a:pPr>
              <a:t>6</a:t>
            </a:fld>
            <a:endParaRPr lang="de-DE"/>
          </a:p>
        </p:txBody>
      </p:sp>
      <p:sp>
        <p:nvSpPr>
          <p:cNvPr id="5" name="Foliennummernplatzhalter 6"/>
          <p:cNvSpPr txBox="1">
            <a:spLocks/>
          </p:cNvSpPr>
          <p:nvPr/>
        </p:nvSpPr>
        <p:spPr bwMode="auto">
          <a:xfrm>
            <a:off x="6553200" y="644979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0" tIns="0" rIns="91440" bIns="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100"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9pPr>
          </a:lstStyle>
          <a:p>
            <a:fld id="{B585653D-6536-4C45-BED4-32F5DC0CD938}" type="slidenum">
              <a:rPr lang="en-US" smtClean="0"/>
              <a:pPr/>
              <a:t>6</a:t>
            </a:fld>
            <a:endParaRPr lang="en-US"/>
          </a:p>
        </p:txBody>
      </p:sp>
      <p:graphicFrame>
        <p:nvGraphicFramePr>
          <p:cNvPr id="6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9833951"/>
              </p:ext>
            </p:extLst>
          </p:nvPr>
        </p:nvGraphicFramePr>
        <p:xfrm>
          <a:off x="2133600" y="1124744"/>
          <a:ext cx="2057400" cy="2591435"/>
        </p:xfrm>
        <a:graphic>
          <a:graphicData uri="http://schemas.openxmlformats.org/drawingml/2006/table">
            <a:tbl>
              <a:tblPr/>
              <a:tblGrid>
                <a:gridCol w="533400"/>
                <a:gridCol w="914400"/>
                <a:gridCol w="609600"/>
              </a:tblGrid>
              <a:tr h="328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S#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FROM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TO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396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S1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d04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</a:tr>
              <a:tr h="3635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S2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d02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d04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</a:tr>
              <a:tr h="3635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S2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d07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</a:tr>
              <a:tr h="3635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S3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d03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</a:tr>
              <a:tr h="3651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S4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d04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S5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d02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Group 3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0099515"/>
              </p:ext>
            </p:extLst>
          </p:nvPr>
        </p:nvGraphicFramePr>
        <p:xfrm>
          <a:off x="6324600" y="1124744"/>
          <a:ext cx="2667000" cy="5486400"/>
        </p:xfrm>
        <a:graphic>
          <a:graphicData uri="http://schemas.openxmlformats.org/drawingml/2006/table">
            <a:tbl>
              <a:tblPr/>
              <a:tblGrid>
                <a:gridCol w="533400"/>
                <a:gridCol w="533400"/>
                <a:gridCol w="990600"/>
                <a:gridCol w="609600"/>
              </a:tblGrid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S#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P#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FROM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TO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357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S1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P1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d04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</a:tr>
              <a:tr h="355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S1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P2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d05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</a:tr>
              <a:tr h="357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S1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P3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d09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</a:tr>
              <a:tr h="355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S1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P4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d05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</a:tr>
              <a:tr h="357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S1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P5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d04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</a:tr>
              <a:tr h="3540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S1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P6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d06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</a:tr>
              <a:tr h="357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S2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P1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d08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</a:tr>
              <a:tr h="355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S2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P1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d02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d04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</a:tr>
              <a:tr h="355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S2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P2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d08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</a:tr>
              <a:tr h="355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S2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P2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d03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d03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</a:tr>
              <a:tr h="355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S3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P2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d09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</a:tr>
              <a:tr h="355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S4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P2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d06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d09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</a:tr>
              <a:tr h="357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S4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P4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d04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d08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S4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P5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d05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</a:tr>
            </a:tbl>
          </a:graphicData>
        </a:graphic>
      </p:graphicFrame>
      <p:sp>
        <p:nvSpPr>
          <p:cNvPr id="8" name="Text Box 123"/>
          <p:cNvSpPr txBox="1">
            <a:spLocks noChangeArrowheads="1"/>
          </p:cNvSpPr>
          <p:nvPr/>
        </p:nvSpPr>
        <p:spPr bwMode="auto">
          <a:xfrm>
            <a:off x="317290" y="1124744"/>
            <a:ext cx="151143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sz="2000" dirty="0"/>
              <a:t>S_FROM_TO</a:t>
            </a:r>
          </a:p>
        </p:txBody>
      </p:sp>
      <p:sp>
        <p:nvSpPr>
          <p:cNvPr id="9" name="Text Box 124"/>
          <p:cNvSpPr txBox="1">
            <a:spLocks noChangeArrowheads="1"/>
          </p:cNvSpPr>
          <p:nvPr/>
        </p:nvSpPr>
        <p:spPr bwMode="auto">
          <a:xfrm>
            <a:off x="4508290" y="1124744"/>
            <a:ext cx="164788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sz="2000"/>
              <a:t>SP_FROM_TO</a:t>
            </a:r>
          </a:p>
        </p:txBody>
      </p:sp>
      <p:sp>
        <p:nvSpPr>
          <p:cNvPr id="10" name="Text Box 125"/>
          <p:cNvSpPr txBox="1">
            <a:spLocks noChangeArrowheads="1"/>
          </p:cNvSpPr>
          <p:nvPr/>
        </p:nvSpPr>
        <p:spPr bwMode="auto">
          <a:xfrm>
            <a:off x="179512" y="1556792"/>
            <a:ext cx="1981200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de-DE" sz="1800" dirty="0" smtClean="0"/>
              <a:t>Ein Lieferant soll nicht einen Vertrag in unter-schiedlichen aber</a:t>
            </a:r>
            <a:r>
              <a:rPr lang="de-DE" dirty="0" smtClean="0"/>
              <a:t> ü</a:t>
            </a:r>
            <a:r>
              <a:rPr lang="de-DE" sz="1800" dirty="0" smtClean="0"/>
              <a:t>berlappenden oder aneinander-grenzenden Intervall</a:t>
            </a:r>
            <a:r>
              <a:rPr lang="de-DE" dirty="0" smtClean="0"/>
              <a:t>en haben</a:t>
            </a:r>
            <a:endParaRPr lang="de-DE" sz="1800" dirty="0"/>
          </a:p>
        </p:txBody>
      </p:sp>
      <p:sp>
        <p:nvSpPr>
          <p:cNvPr id="11" name="Text Box 126"/>
          <p:cNvSpPr txBox="1">
            <a:spLocks noChangeArrowheads="1"/>
          </p:cNvSpPr>
          <p:nvPr/>
        </p:nvSpPr>
        <p:spPr bwMode="auto">
          <a:xfrm>
            <a:off x="4318992" y="1556792"/>
            <a:ext cx="1981200" cy="203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de-DE" dirty="0" smtClean="0"/>
              <a:t>Ein Lieferant soll nicht die gleichen Dinge in überlappenden oder aneinander-stoßenden Intervallen liefern </a:t>
            </a:r>
            <a:endParaRPr lang="de-DE" sz="1800" dirty="0"/>
          </a:p>
        </p:txBody>
      </p:sp>
      <p:sp>
        <p:nvSpPr>
          <p:cNvPr id="12" name="Text Box 127"/>
          <p:cNvSpPr txBox="1">
            <a:spLocks noChangeArrowheads="1"/>
          </p:cNvSpPr>
          <p:nvPr/>
        </p:nvSpPr>
        <p:spPr bwMode="auto">
          <a:xfrm>
            <a:off x="251520" y="4365104"/>
            <a:ext cx="534987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de-DE" dirty="0" smtClean="0">
                <a:solidFill>
                  <a:srgbClr val="000000"/>
                </a:solidFill>
              </a:rPr>
              <a:t>Einschränkungen sind nicht einfach repräsentierbar</a:t>
            </a: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13" name="Text Box 127"/>
          <p:cNvSpPr txBox="1">
            <a:spLocks noChangeArrowheads="1"/>
          </p:cNvSpPr>
          <p:nvPr/>
        </p:nvSpPr>
        <p:spPr bwMode="auto">
          <a:xfrm>
            <a:off x="251520" y="4797152"/>
            <a:ext cx="534987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de-DE" dirty="0" smtClean="0">
                <a:solidFill>
                  <a:srgbClr val="000000"/>
                </a:solidFill>
              </a:rPr>
              <a:t>Wie kann für </a:t>
            </a:r>
            <a:r>
              <a:rPr lang="de-DE" b="1" dirty="0" smtClean="0">
                <a:solidFill>
                  <a:srgbClr val="000000"/>
                </a:solidFill>
              </a:rPr>
              <a:t>zeitlich begrenzt gültige Einträge </a:t>
            </a:r>
            <a:r>
              <a:rPr lang="de-DE" dirty="0" smtClean="0">
                <a:solidFill>
                  <a:srgbClr val="000000"/>
                </a:solidFill>
              </a:rPr>
              <a:t>ein</a:t>
            </a:r>
            <a:br>
              <a:rPr lang="de-DE" dirty="0" smtClean="0">
                <a:solidFill>
                  <a:srgbClr val="000000"/>
                </a:solidFill>
              </a:rPr>
            </a:br>
            <a:r>
              <a:rPr lang="de-DE" b="1" dirty="0" smtClean="0">
                <a:solidFill>
                  <a:srgbClr val="000000"/>
                </a:solidFill>
              </a:rPr>
              <a:t>Schlüssel</a:t>
            </a:r>
            <a:r>
              <a:rPr lang="de-DE" dirty="0" smtClean="0">
                <a:solidFill>
                  <a:srgbClr val="000000"/>
                </a:solidFill>
              </a:rPr>
              <a:t> definiert werden? Will man das?</a:t>
            </a: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14" name="Text Box 169"/>
          <p:cNvSpPr txBox="1">
            <a:spLocks noChangeArrowheads="1"/>
          </p:cNvSpPr>
          <p:nvPr/>
        </p:nvSpPr>
        <p:spPr bwMode="auto">
          <a:xfrm>
            <a:off x="2123728" y="5517232"/>
            <a:ext cx="3895179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de-DE" sz="1600" dirty="0" smtClean="0">
                <a:solidFill>
                  <a:srgbClr val="008000"/>
                </a:solidFill>
              </a:rPr>
              <a:t>Interpretation? </a:t>
            </a:r>
            <a:r>
              <a:rPr lang="de-DE" sz="1600" dirty="0" smtClean="0">
                <a:solidFill>
                  <a:srgbClr val="000000"/>
                </a:solidFill>
              </a:rPr>
              <a:t>Sind die FROM und TO Daten enthalten?  Z.B.: Hatte Lieferant S1 einen Vertrag am Tag 10?</a:t>
            </a:r>
            <a:endParaRPr lang="de-DE" sz="1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5074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utoUpdateAnimBg="0"/>
      <p:bldP spid="13" grpId="0" autoUpdateAnimBg="0"/>
      <p:bldP spid="14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Voll </a:t>
            </a:r>
            <a:r>
              <a:rPr lang="de-DE" dirty="0" err="1" smtClean="0"/>
              <a:t>temporalisiert</a:t>
            </a:r>
            <a:r>
              <a:rPr lang="de-DE" dirty="0" smtClean="0"/>
              <a:t> (Versuch 2)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E55964-1ACB-E742-83A7-6D5C6D2D6D17}" type="slidenum">
              <a:rPr lang="de-DE" smtClean="0"/>
              <a:pPr>
                <a:defRPr/>
              </a:pPr>
              <a:t>7</a:t>
            </a:fld>
            <a:endParaRPr lang="de-DE"/>
          </a:p>
        </p:txBody>
      </p:sp>
      <p:sp>
        <p:nvSpPr>
          <p:cNvPr id="5" name="Foliennummernplatzhalter 6"/>
          <p:cNvSpPr txBox="1">
            <a:spLocks/>
          </p:cNvSpPr>
          <p:nvPr/>
        </p:nvSpPr>
        <p:spPr bwMode="auto">
          <a:xfrm>
            <a:off x="6553200" y="6393657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0" tIns="0" rIns="91440" bIns="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100"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9pPr>
          </a:lstStyle>
          <a:p>
            <a:fld id="{7FDF6B74-03C5-BF46-83C6-B48EE6ABFBD6}" type="slidenum">
              <a:rPr lang="en-US" smtClean="0">
                <a:solidFill>
                  <a:srgbClr val="000000"/>
                </a:solidFill>
              </a:rPr>
              <a:pPr/>
              <a:t>7</a:t>
            </a:fld>
            <a:endParaRPr lang="en-US">
              <a:solidFill>
                <a:srgbClr val="000000"/>
              </a:solidFill>
            </a:endParaRPr>
          </a:p>
        </p:txBody>
      </p:sp>
      <p:graphicFrame>
        <p:nvGraphicFramePr>
          <p:cNvPr id="6" name="Group 1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2062992"/>
              </p:ext>
            </p:extLst>
          </p:nvPr>
        </p:nvGraphicFramePr>
        <p:xfrm>
          <a:off x="2133600" y="1124744"/>
          <a:ext cx="1752600" cy="2591435"/>
        </p:xfrm>
        <a:graphic>
          <a:graphicData uri="http://schemas.openxmlformats.org/drawingml/2006/table">
            <a:tbl>
              <a:tblPr/>
              <a:tblGrid>
                <a:gridCol w="533400"/>
                <a:gridCol w="1219200"/>
              </a:tblGrid>
              <a:tr h="328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S#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DURING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396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S1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[</a:t>
                      </a:r>
                      <a:r>
                        <a:rPr kumimoji="0" lang="en-GB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d04</a:t>
                      </a: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:</a:t>
                      </a:r>
                      <a:r>
                        <a:rPr kumimoji="0" lang="en-GB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d10</a:t>
                      </a: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]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</a:tr>
              <a:tr h="3635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S2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[</a:t>
                      </a:r>
                      <a:r>
                        <a:rPr kumimoji="0" lang="en-GB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d02</a:t>
                      </a: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:</a:t>
                      </a:r>
                      <a:r>
                        <a:rPr kumimoji="0" lang="en-GB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d04</a:t>
                      </a: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]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</a:tr>
              <a:tr h="3635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S2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[</a:t>
                      </a:r>
                      <a:r>
                        <a:rPr kumimoji="0" lang="en-GB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d07</a:t>
                      </a: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:</a:t>
                      </a:r>
                      <a:r>
                        <a:rPr kumimoji="0" lang="en-GB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d10</a:t>
                      </a: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]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</a:tr>
              <a:tr h="3635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S3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[</a:t>
                      </a:r>
                      <a:r>
                        <a:rPr kumimoji="0" lang="en-GB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d03</a:t>
                      </a: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:</a:t>
                      </a:r>
                      <a:r>
                        <a:rPr kumimoji="0" lang="en-GB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d10</a:t>
                      </a: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]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</a:tr>
              <a:tr h="3651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S4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[</a:t>
                      </a:r>
                      <a:r>
                        <a:rPr kumimoji="0" lang="en-GB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d04</a:t>
                      </a: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:</a:t>
                      </a:r>
                      <a:r>
                        <a:rPr kumimoji="0" lang="en-GB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d10</a:t>
                      </a: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]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S5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[</a:t>
                      </a:r>
                      <a:r>
                        <a:rPr kumimoji="0" lang="en-GB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d02</a:t>
                      </a: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:</a:t>
                      </a:r>
                      <a:r>
                        <a:rPr kumimoji="0" lang="en-GB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d10</a:t>
                      </a: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]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Group 14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7490487"/>
              </p:ext>
            </p:extLst>
          </p:nvPr>
        </p:nvGraphicFramePr>
        <p:xfrm>
          <a:off x="6324600" y="1131094"/>
          <a:ext cx="2286000" cy="5486400"/>
        </p:xfrm>
        <a:graphic>
          <a:graphicData uri="http://schemas.openxmlformats.org/drawingml/2006/table">
            <a:tbl>
              <a:tblPr/>
              <a:tblGrid>
                <a:gridCol w="533400"/>
                <a:gridCol w="533400"/>
                <a:gridCol w="1219200"/>
              </a:tblGrid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S#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P#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DURING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357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S1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P1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[</a:t>
                      </a:r>
                      <a:r>
                        <a:rPr kumimoji="0" lang="en-GB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d04</a:t>
                      </a: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:</a:t>
                      </a:r>
                      <a:r>
                        <a:rPr kumimoji="0" lang="en-GB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d10</a:t>
                      </a: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]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</a:tr>
              <a:tr h="355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S1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P2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[</a:t>
                      </a:r>
                      <a:r>
                        <a:rPr kumimoji="0" lang="en-GB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d05</a:t>
                      </a: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:</a:t>
                      </a:r>
                      <a:r>
                        <a:rPr kumimoji="0" lang="en-GB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d10</a:t>
                      </a: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]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</a:tr>
              <a:tr h="357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S1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P3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[</a:t>
                      </a:r>
                      <a:r>
                        <a:rPr kumimoji="0" lang="en-GB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d09</a:t>
                      </a: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:</a:t>
                      </a:r>
                      <a:r>
                        <a:rPr kumimoji="0" lang="en-GB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d10</a:t>
                      </a: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]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</a:tr>
              <a:tr h="355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S1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P4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[</a:t>
                      </a:r>
                      <a:r>
                        <a:rPr kumimoji="0" lang="en-GB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d05</a:t>
                      </a: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:</a:t>
                      </a:r>
                      <a:r>
                        <a:rPr kumimoji="0" lang="en-GB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d10</a:t>
                      </a: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]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</a:tr>
              <a:tr h="357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S1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P5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[</a:t>
                      </a:r>
                      <a:r>
                        <a:rPr kumimoji="0" lang="en-GB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d04</a:t>
                      </a: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:</a:t>
                      </a:r>
                      <a:r>
                        <a:rPr kumimoji="0" lang="en-GB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d10</a:t>
                      </a: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]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</a:tr>
              <a:tr h="3540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S1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P6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[</a:t>
                      </a:r>
                      <a:r>
                        <a:rPr kumimoji="0" lang="en-GB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d06</a:t>
                      </a: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:</a:t>
                      </a:r>
                      <a:r>
                        <a:rPr kumimoji="0" lang="en-GB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d10</a:t>
                      </a: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]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</a:tr>
              <a:tr h="357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S2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P1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[</a:t>
                      </a:r>
                      <a:r>
                        <a:rPr kumimoji="0" lang="en-GB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d08</a:t>
                      </a: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:</a:t>
                      </a:r>
                      <a:r>
                        <a:rPr kumimoji="0" lang="en-GB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d10</a:t>
                      </a: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]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</a:tr>
              <a:tr h="355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S2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P1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[</a:t>
                      </a:r>
                      <a:r>
                        <a:rPr kumimoji="0" lang="en-GB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d02</a:t>
                      </a: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:</a:t>
                      </a:r>
                      <a:r>
                        <a:rPr kumimoji="0" lang="en-GB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d04</a:t>
                      </a: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]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</a:tr>
              <a:tr h="355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S2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P2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[</a:t>
                      </a:r>
                      <a:r>
                        <a:rPr kumimoji="0" lang="en-GB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d08</a:t>
                      </a: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:</a:t>
                      </a:r>
                      <a:r>
                        <a:rPr kumimoji="0" lang="en-GB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d10</a:t>
                      </a: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]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</a:tr>
              <a:tr h="355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S2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P2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[</a:t>
                      </a:r>
                      <a:r>
                        <a:rPr kumimoji="0" lang="en-GB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d03</a:t>
                      </a: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:</a:t>
                      </a:r>
                      <a:r>
                        <a:rPr kumimoji="0" lang="en-GB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d03</a:t>
                      </a: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]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</a:tr>
              <a:tr h="355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S3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P2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[</a:t>
                      </a:r>
                      <a:r>
                        <a:rPr kumimoji="0" lang="en-GB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d09</a:t>
                      </a: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:</a:t>
                      </a:r>
                      <a:r>
                        <a:rPr kumimoji="0" lang="en-GB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d10</a:t>
                      </a: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]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</a:tr>
              <a:tr h="355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S4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P2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[</a:t>
                      </a:r>
                      <a:r>
                        <a:rPr kumimoji="0" lang="en-GB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d06</a:t>
                      </a: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:</a:t>
                      </a:r>
                      <a:r>
                        <a:rPr kumimoji="0" lang="en-GB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d09</a:t>
                      </a: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]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</a:tr>
              <a:tr h="357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S4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P4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[</a:t>
                      </a:r>
                      <a:r>
                        <a:rPr kumimoji="0" lang="en-GB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d04</a:t>
                      </a: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:</a:t>
                      </a:r>
                      <a:r>
                        <a:rPr kumimoji="0" lang="en-GB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d08</a:t>
                      </a: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]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S4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P5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[</a:t>
                      </a:r>
                      <a:r>
                        <a:rPr kumimoji="0" lang="en-GB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d05</a:t>
                      </a: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:</a:t>
                      </a:r>
                      <a:r>
                        <a:rPr kumimoji="0" lang="en-GB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d10</a:t>
                      </a: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]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</a:tr>
            </a:tbl>
          </a:graphicData>
        </a:graphic>
      </p:graphicFrame>
      <p:sp>
        <p:nvSpPr>
          <p:cNvPr id="8" name="Text Box 123"/>
          <p:cNvSpPr txBox="1">
            <a:spLocks noChangeArrowheads="1"/>
          </p:cNvSpPr>
          <p:nvPr/>
        </p:nvSpPr>
        <p:spPr bwMode="auto">
          <a:xfrm>
            <a:off x="228600" y="1124744"/>
            <a:ext cx="131318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sz="2000">
                <a:solidFill>
                  <a:srgbClr val="000000"/>
                </a:solidFill>
              </a:rPr>
              <a:t>S_DURING</a:t>
            </a:r>
          </a:p>
        </p:txBody>
      </p:sp>
      <p:sp>
        <p:nvSpPr>
          <p:cNvPr id="9" name="Text Box 124"/>
          <p:cNvSpPr txBox="1">
            <a:spLocks noChangeArrowheads="1"/>
          </p:cNvSpPr>
          <p:nvPr/>
        </p:nvSpPr>
        <p:spPr bwMode="auto">
          <a:xfrm>
            <a:off x="4427538" y="1140619"/>
            <a:ext cx="144629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sz="2000">
                <a:solidFill>
                  <a:srgbClr val="000000"/>
                </a:solidFill>
              </a:rPr>
              <a:t>SP_DURING</a:t>
            </a:r>
          </a:p>
        </p:txBody>
      </p:sp>
      <p:sp>
        <p:nvSpPr>
          <p:cNvPr id="10" name="Text Box 145"/>
          <p:cNvSpPr txBox="1">
            <a:spLocks noChangeArrowheads="1"/>
          </p:cNvSpPr>
          <p:nvPr/>
        </p:nvSpPr>
        <p:spPr bwMode="auto">
          <a:xfrm>
            <a:off x="304800" y="2512219"/>
            <a:ext cx="16764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de-DE" sz="1800" dirty="0" smtClean="0">
                <a:solidFill>
                  <a:srgbClr val="000000"/>
                </a:solidFill>
              </a:rPr>
              <a:t>Ein</a:t>
            </a:r>
            <a:r>
              <a:rPr lang="de-DE" dirty="0" smtClean="0">
                <a:solidFill>
                  <a:srgbClr val="000000"/>
                </a:solidFill>
              </a:rPr>
              <a:t>führung von </a:t>
            </a:r>
            <a:r>
              <a:rPr lang="de-DE" sz="1800" b="1" i="1" dirty="0" smtClean="0">
                <a:solidFill>
                  <a:srgbClr val="000000"/>
                </a:solidFill>
              </a:rPr>
              <a:t>Intervalltypen</a:t>
            </a:r>
            <a:r>
              <a:rPr lang="de-DE" baseline="30000" dirty="0">
                <a:solidFill>
                  <a:srgbClr val="000000"/>
                </a:solidFill>
              </a:rPr>
              <a:t>1</a:t>
            </a:r>
            <a:r>
              <a:rPr lang="de-DE" sz="1800" dirty="0" smtClean="0">
                <a:solidFill>
                  <a:srgbClr val="000000"/>
                </a:solidFill>
              </a:rPr>
              <a:t> und ihren </a:t>
            </a:r>
            <a:r>
              <a:rPr lang="de-DE" sz="1800" b="1" i="1" dirty="0" smtClean="0">
                <a:solidFill>
                  <a:srgbClr val="000000"/>
                </a:solidFill>
              </a:rPr>
              <a:t>Punkttypen</a:t>
            </a:r>
            <a:endParaRPr lang="de-DE" sz="1800" baseline="30000" dirty="0">
              <a:solidFill>
                <a:srgbClr val="000000"/>
              </a:solidFill>
            </a:endParaRPr>
          </a:p>
        </p:txBody>
      </p:sp>
      <p:sp>
        <p:nvSpPr>
          <p:cNvPr id="11" name="Text Box 146"/>
          <p:cNvSpPr txBox="1">
            <a:spLocks noChangeArrowheads="1"/>
          </p:cNvSpPr>
          <p:nvPr/>
        </p:nvSpPr>
        <p:spPr bwMode="auto">
          <a:xfrm>
            <a:off x="251520" y="3933056"/>
            <a:ext cx="5730875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de-DE" sz="1800" dirty="0" smtClean="0">
                <a:solidFill>
                  <a:srgbClr val="000000"/>
                </a:solidFill>
              </a:rPr>
              <a:t>Der Typ des Attributs DURING könnte sein: </a:t>
            </a:r>
            <a:r>
              <a:rPr lang="de-DE" sz="1800" b="1" dirty="0" smtClean="0">
                <a:solidFill>
                  <a:srgbClr val="000000"/>
                </a:solidFill>
              </a:rPr>
              <a:t>INTERVAL_DATE</a:t>
            </a:r>
            <a:r>
              <a:rPr lang="de-DE" sz="1800" dirty="0" smtClean="0">
                <a:solidFill>
                  <a:srgbClr val="000000"/>
                </a:solidFill>
              </a:rPr>
              <a:t> (mit Punkttypen </a:t>
            </a:r>
            <a:r>
              <a:rPr lang="de-DE" sz="1800" b="1" dirty="0" smtClean="0">
                <a:solidFill>
                  <a:srgbClr val="000000"/>
                </a:solidFill>
              </a:rPr>
              <a:t>DATE</a:t>
            </a:r>
            <a:r>
              <a:rPr lang="de-DE" sz="1800" dirty="0" smtClean="0">
                <a:solidFill>
                  <a:srgbClr val="000000"/>
                </a:solidFill>
              </a:rPr>
              <a:t>)</a:t>
            </a:r>
          </a:p>
          <a:p>
            <a:endParaRPr lang="de-DE" sz="1800" dirty="0" smtClean="0">
              <a:solidFill>
                <a:srgbClr val="000000"/>
              </a:solidFill>
            </a:endParaRPr>
          </a:p>
          <a:p>
            <a:r>
              <a:rPr lang="de-DE" dirty="0" smtClean="0">
                <a:solidFill>
                  <a:srgbClr val="000000"/>
                </a:solidFill>
              </a:rPr>
              <a:t>DURING als Schlüssel? Möglich, aber hier nicht sinnvoll</a:t>
            </a:r>
            <a:endParaRPr lang="de-DE" sz="1800" dirty="0">
              <a:solidFill>
                <a:srgbClr val="000000"/>
              </a:solidFill>
            </a:endParaRPr>
          </a:p>
        </p:txBody>
      </p:sp>
      <p:sp>
        <p:nvSpPr>
          <p:cNvPr id="12" name="Text Box 147"/>
          <p:cNvSpPr txBox="1">
            <a:spLocks noChangeArrowheads="1"/>
          </p:cNvSpPr>
          <p:nvPr/>
        </p:nvSpPr>
        <p:spPr bwMode="auto">
          <a:xfrm>
            <a:off x="212725" y="5368132"/>
            <a:ext cx="588327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de-DE" sz="1800" dirty="0" smtClean="0">
                <a:solidFill>
                  <a:srgbClr val="000000"/>
                </a:solidFill>
              </a:rPr>
              <a:t>Für einen Punkttypen ist ein</a:t>
            </a:r>
            <a:r>
              <a:rPr lang="de-DE" dirty="0" smtClean="0">
                <a:solidFill>
                  <a:srgbClr val="000000"/>
                </a:solidFill>
              </a:rPr>
              <a:t>e Nachfolgerfunktion definiert – hier: </a:t>
            </a:r>
            <a:r>
              <a:rPr lang="de-DE" sz="1800" b="1" dirty="0" smtClean="0">
                <a:solidFill>
                  <a:srgbClr val="000000"/>
                </a:solidFill>
              </a:rPr>
              <a:t>NEXT_DATE ( </a:t>
            </a:r>
            <a:r>
              <a:rPr lang="de-DE" sz="1800" b="1" i="1" dirty="0" smtClean="0">
                <a:solidFill>
                  <a:srgbClr val="000000"/>
                </a:solidFill>
              </a:rPr>
              <a:t>d</a:t>
            </a:r>
            <a:r>
              <a:rPr lang="de-DE" sz="1800" b="1" dirty="0" smtClean="0">
                <a:solidFill>
                  <a:srgbClr val="000000"/>
                </a:solidFill>
              </a:rPr>
              <a:t> )</a:t>
            </a:r>
            <a:r>
              <a:rPr lang="de-DE" sz="1800" dirty="0" smtClean="0">
                <a:solidFill>
                  <a:srgbClr val="000000"/>
                </a:solidFill>
              </a:rPr>
              <a:t>. Hier zeigt sich die Skalierung.</a:t>
            </a:r>
            <a:endParaRPr lang="de-DE" sz="1800" dirty="0">
              <a:solidFill>
                <a:srgbClr val="000000"/>
              </a:solidFill>
            </a:endParaRPr>
          </a:p>
        </p:txBody>
      </p:sp>
      <p:sp>
        <p:nvSpPr>
          <p:cNvPr id="3" name="Rechteck 2"/>
          <p:cNvSpPr/>
          <p:nvPr/>
        </p:nvSpPr>
        <p:spPr>
          <a:xfrm>
            <a:off x="2339752" y="6392361"/>
            <a:ext cx="369069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 baseline="30000" dirty="0" smtClean="0">
                <a:solidFill>
                  <a:srgbClr val="000000"/>
                </a:solidFill>
              </a:rPr>
              <a:t>1</a:t>
            </a:r>
            <a:r>
              <a:rPr lang="de-DE" sz="1200" dirty="0" smtClean="0">
                <a:solidFill>
                  <a:srgbClr val="000000"/>
                </a:solidFill>
              </a:rPr>
              <a:t>Nicht zu verwechseln mit dem Typ INTERVAL in SQL-92</a:t>
            </a: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3698697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Intervallspezifikationen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196975"/>
            <a:ext cx="8507288" cy="4968875"/>
          </a:xfrm>
        </p:spPr>
        <p:txBody>
          <a:bodyPr/>
          <a:lstStyle/>
          <a:p>
            <a:r>
              <a:rPr lang="de-DE" sz="2000" dirty="0" smtClean="0"/>
              <a:t>[a, b] – Anfangszeitpunkt a und Endzeitpunkt b enthalten</a:t>
            </a:r>
          </a:p>
          <a:p>
            <a:r>
              <a:rPr lang="de-DE" sz="2000" dirty="0" smtClean="0"/>
              <a:t>(a, b] – </a:t>
            </a:r>
            <a:r>
              <a:rPr lang="de-DE" sz="2000" dirty="0"/>
              <a:t>Anfangszeitpunkt a </a:t>
            </a:r>
            <a:r>
              <a:rPr lang="de-DE" sz="2000" dirty="0" smtClean="0"/>
              <a:t>nicht enthalten, </a:t>
            </a:r>
            <a:br>
              <a:rPr lang="de-DE" sz="2000" dirty="0" smtClean="0"/>
            </a:br>
            <a:r>
              <a:rPr lang="de-DE" sz="2000" dirty="0" smtClean="0"/>
              <a:t>              Endzeitpunkt </a:t>
            </a:r>
            <a:r>
              <a:rPr lang="de-DE" sz="2000" dirty="0"/>
              <a:t>b </a:t>
            </a:r>
            <a:r>
              <a:rPr lang="de-DE" sz="2000" dirty="0" smtClean="0"/>
              <a:t>enthalten</a:t>
            </a:r>
          </a:p>
          <a:p>
            <a:r>
              <a:rPr lang="de-DE" sz="2000" dirty="0" smtClean="0"/>
              <a:t>[a</a:t>
            </a:r>
            <a:r>
              <a:rPr lang="de-DE" sz="2000" dirty="0"/>
              <a:t>, </a:t>
            </a:r>
            <a:r>
              <a:rPr lang="de-DE" sz="2000" dirty="0" smtClean="0"/>
              <a:t>b) </a:t>
            </a:r>
            <a:r>
              <a:rPr lang="de-DE" sz="2000" dirty="0"/>
              <a:t>– Anfangszeitpunkt a </a:t>
            </a:r>
            <a:r>
              <a:rPr lang="de-DE" sz="2000" dirty="0" smtClean="0"/>
              <a:t>enthalten</a:t>
            </a:r>
            <a:r>
              <a:rPr lang="de-DE" sz="2000" dirty="0"/>
              <a:t>, </a:t>
            </a:r>
            <a:br>
              <a:rPr lang="de-DE" sz="2000" dirty="0"/>
            </a:br>
            <a:r>
              <a:rPr lang="de-DE" sz="2000" dirty="0"/>
              <a:t>              Endzeitpunkt b </a:t>
            </a:r>
            <a:r>
              <a:rPr lang="de-DE" sz="2000" dirty="0" smtClean="0"/>
              <a:t>nicht enthalten</a:t>
            </a:r>
          </a:p>
          <a:p>
            <a:r>
              <a:rPr lang="de-DE" sz="2000" dirty="0" smtClean="0"/>
              <a:t>(a, b) </a:t>
            </a:r>
            <a:r>
              <a:rPr lang="de-DE" sz="2000" dirty="0"/>
              <a:t>– Anfangszeitpunkt a nicht enthalten, </a:t>
            </a:r>
            <a:br>
              <a:rPr lang="de-DE" sz="2000" dirty="0"/>
            </a:br>
            <a:r>
              <a:rPr lang="de-DE" sz="2000" dirty="0" smtClean="0"/>
              <a:t>              </a:t>
            </a:r>
            <a:r>
              <a:rPr lang="de-DE" sz="2000" dirty="0"/>
              <a:t>Endzeitpunkt b nicht </a:t>
            </a:r>
            <a:r>
              <a:rPr lang="de-DE" sz="2000" dirty="0" smtClean="0"/>
              <a:t>enthalten, </a:t>
            </a:r>
            <a:br>
              <a:rPr lang="de-DE" sz="2000" dirty="0" smtClean="0"/>
            </a:br>
            <a:r>
              <a:rPr lang="de-DE" sz="2000" dirty="0" smtClean="0"/>
              <a:t>              d.h. nur die </a:t>
            </a:r>
            <a:r>
              <a:rPr lang="de-DE" sz="2000" dirty="0" err="1" smtClean="0"/>
              <a:t>Chronons</a:t>
            </a:r>
            <a:r>
              <a:rPr lang="de-DE" sz="2000" dirty="0" smtClean="0"/>
              <a:t> dazwischen</a:t>
            </a:r>
            <a:endParaRPr lang="de-DE" sz="2000" dirty="0"/>
          </a:p>
          <a:p>
            <a:endParaRPr lang="de-DE" sz="20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E55964-1ACB-E742-83A7-6D5C6D2D6D17}" type="slidenum">
              <a:rPr lang="de-DE" smtClean="0"/>
              <a:pPr>
                <a:defRPr/>
              </a:pPr>
              <a:t>8</a:t>
            </a:fld>
            <a:endParaRPr lang="de-DE"/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887061" y="4365104"/>
            <a:ext cx="4172937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dirty="0"/>
              <a:t>PRE ( </a:t>
            </a:r>
            <a:r>
              <a:rPr lang="en-GB" i="1" dirty="0" err="1"/>
              <a:t>i</a:t>
            </a:r>
            <a:r>
              <a:rPr lang="en-GB" dirty="0"/>
              <a:t> )	</a:t>
            </a:r>
            <a:r>
              <a:rPr lang="en-GB" dirty="0" smtClean="0"/>
              <a:t>		</a:t>
            </a:r>
            <a:r>
              <a:rPr lang="en-GB" dirty="0" err="1" smtClean="0"/>
              <a:t>Offener</a:t>
            </a:r>
            <a:r>
              <a:rPr lang="en-GB" dirty="0" smtClean="0"/>
              <a:t> </a:t>
            </a:r>
            <a:r>
              <a:rPr lang="en-GB" dirty="0" err="1" smtClean="0"/>
              <a:t>Anfang</a:t>
            </a:r>
            <a:r>
              <a:rPr lang="en-GB" dirty="0"/>
              <a:t/>
            </a:r>
            <a:br>
              <a:rPr lang="en-GB" dirty="0"/>
            </a:br>
            <a:r>
              <a:rPr lang="en-GB" dirty="0"/>
              <a:t>BEGIN ( </a:t>
            </a:r>
            <a:r>
              <a:rPr lang="en-GB" i="1" dirty="0" err="1"/>
              <a:t>i</a:t>
            </a:r>
            <a:r>
              <a:rPr lang="en-GB" dirty="0"/>
              <a:t> </a:t>
            </a:r>
            <a:r>
              <a:rPr lang="en-GB" dirty="0" smtClean="0"/>
              <a:t>)	</a:t>
            </a:r>
            <a:r>
              <a:rPr lang="en-GB" dirty="0" err="1" smtClean="0"/>
              <a:t>Geschlossener</a:t>
            </a:r>
            <a:r>
              <a:rPr lang="en-GB" dirty="0" smtClean="0"/>
              <a:t> </a:t>
            </a:r>
            <a:r>
              <a:rPr lang="en-GB" dirty="0" err="1" smtClean="0"/>
              <a:t>Anfang</a:t>
            </a:r>
            <a:r>
              <a:rPr lang="en-GB" dirty="0"/>
              <a:t/>
            </a:r>
            <a:br>
              <a:rPr lang="en-GB" dirty="0"/>
            </a:br>
            <a:r>
              <a:rPr lang="en-GB" dirty="0"/>
              <a:t>END ( </a:t>
            </a:r>
            <a:r>
              <a:rPr lang="en-GB" i="1" dirty="0" err="1"/>
              <a:t>i</a:t>
            </a:r>
            <a:r>
              <a:rPr lang="en-GB" dirty="0"/>
              <a:t> )	</a:t>
            </a:r>
            <a:r>
              <a:rPr lang="en-GB" dirty="0" smtClean="0"/>
              <a:t>		</a:t>
            </a:r>
            <a:r>
              <a:rPr lang="en-GB" dirty="0" err="1" smtClean="0"/>
              <a:t>Geschlossenes</a:t>
            </a:r>
            <a:r>
              <a:rPr lang="en-GB" dirty="0" smtClean="0"/>
              <a:t> </a:t>
            </a:r>
            <a:r>
              <a:rPr lang="en-GB" dirty="0" err="1" smtClean="0"/>
              <a:t>Ende</a:t>
            </a:r>
            <a:r>
              <a:rPr lang="en-GB" dirty="0"/>
              <a:t/>
            </a:r>
            <a:br>
              <a:rPr lang="en-GB" dirty="0"/>
            </a:br>
            <a:r>
              <a:rPr lang="en-GB" dirty="0"/>
              <a:t>POST ( </a:t>
            </a:r>
            <a:r>
              <a:rPr lang="en-GB" i="1" dirty="0" err="1"/>
              <a:t>i</a:t>
            </a:r>
            <a:r>
              <a:rPr lang="en-GB" dirty="0"/>
              <a:t> )	</a:t>
            </a:r>
            <a:r>
              <a:rPr lang="en-GB" dirty="0" smtClean="0"/>
              <a:t>		</a:t>
            </a:r>
            <a:r>
              <a:rPr lang="en-GB" dirty="0" err="1" smtClean="0"/>
              <a:t>Offenes</a:t>
            </a:r>
            <a:r>
              <a:rPr lang="en-GB" dirty="0" smtClean="0"/>
              <a:t> </a:t>
            </a:r>
            <a:r>
              <a:rPr lang="en-GB" dirty="0" err="1" smtClean="0"/>
              <a:t>Ende</a:t>
            </a:r>
            <a:endParaRPr lang="en-GB" dirty="0"/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881232" y="5583113"/>
            <a:ext cx="455765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dirty="0"/>
              <a:t>COUNT ( </a:t>
            </a:r>
            <a:r>
              <a:rPr lang="en-GB" i="1" dirty="0" err="1"/>
              <a:t>i</a:t>
            </a:r>
            <a:r>
              <a:rPr lang="en-GB" dirty="0"/>
              <a:t> )	</a:t>
            </a:r>
            <a:r>
              <a:rPr lang="en-GB" dirty="0" err="1" smtClean="0"/>
              <a:t>Länge</a:t>
            </a:r>
            <a:r>
              <a:rPr lang="en-GB" dirty="0" smtClean="0"/>
              <a:t> (</a:t>
            </a:r>
            <a:r>
              <a:rPr lang="en-GB" dirty="0" err="1" smtClean="0"/>
              <a:t>Anzahl</a:t>
            </a:r>
            <a:r>
              <a:rPr lang="en-GB" dirty="0" smtClean="0"/>
              <a:t> der </a:t>
            </a:r>
            <a:r>
              <a:rPr lang="en-GB" dirty="0" err="1" smtClean="0"/>
              <a:t>Punkte</a:t>
            </a:r>
            <a:r>
              <a:rPr lang="en-GB" dirty="0" smtClean="0"/>
              <a:t>)</a:t>
            </a:r>
            <a:endParaRPr lang="en-GB" dirty="0"/>
          </a:p>
        </p:txBody>
      </p:sp>
      <p:sp>
        <p:nvSpPr>
          <p:cNvPr id="5" name="Textfeld 4"/>
          <p:cNvSpPr txBox="1"/>
          <p:nvPr/>
        </p:nvSpPr>
        <p:spPr>
          <a:xfrm>
            <a:off x="6804248" y="4869160"/>
            <a:ext cx="195438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Intervalle werden </a:t>
            </a:r>
            <a:br>
              <a:rPr lang="de-DE" dirty="0" smtClean="0"/>
            </a:br>
            <a:r>
              <a:rPr lang="de-DE" dirty="0" smtClean="0"/>
              <a:t>oft auch</a:t>
            </a:r>
            <a:br>
              <a:rPr lang="de-DE" dirty="0" smtClean="0"/>
            </a:br>
            <a:r>
              <a:rPr lang="de-DE" dirty="0" smtClean="0"/>
              <a:t>Perioden (</a:t>
            </a:r>
            <a:r>
              <a:rPr lang="de-DE" dirty="0" err="1" smtClean="0"/>
              <a:t>periods</a:t>
            </a:r>
            <a:r>
              <a:rPr lang="de-DE" dirty="0" smtClean="0"/>
              <a:t>)</a:t>
            </a:r>
            <a:br>
              <a:rPr lang="de-DE" dirty="0" smtClean="0"/>
            </a:br>
            <a:r>
              <a:rPr lang="de-DE" dirty="0" smtClean="0"/>
              <a:t>genannt.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41672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Intervalle: Mehrere Deutungen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Etwas gilt zu irgendeinem Zeitpunkt im Intervall </a:t>
            </a:r>
            <a:br>
              <a:rPr lang="de-DE" dirty="0" smtClean="0"/>
            </a:br>
            <a:r>
              <a:rPr lang="de-DE" dirty="0" smtClean="0"/>
              <a:t>(Unsicherheit)</a:t>
            </a:r>
          </a:p>
          <a:p>
            <a:r>
              <a:rPr lang="de-DE" dirty="0" smtClean="0"/>
              <a:t>Etwas gilt zu jedem Zeitpunkt des Intervalls</a:t>
            </a:r>
          </a:p>
          <a:p>
            <a:r>
              <a:rPr lang="de-DE" dirty="0" smtClean="0"/>
              <a:t>Etwas wurde als Wert über (alle) Zeitpunkte im Intervall bestimmt?</a:t>
            </a:r>
          </a:p>
          <a:p>
            <a:pPr lvl="1"/>
            <a:r>
              <a:rPr lang="de-DE" dirty="0" smtClean="0"/>
              <a:t>Beispiel: Inflation – hier DURING als Schlüssel!</a:t>
            </a:r>
          </a:p>
          <a:p>
            <a:r>
              <a:rPr lang="de-DE" dirty="0" smtClean="0"/>
              <a:t>Intervall</a:t>
            </a:r>
            <a:br>
              <a:rPr lang="de-DE" dirty="0" smtClean="0"/>
            </a:br>
            <a:r>
              <a:rPr lang="de-DE" dirty="0" smtClean="0"/>
              <a:t>definiert</a:t>
            </a:r>
            <a:br>
              <a:rPr lang="de-DE" dirty="0" smtClean="0"/>
            </a:br>
            <a:r>
              <a:rPr lang="de-DE" dirty="0" smtClean="0"/>
              <a:t>Periode</a:t>
            </a:r>
            <a:br>
              <a:rPr lang="de-DE" dirty="0" smtClean="0"/>
            </a:br>
            <a:r>
              <a:rPr lang="de-DE" dirty="0" smtClean="0"/>
              <a:t>in der höheren</a:t>
            </a:r>
            <a:br>
              <a:rPr lang="de-DE" dirty="0" smtClean="0"/>
            </a:br>
            <a:r>
              <a:rPr lang="de-DE" dirty="0" smtClean="0"/>
              <a:t>Skala</a:t>
            </a:r>
          </a:p>
          <a:p>
            <a:r>
              <a:rPr lang="de-DE" dirty="0" smtClean="0"/>
              <a:t>... weitere ...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E55964-1ACB-E742-83A7-6D5C6D2D6D17}" type="slidenum">
              <a:rPr lang="de-DE" smtClean="0"/>
              <a:pPr>
                <a:defRPr/>
              </a:pPr>
              <a:t>9</a:t>
            </a:fld>
            <a:endParaRPr lang="de-DE"/>
          </a:p>
        </p:txBody>
      </p:sp>
      <p:graphicFrame>
        <p:nvGraphicFramePr>
          <p:cNvPr id="5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2553935"/>
              </p:ext>
            </p:extLst>
          </p:nvPr>
        </p:nvGraphicFramePr>
        <p:xfrm>
          <a:off x="3275856" y="4077072"/>
          <a:ext cx="3600400" cy="20615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78" name="Drawing" r:id="rId3" imgW="4860000" imgH="3124800" progId="FLW3Drawing">
                  <p:embed/>
                </p:oleObj>
              </mc:Choice>
              <mc:Fallback>
                <p:oleObj name="Drawing" r:id="rId3" imgW="4860000" imgH="3124800" progId="FLW3Drawing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5856" y="4077072"/>
                        <a:ext cx="3600400" cy="206151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 Box 125"/>
          <p:cNvSpPr txBox="1">
            <a:spLocks noChangeArrowheads="1"/>
          </p:cNvSpPr>
          <p:nvPr/>
        </p:nvSpPr>
        <p:spPr bwMode="auto">
          <a:xfrm>
            <a:off x="6948264" y="4293096"/>
            <a:ext cx="1981200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de-DE" sz="1800" dirty="0" smtClean="0"/>
              <a:t>Einschränkung:</a:t>
            </a:r>
            <a:br>
              <a:rPr lang="de-DE" sz="1800" dirty="0" smtClean="0"/>
            </a:br>
            <a:r>
              <a:rPr lang="de-DE" sz="1800" dirty="0" smtClean="0"/>
              <a:t>keine „Lücken“</a:t>
            </a:r>
          </a:p>
          <a:p>
            <a:endParaRPr lang="de-DE" dirty="0"/>
          </a:p>
          <a:p>
            <a:r>
              <a:rPr lang="de-DE" sz="1800" dirty="0" smtClean="0"/>
              <a:t>Nicht einfach zu prüfen</a:t>
            </a:r>
            <a:endParaRPr lang="de-DE" sz="1800" dirty="0"/>
          </a:p>
        </p:txBody>
      </p:sp>
      <p:cxnSp>
        <p:nvCxnSpPr>
          <p:cNvPr id="8" name="Gerade Verbindung 7"/>
          <p:cNvCxnSpPr/>
          <p:nvPr/>
        </p:nvCxnSpPr>
        <p:spPr>
          <a:xfrm>
            <a:off x="3059832" y="3933056"/>
            <a:ext cx="0" cy="244827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5843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7_Standarddesign">
  <a:themeElements>
    <a:clrScheme name="7_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7_Standarddesign">
      <a:majorFont>
        <a:latin typeface="Myriad Pro"/>
        <a:ea typeface="ＭＳ Ｐゴシック"/>
        <a:cs typeface=""/>
      </a:majorFont>
      <a:minorFont>
        <a:latin typeface="Myriad Pro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7_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</TotalTime>
  <Words>2791</Words>
  <Application>Microsoft Macintosh PowerPoint</Application>
  <PresentationFormat>On-screen Show (4:3)</PresentationFormat>
  <Paragraphs>957</Paragraphs>
  <Slides>52</Slides>
  <Notes>13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61" baseType="lpstr">
      <vt:lpstr>Calibri</vt:lpstr>
      <vt:lpstr>Courier</vt:lpstr>
      <vt:lpstr>Courier New</vt:lpstr>
      <vt:lpstr>ＭＳ Ｐゴシック</vt:lpstr>
      <vt:lpstr>Myriad Pro</vt:lpstr>
      <vt:lpstr>Wingdings</vt:lpstr>
      <vt:lpstr>Arial</vt:lpstr>
      <vt:lpstr>7_Standarddesign</vt:lpstr>
      <vt:lpstr>Drawing</vt:lpstr>
      <vt:lpstr>Non-Standard-Datenbanken</vt:lpstr>
      <vt:lpstr>Non-Standard-Datenbanken</vt:lpstr>
      <vt:lpstr>Standard-Datenbanken</vt:lpstr>
      <vt:lpstr>Semitemporalisiert: Linear geordnete Struktur</vt:lpstr>
      <vt:lpstr>Voll temporalisiert (Versuch 1)</vt:lpstr>
      <vt:lpstr>Zu prüfende Einschränkungen</vt:lpstr>
      <vt:lpstr>Voll temporalisiert (Versuch 2)</vt:lpstr>
      <vt:lpstr>Intervallspezifikationen</vt:lpstr>
      <vt:lpstr>Intervalle: Mehrere Deutungen</vt:lpstr>
      <vt:lpstr>Automatische Verschmelzung von Intervallen?</vt:lpstr>
      <vt:lpstr>Danksagung und Literaturhinweis</vt:lpstr>
      <vt:lpstr>PowerPoint Presentation</vt:lpstr>
      <vt:lpstr>Dimensionen der Zeit</vt:lpstr>
      <vt:lpstr>Relationen in zeitlichen Dimensionen</vt:lpstr>
      <vt:lpstr>Transaktionszeit: Wofür benötigt?</vt:lpstr>
      <vt:lpstr>Bitemporale Daten</vt:lpstr>
      <vt:lpstr>Temporale Datenbank: Definition</vt:lpstr>
      <vt:lpstr>Non-Standard-Datenbanken</vt:lpstr>
      <vt:lpstr>Standisierung schwierig</vt:lpstr>
      <vt:lpstr>Standardisierung</vt:lpstr>
      <vt:lpstr>Danksagung</vt:lpstr>
      <vt:lpstr>SQL:2011 – Unterstützung für temporale Daten</vt:lpstr>
      <vt:lpstr>SQL:2011 – Unterstützung für temporale Daten</vt:lpstr>
      <vt:lpstr>Tabellenperioden für Anwendungszeit</vt:lpstr>
      <vt:lpstr>Anwendungszeit – Änderung und Löschung</vt:lpstr>
      <vt:lpstr>Anwendungszeit und Primär-/Fremdschlüssel</vt:lpstr>
      <vt:lpstr>Anwendungszeit in Anfragen</vt:lpstr>
      <vt:lpstr>Temporale Verbunde mit Anwendungszeit</vt:lpstr>
      <vt:lpstr>Tabellen und Versionierung mit Systemzeit</vt:lpstr>
      <vt:lpstr>Tabellen und Versionierung mit Systemzeit</vt:lpstr>
      <vt:lpstr>Änderung von systemversionierten Tabellen</vt:lpstr>
      <vt:lpstr>Einschränkungen und Anfragen</vt:lpstr>
      <vt:lpstr>Beispiele</vt:lpstr>
      <vt:lpstr>Bitemporale Tabellen</vt:lpstr>
      <vt:lpstr>Anfragen an bitemporale Tabellen</vt:lpstr>
      <vt:lpstr>Temporale Daten – Zusammenfassung</vt:lpstr>
      <vt:lpstr>PowerPoint Presentation</vt:lpstr>
      <vt:lpstr>Non-Standard-Datenbanken</vt:lpstr>
      <vt:lpstr>Sequenzen in SQL:2011</vt:lpstr>
      <vt:lpstr>Analytische Funktionen – Überblick</vt:lpstr>
      <vt:lpstr>Geordnetes Analytisches Fenster</vt:lpstr>
      <vt:lpstr>Bereichsangabe – Beispiel (1)</vt:lpstr>
      <vt:lpstr>Bereichsangabe – Beispiel (2)</vt:lpstr>
      <vt:lpstr>Partitioniertes analytisches Fenster</vt:lpstr>
      <vt:lpstr>Partitioniertes analytisches Fenster</vt:lpstr>
      <vt:lpstr>Partitioniertes analytisches Fenster</vt:lpstr>
      <vt:lpstr>Partitioniertes analytisches Fenster</vt:lpstr>
      <vt:lpstr>Partitioniertes analytisches Fenster</vt:lpstr>
      <vt:lpstr>Vordefinierte analytische Funktionen</vt:lpstr>
      <vt:lpstr>Analytische Funktion – Beispiel LAG</vt:lpstr>
      <vt:lpstr>Offene Punkte bei der Datenmodellierung</vt:lpstr>
      <vt:lpstr>Weitere Aspekte und Ausblick</vt:lpstr>
    </vt:vector>
  </TitlesOfParts>
  <Company/>
  <LinksUpToDate>false</LinksUpToDate>
  <SharedDoc>false</SharedDoc>
  <HyperlinksChanged>false</HyperlinksChanged>
  <AppVersion>15.0028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Uli</dc:creator>
  <cp:lastModifiedBy>Ralf Möller</cp:lastModifiedBy>
  <cp:revision>1462</cp:revision>
  <dcterms:created xsi:type="dcterms:W3CDTF">2010-04-27T12:26:40Z</dcterms:created>
  <dcterms:modified xsi:type="dcterms:W3CDTF">2016-12-11T16:58:23Z</dcterms:modified>
</cp:coreProperties>
</file>