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81"/>
  </p:notesMasterIdLst>
  <p:handoutMasterIdLst>
    <p:handoutMasterId r:id="rId82"/>
  </p:handoutMasterIdLst>
  <p:sldIdLst>
    <p:sldId id="273" r:id="rId2"/>
    <p:sldId id="537" r:id="rId3"/>
    <p:sldId id="641" r:id="rId4"/>
    <p:sldId id="721" r:id="rId5"/>
    <p:sldId id="722" r:id="rId6"/>
    <p:sldId id="723" r:id="rId7"/>
    <p:sldId id="724" r:id="rId8"/>
    <p:sldId id="728" r:id="rId9"/>
    <p:sldId id="642" r:id="rId10"/>
    <p:sldId id="827" r:id="rId11"/>
    <p:sldId id="833" r:id="rId12"/>
    <p:sldId id="720" r:id="rId13"/>
    <p:sldId id="940" r:id="rId14"/>
    <p:sldId id="838" r:id="rId15"/>
    <p:sldId id="719" r:id="rId16"/>
    <p:sldId id="841" r:id="rId17"/>
    <p:sldId id="672" r:id="rId18"/>
    <p:sldId id="673" r:id="rId19"/>
    <p:sldId id="675" r:id="rId20"/>
    <p:sldId id="676" r:id="rId21"/>
    <p:sldId id="677" r:id="rId22"/>
    <p:sldId id="743" r:id="rId23"/>
    <p:sldId id="680" r:id="rId24"/>
    <p:sldId id="681" r:id="rId25"/>
    <p:sldId id="682" r:id="rId26"/>
    <p:sldId id="683" r:id="rId27"/>
    <p:sldId id="684" r:id="rId28"/>
    <p:sldId id="685" r:id="rId29"/>
    <p:sldId id="692" r:id="rId30"/>
    <p:sldId id="738" r:id="rId31"/>
    <p:sldId id="697" r:id="rId32"/>
    <p:sldId id="941" r:id="rId33"/>
    <p:sldId id="942" r:id="rId34"/>
    <p:sldId id="943" r:id="rId35"/>
    <p:sldId id="944" r:id="rId36"/>
    <p:sldId id="945" r:id="rId37"/>
    <p:sldId id="946" r:id="rId38"/>
    <p:sldId id="740" r:id="rId39"/>
    <p:sldId id="891" r:id="rId40"/>
    <p:sldId id="1002" r:id="rId41"/>
    <p:sldId id="757" r:id="rId42"/>
    <p:sldId id="761" r:id="rId43"/>
    <p:sldId id="998" r:id="rId44"/>
    <p:sldId id="978" r:id="rId45"/>
    <p:sldId id="977" r:id="rId46"/>
    <p:sldId id="949" r:id="rId47"/>
    <p:sldId id="950" r:id="rId48"/>
    <p:sldId id="951" r:id="rId49"/>
    <p:sldId id="952" r:id="rId50"/>
    <p:sldId id="953" r:id="rId51"/>
    <p:sldId id="954" r:id="rId52"/>
    <p:sldId id="955" r:id="rId53"/>
    <p:sldId id="956" r:id="rId54"/>
    <p:sldId id="958" r:id="rId55"/>
    <p:sldId id="959" r:id="rId56"/>
    <p:sldId id="960" r:id="rId57"/>
    <p:sldId id="961" r:id="rId58"/>
    <p:sldId id="962" r:id="rId59"/>
    <p:sldId id="963" r:id="rId60"/>
    <p:sldId id="964" r:id="rId61"/>
    <p:sldId id="965" r:id="rId62"/>
    <p:sldId id="966" r:id="rId63"/>
    <p:sldId id="967" r:id="rId64"/>
    <p:sldId id="968" r:id="rId65"/>
    <p:sldId id="969" r:id="rId66"/>
    <p:sldId id="970" r:id="rId67"/>
    <p:sldId id="971" r:id="rId68"/>
    <p:sldId id="1003" r:id="rId69"/>
    <p:sldId id="972" r:id="rId70"/>
    <p:sldId id="973" r:id="rId71"/>
    <p:sldId id="974" r:id="rId72"/>
    <p:sldId id="1004" r:id="rId73"/>
    <p:sldId id="975" r:id="rId74"/>
    <p:sldId id="1005" r:id="rId75"/>
    <p:sldId id="935" r:id="rId76"/>
    <p:sldId id="936" r:id="rId77"/>
    <p:sldId id="937" r:id="rId78"/>
    <p:sldId id="938" r:id="rId79"/>
    <p:sldId id="1001" r:id="rId8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F05FF"/>
    <a:srgbClr val="0305FF"/>
    <a:srgbClr val="228F46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04" autoAdjust="0"/>
    <p:restoredTop sz="87313" autoAdjust="0"/>
  </p:normalViewPr>
  <p:slideViewPr>
    <p:cSldViewPr>
      <p:cViewPr varScale="1">
        <p:scale>
          <a:sx n="104" d="100"/>
          <a:sy n="104" d="100"/>
        </p:scale>
        <p:origin x="92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0" d="100"/>
          <a:sy n="110" d="100"/>
        </p:scale>
        <p:origin x="262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notesMaster" Target="notesMasters/notesMaster1.xml"/><Relationship Id="rId82" Type="http://schemas.openxmlformats.org/officeDocument/2006/relationships/handoutMaster" Target="handoutMasters/handoutMaster1.xml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76120B9-8230-544D-8B1C-CF8614484872}" type="datetimeFigureOut">
              <a:rPr lang="de-DE"/>
              <a:pPr>
                <a:defRPr/>
              </a:pPr>
              <a:t>29.01.18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05DD81C-45EC-584C-B523-9280BF587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74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182E4AE-5668-124F-9B5E-901F5F72967B}" type="datetimeFigureOut">
              <a:rPr lang="de-DE"/>
              <a:pPr>
                <a:defRPr/>
              </a:pPr>
              <a:t>29.01.18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0B9E877-0E43-B249-88D5-7B9AFED89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26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6B7234-3F5C-944F-9CA6-6D204B5FB3AA}" type="slidenum">
              <a:rPr lang="en-US"/>
              <a:pPr/>
              <a:t>3</a:t>
            </a:fld>
            <a:endParaRPr lang="en-US"/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Randomization for Massive and Streaming Data Sets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August 21, 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 Forum Annual Meeting 2003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694E21-087D-3C45-B3DE-51D22C8C4959}" type="slidenum">
              <a:rPr lang="en-US"/>
              <a:pPr/>
              <a:t>12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60AAB-60E5-554F-9DBF-C997760DAA64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79" y="4342813"/>
            <a:ext cx="5484842" cy="411597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ja-JP" smtClean="0"/>
              <a:t>The background of </a:t>
            </a:r>
          </a:p>
        </p:txBody>
      </p:sp>
    </p:spTree>
    <p:extLst>
      <p:ext uri="{BB962C8B-B14F-4D97-AF65-F5344CB8AC3E}">
        <p14:creationId xmlns:p14="http://schemas.microsoft.com/office/powerpoint/2010/main" val="799031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9E877-0E43-B249-88D5-7B9AFED89AD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43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B44C-9B2A-4BEF-A66E-0B60E356117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50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9E877-0E43-B249-88D5-7B9AFED89AD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12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BB28E9-C693-4CC6-9DEF-ADCE65755399}" type="slidenum">
              <a:rPr lang="en-US"/>
              <a:pPr/>
              <a:t>58</a:t>
            </a:fld>
            <a:endParaRPr lang="en-US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52475"/>
            <a:ext cx="4935538" cy="3703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061" y="4710746"/>
            <a:ext cx="4971678" cy="44629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Similar to point segment tree (each leaf is a point rather than a unit interval).</a:t>
            </a:r>
          </a:p>
        </p:txBody>
      </p:sp>
    </p:spTree>
    <p:extLst>
      <p:ext uri="{BB962C8B-B14F-4D97-AF65-F5344CB8AC3E}">
        <p14:creationId xmlns:p14="http://schemas.microsoft.com/office/powerpoint/2010/main" val="147559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18BC88-E670-F442-ABDD-01E4652978D7}" type="slidenum">
              <a:rPr lang="en-US"/>
              <a:pPr/>
              <a:t>4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82" y="4342813"/>
            <a:ext cx="5030237" cy="41159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22265-E2C5-314D-9DCA-8691B9E65F2B}" type="slidenum">
              <a:rPr lang="en-US"/>
              <a:pPr/>
              <a:t>5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D9867-9996-134C-B972-5ADF4AE6265A}" type="slidenum">
              <a:rPr lang="en-US"/>
              <a:pPr/>
              <a:t>6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BA2678-B9C1-E443-8472-F8B7FE760FAC}" type="slidenum">
              <a:rPr lang="en-US"/>
              <a:pPr/>
              <a:t>7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60B5A-75C3-E641-B500-3CF1A0A260C1}" type="slidenum">
              <a:rPr lang="de-DE"/>
              <a:pPr/>
              <a:t>8</a:t>
            </a:fld>
            <a:endParaRPr lang="de-DE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400"/>
              <a:t>Measuring stations</a:t>
            </a:r>
          </a:p>
          <a:p>
            <a:pPr lvl="2"/>
            <a:r>
              <a:rPr lang="en-US" sz="1400"/>
              <a:t>Loop detectors in each lane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576069-43C1-4E4F-A59C-358EF2C4F41D}" type="slidenum">
              <a:rPr lang="en-US"/>
              <a:pPr/>
              <a:t>9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Suppose that we have two sensors taking temperature measurements</a:t>
            </a:r>
            <a:r>
              <a:rPr lang="en-US" sz="2000" baseline="0" dirty="0" smtClean="0"/>
              <a:t> from a single Siemens turbine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-One interesting problem is to find if the two sensor readings are in accord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-To do this we create a window based on the last measurements and we calculate the similarity based on the Pearson correlation or the cosine distance</a:t>
            </a:r>
          </a:p>
          <a:p>
            <a:endParaRPr lang="en-US" sz="2000" baseline="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983FD-0EDC-E84C-A1FE-19D53453A49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87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61407A-BF28-7744-B33D-962498449B2C}" type="slidenum">
              <a:rPr lang="de-DE"/>
              <a:pPr/>
              <a:t>11</a:t>
            </a:fld>
            <a:endParaRPr lang="de-DE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B246-3330-9542-98E8-0D009F9309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3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de-DE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5964-1ACB-E742-83A7-6D5C6D2D6D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21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5F6B-0EF4-0A45-A5AE-A60FF9680772}" type="datetime1">
              <a:rPr lang="de-DE"/>
              <a:pPr>
                <a:defRPr/>
              </a:pPr>
              <a:t>29.01.18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Christian Matzat 14.Februar 2012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BC72-DE70-DA4A-8022-86E03E264B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910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52400" y="6400800"/>
            <a:ext cx="3505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PODS 2002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667000" y="6248400"/>
            <a:ext cx="381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stanfordstreamdatamanager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A2447-FE9F-1E47-903A-3C91338C3D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894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8538" y="304800"/>
            <a:ext cx="6624637" cy="6858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188" y="1341438"/>
            <a:ext cx="3884612" cy="490696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341438"/>
            <a:ext cx="3884613" cy="490696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24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8538" y="304800"/>
            <a:ext cx="6624637" cy="6858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11188" y="1341438"/>
            <a:ext cx="3884612" cy="490696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341438"/>
            <a:ext cx="3884613" cy="2376487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870325"/>
            <a:ext cx="3884613" cy="23780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52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0668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62000" y="1295400"/>
            <a:ext cx="7848600" cy="49530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3505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</a:t>
            </a:r>
            <a:r>
              <a:rPr lang="en-US">
                <a:solidFill>
                  <a:schemeClr val="folHlink"/>
                </a:solidFill>
              </a:rPr>
              <a:t>anfordst</a:t>
            </a:r>
            <a:r>
              <a:rPr lang="en-US"/>
              <a:t>re</a:t>
            </a:r>
            <a:r>
              <a:rPr lang="en-US">
                <a:solidFill>
                  <a:schemeClr val="folHlink"/>
                </a:solidFill>
              </a:rPr>
              <a:t>amdat</a:t>
            </a:r>
            <a:r>
              <a:rPr lang="en-US"/>
              <a:t>am</a:t>
            </a:r>
            <a:r>
              <a:rPr lang="en-US">
                <a:solidFill>
                  <a:schemeClr val="folHlink"/>
                </a:solidFill>
              </a:rPr>
              <a:t>anager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81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F3B0C-0E2C-7F4D-ACCD-DEE2A2C69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858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596E9E2-63BE-0548-850C-820607A00EB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6" r:id="rId3"/>
    <p:sldLayoutId id="2147484187" r:id="rId4"/>
    <p:sldLayoutId id="2147484193" r:id="rId5"/>
    <p:sldLayoutId id="2147484196" r:id="rId6"/>
    <p:sldLayoutId id="2147484197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wmf"/><Relationship Id="rId5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 smtClean="0"/>
              <a:t>Non-Standard-Datenbanken</a:t>
            </a:r>
            <a:endParaRPr lang="de-DE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088" y="2708275"/>
            <a:ext cx="7632700" cy="33845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Stromdatenbanken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 12"/>
          <p:cNvSpPr/>
          <p:nvPr/>
        </p:nvSpPr>
        <p:spPr>
          <a:xfrm rot="10800000" flipH="1">
            <a:off x="2940956" y="4289575"/>
            <a:ext cx="1463525" cy="919238"/>
          </a:xfrm>
          <a:prstGeom prst="parallelogram">
            <a:avLst>
              <a:gd name="adj" fmla="val 17174"/>
            </a:avLst>
          </a:prstGeom>
          <a:noFill/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10512908" y="4376984"/>
            <a:ext cx="19999808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Verdana"/>
                <a:cs typeface="Verdana"/>
              </a:rPr>
              <a:t>01010101010101010010101010111110011010100101010101010101010101010101101010101101010100101010101010101001010101011111001101010010101010101010101010101010110101010110101010</a:t>
            </a:r>
          </a:p>
          <a:p>
            <a:r>
              <a:rPr lang="en-US" sz="1600" dirty="0" smtClean="0">
                <a:latin typeface="Verdana"/>
                <a:cs typeface="Verdana"/>
              </a:rPr>
              <a:t>010101010101010100101010101111100110101001010101010101010101010101011010101011010101001010101010101010010101010111110011010100101111001010101010101010101010110101010110101</a:t>
            </a:r>
            <a:endParaRPr lang="en-US" sz="1600" dirty="0">
              <a:latin typeface="Verdana"/>
              <a:cs typeface="Verdana"/>
            </a:endParaRPr>
          </a:p>
        </p:txBody>
      </p:sp>
      <p:sp>
        <p:nvSpPr>
          <p:cNvPr id="12" name="Rectangle 11"/>
          <p:cNvSpPr/>
          <p:nvPr/>
        </p:nvSpPr>
        <p:spPr>
          <a:xfrm rot="5400000">
            <a:off x="-222250" y="3882390"/>
            <a:ext cx="2286000" cy="1841500"/>
          </a:xfrm>
          <a:prstGeom prst="rect">
            <a:avLst/>
          </a:prstGeom>
          <a:gradFill>
            <a:gsLst>
              <a:gs pos="0">
                <a:schemeClr val="bg1"/>
              </a:gs>
              <a:gs pos="7700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Verdana"/>
                <a:cs typeface="Verdana"/>
              </a:rPr>
              <a:t>Beispiel: Sensordatenauswertung</a:t>
            </a:r>
            <a:endParaRPr lang="de-DE" dirty="0">
              <a:latin typeface="Verdana"/>
              <a:cs typeface="Verdana"/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smtClean="0">
                <a:latin typeface="Verdana"/>
                <a:cs typeface="Verdana"/>
              </a:rPr>
              <a:t>Problem</a:t>
            </a:r>
          </a:p>
          <a:p>
            <a:pPr marL="457200" lvl="1" indent="0">
              <a:buNone/>
            </a:pPr>
            <a:r>
              <a:rPr lang="de-DE" sz="1800" dirty="0" smtClean="0">
                <a:latin typeface="Verdana"/>
                <a:cs typeface="Verdana"/>
              </a:rPr>
              <a:t>Finde Ähnlichkeiten zwischen Messungen zweier Temperatursensoren</a:t>
            </a:r>
          </a:p>
          <a:p>
            <a:r>
              <a:rPr lang="de-DE" sz="2000" dirty="0" smtClean="0">
                <a:latin typeface="Verdana"/>
                <a:cs typeface="Verdana"/>
              </a:rPr>
              <a:t>Lösung</a:t>
            </a:r>
          </a:p>
          <a:p>
            <a:pPr marL="457200" lvl="1" indent="0">
              <a:buNone/>
            </a:pPr>
            <a:r>
              <a:rPr lang="de-DE" sz="1800" dirty="0" smtClean="0">
                <a:latin typeface="Verdana"/>
                <a:cs typeface="Verdana"/>
              </a:rPr>
              <a:t>Bestimme </a:t>
            </a:r>
            <a:r>
              <a:rPr lang="de-DE" sz="1800" b="1" dirty="0" smtClean="0">
                <a:latin typeface="Verdana"/>
                <a:cs typeface="Verdana"/>
              </a:rPr>
              <a:t>Pearson-</a:t>
            </a:r>
            <a:r>
              <a:rPr lang="de-DE" sz="1800" b="1" dirty="0" err="1" smtClean="0">
                <a:latin typeface="Verdana"/>
                <a:cs typeface="Verdana"/>
              </a:rPr>
              <a:t>Korrelationskoefficient</a:t>
            </a:r>
            <a:r>
              <a:rPr lang="de-DE" sz="1800" b="1" dirty="0" smtClean="0">
                <a:latin typeface="Verdana"/>
                <a:cs typeface="Verdana"/>
              </a:rPr>
              <a:t> </a:t>
            </a:r>
            <a:r>
              <a:rPr lang="de-DE" sz="1800" dirty="0" smtClean="0">
                <a:latin typeface="Verdana"/>
                <a:cs typeface="Verdana"/>
              </a:rPr>
              <a:t>oder </a:t>
            </a:r>
            <a:r>
              <a:rPr lang="de-DE" sz="1800" b="1" dirty="0" smtClean="0">
                <a:latin typeface="Verdana"/>
                <a:cs typeface="Verdana"/>
              </a:rPr>
              <a:t>Cosinus-Distanz</a:t>
            </a:r>
            <a:r>
              <a:rPr lang="de-DE" sz="1800" dirty="0" smtClean="0">
                <a:latin typeface="Verdana"/>
                <a:cs typeface="Verdana"/>
              </a:rPr>
              <a:t> zwischen zwei Messungen, in einem Zeitfenster</a:t>
            </a:r>
          </a:p>
        </p:txBody>
      </p:sp>
      <p:pic>
        <p:nvPicPr>
          <p:cNvPr id="4" name="Picture 3" descr="dampfturbine_fas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4" y="4073877"/>
            <a:ext cx="1056389" cy="118067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019800" y="3869871"/>
            <a:ext cx="3124200" cy="1816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699000" y="4550356"/>
            <a:ext cx="475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0.7,0.8,0.3,0.9,0.4,0.6,0.5,0.9,0.4,0.9,0.3,-0.1,0.8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 rot="5400000">
            <a:off x="5215890" y="3612061"/>
            <a:ext cx="1899920" cy="29083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800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57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99000" y="3488871"/>
            <a:ext cx="1485900" cy="1282700"/>
          </a:xfrm>
          <a:prstGeom prst="ellipse">
            <a:avLst/>
          </a:prstGeom>
          <a:effectLst/>
          <a:scene3d>
            <a:camera prst="orthographicFront">
              <a:rot lat="17399987" lon="0" rev="0"/>
            </a:camera>
            <a:lightRig rig="threePt" dir="t"/>
          </a:scene3d>
          <a:sp3d prstMaterial="powder">
            <a:bevelT h="635000"/>
            <a:bevelB h="635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6159500" y="4270956"/>
            <a:ext cx="1282700" cy="952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Verdana"/>
                <a:cs typeface="Verdana"/>
              </a:rPr>
              <a:t>Similarity</a:t>
            </a:r>
            <a:endParaRPr lang="en-US" sz="14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40955" y="3898900"/>
            <a:ext cx="1463525" cy="1309913"/>
            <a:chOff x="2940955" y="3898900"/>
            <a:chExt cx="1463525" cy="1309913"/>
          </a:xfrm>
        </p:grpSpPr>
        <p:sp>
          <p:nvSpPr>
            <p:cNvPr id="14" name="Parallelogram 13"/>
            <p:cNvSpPr/>
            <p:nvPr/>
          </p:nvSpPr>
          <p:spPr>
            <a:xfrm rot="10800000" flipH="1">
              <a:off x="2940955" y="4289575"/>
              <a:ext cx="1463525" cy="919238"/>
            </a:xfrm>
            <a:custGeom>
              <a:avLst/>
              <a:gdLst>
                <a:gd name="connsiteX0" fmla="*/ 0 w 1463525"/>
                <a:gd name="connsiteY0" fmla="*/ 919238 h 919238"/>
                <a:gd name="connsiteX1" fmla="*/ 157870 w 1463525"/>
                <a:gd name="connsiteY1" fmla="*/ 0 h 919238"/>
                <a:gd name="connsiteX2" fmla="*/ 1463525 w 1463525"/>
                <a:gd name="connsiteY2" fmla="*/ 0 h 919238"/>
                <a:gd name="connsiteX3" fmla="*/ 1305655 w 1463525"/>
                <a:gd name="connsiteY3" fmla="*/ 919238 h 919238"/>
                <a:gd name="connsiteX4" fmla="*/ 0 w 1463525"/>
                <a:gd name="connsiteY4" fmla="*/ 919238 h 919238"/>
                <a:gd name="connsiteX0" fmla="*/ 0 w 1463525"/>
                <a:gd name="connsiteY0" fmla="*/ 919238 h 919238"/>
                <a:gd name="connsiteX1" fmla="*/ 157870 w 1463525"/>
                <a:gd name="connsiteY1" fmla="*/ 0 h 919238"/>
                <a:gd name="connsiteX2" fmla="*/ 1463525 w 1463525"/>
                <a:gd name="connsiteY2" fmla="*/ 0 h 919238"/>
                <a:gd name="connsiteX3" fmla="*/ 1305655 w 1463525"/>
                <a:gd name="connsiteY3" fmla="*/ 919238 h 919238"/>
                <a:gd name="connsiteX4" fmla="*/ 0 w 1463525"/>
                <a:gd name="connsiteY4" fmla="*/ 919238 h 919238"/>
                <a:gd name="connsiteX0" fmla="*/ 0 w 1463525"/>
                <a:gd name="connsiteY0" fmla="*/ 919238 h 919238"/>
                <a:gd name="connsiteX1" fmla="*/ 157870 w 1463525"/>
                <a:gd name="connsiteY1" fmla="*/ 0 h 919238"/>
                <a:gd name="connsiteX2" fmla="*/ 1463525 w 1463525"/>
                <a:gd name="connsiteY2" fmla="*/ 0 h 919238"/>
                <a:gd name="connsiteX3" fmla="*/ 1305655 w 1463525"/>
                <a:gd name="connsiteY3" fmla="*/ 919238 h 919238"/>
                <a:gd name="connsiteX4" fmla="*/ 0 w 1463525"/>
                <a:gd name="connsiteY4" fmla="*/ 919238 h 919238"/>
                <a:gd name="connsiteX0" fmla="*/ 0 w 1463525"/>
                <a:gd name="connsiteY0" fmla="*/ 919238 h 919238"/>
                <a:gd name="connsiteX1" fmla="*/ 18144 w 1463525"/>
                <a:gd name="connsiteY1" fmla="*/ 814615 h 919238"/>
                <a:gd name="connsiteX2" fmla="*/ 157870 w 1463525"/>
                <a:gd name="connsiteY2" fmla="*/ 0 h 919238"/>
                <a:gd name="connsiteX3" fmla="*/ 1463525 w 1463525"/>
                <a:gd name="connsiteY3" fmla="*/ 0 h 919238"/>
                <a:gd name="connsiteX4" fmla="*/ 1305655 w 1463525"/>
                <a:gd name="connsiteY4" fmla="*/ 919238 h 919238"/>
                <a:gd name="connsiteX5" fmla="*/ 0 w 1463525"/>
                <a:gd name="connsiteY5" fmla="*/ 919238 h 919238"/>
                <a:gd name="connsiteX0" fmla="*/ 157870 w 1463525"/>
                <a:gd name="connsiteY0" fmla="*/ 0 h 919238"/>
                <a:gd name="connsiteX1" fmla="*/ 1463525 w 1463525"/>
                <a:gd name="connsiteY1" fmla="*/ 0 h 919238"/>
                <a:gd name="connsiteX2" fmla="*/ 1305655 w 1463525"/>
                <a:gd name="connsiteY2" fmla="*/ 919238 h 919238"/>
                <a:gd name="connsiteX3" fmla="*/ 0 w 1463525"/>
                <a:gd name="connsiteY3" fmla="*/ 919238 h 919238"/>
                <a:gd name="connsiteX4" fmla="*/ 109584 w 1463525"/>
                <a:gd name="connsiteY4" fmla="*/ 906055 h 919238"/>
                <a:gd name="connsiteX0" fmla="*/ 157870 w 1463525"/>
                <a:gd name="connsiteY0" fmla="*/ 0 h 919238"/>
                <a:gd name="connsiteX1" fmla="*/ 1463525 w 1463525"/>
                <a:gd name="connsiteY1" fmla="*/ 0 h 919238"/>
                <a:gd name="connsiteX2" fmla="*/ 1305655 w 1463525"/>
                <a:gd name="connsiteY2" fmla="*/ 919238 h 919238"/>
                <a:gd name="connsiteX3" fmla="*/ 0 w 1463525"/>
                <a:gd name="connsiteY3" fmla="*/ 919238 h 91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3525" h="919238">
                  <a:moveTo>
                    <a:pt x="157870" y="0"/>
                  </a:moveTo>
                  <a:lnTo>
                    <a:pt x="1463525" y="0"/>
                  </a:lnTo>
                  <a:lnTo>
                    <a:pt x="1305655" y="919238"/>
                  </a:lnTo>
                  <a:lnTo>
                    <a:pt x="0" y="919238"/>
                  </a:lnTo>
                </a:path>
              </a:pathLst>
            </a:custGeom>
            <a:noFill/>
            <a:ln w="508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43250" y="3898900"/>
              <a:ext cx="9722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Window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2302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1 0 " pathEditMode="relative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0.25417 -7.40741E-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  <p:bldP spid="26" grpId="0" build="p"/>
      <p:bldP spid="24" grpId="0"/>
      <p:bldP spid="2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848872" cy="685800"/>
          </a:xfrm>
        </p:spPr>
        <p:txBody>
          <a:bodyPr/>
          <a:lstStyle/>
          <a:p>
            <a:r>
              <a:rPr lang="de-DE" sz="4000" dirty="0" smtClean="0"/>
              <a:t>Fensterkonzept</a:t>
            </a:r>
            <a:endParaRPr lang="de-DE" sz="4000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341438"/>
            <a:ext cx="8281292" cy="485933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de-DE" sz="2200" b="1" dirty="0" smtClean="0">
                <a:solidFill>
                  <a:srgbClr val="FF3300"/>
                </a:solidFill>
              </a:rPr>
              <a:t>Kein</a:t>
            </a:r>
            <a:r>
              <a:rPr lang="de-DE" sz="2200" dirty="0" smtClean="0"/>
              <a:t> Einfluss von “alten” Daten auf Ergebnis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de-DE" sz="1200" dirty="0" smtClean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de-DE" sz="2400" dirty="0" smtClean="0">
                <a:sym typeface="Wingdings" charset="0"/>
              </a:rPr>
              <a:t>	Verschiebbare zeitliche Fenster</a:t>
            </a:r>
            <a:endParaRPr lang="de-DE" sz="2400" dirty="0" smtClean="0"/>
          </a:p>
          <a:p>
            <a:pPr lvl="1">
              <a:lnSpc>
                <a:spcPct val="90000"/>
              </a:lnSpc>
            </a:pPr>
            <a:r>
              <a:rPr lang="de-DE" sz="1800" dirty="0" smtClean="0"/>
              <a:t>Endliche Teilsequenzen eines unendlichen Stroms</a:t>
            </a:r>
          </a:p>
          <a:p>
            <a:pPr lvl="1">
              <a:lnSpc>
                <a:spcPct val="90000"/>
              </a:lnSpc>
            </a:pPr>
            <a:r>
              <a:rPr lang="de-DE" sz="1800" dirty="0" smtClean="0"/>
              <a:t>Anfragebeantwortung auf neueste Daten fokussiert</a:t>
            </a:r>
          </a:p>
          <a:p>
            <a:pPr lvl="1">
              <a:lnSpc>
                <a:spcPct val="90000"/>
              </a:lnSpc>
            </a:pPr>
            <a:r>
              <a:rPr lang="de-DE" sz="1800" dirty="0" smtClean="0"/>
              <a:t>Wichtig für </a:t>
            </a:r>
            <a:r>
              <a:rPr lang="de-DE" sz="1800" b="1" dirty="0" smtClean="0">
                <a:solidFill>
                  <a:srgbClr val="FF0000"/>
                </a:solidFill>
              </a:rPr>
              <a:t>ausdrucksstarke Anfragen </a:t>
            </a:r>
            <a:r>
              <a:rPr lang="de-DE" sz="1800" dirty="0" smtClean="0"/>
              <a:t>und deren </a:t>
            </a:r>
            <a:r>
              <a:rPr lang="de-DE" sz="1800" b="1" dirty="0" smtClean="0">
                <a:solidFill>
                  <a:srgbClr val="FF0000"/>
                </a:solidFill>
              </a:rPr>
              <a:t>effiziente Verarbeitung</a:t>
            </a:r>
          </a:p>
          <a:p>
            <a:pPr lvl="2">
              <a:lnSpc>
                <a:spcPct val="90000"/>
              </a:lnSpc>
              <a:buFont typeface="Wingdings" charset="0"/>
              <a:buNone/>
            </a:pPr>
            <a:endParaRPr lang="de-DE" sz="1600" dirty="0" smtClean="0"/>
          </a:p>
          <a:p>
            <a:pPr>
              <a:lnSpc>
                <a:spcPct val="90000"/>
              </a:lnSpc>
            </a:pPr>
            <a:r>
              <a:rPr lang="de-DE" sz="2400" dirty="0" smtClean="0"/>
              <a:t>Alternativen</a:t>
            </a:r>
          </a:p>
          <a:p>
            <a:pPr lvl="1">
              <a:lnSpc>
                <a:spcPct val="90000"/>
              </a:lnSpc>
            </a:pPr>
            <a:r>
              <a:rPr lang="de-DE" sz="2000" dirty="0" smtClean="0"/>
              <a:t>Zählerbasierte Fenster (siehe auch SQL:2011)</a:t>
            </a:r>
          </a:p>
          <a:p>
            <a:pPr lvl="2">
              <a:lnSpc>
                <a:spcPct val="90000"/>
              </a:lnSpc>
            </a:pPr>
            <a:r>
              <a:rPr lang="de-DE" sz="1800" dirty="0" smtClean="0"/>
              <a:t>FIFO-Schlange der Größe </a:t>
            </a:r>
            <a:r>
              <a:rPr lang="de-DE" sz="1800" dirty="0" err="1" smtClean="0"/>
              <a:t>w</a:t>
            </a:r>
            <a:endParaRPr lang="de-DE" sz="1800" dirty="0" smtClean="0"/>
          </a:p>
          <a:p>
            <a:pPr lvl="1">
              <a:lnSpc>
                <a:spcPct val="90000"/>
              </a:lnSpc>
            </a:pPr>
            <a:r>
              <a:rPr lang="de-DE" sz="2000" dirty="0" smtClean="0"/>
              <a:t>Zeitbasierte Fenster</a:t>
            </a:r>
          </a:p>
          <a:p>
            <a:pPr lvl="2">
              <a:lnSpc>
                <a:spcPct val="90000"/>
              </a:lnSpc>
            </a:pPr>
            <a:r>
              <a:rPr lang="de-DE" sz="1800" dirty="0" smtClean="0"/>
              <a:t>t</a:t>
            </a:r>
            <a:r>
              <a:rPr lang="de-DE" sz="1800" dirty="0" smtClean="0">
                <a:solidFill>
                  <a:srgbClr val="FF3300"/>
                </a:solidFill>
              </a:rPr>
              <a:t> 	</a:t>
            </a:r>
            <a:r>
              <a:rPr lang="de-DE" sz="1800" dirty="0"/>
              <a:t>	</a:t>
            </a:r>
            <a:r>
              <a:rPr lang="de-DE" sz="1800" dirty="0" smtClean="0"/>
              <a:t>Zeitpunktfenster [t, t] oder Intervallfenster [0, t]</a:t>
            </a:r>
          </a:p>
          <a:p>
            <a:pPr lvl="2">
              <a:lnSpc>
                <a:spcPct val="90000"/>
              </a:lnSpc>
            </a:pPr>
            <a:r>
              <a:rPr lang="de-DE" sz="1800" dirty="0" smtClean="0"/>
              <a:t>[t – </a:t>
            </a:r>
            <a:r>
              <a:rPr lang="de-DE" sz="1800" dirty="0" err="1" smtClean="0"/>
              <a:t>w</a:t>
            </a:r>
            <a:r>
              <a:rPr lang="de-DE" sz="1800" dirty="0" smtClean="0"/>
              <a:t>, t]</a:t>
            </a:r>
            <a:r>
              <a:rPr lang="de-DE" sz="1800" dirty="0"/>
              <a:t>	</a:t>
            </a:r>
            <a:r>
              <a:rPr lang="de-DE" sz="1800" dirty="0" smtClean="0"/>
              <a:t>Anfang und Ende der Gültigkeit (Intervallfenster)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446693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CACB-6BE8-7149-9822-F5118E571C5C}" type="slidenum">
              <a:rPr lang="en-US"/>
              <a:pPr/>
              <a:t>12</a:t>
            </a:fld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98104" y="209090"/>
            <a:ext cx="8229600" cy="503238"/>
          </a:xfrm>
        </p:spPr>
        <p:txBody>
          <a:bodyPr/>
          <a:lstStyle/>
          <a:p>
            <a:r>
              <a:rPr lang="de-DE" dirty="0" smtClean="0">
                <a:solidFill>
                  <a:srgbClr val="009900"/>
                </a:solidFill>
              </a:rPr>
              <a:t>   </a:t>
            </a:r>
            <a:r>
              <a:rPr lang="de-DE" dirty="0" smtClean="0"/>
              <a:t>Arten von Anfragen</a:t>
            </a:r>
            <a:endParaRPr lang="de-DE" dirty="0"/>
          </a:p>
        </p:txBody>
      </p:sp>
      <p:grpSp>
        <p:nvGrpSpPr>
          <p:cNvPr id="147459" name="Group 3"/>
          <p:cNvGrpSpPr>
            <a:grpSpLocks/>
          </p:cNvGrpSpPr>
          <p:nvPr/>
        </p:nvGrpSpPr>
        <p:grpSpPr bwMode="auto">
          <a:xfrm>
            <a:off x="2581275" y="1962150"/>
            <a:ext cx="4705350" cy="2155825"/>
            <a:chOff x="1422" y="1338"/>
            <a:chExt cx="2964" cy="1358"/>
          </a:xfrm>
        </p:grpSpPr>
        <p:sp>
          <p:nvSpPr>
            <p:cNvPr id="147460" name="Text Box 4"/>
            <p:cNvSpPr txBox="1">
              <a:spLocks noChangeArrowheads="1"/>
            </p:cNvSpPr>
            <p:nvPr/>
          </p:nvSpPr>
          <p:spPr bwMode="auto">
            <a:xfrm>
              <a:off x="1422" y="2484"/>
              <a:ext cx="29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effectLst/>
                  <a:latin typeface="Times New Roman" charset="0"/>
                </a:rPr>
                <a:t>1  2  3  4  5  6  7  8  9 10 11 12 13 14 15 16 17 18 19 20</a:t>
              </a:r>
            </a:p>
          </p:txBody>
        </p:sp>
        <p:sp>
          <p:nvSpPr>
            <p:cNvPr id="147461" name="Rectangle 5"/>
            <p:cNvSpPr>
              <a:spLocks noChangeArrowheads="1"/>
            </p:cNvSpPr>
            <p:nvPr/>
          </p:nvSpPr>
          <p:spPr bwMode="auto">
            <a:xfrm>
              <a:off x="2658" y="1338"/>
              <a:ext cx="54" cy="11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62" name="Rectangle 6"/>
            <p:cNvSpPr>
              <a:spLocks noChangeArrowheads="1"/>
            </p:cNvSpPr>
            <p:nvPr/>
          </p:nvSpPr>
          <p:spPr bwMode="auto">
            <a:xfrm>
              <a:off x="4062" y="2340"/>
              <a:ext cx="45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63" name="Rectangle 7"/>
            <p:cNvSpPr>
              <a:spLocks noChangeArrowheads="1"/>
            </p:cNvSpPr>
            <p:nvPr/>
          </p:nvSpPr>
          <p:spPr bwMode="auto">
            <a:xfrm>
              <a:off x="4206" y="2412"/>
              <a:ext cx="63" cy="7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64" name="Rectangle 8"/>
            <p:cNvSpPr>
              <a:spLocks noChangeArrowheads="1"/>
            </p:cNvSpPr>
            <p:nvPr/>
          </p:nvSpPr>
          <p:spPr bwMode="auto">
            <a:xfrm>
              <a:off x="1470" y="1980"/>
              <a:ext cx="36" cy="5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65" name="Rectangle 9"/>
            <p:cNvSpPr>
              <a:spLocks noChangeArrowheads="1"/>
            </p:cNvSpPr>
            <p:nvPr/>
          </p:nvSpPr>
          <p:spPr bwMode="auto">
            <a:xfrm>
              <a:off x="1614" y="2160"/>
              <a:ext cx="36" cy="3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66" name="Rectangle 10"/>
            <p:cNvSpPr>
              <a:spLocks noChangeArrowheads="1"/>
            </p:cNvSpPr>
            <p:nvPr/>
          </p:nvSpPr>
          <p:spPr bwMode="auto">
            <a:xfrm>
              <a:off x="1758" y="2106"/>
              <a:ext cx="36" cy="37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67" name="Rectangle 11"/>
            <p:cNvSpPr>
              <a:spLocks noChangeArrowheads="1"/>
            </p:cNvSpPr>
            <p:nvPr/>
          </p:nvSpPr>
          <p:spPr bwMode="auto">
            <a:xfrm>
              <a:off x="1902" y="2214"/>
              <a:ext cx="36" cy="27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68" name="Rectangle 12"/>
            <p:cNvSpPr>
              <a:spLocks noChangeArrowheads="1"/>
            </p:cNvSpPr>
            <p:nvPr/>
          </p:nvSpPr>
          <p:spPr bwMode="auto">
            <a:xfrm>
              <a:off x="1998" y="1590"/>
              <a:ext cx="54" cy="89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69" name="Rectangle 13"/>
            <p:cNvSpPr>
              <a:spLocks noChangeArrowheads="1"/>
            </p:cNvSpPr>
            <p:nvPr/>
          </p:nvSpPr>
          <p:spPr bwMode="auto">
            <a:xfrm>
              <a:off x="2094" y="2442"/>
              <a:ext cx="48" cy="4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70" name="Rectangle 14"/>
            <p:cNvSpPr>
              <a:spLocks noChangeArrowheads="1"/>
            </p:cNvSpPr>
            <p:nvPr/>
          </p:nvSpPr>
          <p:spPr bwMode="auto">
            <a:xfrm>
              <a:off x="2814" y="1650"/>
              <a:ext cx="48" cy="83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71" name="Rectangle 15"/>
            <p:cNvSpPr>
              <a:spLocks noChangeArrowheads="1"/>
            </p:cNvSpPr>
            <p:nvPr/>
          </p:nvSpPr>
          <p:spPr bwMode="auto">
            <a:xfrm>
              <a:off x="2958" y="1992"/>
              <a:ext cx="48" cy="4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72" name="Rectangle 16"/>
            <p:cNvSpPr>
              <a:spLocks noChangeArrowheads="1"/>
            </p:cNvSpPr>
            <p:nvPr/>
          </p:nvSpPr>
          <p:spPr bwMode="auto">
            <a:xfrm>
              <a:off x="3438" y="2436"/>
              <a:ext cx="48" cy="4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73" name="Rectangle 17"/>
            <p:cNvSpPr>
              <a:spLocks noChangeArrowheads="1"/>
            </p:cNvSpPr>
            <p:nvPr/>
          </p:nvSpPr>
          <p:spPr bwMode="auto">
            <a:xfrm flipV="1">
              <a:off x="2478" y="2436"/>
              <a:ext cx="48" cy="4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74" name="Rectangle 18"/>
            <p:cNvSpPr>
              <a:spLocks noChangeArrowheads="1"/>
            </p:cNvSpPr>
            <p:nvPr/>
          </p:nvSpPr>
          <p:spPr bwMode="auto">
            <a:xfrm flipV="1">
              <a:off x="2238" y="2436"/>
              <a:ext cx="48" cy="4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75" name="Rectangle 19"/>
            <p:cNvSpPr>
              <a:spLocks noChangeArrowheads="1"/>
            </p:cNvSpPr>
            <p:nvPr/>
          </p:nvSpPr>
          <p:spPr bwMode="auto">
            <a:xfrm>
              <a:off x="3918" y="2196"/>
              <a:ext cx="45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76" name="Rectangle 20"/>
            <p:cNvSpPr>
              <a:spLocks noChangeArrowheads="1"/>
            </p:cNvSpPr>
            <p:nvPr/>
          </p:nvSpPr>
          <p:spPr bwMode="auto">
            <a:xfrm>
              <a:off x="3774" y="1932"/>
              <a:ext cx="48" cy="55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47477" name="Group 21"/>
          <p:cNvGrpSpPr>
            <a:grpSpLocks/>
          </p:cNvGrpSpPr>
          <p:nvPr/>
        </p:nvGrpSpPr>
        <p:grpSpPr bwMode="auto">
          <a:xfrm>
            <a:off x="2047875" y="3581400"/>
            <a:ext cx="6946900" cy="1285875"/>
            <a:chOff x="1278" y="2388"/>
            <a:chExt cx="4376" cy="810"/>
          </a:xfrm>
        </p:grpSpPr>
        <p:sp>
          <p:nvSpPr>
            <p:cNvPr id="147478" name="Line 22"/>
            <p:cNvSpPr>
              <a:spLocks noChangeShapeType="1"/>
            </p:cNvSpPr>
            <p:nvPr/>
          </p:nvSpPr>
          <p:spPr bwMode="auto">
            <a:xfrm>
              <a:off x="1278" y="2388"/>
              <a:ext cx="334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79" name="Text Box 23"/>
            <p:cNvSpPr txBox="1">
              <a:spLocks noChangeArrowheads="1"/>
            </p:cNvSpPr>
            <p:nvPr/>
          </p:nvSpPr>
          <p:spPr bwMode="auto">
            <a:xfrm>
              <a:off x="3818" y="2826"/>
              <a:ext cx="1836" cy="3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5050"/>
                  </a:solidFill>
                  <a:effectLst/>
                </a:rPr>
                <a:t>Find all elements</a:t>
              </a:r>
            </a:p>
            <a:p>
              <a:pPr algn="ctr"/>
              <a:r>
                <a:rPr lang="en-US" sz="1600" b="1" dirty="0">
                  <a:solidFill>
                    <a:srgbClr val="FF5050"/>
                  </a:solidFill>
                  <a:effectLst/>
                </a:rPr>
                <a:t> with frequency &gt; 0.1%</a:t>
              </a:r>
            </a:p>
          </p:txBody>
        </p:sp>
        <p:sp>
          <p:nvSpPr>
            <p:cNvPr id="147480" name="Line 24"/>
            <p:cNvSpPr>
              <a:spLocks noChangeShapeType="1"/>
            </p:cNvSpPr>
            <p:nvPr/>
          </p:nvSpPr>
          <p:spPr bwMode="auto">
            <a:xfrm>
              <a:off x="4626" y="2394"/>
              <a:ext cx="198" cy="4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47504" name="Group 48"/>
          <p:cNvGrpSpPr>
            <a:grpSpLocks/>
          </p:cNvGrpSpPr>
          <p:nvPr/>
        </p:nvGrpSpPr>
        <p:grpSpPr bwMode="auto">
          <a:xfrm>
            <a:off x="506413" y="1447800"/>
            <a:ext cx="4760913" cy="1428750"/>
            <a:chOff x="319" y="912"/>
            <a:chExt cx="2999" cy="900"/>
          </a:xfrm>
        </p:grpSpPr>
        <p:sp>
          <p:nvSpPr>
            <p:cNvPr id="147482" name="Oval 26"/>
            <p:cNvSpPr>
              <a:spLocks noChangeArrowheads="1"/>
            </p:cNvSpPr>
            <p:nvPr/>
          </p:nvSpPr>
          <p:spPr bwMode="auto">
            <a:xfrm>
              <a:off x="2034" y="1158"/>
              <a:ext cx="1284" cy="654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83" name="Text Box 27"/>
            <p:cNvSpPr txBox="1">
              <a:spLocks noChangeArrowheads="1"/>
            </p:cNvSpPr>
            <p:nvPr/>
          </p:nvSpPr>
          <p:spPr bwMode="auto">
            <a:xfrm>
              <a:off x="319" y="912"/>
              <a:ext cx="1853" cy="2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effectLst/>
                </a:rPr>
                <a:t>Top-k most frequent elements</a:t>
              </a:r>
            </a:p>
          </p:txBody>
        </p:sp>
        <p:sp>
          <p:nvSpPr>
            <p:cNvPr id="147484" name="Line 28"/>
            <p:cNvSpPr>
              <a:spLocks noChangeShapeType="1"/>
            </p:cNvSpPr>
            <p:nvPr/>
          </p:nvSpPr>
          <p:spPr bwMode="auto">
            <a:xfrm flipH="1" flipV="1">
              <a:off x="1440" y="1152"/>
              <a:ext cx="564" cy="3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47485" name="Group 29"/>
          <p:cNvGrpSpPr>
            <a:grpSpLocks/>
          </p:cNvGrpSpPr>
          <p:nvPr/>
        </p:nvGrpSpPr>
        <p:grpSpPr bwMode="auto">
          <a:xfrm>
            <a:off x="571500" y="3833813"/>
            <a:ext cx="2706688" cy="1778000"/>
            <a:chOff x="162" y="2487"/>
            <a:chExt cx="1705" cy="1120"/>
          </a:xfrm>
        </p:grpSpPr>
        <p:sp>
          <p:nvSpPr>
            <p:cNvPr id="147486" name="Text Box 30"/>
            <p:cNvSpPr txBox="1">
              <a:spLocks noChangeArrowheads="1"/>
            </p:cNvSpPr>
            <p:nvPr/>
          </p:nvSpPr>
          <p:spPr bwMode="auto">
            <a:xfrm>
              <a:off x="162" y="3235"/>
              <a:ext cx="1705" cy="3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FF5050"/>
                  </a:solidFill>
                  <a:effectLst/>
                </a:rPr>
                <a:t>What is the frequency</a:t>
              </a:r>
            </a:p>
            <a:p>
              <a:pPr algn="ctr"/>
              <a:r>
                <a:rPr lang="en-US" sz="1600" b="1">
                  <a:solidFill>
                    <a:srgbClr val="FF5050"/>
                  </a:solidFill>
                  <a:effectLst/>
                </a:rPr>
                <a:t> of element 3?</a:t>
              </a:r>
            </a:p>
          </p:txBody>
        </p:sp>
        <p:sp>
          <p:nvSpPr>
            <p:cNvPr id="147487" name="Line 31"/>
            <p:cNvSpPr>
              <a:spLocks noChangeShapeType="1"/>
            </p:cNvSpPr>
            <p:nvPr/>
          </p:nvSpPr>
          <p:spPr bwMode="auto">
            <a:xfrm flipH="1">
              <a:off x="1188" y="2652"/>
              <a:ext cx="534" cy="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88" name="Oval 32"/>
            <p:cNvSpPr>
              <a:spLocks noChangeArrowheads="1"/>
            </p:cNvSpPr>
            <p:nvPr/>
          </p:nvSpPr>
          <p:spPr bwMode="auto">
            <a:xfrm>
              <a:off x="1704" y="2487"/>
              <a:ext cx="138" cy="198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147489" name="Group 33"/>
          <p:cNvGrpSpPr>
            <a:grpSpLocks/>
          </p:cNvGrpSpPr>
          <p:nvPr/>
        </p:nvGrpSpPr>
        <p:grpSpPr bwMode="auto">
          <a:xfrm>
            <a:off x="3906838" y="3759200"/>
            <a:ext cx="3849687" cy="2128838"/>
            <a:chOff x="2245" y="2464"/>
            <a:chExt cx="2425" cy="1341"/>
          </a:xfrm>
        </p:grpSpPr>
        <p:sp>
          <p:nvSpPr>
            <p:cNvPr id="147490" name="Oval 34"/>
            <p:cNvSpPr>
              <a:spLocks noChangeArrowheads="1"/>
            </p:cNvSpPr>
            <p:nvPr/>
          </p:nvSpPr>
          <p:spPr bwMode="auto">
            <a:xfrm>
              <a:off x="2326" y="2464"/>
              <a:ext cx="1074" cy="264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47491" name="Text Box 35"/>
            <p:cNvSpPr txBox="1">
              <a:spLocks noChangeArrowheads="1"/>
            </p:cNvSpPr>
            <p:nvPr/>
          </p:nvSpPr>
          <p:spPr bwMode="auto">
            <a:xfrm>
              <a:off x="2245" y="3433"/>
              <a:ext cx="2425" cy="3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FF5050"/>
                  </a:solidFill>
                  <a:effectLst/>
                </a:rPr>
                <a:t>What is the total frequency</a:t>
              </a:r>
            </a:p>
            <a:p>
              <a:pPr algn="ctr"/>
              <a:r>
                <a:rPr lang="en-US" sz="1600" b="1">
                  <a:solidFill>
                    <a:srgbClr val="FF5050"/>
                  </a:solidFill>
                  <a:effectLst/>
                </a:rPr>
                <a:t> of elements between 8 and 14?</a:t>
              </a:r>
            </a:p>
          </p:txBody>
        </p:sp>
        <p:sp>
          <p:nvSpPr>
            <p:cNvPr id="147492" name="Line 36"/>
            <p:cNvSpPr>
              <a:spLocks noChangeShapeType="1"/>
            </p:cNvSpPr>
            <p:nvPr/>
          </p:nvSpPr>
          <p:spPr bwMode="auto">
            <a:xfrm>
              <a:off x="2868" y="2748"/>
              <a:ext cx="276" cy="67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47493" name="Group 37"/>
          <p:cNvGrpSpPr>
            <a:grpSpLocks/>
          </p:cNvGrpSpPr>
          <p:nvPr/>
        </p:nvGrpSpPr>
        <p:grpSpPr bwMode="auto">
          <a:xfrm>
            <a:off x="6021388" y="1658938"/>
            <a:ext cx="2998787" cy="2493962"/>
            <a:chOff x="3607" y="1177"/>
            <a:chExt cx="1889" cy="1571"/>
          </a:xfrm>
        </p:grpSpPr>
        <p:sp>
          <p:nvSpPr>
            <p:cNvPr id="147494" name="Oval 38"/>
            <p:cNvSpPr>
              <a:spLocks noChangeArrowheads="1"/>
            </p:cNvSpPr>
            <p:nvPr/>
          </p:nvSpPr>
          <p:spPr bwMode="auto">
            <a:xfrm>
              <a:off x="3870" y="1824"/>
              <a:ext cx="474" cy="924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95" name="Text Box 39"/>
            <p:cNvSpPr txBox="1">
              <a:spLocks noChangeArrowheads="1"/>
            </p:cNvSpPr>
            <p:nvPr/>
          </p:nvSpPr>
          <p:spPr bwMode="auto">
            <a:xfrm>
              <a:off x="3607" y="1177"/>
              <a:ext cx="1889" cy="3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5050"/>
                  </a:solidFill>
                  <a:effectLst/>
                </a:rPr>
                <a:t>Find elements that</a:t>
              </a:r>
            </a:p>
            <a:p>
              <a:pPr algn="ctr"/>
              <a:r>
                <a:rPr lang="en-US" sz="1600" b="1" dirty="0">
                  <a:solidFill>
                    <a:srgbClr val="FF5050"/>
                  </a:solidFill>
                  <a:effectLst/>
                </a:rPr>
                <a:t> occupy 0.1% of the tail.</a:t>
              </a:r>
            </a:p>
          </p:txBody>
        </p:sp>
        <p:sp>
          <p:nvSpPr>
            <p:cNvPr id="147496" name="Line 40"/>
            <p:cNvSpPr>
              <a:spLocks noChangeShapeType="1"/>
            </p:cNvSpPr>
            <p:nvPr/>
          </p:nvSpPr>
          <p:spPr bwMode="auto">
            <a:xfrm flipV="1">
              <a:off x="4308" y="1554"/>
              <a:ext cx="240" cy="47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47497" name="Group 41"/>
          <p:cNvGrpSpPr>
            <a:grpSpLocks/>
          </p:cNvGrpSpPr>
          <p:nvPr/>
        </p:nvGrpSpPr>
        <p:grpSpPr bwMode="auto">
          <a:xfrm>
            <a:off x="123825" y="3038475"/>
            <a:ext cx="7553325" cy="1003300"/>
            <a:chOff x="0" y="2016"/>
            <a:chExt cx="4758" cy="632"/>
          </a:xfrm>
        </p:grpSpPr>
        <p:sp>
          <p:nvSpPr>
            <p:cNvPr id="147498" name="Text Box 42"/>
            <p:cNvSpPr txBox="1">
              <a:spLocks noChangeArrowheads="1"/>
            </p:cNvSpPr>
            <p:nvPr/>
          </p:nvSpPr>
          <p:spPr bwMode="auto">
            <a:xfrm>
              <a:off x="0" y="2016"/>
              <a:ext cx="1412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FF5050"/>
                  </a:solidFill>
                  <a:effectLst/>
                </a:rPr>
                <a:t>Mean + Variance?</a:t>
              </a:r>
            </a:p>
          </p:txBody>
        </p:sp>
        <p:sp>
          <p:nvSpPr>
            <p:cNvPr id="147499" name="Line 43"/>
            <p:cNvSpPr>
              <a:spLocks noChangeShapeType="1"/>
            </p:cNvSpPr>
            <p:nvPr/>
          </p:nvSpPr>
          <p:spPr bwMode="auto">
            <a:xfrm>
              <a:off x="1416" y="2118"/>
              <a:ext cx="334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500" name="Text Box 44"/>
            <p:cNvSpPr txBox="1">
              <a:spLocks noChangeArrowheads="1"/>
            </p:cNvSpPr>
            <p:nvPr/>
          </p:nvSpPr>
          <p:spPr bwMode="auto">
            <a:xfrm>
              <a:off x="312" y="2430"/>
              <a:ext cx="718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FF5050"/>
                  </a:solidFill>
                  <a:effectLst/>
                </a:rPr>
                <a:t>Median?</a:t>
              </a:r>
            </a:p>
          </p:txBody>
        </p:sp>
        <p:sp>
          <p:nvSpPr>
            <p:cNvPr id="147501" name="Line 45"/>
            <p:cNvSpPr>
              <a:spLocks noChangeShapeType="1"/>
            </p:cNvSpPr>
            <p:nvPr/>
          </p:nvSpPr>
          <p:spPr bwMode="auto">
            <a:xfrm flipH="1">
              <a:off x="654" y="2232"/>
              <a:ext cx="0" cy="19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47502" name="Text Box 46"/>
          <p:cNvSpPr txBox="1">
            <a:spLocks noChangeArrowheads="1"/>
          </p:cNvSpPr>
          <p:nvPr/>
        </p:nvSpPr>
        <p:spPr bwMode="auto">
          <a:xfrm>
            <a:off x="1871663" y="6219825"/>
            <a:ext cx="5553075" cy="339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rgbClr val="FF5050"/>
                </a:solidFill>
                <a:effectLst/>
              </a:rPr>
              <a:t>How many elements have non-zero frequency?</a:t>
            </a:r>
          </a:p>
        </p:txBody>
      </p:sp>
      <p:sp>
        <p:nvSpPr>
          <p:cNvPr id="147503" name="Text Box 47"/>
          <p:cNvSpPr txBox="1">
            <a:spLocks noChangeArrowheads="1"/>
          </p:cNvSpPr>
          <p:nvPr/>
        </p:nvSpPr>
        <p:spPr bwMode="auto">
          <a:xfrm>
            <a:off x="1736725" y="996950"/>
            <a:ext cx="5768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Analytics on Packet Headers – IP Addresses</a:t>
            </a:r>
          </a:p>
        </p:txBody>
      </p:sp>
      <p:sp>
        <p:nvSpPr>
          <p:cNvPr id="49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5924128"/>
            <a:ext cx="3240832" cy="457200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Rajeev </a:t>
            </a:r>
            <a:r>
              <a:rPr lang="en-US" sz="1400" dirty="0" err="1" smtClean="0">
                <a:solidFill>
                  <a:srgbClr val="0000FF"/>
                </a:solidFill>
              </a:rPr>
              <a:t>Motwani</a:t>
            </a:r>
            <a:r>
              <a:rPr lang="en-US" sz="1400" dirty="0" smtClean="0">
                <a:solidFill>
                  <a:srgbClr val="0000FF"/>
                </a:solidFill>
              </a:rPr>
              <a:t> 2003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67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Anforderungen</a:t>
            </a:r>
            <a:endParaRPr lang="de-DE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96752"/>
            <a:ext cx="7921625" cy="5097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400" dirty="0" smtClean="0"/>
              <a:t>Deklarative Anfragesprache</a:t>
            </a:r>
          </a:p>
          <a:p>
            <a:pPr>
              <a:lnSpc>
                <a:spcPct val="90000"/>
              </a:lnSpc>
            </a:pPr>
            <a:r>
              <a:rPr lang="de-DE" sz="2400" dirty="0" smtClean="0"/>
              <a:t>Ausdrucksstark wie (temporales) SQL</a:t>
            </a:r>
          </a:p>
          <a:p>
            <a:pPr lvl="1">
              <a:lnSpc>
                <a:spcPct val="90000"/>
              </a:lnSpc>
            </a:pPr>
            <a:r>
              <a:rPr lang="de-DE" sz="2000" dirty="0" smtClean="0"/>
              <a:t>Verbund von Datenströmen bezogen auf die Zeit</a:t>
            </a:r>
          </a:p>
          <a:p>
            <a:pPr lvl="1">
              <a:lnSpc>
                <a:spcPct val="90000"/>
              </a:lnSpc>
            </a:pPr>
            <a:r>
              <a:rPr lang="de-DE" sz="2000" dirty="0" smtClean="0"/>
              <a:t>Kombination von Datenströmen mit persistenten Datenbasen</a:t>
            </a:r>
            <a:endParaRPr lang="de-DE" sz="1800" dirty="0" smtClean="0"/>
          </a:p>
          <a:p>
            <a:pPr lvl="1">
              <a:lnSpc>
                <a:spcPct val="90000"/>
              </a:lnSpc>
            </a:pPr>
            <a:r>
              <a:rPr lang="de-DE" sz="2000" dirty="0" smtClean="0"/>
              <a:t>Anfrageergebnisse als neue Datenströme nutzbar</a:t>
            </a:r>
          </a:p>
          <a:p>
            <a:pPr>
              <a:lnSpc>
                <a:spcPct val="90000"/>
              </a:lnSpc>
            </a:pPr>
            <a:r>
              <a:rPr lang="de-DE" sz="2400" dirty="0" err="1" smtClean="0"/>
              <a:t>Publish</a:t>
            </a:r>
            <a:r>
              <a:rPr lang="de-DE" sz="2400" dirty="0" smtClean="0"/>
              <a:t>/</a:t>
            </a:r>
            <a:r>
              <a:rPr lang="de-DE" sz="2400" dirty="0" err="1" smtClean="0"/>
              <a:t>Subscribe</a:t>
            </a:r>
            <a:r>
              <a:rPr lang="de-DE" sz="2400" dirty="0" smtClean="0"/>
              <a:t> Paradigma</a:t>
            </a:r>
          </a:p>
          <a:p>
            <a:pPr lvl="1">
              <a:lnSpc>
                <a:spcPct val="90000"/>
              </a:lnSpc>
            </a:pPr>
            <a:r>
              <a:rPr lang="de-DE" sz="2000" dirty="0" err="1" smtClean="0"/>
              <a:t>Subscribe</a:t>
            </a:r>
            <a:r>
              <a:rPr lang="de-DE" sz="2000" dirty="0" smtClean="0"/>
              <a:t>: Nutzer registrieren Anfragen</a:t>
            </a:r>
          </a:p>
          <a:p>
            <a:pPr lvl="1">
              <a:lnSpc>
                <a:spcPct val="90000"/>
              </a:lnSpc>
            </a:pPr>
            <a:r>
              <a:rPr lang="de-DE" sz="2000" dirty="0" err="1" smtClean="0"/>
              <a:t>Publish</a:t>
            </a:r>
            <a:r>
              <a:rPr lang="de-DE" sz="2000" dirty="0" smtClean="0"/>
              <a:t>: 	 Inkrementelle Versendung von Ergebnissen</a:t>
            </a:r>
          </a:p>
          <a:p>
            <a:pPr>
              <a:lnSpc>
                <a:spcPct val="90000"/>
              </a:lnSpc>
            </a:pPr>
            <a:r>
              <a:rPr lang="de-DE" sz="2400" dirty="0" smtClean="0"/>
              <a:t>Quality </a:t>
            </a:r>
            <a:r>
              <a:rPr lang="de-DE" sz="2400" dirty="0" err="1" smtClean="0"/>
              <a:t>of</a:t>
            </a:r>
            <a:r>
              <a:rPr lang="de-DE" sz="2400" dirty="0" smtClean="0"/>
              <a:t> Service (</a:t>
            </a:r>
            <a:r>
              <a:rPr lang="de-DE" sz="2400" dirty="0" err="1" smtClean="0"/>
              <a:t>QoS</a:t>
            </a:r>
            <a:r>
              <a:rPr lang="de-DE" sz="24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de-DE" sz="2000" dirty="0" smtClean="0"/>
              <a:t>Z.B. mindestens ein </a:t>
            </a:r>
            <a:r>
              <a:rPr lang="de-DE" sz="2000" dirty="0" err="1" smtClean="0"/>
              <a:t>Ergebnistupel</a:t>
            </a:r>
            <a:r>
              <a:rPr lang="de-DE" sz="2000" dirty="0" smtClean="0"/>
              <a:t> pro Sekunde</a:t>
            </a:r>
          </a:p>
          <a:p>
            <a:pPr>
              <a:lnSpc>
                <a:spcPct val="90000"/>
              </a:lnSpc>
            </a:pPr>
            <a:r>
              <a:rPr lang="de-DE" sz="2400" dirty="0" smtClean="0"/>
              <a:t>Skalierbarkeit</a:t>
            </a:r>
          </a:p>
          <a:p>
            <a:pPr lvl="1">
              <a:lnSpc>
                <a:spcPct val="90000"/>
              </a:lnSpc>
            </a:pPr>
            <a:r>
              <a:rPr lang="de-DE" sz="2000" dirty="0" smtClean="0"/>
              <a:t>Anzahl der Datenquellen</a:t>
            </a:r>
          </a:p>
          <a:p>
            <a:pPr lvl="1">
              <a:lnSpc>
                <a:spcPct val="90000"/>
              </a:lnSpc>
            </a:pPr>
            <a:r>
              <a:rPr lang="de-DE" sz="2000" dirty="0" smtClean="0"/>
              <a:t>Höhe der Datenraten</a:t>
            </a:r>
          </a:p>
          <a:p>
            <a:pPr lvl="1">
              <a:lnSpc>
                <a:spcPct val="90000"/>
              </a:lnSpc>
            </a:pPr>
            <a:r>
              <a:rPr lang="de-DE" sz="2000" dirty="0" smtClean="0"/>
              <a:t>Anzahl der registrierten Anfragen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12211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1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1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13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13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13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13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16832"/>
            <a:ext cx="2880320" cy="2402761"/>
            <a:chOff x="249688" y="1916854"/>
            <a:chExt cx="2882464" cy="2403471"/>
          </a:xfrm>
          <a:effectLst/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16854"/>
              <a:ext cx="2882464" cy="2271870"/>
              <a:chOff x="1149204" y="3096272"/>
              <a:chExt cx="2882464" cy="227187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09627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 smtClean="0"/>
                  <a:t>Window</a:t>
                </a:r>
                <a:r>
                  <a:rPr lang="de-DE" sz="2000" dirty="0" smtClean="0"/>
                  <a:t>-Konzept</a:t>
                </a:r>
                <a:br>
                  <a:rPr lang="de-DE" sz="2000" dirty="0" smtClean="0"/>
                </a:br>
                <a:r>
                  <a:rPr lang="de-DE" sz="2000" dirty="0" smtClean="0"/>
                  <a:t>von SQL:2011</a:t>
                </a:r>
                <a:endParaRPr lang="de-DE" sz="2000" noProof="1" smtClean="0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638104"/>
            <a:ext cx="3178846" cy="1872113"/>
            <a:chOff x="3131840" y="3638588"/>
            <a:chExt cx="3177365" cy="1872362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638588"/>
              <a:ext cx="3177365" cy="1740152"/>
              <a:chOff x="2157973" y="3740689"/>
              <a:chExt cx="3177365" cy="1740152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740689"/>
                <a:ext cx="3176694" cy="294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Strom-Konzept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0030"/>
            <a:ext cx="3168353" cy="1977260"/>
            <a:chOff x="5508087" y="2990340"/>
            <a:chExt cx="3168469" cy="1977685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0340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smtClean="0"/>
                <a:t>Stromanfragesprache CQL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</a:t>
            </a:r>
            <a:r>
              <a:rPr lang="de-DE" sz="2400" dirty="0" smtClean="0"/>
              <a:t>temporalen Datenbanken zu Stromdatenbanken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689533"/>
            <a:ext cx="3776842" cy="1426730"/>
            <a:chOff x="2876550" y="1689533"/>
            <a:chExt cx="3776842" cy="1426730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689533"/>
              <a:ext cx="3665568" cy="1279659"/>
              <a:chOff x="2463376" y="3890708"/>
              <a:chExt cx="3665938" cy="1280206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406258"/>
                <a:ext cx="0" cy="732233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890708"/>
                <a:ext cx="3665938" cy="587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Temporale Datenbanken</a:t>
                </a:r>
                <a:br>
                  <a:rPr lang="de-DE" sz="2000" dirty="0" smtClean="0"/>
                </a:br>
                <a:r>
                  <a:rPr lang="de-DE" sz="2000" dirty="0" smtClean="0"/>
                  <a:t>Temporale Logik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126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EC24E-13F7-B449-A495-20F4AE341503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47780"/>
            <a:ext cx="8568952" cy="1066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600" dirty="0" smtClean="0">
                <a:cs typeface="+mj-cs"/>
              </a:rPr>
              <a:t>STREAM: </a:t>
            </a:r>
            <a:r>
              <a:rPr lang="en-US" sz="3600" dirty="0"/>
              <a:t>St</a:t>
            </a:r>
            <a:r>
              <a:rPr lang="en-US" sz="3600" dirty="0">
                <a:solidFill>
                  <a:schemeClr val="folHlink"/>
                </a:solidFill>
              </a:rPr>
              <a:t>anford St</a:t>
            </a:r>
            <a:r>
              <a:rPr lang="en-US" sz="3600" dirty="0"/>
              <a:t>re</a:t>
            </a:r>
            <a:r>
              <a:rPr lang="en-US" sz="3600" dirty="0">
                <a:solidFill>
                  <a:schemeClr val="folHlink"/>
                </a:solidFill>
              </a:rPr>
              <a:t>am Dat</a:t>
            </a:r>
            <a:r>
              <a:rPr lang="en-US" sz="3600" dirty="0"/>
              <a:t>a </a:t>
            </a:r>
            <a:r>
              <a:rPr lang="en-US" sz="3600" dirty="0" smtClean="0"/>
              <a:t>M</a:t>
            </a:r>
            <a:r>
              <a:rPr lang="en-US" sz="3600" dirty="0" smtClean="0">
                <a:solidFill>
                  <a:schemeClr val="folHlink"/>
                </a:solidFill>
              </a:rPr>
              <a:t>anager</a:t>
            </a:r>
            <a:endParaRPr lang="en-US" sz="3600" dirty="0" smtClean="0">
              <a:cs typeface="+mj-cs"/>
            </a:endParaRP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7848600" cy="4953000"/>
          </a:xfrm>
        </p:spPr>
        <p:txBody>
          <a:bodyPr/>
          <a:lstStyle/>
          <a:p>
            <a:pPr>
              <a:defRPr/>
            </a:pPr>
            <a:r>
              <a:rPr lang="de-DE" sz="2800" dirty="0" smtClean="0">
                <a:cs typeface="+mn-cs"/>
              </a:rPr>
              <a:t>DSMS für Ströme und statische Daten</a:t>
            </a:r>
          </a:p>
          <a:p>
            <a:pPr>
              <a:defRPr/>
            </a:pPr>
            <a:r>
              <a:rPr lang="de-DE" sz="2800" dirty="0" smtClean="0">
                <a:cs typeface="+mn-cs"/>
              </a:rPr>
              <a:t>Zeitstempel implizit vergeben (Systemzeit)</a:t>
            </a:r>
          </a:p>
          <a:p>
            <a:pPr>
              <a:defRPr/>
            </a:pPr>
            <a:r>
              <a:rPr lang="de-DE" sz="2800" dirty="0" smtClean="0">
                <a:cs typeface="+mn-cs"/>
              </a:rPr>
              <a:t>Relationale Modellierung ergänzt um Stromkonzept</a:t>
            </a:r>
            <a:endParaRPr lang="de-DE" sz="2800" dirty="0" smtClean="0">
              <a:solidFill>
                <a:schemeClr val="accent2"/>
              </a:solidFill>
              <a:cs typeface="+mn-cs"/>
            </a:endParaRPr>
          </a:p>
          <a:p>
            <a:pPr>
              <a:defRPr/>
            </a:pPr>
            <a:r>
              <a:rPr lang="de-DE" sz="2800" dirty="0" smtClean="0">
                <a:cs typeface="+mn-cs"/>
              </a:rPr>
              <a:t>Zentralisiertes Servermodell</a:t>
            </a:r>
          </a:p>
          <a:p>
            <a:pPr>
              <a:defRPr/>
            </a:pPr>
            <a:r>
              <a:rPr lang="de-DE" sz="2800" dirty="0" smtClean="0">
                <a:solidFill>
                  <a:schemeClr val="accent2"/>
                </a:solidFill>
                <a:cs typeface="+mn-cs"/>
              </a:rPr>
              <a:t>CQL: Deklarative Sprache für </a:t>
            </a:r>
            <a:br>
              <a:rPr lang="de-DE" sz="2800" dirty="0" smtClean="0">
                <a:solidFill>
                  <a:schemeClr val="accent2"/>
                </a:solidFill>
                <a:cs typeface="+mn-cs"/>
              </a:rPr>
            </a:br>
            <a:r>
              <a:rPr lang="de-DE" sz="2800" dirty="0" smtClean="0">
                <a:solidFill>
                  <a:schemeClr val="accent2"/>
                </a:solidFill>
                <a:cs typeface="+mn-cs"/>
              </a:rPr>
              <a:t>registrierte  kontinuierliche Anfragen über Strömen und statischen Relationen</a:t>
            </a:r>
            <a:endParaRPr lang="de-DE" sz="2800" dirty="0" smtClean="0">
              <a:cs typeface="+mn-c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248101" y="6201157"/>
            <a:ext cx="4932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A. </a:t>
            </a:r>
            <a:r>
              <a:rPr lang="de-DE" sz="1200" dirty="0" err="1">
                <a:solidFill>
                  <a:srgbClr val="0000FF"/>
                </a:solidFill>
              </a:rPr>
              <a:t>Arasu</a:t>
            </a:r>
            <a:r>
              <a:rPr lang="de-DE" sz="1200" dirty="0">
                <a:solidFill>
                  <a:srgbClr val="0000FF"/>
                </a:solidFill>
              </a:rPr>
              <a:t>, S. </a:t>
            </a:r>
            <a:r>
              <a:rPr lang="de-DE" sz="1200" dirty="0" err="1">
                <a:solidFill>
                  <a:srgbClr val="0000FF"/>
                </a:solidFill>
              </a:rPr>
              <a:t>Babu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J. </a:t>
            </a:r>
            <a:r>
              <a:rPr lang="de-DE" sz="1200" dirty="0" err="1">
                <a:solidFill>
                  <a:srgbClr val="0000FF"/>
                </a:solidFill>
              </a:rPr>
              <a:t>Widom</a:t>
            </a:r>
            <a:r>
              <a:rPr lang="de-DE" sz="1200" dirty="0">
                <a:solidFill>
                  <a:srgbClr val="0000FF"/>
                </a:solidFill>
              </a:rPr>
              <a:t>. The CQL </a:t>
            </a:r>
            <a:r>
              <a:rPr lang="de-DE" sz="1200" dirty="0" err="1">
                <a:solidFill>
                  <a:srgbClr val="0000FF"/>
                </a:solidFill>
              </a:rPr>
              <a:t>Continuous</a:t>
            </a:r>
            <a:r>
              <a:rPr lang="de-DE" sz="1200" dirty="0">
                <a:solidFill>
                  <a:srgbClr val="0000FF"/>
                </a:solidFill>
              </a:rPr>
              <a:t> Query Language: </a:t>
            </a:r>
            <a:r>
              <a:rPr lang="de-DE" sz="1200" dirty="0" err="1">
                <a:solidFill>
                  <a:srgbClr val="0000FF"/>
                </a:solidFill>
              </a:rPr>
              <a:t>Semantic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Foundations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Query </a:t>
            </a:r>
            <a:r>
              <a:rPr lang="de-DE" sz="1200" dirty="0" err="1" smtClean="0">
                <a:solidFill>
                  <a:srgbClr val="0000FF"/>
                </a:solidFill>
              </a:rPr>
              <a:t>Execution</a:t>
            </a:r>
            <a:r>
              <a:rPr lang="de-DE" sz="1200" dirty="0" smtClean="0">
                <a:solidFill>
                  <a:srgbClr val="0000FF"/>
                </a:solidFill>
              </a:rPr>
              <a:t>, VLDB </a:t>
            </a:r>
            <a:r>
              <a:rPr lang="de-DE" sz="1200" dirty="0">
                <a:solidFill>
                  <a:srgbClr val="0000FF"/>
                </a:solidFill>
              </a:rPr>
              <a:t>Journal, </a:t>
            </a:r>
            <a:r>
              <a:rPr lang="de-DE" sz="1200" b="1" dirty="0" smtClean="0">
                <a:solidFill>
                  <a:srgbClr val="FF0000"/>
                </a:solidFill>
              </a:rPr>
              <a:t>2006 </a:t>
            </a:r>
            <a:endParaRPr lang="de-DE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0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8574C-8AC1-0546-B7CF-016CB80CF93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543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cs typeface="+mj-cs"/>
              </a:rPr>
              <a:t>Konkrete Sprache – CQL</a:t>
            </a:r>
          </a:p>
        </p:txBody>
      </p:sp>
      <p:sp>
        <p:nvSpPr>
          <p:cNvPr id="3543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cs typeface="+mn-cs"/>
              </a:rPr>
              <a:t>Relationale Anfragesprache: SQL </a:t>
            </a:r>
          </a:p>
          <a:p>
            <a:pPr>
              <a:defRPr/>
            </a:pPr>
            <a:r>
              <a:rPr lang="de-DE" dirty="0" smtClean="0">
                <a:cs typeface="+mn-cs"/>
              </a:rPr>
              <a:t>Fensterspezifikationssprache von SQL:2011</a:t>
            </a:r>
          </a:p>
          <a:p>
            <a:pPr lvl="1">
              <a:defRPr/>
            </a:pPr>
            <a:r>
              <a:rPr lang="de-DE" dirty="0" err="1" smtClean="0"/>
              <a:t>Tupelbasierte</a:t>
            </a:r>
            <a:r>
              <a:rPr lang="de-DE" dirty="0" smtClean="0"/>
              <a:t> Fenster</a:t>
            </a:r>
          </a:p>
          <a:p>
            <a:pPr lvl="1">
              <a:defRPr/>
            </a:pPr>
            <a:r>
              <a:rPr lang="de-DE" dirty="0" smtClean="0"/>
              <a:t>Zeitbasierte Fenster</a:t>
            </a:r>
          </a:p>
          <a:p>
            <a:pPr lvl="1">
              <a:defRPr/>
            </a:pPr>
            <a:r>
              <a:rPr lang="de-DE" dirty="0" smtClean="0"/>
              <a:t>Partitionierende Fenster</a:t>
            </a:r>
          </a:p>
          <a:p>
            <a:pPr>
              <a:defRPr/>
            </a:pPr>
            <a:r>
              <a:rPr lang="de-DE" dirty="0" smtClean="0">
                <a:cs typeface="+mn-cs"/>
              </a:rPr>
              <a:t>Einfaches Stichproben-Konstrukt </a:t>
            </a:r>
            <a:r>
              <a:rPr lang="de-DE" altLang="ja-JP" dirty="0" smtClean="0">
                <a:latin typeface="Arial"/>
                <a:cs typeface="+mn-cs"/>
              </a:rPr>
              <a:t>“</a:t>
            </a:r>
            <a:r>
              <a:rPr lang="de-DE" dirty="0" smtClean="0">
                <a:solidFill>
                  <a:schemeClr val="accent2"/>
                </a:solidFill>
                <a:cs typeface="+mn-cs"/>
              </a:rPr>
              <a:t>X%</a:t>
            </a:r>
            <a:r>
              <a:rPr lang="de-DE" dirty="0" smtClean="0">
                <a:cs typeface="+mn-cs"/>
              </a:rPr>
              <a:t> </a:t>
            </a:r>
            <a:r>
              <a:rPr lang="de-DE" dirty="0" smtClean="0">
                <a:solidFill>
                  <a:schemeClr val="accent2"/>
                </a:solidFill>
                <a:cs typeface="+mn-cs"/>
              </a:rPr>
              <a:t>Sample</a:t>
            </a:r>
            <a:r>
              <a:rPr lang="de-DE" altLang="ja-JP" dirty="0" smtClean="0">
                <a:latin typeface="Arial"/>
                <a:cs typeface="+mn-cs"/>
              </a:rPr>
              <a:t>”</a:t>
            </a:r>
            <a:endParaRPr lang="de-DE" dirty="0" smtClean="0"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3B866-EBCE-6B4E-98DA-011496BA8652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de-DE" sz="3600" dirty="0" smtClean="0">
                <a:cs typeface="+mj-cs"/>
              </a:rPr>
              <a:t>CQL Beispielanfrage 1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de-DE" dirty="0" smtClean="0">
                <a:cs typeface="+mn-cs"/>
              </a:rPr>
              <a:t>Zwei Ströme, sehr einfaches Schema für Beispielzwecke: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Tx/>
              <a:buNone/>
              <a:defRPr/>
            </a:pPr>
            <a:r>
              <a:rPr lang="de-DE" dirty="0" smtClean="0">
                <a:solidFill>
                  <a:schemeClr val="accent2"/>
                </a:solidFill>
                <a:cs typeface="+mn-cs"/>
              </a:rPr>
              <a:t>	Orders (</a:t>
            </a:r>
            <a:r>
              <a:rPr lang="de-DE" dirty="0" err="1" smtClean="0">
                <a:solidFill>
                  <a:schemeClr val="accent2"/>
                </a:solidFill>
                <a:cs typeface="+mn-cs"/>
              </a:rPr>
              <a:t>orderID</a:t>
            </a:r>
            <a:r>
              <a:rPr lang="de-DE" dirty="0" smtClean="0">
                <a:solidFill>
                  <a:schemeClr val="accent2"/>
                </a:solidFill>
                <a:cs typeface="+mn-cs"/>
              </a:rPr>
              <a:t>, </a:t>
            </a:r>
            <a:r>
              <a:rPr lang="de-DE" dirty="0" err="1" smtClean="0">
                <a:solidFill>
                  <a:schemeClr val="accent2"/>
                </a:solidFill>
                <a:cs typeface="+mn-cs"/>
              </a:rPr>
              <a:t>customer</a:t>
            </a:r>
            <a:r>
              <a:rPr lang="de-DE" dirty="0" smtClean="0">
                <a:solidFill>
                  <a:schemeClr val="accent2"/>
                </a:solidFill>
                <a:cs typeface="+mn-cs"/>
              </a:rPr>
              <a:t>, </a:t>
            </a:r>
            <a:r>
              <a:rPr lang="de-DE" dirty="0" err="1" smtClean="0">
                <a:solidFill>
                  <a:schemeClr val="accent2"/>
                </a:solidFill>
                <a:cs typeface="+mn-cs"/>
              </a:rPr>
              <a:t>cost</a:t>
            </a:r>
            <a:r>
              <a:rPr lang="de-DE" dirty="0" smtClean="0">
                <a:solidFill>
                  <a:schemeClr val="accent2"/>
                </a:solidFill>
                <a:cs typeface="+mn-cs"/>
              </a:rPr>
              <a:t>)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Tx/>
              <a:buNone/>
              <a:defRPr/>
            </a:pPr>
            <a:r>
              <a:rPr lang="de-DE" dirty="0" smtClean="0">
                <a:solidFill>
                  <a:schemeClr val="accent2"/>
                </a:solidFill>
                <a:cs typeface="+mn-cs"/>
              </a:rPr>
              <a:t>	</a:t>
            </a:r>
            <a:r>
              <a:rPr lang="de-DE" dirty="0" err="1" smtClean="0">
                <a:solidFill>
                  <a:schemeClr val="accent2"/>
                </a:solidFill>
                <a:cs typeface="+mn-cs"/>
              </a:rPr>
              <a:t>Fulfillments</a:t>
            </a:r>
            <a:r>
              <a:rPr lang="de-DE" dirty="0" smtClean="0">
                <a:solidFill>
                  <a:schemeClr val="accent2"/>
                </a:solidFill>
                <a:cs typeface="+mn-cs"/>
              </a:rPr>
              <a:t> (</a:t>
            </a:r>
            <a:r>
              <a:rPr lang="de-DE" dirty="0" err="1" smtClean="0">
                <a:solidFill>
                  <a:schemeClr val="accent2"/>
                </a:solidFill>
                <a:cs typeface="+mn-cs"/>
              </a:rPr>
              <a:t>orderID</a:t>
            </a:r>
            <a:r>
              <a:rPr lang="de-DE" dirty="0" smtClean="0">
                <a:solidFill>
                  <a:schemeClr val="accent2"/>
                </a:solidFill>
                <a:cs typeface="+mn-cs"/>
              </a:rPr>
              <a:t>, </a:t>
            </a:r>
            <a:r>
              <a:rPr lang="de-DE" dirty="0" err="1" smtClean="0">
                <a:solidFill>
                  <a:schemeClr val="accent2"/>
                </a:solidFill>
                <a:cs typeface="+mn-cs"/>
              </a:rPr>
              <a:t>clerk</a:t>
            </a:r>
            <a:r>
              <a:rPr lang="de-DE" dirty="0" smtClean="0">
                <a:solidFill>
                  <a:schemeClr val="accent2"/>
                </a:solidFill>
                <a:cs typeface="+mn-cs"/>
              </a:rPr>
              <a:t>)</a:t>
            </a:r>
          </a:p>
          <a:p>
            <a:pPr>
              <a:spcBef>
                <a:spcPct val="75000"/>
              </a:spcBef>
              <a:spcAft>
                <a:spcPct val="75000"/>
              </a:spcAft>
              <a:defRPr/>
            </a:pPr>
            <a:r>
              <a:rPr lang="de-DE" dirty="0" smtClean="0">
                <a:cs typeface="+mn-cs"/>
              </a:rPr>
              <a:t>Informationsbedarf </a:t>
            </a:r>
            <a:r>
              <a:rPr lang="de-DE" dirty="0" err="1" smtClean="0">
                <a:cs typeface="+mn-cs"/>
              </a:rPr>
              <a:t>natürlichsprachlich</a:t>
            </a:r>
            <a:r>
              <a:rPr lang="de-DE" dirty="0" smtClean="0">
                <a:cs typeface="+mn-cs"/>
              </a:rPr>
              <a:t> ausgedrückt: </a:t>
            </a:r>
            <a:br>
              <a:rPr lang="de-DE" dirty="0" smtClean="0">
                <a:cs typeface="+mn-cs"/>
              </a:rPr>
            </a:br>
            <a:r>
              <a:rPr lang="de-DE" dirty="0" smtClean="0">
                <a:solidFill>
                  <a:srgbClr val="000090"/>
                </a:solidFill>
                <a:cs typeface="+mn-cs"/>
              </a:rPr>
              <a:t>Total </a:t>
            </a:r>
            <a:r>
              <a:rPr lang="de-DE" dirty="0" err="1" smtClean="0">
                <a:solidFill>
                  <a:srgbClr val="000090"/>
                </a:solidFill>
                <a:cs typeface="+mn-cs"/>
              </a:rPr>
              <a:t>cost</a:t>
            </a:r>
            <a:r>
              <a:rPr lang="de-DE" dirty="0" smtClean="0">
                <a:solidFill>
                  <a:srgbClr val="000090"/>
                </a:solidFill>
                <a:cs typeface="+mn-cs"/>
              </a:rPr>
              <a:t> </a:t>
            </a:r>
            <a:r>
              <a:rPr lang="de-DE" dirty="0" err="1" smtClean="0">
                <a:solidFill>
                  <a:srgbClr val="000090"/>
                </a:solidFill>
                <a:cs typeface="+mn-cs"/>
              </a:rPr>
              <a:t>of</a:t>
            </a:r>
            <a:r>
              <a:rPr lang="de-DE" dirty="0" smtClean="0">
                <a:solidFill>
                  <a:srgbClr val="000090"/>
                </a:solidFill>
                <a:cs typeface="+mn-cs"/>
              </a:rPr>
              <a:t> </a:t>
            </a:r>
            <a:r>
              <a:rPr lang="de-DE" dirty="0" err="1" smtClean="0">
                <a:solidFill>
                  <a:srgbClr val="000090"/>
                </a:solidFill>
                <a:cs typeface="+mn-cs"/>
              </a:rPr>
              <a:t>orders</a:t>
            </a:r>
            <a:r>
              <a:rPr lang="de-DE" dirty="0" smtClean="0">
                <a:solidFill>
                  <a:srgbClr val="000090"/>
                </a:solidFill>
                <a:cs typeface="+mn-cs"/>
              </a:rPr>
              <a:t> </a:t>
            </a:r>
            <a:r>
              <a:rPr lang="de-DE" dirty="0" err="1" smtClean="0">
                <a:solidFill>
                  <a:srgbClr val="000090"/>
                </a:solidFill>
                <a:cs typeface="+mn-cs"/>
              </a:rPr>
              <a:t>fulfilled</a:t>
            </a:r>
            <a:r>
              <a:rPr lang="de-DE" dirty="0" smtClean="0">
                <a:solidFill>
                  <a:srgbClr val="000090"/>
                </a:solidFill>
                <a:cs typeface="+mn-cs"/>
              </a:rPr>
              <a:t> </a:t>
            </a:r>
            <a:r>
              <a:rPr lang="de-DE" dirty="0" err="1" smtClean="0">
                <a:solidFill>
                  <a:srgbClr val="000090"/>
                </a:solidFill>
                <a:cs typeface="+mn-cs"/>
              </a:rPr>
              <a:t>over</a:t>
            </a:r>
            <a:r>
              <a:rPr lang="de-DE" dirty="0" smtClean="0">
                <a:solidFill>
                  <a:srgbClr val="000090"/>
                </a:solidFill>
                <a:cs typeface="+mn-cs"/>
              </a:rPr>
              <a:t> </a:t>
            </a:r>
            <a:r>
              <a:rPr lang="de-DE" dirty="0" err="1" smtClean="0">
                <a:solidFill>
                  <a:srgbClr val="000090"/>
                </a:solidFill>
                <a:cs typeface="+mn-cs"/>
              </a:rPr>
              <a:t>the</a:t>
            </a:r>
            <a:r>
              <a:rPr lang="de-DE" dirty="0" smtClean="0">
                <a:solidFill>
                  <a:srgbClr val="000090"/>
                </a:solidFill>
                <a:cs typeface="+mn-cs"/>
              </a:rPr>
              <a:t> last </a:t>
            </a:r>
            <a:r>
              <a:rPr lang="de-DE" dirty="0" err="1" smtClean="0">
                <a:solidFill>
                  <a:srgbClr val="000090"/>
                </a:solidFill>
                <a:cs typeface="+mn-cs"/>
              </a:rPr>
              <a:t>day</a:t>
            </a:r>
            <a:r>
              <a:rPr lang="de-DE" dirty="0" smtClean="0">
                <a:solidFill>
                  <a:srgbClr val="000090"/>
                </a:solidFill>
                <a:cs typeface="+mn-cs"/>
              </a:rPr>
              <a:t> </a:t>
            </a:r>
            <a:r>
              <a:rPr lang="de-DE" dirty="0" err="1" smtClean="0">
                <a:solidFill>
                  <a:srgbClr val="000090"/>
                </a:solidFill>
                <a:cs typeface="+mn-cs"/>
              </a:rPr>
              <a:t>by</a:t>
            </a:r>
            <a:r>
              <a:rPr lang="de-DE" dirty="0" smtClean="0">
                <a:solidFill>
                  <a:srgbClr val="000090"/>
                </a:solidFill>
                <a:cs typeface="+mn-cs"/>
              </a:rPr>
              <a:t> </a:t>
            </a:r>
            <a:r>
              <a:rPr lang="de-DE" dirty="0" err="1" smtClean="0">
                <a:solidFill>
                  <a:srgbClr val="000090"/>
                </a:solidFill>
                <a:cs typeface="+mn-cs"/>
              </a:rPr>
              <a:t>clerk</a:t>
            </a:r>
            <a:r>
              <a:rPr lang="de-DE" dirty="0" smtClean="0">
                <a:solidFill>
                  <a:srgbClr val="000090"/>
                </a:solidFill>
                <a:cs typeface="+mn-cs"/>
              </a:rPr>
              <a:t/>
            </a:r>
            <a:br>
              <a:rPr lang="de-DE" dirty="0" smtClean="0">
                <a:solidFill>
                  <a:srgbClr val="000090"/>
                </a:solidFill>
                <a:cs typeface="+mn-cs"/>
              </a:rPr>
            </a:br>
            <a:r>
              <a:rPr lang="de-DE" altLang="ja-JP" dirty="0" smtClean="0">
                <a:solidFill>
                  <a:srgbClr val="000090"/>
                </a:solidFill>
                <a:latin typeface="Arial"/>
                <a:cs typeface="+mn-cs"/>
              </a:rPr>
              <a:t>“</a:t>
            </a:r>
            <a:r>
              <a:rPr lang="de-DE" dirty="0" smtClean="0">
                <a:solidFill>
                  <a:srgbClr val="000090"/>
                </a:solidFill>
                <a:cs typeface="+mn-cs"/>
              </a:rPr>
              <a:t>Sue</a:t>
            </a:r>
            <a:r>
              <a:rPr lang="de-DE" altLang="ja-JP" dirty="0" smtClean="0">
                <a:solidFill>
                  <a:srgbClr val="000090"/>
                </a:solidFill>
                <a:latin typeface="Arial"/>
                <a:cs typeface="+mn-cs"/>
              </a:rPr>
              <a:t>”</a:t>
            </a:r>
            <a:r>
              <a:rPr lang="de-DE" dirty="0" smtClean="0">
                <a:solidFill>
                  <a:srgbClr val="000090"/>
                </a:solidFill>
                <a:cs typeface="+mn-cs"/>
              </a:rPr>
              <a:t> </a:t>
            </a:r>
            <a:r>
              <a:rPr lang="de-DE" dirty="0" err="1" smtClean="0">
                <a:solidFill>
                  <a:srgbClr val="000090"/>
                </a:solidFill>
                <a:cs typeface="+mn-cs"/>
              </a:rPr>
              <a:t>for</a:t>
            </a:r>
            <a:r>
              <a:rPr lang="de-DE" dirty="0" smtClean="0">
                <a:solidFill>
                  <a:srgbClr val="000090"/>
                </a:solidFill>
                <a:cs typeface="+mn-cs"/>
              </a:rPr>
              <a:t> </a:t>
            </a:r>
            <a:r>
              <a:rPr lang="de-DE" dirty="0" err="1" smtClean="0">
                <a:solidFill>
                  <a:srgbClr val="000090"/>
                </a:solidFill>
                <a:cs typeface="+mn-cs"/>
              </a:rPr>
              <a:t>customer</a:t>
            </a:r>
            <a:r>
              <a:rPr lang="de-DE" dirty="0" smtClean="0">
                <a:solidFill>
                  <a:srgbClr val="000090"/>
                </a:solidFill>
                <a:cs typeface="+mn-cs"/>
              </a:rPr>
              <a:t> </a:t>
            </a:r>
            <a:r>
              <a:rPr lang="de-DE" altLang="ja-JP" dirty="0" smtClean="0">
                <a:solidFill>
                  <a:srgbClr val="000090"/>
                </a:solidFill>
                <a:latin typeface="Arial"/>
                <a:cs typeface="+mn-cs"/>
              </a:rPr>
              <a:t>“</a:t>
            </a:r>
            <a:r>
              <a:rPr lang="de-DE" dirty="0" smtClean="0">
                <a:solidFill>
                  <a:srgbClr val="000090"/>
                </a:solidFill>
                <a:cs typeface="+mn-cs"/>
              </a:rPr>
              <a:t>Joe</a:t>
            </a:r>
            <a:r>
              <a:rPr lang="de-DE" altLang="ja-JP" dirty="0" smtClean="0">
                <a:solidFill>
                  <a:srgbClr val="000090"/>
                </a:solidFill>
                <a:latin typeface="Arial"/>
                <a:cs typeface="+mn-cs"/>
              </a:rPr>
              <a:t>”</a:t>
            </a:r>
            <a:endParaRPr lang="de-DE" dirty="0" smtClean="0">
              <a:solidFill>
                <a:srgbClr val="000090"/>
              </a:solidFill>
              <a:cs typeface="+mn-cs"/>
            </a:endParaRPr>
          </a:p>
          <a:p>
            <a:pPr>
              <a:spcBef>
                <a:spcPct val="0"/>
              </a:spcBef>
              <a:defRPr/>
            </a:pPr>
            <a:r>
              <a:rPr lang="de-DE" sz="2400" dirty="0" smtClean="0"/>
              <a:t>Anfrage in CQL: </a:t>
            </a:r>
            <a:br>
              <a:rPr lang="de-DE" sz="2400" dirty="0" smtClean="0"/>
            </a:br>
            <a:r>
              <a:rPr lang="de-DE" sz="2400" dirty="0" smtClean="0">
                <a:solidFill>
                  <a:schemeClr val="accent2"/>
                </a:solidFill>
                <a:cs typeface="+mn-cs"/>
              </a:rPr>
              <a:t>Select  </a:t>
            </a:r>
            <a:r>
              <a:rPr lang="de-DE" sz="2400" dirty="0" err="1" smtClean="0">
                <a:solidFill>
                  <a:schemeClr val="accent2"/>
                </a:solidFill>
                <a:cs typeface="+mn-cs"/>
              </a:rPr>
              <a:t>Sum</a:t>
            </a:r>
            <a:r>
              <a:rPr lang="de-DE" sz="2400" dirty="0" smtClean="0">
                <a:solidFill>
                  <a:schemeClr val="accent2"/>
                </a:solidFill>
                <a:cs typeface="+mn-cs"/>
              </a:rPr>
              <a:t>(</a:t>
            </a:r>
            <a:r>
              <a:rPr lang="de-DE" sz="2400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O.cost</a:t>
            </a:r>
            <a:r>
              <a:rPr lang="de-DE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)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de-DE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	</a:t>
            </a:r>
            <a:r>
              <a:rPr lang="de-DE" sz="2400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From</a:t>
            </a:r>
            <a:r>
              <a:rPr lang="de-DE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 Orders O</a:t>
            </a:r>
            <a:r>
              <a:rPr lang="de-DE" sz="2400" b="1" dirty="0" smtClean="0">
                <a:solidFill>
                  <a:srgbClr val="FF0000"/>
                </a:solidFill>
              </a:rPr>
              <a:t>[</a:t>
            </a:r>
            <a:r>
              <a:rPr lang="de-DE" sz="2400" b="1" dirty="0" smtClean="0">
                <a:solidFill>
                  <a:srgbClr val="FF0000"/>
                </a:solidFill>
                <a:sym typeface="Symbol" charset="0"/>
              </a:rPr>
              <a:t>]</a:t>
            </a:r>
            <a:r>
              <a:rPr lang="de-DE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, </a:t>
            </a:r>
            <a:r>
              <a:rPr lang="de-DE" sz="2400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Fulfillments</a:t>
            </a:r>
            <a:r>
              <a:rPr lang="de-DE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 F</a:t>
            </a:r>
            <a:r>
              <a:rPr lang="de-DE" sz="2400" b="1" dirty="0" smtClean="0">
                <a:solidFill>
                  <a:srgbClr val="FF0000"/>
                </a:solidFill>
                <a:cs typeface="+mn-cs"/>
                <a:sym typeface="Symbol" charset="0"/>
              </a:rPr>
              <a:t>[Range 1 Day]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de-DE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	</a:t>
            </a:r>
            <a:r>
              <a:rPr lang="de-DE" sz="2400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Where</a:t>
            </a:r>
            <a:r>
              <a:rPr lang="de-DE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O.orderID</a:t>
            </a:r>
            <a:r>
              <a:rPr lang="de-DE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 = </a:t>
            </a:r>
            <a:r>
              <a:rPr lang="de-DE" sz="2400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F.orderID</a:t>
            </a:r>
            <a:r>
              <a:rPr lang="de-DE" dirty="0" smtClean="0">
                <a:cs typeface="+mn-cs"/>
                <a:sym typeface="Symbol" charset="0"/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And</a:t>
            </a:r>
            <a:r>
              <a:rPr lang="de-DE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F.clerk</a:t>
            </a:r>
            <a:r>
              <a:rPr lang="de-DE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 = </a:t>
            </a:r>
            <a:r>
              <a:rPr lang="de-DE" altLang="ja-JP" sz="2400" dirty="0" smtClean="0">
                <a:solidFill>
                  <a:schemeClr val="accent2"/>
                </a:solidFill>
                <a:latin typeface="Arial"/>
                <a:cs typeface="+mn-cs"/>
                <a:sym typeface="Symbol" charset="0"/>
              </a:rPr>
              <a:t>“</a:t>
            </a:r>
            <a:r>
              <a:rPr lang="de-DE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Sue</a:t>
            </a:r>
            <a:r>
              <a:rPr lang="de-DE" altLang="ja-JP" sz="2400" dirty="0" smtClean="0">
                <a:solidFill>
                  <a:schemeClr val="accent2"/>
                </a:solidFill>
                <a:latin typeface="Arial"/>
                <a:cs typeface="+mn-cs"/>
                <a:sym typeface="Symbol" charset="0"/>
              </a:rPr>
              <a:t>”</a:t>
            </a:r>
            <a:endParaRPr lang="de-DE" sz="2400" dirty="0" smtClean="0">
              <a:solidFill>
                <a:schemeClr val="accent2"/>
              </a:solidFill>
              <a:cs typeface="+mn-cs"/>
              <a:sym typeface="Symbo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de-DE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	   </a:t>
            </a:r>
            <a:r>
              <a:rPr lang="de-DE" sz="2400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And</a:t>
            </a:r>
            <a:r>
              <a:rPr lang="de-DE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O.customer</a:t>
            </a:r>
            <a:r>
              <a:rPr lang="de-DE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 = </a:t>
            </a:r>
            <a:r>
              <a:rPr lang="de-DE" altLang="ja-JP" sz="2400" dirty="0" smtClean="0">
                <a:solidFill>
                  <a:schemeClr val="accent2"/>
                </a:solidFill>
                <a:latin typeface="Arial"/>
                <a:cs typeface="+mn-cs"/>
                <a:sym typeface="Symbol" charset="0"/>
              </a:rPr>
              <a:t>“</a:t>
            </a:r>
            <a:r>
              <a:rPr lang="de-DE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Joe</a:t>
            </a:r>
            <a:r>
              <a:rPr lang="de-DE" altLang="ja-JP" sz="2400" dirty="0" smtClean="0">
                <a:solidFill>
                  <a:schemeClr val="accent2"/>
                </a:solidFill>
                <a:latin typeface="Arial"/>
                <a:cs typeface="+mn-cs"/>
                <a:sym typeface="Symbol" charset="0"/>
              </a:rPr>
              <a:t>”</a:t>
            </a:r>
            <a:endParaRPr lang="de-DE" sz="2400" dirty="0" smtClean="0">
              <a:solidFill>
                <a:schemeClr val="accent2"/>
              </a:solidFill>
              <a:cs typeface="+mn-cs"/>
              <a:sym typeface="Symbo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4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2507C-E537-B14F-B697-3A5FD45E16F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cs typeface="+mj-cs"/>
              </a:rPr>
              <a:t>CQL </a:t>
            </a:r>
            <a:r>
              <a:rPr lang="en-US" sz="3600" dirty="0" err="1" smtClean="0">
                <a:cs typeface="+mj-cs"/>
              </a:rPr>
              <a:t>Beispielanfrage</a:t>
            </a:r>
            <a:r>
              <a:rPr lang="en-US" sz="3600" dirty="0" smtClean="0">
                <a:cs typeface="+mj-cs"/>
              </a:rPr>
              <a:t> 2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8077200" cy="4953000"/>
          </a:xfrm>
        </p:spPr>
        <p:txBody>
          <a:bodyPr/>
          <a:lstStyle/>
          <a:p>
            <a:pPr marL="0" indent="0">
              <a:spcAft>
                <a:spcPct val="75000"/>
              </a:spcAft>
              <a:buFontTx/>
              <a:buNone/>
              <a:defRPr/>
            </a:pPr>
            <a:r>
              <a:rPr lang="en-US" dirty="0" smtClean="0">
                <a:cs typeface="+mn-cs"/>
              </a:rPr>
              <a:t>Using a 10% sample of the Fulfillments stream, take the 5 most recent fulfillments for each clerk and return the maximum cost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Select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F.clerk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, Max(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O.cost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From Orders O</a:t>
            </a:r>
            <a:r>
              <a:rPr lang="en-US" sz="2400" b="1" dirty="0">
                <a:solidFill>
                  <a:srgbClr val="FF0000"/>
                </a:solidFill>
              </a:rPr>
              <a:t>[</a:t>
            </a:r>
            <a:r>
              <a:rPr lang="en-US" sz="2400" b="1" dirty="0">
                <a:solidFill>
                  <a:srgbClr val="FF0000"/>
                </a:solidFill>
                <a:sym typeface="Symbol" charset="0"/>
              </a:rPr>
              <a:t>]</a:t>
            </a:r>
            <a:r>
              <a:rPr lang="en-US" sz="2400" dirty="0" smtClean="0">
                <a:solidFill>
                  <a:srgbClr val="000090"/>
                </a:solidFill>
                <a:sym typeface="Symbol" charset="0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       Fulfillments F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[Partition By clerk Rows 5] 10% Sample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Where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O.orderID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 =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F.orderID</a:t>
            </a:r>
            <a:endParaRPr lang="en-US" sz="2400" dirty="0" smtClean="0">
              <a:solidFill>
                <a:schemeClr val="accent2"/>
              </a:solidFill>
              <a:cs typeface="+mn-cs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Group By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F.clerk</a:t>
            </a:r>
            <a:endParaRPr lang="en-US" sz="2400" dirty="0" smtClean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1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F342B-27C1-8A4B-A30C-D4EC9400E0D6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de-DE" sz="3600" dirty="0" smtClean="0">
                <a:cs typeface="+mj-cs"/>
              </a:rPr>
              <a:t>Relationen und Ströme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sz="2800" dirty="0" smtClean="0">
                <a:cs typeface="+mn-cs"/>
              </a:rPr>
              <a:t>Annahme: Globale, diskrete, geordnete Menge von Zeitpunkten</a:t>
            </a:r>
          </a:p>
          <a:p>
            <a:pPr>
              <a:defRPr/>
            </a:pPr>
            <a:r>
              <a:rPr lang="de-DE" sz="2800" dirty="0" smtClean="0">
                <a:cs typeface="+mn-cs"/>
              </a:rPr>
              <a:t>Relation</a:t>
            </a:r>
          </a:p>
          <a:p>
            <a:pPr lvl="1">
              <a:defRPr/>
            </a:pPr>
            <a:r>
              <a:rPr lang="de-DE" sz="2800" dirty="0" smtClean="0"/>
              <a:t>Bildet </a:t>
            </a:r>
            <a:r>
              <a:rPr lang="de-DE" sz="2800" dirty="0" smtClean="0">
                <a:solidFill>
                  <a:srgbClr val="000090"/>
                </a:solidFill>
              </a:rPr>
              <a:t>Zeitpunkte </a:t>
            </a:r>
            <a:r>
              <a:rPr lang="de-DE" sz="2800" i="1" dirty="0" smtClean="0">
                <a:solidFill>
                  <a:schemeClr val="accent2"/>
                </a:solidFill>
              </a:rPr>
              <a:t>T</a:t>
            </a:r>
            <a:r>
              <a:rPr lang="de-DE" sz="2800" dirty="0" smtClean="0">
                <a:solidFill>
                  <a:schemeClr val="accent2"/>
                </a:solidFill>
              </a:rPr>
              <a:t> </a:t>
            </a:r>
            <a:r>
              <a:rPr lang="de-DE" sz="2800" dirty="0" smtClean="0"/>
              <a:t>auf</a:t>
            </a:r>
            <a:r>
              <a:rPr lang="de-DE" sz="2800" dirty="0" smtClean="0">
                <a:solidFill>
                  <a:schemeClr val="accent2"/>
                </a:solidFill>
              </a:rPr>
              <a:t> </a:t>
            </a:r>
            <a:r>
              <a:rPr lang="de-DE" sz="2800" dirty="0" err="1" smtClean="0">
                <a:solidFill>
                  <a:schemeClr val="accent2"/>
                </a:solidFill>
              </a:rPr>
              <a:t>Tupelmengen</a:t>
            </a:r>
            <a:r>
              <a:rPr lang="de-DE" sz="2800" dirty="0" smtClean="0">
                <a:solidFill>
                  <a:schemeClr val="accent2"/>
                </a:solidFill>
              </a:rPr>
              <a:t> </a:t>
            </a:r>
            <a:r>
              <a:rPr lang="de-DE" sz="2800" i="1" dirty="0" smtClean="0">
                <a:solidFill>
                  <a:schemeClr val="accent2"/>
                </a:solidFill>
              </a:rPr>
              <a:t>R</a:t>
            </a:r>
            <a:r>
              <a:rPr lang="de-DE" sz="2800" dirty="0" smtClean="0"/>
              <a:t> ab</a:t>
            </a:r>
            <a:endParaRPr lang="de-DE" sz="2800" i="1" dirty="0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de-DE" sz="2800" dirty="0" smtClean="0">
                <a:cs typeface="+mn-cs"/>
              </a:rPr>
              <a:t>Strom</a:t>
            </a:r>
          </a:p>
          <a:p>
            <a:pPr lvl="1">
              <a:defRPr/>
            </a:pPr>
            <a:r>
              <a:rPr lang="de-DE" sz="2800" dirty="0" smtClean="0"/>
              <a:t>Menge von </a:t>
            </a:r>
            <a:r>
              <a:rPr lang="de-DE" sz="2800" dirty="0" smtClean="0">
                <a:solidFill>
                  <a:schemeClr val="accent2"/>
                </a:solidFill>
              </a:rPr>
              <a:t>(</a:t>
            </a:r>
            <a:r>
              <a:rPr lang="de-DE" sz="2800" i="1" dirty="0" smtClean="0">
                <a:solidFill>
                  <a:schemeClr val="accent2"/>
                </a:solidFill>
              </a:rPr>
              <a:t>Tupel, Zeitstempel</a:t>
            </a:r>
            <a:r>
              <a:rPr lang="de-DE" sz="2800" dirty="0" smtClean="0">
                <a:solidFill>
                  <a:schemeClr val="accent2"/>
                </a:solidFill>
              </a:rPr>
              <a:t>)</a:t>
            </a:r>
            <a:r>
              <a:rPr lang="de-DE" sz="2800" dirty="0" smtClean="0"/>
              <a:t>-Elemente</a:t>
            </a:r>
          </a:p>
          <a:p>
            <a:pPr lvl="1">
              <a:defRPr/>
            </a:pPr>
            <a:r>
              <a:rPr lang="de-DE" sz="2800" dirty="0" smtClean="0"/>
              <a:t>Definition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>
                <a:solidFill>
                  <a:srgbClr val="0000FF"/>
                </a:solidFill>
              </a:rPr>
              <a:t>create</a:t>
            </a:r>
            <a:r>
              <a:rPr lang="de-DE" sz="2800" dirty="0" smtClean="0">
                <a:solidFill>
                  <a:srgbClr val="0000FF"/>
                </a:solidFill>
              </a:rPr>
              <a:t> </a:t>
            </a:r>
            <a:r>
              <a:rPr lang="de-DE" sz="2800" dirty="0" err="1" smtClean="0">
                <a:solidFill>
                  <a:srgbClr val="0000FF"/>
                </a:solidFill>
              </a:rPr>
              <a:t>stream</a:t>
            </a:r>
            <a:r>
              <a:rPr lang="de-DE" sz="2800" dirty="0" smtClean="0">
                <a:solidFill>
                  <a:srgbClr val="0000FF"/>
                </a:solidFill>
              </a:rPr>
              <a:t> s </a:t>
            </a:r>
            <a:r>
              <a:rPr lang="de-DE" sz="2800" dirty="0" err="1" smtClean="0">
                <a:solidFill>
                  <a:srgbClr val="0000FF"/>
                </a:solidFill>
              </a:rPr>
              <a:t>as</a:t>
            </a:r>
            <a:r>
              <a:rPr lang="de-DE" sz="2800" dirty="0" smtClean="0">
                <a:solidFill>
                  <a:srgbClr val="0000FF"/>
                </a:solidFill>
              </a:rPr>
              <a:t> </a:t>
            </a:r>
            <a:r>
              <a:rPr lang="de-DE" sz="2800" dirty="0" err="1" smtClean="0">
                <a:solidFill>
                  <a:srgbClr val="0000FF"/>
                </a:solidFill>
              </a:rPr>
              <a:t>select</a:t>
            </a:r>
            <a:r>
              <a:rPr lang="de-DE" sz="2800" dirty="0" smtClean="0">
                <a:solidFill>
                  <a:srgbClr val="0000FF"/>
                </a:solidFill>
              </a:rPr>
              <a:t> …</a:t>
            </a:r>
          </a:p>
          <a:p>
            <a:pPr lvl="1">
              <a:defRPr/>
            </a:pPr>
            <a:r>
              <a:rPr lang="de-DE" sz="2800" dirty="0" smtClean="0">
                <a:solidFill>
                  <a:srgbClr val="0000FF"/>
                </a:solidFill>
              </a:rPr>
              <a:t>s: </a:t>
            </a:r>
            <a:r>
              <a:rPr lang="de-DE" sz="2800" dirty="0" err="1" smtClean="0">
                <a:solidFill>
                  <a:srgbClr val="0000FF"/>
                </a:solidFill>
              </a:rPr>
              <a:t>select</a:t>
            </a:r>
            <a:r>
              <a:rPr lang="de-DE" sz="2800" dirty="0" smtClean="0">
                <a:solidFill>
                  <a:srgbClr val="0000FF"/>
                </a:solidFill>
              </a:rPr>
              <a:t> ...</a:t>
            </a:r>
            <a:r>
              <a:rPr lang="de-DE" sz="2800" dirty="0" smtClean="0"/>
              <a:t> </a:t>
            </a:r>
            <a:r>
              <a:rPr lang="de-DE" sz="2800" smtClean="0"/>
              <a:t>zur Abkürzung</a:t>
            </a:r>
            <a:endParaRPr lang="de-DE" sz="2800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de-DE" sz="3000" dirty="0" smtClean="0"/>
              <a:t>Anfragen werden beim DSMS registriert</a:t>
            </a:r>
            <a:br>
              <a:rPr lang="de-DE" sz="3000" dirty="0" smtClean="0"/>
            </a:br>
            <a:r>
              <a:rPr lang="de-DE" sz="3000" dirty="0" smtClean="0"/>
              <a:t>(“kontinuierliche” Anfragen)</a:t>
            </a:r>
          </a:p>
        </p:txBody>
      </p:sp>
      <p:sp>
        <p:nvSpPr>
          <p:cNvPr id="7" name="Rechteck 6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6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2134" y="1658672"/>
            <a:ext cx="2880320" cy="2660921"/>
            <a:chOff x="250302" y="1658618"/>
            <a:chExt cx="2882464" cy="2661707"/>
          </a:xfrm>
          <a:effectLst/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50302" y="1658618"/>
              <a:ext cx="2882464" cy="2530106"/>
              <a:chOff x="1149818" y="2838036"/>
              <a:chExt cx="2882464" cy="2530106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818" y="2838036"/>
                <a:ext cx="2882464" cy="881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 smtClean="0"/>
                  <a:t>Probabilistisch</a:t>
                </a:r>
                <a:r>
                  <a:rPr lang="de-DE" sz="2000" dirty="0" smtClean="0"/>
                  <a:t>-</a:t>
                </a:r>
                <a:r>
                  <a:rPr lang="de-DE" sz="2000" dirty="0"/>
                  <a:t/>
                </a:r>
                <a:br>
                  <a:rPr lang="de-DE" sz="2000" dirty="0"/>
                </a:br>
                <a:r>
                  <a:rPr lang="de-DE" sz="2000" dirty="0" smtClean="0"/>
                  <a:t>Temporale </a:t>
                </a:r>
                <a:br>
                  <a:rPr lang="de-DE" sz="2000" dirty="0" smtClean="0"/>
                </a:br>
                <a:r>
                  <a:rPr lang="de-DE" sz="2000" dirty="0" smtClean="0"/>
                  <a:t>Datenbanken</a:t>
                </a:r>
                <a:endParaRPr lang="de-DE" sz="2000" noProof="1" smtClean="0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638104"/>
            <a:ext cx="3178846" cy="1872113"/>
            <a:chOff x="3131840" y="3638588"/>
            <a:chExt cx="3177365" cy="1872362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638588"/>
              <a:ext cx="3177365" cy="1740152"/>
              <a:chOff x="2157973" y="3740689"/>
              <a:chExt cx="3177365" cy="1740152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740689"/>
                <a:ext cx="3176694" cy="294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Strom-Konzept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0030"/>
            <a:ext cx="3168353" cy="1977260"/>
            <a:chOff x="5508087" y="2990340"/>
            <a:chExt cx="3168469" cy="1977685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0340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smtClean="0"/>
                <a:t>Stromanfragesprache CQL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</a:t>
            </a:r>
            <a:r>
              <a:rPr lang="de-DE" sz="2400" dirty="0" smtClean="0"/>
              <a:t>temporalen Datenbanken zu Stromdatenbanken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561832"/>
            <a:ext cx="3910401" cy="1554431"/>
            <a:chOff x="2876550" y="1561832"/>
            <a:chExt cx="3910401" cy="1554431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98965" y="1561832"/>
              <a:ext cx="3787986" cy="1407362"/>
              <a:chOff x="2474518" y="3762951"/>
              <a:chExt cx="3788368" cy="1407963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406258"/>
                <a:ext cx="0" cy="732233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596948" y="3762951"/>
                <a:ext cx="3665938" cy="585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Temporale </a:t>
                </a:r>
                <a:r>
                  <a:rPr lang="de-DE" sz="2000" dirty="0"/>
                  <a:t>Datenbanken</a:t>
                </a:r>
                <a:br>
                  <a:rPr lang="de-DE" sz="2000" dirty="0"/>
                </a:br>
                <a:r>
                  <a:rPr lang="de-DE" sz="2000" dirty="0" smtClean="0"/>
                  <a:t>Fenster-Konzept in SQL:2011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3EB41-A3AC-7548-8109-169924ECEB08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277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de-DE" sz="3600" dirty="0" smtClean="0">
                <a:cs typeface="+mj-cs"/>
              </a:rPr>
              <a:t>Konversion</a:t>
            </a:r>
          </a:p>
        </p:txBody>
      </p:sp>
      <p:sp>
        <p:nvSpPr>
          <p:cNvPr id="277507" name="Oval 1027"/>
          <p:cNvSpPr>
            <a:spLocks noChangeArrowheads="1"/>
          </p:cNvSpPr>
          <p:nvPr/>
        </p:nvSpPr>
        <p:spPr bwMode="auto">
          <a:xfrm>
            <a:off x="457200" y="2559724"/>
            <a:ext cx="1981200" cy="5193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de-DE" dirty="0">
              <a:cs typeface="+mn-cs"/>
            </a:endParaRPr>
          </a:p>
        </p:txBody>
      </p:sp>
      <p:sp>
        <p:nvSpPr>
          <p:cNvPr id="277508" name="Text Box 1028"/>
          <p:cNvSpPr txBox="1">
            <a:spLocks noChangeArrowheads="1"/>
          </p:cNvSpPr>
          <p:nvPr/>
        </p:nvSpPr>
        <p:spPr bwMode="auto">
          <a:xfrm>
            <a:off x="609600" y="2546901"/>
            <a:ext cx="1730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Aft>
                <a:spcPct val="0"/>
              </a:spcAft>
              <a:defRPr/>
            </a:pPr>
            <a:r>
              <a:rPr lang="de-DE" sz="2400" dirty="0" smtClean="0">
                <a:cs typeface="+mn-cs"/>
              </a:rPr>
              <a:t>Ströme</a:t>
            </a:r>
            <a:endParaRPr lang="de-DE" sz="2400" dirty="0">
              <a:cs typeface="+mn-cs"/>
            </a:endParaRPr>
          </a:p>
        </p:txBody>
      </p:sp>
      <p:sp>
        <p:nvSpPr>
          <p:cNvPr id="277509" name="Oval 1029"/>
          <p:cNvSpPr>
            <a:spLocks noChangeArrowheads="1"/>
          </p:cNvSpPr>
          <p:nvPr/>
        </p:nvSpPr>
        <p:spPr bwMode="auto">
          <a:xfrm>
            <a:off x="4953000" y="2559724"/>
            <a:ext cx="1981200" cy="5193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de-DE" dirty="0">
              <a:cs typeface="+mn-cs"/>
            </a:endParaRPr>
          </a:p>
        </p:txBody>
      </p:sp>
      <p:sp>
        <p:nvSpPr>
          <p:cNvPr id="277510" name="Text Box 1030"/>
          <p:cNvSpPr txBox="1">
            <a:spLocks noChangeArrowheads="1"/>
          </p:cNvSpPr>
          <p:nvPr/>
        </p:nvSpPr>
        <p:spPr bwMode="auto">
          <a:xfrm>
            <a:off x="5105400" y="2546901"/>
            <a:ext cx="1730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Aft>
                <a:spcPct val="0"/>
              </a:spcAft>
              <a:defRPr/>
            </a:pPr>
            <a:r>
              <a:rPr lang="de-DE" sz="2400" dirty="0" smtClean="0">
                <a:cs typeface="+mn-cs"/>
              </a:rPr>
              <a:t>Relationen</a:t>
            </a:r>
            <a:endParaRPr lang="de-DE" sz="2400" dirty="0">
              <a:cs typeface="+mn-cs"/>
            </a:endParaRPr>
          </a:p>
        </p:txBody>
      </p:sp>
      <p:grpSp>
        <p:nvGrpSpPr>
          <p:cNvPr id="277511" name="Group 1031"/>
          <p:cNvGrpSpPr>
            <a:grpSpLocks/>
          </p:cNvGrpSpPr>
          <p:nvPr/>
        </p:nvGrpSpPr>
        <p:grpSpPr bwMode="auto">
          <a:xfrm>
            <a:off x="1828800" y="1536869"/>
            <a:ext cx="3810000" cy="1104901"/>
            <a:chOff x="1392" y="960"/>
            <a:chExt cx="2400" cy="696"/>
          </a:xfrm>
        </p:grpSpPr>
        <p:cxnSp>
          <p:nvCxnSpPr>
            <p:cNvPr id="277512" name="AutoShape 1032"/>
            <p:cNvCxnSpPr>
              <a:cxnSpLocks noChangeShapeType="1"/>
              <a:stCxn id="277507" idx="7"/>
              <a:endCxn id="277509" idx="1"/>
            </p:cNvCxnSpPr>
            <p:nvPr/>
          </p:nvCxnSpPr>
          <p:spPr bwMode="auto">
            <a:xfrm rot="5400000" flipH="1" flipV="1">
              <a:off x="2568" y="677"/>
              <a:ext cx="8" cy="1950"/>
            </a:xfrm>
            <a:prstGeom prst="curvedConnector3">
              <a:avLst>
                <a:gd name="adj1" fmla="val 2398874"/>
              </a:avLst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77513" name="Text Box 1033"/>
            <p:cNvSpPr txBox="1">
              <a:spLocks noChangeArrowheads="1"/>
            </p:cNvSpPr>
            <p:nvPr/>
          </p:nvSpPr>
          <p:spPr bwMode="auto">
            <a:xfrm>
              <a:off x="1392" y="960"/>
              <a:ext cx="240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ct val="0"/>
                </a:spcAft>
                <a:defRPr/>
              </a:pPr>
              <a:r>
                <a:rPr lang="de-DE" sz="2400" dirty="0" smtClean="0">
                  <a:solidFill>
                    <a:schemeClr val="accent2"/>
                  </a:solidFill>
                  <a:cs typeface="+mn-cs"/>
                </a:rPr>
                <a:t>Fensterspezifikation</a:t>
              </a:r>
              <a:endParaRPr lang="de-DE" sz="2400" dirty="0">
                <a:solidFill>
                  <a:schemeClr val="accent2"/>
                </a:solidFill>
                <a:cs typeface="+mn-cs"/>
              </a:endParaRPr>
            </a:p>
          </p:txBody>
        </p:sp>
      </p:grpSp>
      <p:grpSp>
        <p:nvGrpSpPr>
          <p:cNvPr id="277514" name="Group 1034"/>
          <p:cNvGrpSpPr>
            <a:grpSpLocks/>
          </p:cNvGrpSpPr>
          <p:nvPr/>
        </p:nvGrpSpPr>
        <p:grpSpPr bwMode="auto">
          <a:xfrm>
            <a:off x="1524000" y="2997370"/>
            <a:ext cx="4267200" cy="1477964"/>
            <a:chOff x="1200" y="1880"/>
            <a:chExt cx="2688" cy="931"/>
          </a:xfrm>
        </p:grpSpPr>
        <p:cxnSp>
          <p:nvCxnSpPr>
            <p:cNvPr id="277515" name="AutoShape 1035"/>
            <p:cNvCxnSpPr>
              <a:cxnSpLocks noChangeShapeType="1"/>
              <a:stCxn id="277509" idx="3"/>
              <a:endCxn id="277507" idx="5"/>
            </p:cNvCxnSpPr>
            <p:nvPr/>
          </p:nvCxnSpPr>
          <p:spPr bwMode="auto">
            <a:xfrm rot="5400000">
              <a:off x="2568" y="909"/>
              <a:ext cx="8" cy="1950"/>
            </a:xfrm>
            <a:prstGeom prst="curvedConnector3">
              <a:avLst>
                <a:gd name="adj1" fmla="val 2398874"/>
              </a:avLst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77516" name="Text Box 1036"/>
            <p:cNvSpPr txBox="1">
              <a:spLocks noChangeArrowheads="1"/>
            </p:cNvSpPr>
            <p:nvPr/>
          </p:nvSpPr>
          <p:spPr bwMode="auto">
            <a:xfrm>
              <a:off x="1200" y="2288"/>
              <a:ext cx="268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ct val="0"/>
                </a:spcAft>
                <a:defRPr/>
              </a:pPr>
              <a:r>
                <a:rPr lang="de-DE" sz="2400" dirty="0" smtClean="0">
                  <a:solidFill>
                    <a:schemeClr val="accent2"/>
                  </a:solidFill>
                  <a:cs typeface="+mn-cs"/>
                </a:rPr>
                <a:t>Spezielle Operatoren:</a:t>
              </a:r>
            </a:p>
            <a:p>
              <a:pPr algn="ctr">
                <a:spcAft>
                  <a:spcPct val="0"/>
                </a:spcAft>
                <a:defRPr/>
              </a:pPr>
              <a:r>
                <a:rPr lang="de-DE" sz="2400" i="1" dirty="0" err="1" smtClean="0">
                  <a:solidFill>
                    <a:schemeClr val="accent2"/>
                  </a:solidFill>
                  <a:cs typeface="+mn-cs"/>
                </a:rPr>
                <a:t>Istream</a:t>
              </a:r>
              <a:r>
                <a:rPr lang="de-DE" sz="2400" i="1" dirty="0" smtClean="0">
                  <a:solidFill>
                    <a:schemeClr val="accent2"/>
                  </a:solidFill>
                  <a:cs typeface="+mn-cs"/>
                </a:rPr>
                <a:t>, </a:t>
              </a:r>
              <a:r>
                <a:rPr lang="de-DE" sz="2400" i="1" dirty="0" err="1" smtClean="0">
                  <a:solidFill>
                    <a:schemeClr val="accent2"/>
                  </a:solidFill>
                  <a:cs typeface="+mn-cs"/>
                </a:rPr>
                <a:t>Dstream</a:t>
              </a:r>
              <a:r>
                <a:rPr lang="de-DE" sz="2400" i="1" dirty="0" smtClean="0">
                  <a:solidFill>
                    <a:schemeClr val="accent2"/>
                  </a:solidFill>
                  <a:cs typeface="+mn-cs"/>
                </a:rPr>
                <a:t>, </a:t>
              </a:r>
              <a:r>
                <a:rPr lang="de-DE" sz="2400" i="1" dirty="0" err="1" smtClean="0">
                  <a:solidFill>
                    <a:schemeClr val="accent2"/>
                  </a:solidFill>
                  <a:cs typeface="+mn-cs"/>
                </a:rPr>
                <a:t>Rstream</a:t>
              </a:r>
              <a:endParaRPr lang="de-DE" sz="2400" i="1" dirty="0">
                <a:solidFill>
                  <a:schemeClr val="accent2"/>
                </a:solidFill>
                <a:cs typeface="+mn-cs"/>
              </a:endParaRPr>
            </a:p>
          </p:txBody>
        </p:sp>
      </p:grpSp>
      <p:grpSp>
        <p:nvGrpSpPr>
          <p:cNvPr id="277517" name="Group 1037"/>
          <p:cNvGrpSpPr>
            <a:grpSpLocks/>
          </p:cNvGrpSpPr>
          <p:nvPr/>
        </p:nvGrpSpPr>
        <p:grpSpPr bwMode="auto">
          <a:xfrm>
            <a:off x="6305552" y="2641768"/>
            <a:ext cx="2514600" cy="1803400"/>
            <a:chOff x="4212" y="1656"/>
            <a:chExt cx="1584" cy="1136"/>
          </a:xfrm>
        </p:grpSpPr>
        <p:cxnSp>
          <p:nvCxnSpPr>
            <p:cNvPr id="277518" name="AutoShape 1038"/>
            <p:cNvCxnSpPr>
              <a:cxnSpLocks noChangeShapeType="1"/>
              <a:stCxn id="277509" idx="7"/>
              <a:endCxn id="277509" idx="5"/>
            </p:cNvCxnSpPr>
            <p:nvPr/>
          </p:nvCxnSpPr>
          <p:spPr bwMode="auto">
            <a:xfrm rot="16200000" flipH="1">
              <a:off x="4310" y="1768"/>
              <a:ext cx="231" cy="8"/>
            </a:xfrm>
            <a:prstGeom prst="curvedConnector5">
              <a:avLst>
                <a:gd name="adj1" fmla="val -62249"/>
                <a:gd name="adj2" fmla="val 15115433"/>
                <a:gd name="adj3" fmla="val 162249"/>
              </a:avLst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77519" name="Text Box 1039"/>
            <p:cNvSpPr txBox="1">
              <a:spLocks noChangeArrowheads="1"/>
            </p:cNvSpPr>
            <p:nvPr/>
          </p:nvSpPr>
          <p:spPr bwMode="auto">
            <a:xfrm>
              <a:off x="4212" y="2333"/>
              <a:ext cx="1584" cy="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Aft>
                  <a:spcPct val="0"/>
                </a:spcAft>
                <a:defRPr/>
              </a:pPr>
              <a:r>
                <a:rPr lang="de-DE" sz="2400" dirty="0" smtClean="0">
                  <a:solidFill>
                    <a:schemeClr val="accent2"/>
                  </a:solidFill>
                  <a:cs typeface="+mn-cs"/>
                </a:rPr>
                <a:t>Jede relationale</a:t>
              </a:r>
              <a:br>
                <a:rPr lang="de-DE" sz="2400" dirty="0" smtClean="0">
                  <a:solidFill>
                    <a:schemeClr val="accent2"/>
                  </a:solidFill>
                  <a:cs typeface="+mn-cs"/>
                </a:rPr>
              </a:br>
              <a:r>
                <a:rPr lang="de-DE" sz="2400" dirty="0" smtClean="0">
                  <a:solidFill>
                    <a:schemeClr val="accent2"/>
                  </a:solidFill>
                  <a:cs typeface="+mn-cs"/>
                </a:rPr>
                <a:t>Anfragesprache</a:t>
              </a:r>
              <a:endParaRPr lang="de-DE" sz="2400" dirty="0">
                <a:solidFill>
                  <a:schemeClr val="accent2"/>
                </a:solidFill>
                <a:cs typeface="+mn-cs"/>
              </a:endParaRPr>
            </a:p>
          </p:txBody>
        </p:sp>
      </p:grpSp>
      <p:sp>
        <p:nvSpPr>
          <p:cNvPr id="19" name="Rechteck 18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90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AC905-2461-7041-AA5F-5B35D17222E7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de-DE" sz="3600" dirty="0" smtClean="0">
                <a:cs typeface="+mj-cs"/>
              </a:rPr>
              <a:t>Konversion – Definitionen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424936" cy="49530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cs typeface="+mn-cs"/>
              </a:rPr>
              <a:t>Strom-zu-Relation-Operator S[…]</a:t>
            </a:r>
          </a:p>
          <a:p>
            <a:pPr lvl="1">
              <a:defRPr/>
            </a:pPr>
            <a:r>
              <a:rPr lang="de-DE" i="1" dirty="0" smtClean="0">
                <a:solidFill>
                  <a:schemeClr val="accent2"/>
                </a:solidFill>
              </a:rPr>
              <a:t>S </a:t>
            </a:r>
            <a:r>
              <a:rPr lang="de-DE" dirty="0" smtClean="0">
                <a:solidFill>
                  <a:schemeClr val="accent2"/>
                </a:solidFill>
              </a:rPr>
              <a:t>[</a:t>
            </a:r>
            <a:r>
              <a:rPr lang="de-DE" i="1" dirty="0" smtClean="0">
                <a:solidFill>
                  <a:schemeClr val="accent2"/>
                </a:solidFill>
              </a:rPr>
              <a:t>W </a:t>
            </a:r>
            <a:r>
              <a:rPr lang="de-DE" dirty="0" smtClean="0">
                <a:solidFill>
                  <a:schemeClr val="accent2"/>
                </a:solidFill>
              </a:rPr>
              <a:t>]</a:t>
            </a:r>
            <a:r>
              <a:rPr lang="de-DE" dirty="0" smtClean="0"/>
              <a:t> ist eine Relation — zum Zeitpunkt </a:t>
            </a:r>
            <a:r>
              <a:rPr lang="de-DE" i="1" dirty="0" smtClean="0"/>
              <a:t>T </a:t>
            </a:r>
            <a:r>
              <a:rPr lang="de-DE" dirty="0" smtClean="0"/>
              <a:t>sind alle Tupel im Fenster </a:t>
            </a:r>
            <a:r>
              <a:rPr lang="de-DE" i="1" dirty="0" smtClean="0"/>
              <a:t>W,</a:t>
            </a:r>
            <a:r>
              <a:rPr lang="de-DE" dirty="0" smtClean="0"/>
              <a:t> angewendet auf den Strom </a:t>
            </a:r>
            <a:r>
              <a:rPr lang="de-DE" i="1" dirty="0" smtClean="0"/>
              <a:t>S</a:t>
            </a:r>
            <a:r>
              <a:rPr lang="de-DE" dirty="0" smtClean="0"/>
              <a:t> bis zum Zeitpunkt </a:t>
            </a:r>
            <a:r>
              <a:rPr lang="de-DE" i="1" dirty="0" smtClean="0"/>
              <a:t>T</a:t>
            </a:r>
            <a:r>
              <a:rPr lang="de-DE" dirty="0" smtClean="0"/>
              <a:t>, enthalten</a:t>
            </a:r>
          </a:p>
          <a:p>
            <a:pPr lvl="1">
              <a:defRPr/>
            </a:pPr>
            <a:r>
              <a:rPr lang="de-DE" dirty="0" smtClean="0"/>
              <a:t>Wenn </a:t>
            </a:r>
            <a:r>
              <a:rPr lang="de-DE" i="1" dirty="0" smtClean="0">
                <a:solidFill>
                  <a:schemeClr val="accent2"/>
                </a:solidFill>
              </a:rPr>
              <a:t>W = </a:t>
            </a:r>
            <a:r>
              <a:rPr lang="de-DE" dirty="0" smtClean="0">
                <a:solidFill>
                  <a:schemeClr val="accent2"/>
                </a:solidFill>
                <a:sym typeface="Symbol" charset="0"/>
              </a:rPr>
              <a:t></a:t>
            </a:r>
            <a:r>
              <a:rPr lang="de-DE" dirty="0" smtClean="0">
                <a:sym typeface="Symbol" charset="0"/>
              </a:rPr>
              <a:t>, sind all Tupel aus </a:t>
            </a:r>
            <a:r>
              <a:rPr lang="de-DE" i="1" dirty="0" smtClean="0"/>
              <a:t>S</a:t>
            </a:r>
            <a:r>
              <a:rPr lang="de-DE" dirty="0" smtClean="0"/>
              <a:t> bis zu </a:t>
            </a:r>
            <a:r>
              <a:rPr lang="de-DE" i="1" dirty="0" smtClean="0"/>
              <a:t>T</a:t>
            </a:r>
            <a:r>
              <a:rPr lang="de-DE" dirty="0" smtClean="0"/>
              <a:t> enthalten</a:t>
            </a:r>
          </a:p>
          <a:p>
            <a:pPr lvl="1">
              <a:defRPr/>
            </a:pPr>
            <a:r>
              <a:rPr lang="de-DE" i="1" dirty="0" smtClean="0">
                <a:solidFill>
                  <a:schemeClr val="accent2"/>
                </a:solidFill>
              </a:rPr>
              <a:t>W </a:t>
            </a:r>
            <a:r>
              <a:rPr lang="de-DE" dirty="0" smtClean="0"/>
              <a:t>definiert </a:t>
            </a:r>
            <a:r>
              <a:rPr lang="de-DE" dirty="0" smtClean="0">
                <a:solidFill>
                  <a:schemeClr val="accent2"/>
                </a:solidFill>
              </a:rPr>
              <a:t>Zeitintervall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333399"/>
                </a:solidFill>
              </a:rPr>
              <a:t>Anzahl Tupel</a:t>
            </a:r>
            <a:r>
              <a:rPr lang="de-DE" dirty="0" smtClean="0"/>
              <a:t>, und </a:t>
            </a:r>
            <a:r>
              <a:rPr lang="de-DE" dirty="0" smtClean="0">
                <a:solidFill>
                  <a:srgbClr val="333399"/>
                </a:solidFill>
              </a:rPr>
              <a:t>Verschiebung</a:t>
            </a:r>
            <a:endParaRPr lang="de-DE" i="1" dirty="0" smtClean="0">
              <a:solidFill>
                <a:srgbClr val="333399"/>
              </a:solidFill>
            </a:endParaRPr>
          </a:p>
          <a:p>
            <a:pPr>
              <a:defRPr/>
            </a:pPr>
            <a:r>
              <a:rPr lang="de-DE" dirty="0" smtClean="0">
                <a:cs typeface="+mn-cs"/>
              </a:rPr>
              <a:t>Relation-zu-Strom-Operatoren</a:t>
            </a:r>
          </a:p>
          <a:p>
            <a:pPr lvl="1">
              <a:defRPr/>
            </a:pPr>
            <a:r>
              <a:rPr lang="de-DE" dirty="0" err="1" smtClean="0">
                <a:solidFill>
                  <a:schemeClr val="accent2"/>
                </a:solidFill>
              </a:rPr>
              <a:t>Istream</a:t>
            </a:r>
            <a:r>
              <a:rPr lang="de-DE" dirty="0" smtClean="0">
                <a:solidFill>
                  <a:schemeClr val="accent2"/>
                </a:solidFill>
              </a:rPr>
              <a:t>(</a:t>
            </a:r>
            <a:r>
              <a:rPr lang="de-DE" i="1" dirty="0" smtClean="0">
                <a:solidFill>
                  <a:schemeClr val="accent2"/>
                </a:solidFill>
              </a:rPr>
              <a:t>R</a:t>
            </a:r>
            <a:r>
              <a:rPr lang="de-DE" dirty="0" smtClean="0">
                <a:solidFill>
                  <a:schemeClr val="accent2"/>
                </a:solidFill>
              </a:rPr>
              <a:t>)</a:t>
            </a:r>
            <a:r>
              <a:rPr lang="de-DE" dirty="0" smtClean="0"/>
              <a:t> enthält alle </a:t>
            </a:r>
            <a:r>
              <a:rPr lang="de-DE" dirty="0" smtClean="0">
                <a:solidFill>
                  <a:schemeClr val="accent2"/>
                </a:solidFill>
              </a:rPr>
              <a:t>(</a:t>
            </a:r>
            <a:r>
              <a:rPr lang="de-DE" i="1" dirty="0" err="1" smtClean="0">
                <a:solidFill>
                  <a:schemeClr val="accent2"/>
                </a:solidFill>
              </a:rPr>
              <a:t>r,T</a:t>
            </a:r>
            <a:r>
              <a:rPr lang="de-DE" i="1" dirty="0" smtClean="0">
                <a:solidFill>
                  <a:schemeClr val="accent2"/>
                </a:solidFill>
              </a:rPr>
              <a:t> </a:t>
            </a:r>
            <a:r>
              <a:rPr lang="de-DE" dirty="0" smtClean="0">
                <a:solidFill>
                  <a:schemeClr val="accent2"/>
                </a:solidFill>
              </a:rPr>
              <a:t>)</a:t>
            </a:r>
            <a:r>
              <a:rPr lang="de-DE" dirty="0" smtClean="0"/>
              <a:t> wobei </a:t>
            </a:r>
            <a:r>
              <a:rPr lang="de-DE" i="1" dirty="0" err="1" smtClean="0"/>
              <a:t>r</a:t>
            </a:r>
            <a:r>
              <a:rPr lang="de-DE" i="1" dirty="0" smtClean="0"/>
              <a:t> </a:t>
            </a:r>
            <a:r>
              <a:rPr lang="de-DE" dirty="0" smtClean="0">
                <a:sym typeface="Symbol" charset="0"/>
              </a:rPr>
              <a:t> </a:t>
            </a:r>
            <a:r>
              <a:rPr lang="de-DE" i="1" dirty="0" smtClean="0"/>
              <a:t>R</a:t>
            </a:r>
            <a:r>
              <a:rPr lang="de-DE" dirty="0" smtClean="0"/>
              <a:t> zum Zeitpunkt </a:t>
            </a:r>
            <a:r>
              <a:rPr lang="de-DE" i="1" dirty="0" smtClean="0"/>
              <a:t>T </a:t>
            </a:r>
            <a:r>
              <a:rPr lang="de-DE" dirty="0" smtClean="0"/>
              <a:t>aber </a:t>
            </a:r>
            <a:r>
              <a:rPr lang="de-DE" i="1" dirty="0" err="1" smtClean="0"/>
              <a:t>r</a:t>
            </a:r>
            <a:r>
              <a:rPr lang="de-DE" i="1" dirty="0" smtClean="0"/>
              <a:t> </a:t>
            </a:r>
            <a:r>
              <a:rPr lang="de-DE" dirty="0" smtClean="0">
                <a:sym typeface="Symbol" charset="0"/>
              </a:rPr>
              <a:t> </a:t>
            </a:r>
            <a:r>
              <a:rPr lang="de-DE" i="1" dirty="0" smtClean="0"/>
              <a:t>R</a:t>
            </a:r>
            <a:r>
              <a:rPr lang="de-DE" dirty="0" smtClean="0"/>
              <a:t> zum Zeitpunkt </a:t>
            </a:r>
            <a:r>
              <a:rPr lang="de-DE" i="1" dirty="0" smtClean="0"/>
              <a:t>T</a:t>
            </a:r>
            <a:r>
              <a:rPr lang="de-DE" i="1" dirty="0" smtClean="0">
                <a:cs typeface="Arial" charset="0"/>
              </a:rPr>
              <a:t>–</a:t>
            </a:r>
            <a:r>
              <a:rPr lang="de-DE" i="1" dirty="0" smtClean="0"/>
              <a:t>1</a:t>
            </a:r>
          </a:p>
          <a:p>
            <a:pPr lvl="1">
              <a:defRPr/>
            </a:pPr>
            <a:r>
              <a:rPr lang="de-DE" dirty="0" err="1" smtClean="0">
                <a:solidFill>
                  <a:schemeClr val="accent2"/>
                </a:solidFill>
              </a:rPr>
              <a:t>Dstream</a:t>
            </a:r>
            <a:r>
              <a:rPr lang="de-DE" dirty="0" smtClean="0">
                <a:solidFill>
                  <a:schemeClr val="accent2"/>
                </a:solidFill>
              </a:rPr>
              <a:t>(</a:t>
            </a:r>
            <a:r>
              <a:rPr lang="de-DE" i="1" dirty="0" smtClean="0">
                <a:solidFill>
                  <a:schemeClr val="accent2"/>
                </a:solidFill>
              </a:rPr>
              <a:t>R</a:t>
            </a:r>
            <a:r>
              <a:rPr lang="de-DE" dirty="0" smtClean="0">
                <a:solidFill>
                  <a:schemeClr val="accent2"/>
                </a:solidFill>
              </a:rPr>
              <a:t>)</a:t>
            </a:r>
            <a:r>
              <a:rPr lang="de-DE" dirty="0" smtClean="0"/>
              <a:t> enthält alle </a:t>
            </a:r>
            <a:r>
              <a:rPr lang="de-DE" dirty="0" smtClean="0">
                <a:solidFill>
                  <a:schemeClr val="accent2"/>
                </a:solidFill>
              </a:rPr>
              <a:t>(</a:t>
            </a:r>
            <a:r>
              <a:rPr lang="de-DE" i="1" dirty="0" err="1" smtClean="0">
                <a:solidFill>
                  <a:schemeClr val="accent2"/>
                </a:solidFill>
              </a:rPr>
              <a:t>r,T</a:t>
            </a:r>
            <a:r>
              <a:rPr lang="de-DE" i="1" dirty="0" smtClean="0">
                <a:solidFill>
                  <a:schemeClr val="accent2"/>
                </a:solidFill>
              </a:rPr>
              <a:t> </a:t>
            </a:r>
            <a:r>
              <a:rPr lang="de-DE" dirty="0" smtClean="0">
                <a:solidFill>
                  <a:schemeClr val="accent2"/>
                </a:solidFill>
              </a:rPr>
              <a:t>)</a:t>
            </a:r>
            <a:r>
              <a:rPr lang="de-DE" dirty="0" smtClean="0"/>
              <a:t> wobei </a:t>
            </a:r>
            <a:r>
              <a:rPr lang="de-DE" i="1" dirty="0" err="1" smtClean="0"/>
              <a:t>r</a:t>
            </a:r>
            <a:r>
              <a:rPr lang="de-DE" i="1" dirty="0" smtClean="0"/>
              <a:t> </a:t>
            </a:r>
            <a:r>
              <a:rPr lang="de-DE" dirty="0" smtClean="0">
                <a:sym typeface="Symbol" charset="0"/>
              </a:rPr>
              <a:t> </a:t>
            </a:r>
            <a:r>
              <a:rPr lang="de-DE" i="1" dirty="0" smtClean="0"/>
              <a:t>R</a:t>
            </a:r>
            <a:r>
              <a:rPr lang="de-DE" dirty="0" smtClean="0"/>
              <a:t> zum Zeitpunkt </a:t>
            </a:r>
            <a:r>
              <a:rPr lang="de-DE" i="1" dirty="0" smtClean="0"/>
              <a:t>T</a:t>
            </a:r>
            <a:r>
              <a:rPr lang="de-DE" i="1" dirty="0" smtClean="0">
                <a:cs typeface="Arial" charset="0"/>
              </a:rPr>
              <a:t>–</a:t>
            </a:r>
            <a:r>
              <a:rPr lang="de-DE" i="1" dirty="0" smtClean="0"/>
              <a:t>1 </a:t>
            </a:r>
            <a:r>
              <a:rPr lang="de-DE" dirty="0" smtClean="0"/>
              <a:t>aber </a:t>
            </a:r>
            <a:r>
              <a:rPr lang="de-DE" i="1" dirty="0" err="1" smtClean="0"/>
              <a:t>r</a:t>
            </a:r>
            <a:r>
              <a:rPr lang="de-DE" i="1" dirty="0" smtClean="0"/>
              <a:t> </a:t>
            </a:r>
            <a:r>
              <a:rPr lang="de-DE" dirty="0" smtClean="0">
                <a:sym typeface="Symbol" charset="0"/>
              </a:rPr>
              <a:t> </a:t>
            </a:r>
            <a:r>
              <a:rPr lang="de-DE" i="1" dirty="0" smtClean="0"/>
              <a:t>R</a:t>
            </a:r>
            <a:r>
              <a:rPr lang="de-DE" dirty="0" smtClean="0"/>
              <a:t> zum Zeitpunkt </a:t>
            </a:r>
            <a:r>
              <a:rPr lang="de-DE" i="1" dirty="0" smtClean="0"/>
              <a:t>T</a:t>
            </a:r>
          </a:p>
          <a:p>
            <a:pPr lvl="1">
              <a:defRPr/>
            </a:pPr>
            <a:r>
              <a:rPr lang="de-DE" dirty="0" err="1" smtClean="0">
                <a:solidFill>
                  <a:schemeClr val="accent2"/>
                </a:solidFill>
              </a:rPr>
              <a:t>Rstream</a:t>
            </a:r>
            <a:r>
              <a:rPr lang="de-DE" dirty="0" smtClean="0">
                <a:solidFill>
                  <a:schemeClr val="accent2"/>
                </a:solidFill>
              </a:rPr>
              <a:t>(</a:t>
            </a:r>
            <a:r>
              <a:rPr lang="de-DE" i="1" dirty="0" smtClean="0">
                <a:solidFill>
                  <a:schemeClr val="accent2"/>
                </a:solidFill>
              </a:rPr>
              <a:t>R</a:t>
            </a:r>
            <a:r>
              <a:rPr lang="de-DE" dirty="0" smtClean="0">
                <a:solidFill>
                  <a:schemeClr val="accent2"/>
                </a:solidFill>
              </a:rPr>
              <a:t>)</a:t>
            </a:r>
            <a:r>
              <a:rPr lang="de-DE" dirty="0" smtClean="0"/>
              <a:t> enthält alle </a:t>
            </a:r>
            <a:r>
              <a:rPr lang="de-DE" dirty="0" smtClean="0">
                <a:solidFill>
                  <a:schemeClr val="accent2"/>
                </a:solidFill>
              </a:rPr>
              <a:t>(</a:t>
            </a:r>
            <a:r>
              <a:rPr lang="de-DE" i="1" dirty="0" err="1" smtClean="0">
                <a:solidFill>
                  <a:schemeClr val="accent2"/>
                </a:solidFill>
              </a:rPr>
              <a:t>r,T</a:t>
            </a:r>
            <a:r>
              <a:rPr lang="de-DE" i="1" dirty="0" smtClean="0">
                <a:solidFill>
                  <a:schemeClr val="accent2"/>
                </a:solidFill>
              </a:rPr>
              <a:t> </a:t>
            </a:r>
            <a:r>
              <a:rPr lang="de-DE" dirty="0" smtClean="0">
                <a:solidFill>
                  <a:schemeClr val="accent2"/>
                </a:solidFill>
              </a:rPr>
              <a:t>)</a:t>
            </a:r>
            <a:r>
              <a:rPr lang="de-DE" dirty="0" smtClean="0"/>
              <a:t> wobei </a:t>
            </a:r>
            <a:r>
              <a:rPr lang="de-DE" i="1" dirty="0" err="1" smtClean="0"/>
              <a:t>r</a:t>
            </a:r>
            <a:r>
              <a:rPr lang="de-DE" i="1" dirty="0" smtClean="0"/>
              <a:t> </a:t>
            </a:r>
            <a:r>
              <a:rPr lang="de-DE" dirty="0" smtClean="0">
                <a:sym typeface="Symbol" charset="0"/>
              </a:rPr>
              <a:t> </a:t>
            </a:r>
            <a:r>
              <a:rPr lang="de-DE" i="1" dirty="0" smtClean="0"/>
              <a:t>R</a:t>
            </a:r>
            <a:r>
              <a:rPr lang="de-DE" dirty="0" smtClean="0"/>
              <a:t> zum Zeitpunkt </a:t>
            </a:r>
            <a:r>
              <a:rPr lang="de-DE" i="1" dirty="0" smtClean="0"/>
              <a:t>T</a:t>
            </a:r>
          </a:p>
          <a:p>
            <a:pPr lvl="1">
              <a:defRPr/>
            </a:pPr>
            <a:endParaRPr lang="de-DE" i="1" dirty="0" smtClean="0"/>
          </a:p>
        </p:txBody>
      </p:sp>
      <p:sp>
        <p:nvSpPr>
          <p:cNvPr id="7" name="Rechteck 6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Präzisierung – Multimengensemantik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Multimenge: Elemente sind </a:t>
            </a:r>
            <a:r>
              <a:rPr lang="de-DE" dirty="0" err="1" smtClean="0"/>
              <a:t>Tupel</a:t>
            </a:r>
            <a:r>
              <a:rPr lang="de-DE" dirty="0" smtClean="0"/>
              <a:t> (x, </a:t>
            </a:r>
            <a:r>
              <a:rPr lang="de-DE" dirty="0" err="1" smtClean="0"/>
              <a:t>k</a:t>
            </a:r>
            <a:r>
              <a:rPr lang="de-DE" dirty="0" smtClean="0"/>
              <a:t>), wobei </a:t>
            </a:r>
            <a:r>
              <a:rPr lang="de-DE" i="1" dirty="0" err="1" smtClean="0"/>
              <a:t>k</a:t>
            </a:r>
            <a:r>
              <a:rPr lang="de-DE" i="1" dirty="0" smtClean="0"/>
              <a:t> </a:t>
            </a:r>
            <a:r>
              <a:rPr lang="de-DE" i="1" dirty="0"/>
              <a:t>&gt; 0</a:t>
            </a:r>
            <a:r>
              <a:rPr lang="de-DE" dirty="0" smtClean="0"/>
              <a:t> einen Zähler darstellt, </a:t>
            </a:r>
          </a:p>
          <a:p>
            <a:r>
              <a:rPr lang="de-DE" i="1" dirty="0" err="1" smtClean="0"/>
              <a:t>Istream</a:t>
            </a:r>
            <a:r>
              <a:rPr lang="de-DE" i="1" dirty="0" smtClean="0"/>
              <a:t>(R)</a:t>
            </a:r>
            <a:r>
              <a:rPr lang="de-DE" dirty="0" smtClean="0"/>
              <a:t> := { </a:t>
            </a:r>
            <a:r>
              <a:rPr lang="de-DE" i="1" dirty="0" smtClean="0"/>
              <a:t>(x, m-</a:t>
            </a:r>
            <a:r>
              <a:rPr lang="de-DE" i="1" dirty="0" err="1" smtClean="0"/>
              <a:t>n</a:t>
            </a:r>
            <a:r>
              <a:rPr lang="de-DE" i="1" dirty="0" smtClean="0"/>
              <a:t>) </a:t>
            </a:r>
            <a:r>
              <a:rPr lang="de-DE" dirty="0" smtClean="0"/>
              <a:t>| </a:t>
            </a:r>
            <a:br>
              <a:rPr lang="de-DE" dirty="0" smtClean="0"/>
            </a:br>
            <a:r>
              <a:rPr lang="de-DE" dirty="0" smtClean="0"/>
              <a:t>			</a:t>
            </a:r>
            <a:r>
              <a:rPr lang="de-DE" i="1" dirty="0" smtClean="0"/>
              <a:t>(x, m) </a:t>
            </a:r>
            <a:r>
              <a:rPr lang="en-US" dirty="0">
                <a:sym typeface="Symbol" charset="0"/>
              </a:rPr>
              <a:t> </a:t>
            </a:r>
            <a:r>
              <a:rPr lang="en-US" i="1" dirty="0" smtClean="0"/>
              <a:t>R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Zeitpunkt</a:t>
            </a:r>
            <a:r>
              <a:rPr lang="en-US" dirty="0" smtClean="0"/>
              <a:t> </a:t>
            </a:r>
            <a:r>
              <a:rPr lang="en-US" i="1" dirty="0" smtClean="0"/>
              <a:t>T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i="1" dirty="0" smtClean="0"/>
              <a:t>(x, n)</a:t>
            </a:r>
            <a:r>
              <a:rPr lang="en-US" dirty="0" smtClean="0"/>
              <a:t> </a:t>
            </a:r>
            <a:r>
              <a:rPr lang="en-US" dirty="0">
                <a:sym typeface="Symbol" charset="0"/>
              </a:rPr>
              <a:t> </a:t>
            </a:r>
            <a:r>
              <a:rPr lang="en-US" i="1" dirty="0" smtClean="0"/>
              <a:t>R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Zeitpunkt</a:t>
            </a:r>
            <a:r>
              <a:rPr lang="en-US" dirty="0" smtClean="0"/>
              <a:t> </a:t>
            </a:r>
            <a:r>
              <a:rPr lang="en-US" i="1" dirty="0" smtClean="0"/>
              <a:t>T-1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i="1" dirty="0" smtClean="0"/>
              <a:t>m-n &gt; 0</a:t>
            </a:r>
            <a:r>
              <a:rPr lang="en-US" dirty="0" smtClean="0"/>
              <a:t> }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	     ⋃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     </a:t>
            </a:r>
            <a:r>
              <a:rPr lang="de-DE" dirty="0" smtClean="0"/>
              <a:t>{ </a:t>
            </a:r>
            <a:r>
              <a:rPr lang="de-DE" i="1" dirty="0" smtClean="0"/>
              <a:t>(</a:t>
            </a:r>
            <a:r>
              <a:rPr lang="de-DE" i="1" dirty="0"/>
              <a:t>x, </a:t>
            </a:r>
            <a:r>
              <a:rPr lang="de-DE" i="1" dirty="0" smtClean="0"/>
              <a:t>m) </a:t>
            </a:r>
            <a:r>
              <a:rPr lang="de-DE" dirty="0"/>
              <a:t>| </a:t>
            </a:r>
            <a:br>
              <a:rPr lang="de-DE" dirty="0"/>
            </a:br>
            <a:r>
              <a:rPr lang="de-DE" dirty="0"/>
              <a:t>			</a:t>
            </a:r>
            <a:r>
              <a:rPr lang="de-DE" i="1" dirty="0" smtClean="0"/>
              <a:t>(</a:t>
            </a:r>
            <a:r>
              <a:rPr lang="de-DE" i="1" dirty="0"/>
              <a:t>x, </a:t>
            </a:r>
            <a:r>
              <a:rPr lang="de-DE" i="1" dirty="0" smtClean="0"/>
              <a:t>m) </a:t>
            </a:r>
            <a:r>
              <a:rPr lang="en-US" dirty="0">
                <a:sym typeface="Symbol" charset="0"/>
              </a:rPr>
              <a:t> </a:t>
            </a:r>
            <a:r>
              <a:rPr lang="en-US" i="1" dirty="0"/>
              <a:t>R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Zeitpunkt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			</a:t>
            </a:r>
            <a:r>
              <a:rPr lang="en-US" i="1" dirty="0" smtClean="0"/>
              <a:t>(</a:t>
            </a:r>
            <a:r>
              <a:rPr lang="en-US" i="1" dirty="0"/>
              <a:t>x, </a:t>
            </a:r>
            <a:r>
              <a:rPr lang="en-US" i="1" dirty="0" smtClean="0"/>
              <a:t>n)</a:t>
            </a:r>
            <a:r>
              <a:rPr lang="en-US" dirty="0" smtClean="0"/>
              <a:t> </a:t>
            </a:r>
            <a:r>
              <a:rPr lang="en-US" dirty="0">
                <a:sym typeface="Symbol" charset="0"/>
              </a:rPr>
              <a:t> </a:t>
            </a:r>
            <a:r>
              <a:rPr lang="en-US" i="1" dirty="0"/>
              <a:t>R</a:t>
            </a:r>
            <a:r>
              <a:rPr lang="en-US" i="1" dirty="0" smtClean="0"/>
              <a:t>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Zeitpunkt</a:t>
            </a:r>
            <a:r>
              <a:rPr lang="en-US" dirty="0"/>
              <a:t> </a:t>
            </a:r>
            <a:r>
              <a:rPr lang="en-US" i="1" dirty="0"/>
              <a:t>T-</a:t>
            </a:r>
            <a:r>
              <a:rPr lang="en-US" i="1" dirty="0" smtClean="0"/>
              <a:t>1</a:t>
            </a:r>
            <a:r>
              <a:rPr lang="en-US" dirty="0" smtClean="0"/>
              <a:t>  </a:t>
            </a:r>
            <a:r>
              <a:rPr lang="en-US" dirty="0"/>
              <a:t>}</a:t>
            </a:r>
            <a:r>
              <a:rPr lang="de-DE" dirty="0"/>
              <a:t/>
            </a:r>
            <a:br>
              <a:rPr lang="de-DE" dirty="0"/>
            </a:b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29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9D968-4970-D444-9F19-4A0B4CCFCAD6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cs typeface="+mj-cs"/>
              </a:rPr>
              <a:t>Abstrakte Semantik – Beispiel 1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Select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F.clerk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, Max(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O.cost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From O [</a:t>
            </a:r>
            <a:r>
              <a:rPr lang="en-US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]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, F [Rows 1000]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Where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O.orderID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 =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F.orderID</a:t>
            </a:r>
            <a:endParaRPr lang="en-US" sz="2400" dirty="0" smtClean="0">
              <a:solidFill>
                <a:schemeClr val="accent2"/>
              </a:solidFill>
              <a:cs typeface="+mn-cs"/>
            </a:endParaRPr>
          </a:p>
          <a:p>
            <a:pPr>
              <a:spcBef>
                <a:spcPct val="0"/>
              </a:spcBef>
              <a:spcAft>
                <a:spcPct val="30000"/>
              </a:spcAft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Group By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F.clerk</a:t>
            </a:r>
            <a:endParaRPr lang="en-US" sz="2400" dirty="0" smtClean="0">
              <a:solidFill>
                <a:schemeClr val="accent2"/>
              </a:solidFill>
              <a:cs typeface="+mn-cs"/>
            </a:endParaRPr>
          </a:p>
          <a:p>
            <a:pPr marL="0" indent="0">
              <a:spcBef>
                <a:spcPct val="30000"/>
              </a:spcBef>
              <a:buNone/>
              <a:defRPr/>
            </a:pPr>
            <a:r>
              <a:rPr lang="en-US" dirty="0" smtClean="0">
                <a:cs typeface="+mn-cs"/>
              </a:rPr>
              <a:t>Maximum-cost order fulfilled by each clerk in last 1000 fulfillments</a:t>
            </a:r>
            <a:endParaRPr lang="en-US" i="1" dirty="0" smtClean="0"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3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51EA5-99D9-9443-8914-CE2429124A9A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549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cs typeface="+mj-cs"/>
              </a:rPr>
              <a:t>Abstrakte Semantik – Beispiel 1</a:t>
            </a:r>
          </a:p>
        </p:txBody>
      </p:sp>
      <p:sp>
        <p:nvSpPr>
          <p:cNvPr id="2549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de-DE" sz="2400" dirty="0" smtClean="0">
                <a:solidFill>
                  <a:schemeClr val="accent2"/>
                </a:solidFill>
                <a:cs typeface="+mn-cs"/>
              </a:rPr>
              <a:t>Select </a:t>
            </a:r>
            <a:r>
              <a:rPr lang="de-DE" sz="2400" dirty="0" err="1" smtClean="0">
                <a:solidFill>
                  <a:schemeClr val="accent2"/>
                </a:solidFill>
                <a:cs typeface="+mn-cs"/>
              </a:rPr>
              <a:t>F.clerk</a:t>
            </a:r>
            <a:r>
              <a:rPr lang="de-DE" sz="2400" dirty="0" smtClean="0">
                <a:solidFill>
                  <a:schemeClr val="accent2"/>
                </a:solidFill>
                <a:cs typeface="+mn-cs"/>
              </a:rPr>
              <a:t>, Max(</a:t>
            </a:r>
            <a:r>
              <a:rPr lang="de-DE" sz="2400" dirty="0" err="1" smtClean="0">
                <a:solidFill>
                  <a:schemeClr val="accent2"/>
                </a:solidFill>
                <a:cs typeface="+mn-cs"/>
              </a:rPr>
              <a:t>O.cost</a:t>
            </a:r>
            <a:r>
              <a:rPr lang="de-DE" sz="2400" dirty="0" smtClean="0">
                <a:solidFill>
                  <a:schemeClr val="accent2"/>
                </a:solidFill>
                <a:cs typeface="+mn-cs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e-DE" sz="2400" dirty="0" err="1" smtClean="0">
                <a:solidFill>
                  <a:schemeClr val="accent2"/>
                </a:solidFill>
                <a:cs typeface="+mn-cs"/>
              </a:rPr>
              <a:t>From</a:t>
            </a:r>
            <a:r>
              <a:rPr lang="de-DE" sz="2400" dirty="0" smtClean="0">
                <a:solidFill>
                  <a:schemeClr val="accent2"/>
                </a:solidFill>
                <a:cs typeface="+mn-cs"/>
              </a:rPr>
              <a:t> O [</a:t>
            </a:r>
            <a:r>
              <a:rPr lang="de-DE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]</a:t>
            </a:r>
            <a:r>
              <a:rPr lang="de-DE" sz="2400" dirty="0" smtClean="0">
                <a:solidFill>
                  <a:schemeClr val="accent2"/>
                </a:solidFill>
                <a:cs typeface="+mn-cs"/>
              </a:rPr>
              <a:t>, F [</a:t>
            </a:r>
            <a:r>
              <a:rPr lang="de-DE" sz="2400" dirty="0" err="1" smtClean="0">
                <a:solidFill>
                  <a:schemeClr val="accent2"/>
                </a:solidFill>
                <a:cs typeface="+mn-cs"/>
              </a:rPr>
              <a:t>Rows</a:t>
            </a:r>
            <a:r>
              <a:rPr lang="de-DE" sz="2400" dirty="0" smtClean="0">
                <a:solidFill>
                  <a:schemeClr val="accent2"/>
                </a:solidFill>
                <a:cs typeface="+mn-cs"/>
              </a:rPr>
              <a:t> 1000]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e-DE" sz="2400" dirty="0" err="1" smtClean="0">
                <a:solidFill>
                  <a:schemeClr val="accent2"/>
                </a:solidFill>
                <a:cs typeface="+mn-cs"/>
              </a:rPr>
              <a:t>Where</a:t>
            </a:r>
            <a:r>
              <a:rPr lang="de-DE" sz="2400" dirty="0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  <a:cs typeface="+mn-cs"/>
              </a:rPr>
              <a:t>O.orderID</a:t>
            </a:r>
            <a:r>
              <a:rPr lang="de-DE" sz="2400" dirty="0" smtClean="0">
                <a:solidFill>
                  <a:schemeClr val="accent2"/>
                </a:solidFill>
                <a:cs typeface="+mn-cs"/>
              </a:rPr>
              <a:t> = </a:t>
            </a:r>
            <a:r>
              <a:rPr lang="de-DE" sz="2400" dirty="0" err="1" smtClean="0">
                <a:solidFill>
                  <a:schemeClr val="accent2"/>
                </a:solidFill>
                <a:cs typeface="+mn-cs"/>
              </a:rPr>
              <a:t>F.orderID</a:t>
            </a:r>
            <a:endParaRPr lang="de-DE" sz="2400" dirty="0" smtClean="0">
              <a:solidFill>
                <a:schemeClr val="accent2"/>
              </a:solidFill>
              <a:cs typeface="+mn-cs"/>
            </a:endParaRPr>
          </a:p>
          <a:p>
            <a:pPr>
              <a:spcBef>
                <a:spcPct val="0"/>
              </a:spcBef>
              <a:spcAft>
                <a:spcPct val="30000"/>
              </a:spcAft>
              <a:buFontTx/>
              <a:buNone/>
              <a:defRPr/>
            </a:pPr>
            <a:r>
              <a:rPr lang="de-DE" sz="2400" dirty="0" smtClean="0">
                <a:solidFill>
                  <a:schemeClr val="accent2"/>
                </a:solidFill>
                <a:cs typeface="+mn-cs"/>
              </a:rPr>
              <a:t>Group </a:t>
            </a:r>
            <a:r>
              <a:rPr lang="de-DE" sz="2400" dirty="0" err="1" smtClean="0">
                <a:solidFill>
                  <a:schemeClr val="accent2"/>
                </a:solidFill>
                <a:cs typeface="+mn-cs"/>
              </a:rPr>
              <a:t>By</a:t>
            </a:r>
            <a:r>
              <a:rPr lang="de-DE" sz="2400" dirty="0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  <a:cs typeface="+mn-cs"/>
              </a:rPr>
              <a:t>F.clerk</a:t>
            </a:r>
            <a:endParaRPr lang="de-DE" sz="2400" dirty="0" smtClean="0">
              <a:solidFill>
                <a:schemeClr val="accent2"/>
              </a:solidFill>
              <a:cs typeface="+mn-cs"/>
            </a:endParaRPr>
          </a:p>
          <a:p>
            <a:pPr>
              <a:spcBef>
                <a:spcPct val="30000"/>
              </a:spcBef>
              <a:defRPr/>
            </a:pPr>
            <a:r>
              <a:rPr lang="de-DE" dirty="0" smtClean="0">
                <a:cs typeface="+mn-cs"/>
              </a:rPr>
              <a:t>Zum Zeitpunkt </a:t>
            </a:r>
            <a:r>
              <a:rPr lang="de-DE" i="1" dirty="0" smtClean="0">
                <a:cs typeface="+mn-cs"/>
              </a:rPr>
              <a:t>T</a:t>
            </a:r>
            <a:r>
              <a:rPr lang="de-DE" dirty="0" smtClean="0">
                <a:cs typeface="+mn-cs"/>
              </a:rPr>
              <a:t>: Ganzer Strom </a:t>
            </a:r>
            <a:r>
              <a:rPr lang="de-DE" i="1" dirty="0" smtClean="0">
                <a:cs typeface="+mn-cs"/>
              </a:rPr>
              <a:t>O</a:t>
            </a:r>
            <a:r>
              <a:rPr lang="de-DE" dirty="0" smtClean="0">
                <a:cs typeface="+mn-cs"/>
              </a:rPr>
              <a:t> und die letzten 1000 Tupel von </a:t>
            </a:r>
            <a:r>
              <a:rPr lang="de-DE" i="1" dirty="0" smtClean="0">
                <a:cs typeface="+mn-cs"/>
              </a:rPr>
              <a:t>F</a:t>
            </a:r>
            <a:r>
              <a:rPr lang="de-DE" dirty="0" smtClean="0">
                <a:cs typeface="+mn-cs"/>
              </a:rPr>
              <a:t> als Relation</a:t>
            </a:r>
          </a:p>
          <a:p>
            <a:pPr>
              <a:spcBef>
                <a:spcPct val="30000"/>
              </a:spcBef>
              <a:defRPr/>
            </a:pPr>
            <a:r>
              <a:rPr lang="de-DE" dirty="0" smtClean="0">
                <a:cs typeface="+mn-cs"/>
              </a:rPr>
              <a:t>Evaluiere Anfrage, aktualisiere Ergebnisrelation zum Zeitpunkt </a:t>
            </a:r>
            <a:r>
              <a:rPr lang="de-DE" i="1" dirty="0" smtClean="0">
                <a:cs typeface="+mn-cs"/>
              </a:rPr>
              <a:t>T</a:t>
            </a:r>
          </a:p>
        </p:txBody>
      </p:sp>
      <p:sp>
        <p:nvSpPr>
          <p:cNvPr id="7" name="Rechteck 6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36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EBA6C-142E-664E-B486-17C2C23712A4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81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cs typeface="+mj-cs"/>
              </a:rPr>
              <a:t>Abstrakte Semantik – Beispiel 1</a:t>
            </a:r>
          </a:p>
        </p:txBody>
      </p:sp>
      <p:sp>
        <p:nvSpPr>
          <p:cNvPr id="2816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de-DE" sz="2400" dirty="0" smtClean="0">
                <a:solidFill>
                  <a:schemeClr val="accent2"/>
                </a:solidFill>
                <a:cs typeface="+mn-cs"/>
              </a:rPr>
              <a:t>Select </a:t>
            </a:r>
            <a:r>
              <a:rPr lang="de-DE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Istream</a:t>
            </a:r>
            <a:r>
              <a:rPr lang="de-DE" sz="2400" dirty="0" smtClean="0">
                <a:solidFill>
                  <a:schemeClr val="accent2"/>
                </a:solidFill>
                <a:cs typeface="+mn-cs"/>
              </a:rPr>
              <a:t>(</a:t>
            </a:r>
            <a:r>
              <a:rPr lang="de-DE" sz="2400" dirty="0" err="1" smtClean="0">
                <a:solidFill>
                  <a:schemeClr val="accent2"/>
                </a:solidFill>
                <a:cs typeface="+mn-cs"/>
              </a:rPr>
              <a:t>F.clerk</a:t>
            </a:r>
            <a:r>
              <a:rPr lang="de-DE" sz="2400" dirty="0" smtClean="0">
                <a:solidFill>
                  <a:schemeClr val="accent2"/>
                </a:solidFill>
                <a:cs typeface="+mn-cs"/>
              </a:rPr>
              <a:t>, Max(</a:t>
            </a:r>
            <a:r>
              <a:rPr lang="de-DE" sz="2400" dirty="0" err="1" smtClean="0">
                <a:solidFill>
                  <a:schemeClr val="accent2"/>
                </a:solidFill>
                <a:cs typeface="+mn-cs"/>
              </a:rPr>
              <a:t>O.cost</a:t>
            </a:r>
            <a:r>
              <a:rPr lang="de-DE" sz="2400" dirty="0" smtClean="0">
                <a:solidFill>
                  <a:schemeClr val="accent2"/>
                </a:solidFill>
                <a:cs typeface="+mn-cs"/>
              </a:rPr>
              <a:t>))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e-DE" sz="2400" dirty="0" err="1" smtClean="0">
                <a:solidFill>
                  <a:schemeClr val="accent2"/>
                </a:solidFill>
                <a:cs typeface="+mn-cs"/>
              </a:rPr>
              <a:t>From</a:t>
            </a:r>
            <a:r>
              <a:rPr lang="de-DE" sz="2400" dirty="0" smtClean="0">
                <a:solidFill>
                  <a:schemeClr val="accent2"/>
                </a:solidFill>
                <a:cs typeface="+mn-cs"/>
              </a:rPr>
              <a:t> O [</a:t>
            </a:r>
            <a:r>
              <a:rPr lang="de-DE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]</a:t>
            </a:r>
            <a:r>
              <a:rPr lang="de-DE" sz="2400" dirty="0" smtClean="0">
                <a:solidFill>
                  <a:schemeClr val="accent2"/>
                </a:solidFill>
                <a:cs typeface="+mn-cs"/>
              </a:rPr>
              <a:t>, F [</a:t>
            </a:r>
            <a:r>
              <a:rPr lang="de-DE" sz="2400" dirty="0" err="1" smtClean="0">
                <a:solidFill>
                  <a:schemeClr val="accent2"/>
                </a:solidFill>
                <a:cs typeface="+mn-cs"/>
              </a:rPr>
              <a:t>Rows</a:t>
            </a:r>
            <a:r>
              <a:rPr lang="de-DE" sz="2400" dirty="0" smtClean="0">
                <a:solidFill>
                  <a:schemeClr val="accent2"/>
                </a:solidFill>
                <a:cs typeface="+mn-cs"/>
              </a:rPr>
              <a:t> 1000]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e-DE" sz="2400" dirty="0" err="1" smtClean="0">
                <a:solidFill>
                  <a:schemeClr val="accent2"/>
                </a:solidFill>
                <a:cs typeface="+mn-cs"/>
              </a:rPr>
              <a:t>Where</a:t>
            </a:r>
            <a:r>
              <a:rPr lang="de-DE" sz="2400" dirty="0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  <a:cs typeface="+mn-cs"/>
              </a:rPr>
              <a:t>O.orderID</a:t>
            </a:r>
            <a:r>
              <a:rPr lang="de-DE" sz="2400" dirty="0" smtClean="0">
                <a:solidFill>
                  <a:schemeClr val="accent2"/>
                </a:solidFill>
                <a:cs typeface="+mn-cs"/>
              </a:rPr>
              <a:t> = </a:t>
            </a:r>
            <a:r>
              <a:rPr lang="de-DE" sz="2400" dirty="0" err="1" smtClean="0">
                <a:solidFill>
                  <a:schemeClr val="accent2"/>
                </a:solidFill>
                <a:cs typeface="+mn-cs"/>
              </a:rPr>
              <a:t>F.orderID</a:t>
            </a:r>
            <a:endParaRPr lang="de-DE" sz="2400" dirty="0" smtClean="0">
              <a:solidFill>
                <a:schemeClr val="accent2"/>
              </a:solidFill>
              <a:cs typeface="+mn-cs"/>
            </a:endParaRPr>
          </a:p>
          <a:p>
            <a:pPr>
              <a:spcBef>
                <a:spcPct val="0"/>
              </a:spcBef>
              <a:spcAft>
                <a:spcPct val="30000"/>
              </a:spcAft>
              <a:buFontTx/>
              <a:buNone/>
              <a:defRPr/>
            </a:pPr>
            <a:r>
              <a:rPr lang="de-DE" sz="2400" dirty="0" smtClean="0">
                <a:solidFill>
                  <a:schemeClr val="accent2"/>
                </a:solidFill>
                <a:cs typeface="+mn-cs"/>
              </a:rPr>
              <a:t>Group </a:t>
            </a:r>
            <a:r>
              <a:rPr lang="de-DE" sz="2400" dirty="0" err="1" smtClean="0">
                <a:solidFill>
                  <a:schemeClr val="accent2"/>
                </a:solidFill>
                <a:cs typeface="+mn-cs"/>
              </a:rPr>
              <a:t>By</a:t>
            </a:r>
            <a:r>
              <a:rPr lang="de-DE" sz="2400" dirty="0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  <a:cs typeface="+mn-cs"/>
              </a:rPr>
              <a:t>F.clerk</a:t>
            </a:r>
            <a:endParaRPr lang="de-DE" sz="2400" dirty="0" smtClean="0">
              <a:solidFill>
                <a:schemeClr val="accent2"/>
              </a:solidFill>
              <a:cs typeface="+mn-cs"/>
            </a:endParaRPr>
          </a:p>
          <a:p>
            <a:pPr>
              <a:spcBef>
                <a:spcPct val="30000"/>
              </a:spcBef>
              <a:defRPr/>
            </a:pPr>
            <a:r>
              <a:rPr lang="de-DE" dirty="0" smtClean="0"/>
              <a:t>Zum Zeitpunkt </a:t>
            </a:r>
            <a:r>
              <a:rPr lang="de-DE" i="1" dirty="0" smtClean="0"/>
              <a:t>T</a:t>
            </a:r>
            <a:r>
              <a:rPr lang="de-DE" dirty="0" smtClean="0"/>
              <a:t>: Ganzer Strom </a:t>
            </a:r>
            <a:r>
              <a:rPr lang="de-DE" i="1" dirty="0" smtClean="0"/>
              <a:t>O</a:t>
            </a:r>
            <a:r>
              <a:rPr lang="de-DE" dirty="0" smtClean="0"/>
              <a:t> und die letzten 1000 Tupel von </a:t>
            </a:r>
            <a:r>
              <a:rPr lang="de-DE" i="1" dirty="0" smtClean="0"/>
              <a:t>F</a:t>
            </a:r>
            <a:r>
              <a:rPr lang="de-DE" dirty="0" smtClean="0"/>
              <a:t> als Relation</a:t>
            </a:r>
          </a:p>
          <a:p>
            <a:pPr>
              <a:spcBef>
                <a:spcPct val="30000"/>
              </a:spcBef>
              <a:defRPr/>
            </a:pPr>
            <a:r>
              <a:rPr lang="de-DE" dirty="0" smtClean="0"/>
              <a:t>Evaluiere Anfrage, aktualisiere Ergebnisrelation zum Zeitpunkt </a:t>
            </a:r>
            <a:r>
              <a:rPr lang="de-DE" i="1" dirty="0" smtClean="0"/>
              <a:t>T</a:t>
            </a:r>
          </a:p>
          <a:p>
            <a:pPr>
              <a:spcBef>
                <a:spcPct val="30000"/>
              </a:spcBef>
              <a:defRPr/>
            </a:pPr>
            <a:r>
              <a:rPr lang="de-D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Streamed</a:t>
            </a:r>
            <a:r>
              <a:rPr lang="de-D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result</a:t>
            </a:r>
            <a:r>
              <a:rPr lang="de-D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:</a:t>
            </a:r>
            <a:r>
              <a:rPr lang="de-DE" dirty="0" smtClean="0">
                <a:cs typeface="+mn-cs"/>
              </a:rPr>
              <a:t> Neues Element</a:t>
            </a:r>
            <a:r>
              <a:rPr lang="de-DE" dirty="0" smtClean="0">
                <a:solidFill>
                  <a:schemeClr val="accent2"/>
                </a:solidFill>
                <a:cs typeface="+mn-cs"/>
              </a:rPr>
              <a:t>(&lt;</a:t>
            </a:r>
            <a:r>
              <a:rPr lang="de-DE" dirty="0" err="1" smtClean="0">
                <a:solidFill>
                  <a:schemeClr val="accent2"/>
                </a:solidFill>
                <a:cs typeface="+mn-cs"/>
              </a:rPr>
              <a:t>clerk,max</a:t>
            </a:r>
            <a:r>
              <a:rPr lang="de-DE" dirty="0" smtClean="0">
                <a:solidFill>
                  <a:schemeClr val="accent2"/>
                </a:solidFill>
                <a:cs typeface="+mn-cs"/>
              </a:rPr>
              <a:t>&gt;,T)</a:t>
            </a:r>
            <a:r>
              <a:rPr lang="de-DE" dirty="0" smtClean="0">
                <a:cs typeface="+mn-cs"/>
              </a:rPr>
              <a:t> wenn&lt;</a:t>
            </a:r>
            <a:r>
              <a:rPr lang="de-DE" dirty="0" err="1" smtClean="0">
                <a:cs typeface="+mn-cs"/>
              </a:rPr>
              <a:t>clerk,max</a:t>
            </a:r>
            <a:r>
              <a:rPr lang="de-DE" dirty="0" smtClean="0">
                <a:cs typeface="+mn-cs"/>
              </a:rPr>
              <a:t>&gt; sich bezogen auf </a:t>
            </a:r>
            <a:r>
              <a:rPr lang="de-DE" i="1" dirty="0" smtClean="0">
                <a:cs typeface="+mn-cs"/>
              </a:rPr>
              <a:t>T</a:t>
            </a:r>
            <a:r>
              <a:rPr lang="de-DE" i="1" dirty="0" smtClean="0">
                <a:cs typeface="Arial" charset="0"/>
              </a:rPr>
              <a:t>–1</a:t>
            </a:r>
            <a:r>
              <a:rPr lang="de-DE" dirty="0" smtClean="0">
                <a:cs typeface="Arial" charset="0"/>
              </a:rPr>
              <a:t> ändert</a:t>
            </a:r>
            <a:endParaRPr lang="de-DE" i="1" dirty="0" smtClean="0"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3563888" y="2924944"/>
            <a:ext cx="5760640" cy="2880320"/>
          </a:xfrm>
          <a:prstGeom prst="cloudCallout">
            <a:avLst>
              <a:gd name="adj1" fmla="val -57562"/>
              <a:gd name="adj2" fmla="val -6405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solidFill>
                  <a:srgbClr val="0305FF"/>
                </a:solidFill>
              </a:rPr>
              <a:t>Was muss </a:t>
            </a:r>
            <a:r>
              <a:rPr lang="de-DE" sz="3200" smtClean="0">
                <a:solidFill>
                  <a:srgbClr val="0305FF"/>
                </a:solidFill>
              </a:rPr>
              <a:t>die Anfrageoptimierung </a:t>
            </a:r>
            <a:r>
              <a:rPr lang="de-DE" sz="3200" dirty="0" smtClean="0">
                <a:solidFill>
                  <a:srgbClr val="0305FF"/>
                </a:solidFill>
              </a:rPr>
              <a:t>leisten?</a:t>
            </a:r>
            <a:endParaRPr lang="de-DE" sz="3200" dirty="0">
              <a:solidFill>
                <a:srgbClr val="03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2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C936C-6F4B-E649-BC73-060CCB99D7B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cs typeface="+mj-cs"/>
              </a:rPr>
              <a:t>Abstrakte Semantik – Beispiel 2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cs typeface="+mn-cs"/>
                <a:sym typeface="Symbol" charset="0"/>
              </a:rPr>
              <a:t>Relation  </a:t>
            </a:r>
            <a:r>
              <a:rPr lang="en-US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CurPrice</a:t>
            </a:r>
            <a:r>
              <a:rPr lang="en-US" dirty="0" smtClean="0">
                <a:solidFill>
                  <a:schemeClr val="accent2"/>
                </a:solidFill>
                <a:cs typeface="+mn-cs"/>
                <a:sym typeface="Symbol" charset="0"/>
              </a:rPr>
              <a:t>(stock, price)</a:t>
            </a:r>
          </a:p>
          <a:p>
            <a:pPr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  Select stock,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Avg</a:t>
            </a:r>
            <a:r>
              <a:rPr lang="en-US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(price)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  From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Istream</a:t>
            </a:r>
            <a:r>
              <a:rPr lang="en-US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(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CurPrice</a:t>
            </a:r>
            <a:r>
              <a:rPr lang="en-US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) [Range 1 Day]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  Group By stock</a:t>
            </a:r>
          </a:p>
          <a:p>
            <a:pPr marL="0" indent="0">
              <a:buNone/>
              <a:defRPr/>
            </a:pPr>
            <a:endParaRPr lang="en-US" dirty="0" smtClean="0">
              <a:cs typeface="+mn-cs"/>
              <a:sym typeface="Symbol" charset="0"/>
            </a:endParaRPr>
          </a:p>
          <a:p>
            <a:pPr marL="0" indent="0">
              <a:buNone/>
              <a:defRPr/>
            </a:pPr>
            <a:r>
              <a:rPr lang="en-US" dirty="0" smtClean="0">
                <a:cs typeface="+mn-cs"/>
                <a:sym typeface="Symbol" charset="0"/>
              </a:rPr>
              <a:t>Average price over last day for each stock</a:t>
            </a:r>
          </a:p>
        </p:txBody>
      </p:sp>
      <p:sp>
        <p:nvSpPr>
          <p:cNvPr id="7" name="Rechteck 6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73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ECEE7-1ACC-404E-B3FF-32A681F041A5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Abstrakte Semantik – Beispiel 2</a:t>
            </a:r>
            <a:endParaRPr lang="de-DE" dirty="0" smtClean="0">
              <a:cs typeface="+mj-cs"/>
            </a:endParaRP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de-DE" dirty="0" smtClean="0">
                <a:cs typeface="+mn-cs"/>
                <a:sym typeface="Symbol" charset="0"/>
              </a:rPr>
              <a:t>Relation  </a:t>
            </a:r>
            <a:r>
              <a:rPr lang="de-DE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CurPrice</a:t>
            </a:r>
            <a:r>
              <a:rPr lang="de-DE" dirty="0" smtClean="0">
                <a:solidFill>
                  <a:schemeClr val="accent2"/>
                </a:solidFill>
                <a:cs typeface="+mn-cs"/>
                <a:sym typeface="Symbol" charset="0"/>
              </a:rPr>
              <a:t>(stock, </a:t>
            </a:r>
            <a:r>
              <a:rPr lang="de-DE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price</a:t>
            </a:r>
            <a:r>
              <a:rPr lang="de-DE" dirty="0" smtClean="0">
                <a:solidFill>
                  <a:schemeClr val="accent2"/>
                </a:solidFill>
                <a:cs typeface="+mn-cs"/>
                <a:sym typeface="Symbol" charset="0"/>
              </a:rPr>
              <a:t>)</a:t>
            </a:r>
            <a:endParaRPr lang="de-DE" sz="2400" dirty="0" smtClean="0">
              <a:solidFill>
                <a:schemeClr val="accent2"/>
              </a:solidFill>
              <a:cs typeface="+mn-cs"/>
              <a:sym typeface="Symbol" charset="0"/>
            </a:endParaRPr>
          </a:p>
          <a:p>
            <a:pPr>
              <a:buFontTx/>
              <a:buNone/>
              <a:defRPr/>
            </a:pPr>
            <a:r>
              <a:rPr lang="de-DE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  Select stock, </a:t>
            </a:r>
            <a:r>
              <a:rPr lang="de-DE" sz="2400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Avg</a:t>
            </a:r>
            <a:r>
              <a:rPr lang="de-DE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(</a:t>
            </a:r>
            <a:r>
              <a:rPr lang="de-DE" sz="2400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price</a:t>
            </a:r>
            <a:r>
              <a:rPr lang="de-DE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e-DE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  </a:t>
            </a:r>
            <a:r>
              <a:rPr lang="de-DE" sz="2400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From</a:t>
            </a:r>
            <a:r>
              <a:rPr lang="de-DE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Istream</a:t>
            </a:r>
            <a:r>
              <a:rPr lang="de-DE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(</a:t>
            </a:r>
            <a:r>
              <a:rPr lang="de-DE" sz="2400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CurPrice</a:t>
            </a:r>
            <a:r>
              <a:rPr lang="de-DE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) [Range 1 Day]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e-DE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  Group </a:t>
            </a:r>
            <a:r>
              <a:rPr lang="de-DE" sz="2400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By</a:t>
            </a:r>
            <a:r>
              <a:rPr lang="de-DE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 stock</a:t>
            </a:r>
          </a:p>
          <a:p>
            <a:pPr marL="0" indent="0">
              <a:buNone/>
              <a:defRPr/>
            </a:pPr>
            <a:endParaRPr lang="de-DE" dirty="0" smtClean="0">
              <a:sym typeface="Symbol" charset="0"/>
            </a:endParaRPr>
          </a:p>
          <a:p>
            <a:pPr marL="0" indent="0">
              <a:buNone/>
              <a:defRPr/>
            </a:pPr>
            <a:r>
              <a:rPr lang="de-DE" dirty="0" smtClean="0">
                <a:sym typeface="Symbol" charset="0"/>
              </a:rPr>
              <a:t>Average </a:t>
            </a:r>
            <a:r>
              <a:rPr lang="de-DE" dirty="0" err="1" smtClean="0">
                <a:sym typeface="Symbol" charset="0"/>
              </a:rPr>
              <a:t>price</a:t>
            </a:r>
            <a:r>
              <a:rPr lang="de-DE" dirty="0" smtClean="0">
                <a:sym typeface="Symbol" charset="0"/>
              </a:rPr>
              <a:t> </a:t>
            </a:r>
            <a:r>
              <a:rPr lang="de-DE" dirty="0" err="1" smtClean="0">
                <a:sym typeface="Symbol" charset="0"/>
              </a:rPr>
              <a:t>over</a:t>
            </a:r>
            <a:r>
              <a:rPr lang="de-DE" dirty="0" smtClean="0">
                <a:sym typeface="Symbol" charset="0"/>
              </a:rPr>
              <a:t> last </a:t>
            </a:r>
            <a:r>
              <a:rPr lang="de-DE" dirty="0" err="1" smtClean="0">
                <a:sym typeface="Symbol" charset="0"/>
              </a:rPr>
              <a:t>day</a:t>
            </a:r>
            <a:r>
              <a:rPr lang="de-DE" dirty="0" smtClean="0">
                <a:sym typeface="Symbol" charset="0"/>
              </a:rPr>
              <a:t> </a:t>
            </a:r>
            <a:r>
              <a:rPr lang="de-DE" dirty="0" err="1" smtClean="0">
                <a:sym typeface="Symbol" charset="0"/>
              </a:rPr>
              <a:t>for</a:t>
            </a:r>
            <a:r>
              <a:rPr lang="de-DE" dirty="0" smtClean="0">
                <a:sym typeface="Symbol" charset="0"/>
              </a:rPr>
              <a:t> </a:t>
            </a:r>
            <a:r>
              <a:rPr lang="de-DE" dirty="0" err="1" smtClean="0">
                <a:sym typeface="Symbol" charset="0"/>
              </a:rPr>
              <a:t>each</a:t>
            </a:r>
            <a:r>
              <a:rPr lang="de-DE" dirty="0" smtClean="0">
                <a:sym typeface="Symbol" charset="0"/>
              </a:rPr>
              <a:t> stock</a:t>
            </a:r>
          </a:p>
          <a:p>
            <a:pPr>
              <a:defRPr/>
            </a:pPr>
            <a:r>
              <a:rPr lang="de-DE" i="1" dirty="0" err="1" smtClean="0">
                <a:cs typeface="+mn-cs"/>
                <a:sym typeface="Symbol" charset="0"/>
              </a:rPr>
              <a:t>Istream</a:t>
            </a:r>
            <a:r>
              <a:rPr lang="de-DE" i="1" dirty="0" smtClean="0">
                <a:cs typeface="+mn-cs"/>
                <a:sym typeface="Symbol" charset="0"/>
              </a:rPr>
              <a:t> </a:t>
            </a:r>
            <a:r>
              <a:rPr lang="de-DE" dirty="0" smtClean="0">
                <a:cs typeface="+mn-cs"/>
                <a:sym typeface="Symbol" charset="0"/>
              </a:rPr>
              <a:t>liefert Historie von </a:t>
            </a:r>
            <a:r>
              <a:rPr lang="de-DE" i="1" dirty="0" err="1" smtClean="0">
                <a:cs typeface="+mn-cs"/>
                <a:sym typeface="Symbol" charset="0"/>
              </a:rPr>
              <a:t>CurPrice</a:t>
            </a:r>
            <a:r>
              <a:rPr lang="de-DE" dirty="0" smtClean="0">
                <a:cs typeface="+mn-cs"/>
                <a:sym typeface="Symbol" charset="0"/>
              </a:rPr>
              <a:t> </a:t>
            </a:r>
          </a:p>
          <a:p>
            <a:pPr>
              <a:defRPr/>
            </a:pPr>
            <a:r>
              <a:rPr lang="de-DE" dirty="0" smtClean="0">
                <a:cs typeface="+mn-cs"/>
                <a:sym typeface="Symbol" charset="0"/>
              </a:rPr>
              <a:t>Lege Fenster auf Historie, hier genau ein Tag, damit zurück zur Relation, dann gruppieren und aggregieren</a:t>
            </a:r>
          </a:p>
        </p:txBody>
      </p:sp>
      <p:sp>
        <p:nvSpPr>
          <p:cNvPr id="7" name="Rechteck 6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4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7D264-B9E2-7F42-9C37-DA214104F2CF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cs typeface="+mj-cs"/>
              </a:rPr>
              <a:t>Annahmen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de-DE" dirty="0" smtClean="0">
                <a:cs typeface="+mn-cs"/>
              </a:rPr>
              <a:t>Aktualisierungen von Relationen beinhalten Zeitstempel</a:t>
            </a:r>
          </a:p>
          <a:p>
            <a:pPr>
              <a:lnSpc>
                <a:spcPct val="95000"/>
              </a:lnSpc>
              <a:defRPr/>
            </a:pPr>
            <a:r>
              <a:rPr lang="de-DE" altLang="ja-JP" dirty="0" smtClean="0">
                <a:latin typeface="Arial"/>
                <a:cs typeface="+mn-cs"/>
              </a:rPr>
              <a:t>“</a:t>
            </a:r>
            <a:r>
              <a:rPr lang="de-DE" altLang="ja-JP" dirty="0" smtClean="0">
                <a:cs typeface="+mn-cs"/>
              </a:rPr>
              <a:t>Gutmütige</a:t>
            </a:r>
            <a:r>
              <a:rPr lang="de-DE" altLang="ja-JP" dirty="0" smtClean="0">
                <a:latin typeface="Arial"/>
                <a:cs typeface="+mn-cs"/>
              </a:rPr>
              <a:t>”</a:t>
            </a:r>
            <a:r>
              <a:rPr lang="de-DE" dirty="0" smtClean="0">
                <a:cs typeface="+mn-cs"/>
              </a:rPr>
              <a:t> Ströme und </a:t>
            </a:r>
            <a:r>
              <a:rPr lang="de-DE" dirty="0" err="1" smtClean="0">
                <a:cs typeface="+mn-cs"/>
              </a:rPr>
              <a:t>Relationenänderungen</a:t>
            </a:r>
            <a:r>
              <a:rPr lang="de-DE" dirty="0" smtClean="0">
                <a:cs typeface="+mn-cs"/>
              </a:rPr>
              <a:t>:</a:t>
            </a:r>
          </a:p>
          <a:p>
            <a:pPr lvl="1">
              <a:lnSpc>
                <a:spcPct val="95000"/>
              </a:lnSpc>
              <a:buFontTx/>
              <a:buChar char="•"/>
              <a:defRPr/>
            </a:pPr>
            <a:r>
              <a:rPr lang="de-DE" dirty="0" smtClean="0"/>
              <a:t>Ankunft in der richtigen Reihenfolge</a:t>
            </a:r>
          </a:p>
          <a:p>
            <a:pPr lvl="1">
              <a:lnSpc>
                <a:spcPct val="95000"/>
              </a:lnSpc>
              <a:buFontTx/>
              <a:buChar char="•"/>
              <a:defRPr/>
            </a:pPr>
            <a:r>
              <a:rPr lang="de-DE" dirty="0" smtClean="0"/>
              <a:t>Keine “Verzögerung”, d.h. keine langen Pausen und dann geht’s mit der Verarbeitung bei alten Zeitstempeln weiter</a:t>
            </a:r>
          </a:p>
          <a:p>
            <a:pPr>
              <a:lnSpc>
                <a:spcPct val="95000"/>
              </a:lnSpc>
              <a:defRPr/>
            </a:pPr>
            <a:r>
              <a:rPr lang="de-DE" dirty="0" smtClean="0">
                <a:cs typeface="+mn-cs"/>
              </a:rPr>
              <a:t>“Missliches” Verhalten separat zu behandeln, </a:t>
            </a:r>
            <a:br>
              <a:rPr lang="de-DE" dirty="0" smtClean="0">
                <a:cs typeface="+mn-cs"/>
              </a:rPr>
            </a:br>
            <a:r>
              <a:rPr lang="de-DE" dirty="0" smtClean="0">
                <a:cs typeface="+mn-cs"/>
              </a:rPr>
              <a:t>nicht in der Anfragesprache</a:t>
            </a:r>
          </a:p>
        </p:txBody>
      </p:sp>
      <p:sp>
        <p:nvSpPr>
          <p:cNvPr id="7" name="Rechteck 6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1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86F15-D867-6244-8B07-D5E1398C4FFC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8032" y="237558"/>
            <a:ext cx="7772400" cy="1066800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de-DE" sz="3600" dirty="0" smtClean="0">
                <a:cs typeface="+mj-cs"/>
              </a:rPr>
              <a:t>Einfache Verbundanfrage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848600" cy="4953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de-DE" dirty="0" smtClean="0">
                <a:solidFill>
                  <a:schemeClr val="accent2"/>
                </a:solidFill>
                <a:cs typeface="+mn-cs"/>
                <a:sym typeface="Symbol" charset="0"/>
              </a:rPr>
              <a:t>Select  </a:t>
            </a:r>
            <a:r>
              <a:rPr lang="de-DE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From</a:t>
            </a:r>
            <a:r>
              <a:rPr lang="de-DE" dirty="0" smtClean="0">
                <a:solidFill>
                  <a:schemeClr val="accent2"/>
                </a:solidFill>
                <a:cs typeface="+mn-cs"/>
                <a:sym typeface="Symbol" charset="0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Strm</a:t>
            </a:r>
            <a:r>
              <a:rPr lang="de-DE" dirty="0" smtClean="0">
                <a:solidFill>
                  <a:schemeClr val="accent2"/>
                </a:solidFill>
                <a:cs typeface="+mn-cs"/>
                <a:sym typeface="Symbol" charset="0"/>
              </a:rPr>
              <a:t>, </a:t>
            </a:r>
            <a:r>
              <a:rPr lang="de-DE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Rel</a:t>
            </a:r>
            <a:r>
              <a:rPr lang="de-DE" dirty="0" smtClean="0">
                <a:solidFill>
                  <a:schemeClr val="accent2"/>
                </a:solidFill>
                <a:cs typeface="+mn-cs"/>
                <a:sym typeface="Symbol" charset="0"/>
              </a:rPr>
              <a:t> </a:t>
            </a:r>
          </a:p>
          <a:p>
            <a:pPr>
              <a:buFontTx/>
              <a:buNone/>
              <a:defRPr/>
            </a:pPr>
            <a:r>
              <a:rPr lang="de-DE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Where</a:t>
            </a:r>
            <a:r>
              <a:rPr lang="de-DE" dirty="0" smtClean="0">
                <a:solidFill>
                  <a:schemeClr val="accent2"/>
                </a:solidFill>
                <a:cs typeface="+mn-cs"/>
                <a:sym typeface="Symbol" charset="0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Strm.A</a:t>
            </a:r>
            <a:r>
              <a:rPr lang="de-DE" dirty="0" smtClean="0">
                <a:solidFill>
                  <a:schemeClr val="accent2"/>
                </a:solidFill>
                <a:cs typeface="+mn-cs"/>
                <a:sym typeface="Symbol" charset="0"/>
              </a:rPr>
              <a:t> = </a:t>
            </a:r>
            <a:r>
              <a:rPr lang="de-DE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Rel.B</a:t>
            </a:r>
            <a:endParaRPr lang="de-DE" dirty="0" smtClean="0">
              <a:solidFill>
                <a:schemeClr val="accent2"/>
              </a:solidFill>
              <a:cs typeface="+mn-cs"/>
              <a:sym typeface="Symbol" charset="0"/>
            </a:endParaRPr>
          </a:p>
          <a:p>
            <a:pPr>
              <a:spcAft>
                <a:spcPct val="50000"/>
              </a:spcAft>
              <a:defRPr/>
            </a:pPr>
            <a:r>
              <a:rPr lang="de-DE" dirty="0" smtClean="0">
                <a:cs typeface="+mn-cs"/>
                <a:sym typeface="Symbol" charset="0"/>
              </a:rPr>
              <a:t>Standardfenster [] für </a:t>
            </a:r>
            <a:r>
              <a:rPr lang="de-DE" i="1" dirty="0" err="1" smtClean="0">
                <a:cs typeface="+mn-cs"/>
                <a:sym typeface="Symbol" charset="0"/>
              </a:rPr>
              <a:t>Strm</a:t>
            </a:r>
            <a:endParaRPr lang="de-DE" dirty="0" smtClean="0">
              <a:cs typeface="+mn-cs"/>
              <a:sym typeface="Symbol" charset="0"/>
            </a:endParaRPr>
          </a:p>
          <a:p>
            <a:pPr>
              <a:spcAft>
                <a:spcPct val="50000"/>
              </a:spcAft>
              <a:defRPr/>
            </a:pPr>
            <a:r>
              <a:rPr lang="de-DE" dirty="0" smtClean="0">
                <a:cs typeface="+mn-cs"/>
                <a:sym typeface="Symbol" charset="0"/>
              </a:rPr>
              <a:t>Eventuell gewünscht:</a:t>
            </a:r>
            <a:br>
              <a:rPr lang="de-DE" dirty="0" smtClean="0">
                <a:cs typeface="+mn-cs"/>
                <a:sym typeface="Symbol" charset="0"/>
              </a:rPr>
            </a:br>
            <a:r>
              <a:rPr lang="de-DE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Now</a:t>
            </a:r>
            <a:r>
              <a:rPr lang="de-DE" dirty="0" smtClean="0">
                <a:solidFill>
                  <a:schemeClr val="accent2"/>
                </a:solidFill>
                <a:cs typeface="+mn-cs"/>
                <a:sym typeface="Symbol" charset="0"/>
              </a:rPr>
              <a:t>-</a:t>
            </a:r>
            <a:r>
              <a:rPr lang="de-DE" dirty="0" smtClean="0">
                <a:cs typeface="+mn-cs"/>
                <a:sym typeface="Symbol" charset="0"/>
              </a:rPr>
              <a:t>Fenster für strombasierte Verbunde</a:t>
            </a:r>
            <a:endParaRPr lang="de-DE" i="1" dirty="0" smtClean="0">
              <a:cs typeface="+mn-cs"/>
              <a:sym typeface="Symbol" charset="0"/>
            </a:endParaRPr>
          </a:p>
          <a:p>
            <a:pPr>
              <a:lnSpc>
                <a:spcPct val="10000"/>
              </a:lnSpc>
              <a:spcBef>
                <a:spcPct val="85000"/>
              </a:spcBef>
              <a:buFontTx/>
              <a:buNone/>
              <a:defRPr/>
            </a:pPr>
            <a:r>
              <a:rPr lang="de-DE" dirty="0" smtClean="0">
                <a:solidFill>
                  <a:schemeClr val="accent2"/>
                </a:solidFill>
                <a:cs typeface="+mn-cs"/>
                <a:sym typeface="Symbol" charset="0"/>
              </a:rPr>
              <a:t>Select </a:t>
            </a:r>
            <a:r>
              <a:rPr lang="de-DE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Istream</a:t>
            </a:r>
            <a:r>
              <a:rPr lang="de-DE" dirty="0" smtClean="0">
                <a:solidFill>
                  <a:schemeClr val="accent2"/>
                </a:solidFill>
                <a:cs typeface="+mn-cs"/>
                <a:sym typeface="Symbol" charset="0"/>
              </a:rPr>
              <a:t>(</a:t>
            </a:r>
            <a:r>
              <a:rPr lang="de-DE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O.orderID</a:t>
            </a:r>
            <a:r>
              <a:rPr lang="de-DE" dirty="0" smtClean="0">
                <a:solidFill>
                  <a:schemeClr val="accent2"/>
                </a:solidFill>
                <a:cs typeface="+mn-cs"/>
                <a:sym typeface="Symbol" charset="0"/>
              </a:rPr>
              <a:t>, </a:t>
            </a:r>
            <a:r>
              <a:rPr lang="de-DE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A.City</a:t>
            </a:r>
            <a:r>
              <a:rPr lang="de-DE" dirty="0" smtClean="0">
                <a:solidFill>
                  <a:schemeClr val="accent2"/>
                </a:solidFill>
                <a:cs typeface="+mn-cs"/>
                <a:sym typeface="Symbol" charset="0"/>
              </a:rPr>
              <a:t>)</a:t>
            </a:r>
          </a:p>
          <a:p>
            <a:pPr>
              <a:lnSpc>
                <a:spcPct val="10000"/>
              </a:lnSpc>
              <a:spcBef>
                <a:spcPct val="85000"/>
              </a:spcBef>
              <a:buFontTx/>
              <a:buNone/>
              <a:defRPr/>
            </a:pPr>
            <a:r>
              <a:rPr lang="de-DE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From</a:t>
            </a:r>
            <a:r>
              <a:rPr lang="de-DE" dirty="0" smtClean="0">
                <a:solidFill>
                  <a:schemeClr val="accent2"/>
                </a:solidFill>
                <a:cs typeface="+mn-cs"/>
                <a:sym typeface="Symbol" charset="0"/>
              </a:rPr>
              <a:t> Orders O, </a:t>
            </a:r>
            <a:r>
              <a:rPr lang="de-DE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AddressRel</a:t>
            </a:r>
            <a:r>
              <a:rPr lang="de-DE" dirty="0" smtClean="0">
                <a:solidFill>
                  <a:schemeClr val="accent2"/>
                </a:solidFill>
                <a:cs typeface="+mn-cs"/>
                <a:sym typeface="Symbol" charset="0"/>
              </a:rPr>
              <a:t> A</a:t>
            </a:r>
          </a:p>
          <a:p>
            <a:pPr>
              <a:lnSpc>
                <a:spcPct val="10000"/>
              </a:lnSpc>
              <a:spcBef>
                <a:spcPct val="85000"/>
              </a:spcBef>
              <a:buFontTx/>
              <a:buNone/>
              <a:defRPr/>
            </a:pPr>
            <a:r>
              <a:rPr lang="de-DE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Where</a:t>
            </a:r>
            <a:r>
              <a:rPr lang="de-DE" dirty="0" smtClean="0">
                <a:solidFill>
                  <a:schemeClr val="accent2"/>
                </a:solidFill>
                <a:cs typeface="+mn-cs"/>
                <a:sym typeface="Symbol" charset="0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O.custID</a:t>
            </a:r>
            <a:r>
              <a:rPr lang="de-DE" dirty="0" smtClean="0">
                <a:solidFill>
                  <a:schemeClr val="accent2"/>
                </a:solidFill>
                <a:cs typeface="+mn-cs"/>
                <a:sym typeface="Symbol" charset="0"/>
              </a:rPr>
              <a:t> = </a:t>
            </a:r>
            <a:r>
              <a:rPr lang="de-DE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A.custID</a:t>
            </a:r>
            <a:endParaRPr lang="de-DE" dirty="0" smtClean="0">
              <a:solidFill>
                <a:schemeClr val="accent2"/>
              </a:solidFill>
              <a:cs typeface="+mn-cs"/>
              <a:sym typeface="Symbo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06DF-8250-0A4F-B4E4-2EE02DB89A46}" type="slidenum">
              <a:rPr lang="en-US"/>
              <a:pPr/>
              <a:t>3</a:t>
            </a:fld>
            <a:endParaRPr lang="en-US"/>
          </a:p>
        </p:txBody>
      </p:sp>
      <p:sp>
        <p:nvSpPr>
          <p:cNvPr id="159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Datenströme: Motivation</a:t>
            </a:r>
            <a:endParaRPr lang="de-DE" dirty="0"/>
          </a:p>
        </p:txBody>
      </p:sp>
      <p:sp>
        <p:nvSpPr>
          <p:cNvPr id="1597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525636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dirty="0" smtClean="0">
                <a:solidFill>
                  <a:schemeClr val="accent2"/>
                </a:solidFill>
              </a:rPr>
              <a:t>Traditionelle DBMS</a:t>
            </a:r>
            <a:r>
              <a:rPr lang="de-DE" dirty="0" smtClean="0"/>
              <a:t> – Daten in endlichen persistenten Dateneinheiten gespeichert (z.B. in Tabellen, XML-Graphen, …) ggf. mit Anwendungszeit- bzw. Systemzeitattributen</a:t>
            </a:r>
          </a:p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de-DE" dirty="0" smtClean="0">
                <a:solidFill>
                  <a:schemeClr val="accent2"/>
                </a:solidFill>
              </a:rPr>
              <a:t>Neue Anwendungen</a:t>
            </a:r>
            <a:r>
              <a:rPr lang="de-DE" dirty="0" smtClean="0"/>
              <a:t> – Daten als kontinuierliche, geordnete Ströme von </a:t>
            </a:r>
            <a:r>
              <a:rPr lang="de-DE" dirty="0" err="1" smtClean="0"/>
              <a:t>Tupeln</a:t>
            </a:r>
            <a:r>
              <a:rPr lang="de-DE" dirty="0" smtClean="0"/>
              <a:t> aufgefasst </a:t>
            </a:r>
          </a:p>
          <a:p>
            <a:pPr lvl="1">
              <a:lnSpc>
                <a:spcPct val="90000"/>
              </a:lnSpc>
            </a:pPr>
            <a:r>
              <a:rPr lang="de-DE" dirty="0" smtClean="0"/>
              <a:t>IP-Netzwerkverbindungen</a:t>
            </a:r>
          </a:p>
          <a:p>
            <a:pPr lvl="1">
              <a:lnSpc>
                <a:spcPct val="90000"/>
              </a:lnSpc>
            </a:pPr>
            <a:r>
              <a:rPr lang="de-DE" dirty="0" smtClean="0"/>
              <a:t>Telefonverbindungen</a:t>
            </a:r>
          </a:p>
          <a:p>
            <a:pPr lvl="1">
              <a:lnSpc>
                <a:spcPct val="90000"/>
              </a:lnSpc>
            </a:pPr>
            <a:r>
              <a:rPr lang="de-DE" dirty="0" smtClean="0"/>
              <a:t>Finanzielle Transaktionen</a:t>
            </a:r>
          </a:p>
          <a:p>
            <a:pPr lvl="1">
              <a:lnSpc>
                <a:spcPct val="90000"/>
              </a:lnSpc>
            </a:pPr>
            <a:r>
              <a:rPr lang="de-DE" dirty="0" smtClean="0"/>
              <a:t>Sensornetzwerkorganisation</a:t>
            </a:r>
            <a:br>
              <a:rPr lang="de-DE" dirty="0" smtClean="0"/>
            </a:br>
            <a:r>
              <a:rPr lang="de-DE" dirty="0" smtClean="0"/>
              <a:t>(z.B. in der Produktion, im Produkt, im Krankenhaus, …)</a:t>
            </a:r>
          </a:p>
          <a:p>
            <a:pPr lvl="1">
              <a:lnSpc>
                <a:spcPct val="90000"/>
              </a:lnSpc>
            </a:pPr>
            <a:r>
              <a:rPr lang="de-DE" dirty="0" smtClean="0"/>
              <a:t>Weblogs und Klickströme (</a:t>
            </a:r>
            <a:r>
              <a:rPr lang="de-DE" dirty="0" err="1" smtClean="0"/>
              <a:t>Clickstreams</a:t>
            </a:r>
            <a:r>
              <a:rPr lang="de-DE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de-DE" dirty="0" smtClean="0"/>
              <a:t>Internet der Dinge (Internet </a:t>
            </a:r>
            <a:r>
              <a:rPr lang="de-DE" dirty="0" err="1" smtClean="0"/>
              <a:t>of</a:t>
            </a:r>
            <a:r>
              <a:rPr lang="de-DE" dirty="0" smtClean="0"/>
              <a:t> Things)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753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86F15-D867-6244-8B07-D5E1398C4FFC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8032" y="237558"/>
            <a:ext cx="7772400" cy="1066800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de-DE" sz="3600" dirty="0" smtClean="0">
                <a:cs typeface="+mj-cs"/>
              </a:rPr>
              <a:t>Einfache Verbundanfrage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848600" cy="4953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de-DE" dirty="0" smtClean="0">
                <a:solidFill>
                  <a:schemeClr val="accent2"/>
                </a:solidFill>
                <a:cs typeface="+mn-cs"/>
                <a:sym typeface="Symbol" charset="0"/>
              </a:rPr>
              <a:t>Select  </a:t>
            </a:r>
            <a:r>
              <a:rPr lang="de-DE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From</a:t>
            </a:r>
            <a:r>
              <a:rPr lang="de-DE" dirty="0" smtClean="0">
                <a:solidFill>
                  <a:schemeClr val="accent2"/>
                </a:solidFill>
                <a:cs typeface="+mn-cs"/>
                <a:sym typeface="Symbol" charset="0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Strm</a:t>
            </a:r>
            <a:r>
              <a:rPr lang="de-DE" dirty="0" smtClean="0">
                <a:solidFill>
                  <a:schemeClr val="accent2"/>
                </a:solidFill>
                <a:cs typeface="+mn-cs"/>
                <a:sym typeface="Symbol" charset="0"/>
              </a:rPr>
              <a:t>, </a:t>
            </a:r>
            <a:r>
              <a:rPr lang="de-DE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Rel</a:t>
            </a:r>
            <a:r>
              <a:rPr lang="de-DE" dirty="0" smtClean="0">
                <a:solidFill>
                  <a:schemeClr val="accent2"/>
                </a:solidFill>
                <a:cs typeface="+mn-cs"/>
                <a:sym typeface="Symbol" charset="0"/>
              </a:rPr>
              <a:t> </a:t>
            </a:r>
          </a:p>
          <a:p>
            <a:pPr>
              <a:buFontTx/>
              <a:buNone/>
              <a:defRPr/>
            </a:pPr>
            <a:r>
              <a:rPr lang="de-DE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Where</a:t>
            </a:r>
            <a:r>
              <a:rPr lang="de-DE" dirty="0" smtClean="0">
                <a:solidFill>
                  <a:schemeClr val="accent2"/>
                </a:solidFill>
                <a:cs typeface="+mn-cs"/>
                <a:sym typeface="Symbol" charset="0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Strm.A</a:t>
            </a:r>
            <a:r>
              <a:rPr lang="de-DE" dirty="0" smtClean="0">
                <a:solidFill>
                  <a:schemeClr val="accent2"/>
                </a:solidFill>
                <a:cs typeface="+mn-cs"/>
                <a:sym typeface="Symbol" charset="0"/>
              </a:rPr>
              <a:t> = </a:t>
            </a:r>
            <a:r>
              <a:rPr lang="de-DE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Rel.B</a:t>
            </a:r>
            <a:endParaRPr lang="de-DE" dirty="0" smtClean="0">
              <a:solidFill>
                <a:schemeClr val="accent2"/>
              </a:solidFill>
              <a:cs typeface="+mn-cs"/>
              <a:sym typeface="Symbol" charset="0"/>
            </a:endParaRPr>
          </a:p>
          <a:p>
            <a:pPr>
              <a:spcAft>
                <a:spcPct val="50000"/>
              </a:spcAft>
              <a:defRPr/>
            </a:pPr>
            <a:r>
              <a:rPr lang="de-DE" dirty="0" smtClean="0">
                <a:cs typeface="+mn-cs"/>
                <a:sym typeface="Symbol" charset="0"/>
              </a:rPr>
              <a:t>Standardfenster [] für </a:t>
            </a:r>
            <a:r>
              <a:rPr lang="de-DE" i="1" dirty="0" err="1" smtClean="0">
                <a:cs typeface="+mn-cs"/>
                <a:sym typeface="Symbol" charset="0"/>
              </a:rPr>
              <a:t>Strm</a:t>
            </a:r>
            <a:endParaRPr lang="de-DE" dirty="0" smtClean="0">
              <a:cs typeface="+mn-cs"/>
              <a:sym typeface="Symbol" charset="0"/>
            </a:endParaRPr>
          </a:p>
          <a:p>
            <a:pPr>
              <a:spcAft>
                <a:spcPct val="50000"/>
              </a:spcAft>
              <a:defRPr/>
            </a:pPr>
            <a:r>
              <a:rPr lang="de-DE" dirty="0" smtClean="0">
                <a:solidFill>
                  <a:srgbClr val="FF0000"/>
                </a:solidFill>
                <a:cs typeface="+mn-cs"/>
                <a:sym typeface="Symbol" charset="0"/>
              </a:rPr>
              <a:t>Kein Standard</a:t>
            </a:r>
            <a:r>
              <a:rPr lang="de-DE" dirty="0" smtClean="0">
                <a:cs typeface="+mn-cs"/>
                <a:sym typeface="Symbol" charset="0"/>
              </a:rPr>
              <a:t>:</a:t>
            </a:r>
            <a:br>
              <a:rPr lang="de-DE" dirty="0" smtClean="0">
                <a:cs typeface="+mn-cs"/>
                <a:sym typeface="Symbol" charset="0"/>
              </a:rPr>
            </a:br>
            <a:r>
              <a:rPr lang="de-DE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Now</a:t>
            </a:r>
            <a:r>
              <a:rPr lang="de-DE" dirty="0" smtClean="0">
                <a:solidFill>
                  <a:schemeClr val="accent2"/>
                </a:solidFill>
                <a:cs typeface="+mn-cs"/>
                <a:sym typeface="Symbol" charset="0"/>
              </a:rPr>
              <a:t>-</a:t>
            </a:r>
            <a:r>
              <a:rPr lang="de-DE" dirty="0" smtClean="0">
                <a:cs typeface="+mn-cs"/>
                <a:sym typeface="Symbol" charset="0"/>
              </a:rPr>
              <a:t>Fenster für strombasierte Verbunde</a:t>
            </a:r>
            <a:endParaRPr lang="de-DE" i="1" dirty="0" smtClean="0">
              <a:cs typeface="+mn-cs"/>
              <a:sym typeface="Symbol" charset="0"/>
            </a:endParaRPr>
          </a:p>
          <a:p>
            <a:pPr>
              <a:lnSpc>
                <a:spcPct val="10000"/>
              </a:lnSpc>
              <a:spcBef>
                <a:spcPct val="85000"/>
              </a:spcBef>
              <a:buFontTx/>
              <a:buNone/>
              <a:defRPr/>
            </a:pPr>
            <a:r>
              <a:rPr lang="de-DE" dirty="0" smtClean="0">
                <a:solidFill>
                  <a:schemeClr val="accent2"/>
                </a:solidFill>
                <a:cs typeface="+mn-cs"/>
                <a:sym typeface="Symbol" charset="0"/>
              </a:rPr>
              <a:t>Select </a:t>
            </a:r>
            <a:r>
              <a:rPr lang="de-DE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Istream</a:t>
            </a:r>
            <a:r>
              <a:rPr lang="de-DE" dirty="0" smtClean="0">
                <a:solidFill>
                  <a:schemeClr val="accent2"/>
                </a:solidFill>
                <a:cs typeface="+mn-cs"/>
                <a:sym typeface="Symbol" charset="0"/>
              </a:rPr>
              <a:t>(</a:t>
            </a:r>
            <a:r>
              <a:rPr lang="de-DE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O.orderID</a:t>
            </a:r>
            <a:r>
              <a:rPr lang="de-DE" dirty="0" smtClean="0">
                <a:solidFill>
                  <a:schemeClr val="accent2"/>
                </a:solidFill>
                <a:cs typeface="+mn-cs"/>
                <a:sym typeface="Symbol" charset="0"/>
              </a:rPr>
              <a:t>, </a:t>
            </a:r>
            <a:r>
              <a:rPr lang="de-DE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A.City</a:t>
            </a:r>
            <a:r>
              <a:rPr lang="de-DE" dirty="0" smtClean="0">
                <a:solidFill>
                  <a:schemeClr val="accent2"/>
                </a:solidFill>
                <a:cs typeface="+mn-cs"/>
                <a:sym typeface="Symbol" charset="0"/>
              </a:rPr>
              <a:t>)</a:t>
            </a:r>
          </a:p>
          <a:p>
            <a:pPr>
              <a:lnSpc>
                <a:spcPct val="10000"/>
              </a:lnSpc>
              <a:spcBef>
                <a:spcPct val="85000"/>
              </a:spcBef>
              <a:buFontTx/>
              <a:buNone/>
              <a:defRPr/>
            </a:pPr>
            <a:r>
              <a:rPr lang="de-DE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From</a:t>
            </a:r>
            <a:r>
              <a:rPr lang="de-DE" dirty="0" smtClean="0">
                <a:solidFill>
                  <a:schemeClr val="accent2"/>
                </a:solidFill>
                <a:cs typeface="+mn-cs"/>
                <a:sym typeface="Symbol" charset="0"/>
              </a:rPr>
              <a:t> Orders O</a:t>
            </a:r>
            <a:r>
              <a:rPr lang="de-DE" b="1" dirty="0" smtClean="0">
                <a:solidFill>
                  <a:srgbClr val="FF0000"/>
                </a:solidFill>
                <a:cs typeface="+mn-cs"/>
                <a:sym typeface="Symbol" charset="0"/>
              </a:rPr>
              <a:t>[</a:t>
            </a:r>
            <a:r>
              <a:rPr lang="de-DE" b="1" dirty="0" err="1" smtClean="0">
                <a:solidFill>
                  <a:srgbClr val="FF0000"/>
                </a:solidFill>
                <a:cs typeface="+mn-cs"/>
                <a:sym typeface="Symbol" charset="0"/>
              </a:rPr>
              <a:t>Now</a:t>
            </a:r>
            <a:r>
              <a:rPr lang="de-DE" b="1" dirty="0" smtClean="0">
                <a:solidFill>
                  <a:srgbClr val="FF0000"/>
                </a:solidFill>
                <a:cs typeface="+mn-cs"/>
                <a:sym typeface="Symbol" charset="0"/>
              </a:rPr>
              <a:t>]</a:t>
            </a:r>
            <a:r>
              <a:rPr lang="de-DE" dirty="0" smtClean="0">
                <a:solidFill>
                  <a:schemeClr val="accent2"/>
                </a:solidFill>
                <a:cs typeface="+mn-cs"/>
                <a:sym typeface="Symbol" charset="0"/>
              </a:rPr>
              <a:t>, </a:t>
            </a:r>
            <a:r>
              <a:rPr lang="de-DE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AddressRel</a:t>
            </a:r>
            <a:r>
              <a:rPr lang="de-DE" dirty="0" smtClean="0">
                <a:solidFill>
                  <a:schemeClr val="accent2"/>
                </a:solidFill>
                <a:cs typeface="+mn-cs"/>
                <a:sym typeface="Symbol" charset="0"/>
              </a:rPr>
              <a:t> A</a:t>
            </a:r>
          </a:p>
          <a:p>
            <a:pPr>
              <a:lnSpc>
                <a:spcPct val="10000"/>
              </a:lnSpc>
              <a:spcBef>
                <a:spcPct val="85000"/>
              </a:spcBef>
              <a:buFontTx/>
              <a:buNone/>
              <a:defRPr/>
            </a:pPr>
            <a:r>
              <a:rPr lang="de-DE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Where</a:t>
            </a:r>
            <a:r>
              <a:rPr lang="de-DE" dirty="0" smtClean="0">
                <a:solidFill>
                  <a:schemeClr val="accent2"/>
                </a:solidFill>
                <a:cs typeface="+mn-cs"/>
                <a:sym typeface="Symbol" charset="0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O.custID</a:t>
            </a:r>
            <a:r>
              <a:rPr lang="de-DE" dirty="0" smtClean="0">
                <a:solidFill>
                  <a:schemeClr val="accent2"/>
                </a:solidFill>
                <a:cs typeface="+mn-cs"/>
                <a:sym typeface="Symbol" charset="0"/>
              </a:rPr>
              <a:t> = </a:t>
            </a:r>
            <a:r>
              <a:rPr lang="de-DE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A.custID</a:t>
            </a:r>
            <a:endParaRPr lang="de-DE" dirty="0" smtClean="0">
              <a:solidFill>
                <a:schemeClr val="accent2"/>
              </a:solidFill>
              <a:cs typeface="+mn-cs"/>
              <a:sym typeface="Symbo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1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ED934-BDEE-0F4B-B133-01C222F6EA56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8640"/>
            <a:ext cx="8077200" cy="850776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de-DE" sz="3600" i="1" dirty="0" err="1" smtClean="0">
                <a:cs typeface="+mj-cs"/>
              </a:rPr>
              <a:t>Istream</a:t>
            </a:r>
            <a:r>
              <a:rPr lang="de-DE" sz="3600" dirty="0" smtClean="0">
                <a:cs typeface="+mj-cs"/>
              </a:rPr>
              <a:t>, </a:t>
            </a:r>
            <a:r>
              <a:rPr lang="de-DE" sz="3600" i="1" dirty="0" err="1" smtClean="0">
                <a:cs typeface="+mj-cs"/>
              </a:rPr>
              <a:t>Rstream</a:t>
            </a:r>
            <a:r>
              <a:rPr lang="de-DE" sz="3600" dirty="0" smtClean="0">
                <a:cs typeface="+mj-cs"/>
              </a:rPr>
              <a:t>, Fenster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848600" cy="4953000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de-DE" dirty="0" err="1" smtClean="0">
                <a:solidFill>
                  <a:srgbClr val="FF0000"/>
                </a:solidFill>
                <a:cs typeface="+mn-cs"/>
              </a:rPr>
              <a:t>Emit</a:t>
            </a:r>
            <a:r>
              <a:rPr lang="de-DE" dirty="0" smtClean="0">
                <a:solidFill>
                  <a:srgbClr val="FF0000"/>
                </a:solidFill>
                <a:cs typeface="+mn-cs"/>
              </a:rPr>
              <a:t> 5-second </a:t>
            </a:r>
            <a:r>
              <a:rPr lang="de-DE" dirty="0" err="1" smtClean="0">
                <a:solidFill>
                  <a:srgbClr val="FF0000"/>
                </a:solidFill>
                <a:cs typeface="+mn-cs"/>
              </a:rPr>
              <a:t>moving</a:t>
            </a:r>
            <a:r>
              <a:rPr lang="de-DE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cs typeface="+mn-cs"/>
              </a:rPr>
              <a:t>average</a:t>
            </a:r>
            <a:r>
              <a:rPr lang="de-DE" dirty="0" smtClean="0">
                <a:solidFill>
                  <a:srgbClr val="FF0000"/>
                </a:solidFill>
                <a:cs typeface="+mn-cs"/>
              </a:rPr>
              <a:t> on </a:t>
            </a:r>
            <a:r>
              <a:rPr lang="de-DE" dirty="0" err="1" smtClean="0">
                <a:solidFill>
                  <a:srgbClr val="FF0000"/>
                </a:solidFill>
                <a:cs typeface="+mn-cs"/>
              </a:rPr>
              <a:t>every</a:t>
            </a:r>
            <a:r>
              <a:rPr lang="de-DE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cs typeface="+mn-cs"/>
              </a:rPr>
              <a:t>timestep</a:t>
            </a:r>
            <a:endParaRPr lang="de-DE" dirty="0" smtClean="0">
              <a:solidFill>
                <a:srgbClr val="FF0000"/>
              </a:solidFill>
              <a:cs typeface="+mn-cs"/>
            </a:endParaRPr>
          </a:p>
          <a:p>
            <a:pPr lvl="1">
              <a:buFontTx/>
              <a:buNone/>
              <a:defRPr/>
            </a:pPr>
            <a:r>
              <a:rPr lang="de-DE" dirty="0" smtClean="0">
                <a:solidFill>
                  <a:schemeClr val="accent2"/>
                </a:solidFill>
              </a:rPr>
              <a:t>Select </a:t>
            </a:r>
            <a:r>
              <a:rPr lang="de-DE" dirty="0" err="1" smtClean="0">
                <a:solidFill>
                  <a:schemeClr val="accent2"/>
                </a:solidFill>
              </a:rPr>
              <a:t>Istream</a:t>
            </a:r>
            <a:r>
              <a:rPr lang="de-DE" dirty="0" smtClean="0">
                <a:solidFill>
                  <a:schemeClr val="accent2"/>
                </a:solidFill>
              </a:rPr>
              <a:t>(</a:t>
            </a:r>
            <a:r>
              <a:rPr lang="de-DE" dirty="0" err="1" smtClean="0">
                <a:solidFill>
                  <a:schemeClr val="accent2"/>
                </a:solidFill>
              </a:rPr>
              <a:t>Avg</a:t>
            </a:r>
            <a:r>
              <a:rPr lang="de-DE" dirty="0" smtClean="0">
                <a:solidFill>
                  <a:schemeClr val="accent2"/>
                </a:solidFill>
              </a:rPr>
              <a:t>(A)) </a:t>
            </a:r>
            <a:r>
              <a:rPr lang="de-DE" dirty="0" err="1" smtClean="0">
                <a:solidFill>
                  <a:schemeClr val="accent2"/>
                </a:solidFill>
              </a:rPr>
              <a:t>From</a:t>
            </a:r>
            <a:r>
              <a:rPr lang="de-DE" dirty="0" smtClean="0">
                <a:solidFill>
                  <a:schemeClr val="accent2"/>
                </a:solidFill>
              </a:rPr>
              <a:t> S [Range 5 </a:t>
            </a:r>
            <a:r>
              <a:rPr lang="de-DE" dirty="0" err="1" smtClean="0">
                <a:solidFill>
                  <a:schemeClr val="accent2"/>
                </a:solidFill>
              </a:rPr>
              <a:t>seconds</a:t>
            </a:r>
            <a:r>
              <a:rPr lang="de-DE" dirty="0" smtClean="0">
                <a:solidFill>
                  <a:schemeClr val="accent2"/>
                </a:solidFill>
              </a:rPr>
              <a:t>]</a:t>
            </a:r>
          </a:p>
          <a:p>
            <a:pPr>
              <a:spcBef>
                <a:spcPct val="20000"/>
              </a:spcBef>
              <a:buFontTx/>
              <a:buChar char=" "/>
              <a:defRPr/>
            </a:pPr>
            <a:r>
              <a:rPr lang="de-DE" dirty="0" smtClean="0">
                <a:cs typeface="+mn-cs"/>
              </a:rPr>
              <a:t>Hier wird nur ein Ergebnis erzeugt, wenn der Mittelwert sich ändert!</a:t>
            </a:r>
          </a:p>
          <a:p>
            <a:pPr>
              <a:defRPr/>
            </a:pPr>
            <a:r>
              <a:rPr lang="de-DE" dirty="0" err="1" smtClean="0">
                <a:solidFill>
                  <a:srgbClr val="FF0000"/>
                </a:solidFill>
                <a:cs typeface="+mn-cs"/>
              </a:rPr>
              <a:t>To</a:t>
            </a:r>
            <a:r>
              <a:rPr lang="de-DE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cs typeface="+mn-cs"/>
              </a:rPr>
              <a:t>emit</a:t>
            </a:r>
            <a:r>
              <a:rPr lang="de-DE" dirty="0" smtClean="0">
                <a:solidFill>
                  <a:srgbClr val="FF0000"/>
                </a:solidFill>
                <a:cs typeface="+mn-cs"/>
              </a:rPr>
              <a:t> a </a:t>
            </a:r>
            <a:r>
              <a:rPr lang="de-DE" dirty="0" err="1" smtClean="0">
                <a:solidFill>
                  <a:srgbClr val="FF0000"/>
                </a:solidFill>
                <a:cs typeface="+mn-cs"/>
              </a:rPr>
              <a:t>result</a:t>
            </a:r>
            <a:r>
              <a:rPr lang="de-DE" dirty="0" smtClean="0">
                <a:solidFill>
                  <a:srgbClr val="FF0000"/>
                </a:solidFill>
                <a:cs typeface="+mn-cs"/>
              </a:rPr>
              <a:t> on </a:t>
            </a:r>
            <a:r>
              <a:rPr lang="de-DE" dirty="0" err="1" smtClean="0">
                <a:solidFill>
                  <a:srgbClr val="FF0000"/>
                </a:solidFill>
                <a:cs typeface="+mn-cs"/>
              </a:rPr>
              <a:t>every</a:t>
            </a:r>
            <a:r>
              <a:rPr lang="de-DE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cs typeface="+mn-cs"/>
              </a:rPr>
              <a:t>timestep</a:t>
            </a:r>
            <a:endParaRPr lang="de-DE" dirty="0" smtClean="0">
              <a:solidFill>
                <a:srgbClr val="FF0000"/>
              </a:solidFill>
              <a:cs typeface="+mn-cs"/>
            </a:endParaRPr>
          </a:p>
          <a:p>
            <a:pPr lvl="1">
              <a:buFontTx/>
              <a:buNone/>
              <a:defRPr/>
            </a:pPr>
            <a:r>
              <a:rPr lang="de-DE" dirty="0" smtClean="0">
                <a:solidFill>
                  <a:schemeClr val="accent2"/>
                </a:solidFill>
              </a:rPr>
              <a:t>Select </a:t>
            </a:r>
            <a:r>
              <a:rPr lang="de-D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Rstream</a:t>
            </a:r>
            <a:r>
              <a:rPr lang="de-DE" dirty="0" smtClean="0">
                <a:solidFill>
                  <a:schemeClr val="accent2"/>
                </a:solidFill>
              </a:rPr>
              <a:t>(</a:t>
            </a:r>
            <a:r>
              <a:rPr lang="de-DE" dirty="0" err="1" smtClean="0">
                <a:solidFill>
                  <a:schemeClr val="accent2"/>
                </a:solidFill>
              </a:rPr>
              <a:t>Avg</a:t>
            </a:r>
            <a:r>
              <a:rPr lang="de-DE" dirty="0" smtClean="0">
                <a:solidFill>
                  <a:schemeClr val="accent2"/>
                </a:solidFill>
              </a:rPr>
              <a:t>(A)) </a:t>
            </a:r>
            <a:r>
              <a:rPr lang="de-DE" dirty="0" err="1" smtClean="0">
                <a:solidFill>
                  <a:schemeClr val="accent2"/>
                </a:solidFill>
              </a:rPr>
              <a:t>From</a:t>
            </a:r>
            <a:r>
              <a:rPr lang="de-DE" dirty="0" smtClean="0">
                <a:solidFill>
                  <a:schemeClr val="accent2"/>
                </a:solidFill>
              </a:rPr>
              <a:t> S [Range 5 </a:t>
            </a:r>
            <a:r>
              <a:rPr lang="de-DE" dirty="0" err="1" smtClean="0">
                <a:solidFill>
                  <a:schemeClr val="accent2"/>
                </a:solidFill>
              </a:rPr>
              <a:t>seconds</a:t>
            </a:r>
            <a:r>
              <a:rPr lang="de-DE" dirty="0" smtClean="0">
                <a:solidFill>
                  <a:schemeClr val="accent2"/>
                </a:solidFill>
              </a:rPr>
              <a:t>]</a:t>
            </a:r>
          </a:p>
          <a:p>
            <a:pPr>
              <a:defRPr/>
            </a:pPr>
            <a:r>
              <a:rPr lang="de-DE" dirty="0" err="1" smtClean="0">
                <a:solidFill>
                  <a:srgbClr val="FF0000"/>
                </a:solidFill>
                <a:cs typeface="+mn-cs"/>
              </a:rPr>
              <a:t>To</a:t>
            </a:r>
            <a:r>
              <a:rPr lang="de-DE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cs typeface="+mn-cs"/>
              </a:rPr>
              <a:t>emit</a:t>
            </a:r>
            <a:r>
              <a:rPr lang="de-DE" dirty="0" smtClean="0">
                <a:solidFill>
                  <a:srgbClr val="FF0000"/>
                </a:solidFill>
                <a:cs typeface="+mn-cs"/>
              </a:rPr>
              <a:t> a </a:t>
            </a:r>
            <a:r>
              <a:rPr lang="de-DE" dirty="0" err="1" smtClean="0">
                <a:solidFill>
                  <a:srgbClr val="FF0000"/>
                </a:solidFill>
                <a:cs typeface="+mn-cs"/>
              </a:rPr>
              <a:t>result</a:t>
            </a:r>
            <a:r>
              <a:rPr lang="de-DE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cs typeface="+mn-cs"/>
              </a:rPr>
              <a:t>every</a:t>
            </a:r>
            <a:r>
              <a:rPr lang="de-DE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cs typeface="+mn-cs"/>
              </a:rPr>
              <a:t>second</a:t>
            </a:r>
            <a:endParaRPr lang="de-DE" dirty="0" smtClean="0">
              <a:solidFill>
                <a:srgbClr val="FF0000"/>
              </a:solidFill>
              <a:cs typeface="+mn-cs"/>
            </a:endParaRPr>
          </a:p>
          <a:p>
            <a:pPr lvl="1">
              <a:buFontTx/>
              <a:buNone/>
              <a:defRPr/>
            </a:pPr>
            <a:r>
              <a:rPr lang="de-DE" dirty="0" smtClean="0">
                <a:solidFill>
                  <a:schemeClr val="accent2"/>
                </a:solidFill>
              </a:rPr>
              <a:t>Select </a:t>
            </a:r>
            <a:r>
              <a:rPr lang="de-DE" dirty="0" err="1" smtClean="0">
                <a:solidFill>
                  <a:schemeClr val="accent2"/>
                </a:solidFill>
              </a:rPr>
              <a:t>Rstream</a:t>
            </a:r>
            <a:r>
              <a:rPr lang="de-DE" dirty="0" smtClean="0">
                <a:solidFill>
                  <a:schemeClr val="accent2"/>
                </a:solidFill>
              </a:rPr>
              <a:t>(</a:t>
            </a:r>
            <a:r>
              <a:rPr lang="de-DE" dirty="0" err="1" smtClean="0">
                <a:solidFill>
                  <a:schemeClr val="accent2"/>
                </a:solidFill>
              </a:rPr>
              <a:t>Avg</a:t>
            </a:r>
            <a:r>
              <a:rPr lang="de-DE" dirty="0" smtClean="0">
                <a:solidFill>
                  <a:schemeClr val="accent2"/>
                </a:solidFill>
              </a:rPr>
              <a:t>(A)) </a:t>
            </a:r>
          </a:p>
          <a:p>
            <a:pPr lvl="1">
              <a:buFontTx/>
              <a:buNone/>
              <a:defRPr/>
            </a:pPr>
            <a:r>
              <a:rPr lang="de-DE" dirty="0" err="1" smtClean="0">
                <a:solidFill>
                  <a:schemeClr val="accent2"/>
                </a:solidFill>
              </a:rPr>
              <a:t>From</a:t>
            </a:r>
            <a:r>
              <a:rPr lang="de-DE" dirty="0" smtClean="0">
                <a:solidFill>
                  <a:schemeClr val="accent2"/>
                </a:solidFill>
              </a:rPr>
              <a:t> S[Range 5 </a:t>
            </a:r>
            <a:r>
              <a:rPr lang="de-DE" dirty="0" err="1" smtClean="0">
                <a:solidFill>
                  <a:schemeClr val="accent2"/>
                </a:solidFill>
              </a:rPr>
              <a:t>seconds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1 </a:t>
            </a:r>
            <a:r>
              <a:rPr lang="de-D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second</a:t>
            </a:r>
            <a:r>
              <a:rPr lang="de-DE" dirty="0" smtClean="0">
                <a:solidFill>
                  <a:schemeClr val="accent2"/>
                </a:solidFill>
              </a:rPr>
              <a:t>]</a:t>
            </a:r>
          </a:p>
        </p:txBody>
      </p:sp>
      <p:sp>
        <p:nvSpPr>
          <p:cNvPr id="7" name="Rechteck 6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6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E301F-8069-3B4E-B7D0-1762B82383FC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52400"/>
            <a:ext cx="8668072" cy="1066800"/>
          </a:xfrm>
        </p:spPr>
        <p:txBody>
          <a:bodyPr/>
          <a:lstStyle/>
          <a:p>
            <a:pPr>
              <a:defRPr/>
            </a:pPr>
            <a:r>
              <a:rPr lang="en-US" altLang="ja-JP" sz="3600" dirty="0" smtClean="0"/>
              <a:t>Benchmark: “Linear Road”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3200400" y="3733800"/>
            <a:ext cx="3276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r>
              <a:rPr lang="en-US" altLang="ja-JP" sz="1800"/>
              <a:t>100 segments of 1 mile each</a:t>
            </a:r>
          </a:p>
        </p:txBody>
      </p:sp>
      <p:sp>
        <p:nvSpPr>
          <p:cNvPr id="411653" name="Rectangle 5"/>
          <p:cNvSpPr>
            <a:spLocks noChangeArrowheads="1"/>
          </p:cNvSpPr>
          <p:nvPr/>
        </p:nvSpPr>
        <p:spPr bwMode="auto">
          <a:xfrm flipH="1">
            <a:off x="1219200" y="4343400"/>
            <a:ext cx="670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70000"/>
              </a:lnSpc>
              <a:defRPr/>
            </a:pPr>
            <a:r>
              <a:rPr lang="en-US" altLang="ja-JP" dirty="0" err="1" smtClean="0"/>
              <a:t>Eingabestrom</a:t>
            </a:r>
            <a:r>
              <a:rPr lang="en-US" altLang="ja-JP" dirty="0" smtClean="0"/>
              <a:t>: </a:t>
            </a:r>
            <a:r>
              <a:rPr lang="en-US" altLang="ja-JP" dirty="0"/>
              <a:t>Car Locations</a:t>
            </a:r>
            <a:r>
              <a:rPr lang="en-US" altLang="ja-JP" dirty="0">
                <a:solidFill>
                  <a:schemeClr val="tx2"/>
                </a:solidFill>
              </a:rPr>
              <a:t> </a:t>
            </a:r>
            <a:r>
              <a:rPr lang="en-US" altLang="ja-JP" dirty="0">
                <a:solidFill>
                  <a:schemeClr val="accent2"/>
                </a:solidFill>
              </a:rPr>
              <a:t>(</a:t>
            </a:r>
            <a:r>
              <a:rPr lang="en-US" altLang="ja-JP" dirty="0" err="1">
                <a:solidFill>
                  <a:schemeClr val="accent2"/>
                </a:solidFill>
              </a:rPr>
              <a:t>CarLocStr</a:t>
            </a:r>
            <a:r>
              <a:rPr lang="en-US" altLang="ja-JP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411654" name="Rectangle 6"/>
          <p:cNvSpPr>
            <a:spLocks noChangeArrowheads="1"/>
          </p:cNvSpPr>
          <p:nvPr/>
        </p:nvSpPr>
        <p:spPr bwMode="auto">
          <a:xfrm>
            <a:off x="2878138" y="1319213"/>
            <a:ext cx="3675062" cy="18161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kumimoji="1" lang="en-US" altLang="ja-JP" sz="2000">
                <a:solidFill>
                  <a:schemeClr val="bg2"/>
                </a:solidFill>
                <a:latin typeface="Tahoma" charset="0"/>
              </a:rPr>
              <a:t>Linear City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sz="18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411655" name="AutoShape 7"/>
          <p:cNvSpPr>
            <a:spLocks/>
          </p:cNvSpPr>
          <p:nvPr/>
        </p:nvSpPr>
        <p:spPr bwMode="auto">
          <a:xfrm rot="10800000">
            <a:off x="1981200" y="1447800"/>
            <a:ext cx="327025" cy="1803400"/>
          </a:xfrm>
          <a:prstGeom prst="rightBrace">
            <a:avLst>
              <a:gd name="adj1" fmla="val 4595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56" name="Line 8"/>
          <p:cNvSpPr>
            <a:spLocks noChangeShapeType="1"/>
          </p:cNvSpPr>
          <p:nvPr/>
        </p:nvSpPr>
        <p:spPr bwMode="auto">
          <a:xfrm>
            <a:off x="2878138" y="2898775"/>
            <a:ext cx="36750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57" name="Line 9"/>
          <p:cNvSpPr>
            <a:spLocks noChangeShapeType="1"/>
          </p:cNvSpPr>
          <p:nvPr/>
        </p:nvSpPr>
        <p:spPr bwMode="auto">
          <a:xfrm>
            <a:off x="2878138" y="2662238"/>
            <a:ext cx="36750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58" name="Line 10"/>
          <p:cNvSpPr>
            <a:spLocks noChangeShapeType="1"/>
          </p:cNvSpPr>
          <p:nvPr/>
        </p:nvSpPr>
        <p:spPr bwMode="auto">
          <a:xfrm>
            <a:off x="2878138" y="1555750"/>
            <a:ext cx="36750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80907" name="Group 11"/>
          <p:cNvGrpSpPr>
            <a:grpSpLocks/>
          </p:cNvGrpSpPr>
          <p:nvPr/>
        </p:nvGrpSpPr>
        <p:grpSpPr bwMode="auto">
          <a:xfrm rot="5400000">
            <a:off x="4824413" y="3176587"/>
            <a:ext cx="77788" cy="430213"/>
            <a:chOff x="2812" y="2840"/>
            <a:chExt cx="45" cy="181"/>
          </a:xfrm>
        </p:grpSpPr>
        <p:sp>
          <p:nvSpPr>
            <p:cNvPr id="411660" name="Oval 12"/>
            <p:cNvSpPr>
              <a:spLocks noChangeArrowheads="1"/>
            </p:cNvSpPr>
            <p:nvPr/>
          </p:nvSpPr>
          <p:spPr bwMode="auto">
            <a:xfrm>
              <a:off x="2810" y="2841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11661" name="Oval 13"/>
            <p:cNvSpPr>
              <a:spLocks noChangeArrowheads="1"/>
            </p:cNvSpPr>
            <p:nvPr/>
          </p:nvSpPr>
          <p:spPr bwMode="auto">
            <a:xfrm>
              <a:off x="2810" y="2978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11662" name="Oval 14"/>
            <p:cNvSpPr>
              <a:spLocks noChangeArrowheads="1"/>
            </p:cNvSpPr>
            <p:nvPr/>
          </p:nvSpPr>
          <p:spPr bwMode="auto">
            <a:xfrm>
              <a:off x="2812" y="2908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80908" name="Group 15"/>
          <p:cNvGrpSpPr>
            <a:grpSpLocks/>
          </p:cNvGrpSpPr>
          <p:nvPr/>
        </p:nvGrpSpPr>
        <p:grpSpPr bwMode="auto">
          <a:xfrm flipH="1" flipV="1">
            <a:off x="2514600" y="1981200"/>
            <a:ext cx="107950" cy="315913"/>
            <a:chOff x="2812" y="2840"/>
            <a:chExt cx="45" cy="181"/>
          </a:xfrm>
        </p:grpSpPr>
        <p:sp>
          <p:nvSpPr>
            <p:cNvPr id="411664" name="Oval 16"/>
            <p:cNvSpPr>
              <a:spLocks noChangeArrowheads="1"/>
            </p:cNvSpPr>
            <p:nvPr/>
          </p:nvSpPr>
          <p:spPr bwMode="auto">
            <a:xfrm>
              <a:off x="2812" y="2840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11665" name="Oval 17"/>
            <p:cNvSpPr>
              <a:spLocks noChangeArrowheads="1"/>
            </p:cNvSpPr>
            <p:nvPr/>
          </p:nvSpPr>
          <p:spPr bwMode="auto">
            <a:xfrm>
              <a:off x="2812" y="2976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11666" name="Oval 18"/>
            <p:cNvSpPr>
              <a:spLocks noChangeArrowheads="1"/>
            </p:cNvSpPr>
            <p:nvPr/>
          </p:nvSpPr>
          <p:spPr bwMode="auto">
            <a:xfrm>
              <a:off x="2812" y="2908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411667" name="Line 19"/>
          <p:cNvSpPr>
            <a:spLocks noChangeShapeType="1"/>
          </p:cNvSpPr>
          <p:nvPr/>
        </p:nvSpPr>
        <p:spPr bwMode="auto">
          <a:xfrm flipV="1">
            <a:off x="2362200" y="2743200"/>
            <a:ext cx="541338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68" name="Line 20"/>
          <p:cNvSpPr>
            <a:spLocks noChangeShapeType="1"/>
          </p:cNvSpPr>
          <p:nvPr/>
        </p:nvSpPr>
        <p:spPr bwMode="auto">
          <a:xfrm flipV="1">
            <a:off x="2362200" y="3048000"/>
            <a:ext cx="541338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69" name="Line 21"/>
          <p:cNvSpPr>
            <a:spLocks noChangeShapeType="1"/>
          </p:cNvSpPr>
          <p:nvPr/>
        </p:nvSpPr>
        <p:spPr bwMode="auto">
          <a:xfrm flipV="1">
            <a:off x="2362200" y="1447800"/>
            <a:ext cx="541338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70" name="Line 22"/>
          <p:cNvSpPr>
            <a:spLocks noChangeShapeType="1"/>
          </p:cNvSpPr>
          <p:nvPr/>
        </p:nvSpPr>
        <p:spPr bwMode="auto">
          <a:xfrm flipV="1">
            <a:off x="3276600" y="1295400"/>
            <a:ext cx="0" cy="19177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71" name="Line 23"/>
          <p:cNvSpPr>
            <a:spLocks noChangeShapeType="1"/>
          </p:cNvSpPr>
          <p:nvPr/>
        </p:nvSpPr>
        <p:spPr bwMode="auto">
          <a:xfrm flipV="1">
            <a:off x="3657600" y="1295400"/>
            <a:ext cx="0" cy="19177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72" name="Line 24"/>
          <p:cNvSpPr>
            <a:spLocks noChangeShapeType="1"/>
          </p:cNvSpPr>
          <p:nvPr/>
        </p:nvSpPr>
        <p:spPr bwMode="auto">
          <a:xfrm flipV="1">
            <a:off x="5867400" y="1295400"/>
            <a:ext cx="0" cy="19177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73" name="Line 25"/>
          <p:cNvSpPr>
            <a:spLocks noChangeShapeType="1"/>
          </p:cNvSpPr>
          <p:nvPr/>
        </p:nvSpPr>
        <p:spPr bwMode="auto">
          <a:xfrm flipV="1">
            <a:off x="6249988" y="1295400"/>
            <a:ext cx="0" cy="19177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74" name="AutoShape 26"/>
          <p:cNvSpPr>
            <a:spLocks/>
          </p:cNvSpPr>
          <p:nvPr/>
        </p:nvSpPr>
        <p:spPr bwMode="auto">
          <a:xfrm rot="5400000">
            <a:off x="4652169" y="1824831"/>
            <a:ext cx="314325" cy="3675063"/>
          </a:xfrm>
          <a:prstGeom prst="rightBrace">
            <a:avLst>
              <a:gd name="adj1" fmla="val 97433"/>
              <a:gd name="adj2" fmla="val 4941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75" name="Line 27"/>
          <p:cNvSpPr>
            <a:spLocks noChangeShapeType="1"/>
          </p:cNvSpPr>
          <p:nvPr/>
        </p:nvSpPr>
        <p:spPr bwMode="auto">
          <a:xfrm rot="5400000" flipH="1">
            <a:off x="2905125" y="3267075"/>
            <a:ext cx="395288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76" name="Line 28"/>
          <p:cNvSpPr>
            <a:spLocks noChangeShapeType="1"/>
          </p:cNvSpPr>
          <p:nvPr/>
        </p:nvSpPr>
        <p:spPr bwMode="auto">
          <a:xfrm rot="5400000" flipH="1">
            <a:off x="3286125" y="3267075"/>
            <a:ext cx="395288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77" name="Line 29"/>
          <p:cNvSpPr>
            <a:spLocks noChangeShapeType="1"/>
          </p:cNvSpPr>
          <p:nvPr/>
        </p:nvSpPr>
        <p:spPr bwMode="auto">
          <a:xfrm rot="5400000" flipH="1">
            <a:off x="5945188" y="3279775"/>
            <a:ext cx="395288" cy="109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78" name="Line 30"/>
          <p:cNvSpPr>
            <a:spLocks noChangeShapeType="1"/>
          </p:cNvSpPr>
          <p:nvPr/>
        </p:nvSpPr>
        <p:spPr bwMode="auto">
          <a:xfrm rot="5400000" flipH="1">
            <a:off x="6248400" y="3279775"/>
            <a:ext cx="395288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pic>
        <p:nvPicPr>
          <p:cNvPr id="80921" name="Picture 31" descr="j0321016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6365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22" name="Picture 32" descr="EN00906_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8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81" name="Rectangle 33"/>
          <p:cNvSpPr>
            <a:spLocks noChangeArrowheads="1"/>
          </p:cNvSpPr>
          <p:nvPr/>
        </p:nvSpPr>
        <p:spPr bwMode="auto">
          <a:xfrm>
            <a:off x="152400" y="2133600"/>
            <a:ext cx="1981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r>
              <a:rPr lang="en-US" altLang="ja-JP" sz="1800"/>
              <a:t>10 Expressways</a:t>
            </a:r>
          </a:p>
        </p:txBody>
      </p:sp>
      <p:sp>
        <p:nvSpPr>
          <p:cNvPr id="411682" name="Line 34"/>
          <p:cNvSpPr>
            <a:spLocks noChangeShapeType="1"/>
          </p:cNvSpPr>
          <p:nvPr/>
        </p:nvSpPr>
        <p:spPr bwMode="auto">
          <a:xfrm flipV="1">
            <a:off x="5486400" y="1295400"/>
            <a:ext cx="0" cy="19177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83" name="AutoShape 35"/>
          <p:cNvSpPr>
            <a:spLocks noChangeArrowheads="1"/>
          </p:cNvSpPr>
          <p:nvPr/>
        </p:nvSpPr>
        <p:spPr bwMode="auto">
          <a:xfrm>
            <a:off x="6934200" y="1600200"/>
            <a:ext cx="1981200" cy="838200"/>
          </a:xfrm>
          <a:prstGeom prst="wedgeRoundRectCallout">
            <a:avLst>
              <a:gd name="adj1" fmla="val -83412"/>
              <a:gd name="adj2" fmla="val 65718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857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chemeClr val="bg2"/>
                </a:solidFill>
              </a:rPr>
              <a:t>Reports every 30 seconds</a:t>
            </a:r>
          </a:p>
        </p:txBody>
      </p:sp>
      <p:graphicFrame>
        <p:nvGraphicFramePr>
          <p:cNvPr id="411766" name="Group 118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685800" y="4724400"/>
          <a:ext cx="7620000" cy="1295401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car_id</a:t>
                      </a:r>
                      <a:endParaRPr kumimoji="0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speed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exp_way</a:t>
                      </a:r>
                      <a:endParaRPr kumimoji="0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lane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x_pos</a:t>
                      </a:r>
                      <a:endParaRPr kumimoji="0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1000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 (Right)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12762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1035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 (Ramp)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4539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163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11724" name="Text Box 76"/>
          <p:cNvSpPr txBox="1">
            <a:spLocks noChangeArrowheads="1"/>
          </p:cNvSpPr>
          <p:nvPr/>
        </p:nvSpPr>
        <p:spPr bwMode="auto">
          <a:xfrm>
            <a:off x="121920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cs typeface="+mn-cs"/>
              </a:rPr>
              <a:t>…</a:t>
            </a:r>
          </a:p>
        </p:txBody>
      </p:sp>
      <p:sp>
        <p:nvSpPr>
          <p:cNvPr id="411725" name="Text Box 77"/>
          <p:cNvSpPr txBox="1">
            <a:spLocks noChangeArrowheads="1"/>
          </p:cNvSpPr>
          <p:nvPr/>
        </p:nvSpPr>
        <p:spPr bwMode="auto">
          <a:xfrm>
            <a:off x="266700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cs typeface="+mn-cs"/>
              </a:rPr>
              <a:t>…</a:t>
            </a:r>
          </a:p>
        </p:txBody>
      </p:sp>
      <p:sp>
        <p:nvSpPr>
          <p:cNvPr id="411758" name="Text Box 110"/>
          <p:cNvSpPr txBox="1">
            <a:spLocks noChangeArrowheads="1"/>
          </p:cNvSpPr>
          <p:nvPr/>
        </p:nvSpPr>
        <p:spPr bwMode="auto">
          <a:xfrm>
            <a:off x="426720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cs typeface="+mn-cs"/>
              </a:rPr>
              <a:t>…</a:t>
            </a:r>
          </a:p>
        </p:txBody>
      </p:sp>
      <p:sp>
        <p:nvSpPr>
          <p:cNvPr id="411759" name="Text Box 111"/>
          <p:cNvSpPr txBox="1">
            <a:spLocks noChangeArrowheads="1"/>
          </p:cNvSpPr>
          <p:nvPr/>
        </p:nvSpPr>
        <p:spPr bwMode="auto">
          <a:xfrm>
            <a:off x="579120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cs typeface="+mn-cs"/>
              </a:rPr>
              <a:t>…</a:t>
            </a:r>
          </a:p>
        </p:txBody>
      </p:sp>
      <p:sp>
        <p:nvSpPr>
          <p:cNvPr id="411760" name="Text Box 112"/>
          <p:cNvSpPr txBox="1">
            <a:spLocks noChangeArrowheads="1"/>
          </p:cNvSpPr>
          <p:nvPr/>
        </p:nvSpPr>
        <p:spPr bwMode="auto">
          <a:xfrm>
            <a:off x="731520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cs typeface="+mn-cs"/>
              </a:rPr>
              <a:t>…</a:t>
            </a:r>
          </a:p>
        </p:txBody>
      </p:sp>
      <p:sp>
        <p:nvSpPr>
          <p:cNvPr id="45" name="Rechteck 44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59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AC7C3-EFEC-4848-9747-4388E813C27F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4218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cs typeface="+mj-cs"/>
              </a:rPr>
              <a:t>Linear Road-Benchmark</a:t>
            </a:r>
          </a:p>
        </p:txBody>
      </p:sp>
      <p:sp>
        <p:nvSpPr>
          <p:cNvPr id="4218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cs typeface="+mn-cs"/>
              </a:rPr>
              <a:t>Sammlung von kontinuierlichen Anfragen auf realen Verkehrsmanagement-Situationen</a:t>
            </a:r>
          </a:p>
          <a:p>
            <a:pPr>
              <a:defRPr/>
            </a:pPr>
            <a:r>
              <a:rPr lang="de-DE" dirty="0" smtClean="0">
                <a:cs typeface="+mn-cs"/>
              </a:rPr>
              <a:t>Beispiele:</a:t>
            </a:r>
          </a:p>
          <a:p>
            <a:pPr lvl="1">
              <a:defRPr/>
            </a:pPr>
            <a:r>
              <a:rPr lang="de-DE" dirty="0" smtClean="0"/>
              <a:t>Stream </a:t>
            </a:r>
            <a:r>
              <a:rPr lang="de-DE" dirty="0" err="1" smtClean="0"/>
              <a:t>car</a:t>
            </a:r>
            <a:r>
              <a:rPr lang="de-DE" dirty="0" smtClean="0"/>
              <a:t> </a:t>
            </a:r>
            <a:r>
              <a:rPr lang="de-DE" dirty="0" err="1" smtClean="0"/>
              <a:t>segments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x-</a:t>
            </a:r>
            <a:r>
              <a:rPr lang="de-DE" dirty="0" err="1" smtClean="0"/>
              <a:t>positions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(leicht)</a:t>
            </a:r>
          </a:p>
          <a:p>
            <a:pPr lvl="1">
              <a:defRPr/>
            </a:pPr>
            <a:r>
              <a:rPr lang="de-DE" dirty="0" err="1" smtClean="0"/>
              <a:t>Identify</a:t>
            </a:r>
            <a:r>
              <a:rPr lang="de-DE" dirty="0" smtClean="0"/>
              <a:t> probable </a:t>
            </a:r>
            <a:r>
              <a:rPr lang="de-DE" dirty="0" err="1" smtClean="0"/>
              <a:t>accidents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(mittel)</a:t>
            </a:r>
          </a:p>
          <a:p>
            <a:pPr lvl="1">
              <a:defRPr/>
            </a:pPr>
            <a:r>
              <a:rPr lang="de-DE" dirty="0" err="1" smtClean="0"/>
              <a:t>Compute</a:t>
            </a:r>
            <a:r>
              <a:rPr lang="de-DE" dirty="0" smtClean="0"/>
              <a:t> toll </a:t>
            </a:r>
            <a:r>
              <a:rPr lang="de-DE" dirty="0" err="1" smtClean="0"/>
              <a:t>whenever</a:t>
            </a:r>
            <a:r>
              <a:rPr lang="de-DE" dirty="0" smtClean="0"/>
              <a:t> </a:t>
            </a:r>
            <a:r>
              <a:rPr lang="de-DE" dirty="0" err="1" smtClean="0"/>
              <a:t>car</a:t>
            </a:r>
            <a:r>
              <a:rPr lang="de-DE" dirty="0" smtClean="0"/>
              <a:t> </a:t>
            </a:r>
            <a:r>
              <a:rPr lang="de-DE" dirty="0" err="1" smtClean="0"/>
              <a:t>enters</a:t>
            </a:r>
            <a:r>
              <a:rPr lang="de-DE" dirty="0" smtClean="0"/>
              <a:t> </a:t>
            </a:r>
            <a:r>
              <a:rPr lang="de-DE" dirty="0" err="1" smtClean="0"/>
              <a:t>segment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(schwierig)</a:t>
            </a:r>
          </a:p>
          <a:p>
            <a:pPr>
              <a:defRPr/>
            </a:pPr>
            <a:r>
              <a:rPr lang="de-DE" dirty="0" smtClean="0">
                <a:cs typeface="+mn-cs"/>
              </a:rPr>
              <a:t>Messlatte: Skalierung auf so viele </a:t>
            </a:r>
            <a:r>
              <a:rPr lang="de-DE" dirty="0" err="1" smtClean="0">
                <a:cs typeface="+mn-cs"/>
              </a:rPr>
              <a:t>Expressways</a:t>
            </a:r>
            <a:r>
              <a:rPr lang="de-DE" dirty="0" smtClean="0">
                <a:cs typeface="+mn-cs"/>
              </a:rPr>
              <a:t> wie möglich, ohne in der Verarbeitung zurückzufallen</a:t>
            </a:r>
          </a:p>
        </p:txBody>
      </p:sp>
      <p:sp>
        <p:nvSpPr>
          <p:cNvPr id="2" name="Rechteck 1"/>
          <p:cNvSpPr/>
          <p:nvPr/>
        </p:nvSpPr>
        <p:spPr>
          <a:xfrm>
            <a:off x="179512" y="55892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Linear Road: A Stream Data Management Benchmark, A. </a:t>
            </a:r>
            <a:r>
              <a:rPr lang="de-DE" sz="1200" dirty="0" err="1">
                <a:solidFill>
                  <a:srgbClr val="0000FF"/>
                </a:solidFill>
              </a:rPr>
              <a:t>Arasu</a:t>
            </a:r>
            <a:r>
              <a:rPr lang="de-DE" sz="1200" dirty="0">
                <a:solidFill>
                  <a:srgbClr val="0000FF"/>
                </a:solidFill>
              </a:rPr>
              <a:t> et al.,</a:t>
            </a:r>
          </a:p>
          <a:p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30th VLDB Conference, Toronto, Canada, 2004</a:t>
            </a:r>
          </a:p>
        </p:txBody>
      </p:sp>
      <p:sp>
        <p:nvSpPr>
          <p:cNvPr id="8" name="Rechteck 7"/>
          <p:cNvSpPr/>
          <p:nvPr/>
        </p:nvSpPr>
        <p:spPr>
          <a:xfrm>
            <a:off x="5155560" y="5589240"/>
            <a:ext cx="3736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http://</a:t>
            </a:r>
            <a:r>
              <a:rPr lang="de-DE" sz="1200" dirty="0" err="1">
                <a:solidFill>
                  <a:srgbClr val="0000FF"/>
                </a:solidFill>
              </a:rPr>
              <a:t>www.cs.brandeis.edu</a:t>
            </a:r>
            <a:r>
              <a:rPr lang="de-DE" sz="1200" dirty="0">
                <a:solidFill>
                  <a:srgbClr val="0000FF"/>
                </a:solidFill>
              </a:rPr>
              <a:t>/~</a:t>
            </a:r>
            <a:r>
              <a:rPr lang="de-DE" sz="1200" dirty="0" err="1">
                <a:solidFill>
                  <a:srgbClr val="0000FF"/>
                </a:solidFill>
              </a:rPr>
              <a:t>linearroad</a:t>
            </a:r>
            <a:r>
              <a:rPr lang="de-DE" sz="1200" dirty="0" smtClean="0">
                <a:solidFill>
                  <a:srgbClr val="0000FF"/>
                </a:solidFill>
              </a:rPr>
              <a:t>/</a:t>
            </a:r>
          </a:p>
          <a:p>
            <a:r>
              <a:rPr lang="de-DE" sz="1200" dirty="0" smtClean="0">
                <a:solidFill>
                  <a:srgbClr val="0000FF"/>
                </a:solidFill>
              </a:rPr>
              <a:t>http</a:t>
            </a:r>
            <a:r>
              <a:rPr lang="de-DE" sz="1200" dirty="0">
                <a:solidFill>
                  <a:srgbClr val="0000FF"/>
                </a:solidFill>
              </a:rPr>
              <a:t>://</a:t>
            </a:r>
            <a:r>
              <a:rPr lang="de-DE" sz="1200" dirty="0" err="1">
                <a:solidFill>
                  <a:srgbClr val="0000FF"/>
                </a:solidFill>
              </a:rPr>
              <a:t>infolab.stanford.edu</a:t>
            </a:r>
            <a:r>
              <a:rPr lang="de-DE" sz="1200" dirty="0">
                <a:solidFill>
                  <a:srgbClr val="0000FF"/>
                </a:solidFill>
              </a:rPr>
              <a:t>/</a:t>
            </a:r>
            <a:r>
              <a:rPr lang="de-DE" sz="1200" dirty="0" err="1">
                <a:solidFill>
                  <a:srgbClr val="0000FF"/>
                </a:solidFill>
              </a:rPr>
              <a:t>stream</a:t>
            </a:r>
            <a:r>
              <a:rPr lang="de-DE" sz="1200" dirty="0">
                <a:solidFill>
                  <a:srgbClr val="0000FF"/>
                </a:solidFill>
              </a:rPr>
              <a:t>/</a:t>
            </a:r>
            <a:r>
              <a:rPr lang="de-DE" sz="1200" dirty="0" err="1">
                <a:solidFill>
                  <a:srgbClr val="0000FF"/>
                </a:solidFill>
              </a:rPr>
              <a:t>cql-</a:t>
            </a:r>
            <a:r>
              <a:rPr lang="de-DE" sz="1200" dirty="0" err="1" smtClean="0">
                <a:solidFill>
                  <a:srgbClr val="0000FF"/>
                </a:solidFill>
              </a:rPr>
              <a:t>benchmark.html</a:t>
            </a:r>
            <a:endParaRPr lang="de-DE" sz="1200" dirty="0" smtClean="0">
              <a:solidFill>
                <a:srgbClr val="0000FF"/>
              </a:solidFill>
            </a:endParaRPr>
          </a:p>
          <a:p>
            <a:r>
              <a:rPr lang="de-DE" sz="1200" dirty="0">
                <a:solidFill>
                  <a:srgbClr val="0000FF"/>
                </a:solidFill>
              </a:rPr>
              <a:t>http://</a:t>
            </a:r>
            <a:r>
              <a:rPr lang="de-DE" sz="1200" dirty="0" err="1">
                <a:solidFill>
                  <a:srgbClr val="0000FF"/>
                </a:solidFill>
              </a:rPr>
              <a:t>www.it.uu.se</a:t>
            </a:r>
            <a:r>
              <a:rPr lang="de-DE" sz="1200" dirty="0">
                <a:solidFill>
                  <a:srgbClr val="0000FF"/>
                </a:solidFill>
              </a:rPr>
              <a:t>/</a:t>
            </a:r>
            <a:r>
              <a:rPr lang="de-DE" sz="1200" dirty="0" err="1">
                <a:solidFill>
                  <a:srgbClr val="0000FF"/>
                </a:solidFill>
              </a:rPr>
              <a:t>research</a:t>
            </a:r>
            <a:r>
              <a:rPr lang="de-DE" sz="1200" dirty="0">
                <a:solidFill>
                  <a:srgbClr val="0000FF"/>
                </a:solidFill>
              </a:rPr>
              <a:t>/</a:t>
            </a:r>
            <a:r>
              <a:rPr lang="de-DE" sz="1200" dirty="0" err="1">
                <a:solidFill>
                  <a:srgbClr val="0000FF"/>
                </a:solidFill>
              </a:rPr>
              <a:t>group</a:t>
            </a:r>
            <a:r>
              <a:rPr lang="de-DE" sz="1200" dirty="0">
                <a:solidFill>
                  <a:srgbClr val="0000FF"/>
                </a:solidFill>
              </a:rPr>
              <a:t>/</a:t>
            </a:r>
            <a:r>
              <a:rPr lang="de-DE" sz="1200" dirty="0" err="1">
                <a:solidFill>
                  <a:srgbClr val="0000FF"/>
                </a:solidFill>
              </a:rPr>
              <a:t>udbl</a:t>
            </a:r>
            <a:r>
              <a:rPr lang="de-DE" sz="1200" dirty="0">
                <a:solidFill>
                  <a:srgbClr val="0000FF"/>
                </a:solidFill>
              </a:rPr>
              <a:t>/</a:t>
            </a:r>
            <a:r>
              <a:rPr lang="de-DE" sz="1200" dirty="0" err="1">
                <a:solidFill>
                  <a:srgbClr val="0000FF"/>
                </a:solidFill>
              </a:rPr>
              <a:t>lr.html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1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46781-7D76-394E-A325-0C552192FD4D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cs typeface="+mj-cs"/>
              </a:rPr>
              <a:t>Einfaches Beispiel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924800" cy="1828800"/>
          </a:xfrm>
        </p:spPr>
        <p:txBody>
          <a:bodyPr/>
          <a:lstStyle/>
          <a:p>
            <a:pPr>
              <a:lnSpc>
                <a:spcPct val="70000"/>
              </a:lnSpc>
              <a:spcAft>
                <a:spcPct val="30000"/>
              </a:spcAft>
              <a:buFontTx/>
              <a:buNone/>
              <a:defRPr/>
            </a:pPr>
            <a:r>
              <a:rPr lang="en-US" dirty="0" smtClean="0">
                <a:cs typeface="+mn-cs"/>
              </a:rPr>
              <a:t>Monitor speed and segments of cars 1-100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   Select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car_id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, speed,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x_pos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/5280 as segment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  From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CarLocStr</a:t>
            </a:r>
            <a:endParaRPr lang="en-US" sz="2400" dirty="0">
              <a:solidFill>
                <a:schemeClr val="accent2"/>
              </a:solidFill>
              <a:cs typeface="+mn-cs"/>
            </a:endParaRP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   Where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car_id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 &gt;= 1 and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car_id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 &lt;= 100</a:t>
            </a:r>
          </a:p>
        </p:txBody>
      </p:sp>
      <p:sp>
        <p:nvSpPr>
          <p:cNvPr id="413700" name="Text Box 4"/>
          <p:cNvSpPr txBox="1">
            <a:spLocks noChangeArrowheads="1"/>
          </p:cNvSpPr>
          <p:nvPr/>
        </p:nvSpPr>
        <p:spPr bwMode="auto">
          <a:xfrm>
            <a:off x="3962400" y="5029200"/>
            <a:ext cx="1841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413701" name="Picture 5" descr="C:\Users\Shivnath\Chain\GIFS\screen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8610600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85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7796F-1F5C-5C4C-AB7B-20A7066E3094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414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cs typeface="+mj-cs"/>
              </a:rPr>
              <a:t>Schwieriges Beispiel</a:t>
            </a:r>
          </a:p>
        </p:txBody>
      </p:sp>
      <p:sp>
        <p:nvSpPr>
          <p:cNvPr id="4147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58200" cy="1219200"/>
          </a:xfrm>
          <a:extLs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 "/>
              <a:defRPr/>
            </a:pPr>
            <a:r>
              <a:rPr lang="en-US" smtClean="0">
                <a:cs typeface="+mn-cs"/>
              </a:rPr>
              <a:t>Whenever a car enters a segment, issue it the current toll for that segment</a:t>
            </a:r>
            <a:endParaRPr lang="en-US" smtClean="0">
              <a:solidFill>
                <a:schemeClr val="tx2"/>
              </a:solidFill>
              <a:cs typeface="+mn-cs"/>
            </a:endParaRPr>
          </a:p>
        </p:txBody>
      </p:sp>
      <p:pic>
        <p:nvPicPr>
          <p:cNvPr id="414724" name="Picture 1028" descr="C:\Users\Shivnath\Chain\GIFS\screen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8839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38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E6ED6-859E-7440-98D6-E5AF23CECB1F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cs typeface="+mj-cs"/>
              </a:rPr>
              <a:t>Maut-Beispiel in CQL</a:t>
            </a:r>
          </a:p>
        </p:txBody>
      </p:sp>
      <p:sp>
        <p:nvSpPr>
          <p:cNvPr id="429061" name="Text Box 5"/>
          <p:cNvSpPr txBox="1">
            <a:spLocks noChangeArrowheads="1"/>
          </p:cNvSpPr>
          <p:nvPr/>
        </p:nvSpPr>
        <p:spPr bwMode="auto">
          <a:xfrm>
            <a:off x="685800" y="2819400"/>
            <a:ext cx="754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00B050"/>
                </a:solidFill>
                <a:cs typeface="+mn-cs"/>
              </a:rPr>
              <a:t>CarSegEntryStr</a:t>
            </a:r>
            <a:r>
              <a:rPr lang="en-US" sz="2400" dirty="0">
                <a:solidFill>
                  <a:schemeClr val="tx2"/>
                </a:solidFill>
                <a:cs typeface="+mn-cs"/>
              </a:rPr>
              <a:t>: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 Select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Istream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(</a:t>
            </a:r>
            <a:r>
              <a:rPr lang="en-US" sz="2400" dirty="0">
                <a:solidFill>
                  <a:schemeClr val="accent2"/>
                </a:solidFill>
                <a:cs typeface="+mn-cs"/>
                <a:sym typeface="Symbol" charset="0"/>
              </a:rPr>
              <a:t>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) From </a:t>
            </a:r>
            <a:r>
              <a:rPr lang="en-US" sz="2400" dirty="0" err="1">
                <a:solidFill>
                  <a:srgbClr val="0F05FF"/>
                </a:solidFill>
                <a:cs typeface="+mn-cs"/>
              </a:rPr>
              <a:t>CurCarSeg</a:t>
            </a:r>
            <a:endParaRPr lang="en-US" sz="2400" dirty="0">
              <a:solidFill>
                <a:srgbClr val="0F05FF"/>
              </a:solidFill>
              <a:cs typeface="+mn-cs"/>
            </a:endParaRPr>
          </a:p>
        </p:txBody>
      </p:sp>
      <p:sp>
        <p:nvSpPr>
          <p:cNvPr id="429062" name="Text Box 6"/>
          <p:cNvSpPr txBox="1">
            <a:spLocks noChangeArrowheads="1"/>
          </p:cNvSpPr>
          <p:nvPr/>
        </p:nvSpPr>
        <p:spPr bwMode="auto">
          <a:xfrm>
            <a:off x="685800" y="3581400"/>
            <a:ext cx="7407275" cy="147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sz="2400" dirty="0" err="1">
                <a:solidFill>
                  <a:srgbClr val="0F05FF"/>
                </a:solidFill>
                <a:cs typeface="+mn-cs"/>
              </a:rPr>
              <a:t>CurCarSeg</a:t>
            </a:r>
            <a:r>
              <a:rPr lang="en-US" sz="2400" dirty="0">
                <a:solidFill>
                  <a:schemeClr val="tx2"/>
                </a:solidFill>
                <a:cs typeface="+mn-cs"/>
              </a:rPr>
              <a:t>:</a:t>
            </a:r>
            <a:endParaRPr lang="en-US" sz="2400" dirty="0">
              <a:solidFill>
                <a:schemeClr val="accent2"/>
              </a:solidFill>
              <a:cs typeface="+mn-cs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   Select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car_id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x_pos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/5280 as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seg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,</a:t>
            </a:r>
          </a:p>
          <a:p>
            <a:pPr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sz="2400" i="1" dirty="0">
                <a:solidFill>
                  <a:schemeClr val="accent2"/>
                </a:solidFill>
                <a:cs typeface="+mn-cs"/>
              </a:rPr>
              <a:t>              Location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(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expr_way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dir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x_pos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/5280) as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loc</a:t>
            </a:r>
            <a:endParaRPr lang="en-US" sz="2400" dirty="0">
              <a:solidFill>
                <a:schemeClr val="accent2"/>
              </a:solidFill>
              <a:cs typeface="+mn-cs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   From 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CarLocStr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 [Partition By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car_id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 Rows 1]</a:t>
            </a:r>
            <a:endParaRPr lang="en-US" sz="2400" dirty="0">
              <a:cs typeface="+mn-cs"/>
            </a:endParaRPr>
          </a:p>
        </p:txBody>
      </p:sp>
      <p:sp>
        <p:nvSpPr>
          <p:cNvPr id="429064" name="Text Box 8"/>
          <p:cNvSpPr txBox="1">
            <a:spLocks noChangeArrowheads="1"/>
          </p:cNvSpPr>
          <p:nvPr/>
        </p:nvSpPr>
        <p:spPr bwMode="auto">
          <a:xfrm>
            <a:off x="762000" y="1524000"/>
            <a:ext cx="6067687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Select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Rstream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(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E.car_id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E.seg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T.toll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)</a:t>
            </a:r>
          </a:p>
          <a:p>
            <a:pPr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From </a:t>
            </a:r>
            <a:r>
              <a:rPr lang="en-US" sz="2400" dirty="0" err="1">
                <a:solidFill>
                  <a:srgbClr val="00B050"/>
                </a:solidFill>
                <a:cs typeface="+mn-cs"/>
              </a:rPr>
              <a:t>CarSegEntryStr</a:t>
            </a:r>
            <a:r>
              <a:rPr lang="en-US" sz="2400" dirty="0">
                <a:solidFill>
                  <a:srgbClr val="00B050"/>
                </a:solidFill>
                <a:cs typeface="+mn-cs"/>
              </a:rPr>
              <a:t> 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[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NOW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] as E, </a:t>
            </a:r>
            <a:r>
              <a:rPr lang="en-US" sz="2400" dirty="0" err="1">
                <a:solidFill>
                  <a:schemeClr val="tx2"/>
                </a:solidFill>
                <a:cs typeface="+mn-cs"/>
              </a:rPr>
              <a:t>SegToll</a:t>
            </a:r>
            <a:r>
              <a:rPr lang="en-US" sz="2400" dirty="0">
                <a:solidFill>
                  <a:schemeClr val="tx2"/>
                </a:solidFill>
                <a:cs typeface="+mn-cs"/>
              </a:rPr>
              <a:t> 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as T</a:t>
            </a:r>
          </a:p>
          <a:p>
            <a:pPr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Where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E.loc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 =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T.loc</a:t>
            </a:r>
            <a:endParaRPr lang="en-US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95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1" grpId="0" autoUpdateAnimBg="0"/>
      <p:bldP spid="429062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47957-8D41-D940-A848-8AFA99C7E34F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0668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Maut-Beispiel in CQL </a:t>
            </a:r>
            <a:r>
              <a:rPr lang="de-DE" dirty="0" smtClean="0">
                <a:cs typeface="+mj-cs"/>
              </a:rPr>
              <a:t>(2)</a:t>
            </a:r>
          </a:p>
        </p:txBody>
      </p:sp>
      <p:sp>
        <p:nvSpPr>
          <p:cNvPr id="416771" name="Rectangle 3"/>
          <p:cNvSpPr>
            <a:spLocks noChangeArrowheads="1"/>
          </p:cNvSpPr>
          <p:nvPr/>
        </p:nvSpPr>
        <p:spPr bwMode="auto">
          <a:xfrm>
            <a:off x="762000" y="1295400"/>
            <a:ext cx="7696200" cy="170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r>
              <a:rPr lang="en-US" sz="2000" dirty="0" err="1">
                <a:solidFill>
                  <a:schemeClr val="tx2"/>
                </a:solidFill>
                <a:cs typeface="+mn-cs"/>
              </a:rPr>
              <a:t>SegToll</a:t>
            </a:r>
            <a:r>
              <a:rPr lang="en-US" sz="2000" dirty="0">
                <a:solidFill>
                  <a:schemeClr val="tx2"/>
                </a:solidFill>
                <a:cs typeface="+mn-cs"/>
              </a:rPr>
              <a:t>:</a:t>
            </a:r>
            <a:endParaRPr lang="en-US" sz="2000" dirty="0">
              <a:solidFill>
                <a:schemeClr val="accent2"/>
              </a:solidFill>
              <a:cs typeface="+mn-cs"/>
            </a:endParaRPr>
          </a:p>
          <a:p>
            <a:pPr marL="342900" indent="-342900"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   Select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S.loc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BaseToll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cs typeface="+mn-cs"/>
                <a:sym typeface="Symbol" charset="0"/>
              </a:rPr>
              <a:t>*</a:t>
            </a:r>
            <a:r>
              <a:rPr lang="en-US" sz="2000" dirty="0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V.volume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 – 150)</a:t>
            </a:r>
            <a:r>
              <a:rPr lang="en-US" sz="2000" baseline="30000" dirty="0">
                <a:solidFill>
                  <a:schemeClr val="accent2"/>
                </a:solidFill>
                <a:cs typeface="+mn-cs"/>
              </a:rPr>
              <a:t>2</a:t>
            </a:r>
          </a:p>
          <a:p>
            <a:pPr marL="342900" indent="-342900">
              <a:defRPr/>
            </a:pPr>
            <a:r>
              <a:rPr 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From </a:t>
            </a:r>
            <a:r>
              <a:rPr lang="en-US" sz="2000" dirty="0" err="1">
                <a:solidFill>
                  <a:srgbClr val="00B050"/>
                </a:solidFill>
                <a:cs typeface="+mn-cs"/>
              </a:rPr>
              <a:t>SegAvgSpeed</a:t>
            </a:r>
            <a:r>
              <a:rPr lang="en-US" sz="2000" dirty="0">
                <a:solidFill>
                  <a:srgbClr val="00B050"/>
                </a:solidFill>
                <a:cs typeface="+mn-cs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as S, </a:t>
            </a:r>
            <a:r>
              <a:rPr lang="en-US" sz="2000" dirty="0" err="1">
                <a:solidFill>
                  <a:srgbClr val="0F05FF"/>
                </a:solidFill>
                <a:cs typeface="+mn-cs"/>
              </a:rPr>
              <a:t>SegVolume</a:t>
            </a:r>
            <a:r>
              <a:rPr lang="en-US" sz="2000" dirty="0">
                <a:solidFill>
                  <a:srgbClr val="0F05FF"/>
                </a:solidFill>
                <a:cs typeface="+mn-cs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as V</a:t>
            </a:r>
          </a:p>
          <a:p>
            <a:pPr marL="342900" indent="-342900"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   Where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S.loc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 =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V.loc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 and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S.avg_speed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 &lt; 40.0</a:t>
            </a:r>
          </a:p>
          <a:p>
            <a:pPr marL="342900" indent="-342900">
              <a:defRPr/>
            </a:pPr>
            <a:endParaRPr lang="en-US" sz="2000" dirty="0">
              <a:solidFill>
                <a:schemeClr val="accent2"/>
              </a:solidFill>
              <a:cs typeface="+mn-cs"/>
            </a:endParaRPr>
          </a:p>
          <a:p>
            <a:pPr marL="342900" indent="-342900">
              <a:defRPr/>
            </a:pPr>
            <a:endParaRPr lang="en-US" sz="3200" dirty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762000" y="4572000"/>
            <a:ext cx="7239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40000"/>
              </a:spcBef>
              <a:spcAft>
                <a:spcPct val="0"/>
              </a:spcAft>
              <a:defRPr/>
            </a:pPr>
            <a:r>
              <a:rPr lang="en-US" sz="2000" dirty="0" err="1">
                <a:solidFill>
                  <a:srgbClr val="0F05FF"/>
                </a:solidFill>
                <a:cs typeface="+mn-cs"/>
              </a:rPr>
              <a:t>SegVolume</a:t>
            </a:r>
            <a:r>
              <a:rPr lang="en-US" sz="2000" dirty="0">
                <a:solidFill>
                  <a:schemeClr val="tx2"/>
                </a:solidFill>
                <a:cs typeface="+mn-cs"/>
              </a:rPr>
              <a:t>: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 </a:t>
            </a:r>
          </a:p>
          <a:p>
            <a:pPr marL="342900" indent="-342900">
              <a:lnSpc>
                <a:spcPct val="70000"/>
              </a:lnSpc>
              <a:spcBef>
                <a:spcPct val="400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   Select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loc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, Count(</a:t>
            </a:r>
            <a:r>
              <a:rPr lang="en-US" sz="2000" dirty="0">
                <a:solidFill>
                  <a:schemeClr val="accent2"/>
                </a:solidFill>
                <a:cs typeface="+mn-cs"/>
                <a:sym typeface="Symbol" charset="0"/>
              </a:rPr>
              <a:t>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) as </a:t>
            </a:r>
            <a:r>
              <a:rPr lang="en-US" sz="2000" dirty="0" smtClean="0">
                <a:solidFill>
                  <a:schemeClr val="accent2"/>
                </a:solidFill>
                <a:cs typeface="+mn-cs"/>
              </a:rPr>
              <a:t>volume</a:t>
            </a:r>
            <a:endParaRPr lang="en-US" sz="2000" dirty="0">
              <a:solidFill>
                <a:schemeClr val="accent2"/>
              </a:solidFill>
              <a:cs typeface="+mn-cs"/>
            </a:endParaRPr>
          </a:p>
          <a:p>
            <a:pPr marL="342900" indent="-342900">
              <a:lnSpc>
                <a:spcPct val="70000"/>
              </a:lnSpc>
              <a:spcBef>
                <a:spcPct val="400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   From </a:t>
            </a:r>
            <a:r>
              <a:rPr lang="en-US" sz="2000" dirty="0" err="1">
                <a:solidFill>
                  <a:schemeClr val="tx2"/>
                </a:solidFill>
                <a:cs typeface="+mn-cs"/>
              </a:rPr>
              <a:t>CurCarSeg</a:t>
            </a:r>
            <a:endParaRPr lang="en-US" sz="2000" dirty="0">
              <a:solidFill>
                <a:schemeClr val="tx2"/>
              </a:solidFill>
              <a:cs typeface="+mn-cs"/>
            </a:endParaRPr>
          </a:p>
          <a:p>
            <a:pPr marL="342900" indent="-342900">
              <a:lnSpc>
                <a:spcPct val="70000"/>
              </a:lnSpc>
              <a:spcBef>
                <a:spcPct val="400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   Group By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loc</a:t>
            </a:r>
            <a:endParaRPr lang="en-US" sz="2000" dirty="0">
              <a:solidFill>
                <a:schemeClr val="accent2"/>
              </a:solidFill>
              <a:cs typeface="+mn-cs"/>
            </a:endParaRPr>
          </a:p>
          <a:p>
            <a:pPr marL="342900" indent="-342900">
              <a:lnSpc>
                <a:spcPct val="70000"/>
              </a:lnSpc>
              <a:defRPr/>
            </a:pPr>
            <a:endParaRPr lang="en-US" sz="2000" dirty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416773" name="Rectangle 5"/>
          <p:cNvSpPr>
            <a:spLocks noChangeArrowheads="1"/>
          </p:cNvSpPr>
          <p:nvPr/>
        </p:nvSpPr>
        <p:spPr bwMode="auto">
          <a:xfrm>
            <a:off x="762000" y="2924944"/>
            <a:ext cx="7924800" cy="14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r>
              <a:rPr lang="en-US" sz="2000" dirty="0" err="1">
                <a:solidFill>
                  <a:srgbClr val="00B050"/>
                </a:solidFill>
                <a:cs typeface="+mn-cs"/>
              </a:rPr>
              <a:t>SegAvgSpeed</a:t>
            </a:r>
            <a:r>
              <a:rPr lang="en-US" sz="2000" dirty="0">
                <a:solidFill>
                  <a:schemeClr val="tx2"/>
                </a:solidFill>
                <a:cs typeface="+mn-cs"/>
              </a:rPr>
              <a:t>: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 </a:t>
            </a:r>
          </a:p>
          <a:p>
            <a:pPr marL="342900" indent="-342900"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   Select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loc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Avg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(speed) as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avg_speed</a:t>
            </a:r>
            <a:endParaRPr lang="en-US" sz="2000" dirty="0">
              <a:solidFill>
                <a:schemeClr val="accent2"/>
              </a:solidFill>
              <a:cs typeface="+mn-cs"/>
            </a:endParaRPr>
          </a:p>
          <a:p>
            <a:pPr marL="342900" indent="-342900"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   From</a:t>
            </a:r>
            <a:r>
              <a:rPr lang="en-US" sz="2000" dirty="0">
                <a:solidFill>
                  <a:schemeClr val="tx2"/>
                </a:solidFill>
                <a:cs typeface="+mn-cs"/>
              </a:rPr>
              <a:t> </a:t>
            </a:r>
            <a:r>
              <a:rPr lang="en-US" sz="2000" dirty="0" err="1">
                <a:solidFill>
                  <a:schemeClr val="hlink"/>
                </a:solidFill>
                <a:cs typeface="+mn-cs"/>
              </a:rPr>
              <a:t>CarLocStr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[Range 5 minutes]</a:t>
            </a:r>
          </a:p>
          <a:p>
            <a:pPr marL="342900" indent="-342900"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   Group By location(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expr_way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dir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x_pos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/5280) as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loc</a:t>
            </a:r>
            <a:endParaRPr lang="en-US" sz="2000" dirty="0">
              <a:solidFill>
                <a:schemeClr val="accent2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81" y="4557266"/>
            <a:ext cx="4258193" cy="2040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78708" y="5056114"/>
            <a:ext cx="1516762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Y=0.1(x-159)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954540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2021997"/>
            <a:ext cx="2880320" cy="2297596"/>
            <a:chOff x="249688" y="2022050"/>
            <a:chExt cx="2882464" cy="2298275"/>
          </a:xfrm>
          <a:effectLst/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2022050"/>
              <a:ext cx="2882464" cy="2166674"/>
              <a:chOff x="1149204" y="3201468"/>
              <a:chExt cx="2882464" cy="2166674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201468"/>
                <a:ext cx="2882464" cy="471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1600" dirty="0"/>
                  <a:t>Stromanfragesprache </a:t>
                </a:r>
                <a:r>
                  <a:rPr lang="de-DE" sz="1600" dirty="0" smtClean="0"/>
                  <a:t/>
                </a:r>
                <a:br>
                  <a:rPr lang="de-DE" sz="1600" dirty="0" smtClean="0"/>
                </a:br>
                <a:r>
                  <a:rPr lang="de-DE" sz="1600" dirty="0" smtClean="0"/>
                  <a:t>CQL</a:t>
                </a:r>
                <a:endParaRPr lang="de-DE" sz="16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1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412317"/>
            <a:ext cx="3178175" cy="2097898"/>
            <a:chOff x="3131840" y="3412772"/>
            <a:chExt cx="3176694" cy="2098178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412772"/>
              <a:ext cx="3176694" cy="1965968"/>
              <a:chOff x="2157973" y="3514873"/>
              <a:chExt cx="3176694" cy="1965968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7973" y="3514873"/>
                <a:ext cx="3176694" cy="804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1600" dirty="0" smtClean="0"/>
                  <a:t>Praktische Stromdatenverarbeitung</a:t>
                </a:r>
              </a:p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1600" dirty="0" smtClean="0"/>
                  <a:t>Ströme über historischen Daten</a:t>
                </a:r>
                <a:br>
                  <a:rPr lang="de-DE" sz="1600" dirty="0" smtClean="0"/>
                </a:br>
                <a:endParaRPr lang="de-DE" sz="1600" dirty="0" smtClean="0"/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1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652120" y="2814085"/>
            <a:ext cx="2632897" cy="2153208"/>
            <a:chOff x="5652107" y="2814355"/>
            <a:chExt cx="2632993" cy="215367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652107" y="2814355"/>
              <a:ext cx="2632993" cy="470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1600" dirty="0"/>
                <a:t>Inkrementelle Verarbeitung</a:t>
              </a:r>
              <a:br>
                <a:rPr lang="de-DE" sz="1600" dirty="0"/>
              </a:br>
              <a:r>
                <a:rPr lang="de-DE" sz="1600" dirty="0" smtClean="0"/>
                <a:t>Intervall-Skylines</a:t>
              </a:r>
              <a:endParaRPr lang="de-DE" sz="1600" dirty="0"/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1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</a:t>
            </a:r>
            <a:r>
              <a:rPr lang="de-DE" sz="2400" dirty="0" smtClean="0"/>
              <a:t>temporalen Datenbanken zu Stromdatenbanken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916831"/>
            <a:ext cx="3855690" cy="1199433"/>
            <a:chOff x="2876550" y="1916830"/>
            <a:chExt cx="3855690" cy="1199433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98965" y="1916830"/>
              <a:ext cx="3733275" cy="1052365"/>
              <a:chOff x="2474518" y="4118100"/>
              <a:chExt cx="3733652" cy="1052814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406258"/>
                <a:ext cx="0" cy="732233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542232" y="4118100"/>
                <a:ext cx="3665938" cy="237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1600" dirty="0" smtClean="0"/>
                  <a:t>Stromkonzept</a:t>
                </a:r>
                <a:endParaRPr lang="de-DE" sz="16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1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676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Praktische Stromverarbeitung: </a:t>
            </a:r>
            <a:r>
              <a:rPr lang="de-DE" dirty="0" err="1" smtClean="0">
                <a:solidFill>
                  <a:srgbClr val="0F05FF"/>
                </a:solidFill>
              </a:rPr>
              <a:t>PipelineDB</a:t>
            </a:r>
            <a:endParaRPr lang="de-DE" dirty="0">
              <a:solidFill>
                <a:srgbClr val="0F05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Open-Source, initial basierend auf </a:t>
            </a:r>
            <a:r>
              <a:rPr lang="de-DE" dirty="0" err="1" smtClean="0">
                <a:solidFill>
                  <a:srgbClr val="0F05FF"/>
                </a:solidFill>
              </a:rPr>
              <a:t>PostgreSQL</a:t>
            </a:r>
            <a:r>
              <a:rPr lang="de-DE" dirty="0" smtClean="0">
                <a:solidFill>
                  <a:srgbClr val="0F05FF"/>
                </a:solidFill>
              </a:rPr>
              <a:t> </a:t>
            </a:r>
            <a:r>
              <a:rPr lang="de-DE" dirty="0" smtClean="0"/>
              <a:t>9.5</a:t>
            </a:r>
          </a:p>
          <a:p>
            <a:r>
              <a:rPr lang="de-DE" dirty="0" smtClean="0"/>
              <a:t>Kontinuierliches SQL auf Datenströmen </a:t>
            </a:r>
            <a:br>
              <a:rPr lang="de-DE" dirty="0" smtClean="0"/>
            </a:br>
            <a:r>
              <a:rPr lang="de-DE" dirty="0" smtClean="0"/>
              <a:t>(kontinuierliche Sichten)</a:t>
            </a:r>
          </a:p>
          <a:p>
            <a:pPr lvl="1"/>
            <a:r>
              <a:rPr lang="de-DE" sz="2000" dirty="0" smtClean="0">
                <a:solidFill>
                  <a:srgbClr val="0F05FF"/>
                </a:solidFill>
              </a:rPr>
              <a:t>CREATE STREAM </a:t>
            </a:r>
            <a:r>
              <a:rPr lang="de-DE" sz="2000" dirty="0" err="1" smtClean="0"/>
              <a:t>stream</a:t>
            </a:r>
            <a:r>
              <a:rPr lang="de-DE" sz="2000" dirty="0" smtClean="0"/>
              <a:t> (x </a:t>
            </a:r>
            <a:r>
              <a:rPr lang="de-DE" sz="2000" dirty="0" err="1" smtClean="0"/>
              <a:t>int</a:t>
            </a:r>
            <a:r>
              <a:rPr lang="de-DE" sz="2000" dirty="0" smtClean="0"/>
              <a:t>, </a:t>
            </a:r>
            <a:r>
              <a:rPr lang="de-DE" sz="2000" dirty="0" err="1" smtClean="0"/>
              <a:t>y</a:t>
            </a:r>
            <a:r>
              <a:rPr lang="de-DE" sz="2000" dirty="0" smtClean="0"/>
              <a:t> </a:t>
            </a:r>
            <a:r>
              <a:rPr lang="de-DE" sz="2000" dirty="0" err="1" smtClean="0"/>
              <a:t>int</a:t>
            </a:r>
            <a:r>
              <a:rPr lang="de-DE" sz="2000" dirty="0" smtClean="0"/>
              <a:t>, </a:t>
            </a:r>
            <a:r>
              <a:rPr lang="de-DE" sz="2000" dirty="0" err="1" smtClean="0"/>
              <a:t>z</a:t>
            </a:r>
            <a:r>
              <a:rPr lang="de-DE" sz="2000" dirty="0" smtClean="0"/>
              <a:t> </a:t>
            </a:r>
            <a:r>
              <a:rPr lang="de-DE" sz="2000" dirty="0" err="1" smtClean="0"/>
              <a:t>int</a:t>
            </a:r>
            <a:r>
              <a:rPr lang="de-DE" sz="2000" dirty="0" smtClean="0"/>
              <a:t>); </a:t>
            </a:r>
            <a:br>
              <a:rPr lang="de-DE" sz="2000" dirty="0" smtClean="0"/>
            </a:br>
            <a:r>
              <a:rPr lang="de-DE" sz="2000" dirty="0" smtClean="0"/>
              <a:t>INSERT INTO </a:t>
            </a:r>
            <a:r>
              <a:rPr lang="de-DE" sz="2000" dirty="0" err="1" smtClean="0"/>
              <a:t>stream</a:t>
            </a:r>
            <a:r>
              <a:rPr lang="de-DE" sz="2000" dirty="0" smtClean="0"/>
              <a:t> (x, </a:t>
            </a:r>
            <a:r>
              <a:rPr lang="de-DE" sz="2000" dirty="0" err="1" smtClean="0"/>
              <a:t>y</a:t>
            </a:r>
            <a:r>
              <a:rPr lang="de-DE" sz="2000" dirty="0" smtClean="0"/>
              <a:t>, </a:t>
            </a:r>
            <a:r>
              <a:rPr lang="de-DE" sz="2000" dirty="0" err="1" smtClean="0"/>
              <a:t>z</a:t>
            </a:r>
            <a:r>
              <a:rPr lang="de-DE" sz="2000" dirty="0" smtClean="0"/>
              <a:t>) VALUES (0, 1, 2); </a:t>
            </a:r>
          </a:p>
          <a:p>
            <a:pPr lvl="1"/>
            <a:r>
              <a:rPr lang="de-DE" dirty="0" smtClean="0"/>
              <a:t>Fensterkonzept</a:t>
            </a:r>
            <a:br>
              <a:rPr lang="de-DE" dirty="0" smtClean="0"/>
            </a:br>
            <a:r>
              <a:rPr lang="de-DE" sz="2000" dirty="0" smtClean="0">
                <a:solidFill>
                  <a:srgbClr val="0F05FF"/>
                </a:solidFill>
              </a:rPr>
              <a:t>CREATE CONTINUOUS VIEW </a:t>
            </a:r>
            <a:r>
              <a:rPr lang="de-DE" sz="2000" dirty="0" smtClean="0"/>
              <a:t>v </a:t>
            </a:r>
            <a:r>
              <a:rPr lang="de-DE" sz="2000" dirty="0" smtClean="0">
                <a:solidFill>
                  <a:srgbClr val="0F05FF"/>
                </a:solidFill>
              </a:rPr>
              <a:t>WITH</a:t>
            </a:r>
            <a:r>
              <a:rPr lang="de-DE" sz="2000" dirty="0" smtClean="0"/>
              <a:t> (</a:t>
            </a:r>
            <a:r>
              <a:rPr lang="de-DE" sz="2000" dirty="0" err="1" smtClean="0"/>
              <a:t>max_age</a:t>
            </a:r>
            <a:r>
              <a:rPr lang="de-DE" sz="2000" dirty="0" smtClean="0"/>
              <a:t> = ‘1 </a:t>
            </a:r>
            <a:r>
              <a:rPr lang="de-DE" sz="2000" dirty="0" err="1" smtClean="0"/>
              <a:t>hour</a:t>
            </a:r>
            <a:r>
              <a:rPr lang="de-DE" sz="2000" dirty="0" smtClean="0"/>
              <a:t>’) AS </a:t>
            </a:r>
            <a:br>
              <a:rPr lang="de-DE" sz="2000" dirty="0" smtClean="0"/>
            </a:br>
            <a:r>
              <a:rPr lang="de-DE" sz="2000" dirty="0" smtClean="0"/>
              <a:t>SELECT COUNT(*) FROM </a:t>
            </a:r>
            <a:r>
              <a:rPr lang="de-DE" sz="2000" dirty="0" err="1" smtClean="0"/>
              <a:t>stream</a:t>
            </a:r>
            <a:r>
              <a:rPr lang="de-DE" sz="2000" dirty="0" smtClean="0"/>
              <a:t> </a:t>
            </a:r>
            <a:endParaRPr lang="de-DE" dirty="0" smtClean="0"/>
          </a:p>
          <a:p>
            <a:pPr lvl="1"/>
            <a:r>
              <a:rPr lang="de-DE" dirty="0" smtClean="0"/>
              <a:t>Anwendungsspezifische Aggregation</a:t>
            </a:r>
          </a:p>
          <a:p>
            <a:pPr lvl="1"/>
            <a:r>
              <a:rPr lang="de-DE" dirty="0" smtClean="0"/>
              <a:t>Hoher Durchsatz, </a:t>
            </a:r>
            <a:r>
              <a:rPr lang="de-DE" dirty="0" smtClean="0">
                <a:solidFill>
                  <a:srgbClr val="0F05FF"/>
                </a:solidFill>
              </a:rPr>
              <a:t>inkrementell materialisierte Sichten</a:t>
            </a:r>
          </a:p>
          <a:p>
            <a:pPr lvl="1"/>
            <a:r>
              <a:rPr lang="de-DE" dirty="0" smtClean="0"/>
              <a:t>Realzeitanalysen, Überwachung</a:t>
            </a:r>
          </a:p>
          <a:p>
            <a:pPr lvl="2"/>
            <a:r>
              <a:rPr lang="de-DE" dirty="0" smtClean="0"/>
              <a:t>Top-</a:t>
            </a:r>
            <a:r>
              <a:rPr lang="de-DE" dirty="0" err="1" smtClean="0"/>
              <a:t>k</a:t>
            </a:r>
            <a:r>
              <a:rPr lang="de-DE" dirty="0" smtClean="0"/>
              <a:t>, Perzentile, </a:t>
            </a:r>
            <a:r>
              <a:rPr lang="de-DE" dirty="0" err="1" smtClean="0"/>
              <a:t>Distinct</a:t>
            </a:r>
            <a:r>
              <a:rPr lang="de-DE" dirty="0" smtClean="0"/>
              <a:t>, 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3731758" y="6314559"/>
            <a:ext cx="1702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F05FF"/>
                </a:solidFill>
              </a:rPr>
              <a:t>pipelinedb.com</a:t>
            </a:r>
            <a:endParaRPr lang="en-US" dirty="0">
              <a:solidFill>
                <a:srgbClr val="0F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9D04-1257-554A-AC43-C72F8C96B4B3}" type="slidenum">
              <a:rPr lang="en-US"/>
              <a:pPr/>
              <a:t>4</a:t>
            </a:fld>
            <a:endParaRPr lang="en-US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1: Telefondatenauswertung</a:t>
            </a:r>
            <a:endParaRPr lang="de-DE" dirty="0"/>
          </a:p>
        </p:txBody>
      </p:sp>
      <p:pic>
        <p:nvPicPr>
          <p:cNvPr id="4413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0"/>
            <a:ext cx="1233488" cy="135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13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1233488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41351" name="Line 7"/>
          <p:cNvSpPr>
            <a:spLocks noChangeShapeType="1"/>
          </p:cNvSpPr>
          <p:nvPr/>
        </p:nvSpPr>
        <p:spPr bwMode="auto">
          <a:xfrm>
            <a:off x="2286000" y="2133600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1352" name="Rectangle 8"/>
          <p:cNvSpPr>
            <a:spLocks noChangeArrowheads="1"/>
          </p:cNvSpPr>
          <p:nvPr/>
        </p:nvSpPr>
        <p:spPr bwMode="auto">
          <a:xfrm>
            <a:off x="3886200" y="5029200"/>
            <a:ext cx="1676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DSMS</a:t>
            </a:r>
          </a:p>
        </p:txBody>
      </p:sp>
      <p:sp>
        <p:nvSpPr>
          <p:cNvPr id="441355" name="Text Box 11"/>
          <p:cNvSpPr txBox="1">
            <a:spLocks noChangeArrowheads="1"/>
          </p:cNvSpPr>
          <p:nvPr/>
        </p:nvSpPr>
        <p:spPr bwMode="auto">
          <a:xfrm>
            <a:off x="201613" y="4343400"/>
            <a:ext cx="4357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Outgoing (call_ID, caller, time, event)</a:t>
            </a:r>
          </a:p>
        </p:txBody>
      </p:sp>
      <p:sp>
        <p:nvSpPr>
          <p:cNvPr id="441356" name="Text Box 12"/>
          <p:cNvSpPr txBox="1">
            <a:spLocks noChangeArrowheads="1"/>
          </p:cNvSpPr>
          <p:nvPr/>
        </p:nvSpPr>
        <p:spPr bwMode="auto">
          <a:xfrm>
            <a:off x="4592638" y="4572000"/>
            <a:ext cx="4414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Incoming (call_ID, callee, time, event)</a:t>
            </a:r>
          </a:p>
        </p:txBody>
      </p:sp>
      <p:sp>
        <p:nvSpPr>
          <p:cNvPr id="441357" name="Text Box 13"/>
          <p:cNvSpPr txBox="1">
            <a:spLocks noChangeArrowheads="1"/>
          </p:cNvSpPr>
          <p:nvPr/>
        </p:nvSpPr>
        <p:spPr bwMode="auto">
          <a:xfrm>
            <a:off x="3352800" y="5791200"/>
            <a:ext cx="2773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event = </a:t>
            </a:r>
            <a:r>
              <a:rPr lang="en-US" sz="2000">
                <a:solidFill>
                  <a:schemeClr val="tx2"/>
                </a:solidFill>
                <a:latin typeface="Copperplate Gothic Bold" charset="0"/>
              </a:rPr>
              <a:t>start</a:t>
            </a:r>
            <a:r>
              <a:rPr lang="en-US" sz="2000">
                <a:solidFill>
                  <a:schemeClr val="accent2"/>
                </a:solidFill>
                <a:latin typeface="Copperplate Gothic Bold" charset="0"/>
              </a:rPr>
              <a:t> </a:t>
            </a:r>
            <a:r>
              <a:rPr lang="en-US" sz="2000">
                <a:solidFill>
                  <a:schemeClr val="accent2"/>
                </a:solidFill>
              </a:rPr>
              <a:t>or</a:t>
            </a:r>
            <a:r>
              <a:rPr lang="en-US" sz="2000">
                <a:solidFill>
                  <a:schemeClr val="accent2"/>
                </a:solidFill>
                <a:latin typeface="Copperplate Gothic Bold" charset="0"/>
              </a:rPr>
              <a:t> </a:t>
            </a:r>
            <a:r>
              <a:rPr lang="en-US" sz="2000">
                <a:solidFill>
                  <a:schemeClr val="tx2"/>
                </a:solidFill>
                <a:latin typeface="Copperplate Gothic Bold" charset="0"/>
              </a:rPr>
              <a:t>end</a:t>
            </a:r>
          </a:p>
        </p:txBody>
      </p:sp>
      <p:grpSp>
        <p:nvGrpSpPr>
          <p:cNvPr id="441365" name="Group 21"/>
          <p:cNvGrpSpPr>
            <a:grpSpLocks/>
          </p:cNvGrpSpPr>
          <p:nvPr/>
        </p:nvGrpSpPr>
        <p:grpSpPr bwMode="auto">
          <a:xfrm>
            <a:off x="1524000" y="2209800"/>
            <a:ext cx="1143000" cy="1981200"/>
            <a:chOff x="960" y="1392"/>
            <a:chExt cx="720" cy="1248"/>
          </a:xfrm>
        </p:grpSpPr>
        <p:sp>
          <p:nvSpPr>
            <p:cNvPr id="441358" name="Rectangle 14"/>
            <p:cNvSpPr>
              <a:spLocks noChangeArrowheads="1"/>
            </p:cNvSpPr>
            <p:nvPr/>
          </p:nvSpPr>
          <p:spPr bwMode="auto">
            <a:xfrm>
              <a:off x="960" y="2208"/>
              <a:ext cx="72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/>
                <a:t>Central</a:t>
              </a:r>
            </a:p>
            <a:p>
              <a:r>
                <a:rPr lang="en-US" sz="2000"/>
                <a:t>Office</a:t>
              </a:r>
            </a:p>
          </p:txBody>
        </p:sp>
        <p:sp>
          <p:nvSpPr>
            <p:cNvPr id="441359" name="Line 15"/>
            <p:cNvSpPr>
              <a:spLocks noChangeShapeType="1"/>
            </p:cNvSpPr>
            <p:nvPr/>
          </p:nvSpPr>
          <p:spPr bwMode="auto">
            <a:xfrm>
              <a:off x="1344" y="1392"/>
              <a:ext cx="0" cy="816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41360" name="Line 16"/>
          <p:cNvSpPr>
            <a:spLocks noChangeShapeType="1"/>
          </p:cNvSpPr>
          <p:nvPr/>
        </p:nvSpPr>
        <p:spPr bwMode="auto">
          <a:xfrm>
            <a:off x="457200" y="3581400"/>
            <a:ext cx="10668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1361" name="Line 17"/>
          <p:cNvSpPr>
            <a:spLocks noChangeShapeType="1"/>
          </p:cNvSpPr>
          <p:nvPr/>
        </p:nvSpPr>
        <p:spPr bwMode="auto">
          <a:xfrm>
            <a:off x="457200" y="3810000"/>
            <a:ext cx="10668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1362" name="Line 18"/>
          <p:cNvSpPr>
            <a:spLocks noChangeShapeType="1"/>
          </p:cNvSpPr>
          <p:nvPr/>
        </p:nvSpPr>
        <p:spPr bwMode="auto">
          <a:xfrm>
            <a:off x="457200" y="4038600"/>
            <a:ext cx="10668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1364" name="Line 20"/>
          <p:cNvSpPr>
            <a:spLocks noChangeShapeType="1"/>
          </p:cNvSpPr>
          <p:nvPr/>
        </p:nvSpPr>
        <p:spPr bwMode="auto">
          <a:xfrm>
            <a:off x="2133600" y="4191000"/>
            <a:ext cx="17526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41366" name="Group 22"/>
          <p:cNvGrpSpPr>
            <a:grpSpLocks/>
          </p:cNvGrpSpPr>
          <p:nvPr/>
        </p:nvGrpSpPr>
        <p:grpSpPr bwMode="auto">
          <a:xfrm>
            <a:off x="6248400" y="2209800"/>
            <a:ext cx="1143000" cy="1981200"/>
            <a:chOff x="960" y="1392"/>
            <a:chExt cx="720" cy="1248"/>
          </a:xfrm>
        </p:grpSpPr>
        <p:sp>
          <p:nvSpPr>
            <p:cNvPr id="441367" name="Rectangle 23"/>
            <p:cNvSpPr>
              <a:spLocks noChangeArrowheads="1"/>
            </p:cNvSpPr>
            <p:nvPr/>
          </p:nvSpPr>
          <p:spPr bwMode="auto">
            <a:xfrm>
              <a:off x="960" y="2208"/>
              <a:ext cx="72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/>
                <a:t>Central</a:t>
              </a:r>
            </a:p>
            <a:p>
              <a:r>
                <a:rPr lang="en-US" sz="2000"/>
                <a:t>Office</a:t>
              </a:r>
            </a:p>
          </p:txBody>
        </p:sp>
        <p:sp>
          <p:nvSpPr>
            <p:cNvPr id="441368" name="Line 24"/>
            <p:cNvSpPr>
              <a:spLocks noChangeShapeType="1"/>
            </p:cNvSpPr>
            <p:nvPr/>
          </p:nvSpPr>
          <p:spPr bwMode="auto">
            <a:xfrm>
              <a:off x="1344" y="1392"/>
              <a:ext cx="0" cy="816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41370" name="Line 26"/>
          <p:cNvSpPr>
            <a:spLocks noChangeShapeType="1"/>
          </p:cNvSpPr>
          <p:nvPr/>
        </p:nvSpPr>
        <p:spPr bwMode="auto">
          <a:xfrm flipH="1">
            <a:off x="5562600" y="4191000"/>
            <a:ext cx="12954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1372" name="Line 28"/>
          <p:cNvSpPr>
            <a:spLocks noChangeShapeType="1"/>
          </p:cNvSpPr>
          <p:nvPr/>
        </p:nvSpPr>
        <p:spPr bwMode="auto">
          <a:xfrm flipH="1">
            <a:off x="7391400" y="3810000"/>
            <a:ext cx="11430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1373" name="Line 29"/>
          <p:cNvSpPr>
            <a:spLocks noChangeShapeType="1"/>
          </p:cNvSpPr>
          <p:nvPr/>
        </p:nvSpPr>
        <p:spPr bwMode="auto">
          <a:xfrm flipH="1">
            <a:off x="7391400" y="4038600"/>
            <a:ext cx="11430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1374" name="Line 30"/>
          <p:cNvSpPr>
            <a:spLocks noChangeShapeType="1"/>
          </p:cNvSpPr>
          <p:nvPr/>
        </p:nvSpPr>
        <p:spPr bwMode="auto">
          <a:xfrm flipH="1">
            <a:off x="7391400" y="3581400"/>
            <a:ext cx="11430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1375" name="Text Box 31"/>
          <p:cNvSpPr txBox="1">
            <a:spLocks noChangeArrowheads="1"/>
          </p:cNvSpPr>
          <p:nvPr/>
        </p:nvSpPr>
        <p:spPr bwMode="auto">
          <a:xfrm>
            <a:off x="2743200" y="1371600"/>
            <a:ext cx="1065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ALICE</a:t>
            </a:r>
          </a:p>
        </p:txBody>
      </p:sp>
      <p:sp>
        <p:nvSpPr>
          <p:cNvPr id="441376" name="Text Box 32"/>
          <p:cNvSpPr txBox="1">
            <a:spLocks noChangeArrowheads="1"/>
          </p:cNvSpPr>
          <p:nvPr/>
        </p:nvSpPr>
        <p:spPr bwMode="auto">
          <a:xfrm>
            <a:off x="7435850" y="1335088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BOB</a:t>
            </a:r>
          </a:p>
        </p:txBody>
      </p:sp>
      <p:sp>
        <p:nvSpPr>
          <p:cNvPr id="2" name="Rechteck 1"/>
          <p:cNvSpPr/>
          <p:nvPr/>
        </p:nvSpPr>
        <p:spPr>
          <a:xfrm>
            <a:off x="1979712" y="6237312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B. Babcock, S. </a:t>
            </a:r>
            <a:r>
              <a:rPr lang="de-DE" sz="1200" dirty="0" err="1">
                <a:solidFill>
                  <a:srgbClr val="0000FF"/>
                </a:solidFill>
              </a:rPr>
              <a:t>Babu</a:t>
            </a:r>
            <a:r>
              <a:rPr lang="de-DE" sz="1200" dirty="0">
                <a:solidFill>
                  <a:srgbClr val="0000FF"/>
                </a:solidFill>
              </a:rPr>
              <a:t>, M. </a:t>
            </a:r>
            <a:r>
              <a:rPr lang="de-DE" sz="1200" dirty="0" err="1">
                <a:solidFill>
                  <a:srgbClr val="0000FF"/>
                </a:solidFill>
              </a:rPr>
              <a:t>Datar</a:t>
            </a:r>
            <a:r>
              <a:rPr lang="de-DE" sz="1200" dirty="0">
                <a:solidFill>
                  <a:srgbClr val="0000FF"/>
                </a:solidFill>
              </a:rPr>
              <a:t>, R. </a:t>
            </a:r>
            <a:r>
              <a:rPr lang="de-DE" sz="1200" dirty="0" err="1">
                <a:solidFill>
                  <a:srgbClr val="0000FF"/>
                </a:solidFill>
              </a:rPr>
              <a:t>Motwani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J. </a:t>
            </a:r>
            <a:r>
              <a:rPr lang="de-DE" sz="1200" dirty="0" err="1">
                <a:solidFill>
                  <a:srgbClr val="0000FF"/>
                </a:solidFill>
              </a:rPr>
              <a:t>Widom</a:t>
            </a:r>
            <a:r>
              <a:rPr lang="de-DE" sz="1200" dirty="0">
                <a:solidFill>
                  <a:srgbClr val="0000FF"/>
                </a:solidFill>
              </a:rPr>
              <a:t>. Models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Issues</a:t>
            </a:r>
            <a:r>
              <a:rPr lang="de-DE" sz="1200" dirty="0">
                <a:solidFill>
                  <a:srgbClr val="0000FF"/>
                </a:solidFill>
              </a:rPr>
              <a:t> in Data Stream Systems, </a:t>
            </a:r>
            <a:r>
              <a:rPr lang="de-DE" sz="1200" dirty="0" err="1">
                <a:solidFill>
                  <a:srgbClr val="0000FF"/>
                </a:solidFill>
              </a:rPr>
              <a:t>Invited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paper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Proc</a:t>
            </a:r>
            <a:r>
              <a:rPr lang="de-DE" sz="1200" dirty="0">
                <a:solidFill>
                  <a:srgbClr val="0000FF"/>
                </a:solidFill>
              </a:rPr>
              <a:t>. of PODS 2002, June </a:t>
            </a:r>
            <a:r>
              <a:rPr lang="de-DE" sz="1200" b="1" dirty="0">
                <a:solidFill>
                  <a:srgbClr val="FF0000"/>
                </a:solidFill>
              </a:rPr>
              <a:t>2002</a:t>
            </a:r>
          </a:p>
        </p:txBody>
      </p:sp>
    </p:spTree>
    <p:extLst>
      <p:ext uri="{BB962C8B-B14F-4D97-AF65-F5344CB8AC3E}">
        <p14:creationId xmlns:p14="http://schemas.microsoft.com/office/powerpoint/2010/main" val="92670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60350"/>
            <a:ext cx="8424167" cy="503238"/>
          </a:xfrm>
        </p:spPr>
        <p:txBody>
          <a:bodyPr/>
          <a:lstStyle/>
          <a:p>
            <a:r>
              <a:rPr lang="de-DE" dirty="0" smtClean="0"/>
              <a:t>Weitere Stromdatenverarbeitungsumgebungen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F05FF"/>
                </a:solidFill>
              </a:rPr>
              <a:t>Apache </a:t>
            </a:r>
          </a:p>
          <a:p>
            <a:pPr lvl="1"/>
            <a:r>
              <a:rPr lang="en-US" dirty="0" err="1" smtClean="0">
                <a:solidFill>
                  <a:srgbClr val="0F05FF"/>
                </a:solidFill>
              </a:rPr>
              <a:t>Flink</a:t>
            </a:r>
            <a:r>
              <a:rPr lang="en-US" dirty="0">
                <a:solidFill>
                  <a:srgbClr val="0F05FF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flink.apache.org</a:t>
            </a:r>
            <a:r>
              <a:rPr lang="en-US" dirty="0" smtClean="0"/>
              <a:t>)</a:t>
            </a:r>
          </a:p>
          <a:p>
            <a:pPr lvl="1"/>
            <a:r>
              <a:rPr lang="en-US" dirty="0">
                <a:solidFill>
                  <a:srgbClr val="0F05FF"/>
                </a:solidFill>
              </a:rPr>
              <a:t>Kafka</a:t>
            </a:r>
            <a:r>
              <a:rPr lang="en-US" dirty="0"/>
              <a:t> (</a:t>
            </a:r>
            <a:r>
              <a:rPr lang="en-US" dirty="0" err="1" smtClean="0"/>
              <a:t>kafka.apache.org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>
                <a:solidFill>
                  <a:srgbClr val="0F05FF"/>
                </a:solidFill>
              </a:rPr>
              <a:t>Spark</a:t>
            </a:r>
            <a:r>
              <a:rPr lang="en-US" dirty="0"/>
              <a:t> (</a:t>
            </a:r>
            <a:r>
              <a:rPr lang="en-US" dirty="0" err="1" smtClean="0"/>
              <a:t>spark.apache.org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Storm (</a:t>
            </a:r>
            <a:r>
              <a:rPr lang="en-US" dirty="0" err="1" smtClean="0"/>
              <a:t>storm.apache.org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0F05FF"/>
                </a:solidFill>
              </a:rPr>
              <a:t>Odysseus</a:t>
            </a:r>
            <a:r>
              <a:rPr lang="en-US" dirty="0">
                <a:solidFill>
                  <a:srgbClr val="0F05FF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odysseus.informatik.uni-oldenburg.de</a:t>
            </a:r>
            <a:r>
              <a:rPr lang="en-US" dirty="0" smtClean="0"/>
              <a:t>)</a:t>
            </a:r>
          </a:p>
          <a:p>
            <a:r>
              <a:rPr lang="en-US" dirty="0">
                <a:solidFill>
                  <a:srgbClr val="0F05FF"/>
                </a:solidFill>
              </a:rPr>
              <a:t>Elastic Stack </a:t>
            </a:r>
            <a:r>
              <a:rPr lang="en-US" dirty="0" smtClean="0"/>
              <a:t>(</a:t>
            </a:r>
            <a:r>
              <a:rPr lang="en-US" dirty="0" err="1" smtClean="0"/>
              <a:t>www.elastic.co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Viele</a:t>
            </a:r>
            <a:r>
              <a:rPr lang="en-US" dirty="0" smtClean="0"/>
              <a:t> </a:t>
            </a:r>
            <a:r>
              <a:rPr lang="en-US" dirty="0" err="1" smtClean="0"/>
              <a:t>weitere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2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087" y="204715"/>
            <a:ext cx="8374385" cy="503238"/>
          </a:xfrm>
        </p:spPr>
        <p:txBody>
          <a:bodyPr/>
          <a:lstStyle/>
          <a:p>
            <a:r>
              <a:rPr lang="de-DE" dirty="0" smtClean="0"/>
              <a:t>Implementierung eines DSMS – Designeinflüsse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Variable Datenraten </a:t>
            </a:r>
            <a:r>
              <a:rPr lang="de-DE" dirty="0" smtClean="0"/>
              <a:t>mit </a:t>
            </a:r>
            <a:r>
              <a:rPr lang="de-DE" b="1" dirty="0" smtClean="0"/>
              <a:t>hohen Spitzen </a:t>
            </a:r>
            <a:r>
              <a:rPr lang="de-DE" dirty="0" smtClean="0"/>
              <a:t>mit ...</a:t>
            </a:r>
          </a:p>
          <a:p>
            <a:r>
              <a:rPr lang="de-DE" dirty="0" smtClean="0"/>
              <a:t>... </a:t>
            </a:r>
            <a:r>
              <a:rPr lang="de-DE" b="1" dirty="0" smtClean="0"/>
              <a:t>kaum vorhersagbarer Verteilung</a:t>
            </a:r>
          </a:p>
          <a:p>
            <a:r>
              <a:rPr lang="de-DE" dirty="0" smtClean="0"/>
              <a:t>Hohe </a:t>
            </a:r>
            <a:r>
              <a:rPr lang="de-DE" b="1" dirty="0" smtClean="0"/>
              <a:t>Anzahl</a:t>
            </a:r>
            <a:r>
              <a:rPr lang="de-DE" dirty="0" smtClean="0"/>
              <a:t> registrierter kontinuierlicher Anfragen</a:t>
            </a:r>
          </a:p>
          <a:p>
            <a:r>
              <a:rPr lang="de-DE" b="1" dirty="0" smtClean="0"/>
              <a:t>Designziele</a:t>
            </a:r>
            <a:r>
              <a:rPr lang="de-DE" dirty="0" smtClean="0"/>
              <a:t> hiermit umzugehen:</a:t>
            </a:r>
          </a:p>
          <a:p>
            <a:pPr lvl="1"/>
            <a:r>
              <a:rPr lang="de-DE" dirty="0" smtClean="0"/>
              <a:t>Multi-Anfrage-Optimierung von Ausführungsplänen</a:t>
            </a:r>
          </a:p>
          <a:p>
            <a:pPr lvl="2"/>
            <a:r>
              <a:rPr lang="de-DE" dirty="0" smtClean="0"/>
              <a:t>Mehrfachverwendung von internen Teilströmen</a:t>
            </a:r>
            <a:endParaRPr lang="de-DE" dirty="0"/>
          </a:p>
          <a:p>
            <a:pPr lvl="1"/>
            <a:r>
              <a:rPr lang="de-DE" dirty="0" err="1" smtClean="0"/>
              <a:t>Reoptimierung</a:t>
            </a:r>
            <a:r>
              <a:rPr lang="de-DE" dirty="0" smtClean="0"/>
              <a:t> von Plänen bei Laständerung </a:t>
            </a:r>
            <a:br>
              <a:rPr lang="de-DE" dirty="0" smtClean="0"/>
            </a:br>
            <a:r>
              <a:rPr lang="de-DE" dirty="0" smtClean="0"/>
              <a:t>(Selbstbeobachtung des Systemverhaltens)</a:t>
            </a:r>
          </a:p>
          <a:p>
            <a:pPr lvl="1"/>
            <a:r>
              <a:rPr lang="de-DE" dirty="0" smtClean="0"/>
              <a:t>Lastabhängige Approximation von korrekten Ausgaben (</a:t>
            </a:r>
            <a:r>
              <a:rPr lang="de-DE" dirty="0" err="1" smtClean="0"/>
              <a:t>graceful</a:t>
            </a:r>
            <a:r>
              <a:rPr lang="de-DE" dirty="0" smtClean="0"/>
              <a:t> </a:t>
            </a:r>
            <a:r>
              <a:rPr lang="de-DE" dirty="0" err="1" smtClean="0"/>
              <a:t>approximation</a:t>
            </a:r>
            <a:r>
              <a:rPr lang="de-DE" dirty="0" smtClean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90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Fenster-orientierte Verarbeitung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Fenster sind Möglichkeiten, den Nutzer selbst kleine Einheiten zu definieren zu lassen</a:t>
            </a:r>
          </a:p>
          <a:p>
            <a:r>
              <a:rPr lang="de-DE" sz="2400" dirty="0" smtClean="0"/>
              <a:t>Nicht immer kann man immer größer werdende Fenster </a:t>
            </a:r>
            <a:br>
              <a:rPr lang="de-DE" sz="2400" dirty="0" smtClean="0"/>
            </a:br>
            <a:r>
              <a:rPr lang="de-DE" sz="2400" dirty="0" smtClean="0"/>
              <a:t>(vgl.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SQL:2011</a:t>
            </a:r>
            <a:r>
              <a:rPr lang="de-DE" sz="2400" dirty="0" smtClean="0">
                <a:sym typeface="Symbol" charset="0"/>
              </a:rPr>
              <a:t>) wegoptimieren</a:t>
            </a:r>
          </a:p>
          <a:p>
            <a:r>
              <a:rPr lang="de-DE" sz="2400" dirty="0" smtClean="0">
                <a:sym typeface="Symbol" charset="0"/>
              </a:rPr>
              <a:t>Auch bei “kleinem” Fenster kann bei einem “Eingabestoß” (</a:t>
            </a:r>
            <a:r>
              <a:rPr lang="de-DE" sz="2400" dirty="0" err="1" smtClean="0">
                <a:sym typeface="Symbol" charset="0"/>
              </a:rPr>
              <a:t>burst</a:t>
            </a:r>
            <a:r>
              <a:rPr lang="de-DE" sz="2400" dirty="0" smtClean="0">
                <a:sym typeface="Symbol" charset="0"/>
              </a:rPr>
              <a:t>) eine große Relation entstehen</a:t>
            </a:r>
          </a:p>
          <a:p>
            <a:r>
              <a:rPr lang="de-DE" sz="2400" dirty="0" smtClean="0">
                <a:sym typeface="Wingdings"/>
              </a:rPr>
              <a:t> </a:t>
            </a:r>
            <a:r>
              <a:rPr lang="de-DE" sz="2400" dirty="0" smtClean="0">
                <a:sym typeface="Symbol" charset="0"/>
              </a:rPr>
              <a:t>Problematische Verzögerungen</a:t>
            </a:r>
          </a:p>
          <a:p>
            <a:r>
              <a:rPr lang="de-DE" sz="2400" dirty="0" smtClean="0"/>
              <a:t>Auch bei blockierenden Operatoren (z.B. </a:t>
            </a:r>
            <a:r>
              <a:rPr lang="de-DE" sz="2400" dirty="0" err="1" smtClean="0"/>
              <a:t>Sort</a:t>
            </a:r>
            <a:r>
              <a:rPr lang="de-DE" sz="2400" dirty="0" smtClean="0"/>
              <a:t>) kann der Speicherbedarf für den jeweiligen Zustand bei großen Relationen sehr groß werden</a:t>
            </a:r>
          </a:p>
          <a:p>
            <a:pPr lvl="1"/>
            <a:r>
              <a:rPr lang="de-DE" sz="2000" dirty="0" smtClean="0"/>
              <a:t>Verarbeitung wird ggf. auch zu langsam</a:t>
            </a:r>
          </a:p>
          <a:p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07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QoS</a:t>
            </a:r>
            <a:r>
              <a:rPr lang="de-DE" dirty="0" smtClean="0"/>
              <a:t>-Vereinbarungen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err="1" smtClean="0"/>
              <a:t>QoS</a:t>
            </a:r>
            <a:r>
              <a:rPr lang="de-DE" sz="2400" dirty="0" smtClean="0"/>
              <a:t>-Vereinbarung kann beinhalten, dass Eingaben ggf. nicht verarbeitet werden ("</a:t>
            </a:r>
            <a:r>
              <a:rPr lang="de-DE" sz="2400" dirty="0" smtClean="0">
                <a:solidFill>
                  <a:srgbClr val="0F05FF"/>
                </a:solidFill>
              </a:rPr>
              <a:t>Skip</a:t>
            </a:r>
            <a:r>
              <a:rPr lang="de-DE" sz="2400" dirty="0" smtClean="0"/>
              <a:t>"), um nicht zurückzufallen</a:t>
            </a:r>
          </a:p>
          <a:p>
            <a:r>
              <a:rPr lang="de-DE" sz="2400" dirty="0" smtClean="0"/>
              <a:t>Statt Tupel wegzulassen, </a:t>
            </a:r>
            <a:r>
              <a:rPr lang="de-DE" sz="2400" dirty="0" smtClean="0">
                <a:solidFill>
                  <a:srgbClr val="0F05FF"/>
                </a:solidFill>
              </a:rPr>
              <a:t>Approximationstechniken</a:t>
            </a:r>
            <a:r>
              <a:rPr lang="de-DE" sz="2400" dirty="0" smtClean="0"/>
              <a:t> betrachten</a:t>
            </a:r>
          </a:p>
          <a:p>
            <a:endParaRPr lang="de-DE" sz="2400" dirty="0" smtClean="0"/>
          </a:p>
          <a:p>
            <a:r>
              <a:rPr lang="de-DE" sz="2400" dirty="0" smtClean="0"/>
              <a:t>Aber: Statt Approximation erst einmal </a:t>
            </a:r>
            <a:br>
              <a:rPr lang="de-DE" sz="2400" dirty="0" smtClean="0"/>
            </a:br>
            <a:r>
              <a:rPr lang="de-DE" sz="2400" dirty="0" smtClean="0">
                <a:solidFill>
                  <a:srgbClr val="0F05FF"/>
                </a:solidFill>
              </a:rPr>
              <a:t>inkrementelle Verarbeitung </a:t>
            </a:r>
            <a:r>
              <a:rPr lang="de-DE" sz="2400" dirty="0" smtClean="0"/>
              <a:t>richtig organisieren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Historische Daten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>
                <a:solidFill>
                  <a:srgbClr val="0F05FF"/>
                </a:solidFill>
              </a:rPr>
              <a:t>Fensterorientierte</a:t>
            </a:r>
            <a:r>
              <a:rPr lang="de-DE" sz="2400" dirty="0" smtClean="0"/>
              <a:t> Verarbeitung auch für Anfragen bzgl. </a:t>
            </a:r>
            <a:r>
              <a:rPr lang="de-DE" sz="2400" dirty="0" smtClean="0">
                <a:solidFill>
                  <a:srgbClr val="0F05FF"/>
                </a:solidFill>
              </a:rPr>
              <a:t>historischer Daten</a:t>
            </a:r>
          </a:p>
          <a:p>
            <a:pPr lvl="1"/>
            <a:r>
              <a:rPr lang="de-DE" sz="2000" dirty="0" smtClean="0"/>
              <a:t>Dadurch einfacher Vergleich zwischen alten und aktuellen Daten möglich: Wann gab es eine aktuelle Situation schon einmal?</a:t>
            </a:r>
          </a:p>
          <a:p>
            <a:pPr lvl="1"/>
            <a:r>
              <a:rPr lang="de-DE" sz="2000" dirty="0" smtClean="0"/>
              <a:t>Ausführung von Fenster-basierten Anfragen auf "alten" Daten</a:t>
            </a:r>
          </a:p>
          <a:p>
            <a:pPr lvl="1"/>
            <a:r>
              <a:rPr lang="de-DE" sz="2000" dirty="0" smtClean="0"/>
              <a:t>Approximation auch für Verarbeitung historischer Daten</a:t>
            </a:r>
          </a:p>
          <a:p>
            <a:pPr lvl="1"/>
            <a:r>
              <a:rPr lang="de-DE" sz="2000" dirty="0" smtClean="0"/>
              <a:t>Verarbeitungszeit pro Zeitfenster begrenzbar</a:t>
            </a:r>
          </a:p>
          <a:p>
            <a:r>
              <a:rPr lang="de-DE" sz="2400" dirty="0" smtClean="0"/>
              <a:t>Insbesondere bei überlappenden Fenstern muss eine parallele Verarbeitung nicht notwendigerweise zu Geschwindigkeitsvorteilen führen</a:t>
            </a:r>
          </a:p>
          <a:p>
            <a:pPr lvl="1"/>
            <a:r>
              <a:rPr lang="de-DE" sz="2000" dirty="0" smtClean="0"/>
              <a:t>Prozessoren verarbeiten "gleiche" Daten</a:t>
            </a:r>
            <a:endParaRPr lang="de-DE" sz="2000" dirty="0"/>
          </a:p>
          <a:p>
            <a:pPr lvl="1"/>
            <a:r>
              <a:rPr lang="de-DE" sz="2000" dirty="0"/>
              <a:t>Daten müssen den Prozessoren zugeführt werden (Aufwand)</a:t>
            </a:r>
          </a:p>
          <a:p>
            <a:pPr lvl="1"/>
            <a:r>
              <a:rPr lang="de-DE" sz="2000" dirty="0" smtClean="0"/>
              <a:t>Lieber Pipeline aufbauen und </a:t>
            </a:r>
            <a:br>
              <a:rPr lang="de-DE" sz="2000" dirty="0" smtClean="0"/>
            </a:br>
            <a:r>
              <a:rPr lang="de-DE" sz="2000" dirty="0" smtClean="0"/>
              <a:t>inkrementelle Verarbeitung mit einem Prozessor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76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Kontinuierliche und historische Anfragen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smtClean="0"/>
              <a:t>Daten werden nur einmal betrachtet und</a:t>
            </a:r>
          </a:p>
          <a:p>
            <a:r>
              <a:rPr lang="de-DE" sz="2000" dirty="0" smtClean="0"/>
              <a:t>Speicher für Zustand (stark) begrenzt: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O(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poly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( log( |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Strm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| )))</a:t>
            </a:r>
          </a:p>
          <a:p>
            <a:r>
              <a:rPr lang="de-DE" sz="2000" dirty="0" smtClean="0"/>
              <a:t>Rechenzeit pro Tupel möglichst klein (auch um Zustand im Hauptspeicher zu modifizieren)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381328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564207" y="4122936"/>
            <a:ext cx="2616200" cy="152400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76907" y="5672336"/>
            <a:ext cx="2616200" cy="152400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1681807" y="4542036"/>
            <a:ext cx="74613" cy="74612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1694507" y="4948436"/>
            <a:ext cx="74613" cy="74612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1694507" y="5329436"/>
            <a:ext cx="74613" cy="74612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4298007" y="4338836"/>
            <a:ext cx="1435100" cy="12319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4332932" y="4394398"/>
            <a:ext cx="1421157" cy="1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2000" b="0" u="none" dirty="0" smtClean="0">
                <a:solidFill>
                  <a:schemeClr val="tx1"/>
                </a:solidFill>
                <a:cs typeface="+mn-cs"/>
              </a:rPr>
              <a:t>Strom-</a:t>
            </a:r>
            <a:r>
              <a:rPr lang="en-US" sz="2000" b="0" u="none" dirty="0" err="1" smtClean="0">
                <a:solidFill>
                  <a:schemeClr val="tx1"/>
                </a:solidFill>
                <a:cs typeface="+mn-cs"/>
              </a:rPr>
              <a:t>Ver</a:t>
            </a:r>
            <a:r>
              <a:rPr lang="en-US" sz="2000" b="0" u="none" dirty="0" smtClean="0">
                <a:solidFill>
                  <a:schemeClr val="tx1"/>
                </a:solidFill>
                <a:cs typeface="+mn-cs"/>
              </a:rPr>
              <a:t>-</a:t>
            </a:r>
            <a:br>
              <a:rPr lang="en-US" sz="2000" b="0" u="none" dirty="0" smtClean="0">
                <a:solidFill>
                  <a:schemeClr val="tx1"/>
                </a:solidFill>
                <a:cs typeface="+mn-cs"/>
              </a:rPr>
            </a:br>
            <a:r>
              <a:rPr lang="en-US" sz="2000" b="0" u="none" dirty="0" err="1" smtClean="0">
                <a:solidFill>
                  <a:schemeClr val="tx1"/>
                </a:solidFill>
                <a:cs typeface="+mn-cs"/>
              </a:rPr>
              <a:t>arbeitungs</a:t>
            </a:r>
            <a:r>
              <a:rPr lang="en-US" sz="2000" b="0" u="none" dirty="0" smtClean="0">
                <a:solidFill>
                  <a:schemeClr val="tx1"/>
                </a:solidFill>
                <a:cs typeface="+mn-cs"/>
              </a:rPr>
              <a:t>-</a:t>
            </a:r>
            <a:br>
              <a:rPr lang="en-US" sz="2000" b="0" u="none" dirty="0" smtClean="0">
                <a:solidFill>
                  <a:schemeClr val="tx1"/>
                </a:solidFill>
                <a:cs typeface="+mn-cs"/>
              </a:rPr>
            </a:br>
            <a:r>
              <a:rPr lang="en-US" sz="2000" b="0" u="none" dirty="0" err="1" smtClean="0">
                <a:solidFill>
                  <a:schemeClr val="tx1"/>
                </a:solidFill>
                <a:cs typeface="+mn-cs"/>
              </a:rPr>
              <a:t>Maschine</a:t>
            </a:r>
            <a:endParaRPr lang="en-US" sz="2000" b="0" u="none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3180407" y="4186436"/>
            <a:ext cx="1117600" cy="66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flipV="1">
            <a:off x="3193107" y="5126236"/>
            <a:ext cx="11049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5733107" y="4948436"/>
            <a:ext cx="825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685843" y="4702174"/>
            <a:ext cx="1069203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2000" b="0" u="none" smtClean="0">
                <a:solidFill>
                  <a:schemeClr val="tx1"/>
                </a:solidFill>
                <a:cs typeface="+mn-cs"/>
              </a:rPr>
              <a:t>Antwort</a:t>
            </a:r>
            <a:endParaRPr lang="en-US" sz="2000" b="0" u="none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3536007" y="2852936"/>
            <a:ext cx="3048000" cy="698500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3899020" y="2852936"/>
            <a:ext cx="2329164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sz="2000" b="0" u="none" dirty="0" err="1" smtClean="0">
                <a:solidFill>
                  <a:schemeClr val="tx1"/>
                </a:solidFill>
                <a:cs typeface="+mn-cs"/>
              </a:rPr>
              <a:t>Datenstrukturen</a:t>
            </a:r>
            <a:r>
              <a:rPr lang="en-US" sz="2000" b="0" u="none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sz="2000" b="0" u="none" dirty="0" err="1" smtClean="0">
                <a:solidFill>
                  <a:schemeClr val="tx1"/>
                </a:solidFill>
                <a:cs typeface="+mn-cs"/>
              </a:rPr>
              <a:t>im</a:t>
            </a:r>
            <a:r>
              <a:rPr lang="en-US" sz="2000" b="0" u="none" dirty="0" smtClean="0">
                <a:solidFill>
                  <a:schemeClr val="tx1"/>
                </a:solidFill>
                <a:cs typeface="+mn-cs"/>
              </a:rPr>
              <a:t/>
            </a:r>
            <a:br>
              <a:rPr lang="en-US" sz="2000" b="0" u="none" dirty="0" smtClean="0">
                <a:solidFill>
                  <a:schemeClr val="tx1"/>
                </a:solidFill>
                <a:cs typeface="+mn-cs"/>
              </a:rPr>
            </a:br>
            <a:r>
              <a:rPr lang="en-US" sz="2000" b="0" u="none" dirty="0" err="1" smtClean="0">
                <a:solidFill>
                  <a:schemeClr val="tx1"/>
                </a:solidFill>
                <a:cs typeface="+mn-cs"/>
              </a:rPr>
              <a:t>Hauptspeicher</a:t>
            </a:r>
            <a:endParaRPr lang="en-US" sz="2000" b="0" u="none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4" name="Line 17"/>
          <p:cNvSpPr>
            <a:spLocks noChangeShapeType="1"/>
          </p:cNvSpPr>
          <p:nvPr/>
        </p:nvSpPr>
        <p:spPr bwMode="auto">
          <a:xfrm>
            <a:off x="4996507" y="3576836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865832" y="3670498"/>
            <a:ext cx="1584536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2000" b="0" u="none" dirty="0" err="1" smtClean="0">
                <a:solidFill>
                  <a:schemeClr val="tx1"/>
                </a:solidFill>
                <a:cs typeface="+mn-cs"/>
              </a:rPr>
              <a:t>Datenströme</a:t>
            </a:r>
            <a:endParaRPr lang="en-US" sz="2000" b="0" u="none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978545" y="3376762"/>
            <a:ext cx="125034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cs typeface="+mn-cs"/>
              </a:rPr>
              <a:t>(Terabytes)</a:t>
            </a:r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5031308" y="5585569"/>
            <a:ext cx="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4497908" y="5890369"/>
            <a:ext cx="1173398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b="0" dirty="0" err="1" smtClean="0">
                <a:cs typeface="+mn-cs"/>
              </a:rPr>
              <a:t>Anfrage</a:t>
            </a:r>
            <a:r>
              <a:rPr lang="en-US" b="0" dirty="0" smtClean="0">
                <a:cs typeface="+mn-cs"/>
              </a:rPr>
              <a:t> Q</a:t>
            </a:r>
            <a:endParaRPr lang="en-US" b="0" dirty="0">
              <a:cs typeface="+mn-cs"/>
            </a:endParaRPr>
          </a:p>
        </p:txBody>
      </p:sp>
      <p:sp>
        <p:nvSpPr>
          <p:cNvPr id="38" name="Fußzeilenplatzhalter 3"/>
          <p:cNvSpPr txBox="1">
            <a:spLocks/>
          </p:cNvSpPr>
          <p:nvPr/>
        </p:nvSpPr>
        <p:spPr>
          <a:xfrm>
            <a:off x="2339752" y="6356176"/>
            <a:ext cx="4648200" cy="4572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00FF"/>
                </a:solidFill>
              </a:rPr>
              <a:t>Minos </a:t>
            </a:r>
            <a:r>
              <a:rPr lang="en-US" sz="1200" dirty="0" err="1" smtClean="0">
                <a:solidFill>
                  <a:srgbClr val="0000FF"/>
                </a:solidFill>
              </a:rPr>
              <a:t>Garofalakis</a:t>
            </a:r>
            <a:r>
              <a:rPr lang="en-US" sz="1200" dirty="0" smtClean="0">
                <a:solidFill>
                  <a:srgbClr val="0000FF"/>
                </a:solidFill>
              </a:rPr>
              <a:t>: A Quick Intro to Data Stream </a:t>
            </a:r>
            <a:r>
              <a:rPr lang="en-US" sz="1200" dirty="0" err="1" smtClean="0">
                <a:solidFill>
                  <a:srgbClr val="0000FF"/>
                </a:solidFill>
              </a:rPr>
              <a:t>Algorithmics</a:t>
            </a:r>
            <a:r>
              <a:rPr lang="en-US" sz="1200" dirty="0" smtClean="0">
                <a:solidFill>
                  <a:srgbClr val="0000FF"/>
                </a:solidFill>
              </a:rPr>
              <a:t> – </a:t>
            </a:r>
            <a:r>
              <a:rPr lang="en-US" sz="1200" i="1" dirty="0" smtClean="0">
                <a:solidFill>
                  <a:srgbClr val="0000FF"/>
                </a:solidFill>
              </a:rPr>
              <a:t>CS262 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39" name="Text Box 23"/>
          <p:cNvSpPr txBox="1">
            <a:spLocks noChangeArrowheads="1"/>
          </p:cNvSpPr>
          <p:nvPr/>
        </p:nvSpPr>
        <p:spPr bwMode="auto">
          <a:xfrm>
            <a:off x="6732240" y="2996952"/>
            <a:ext cx="1200225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cs typeface="+mn-cs"/>
              </a:rPr>
              <a:t>(Kilobytes)</a:t>
            </a:r>
          </a:p>
        </p:txBody>
      </p:sp>
    </p:spTree>
    <p:extLst>
      <p:ext uri="{BB962C8B-B14F-4D97-AF65-F5344CB8AC3E}">
        <p14:creationId xmlns:p14="http://schemas.microsoft.com/office/powerpoint/2010/main" val="9892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Beispiel</a:t>
            </a:r>
            <a:r>
              <a:rPr lang="en-US" dirty="0" smtClean="0"/>
              <a:t>: </a:t>
            </a:r>
            <a:r>
              <a:rPr lang="en-US" dirty="0" err="1" smtClean="0"/>
              <a:t>Elektrizitätsverbrauchsanalyse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643050"/>
            <a:ext cx="564360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123728" y="6247586"/>
            <a:ext cx="48485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F05FF"/>
                </a:solidFill>
              </a:rPr>
              <a:t>Bin Jiang, Jian </a:t>
            </a:r>
            <a:r>
              <a:rPr lang="en-US" sz="1000" dirty="0" smtClean="0">
                <a:solidFill>
                  <a:srgbClr val="0F05FF"/>
                </a:solidFill>
              </a:rPr>
              <a:t>Pei, Online </a:t>
            </a:r>
            <a:r>
              <a:rPr lang="en-US" sz="1000" dirty="0">
                <a:solidFill>
                  <a:srgbClr val="0F05FF"/>
                </a:solidFill>
              </a:rPr>
              <a:t>Interval Skyline Queries on Time  </a:t>
            </a:r>
            <a:r>
              <a:rPr lang="en-US" sz="1000" dirty="0" smtClean="0">
                <a:solidFill>
                  <a:srgbClr val="0F05FF"/>
                </a:solidFill>
              </a:rPr>
              <a:t>Series, </a:t>
            </a:r>
            <a:br>
              <a:rPr lang="en-US" sz="1000" dirty="0" smtClean="0">
                <a:solidFill>
                  <a:srgbClr val="0F05FF"/>
                </a:solidFill>
              </a:rPr>
            </a:br>
            <a:r>
              <a:rPr lang="en-US" sz="1000" dirty="0" smtClean="0">
                <a:solidFill>
                  <a:srgbClr val="0F05FF"/>
                </a:solidFill>
              </a:rPr>
              <a:t>In </a:t>
            </a:r>
            <a:r>
              <a:rPr lang="en-US" sz="1000" dirty="0">
                <a:solidFill>
                  <a:srgbClr val="0F05FF"/>
                </a:solidFill>
              </a:rPr>
              <a:t>Proceedings of the 25th international conference </a:t>
            </a:r>
            <a:r>
              <a:rPr lang="en-US" sz="1000">
                <a:solidFill>
                  <a:srgbClr val="0F05FF"/>
                </a:solidFill>
              </a:rPr>
              <a:t>on </a:t>
            </a:r>
            <a:r>
              <a:rPr lang="en-US" sz="1000" smtClean="0">
                <a:solidFill>
                  <a:srgbClr val="0F05FF"/>
                </a:solidFill>
              </a:rPr>
              <a:t>data engineering </a:t>
            </a:r>
            <a:r>
              <a:rPr lang="en-US" sz="1000" dirty="0">
                <a:solidFill>
                  <a:srgbClr val="0F05FF"/>
                </a:solidFill>
              </a:rPr>
              <a:t>(</a:t>
            </a:r>
            <a:r>
              <a:rPr lang="en-US" sz="1000" dirty="0" smtClean="0">
                <a:solidFill>
                  <a:srgbClr val="0F05FF"/>
                </a:solidFill>
              </a:rPr>
              <a:t>ICDE’09) </a:t>
            </a:r>
            <a:r>
              <a:rPr lang="en-US" sz="1000" b="1" dirty="0" smtClean="0">
                <a:solidFill>
                  <a:srgbClr val="FF0000"/>
                </a:solidFill>
              </a:rPr>
              <a:t>2009</a:t>
            </a:r>
            <a:r>
              <a:rPr lang="en-US" sz="1000" dirty="0">
                <a:solidFill>
                  <a:srgbClr val="0F05FF"/>
                </a:solidFill>
              </a:rPr>
              <a:t/>
            </a:r>
            <a:br>
              <a:rPr lang="en-US" sz="1000" dirty="0">
                <a:solidFill>
                  <a:srgbClr val="0F05FF"/>
                </a:solidFill>
              </a:rPr>
            </a:br>
            <a:endParaRPr lang="en-US" sz="1000" dirty="0">
              <a:solidFill>
                <a:srgbClr val="0F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5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Fensterbasierte Anfragen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357430"/>
            <a:ext cx="457203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1472" y="1714488"/>
            <a:ext cx="824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Welche Regionen haben hohen Verbrauch in der Woche vom 16.-22. Juni?</a:t>
            </a:r>
            <a:endParaRPr lang="de-D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292080" y="2492896"/>
            <a:ext cx="350046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Region 1: </a:t>
            </a:r>
            <a:r>
              <a:rPr lang="de-DE" b="1" dirty="0" smtClean="0"/>
              <a:t>Interessant</a:t>
            </a:r>
          </a:p>
          <a:p>
            <a:r>
              <a:rPr lang="de-DE" dirty="0" smtClean="0"/>
              <a:t>Höchster Tagesverbrauch </a:t>
            </a:r>
            <a:br>
              <a:rPr lang="de-DE" dirty="0" smtClean="0"/>
            </a:br>
            <a:r>
              <a:rPr lang="de-DE" dirty="0" smtClean="0"/>
              <a:t>am 20. Juni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5292080" y="3635904"/>
            <a:ext cx="350046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Region 2: </a:t>
            </a:r>
            <a:r>
              <a:rPr lang="de-DE" b="1" dirty="0" smtClean="0"/>
              <a:t>Interessant</a:t>
            </a:r>
          </a:p>
          <a:p>
            <a:r>
              <a:rPr lang="de-DE" dirty="0" smtClean="0"/>
              <a:t>Höchster Durchschnittsverbrauch im Anfragefenster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4778912"/>
            <a:ext cx="350046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Region 3: </a:t>
            </a:r>
            <a:r>
              <a:rPr lang="de-DE" b="1" dirty="0" smtClean="0"/>
              <a:t>Nicht interessant</a:t>
            </a:r>
          </a:p>
          <a:p>
            <a:r>
              <a:rPr lang="de-DE" dirty="0" smtClean="0"/>
              <a:t>Geringerer Verbrauch als Region 2 an jedem Tag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1285860"/>
            <a:ext cx="3494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Informationsbedarf</a:t>
            </a:r>
            <a:r>
              <a:rPr lang="de-DE" dirty="0" smtClean="0"/>
              <a:t>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43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Intervall-Skyline-Anfragen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4000496" y="1357298"/>
            <a:ext cx="50006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Für den Informationsbedarf ist eine Zeitreihe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 smtClean="0"/>
              <a:t> "interessant", falls im Anfragefenster keine andere Zeitreihe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s'</a:t>
            </a:r>
            <a:r>
              <a:rPr lang="de-DE" dirty="0" smtClean="0"/>
              <a:t> liegt, so dass</a:t>
            </a:r>
          </a:p>
          <a:p>
            <a:pPr marL="342900" indent="-342900">
              <a:buAutoNum type="arabicParenBoth"/>
            </a:pP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s'</a:t>
            </a:r>
            <a:r>
              <a:rPr lang="de-DE" dirty="0" smtClean="0"/>
              <a:t> besser ist als s zu mindestens einem Zeitpunkt und</a:t>
            </a:r>
            <a:endParaRPr lang="de-DE" b="1" dirty="0" smtClean="0"/>
          </a:p>
          <a:p>
            <a:pPr marL="342900" indent="-342900">
              <a:buAutoNum type="arabicParenBoth"/>
            </a:pP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s'</a:t>
            </a:r>
            <a:r>
              <a:rPr lang="de-DE" dirty="0" smtClean="0"/>
              <a:t> nicht schlechter ist als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 smtClean="0"/>
              <a:t> zu jedem Zeitpunkt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52736"/>
            <a:ext cx="3857652" cy="256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535902" y="3695942"/>
            <a:ext cx="4500594" cy="2436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de-DE" b="1" dirty="0" smtClean="0"/>
              <a:t>Probleme</a:t>
            </a:r>
          </a:p>
          <a:p>
            <a:pPr marL="342900" indent="-342900">
              <a:buAutoNum type="arabicParenBoth"/>
            </a:pPr>
            <a:r>
              <a:rPr lang="de-DE" dirty="0" smtClean="0"/>
              <a:t>Einfache Skyline-</a:t>
            </a:r>
            <a:r>
              <a:rPr lang="de-DE" dirty="0" err="1" smtClean="0"/>
              <a:t>Anfragebeant</a:t>
            </a:r>
            <a:r>
              <a:rPr lang="de-DE" dirty="0" smtClean="0"/>
              <a:t>-</a:t>
            </a:r>
            <a:r>
              <a:rPr lang="de-DE" dirty="0" err="1" smtClean="0"/>
              <a:t>wortungstechniken</a:t>
            </a:r>
            <a:r>
              <a:rPr lang="de-DE" dirty="0" smtClean="0"/>
              <a:t> nicht inkrementell</a:t>
            </a:r>
          </a:p>
          <a:p>
            <a:pPr marL="342900" indent="-342900">
              <a:buFontTx/>
              <a:buAutoNum type="arabicParenBoth"/>
            </a:pPr>
            <a:r>
              <a:rPr lang="de-DE" dirty="0" smtClean="0"/>
              <a:t>Insbesondere für hohe Dimensionen (große Fenster) daher nicht effektiv</a:t>
            </a:r>
          </a:p>
          <a:p>
            <a:pPr marL="342900" indent="-342900">
              <a:buAutoNum type="arabicParenBoth"/>
            </a:pPr>
            <a:r>
              <a:rPr lang="de-DE" dirty="0" smtClean="0"/>
              <a:t>Für überlappende Zeitfenster im Stromverarbeitungskontext daher nicht geeignet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85720" y="3695942"/>
            <a:ext cx="4502304" cy="2726786"/>
            <a:chOff x="285720" y="3857628"/>
            <a:chExt cx="4502304" cy="2726786"/>
          </a:xfrm>
        </p:grpSpPr>
        <p:grpSp>
          <p:nvGrpSpPr>
            <p:cNvPr id="15" name="组合 14"/>
            <p:cNvGrpSpPr/>
            <p:nvPr/>
          </p:nvGrpSpPr>
          <p:grpSpPr>
            <a:xfrm>
              <a:off x="285720" y="4286256"/>
              <a:ext cx="4502304" cy="2298158"/>
              <a:chOff x="357158" y="4071942"/>
              <a:chExt cx="4502304" cy="229815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57158" y="4071942"/>
                <a:ext cx="37862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Zeitreihe: </a:t>
                </a:r>
                <a:r>
                  <a:rPr lang="de-DE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(t</a:t>
                </a:r>
                <a:r>
                  <a:rPr lang="de-DE" baseline="-25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0</a:t>
                </a:r>
                <a:r>
                  <a:rPr lang="de-DE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,v</a:t>
                </a:r>
                <a:r>
                  <a:rPr lang="de-DE" baseline="-25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0</a:t>
                </a:r>
                <a:r>
                  <a:rPr lang="de-DE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),(t</a:t>
                </a:r>
                <a:r>
                  <a:rPr lang="de-DE" baseline="-25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1</a:t>
                </a:r>
                <a:r>
                  <a:rPr lang="de-DE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,v</a:t>
                </a:r>
                <a:r>
                  <a:rPr lang="de-DE" baseline="-25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1</a:t>
                </a:r>
                <a:r>
                  <a:rPr lang="de-DE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)…….(</a:t>
                </a:r>
                <a:r>
                  <a:rPr lang="de-DE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t</a:t>
                </a:r>
                <a:r>
                  <a:rPr lang="de-DE" baseline="-250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n</a:t>
                </a:r>
                <a:r>
                  <a:rPr lang="de-DE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,v</a:t>
                </a:r>
                <a:r>
                  <a:rPr lang="de-DE" baseline="-250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n</a:t>
                </a:r>
                <a:r>
                  <a:rPr lang="de-DE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)</a:t>
                </a:r>
                <a:endParaRPr lang="de-DE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下箭头 8"/>
              <p:cNvSpPr/>
              <p:nvPr/>
            </p:nvSpPr>
            <p:spPr>
              <a:xfrm>
                <a:off x="1643042" y="4500570"/>
                <a:ext cx="214314" cy="571504"/>
              </a:xfrm>
              <a:prstGeom prst="down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927654" y="4491666"/>
                <a:ext cx="25717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/>
                  <a:t>Zeitreihe = Punkt im </a:t>
                </a:r>
                <a:br>
                  <a:rPr lang="de-DE" sz="1400" dirty="0" smtClean="0"/>
                </a:br>
                <a:r>
                  <a:rPr lang="de-DE" sz="1400" dirty="0" err="1" smtClean="0"/>
                  <a:t>n</a:t>
                </a:r>
                <a:r>
                  <a:rPr lang="de-DE" sz="1400" dirty="0" smtClean="0"/>
                  <a:t>-dimensionalen Raum</a:t>
                </a:r>
                <a:endParaRPr lang="de-DE" sz="14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115046" y="5072074"/>
                <a:ext cx="18853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(v</a:t>
                </a:r>
                <a:r>
                  <a:rPr lang="de-DE" baseline="-25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0</a:t>
                </a:r>
                <a:r>
                  <a:rPr lang="de-DE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,v</a:t>
                </a:r>
                <a:r>
                  <a:rPr lang="de-DE" baseline="-25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1</a:t>
                </a:r>
                <a:r>
                  <a:rPr lang="de-DE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,…..</a:t>
                </a:r>
                <a:r>
                  <a:rPr lang="de-DE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v</a:t>
                </a:r>
                <a:r>
                  <a:rPr lang="de-DE" baseline="-250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n</a:t>
                </a:r>
                <a:r>
                  <a:rPr lang="de-DE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)</a:t>
                </a:r>
                <a:endParaRPr lang="de-DE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" name="下箭头 11"/>
              <p:cNvSpPr/>
              <p:nvPr/>
            </p:nvSpPr>
            <p:spPr>
              <a:xfrm>
                <a:off x="1643042" y="5429264"/>
                <a:ext cx="214314" cy="571504"/>
              </a:xfrm>
              <a:prstGeom prst="down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82998" y="6000768"/>
                <a:ext cx="41764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Skyline-Punkte = interessante Zeitreihen</a:t>
                </a:r>
                <a:endParaRPr lang="de-DE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857356" y="5500702"/>
                <a:ext cx="2571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Skyline-Berechnung</a:t>
                </a:r>
                <a:endParaRPr lang="de-DE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214414" y="3857628"/>
              <a:ext cx="2500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Naiver Ansatz</a:t>
              </a:r>
              <a:endParaRPr lang="de-DE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0964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Intervall-Skyline-Anfrage</a:t>
            </a:r>
            <a:endParaRPr lang="de-DE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r>
              <a:rPr lang="de-DE" dirty="0" smtClean="0"/>
              <a:t>Eine Zeitreihe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F05FF"/>
                </a:solidFill>
              </a:rPr>
              <a:t>dominiert </a:t>
            </a:r>
            <a:r>
              <a:rPr lang="de-DE" dirty="0" smtClean="0"/>
              <a:t>eine Zeitreihe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im Intervall [</a:t>
            </a:r>
            <a:r>
              <a:rPr lang="de-DE" dirty="0" err="1" smtClean="0"/>
              <a:t>i:j</a:t>
            </a:r>
            <a:r>
              <a:rPr lang="de-DE" dirty="0" smtClean="0"/>
              <a:t>], geschrieben                    , falls                         </a:t>
            </a:r>
          </a:p>
          <a:p>
            <a:pPr>
              <a:buNone/>
            </a:pPr>
            <a:r>
              <a:rPr lang="de-DE" dirty="0" smtClean="0"/>
              <a:t> 	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s[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] ≥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de-DE" dirty="0" smtClean="0"/>
              <a:t> und                      :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s[l]&gt;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[l]</a:t>
            </a:r>
            <a:r>
              <a:rPr lang="de-DE" dirty="0" smtClean="0"/>
              <a:t> </a:t>
            </a:r>
          </a:p>
          <a:p>
            <a:r>
              <a:rPr lang="de-DE" dirty="0" smtClean="0"/>
              <a:t>Sei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 smtClean="0"/>
              <a:t> eine Menge von Zeitreihen und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i:j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] </a:t>
            </a:r>
            <a:r>
              <a:rPr lang="de-DE" dirty="0" smtClean="0"/>
              <a:t>ein Intervall, </a:t>
            </a:r>
            <a:br>
              <a:rPr lang="de-DE" dirty="0" smtClean="0"/>
            </a:br>
            <a:r>
              <a:rPr lang="de-DE" dirty="0" smtClean="0"/>
              <a:t>dann ist die </a:t>
            </a:r>
            <a:r>
              <a:rPr lang="de-DE" dirty="0" smtClean="0">
                <a:solidFill>
                  <a:srgbClr val="0F05FF"/>
                </a:solidFill>
              </a:rPr>
              <a:t>Intervall-Skyline </a:t>
            </a:r>
            <a:r>
              <a:rPr lang="de-DE" dirty="0" smtClean="0"/>
              <a:t>bzgl.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i:j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de-DE" dirty="0" smtClean="0"/>
              <a:t> die Menge der nicht dominierten Zeitreihen aus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 smtClean="0"/>
              <a:t> in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i:j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de-DE" dirty="0" smtClean="0"/>
              <a:t>, geschrieben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2101953"/>
            <a:ext cx="1285884" cy="39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2300" y="2107187"/>
            <a:ext cx="1500198" cy="40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4040" y="2522295"/>
            <a:ext cx="134711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2403" y="4437112"/>
            <a:ext cx="553919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123728" y="6247586"/>
            <a:ext cx="48485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F05FF"/>
                </a:solidFill>
              </a:rPr>
              <a:t>Bin Jiang, Jian </a:t>
            </a:r>
            <a:r>
              <a:rPr lang="en-US" sz="1000" dirty="0" smtClean="0">
                <a:solidFill>
                  <a:srgbClr val="0F05FF"/>
                </a:solidFill>
              </a:rPr>
              <a:t>Pei, Online </a:t>
            </a:r>
            <a:r>
              <a:rPr lang="en-US" sz="1000" dirty="0">
                <a:solidFill>
                  <a:srgbClr val="0F05FF"/>
                </a:solidFill>
              </a:rPr>
              <a:t>Interval Skyline Queries on Time  </a:t>
            </a:r>
            <a:r>
              <a:rPr lang="en-US" sz="1000" dirty="0" smtClean="0">
                <a:solidFill>
                  <a:srgbClr val="0F05FF"/>
                </a:solidFill>
              </a:rPr>
              <a:t>Series, </a:t>
            </a:r>
            <a:br>
              <a:rPr lang="en-US" sz="1000" dirty="0" smtClean="0">
                <a:solidFill>
                  <a:srgbClr val="0F05FF"/>
                </a:solidFill>
              </a:rPr>
            </a:br>
            <a:r>
              <a:rPr lang="en-US" sz="1000" dirty="0" smtClean="0">
                <a:solidFill>
                  <a:srgbClr val="0F05FF"/>
                </a:solidFill>
              </a:rPr>
              <a:t>In </a:t>
            </a:r>
            <a:r>
              <a:rPr lang="en-US" sz="1000" dirty="0">
                <a:solidFill>
                  <a:srgbClr val="0F05FF"/>
                </a:solidFill>
              </a:rPr>
              <a:t>Proceedings of the 25th international conference </a:t>
            </a:r>
            <a:r>
              <a:rPr lang="en-US" sz="1000">
                <a:solidFill>
                  <a:srgbClr val="0F05FF"/>
                </a:solidFill>
              </a:rPr>
              <a:t>on </a:t>
            </a:r>
            <a:r>
              <a:rPr lang="en-US" sz="1000" smtClean="0">
                <a:solidFill>
                  <a:srgbClr val="0F05FF"/>
                </a:solidFill>
              </a:rPr>
              <a:t>data engineering </a:t>
            </a:r>
            <a:r>
              <a:rPr lang="en-US" sz="1000" dirty="0">
                <a:solidFill>
                  <a:srgbClr val="0F05FF"/>
                </a:solidFill>
              </a:rPr>
              <a:t>(</a:t>
            </a:r>
            <a:r>
              <a:rPr lang="en-US" sz="1000" dirty="0" smtClean="0">
                <a:solidFill>
                  <a:srgbClr val="0F05FF"/>
                </a:solidFill>
              </a:rPr>
              <a:t>ICDE’09) </a:t>
            </a:r>
            <a:r>
              <a:rPr lang="en-US" sz="1000" b="1" dirty="0" smtClean="0">
                <a:solidFill>
                  <a:srgbClr val="FF0000"/>
                </a:solidFill>
              </a:rPr>
              <a:t>2009</a:t>
            </a:r>
            <a:r>
              <a:rPr lang="en-US" sz="1000" dirty="0">
                <a:solidFill>
                  <a:srgbClr val="0F05FF"/>
                </a:solidFill>
              </a:rPr>
              <a:t/>
            </a:r>
            <a:br>
              <a:rPr lang="en-US" sz="1000" dirty="0">
                <a:solidFill>
                  <a:srgbClr val="0F05FF"/>
                </a:solidFill>
              </a:rPr>
            </a:br>
            <a:endParaRPr lang="en-US" sz="1000" dirty="0">
              <a:solidFill>
                <a:srgbClr val="0F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1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C911-7424-5C4F-A4A4-2BA8F49945DA}" type="slidenum">
              <a:rPr lang="en-US"/>
              <a:pPr/>
              <a:t>5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Anfrage 1 (</a:t>
            </a:r>
            <a:r>
              <a:rPr lang="de-DE" dirty="0" err="1" smtClean="0">
                <a:latin typeface="Copperplate Gothic Bold" charset="0"/>
              </a:rPr>
              <a:t>self-join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30000"/>
              </a:spcAft>
            </a:pPr>
            <a:r>
              <a:rPr lang="de-DE" dirty="0" smtClean="0"/>
              <a:t>Find all </a:t>
            </a:r>
            <a:r>
              <a:rPr lang="de-DE" dirty="0" err="1" smtClean="0">
                <a:solidFill>
                  <a:schemeClr val="accent2"/>
                </a:solidFill>
              </a:rPr>
              <a:t>outgoing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calls</a:t>
            </a:r>
            <a:r>
              <a:rPr lang="de-DE" dirty="0" smtClean="0"/>
              <a:t> </a:t>
            </a:r>
            <a:r>
              <a:rPr lang="de-DE" dirty="0" err="1" smtClean="0"/>
              <a:t>longer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accent2"/>
                </a:solidFill>
              </a:rPr>
              <a:t>2 </a:t>
            </a:r>
            <a:r>
              <a:rPr lang="de-DE" dirty="0" err="1" smtClean="0">
                <a:solidFill>
                  <a:schemeClr val="accent2"/>
                </a:solidFill>
              </a:rPr>
              <a:t>minutes</a:t>
            </a:r>
            <a:endParaRPr lang="de-DE" dirty="0" smtClean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de-DE" dirty="0" smtClean="0">
                <a:solidFill>
                  <a:srgbClr val="339933"/>
                </a:solidFill>
              </a:rPr>
              <a:t>SELECT   O1.call_ID, O1.caller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de-DE" dirty="0" smtClean="0">
                <a:solidFill>
                  <a:srgbClr val="339933"/>
                </a:solidFill>
              </a:rPr>
              <a:t>FROM      </a:t>
            </a:r>
            <a:r>
              <a:rPr lang="de-DE" dirty="0" err="1" smtClean="0">
                <a:solidFill>
                  <a:srgbClr val="339933"/>
                </a:solidFill>
              </a:rPr>
              <a:t>Outgoing</a:t>
            </a:r>
            <a:r>
              <a:rPr lang="de-DE" dirty="0" smtClean="0">
                <a:solidFill>
                  <a:srgbClr val="339933"/>
                </a:solidFill>
              </a:rPr>
              <a:t> O1, </a:t>
            </a:r>
            <a:r>
              <a:rPr lang="de-DE" dirty="0" err="1" smtClean="0">
                <a:solidFill>
                  <a:srgbClr val="339933"/>
                </a:solidFill>
              </a:rPr>
              <a:t>Outgoing</a:t>
            </a:r>
            <a:r>
              <a:rPr lang="de-DE" dirty="0" smtClean="0">
                <a:solidFill>
                  <a:srgbClr val="339933"/>
                </a:solidFill>
              </a:rPr>
              <a:t> O2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de-DE" dirty="0" smtClean="0">
                <a:solidFill>
                  <a:srgbClr val="339933"/>
                </a:solidFill>
              </a:rPr>
              <a:t>WHERE   (O2.time – O1.time &gt; 2   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de-DE" dirty="0" smtClean="0">
                <a:solidFill>
                  <a:srgbClr val="339933"/>
                </a:solidFill>
              </a:rPr>
              <a:t>                  AND   O1.call_ID = O2.call_ID 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de-DE" dirty="0" smtClean="0">
                <a:solidFill>
                  <a:srgbClr val="339933"/>
                </a:solidFill>
              </a:rPr>
              <a:t>                  AND   O1.event = </a:t>
            </a:r>
            <a:r>
              <a:rPr lang="de-DE" dirty="0" err="1" smtClean="0">
                <a:solidFill>
                  <a:srgbClr val="339933"/>
                </a:solidFill>
                <a:latin typeface="Copperplate Gothic Bold" charset="0"/>
              </a:rPr>
              <a:t>start</a:t>
            </a:r>
            <a:endParaRPr lang="de-DE" dirty="0" smtClean="0">
              <a:solidFill>
                <a:srgbClr val="339933"/>
              </a:solidFill>
              <a:latin typeface="Copperplate Gothic Bold" charset="0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de-DE" dirty="0" smtClean="0">
                <a:solidFill>
                  <a:srgbClr val="339933"/>
                </a:solidFill>
                <a:latin typeface="Copperplate Gothic Bold" charset="0"/>
              </a:rPr>
              <a:t>                    </a:t>
            </a:r>
            <a:r>
              <a:rPr lang="de-DE" dirty="0" smtClean="0">
                <a:solidFill>
                  <a:srgbClr val="339933"/>
                </a:solidFill>
              </a:rPr>
              <a:t>AND   O2.event = </a:t>
            </a:r>
            <a:r>
              <a:rPr lang="de-DE" dirty="0" smtClean="0">
                <a:solidFill>
                  <a:srgbClr val="339933"/>
                </a:solidFill>
                <a:latin typeface="Copperplate Gothic Bold" charset="0"/>
              </a:rPr>
              <a:t>end)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 smtClean="0"/>
              <a:t>Ergebnis wächst </a:t>
            </a:r>
            <a:r>
              <a:rPr lang="de-DE" dirty="0" smtClean="0">
                <a:solidFill>
                  <a:schemeClr val="accent2"/>
                </a:solidFill>
              </a:rPr>
              <a:t>ohne Begrenzung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 smtClean="0"/>
              <a:t>Ergebnis </a:t>
            </a:r>
            <a:r>
              <a:rPr lang="de-DE" dirty="0" smtClean="0">
                <a:solidFill>
                  <a:srgbClr val="333399"/>
                </a:solidFill>
              </a:rPr>
              <a:t>als Datenstrom bereitstellbar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 smtClean="0"/>
              <a:t>Frühestmögliche Ergebnisbereitstellung:</a:t>
            </a:r>
            <a:br>
              <a:rPr lang="de-DE" dirty="0" smtClean="0"/>
            </a:br>
            <a:r>
              <a:rPr lang="de-DE" dirty="0" smtClean="0"/>
              <a:t>Für Einzelverbindung steht Ergebnis nach 2 min fest,</a:t>
            </a:r>
            <a:r>
              <a:rPr lang="de-DE" dirty="0" smtClean="0">
                <a:solidFill>
                  <a:schemeClr val="accent2"/>
                </a:solidFill>
              </a:rPr>
              <a:t> auch ohne </a:t>
            </a:r>
            <a:r>
              <a:rPr lang="de-DE" dirty="0" smtClean="0">
                <a:solidFill>
                  <a:schemeClr val="accent2"/>
                </a:solidFill>
                <a:latin typeface="Copperplate Gothic Bold" charset="0"/>
              </a:rPr>
              <a:t>end</a:t>
            </a:r>
            <a:endParaRPr lang="de-DE" dirty="0">
              <a:solidFill>
                <a:schemeClr val="accent2"/>
              </a:solidFill>
              <a:latin typeface="Copperplate Gothic Bold" charset="0"/>
            </a:endParaRP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2" y="6356176"/>
            <a:ext cx="3240832" cy="457200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Rajeev </a:t>
            </a:r>
            <a:r>
              <a:rPr lang="en-US" sz="1400" dirty="0" err="1" smtClean="0">
                <a:solidFill>
                  <a:srgbClr val="0000FF"/>
                </a:solidFill>
              </a:rPr>
              <a:t>Motwani</a:t>
            </a:r>
            <a:r>
              <a:rPr lang="en-US" sz="1400" dirty="0" smtClean="0">
                <a:solidFill>
                  <a:srgbClr val="0000FF"/>
                </a:solidFill>
              </a:rPr>
              <a:t> PODS </a:t>
            </a:r>
            <a:r>
              <a:rPr lang="en-US" sz="1400" dirty="0">
                <a:solidFill>
                  <a:srgbClr val="0000FF"/>
                </a:solidFill>
              </a:rPr>
              <a:t>2002</a:t>
            </a:r>
          </a:p>
        </p:txBody>
      </p:sp>
    </p:spTree>
    <p:extLst>
      <p:ext uri="{BB962C8B-B14F-4D97-AF65-F5344CB8AC3E}">
        <p14:creationId xmlns:p14="http://schemas.microsoft.com/office/powerpoint/2010/main" val="73690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Energieverbrauchsdiagramm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564360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643174" y="5643578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Skyline = {region1, region2}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1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Intervall-Skyline – Effektive Berechnung</a:t>
            </a:r>
            <a:endParaRPr lang="de-DE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369902"/>
              </p:ext>
            </p:extLst>
          </p:nvPr>
        </p:nvGraphicFramePr>
        <p:xfrm>
          <a:off x="1285852" y="1286624"/>
          <a:ext cx="6643734" cy="3078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2117"/>
                <a:gridCol w="4501617"/>
              </a:tblGrid>
              <a:tr h="3000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Notation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Meaning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s,q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time series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[i:j](</a:t>
                      </a:r>
                      <a:r>
                        <a:rPr lang="en-US" sz="1400" dirty="0" err="1" smtClean="0"/>
                        <a:t>i</a:t>
                      </a:r>
                      <a:r>
                        <a:rPr lang="en-US" sz="1400" dirty="0" smtClean="0"/>
                        <a:t> ≤ j)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</a:t>
                      </a:r>
                      <a:r>
                        <a:rPr lang="en-US" sz="1400" baseline="0" dirty="0" smtClean="0"/>
                        <a:t> interval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Sky[i:j]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</a:t>
                      </a:r>
                      <a:r>
                        <a:rPr lang="en-US" sz="1400" baseline="0" dirty="0" smtClean="0"/>
                        <a:t> skyline in interval [i:j]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t</a:t>
                      </a:r>
                      <a:r>
                        <a:rPr lang="en-US" sz="1400" baseline="-25000" dirty="0" err="1" smtClean="0"/>
                        <a:t>c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</a:t>
                      </a:r>
                      <a:r>
                        <a:rPr lang="en-US" sz="1400" baseline="0" dirty="0" smtClean="0"/>
                        <a:t> most recent timestamp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</a:rPr>
                        <a:t>size</a:t>
                      </a:r>
                      <a:r>
                        <a:rPr lang="en-US" sz="1400" baseline="0" dirty="0" smtClean="0"/>
                        <a:t> of the base interval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</a:rPr>
                        <a:t>number</a:t>
                      </a:r>
                      <a:r>
                        <a:rPr lang="en-US" sz="1400" baseline="0" dirty="0" smtClean="0"/>
                        <a:t> of time series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W=[</a:t>
                      </a:r>
                      <a:r>
                        <a:rPr lang="en-US" sz="1400" dirty="0" err="1" smtClean="0"/>
                        <a:t>t</a:t>
                      </a:r>
                      <a:r>
                        <a:rPr lang="en-US" sz="1400" baseline="-25000" dirty="0" err="1" smtClean="0"/>
                        <a:t>c</a:t>
                      </a:r>
                      <a:r>
                        <a:rPr lang="en-US" sz="1400" baseline="-25000" dirty="0" smtClean="0"/>
                        <a:t> </a:t>
                      </a:r>
                      <a:r>
                        <a:rPr lang="en-US" sz="1400" dirty="0" smtClean="0"/>
                        <a:t>–w+1:t</a:t>
                      </a:r>
                      <a:r>
                        <a:rPr lang="en-US" sz="1400" baseline="-25000" dirty="0" smtClean="0"/>
                        <a:t>c</a:t>
                      </a:r>
                      <a:r>
                        <a:rPr lang="en-US" sz="1400" dirty="0" smtClean="0"/>
                        <a:t>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</a:t>
                      </a:r>
                      <a:r>
                        <a:rPr lang="en-US" sz="1400" dirty="0" smtClean="0">
                          <a:solidFill>
                            <a:srgbClr val="0000FF"/>
                          </a:solidFill>
                        </a:rPr>
                        <a:t>base interval </a:t>
                      </a:r>
                      <a:r>
                        <a:rPr lang="en-US" sz="1400" dirty="0" smtClean="0"/>
                        <a:t>of time</a:t>
                      </a:r>
                      <a:r>
                        <a:rPr lang="en-US" sz="1400" baseline="0" dirty="0" smtClean="0"/>
                        <a:t> series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s.max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</a:t>
                      </a:r>
                      <a:r>
                        <a:rPr lang="en-US" sz="1400" baseline="0" dirty="0" smtClean="0"/>
                        <a:t> maximum value of s in the base interval W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s.min[i:j]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</a:t>
                      </a:r>
                      <a:r>
                        <a:rPr lang="en-US" sz="1400" baseline="0" dirty="0" smtClean="0"/>
                        <a:t> minimum value of s in interval [</a:t>
                      </a:r>
                      <a:r>
                        <a:rPr lang="en-US" sz="1400" baseline="0" dirty="0" err="1" smtClean="0"/>
                        <a:t>i,j</a:t>
                      </a:r>
                      <a:r>
                        <a:rPr lang="en-US" sz="1400" baseline="0" dirty="0" smtClean="0"/>
                        <a:t>]</a:t>
                      </a:r>
                      <a:r>
                        <a:rPr lang="en-US" sz="1400" baseline="0" dirty="0" smtClean="0">
                          <a:latin typeface="Cambria Math"/>
                          <a:ea typeface="Cambria Math"/>
                        </a:rPr>
                        <a:t> in W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8313" y="4572008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Gegeben eine Menge von Zeitreihen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400" dirty="0" smtClean="0"/>
              <a:t>, so dass jede Zeitreihe im Basisintervall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W=[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4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–w+1:t</a:t>
            </a:r>
            <a:r>
              <a:rPr lang="de-DE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] </a:t>
            </a:r>
            <a:r>
              <a:rPr lang="de-DE" sz="2400" dirty="0" smtClean="0"/>
              <a:t>definiert ist. Gesucht wird eine </a:t>
            </a:r>
            <a:r>
              <a:rPr lang="de-DE" sz="2400" dirty="0" smtClean="0">
                <a:solidFill>
                  <a:srgbClr val="0F05FF"/>
                </a:solidFill>
              </a:rPr>
              <a:t>Datenstruktur D</a:t>
            </a:r>
            <a:r>
              <a:rPr lang="de-DE" sz="2400" dirty="0" smtClean="0"/>
              <a:t>, so dass </a:t>
            </a:r>
            <a:r>
              <a:rPr lang="de-DE" sz="2400" dirty="0" smtClean="0">
                <a:solidFill>
                  <a:srgbClr val="0F05FF"/>
                </a:solidFill>
              </a:rPr>
              <a:t>jede Intervall-Skyline-Anfrage </a:t>
            </a:r>
            <a:r>
              <a:rPr lang="de-DE" sz="2400" dirty="0" smtClean="0"/>
              <a:t>in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i:j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]⊆W </a:t>
            </a:r>
            <a:r>
              <a:rPr lang="de-DE" sz="2400" dirty="0" smtClean="0">
                <a:solidFill>
                  <a:srgbClr val="0F05FF"/>
                </a:solidFill>
              </a:rPr>
              <a:t>effektiv mit D </a:t>
            </a:r>
            <a:r>
              <a:rPr lang="de-DE" sz="2400" dirty="0" smtClean="0"/>
              <a:t>berechnet werden kann</a:t>
            </a:r>
            <a:endParaRPr lang="de-DE" sz="2400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7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On-</a:t>
            </a:r>
            <a:r>
              <a:rPr lang="de-DE" dirty="0" err="1" smtClean="0"/>
              <a:t>the</a:t>
            </a:r>
            <a:r>
              <a:rPr lang="de-DE" dirty="0" smtClean="0"/>
              <a:t>-</a:t>
            </a:r>
            <a:r>
              <a:rPr lang="de-DE" dirty="0" err="1" smtClean="0"/>
              <a:t>fly</a:t>
            </a:r>
            <a:r>
              <a:rPr lang="de-DE" dirty="0" smtClean="0"/>
              <a:t>-Methode (OTF)</a:t>
            </a:r>
            <a:endParaRPr lang="de-DE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Online-Intervall-Skyline-Anfragebeantwortung</a:t>
            </a:r>
            <a:endParaRPr lang="de-DE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17468"/>
            <a:ext cx="385765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1472" y="198884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Beispieldaten: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70" y="2329523"/>
            <a:ext cx="4242893" cy="239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Intervall-Skyline: </a:t>
            </a:r>
            <a:r>
              <a:rPr lang="de-DE" sz="3200" dirty="0" smtClean="0"/>
              <a:t>OTF-Verfahren</a:t>
            </a:r>
            <a:endParaRPr lang="de-DE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401080" cy="48245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dirty="0" err="1" smtClean="0">
                <a:solidFill>
                  <a:srgbClr val="0F05FF"/>
                </a:solidFill>
              </a:rPr>
              <a:t>Beh</a:t>
            </a:r>
            <a:r>
              <a:rPr lang="de-DE" dirty="0" smtClean="0">
                <a:solidFill>
                  <a:srgbClr val="0F05FF"/>
                </a:solidFill>
              </a:rPr>
              <a:t>. 1 </a:t>
            </a:r>
            <a:r>
              <a:rPr lang="de-DE" dirty="0" smtClean="0"/>
              <a:t>(</a:t>
            </a:r>
            <a:r>
              <a:rPr lang="de-DE" dirty="0" err="1" smtClean="0"/>
              <a:t>max</a:t>
            </a:r>
            <a:r>
              <a:rPr lang="de-DE" dirty="0" smtClean="0"/>
              <a:t>-min)</a:t>
            </a:r>
          </a:p>
          <a:p>
            <a:pPr>
              <a:lnSpc>
                <a:spcPct val="120000"/>
              </a:lnSpc>
              <a:buNone/>
            </a:pPr>
            <a:r>
              <a:rPr lang="de-DE" dirty="0" smtClean="0"/>
              <a:t>	Für zwei Zeitreihen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s,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und Intervall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i:j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ea typeface="Cambria Math"/>
              </a:rPr>
              <a:t>⊆W</a:t>
            </a:r>
            <a:r>
              <a:rPr lang="de-DE" dirty="0" smtClean="0">
                <a:ea typeface="Cambria Math"/>
              </a:rPr>
              <a:t> gilt: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ea typeface="Cambria Math"/>
              </a:rPr>
              <a:t/>
            </a:r>
            <a:br>
              <a:rPr lang="de-DE" dirty="0" smtClean="0">
                <a:solidFill>
                  <a:schemeClr val="accent1">
                    <a:lumMod val="50000"/>
                  </a:schemeClr>
                </a:solidFill>
                <a:ea typeface="Cambria Math"/>
              </a:rPr>
            </a:br>
            <a:r>
              <a:rPr lang="de-DE" dirty="0" smtClean="0">
                <a:ea typeface="Cambria Math"/>
              </a:rPr>
              <a:t>Falls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  <a:ea typeface="Cambria Math"/>
              </a:rPr>
              <a:t>s.min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ea typeface="Cambria Math"/>
              </a:rPr>
              <a:t>[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  <a:ea typeface="Cambria Math"/>
              </a:rPr>
              <a:t>i:j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ea typeface="Cambria Math"/>
              </a:rPr>
              <a:t>] &gt;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  <a:ea typeface="Cambria Math"/>
              </a:rPr>
              <a:t>q.max</a:t>
            </a:r>
            <a:r>
              <a:rPr lang="de-DE" dirty="0" smtClean="0">
                <a:ea typeface="Cambria Math"/>
              </a:rPr>
              <a:t> dann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ea typeface="Cambria Math"/>
              </a:rPr>
              <a:t>s ⧽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  <a:ea typeface="Cambria Math"/>
              </a:rPr>
              <a:t>[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  <a:ea typeface="Cambria Math"/>
              </a:rPr>
              <a:t>i:j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  <a:ea typeface="Cambria Math"/>
              </a:rPr>
              <a:t>]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ea typeface="Cambria Math"/>
              </a:rPr>
              <a:t>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  <a:ea typeface="Cambria Math"/>
              </a:rPr>
              <a:t>q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ea typeface="Cambria Math"/>
              </a:rPr>
              <a:t> </a:t>
            </a:r>
            <a:endParaRPr lang="de-DE" dirty="0" smtClean="0">
              <a:ea typeface="Cambria Math"/>
              <a:sym typeface="Wingdings" pitchFamily="2" charset="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DE" dirty="0" smtClean="0">
                <a:solidFill>
                  <a:srgbClr val="0F05FF"/>
                </a:solidFill>
                <a:ea typeface="Cambria Math"/>
                <a:sym typeface="Wingdings" pitchFamily="2" charset="2"/>
              </a:rPr>
              <a:t>Basisidee</a:t>
            </a:r>
            <a:r>
              <a:rPr lang="de-DE" dirty="0" smtClean="0">
                <a:ea typeface="Cambria Math"/>
                <a:sym typeface="Wingdings" pitchFamily="2" charset="2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de-DE" dirty="0" smtClean="0">
                <a:ea typeface="Cambria Math"/>
                <a:sym typeface="Wingdings" pitchFamily="2" charset="2"/>
              </a:rPr>
              <a:t>Speichere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  <a:ea typeface="Cambria Math"/>
                <a:sym typeface="Wingdings" pitchFamily="2" charset="2"/>
              </a:rPr>
              <a:t>s.max</a:t>
            </a:r>
            <a:r>
              <a:rPr lang="de-DE" dirty="0" smtClean="0">
                <a:ea typeface="Cambria Math"/>
                <a:sym typeface="Wingdings" pitchFamily="2" charset="2"/>
              </a:rPr>
              <a:t> und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  <a:ea typeface="Cambria Math"/>
                <a:sym typeface="Wingdings" pitchFamily="2" charset="2"/>
              </a:rPr>
              <a:t>s.min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ea typeface="Cambria Math"/>
              </a:rPr>
              <a:t>[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ea typeface="Cambria Math"/>
              </a:rPr>
              <a:t>i:j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ea typeface="Cambria Math"/>
              </a:rPr>
              <a:t>]</a:t>
            </a:r>
            <a:r>
              <a:rPr lang="de-DE" dirty="0" smtClean="0">
                <a:ea typeface="Cambria Math"/>
                <a:sym typeface="Wingdings" pitchFamily="2" charset="2"/>
              </a:rPr>
              <a:t> für jede Zeitreihe zur Berechnung einer Intervall-Skyline</a:t>
            </a:r>
          </a:p>
          <a:p>
            <a:pPr>
              <a:lnSpc>
                <a:spcPct val="120000"/>
              </a:lnSpc>
            </a:pPr>
            <a:r>
              <a:rPr lang="de-DE" dirty="0" smtClean="0">
                <a:ea typeface="Cambria Math"/>
                <a:sym typeface="Wingdings" pitchFamily="2" charset="2"/>
              </a:rPr>
              <a:t>Reduziere dadurch ggf. unnötige Prüfungen auf "Dominanz" (aufwendig)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46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48593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Intervall-Skyline: OTF-Verfahren</a:t>
            </a:r>
            <a:endParaRPr lang="de-DE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00694" y="2268161"/>
            <a:ext cx="3214710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List the “capability” of not being dominated in descending order</a:t>
            </a:r>
            <a:endParaRPr lang="en-US" sz="1600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1078948" y="2786058"/>
            <a:ext cx="4429156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00694" y="3000372"/>
            <a:ext cx="3500462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Record the maximum “ability” of dominating other time series</a:t>
            </a:r>
            <a:endParaRPr lang="en-US" sz="1600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1007510" y="3471864"/>
            <a:ext cx="4500594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93772" y="3729038"/>
            <a:ext cx="3571868" cy="16004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</a:t>
            </a:r>
            <a:r>
              <a:rPr lang="en-US" sz="1600" dirty="0" err="1" smtClean="0"/>
              <a:t>maxmin</a:t>
            </a:r>
            <a:r>
              <a:rPr lang="en-US" sz="1600" dirty="0" smtClean="0"/>
              <a:t>&gt;s.max,</a:t>
            </a:r>
          </a:p>
          <a:p>
            <a:r>
              <a:rPr lang="en-US" sz="1600" dirty="0" smtClean="0"/>
              <a:t>The remaining time series must be dominated by some Skyline in Sky because:</a:t>
            </a:r>
          </a:p>
          <a:p>
            <a:r>
              <a:rPr lang="en-US" sz="1600" dirty="0" smtClean="0"/>
              <a:t>(1). L is in descending order of s.max</a:t>
            </a:r>
          </a:p>
          <a:p>
            <a:r>
              <a:rPr lang="en-US" sz="1600" dirty="0" smtClean="0"/>
              <a:t>(2). </a:t>
            </a:r>
            <a:r>
              <a:rPr lang="en-US" sz="1600" dirty="0" err="1" smtClean="0"/>
              <a:t>Beh</a:t>
            </a:r>
            <a:r>
              <a:rPr lang="en-US" sz="1600" dirty="0" smtClean="0"/>
              <a:t>. 1</a:t>
            </a:r>
            <a:endParaRPr lang="en-US" sz="1600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3135794" y="3929066"/>
            <a:ext cx="2357454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0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65996"/>
            <a:ext cx="3920699" cy="22100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4"/>
            <a:ext cx="385765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214554"/>
            <a:ext cx="3143271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43438" y="142873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w=3   W=[1:3]  </a:t>
            </a:r>
          </a:p>
          <a:p>
            <a:r>
              <a:rPr lang="en-US" dirty="0" err="1" smtClean="0"/>
              <a:t>Berechne</a:t>
            </a:r>
            <a:r>
              <a:rPr lang="en-US" dirty="0" smtClean="0"/>
              <a:t> Skyline in [2:3]  </a:t>
            </a:r>
            <a:endParaRPr lang="en-US" dirty="0"/>
          </a:p>
        </p:txBody>
      </p:sp>
      <p:cxnSp>
        <p:nvCxnSpPr>
          <p:cNvPr id="9" name="直接连接符 8"/>
          <p:cNvCxnSpPr/>
          <p:nvPr/>
        </p:nvCxnSpPr>
        <p:spPr>
          <a:xfrm rot="5400000">
            <a:off x="605481" y="4679165"/>
            <a:ext cx="1785950" cy="15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5400000">
            <a:off x="1373975" y="4678371"/>
            <a:ext cx="1785950" cy="15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22760" y="3357562"/>
            <a:ext cx="46417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Sky={}, </a:t>
            </a:r>
            <a:r>
              <a:rPr lang="en-US" sz="1600" dirty="0" err="1" smtClean="0"/>
              <a:t>maxmin</a:t>
            </a:r>
            <a:r>
              <a:rPr lang="en-US" sz="1600" dirty="0" smtClean="0"/>
              <a:t> = 	   </a:t>
            </a:r>
          </a:p>
          <a:p>
            <a:r>
              <a:rPr lang="en-US" sz="1600" dirty="0" smtClean="0"/>
              <a:t>check s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none can dominate s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add s</a:t>
            </a:r>
            <a:r>
              <a:rPr lang="en-US" sz="1600" baseline="-25000" dirty="0" smtClean="0"/>
              <a:t>2</a:t>
            </a:r>
            <a:r>
              <a:rPr lang="en-US" sz="1600" dirty="0"/>
              <a:t>, </a:t>
            </a:r>
            <a:r>
              <a:rPr lang="en-US" sz="1600" dirty="0" err="1" smtClean="0"/>
              <a:t>maxmin</a:t>
            </a:r>
            <a:r>
              <a:rPr lang="en-US" sz="1600" dirty="0" smtClean="0"/>
              <a:t>=1</a:t>
            </a:r>
          </a:p>
          <a:p>
            <a:r>
              <a:rPr lang="en-US" sz="1600" dirty="0" smtClean="0"/>
              <a:t>Sky={s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}	   </a:t>
            </a:r>
          </a:p>
          <a:p>
            <a:r>
              <a:rPr lang="en-US" sz="1600" dirty="0" smtClean="0"/>
              <a:t>check s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, none dominates s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, add s</a:t>
            </a:r>
            <a:r>
              <a:rPr lang="en-US" sz="1600" baseline="-25000" dirty="0" smtClean="0"/>
              <a:t>3</a:t>
            </a:r>
            <a:r>
              <a:rPr lang="en-US" sz="1600" dirty="0"/>
              <a:t>, </a:t>
            </a:r>
            <a:r>
              <a:rPr lang="en-US" sz="1600" dirty="0" err="1" smtClean="0"/>
              <a:t>maxmin</a:t>
            </a:r>
            <a:r>
              <a:rPr lang="en-US" sz="1600" dirty="0" smtClean="0"/>
              <a:t>=2</a:t>
            </a:r>
          </a:p>
          <a:p>
            <a:r>
              <a:rPr lang="en-US" sz="1600" dirty="0" smtClean="0"/>
              <a:t>Sky={s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s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} </a:t>
            </a:r>
          </a:p>
          <a:p>
            <a:r>
              <a:rPr lang="en-US" sz="1600" dirty="0" smtClean="0"/>
              <a:t>check s</a:t>
            </a:r>
            <a:r>
              <a:rPr lang="en-US" sz="1600" baseline="-25000" dirty="0" smtClean="0"/>
              <a:t>5</a:t>
            </a:r>
            <a:r>
              <a:rPr lang="en-US" sz="1600" dirty="0" smtClean="0"/>
              <a:t>, none dominates s</a:t>
            </a:r>
            <a:r>
              <a:rPr lang="en-US" sz="1600" baseline="-25000" dirty="0" smtClean="0"/>
              <a:t>5</a:t>
            </a:r>
            <a:r>
              <a:rPr lang="en-US" sz="1600" dirty="0" smtClean="0"/>
              <a:t>, add s</a:t>
            </a:r>
            <a:r>
              <a:rPr lang="en-US" sz="1600" baseline="-25000" dirty="0" smtClean="0"/>
              <a:t>5</a:t>
            </a:r>
            <a:r>
              <a:rPr lang="en-US" sz="1600" dirty="0" smtClean="0"/>
              <a:t>, </a:t>
            </a:r>
            <a:r>
              <a:rPr lang="en-US" sz="1600" dirty="0" err="1"/>
              <a:t>maxmin</a:t>
            </a:r>
            <a:r>
              <a:rPr lang="en-US" sz="1600" dirty="0"/>
              <a:t>=4</a:t>
            </a:r>
            <a:endParaRPr lang="en-US" sz="1600" dirty="0" smtClean="0"/>
          </a:p>
          <a:p>
            <a:r>
              <a:rPr lang="en-US" sz="1600" dirty="0" smtClean="0"/>
              <a:t>Sky={s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s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, s</a:t>
            </a:r>
            <a:r>
              <a:rPr lang="en-US" sz="1600" baseline="-25000" dirty="0" smtClean="0"/>
              <a:t>5</a:t>
            </a:r>
            <a:r>
              <a:rPr lang="en-US" sz="1600" dirty="0" smtClean="0"/>
              <a:t>} </a:t>
            </a:r>
          </a:p>
          <a:p>
            <a:r>
              <a:rPr lang="en-US" sz="1600" dirty="0" smtClean="0"/>
              <a:t>check s</a:t>
            </a:r>
            <a:r>
              <a:rPr lang="en-US" sz="1600" baseline="-25000" dirty="0" smtClean="0"/>
              <a:t>1, </a:t>
            </a:r>
            <a:r>
              <a:rPr lang="en-US" sz="1600" dirty="0" smtClean="0"/>
              <a:t>s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is dominated by s</a:t>
            </a:r>
            <a:r>
              <a:rPr lang="en-US" sz="1600" baseline="-25000" dirty="0" smtClean="0"/>
              <a:t>5</a:t>
            </a:r>
            <a:r>
              <a:rPr lang="en-US" sz="1600" dirty="0" smtClean="0"/>
              <a:t> , discard, </a:t>
            </a:r>
            <a:r>
              <a:rPr lang="en-US" sz="1600" dirty="0" err="1"/>
              <a:t>maxmin</a:t>
            </a:r>
            <a:r>
              <a:rPr lang="en-US" sz="1600" dirty="0"/>
              <a:t>=4</a:t>
            </a:r>
            <a:endParaRPr lang="en-US" sz="1600" dirty="0" smtClean="0"/>
          </a:p>
          <a:p>
            <a:r>
              <a:rPr lang="en-US" sz="1600" dirty="0" smtClean="0"/>
              <a:t>Sky={s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s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, s</a:t>
            </a:r>
            <a:r>
              <a:rPr lang="en-US" sz="1600" baseline="-25000" dirty="0" smtClean="0"/>
              <a:t>5</a:t>
            </a:r>
            <a:r>
              <a:rPr lang="en-US" sz="1600" dirty="0" smtClean="0"/>
              <a:t>} </a:t>
            </a:r>
          </a:p>
          <a:p>
            <a:r>
              <a:rPr lang="en-US" sz="1600" dirty="0" smtClean="0"/>
              <a:t>check s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, </a:t>
            </a:r>
            <a:r>
              <a:rPr lang="en-US" sz="1600" dirty="0" err="1" smtClean="0"/>
              <a:t>maxmin</a:t>
            </a:r>
            <a:r>
              <a:rPr lang="en-US" sz="1600" dirty="0" smtClean="0"/>
              <a:t>=4 &gt; s</a:t>
            </a:r>
            <a:r>
              <a:rPr lang="en-US" sz="1600" baseline="-25000" dirty="0" smtClean="0"/>
              <a:t>4.</a:t>
            </a:r>
            <a:r>
              <a:rPr lang="en-US" sz="1600" dirty="0" smtClean="0"/>
              <a:t>max, discard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7686" y="594928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F05FF"/>
                </a:solidFill>
              </a:rPr>
              <a:t>Ergebnis</a:t>
            </a:r>
            <a:r>
              <a:rPr lang="en-US" dirty="0" smtClean="0"/>
              <a:t>: 	Sky ={s</a:t>
            </a:r>
            <a:r>
              <a:rPr lang="en-US" baseline="-25000" dirty="0" smtClean="0"/>
              <a:t>2</a:t>
            </a:r>
            <a:r>
              <a:rPr lang="en-US" dirty="0" smtClean="0"/>
              <a:t>, s</a:t>
            </a:r>
            <a:r>
              <a:rPr lang="en-US" baseline="-25000" dirty="0" smtClean="0"/>
              <a:t>3</a:t>
            </a:r>
            <a:r>
              <a:rPr lang="en-US" dirty="0" smtClean="0"/>
              <a:t>, s</a:t>
            </a:r>
            <a:r>
              <a:rPr lang="en-US" baseline="-25000" dirty="0" smtClean="0"/>
              <a:t>5</a:t>
            </a:r>
            <a:r>
              <a:rPr lang="en-US" dirty="0" smtClean="0"/>
              <a:t>} </a:t>
            </a:r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429000"/>
            <a:ext cx="428628" cy="22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042" y="1142985"/>
            <a:ext cx="4855960" cy="221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3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Flaschenhals für Online-Verarbeitung?</a:t>
            </a:r>
            <a:endParaRPr lang="de-DE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Zu berechnende Daten im Verfahren für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 smtClean="0"/>
              <a:t>Zeitreihen</a:t>
            </a:r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pPr lvl="1"/>
            <a:r>
              <a:rPr lang="de-DE" sz="2200" dirty="0" err="1" smtClean="0">
                <a:solidFill>
                  <a:schemeClr val="accent1">
                    <a:lumMod val="50000"/>
                  </a:schemeClr>
                </a:solidFill>
              </a:rPr>
              <a:t>s.min</a:t>
            </a:r>
            <a:r>
              <a:rPr lang="de-DE" sz="2200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sz="2200" dirty="0" err="1" smtClean="0">
                <a:solidFill>
                  <a:schemeClr val="accent1">
                    <a:lumMod val="50000"/>
                  </a:schemeClr>
                </a:solidFill>
              </a:rPr>
              <a:t>i:j</a:t>
            </a:r>
            <a:r>
              <a:rPr lang="de-DE" sz="2200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de-DE" sz="2200" dirty="0" smtClean="0"/>
              <a:t> </a:t>
            </a:r>
          </a:p>
          <a:p>
            <a:pPr lvl="1"/>
            <a:r>
              <a:rPr lang="de-DE" sz="2200" dirty="0" err="1" smtClean="0">
                <a:solidFill>
                  <a:schemeClr val="accent1">
                    <a:lumMod val="50000"/>
                  </a:schemeClr>
                </a:solidFill>
              </a:rPr>
              <a:t>s.max</a:t>
            </a:r>
            <a:r>
              <a:rPr lang="de-DE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200" dirty="0" smtClean="0"/>
              <a:t>für alle Zeitreihen</a:t>
            </a:r>
          </a:p>
          <a:p>
            <a:endParaRPr lang="de-DE" sz="2400" dirty="0" smtClean="0"/>
          </a:p>
          <a:p>
            <a:r>
              <a:rPr lang="de-DE" sz="2400" dirty="0" smtClean="0"/>
              <a:t>Das Fenster bewegt sich (</a:t>
            </a:r>
            <a:r>
              <a:rPr lang="de-DE" sz="2400" dirty="0" err="1" smtClean="0"/>
              <a:t>sliding</a:t>
            </a:r>
            <a:r>
              <a:rPr lang="de-DE" sz="2400" dirty="0" smtClean="0"/>
              <a:t> </a:t>
            </a:r>
            <a:r>
              <a:rPr lang="de-DE" sz="2400" dirty="0" err="1" smtClean="0"/>
              <a:t>window</a:t>
            </a:r>
            <a:r>
              <a:rPr lang="de-DE" sz="2400" dirty="0" smtClean="0"/>
              <a:t>) </a:t>
            </a:r>
          </a:p>
          <a:p>
            <a:pPr lvl="1"/>
            <a:r>
              <a:rPr lang="de-DE" sz="2200" dirty="0" smtClean="0"/>
              <a:t>Prüfe </a:t>
            </a:r>
            <a:r>
              <a:rPr lang="de-DE" sz="2200" dirty="0" err="1" smtClean="0">
                <a:solidFill>
                  <a:schemeClr val="accent1">
                    <a:lumMod val="50000"/>
                  </a:schemeClr>
                </a:solidFill>
              </a:rPr>
              <a:t>s.min</a:t>
            </a:r>
            <a:r>
              <a:rPr lang="de-DE" sz="2200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sz="2200" dirty="0" err="1" smtClean="0">
                <a:solidFill>
                  <a:schemeClr val="accent1">
                    <a:lumMod val="50000"/>
                  </a:schemeClr>
                </a:solidFill>
              </a:rPr>
              <a:t>i:j</a:t>
            </a:r>
            <a:r>
              <a:rPr lang="de-DE" sz="2200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de-DE" sz="2200" dirty="0" smtClean="0"/>
              <a:t> 	(Teuer? Zeit: </a:t>
            </a:r>
            <a:r>
              <a:rPr lang="de-DE" sz="2200" dirty="0" smtClean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sz="2200" dirty="0" err="1" smtClean="0">
                <a:solidFill>
                  <a:schemeClr val="accent1">
                    <a:lumMod val="50000"/>
                  </a:schemeClr>
                </a:solidFill>
              </a:rPr>
              <a:t>nw</a:t>
            </a:r>
            <a:r>
              <a:rPr lang="de-DE" sz="22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sz="2200" dirty="0" smtClean="0"/>
              <a:t> Platz: </a:t>
            </a:r>
            <a:r>
              <a:rPr lang="de-DE" sz="2200" dirty="0" smtClean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sz="2200" dirty="0" err="1" smtClean="0">
                <a:solidFill>
                  <a:schemeClr val="accent1">
                    <a:lumMod val="50000"/>
                  </a:schemeClr>
                </a:solidFill>
              </a:rPr>
              <a:t>nw</a:t>
            </a:r>
            <a:r>
              <a:rPr lang="de-DE" sz="22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sz="2200" dirty="0" smtClean="0"/>
              <a:t>)</a:t>
            </a:r>
          </a:p>
          <a:p>
            <a:pPr lvl="1"/>
            <a:r>
              <a:rPr lang="de-DE" sz="2200" dirty="0" smtClean="0"/>
              <a:t>Prüfe </a:t>
            </a:r>
            <a:r>
              <a:rPr lang="de-DE" sz="2200" dirty="0" err="1" smtClean="0">
                <a:solidFill>
                  <a:schemeClr val="accent1">
                    <a:lumMod val="50000"/>
                  </a:schemeClr>
                </a:solidFill>
              </a:rPr>
              <a:t>s.max</a:t>
            </a:r>
            <a:r>
              <a:rPr lang="de-DE" sz="2200" dirty="0" smtClean="0"/>
              <a:t> 	(Teuer? Zeit: </a:t>
            </a:r>
            <a:r>
              <a:rPr lang="de-DE" sz="2200" dirty="0" smtClean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sz="2200" dirty="0" err="1" smtClean="0">
                <a:solidFill>
                  <a:schemeClr val="accent1">
                    <a:lumMod val="50000"/>
                  </a:schemeClr>
                </a:solidFill>
              </a:rPr>
              <a:t>nw</a:t>
            </a:r>
            <a:r>
              <a:rPr lang="de-DE" sz="22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sz="2200" dirty="0" smtClean="0"/>
              <a:t> Platz: </a:t>
            </a:r>
            <a:r>
              <a:rPr lang="de-DE" sz="2200" dirty="0" smtClean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sz="2200" dirty="0" err="1" smtClean="0">
                <a:solidFill>
                  <a:schemeClr val="accent1">
                    <a:lumMod val="50000"/>
                  </a:schemeClr>
                </a:solidFill>
              </a:rPr>
              <a:t>nw</a:t>
            </a:r>
            <a:r>
              <a:rPr lang="de-DE" sz="22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sz="2200" dirty="0" smtClean="0"/>
              <a:t>) </a:t>
            </a:r>
          </a:p>
          <a:p>
            <a:pPr>
              <a:buNone/>
            </a:pPr>
            <a:endParaRPr lang="de-DE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72816"/>
            <a:ext cx="3143271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56792"/>
            <a:ext cx="342899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71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>
            <a:normAutofit/>
          </a:bodyPr>
          <a:lstStyle/>
          <a:p>
            <a:r>
              <a:rPr lang="de-DE" dirty="0" smtClean="0"/>
              <a:t>Inkrementelle Berechnung</a:t>
            </a:r>
            <a:endParaRPr lang="de-DE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 </a:t>
            </a:r>
          </a:p>
          <a:p>
            <a:r>
              <a:rPr lang="de-DE" dirty="0" smtClean="0"/>
              <a:t>min[</a:t>
            </a:r>
            <a:r>
              <a:rPr lang="de-DE" dirty="0" err="1" smtClean="0"/>
              <a:t>i,j</a:t>
            </a:r>
            <a:r>
              <a:rPr lang="de-DE" dirty="0" smtClean="0"/>
              <a:t>] für Zeitreihen in Sky</a:t>
            </a:r>
          </a:p>
          <a:p>
            <a:pPr>
              <a:buNone/>
            </a:pPr>
            <a:r>
              <a:rPr lang="de-DE" dirty="0" smtClean="0"/>
              <a:t>	Durchsuche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i,j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de-DE" dirty="0" smtClean="0"/>
              <a:t> in der Zeitpunkt-Dimension</a:t>
            </a:r>
            <a:br>
              <a:rPr lang="de-DE" dirty="0" smtClean="0"/>
            </a:br>
            <a:r>
              <a:rPr lang="de-DE" dirty="0" smtClean="0"/>
              <a:t>(binärer </a:t>
            </a:r>
            <a:r>
              <a:rPr lang="de-DE" dirty="0" err="1" smtClean="0"/>
              <a:t>Suchbaum</a:t>
            </a:r>
            <a:r>
              <a:rPr lang="de-DE" dirty="0" smtClean="0"/>
              <a:t>)</a:t>
            </a:r>
          </a:p>
          <a:p>
            <a:pPr>
              <a:buNone/>
            </a:pPr>
            <a:r>
              <a:rPr lang="de-DE" dirty="0" smtClean="0"/>
              <a:t>	Gebe min-Wert zurück</a:t>
            </a:r>
            <a:br>
              <a:rPr lang="de-DE" dirty="0" smtClean="0"/>
            </a:br>
            <a:r>
              <a:rPr lang="de-DE" dirty="0" smtClean="0"/>
              <a:t>(min Heap)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sz="2400" dirty="0" smtClean="0"/>
              <a:t>Vorschlag: </a:t>
            </a:r>
            <a:r>
              <a:rPr lang="de-DE" sz="2400" dirty="0" err="1" smtClean="0">
                <a:solidFill>
                  <a:srgbClr val="0F05FF"/>
                </a:solidFill>
              </a:rPr>
              <a:t>Treap</a:t>
            </a:r>
            <a:r>
              <a:rPr lang="de-DE" sz="2400" dirty="0" smtClean="0">
                <a:solidFill>
                  <a:srgbClr val="0F05FF"/>
                </a:solidFill>
              </a:rPr>
              <a:t> (</a:t>
            </a:r>
            <a:r>
              <a:rPr lang="de-DE" sz="2400" dirty="0" smtClean="0"/>
              <a:t>siehe auch: </a:t>
            </a:r>
            <a:r>
              <a:rPr lang="de-DE" sz="2400" dirty="0" err="1" smtClean="0">
                <a:solidFill>
                  <a:srgbClr val="0F05FF"/>
                </a:solidFill>
              </a:rPr>
              <a:t>Randomized</a:t>
            </a:r>
            <a:r>
              <a:rPr lang="de-DE" sz="2400" dirty="0" smtClean="0">
                <a:solidFill>
                  <a:srgbClr val="0F05FF"/>
                </a:solidFill>
              </a:rPr>
              <a:t> Binary Search </a:t>
            </a:r>
            <a:r>
              <a:rPr lang="de-DE" sz="2400" dirty="0" err="1" smtClean="0">
                <a:solidFill>
                  <a:srgbClr val="0F05FF"/>
                </a:solidFill>
              </a:rPr>
              <a:t>Tree</a:t>
            </a:r>
            <a:r>
              <a:rPr lang="de-DE" sz="2400" dirty="0" smtClean="0"/>
              <a:t>)</a:t>
            </a:r>
            <a:endParaRPr lang="de-DE" sz="2400" b="1" dirty="0" smtClean="0"/>
          </a:p>
          <a:p>
            <a:pPr>
              <a:buNone/>
            </a:pPr>
            <a:r>
              <a:rPr lang="de-DE" sz="2400" dirty="0" smtClean="0"/>
              <a:t>(Verknüpfung von Heap in einer Dimension und binärem </a:t>
            </a:r>
            <a:r>
              <a:rPr lang="de-DE" sz="2400" dirty="0" err="1" smtClean="0"/>
              <a:t>Suchbaum</a:t>
            </a:r>
            <a:r>
              <a:rPr lang="de-DE" sz="2400" dirty="0" smtClean="0"/>
              <a:t> in der anderen Dimension)</a:t>
            </a:r>
            <a:endParaRPr lang="de-DE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00604"/>
            <a:ext cx="5905500" cy="482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83768" y="60932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0F05FF"/>
                </a:solidFill>
              </a:rPr>
              <a:t>Aragon, Cecilia R.; Seidel, </a:t>
            </a:r>
            <a:r>
              <a:rPr lang="en-US" sz="1100" dirty="0" err="1" smtClean="0">
                <a:solidFill>
                  <a:srgbClr val="0F05FF"/>
                </a:solidFill>
              </a:rPr>
              <a:t>Raimund</a:t>
            </a:r>
            <a:r>
              <a:rPr lang="en-US" sz="1100" dirty="0" smtClean="0">
                <a:solidFill>
                  <a:srgbClr val="0F05FF"/>
                </a:solidFill>
              </a:rPr>
              <a:t>, </a:t>
            </a:r>
            <a:r>
              <a:rPr lang="en-US" sz="1100" dirty="0">
                <a:solidFill>
                  <a:srgbClr val="0F05FF"/>
                </a:solidFill>
              </a:rPr>
              <a:t>"Randomized Search Trees" (PDF), Proc. 30th </a:t>
            </a:r>
            <a:r>
              <a:rPr lang="en-US" sz="1100" dirty="0" err="1">
                <a:solidFill>
                  <a:srgbClr val="0F05FF"/>
                </a:solidFill>
              </a:rPr>
              <a:t>Symp</a:t>
            </a:r>
            <a:r>
              <a:rPr lang="en-US" sz="1100" dirty="0">
                <a:solidFill>
                  <a:srgbClr val="0F05FF"/>
                </a:solidFill>
              </a:rPr>
              <a:t>. Foundations of Computer Science (FOCS 1989), Washington, D.C.: IEEE Computer Society Press, pp. </a:t>
            </a:r>
            <a:r>
              <a:rPr lang="en-US" sz="1100" dirty="0" smtClean="0">
                <a:solidFill>
                  <a:srgbClr val="0F05FF"/>
                </a:solidFill>
              </a:rPr>
              <a:t>540–545, </a:t>
            </a:r>
            <a:r>
              <a:rPr lang="en-US" sz="1100" b="1" dirty="0" smtClean="0">
                <a:solidFill>
                  <a:srgbClr val="FF0000"/>
                </a:solidFill>
              </a:rPr>
              <a:t>1989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1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Treap</a:t>
            </a:r>
            <a:endParaRPr lang="en-US" dirty="0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486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dirty="0" smtClean="0"/>
              <a:t>Daten sind Punkte (</a:t>
            </a:r>
            <a:r>
              <a:rPr lang="de-DE" dirty="0" err="1" smtClean="0">
                <a:solidFill>
                  <a:srgbClr val="0000FF"/>
                </a:solidFill>
              </a:rPr>
              <a:t>x,y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de-DE" dirty="0">
                <a:sym typeface="Wingdings"/>
              </a:rPr>
              <a:t>  </a:t>
            </a:r>
            <a:r>
              <a:rPr lang="de-DE" dirty="0" smtClean="0"/>
              <a:t>Für Zeitreihen: </a:t>
            </a:r>
            <a:r>
              <a:rPr lang="de-DE" dirty="0" smtClean="0">
                <a:sym typeface="Wingdings"/>
              </a:rPr>
              <a:t>(Zeitpunkt, Datenwert)</a:t>
            </a: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dirty="0" smtClean="0"/>
              <a:t>Alle </a:t>
            </a:r>
            <a:r>
              <a:rPr lang="de-DE" dirty="0" smtClean="0">
                <a:solidFill>
                  <a:schemeClr val="hlink"/>
                </a:solidFill>
              </a:rPr>
              <a:t>x</a:t>
            </a:r>
            <a:r>
              <a:rPr lang="de-DE" dirty="0" smtClean="0"/>
              <a:t> Werte sind verschieden, ganzzahlig und liegen im Bereich </a:t>
            </a:r>
            <a:r>
              <a:rPr lang="de-DE" dirty="0" smtClean="0">
                <a:solidFill>
                  <a:schemeClr val="hlink"/>
                </a:solidFill>
              </a:rPr>
              <a:t>[0, 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endParaRPr lang="de-DE" dirty="0" smtClean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</a:pPr>
            <a:r>
              <a:rPr lang="de-DE" dirty="0" smtClean="0"/>
              <a:t>Jedem Knoten des Suchbaums ist genau ein </a:t>
            </a:r>
            <a:r>
              <a:rPr lang="de-DE" dirty="0"/>
              <a:t>Element (</a:t>
            </a:r>
            <a:r>
              <a:rPr lang="de-DE" dirty="0" err="1">
                <a:solidFill>
                  <a:srgbClr val="0000FF"/>
                </a:solidFill>
              </a:rPr>
              <a:t>x,y</a:t>
            </a:r>
            <a:r>
              <a:rPr lang="de-DE" dirty="0"/>
              <a:t>) </a:t>
            </a:r>
            <a:r>
              <a:rPr lang="de-DE" dirty="0" smtClean="0"/>
              <a:t>und ein Intervall aus </a:t>
            </a:r>
            <a:r>
              <a:rPr lang="de-DE" dirty="0">
                <a:solidFill>
                  <a:schemeClr val="hlink"/>
                </a:solidFill>
              </a:rPr>
              <a:t>[0, 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) </a:t>
            </a:r>
            <a:r>
              <a:rPr lang="de-DE" dirty="0" smtClean="0"/>
              <a:t>zugeordnet</a:t>
            </a:r>
          </a:p>
          <a:p>
            <a:pPr>
              <a:lnSpc>
                <a:spcPct val="90000"/>
              </a:lnSpc>
            </a:pPr>
            <a:r>
              <a:rPr lang="de-DE" dirty="0" smtClean="0"/>
              <a:t>Der </a:t>
            </a:r>
            <a:r>
              <a:rPr lang="de-DE" dirty="0" err="1" smtClean="0">
                <a:solidFill>
                  <a:schemeClr val="hlink"/>
                </a:solidFill>
              </a:rPr>
              <a:t>y</a:t>
            </a:r>
            <a:r>
              <a:rPr lang="de-DE" dirty="0" smtClean="0">
                <a:solidFill>
                  <a:schemeClr val="bg2"/>
                </a:solidFill>
              </a:rPr>
              <a:t> </a:t>
            </a:r>
            <a:r>
              <a:rPr lang="de-DE" dirty="0" smtClean="0"/>
              <a:t>Wert eines Elements im Knoten </a:t>
            </a:r>
            <a:r>
              <a:rPr lang="de-DE" dirty="0" err="1" smtClean="0">
                <a:solidFill>
                  <a:schemeClr val="hlink"/>
                </a:solidFill>
              </a:rPr>
              <a:t>w</a:t>
            </a:r>
            <a:r>
              <a:rPr lang="de-DE" dirty="0" smtClean="0">
                <a:solidFill>
                  <a:schemeClr val="bg2"/>
                </a:solidFill>
              </a:rPr>
              <a:t> </a:t>
            </a:r>
            <a:r>
              <a:rPr lang="de-DE" dirty="0" smtClean="0"/>
              <a:t>ist </a:t>
            </a:r>
            <a:r>
              <a:rPr lang="de-DE" dirty="0" smtClean="0">
                <a:solidFill>
                  <a:schemeClr val="hlink"/>
                </a:solidFill>
              </a:rPr>
              <a:t>≤</a:t>
            </a:r>
            <a:r>
              <a:rPr lang="de-DE" dirty="0" smtClean="0">
                <a:solidFill>
                  <a:schemeClr val="bg2"/>
                </a:solidFill>
              </a:rPr>
              <a:t> </a:t>
            </a:r>
            <a:r>
              <a:rPr lang="de-DE" dirty="0" smtClean="0"/>
              <a:t>zum </a:t>
            </a:r>
            <a:r>
              <a:rPr lang="de-DE" dirty="0" err="1" smtClean="0">
                <a:solidFill>
                  <a:schemeClr val="hlink"/>
                </a:solidFill>
              </a:rPr>
              <a:t>y</a:t>
            </a:r>
            <a:r>
              <a:rPr lang="de-DE" dirty="0" smtClean="0">
                <a:solidFill>
                  <a:schemeClr val="bg2"/>
                </a:solidFill>
              </a:rPr>
              <a:t> </a:t>
            </a:r>
            <a:r>
              <a:rPr lang="de-DE" dirty="0" smtClean="0"/>
              <a:t>Wert aller Elemente im Unterbaum von </a:t>
            </a:r>
            <a:r>
              <a:rPr lang="de-DE" dirty="0" err="1" smtClean="0">
                <a:solidFill>
                  <a:schemeClr val="hlink"/>
                </a:solidFill>
              </a:rPr>
              <a:t>w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 smtClean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y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 smtClean="0"/>
              <a:t>Werte definieren einen Min-Baum)</a:t>
            </a:r>
          </a:p>
          <a:p>
            <a:pPr>
              <a:lnSpc>
                <a:spcPct val="90000"/>
              </a:lnSpc>
            </a:pPr>
            <a:r>
              <a:rPr lang="de-DE" dirty="0" smtClean="0"/>
              <a:t>Das Wurzelintervall ist </a:t>
            </a:r>
            <a:r>
              <a:rPr lang="de-DE" dirty="0" smtClean="0">
                <a:solidFill>
                  <a:schemeClr val="hlink"/>
                </a:solidFill>
              </a:rPr>
              <a:t>[0,k)</a:t>
            </a:r>
            <a:endParaRPr lang="de-DE" dirty="0" smtClean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</a:pPr>
            <a:r>
              <a:rPr lang="de-DE" dirty="0" smtClean="0"/>
              <a:t>Intervall für Knoten </a:t>
            </a:r>
            <a:r>
              <a:rPr lang="de-DE" dirty="0" err="1" smtClean="0">
                <a:solidFill>
                  <a:schemeClr val="hlink"/>
                </a:solidFill>
              </a:rPr>
              <a:t>w</a:t>
            </a:r>
            <a:r>
              <a:rPr lang="de-DE" dirty="0" smtClean="0">
                <a:solidFill>
                  <a:schemeClr val="bg2"/>
                </a:solidFill>
              </a:rPr>
              <a:t> </a:t>
            </a:r>
            <a:r>
              <a:rPr lang="de-DE" dirty="0" smtClean="0"/>
              <a:t>ist</a:t>
            </a:r>
            <a:r>
              <a:rPr lang="de-DE" dirty="0" smtClean="0">
                <a:solidFill>
                  <a:schemeClr val="bg2"/>
                </a:solidFill>
              </a:rPr>
              <a:t> </a:t>
            </a:r>
            <a:r>
              <a:rPr lang="de-DE" dirty="0" smtClean="0">
                <a:solidFill>
                  <a:schemeClr val="hlink"/>
                </a:solidFill>
              </a:rPr>
              <a:t>[</a:t>
            </a:r>
            <a:r>
              <a:rPr lang="de-DE" dirty="0" err="1" smtClean="0">
                <a:solidFill>
                  <a:schemeClr val="hlink"/>
                </a:solidFill>
              </a:rPr>
              <a:t>a,b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endParaRPr lang="de-DE" dirty="0" smtClean="0">
              <a:solidFill>
                <a:schemeClr val="bg2"/>
              </a:solidFill>
            </a:endParaRPr>
          </a:p>
          <a:p>
            <a:pPr lvl="1">
              <a:lnSpc>
                <a:spcPct val="90000"/>
              </a:lnSpc>
            </a:pPr>
            <a:r>
              <a:rPr lang="de-DE" dirty="0" smtClean="0"/>
              <a:t>Linkes Kind hat Intervall </a:t>
            </a:r>
            <a:r>
              <a:rPr lang="de-DE" dirty="0" smtClean="0">
                <a:solidFill>
                  <a:schemeClr val="hlink"/>
                </a:solidFill>
              </a:rPr>
              <a:t>[a, </a:t>
            </a:r>
            <a:r>
              <a:rPr lang="de-DE" dirty="0" err="1" smtClean="0">
                <a:solidFill>
                  <a:schemeClr val="hlink"/>
                </a:solidFill>
              </a:rPr>
              <a:t>floor</a:t>
            </a:r>
            <a:r>
              <a:rPr lang="de-DE" dirty="0" smtClean="0">
                <a:solidFill>
                  <a:schemeClr val="hlink"/>
                </a:solidFill>
              </a:rPr>
              <a:t>((</a:t>
            </a:r>
            <a:r>
              <a:rPr lang="de-DE" dirty="0" err="1" smtClean="0">
                <a:solidFill>
                  <a:schemeClr val="hlink"/>
                </a:solidFill>
              </a:rPr>
              <a:t>a+b</a:t>
            </a:r>
            <a:r>
              <a:rPr lang="de-DE" dirty="0" smtClean="0">
                <a:solidFill>
                  <a:schemeClr val="hlink"/>
                </a:solidFill>
              </a:rPr>
              <a:t>)/2))</a:t>
            </a:r>
            <a:endParaRPr lang="de-DE" dirty="0" smtClean="0">
              <a:solidFill>
                <a:schemeClr val="bg2"/>
              </a:solidFill>
            </a:endParaRPr>
          </a:p>
          <a:p>
            <a:pPr lvl="1">
              <a:lnSpc>
                <a:spcPct val="90000"/>
              </a:lnSpc>
            </a:pPr>
            <a:r>
              <a:rPr lang="de-DE" dirty="0" smtClean="0"/>
              <a:t>Rechtes Kind hat Intervall </a:t>
            </a:r>
            <a:r>
              <a:rPr lang="de-DE" dirty="0" smtClean="0">
                <a:solidFill>
                  <a:schemeClr val="hlink"/>
                </a:solidFill>
              </a:rPr>
              <a:t>[</a:t>
            </a:r>
            <a:r>
              <a:rPr lang="de-DE" dirty="0" err="1" smtClean="0">
                <a:solidFill>
                  <a:schemeClr val="hlink"/>
                </a:solidFill>
              </a:rPr>
              <a:t>floor</a:t>
            </a:r>
            <a:r>
              <a:rPr lang="de-DE" dirty="0" smtClean="0">
                <a:solidFill>
                  <a:schemeClr val="hlink"/>
                </a:solidFill>
              </a:rPr>
              <a:t>((</a:t>
            </a:r>
            <a:r>
              <a:rPr lang="de-DE" dirty="0" err="1" smtClean="0">
                <a:solidFill>
                  <a:schemeClr val="hlink"/>
                </a:solidFill>
              </a:rPr>
              <a:t>a+b</a:t>
            </a:r>
            <a:r>
              <a:rPr lang="de-DE" dirty="0" smtClean="0">
                <a:solidFill>
                  <a:schemeClr val="hlink"/>
                </a:solidFill>
              </a:rPr>
              <a:t>)/2), b)</a:t>
            </a:r>
            <a:endParaRPr lang="de-D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5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4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4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4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4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7" grpId="0" build="p" bldLvl="3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Beispiel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Treap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1219200"/>
            <a:ext cx="5181600" cy="3886200"/>
            <a:chOff x="720" y="768"/>
            <a:chExt cx="3264" cy="244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592" y="768"/>
              <a:ext cx="720" cy="768"/>
              <a:chOff x="5040" y="2016"/>
              <a:chExt cx="720" cy="768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5136" y="2304"/>
                <a:ext cx="480" cy="480"/>
                <a:chOff x="1440" y="2736"/>
                <a:chExt cx="480" cy="480"/>
              </a:xfrm>
            </p:grpSpPr>
            <p:sp>
              <p:nvSpPr>
                <p:cNvPr id="350215" name="Oval 7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21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tx1"/>
                      </a:solidFill>
                    </a:rPr>
                    <a:t>7,1</a:t>
                  </a:r>
                </a:p>
              </p:txBody>
            </p:sp>
          </p:grpSp>
          <p:sp>
            <p:nvSpPr>
              <p:cNvPr id="350217" name="Text Box 9"/>
              <p:cNvSpPr txBox="1">
                <a:spLocks noChangeArrowheads="1"/>
              </p:cNvSpPr>
              <p:nvPr/>
            </p:nvSpPr>
            <p:spPr bwMode="auto">
              <a:xfrm>
                <a:off x="5040" y="2016"/>
                <a:ext cx="7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0000FF"/>
                    </a:solidFill>
                  </a:rPr>
                  <a:t>[0,16)</a:t>
                </a: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64" y="1920"/>
              <a:ext cx="480" cy="480"/>
              <a:chOff x="1440" y="2736"/>
              <a:chExt cx="480" cy="480"/>
            </a:xfrm>
          </p:grpSpPr>
          <p:sp>
            <p:nvSpPr>
              <p:cNvPr id="350219" name="Oval 11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20" name="Text Box 12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5,8</a:t>
                </a:r>
              </a:p>
            </p:txBody>
          </p:sp>
        </p:grpSp>
        <p:sp>
          <p:nvSpPr>
            <p:cNvPr id="350221" name="Line 13"/>
            <p:cNvSpPr>
              <a:spLocks noChangeShapeType="1"/>
            </p:cNvSpPr>
            <p:nvPr/>
          </p:nvSpPr>
          <p:spPr bwMode="auto">
            <a:xfrm flipH="1">
              <a:off x="2448" y="1488"/>
              <a:ext cx="336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0222" name="Text Box 14"/>
            <p:cNvSpPr txBox="1">
              <a:spLocks noChangeArrowheads="1"/>
            </p:cNvSpPr>
            <p:nvPr/>
          </p:nvSpPr>
          <p:spPr bwMode="auto">
            <a:xfrm>
              <a:off x="2016" y="1584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[0,8)</a:t>
              </a:r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544" y="2736"/>
              <a:ext cx="480" cy="480"/>
              <a:chOff x="1440" y="2736"/>
              <a:chExt cx="480" cy="480"/>
            </a:xfrm>
          </p:grpSpPr>
          <p:sp>
            <p:nvSpPr>
              <p:cNvPr id="350224" name="Oval 16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25" name="Text Box 17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6,9</a:t>
                </a:r>
              </a:p>
            </p:txBody>
          </p:sp>
        </p:grpSp>
        <p:sp>
          <p:nvSpPr>
            <p:cNvPr id="350226" name="Line 18"/>
            <p:cNvSpPr>
              <a:spLocks noChangeShapeType="1"/>
            </p:cNvSpPr>
            <p:nvPr/>
          </p:nvSpPr>
          <p:spPr bwMode="auto">
            <a:xfrm>
              <a:off x="2304" y="2400"/>
              <a:ext cx="43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0227" name="Text Box 19"/>
            <p:cNvSpPr txBox="1">
              <a:spLocks noChangeArrowheads="1"/>
            </p:cNvSpPr>
            <p:nvPr/>
          </p:nvSpPr>
          <p:spPr bwMode="auto">
            <a:xfrm>
              <a:off x="2016" y="2736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[4,8)</a:t>
              </a:r>
            </a:p>
          </p:txBody>
        </p:sp>
        <p:sp>
          <p:nvSpPr>
            <p:cNvPr id="350228" name="Line 20"/>
            <p:cNvSpPr>
              <a:spLocks noChangeShapeType="1"/>
            </p:cNvSpPr>
            <p:nvPr/>
          </p:nvSpPr>
          <p:spPr bwMode="auto">
            <a:xfrm>
              <a:off x="3024" y="1488"/>
              <a:ext cx="288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0229" name="Text Box 21"/>
            <p:cNvSpPr txBox="1">
              <a:spLocks noChangeArrowheads="1"/>
            </p:cNvSpPr>
            <p:nvPr/>
          </p:nvSpPr>
          <p:spPr bwMode="auto">
            <a:xfrm>
              <a:off x="3264" y="1584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[8,16)</a:t>
              </a:r>
            </a:p>
          </p:txBody>
        </p:sp>
        <p:sp>
          <p:nvSpPr>
            <p:cNvPr id="350230" name="Oval 22"/>
            <p:cNvSpPr>
              <a:spLocks noChangeArrowheads="1"/>
            </p:cNvSpPr>
            <p:nvPr/>
          </p:nvSpPr>
          <p:spPr bwMode="auto">
            <a:xfrm>
              <a:off x="3072" y="1920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31" name="Text Box 23"/>
            <p:cNvSpPr txBox="1">
              <a:spLocks noChangeArrowheads="1"/>
            </p:cNvSpPr>
            <p:nvPr/>
          </p:nvSpPr>
          <p:spPr bwMode="auto">
            <a:xfrm>
              <a:off x="3072" y="2016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tx1"/>
                  </a:solidFill>
                </a:rPr>
                <a:t>11,5</a:t>
              </a:r>
            </a:p>
          </p:txBody>
        </p:sp>
        <p:sp>
          <p:nvSpPr>
            <p:cNvPr id="350232" name="Oval 24"/>
            <p:cNvSpPr>
              <a:spLocks noChangeArrowheads="1"/>
            </p:cNvSpPr>
            <p:nvPr/>
          </p:nvSpPr>
          <p:spPr bwMode="auto">
            <a:xfrm>
              <a:off x="1248" y="2736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33" name="Text Box 25"/>
            <p:cNvSpPr txBox="1">
              <a:spLocks noChangeArrowheads="1"/>
            </p:cNvSpPr>
            <p:nvPr/>
          </p:nvSpPr>
          <p:spPr bwMode="auto">
            <a:xfrm>
              <a:off x="1248" y="2832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tx1"/>
                  </a:solidFill>
                </a:rPr>
                <a:t>2,12</a:t>
              </a:r>
            </a:p>
          </p:txBody>
        </p:sp>
        <p:sp>
          <p:nvSpPr>
            <p:cNvPr id="350234" name="Text Box 26"/>
            <p:cNvSpPr txBox="1">
              <a:spLocks noChangeArrowheads="1"/>
            </p:cNvSpPr>
            <p:nvPr/>
          </p:nvSpPr>
          <p:spPr bwMode="auto">
            <a:xfrm>
              <a:off x="720" y="2736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[0,4)</a:t>
              </a:r>
            </a:p>
          </p:txBody>
        </p:sp>
        <p:sp>
          <p:nvSpPr>
            <p:cNvPr id="350235" name="Line 27"/>
            <p:cNvSpPr>
              <a:spLocks noChangeShapeType="1"/>
            </p:cNvSpPr>
            <p:nvPr/>
          </p:nvSpPr>
          <p:spPr bwMode="auto">
            <a:xfrm flipH="1">
              <a:off x="1536" y="2352"/>
              <a:ext cx="57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内容占位符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1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2B7F-7162-4144-9A58-F190FA4BE585}" type="slidenum">
              <a:rPr lang="en-US"/>
              <a:pPr/>
              <a:t>6</a:t>
            </a:fld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Anfrage</a:t>
            </a:r>
            <a:r>
              <a:rPr lang="en-US" dirty="0" smtClean="0"/>
              <a:t> 2 </a:t>
            </a:r>
            <a:r>
              <a:rPr lang="en-US" dirty="0"/>
              <a:t>(</a:t>
            </a:r>
            <a:r>
              <a:rPr lang="en-US" dirty="0">
                <a:latin typeface="Copperplate Gothic Bold" charset="0"/>
              </a:rPr>
              <a:t>join</a:t>
            </a:r>
            <a:r>
              <a:rPr lang="en-US" dirty="0"/>
              <a:t>)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30000"/>
              </a:spcAft>
            </a:pPr>
            <a:r>
              <a:rPr lang="en-US" dirty="0"/>
              <a:t>Pair up </a:t>
            </a:r>
            <a:r>
              <a:rPr lang="en-US" dirty="0">
                <a:solidFill>
                  <a:schemeClr val="accent2"/>
                </a:solidFill>
              </a:rPr>
              <a:t>callers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2"/>
                </a:solidFill>
              </a:rPr>
              <a:t>callees</a:t>
            </a:r>
            <a:endParaRPr lang="en-US" dirty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dirty="0">
                <a:solidFill>
                  <a:srgbClr val="339933"/>
                </a:solidFill>
              </a:rPr>
              <a:t>SELECT   </a:t>
            </a:r>
            <a:r>
              <a:rPr lang="en-US" dirty="0" err="1">
                <a:solidFill>
                  <a:srgbClr val="339933"/>
                </a:solidFill>
              </a:rPr>
              <a:t>O.caller</a:t>
            </a:r>
            <a:r>
              <a:rPr lang="en-US" dirty="0">
                <a:solidFill>
                  <a:srgbClr val="339933"/>
                </a:solidFill>
              </a:rPr>
              <a:t>, </a:t>
            </a:r>
            <a:r>
              <a:rPr lang="en-US" dirty="0" err="1">
                <a:solidFill>
                  <a:srgbClr val="339933"/>
                </a:solidFill>
              </a:rPr>
              <a:t>I.callee</a:t>
            </a:r>
            <a:endParaRPr lang="en-US" dirty="0">
              <a:solidFill>
                <a:srgbClr val="339933"/>
              </a:solidFill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dirty="0">
                <a:solidFill>
                  <a:srgbClr val="339933"/>
                </a:solidFill>
              </a:rPr>
              <a:t>FROM      Outgoing O, Incoming I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dirty="0" smtClean="0">
                <a:solidFill>
                  <a:srgbClr val="339933"/>
                </a:solidFill>
              </a:rPr>
              <a:t>WHERE   </a:t>
            </a:r>
            <a:r>
              <a:rPr lang="en-US" dirty="0" err="1">
                <a:solidFill>
                  <a:srgbClr val="339933"/>
                </a:solidFill>
              </a:rPr>
              <a:t>O.call_ID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dirty="0" err="1" smtClean="0">
                <a:solidFill>
                  <a:srgbClr val="339933"/>
                </a:solidFill>
              </a:rPr>
              <a:t>I.call_ID</a:t>
            </a:r>
            <a:r>
              <a:rPr lang="en-US" dirty="0" smtClean="0">
                <a:solidFill>
                  <a:srgbClr val="339933"/>
                </a:solidFill>
              </a:rPr>
              <a:t/>
            </a:r>
            <a:br>
              <a:rPr lang="en-US" dirty="0" smtClean="0">
                <a:solidFill>
                  <a:srgbClr val="339933"/>
                </a:solidFill>
              </a:rPr>
            </a:br>
            <a:endParaRPr lang="en-US" dirty="0">
              <a:solidFill>
                <a:srgbClr val="339933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dirty="0" err="1" smtClean="0">
                <a:solidFill>
                  <a:schemeClr val="accent2"/>
                </a:solidFill>
              </a:rPr>
              <a:t>Ergebnis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/>
              <a:t>kann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333399"/>
                </a:solidFill>
              </a:rPr>
              <a:t>als</a:t>
            </a:r>
            <a:r>
              <a:rPr lang="en-US" dirty="0" smtClean="0">
                <a:solidFill>
                  <a:srgbClr val="333399"/>
                </a:solidFill>
              </a:rPr>
              <a:t> </a:t>
            </a:r>
            <a:r>
              <a:rPr lang="en-US" dirty="0" err="1" smtClean="0">
                <a:solidFill>
                  <a:srgbClr val="333399"/>
                </a:solidFill>
              </a:rPr>
              <a:t>Datenstrom</a:t>
            </a:r>
            <a:r>
              <a:rPr lang="en-US" dirty="0" smtClean="0">
                <a:solidFill>
                  <a:srgbClr val="333399"/>
                </a:solidFill>
              </a:rPr>
              <a:t> </a:t>
            </a:r>
            <a:r>
              <a:rPr lang="en-US" dirty="0" err="1" smtClean="0"/>
              <a:t>bereitgestellt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endParaRPr lang="en-US" dirty="0" smtClean="0"/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dirty="0" err="1" smtClean="0">
                <a:solidFill>
                  <a:schemeClr val="accent2"/>
                </a:solidFill>
              </a:rPr>
              <a:t>Unbegrenzter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temporärer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Speicher</a:t>
            </a:r>
            <a:r>
              <a:rPr lang="en-US" dirty="0"/>
              <a:t> </a:t>
            </a:r>
            <a:r>
              <a:rPr lang="en-US" dirty="0" err="1" smtClean="0"/>
              <a:t>notwendig</a:t>
            </a:r>
            <a:r>
              <a:rPr lang="en-US" dirty="0" smtClean="0"/>
              <a:t> …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dirty="0" smtClean="0">
                <a:solidFill>
                  <a:srgbClr val="000000"/>
                </a:solidFill>
              </a:rPr>
              <a:t>... </a:t>
            </a:r>
            <a:r>
              <a:rPr lang="en-US" dirty="0" err="1" smtClean="0">
                <a:solidFill>
                  <a:srgbClr val="000000"/>
                </a:solidFill>
              </a:rPr>
              <a:t>wenn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Ströme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nicht</a:t>
            </a:r>
            <a:r>
              <a:rPr lang="en-US" dirty="0" smtClean="0">
                <a:solidFill>
                  <a:schemeClr val="accent2"/>
                </a:solidFill>
              </a:rPr>
              <a:t> quasi-</a:t>
            </a:r>
            <a:r>
              <a:rPr lang="en-US" dirty="0" err="1" smtClean="0">
                <a:solidFill>
                  <a:schemeClr val="accent2"/>
                </a:solidFill>
              </a:rPr>
              <a:t>synchronisiert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sind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2" y="6356176"/>
            <a:ext cx="3240832" cy="457200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Rajeev </a:t>
            </a:r>
            <a:r>
              <a:rPr lang="en-US" sz="1400" dirty="0" err="1" smtClean="0">
                <a:solidFill>
                  <a:srgbClr val="0000FF"/>
                </a:solidFill>
              </a:rPr>
              <a:t>Motwani</a:t>
            </a:r>
            <a:r>
              <a:rPr lang="en-US" sz="1400" dirty="0" smtClean="0">
                <a:solidFill>
                  <a:srgbClr val="0000FF"/>
                </a:solidFill>
              </a:rPr>
              <a:t> PODS </a:t>
            </a:r>
            <a:r>
              <a:rPr lang="en-US" sz="1400" dirty="0">
                <a:solidFill>
                  <a:srgbClr val="0000FF"/>
                </a:solidFill>
              </a:rPr>
              <a:t>2002</a:t>
            </a:r>
          </a:p>
        </p:txBody>
      </p:sp>
    </p:spTree>
    <p:extLst>
      <p:ext uri="{BB962C8B-B14F-4D97-AF65-F5344CB8AC3E}">
        <p14:creationId xmlns:p14="http://schemas.microsoft.com/office/powerpoint/2010/main" val="124607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n-lt"/>
              </a:rPr>
              <a:t>Einfügen</a:t>
            </a:r>
            <a:endParaRPr lang="de-DE" dirty="0">
              <a:latin typeface="+mn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219200"/>
            <a:ext cx="4800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Starte mit leerem </a:t>
            </a:r>
            <a:r>
              <a:rPr kumimoji="0" lang="de-DE" sz="28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Treap</a:t>
            </a:r>
            <a:endParaRPr kumimoji="0" lang="de-DE" sz="28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dirty="0" err="1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de-DE" sz="2800" b="0" i="0" u="none" strike="noStrike" kern="1200" cap="none" spc="0" normalizeH="0" baseline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16</a:t>
            </a:r>
            <a:endParaRPr kumimoji="0" lang="de-DE" sz="28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Wurzelintervall ist </a:t>
            </a:r>
            <a:r>
              <a:rPr kumimoji="0" lang="de-DE" sz="2800" b="0" i="0" u="none" strike="noStrike" kern="1200" cap="none" spc="0" normalizeH="0" baseline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[0,16)</a:t>
            </a:r>
            <a:endParaRPr kumimoji="0" lang="de-DE" sz="2800" b="0" i="0" u="none" strike="noStrike" kern="1200" cap="none" spc="0" normalizeH="0" baseline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Füge ein: </a:t>
            </a:r>
            <a:r>
              <a:rPr kumimoji="0" lang="de-DE" sz="2800" b="0" i="0" u="none" strike="noStrike" kern="1200" cap="none" spc="0" normalizeH="0" baseline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(5,8)</a:t>
            </a:r>
            <a:endParaRPr kumimoji="0" lang="de-DE" sz="2800" b="0" i="0" u="none" strike="noStrike" kern="1200" cap="none" spc="0" normalizeH="0" baseline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3657600"/>
            <a:ext cx="6629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de-DE" sz="2800" dirty="0" smtClean="0">
                <a:latin typeface="+mn-lt"/>
              </a:rPr>
              <a:t>Füge ein: </a:t>
            </a:r>
            <a:r>
              <a:rPr lang="de-DE" sz="2800" dirty="0" smtClean="0">
                <a:solidFill>
                  <a:schemeClr val="hlink"/>
                </a:solidFill>
                <a:latin typeface="+mn-lt"/>
              </a:rPr>
              <a:t>(6,9)</a:t>
            </a:r>
            <a:endParaRPr lang="de-DE" sz="28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de-DE" sz="2800" dirty="0" smtClean="0">
                <a:solidFill>
                  <a:schemeClr val="hlink"/>
                </a:solidFill>
                <a:latin typeface="+mn-lt"/>
              </a:rPr>
              <a:t>(5,8)</a:t>
            </a:r>
            <a:r>
              <a:rPr lang="de-DE" sz="28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de-DE" sz="2800" dirty="0" smtClean="0">
                <a:latin typeface="+mn-lt"/>
              </a:rPr>
              <a:t>bleibt Wurzel, weil </a:t>
            </a:r>
            <a:r>
              <a:rPr lang="de-DE" sz="2800" dirty="0" smtClean="0">
                <a:solidFill>
                  <a:schemeClr val="hlink"/>
                </a:solidFill>
                <a:latin typeface="+mn-lt"/>
              </a:rPr>
              <a:t>8 &lt; 9</a:t>
            </a:r>
            <a:r>
              <a:rPr lang="de-DE" sz="2800" dirty="0" smtClean="0">
                <a:solidFill>
                  <a:schemeClr val="bg2"/>
                </a:solidFill>
                <a:latin typeface="+mn-lt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de-DE" sz="2800" dirty="0" smtClean="0">
                <a:solidFill>
                  <a:schemeClr val="hlink"/>
                </a:solidFill>
                <a:latin typeface="+mn-lt"/>
              </a:rPr>
              <a:t>(6,9)</a:t>
            </a:r>
            <a:r>
              <a:rPr lang="de-DE" sz="28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de-DE" sz="2800" dirty="0" smtClean="0">
                <a:latin typeface="+mn-lt"/>
              </a:rPr>
              <a:t>in linken Unterbaum </a:t>
            </a:r>
            <a:br>
              <a:rPr lang="de-DE" sz="2800" dirty="0" smtClean="0">
                <a:latin typeface="+mn-lt"/>
              </a:rPr>
            </a:br>
            <a:r>
              <a:rPr lang="de-DE" sz="2800" dirty="0" smtClean="0">
                <a:latin typeface="+mn-lt"/>
              </a:rPr>
              <a:t>einfügen, weil </a:t>
            </a:r>
            <a:r>
              <a:rPr lang="de-DE" sz="2800" dirty="0" smtClean="0">
                <a:solidFill>
                  <a:schemeClr val="hlink"/>
                </a:solidFill>
                <a:latin typeface="+mn-lt"/>
              </a:rPr>
              <a:t>6</a:t>
            </a:r>
            <a:r>
              <a:rPr lang="de-DE" sz="28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de-DE" sz="2800" dirty="0" smtClean="0">
                <a:latin typeface="+mn-lt"/>
              </a:rPr>
              <a:t>im linken </a:t>
            </a:r>
            <a:br>
              <a:rPr lang="de-DE" sz="2800" dirty="0" smtClean="0">
                <a:latin typeface="+mn-lt"/>
              </a:rPr>
            </a:br>
            <a:r>
              <a:rPr lang="de-DE" sz="2800" dirty="0" err="1" smtClean="0">
                <a:latin typeface="+mn-lt"/>
              </a:rPr>
              <a:t>Kindintervall</a:t>
            </a:r>
            <a:r>
              <a:rPr lang="de-DE" sz="2800" dirty="0" smtClean="0">
                <a:latin typeface="+mn-lt"/>
              </a:rPr>
              <a:t> liegt</a:t>
            </a:r>
            <a:endParaRPr lang="de-DE" sz="2800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7467600" y="1828800"/>
            <a:ext cx="1143000" cy="1295400"/>
            <a:chOff x="4704" y="1152"/>
            <a:chExt cx="720" cy="816"/>
          </a:xfrm>
        </p:grpSpPr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4800" y="1488"/>
              <a:ext cx="480" cy="480"/>
              <a:chOff x="1440" y="2736"/>
              <a:chExt cx="480" cy="480"/>
            </a:xfrm>
          </p:grpSpPr>
          <p:sp>
            <p:nvSpPr>
              <p:cNvPr id="15" name="Oval 7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Text Box 8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5,8</a:t>
                </a:r>
              </a:p>
            </p:txBody>
          </p:sp>
        </p:grp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4704" y="1152"/>
              <a:ext cx="72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chemeClr val="bg1"/>
                  </a:solidFill>
                </a:rPr>
                <a:t>[</a:t>
              </a:r>
              <a:r>
                <a:rPr lang="en-US" sz="3200" dirty="0" smtClean="0">
                  <a:solidFill>
                    <a:schemeClr val="hlink"/>
                  </a:solidFill>
                </a:rPr>
                <a:t>0,16</a:t>
              </a:r>
              <a:r>
                <a:rPr lang="en-US" sz="2800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6553200" y="3657600"/>
            <a:ext cx="2057400" cy="2590800"/>
            <a:chOff x="4128" y="2304"/>
            <a:chExt cx="1296" cy="1632"/>
          </a:xfrm>
        </p:grpSpPr>
        <p:grpSp>
          <p:nvGrpSpPr>
            <p:cNvPr id="18" name="Group 11"/>
            <p:cNvGrpSpPr>
              <a:grpSpLocks/>
            </p:cNvGrpSpPr>
            <p:nvPr/>
          </p:nvGrpSpPr>
          <p:grpSpPr bwMode="auto">
            <a:xfrm>
              <a:off x="4176" y="2592"/>
              <a:ext cx="1104" cy="1344"/>
              <a:chOff x="4176" y="2592"/>
              <a:chExt cx="1104" cy="1344"/>
            </a:xfrm>
          </p:grpSpPr>
          <p:grpSp>
            <p:nvGrpSpPr>
              <p:cNvPr id="21" name="Group 12"/>
              <p:cNvGrpSpPr>
                <a:grpSpLocks/>
              </p:cNvGrpSpPr>
              <p:nvPr/>
            </p:nvGrpSpPr>
            <p:grpSpPr bwMode="auto">
              <a:xfrm>
                <a:off x="4800" y="2592"/>
                <a:ext cx="480" cy="480"/>
                <a:chOff x="1440" y="2736"/>
                <a:chExt cx="480" cy="480"/>
              </a:xfrm>
            </p:grpSpPr>
            <p:sp>
              <p:nvSpPr>
                <p:cNvPr id="26" name="Oval 13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tx1"/>
                      </a:solidFill>
                    </a:rPr>
                    <a:t>5,8</a:t>
                  </a:r>
                </a:p>
              </p:txBody>
            </p:sp>
          </p:grpSp>
          <p:grpSp>
            <p:nvGrpSpPr>
              <p:cNvPr id="22" name="Group 15"/>
              <p:cNvGrpSpPr>
                <a:grpSpLocks/>
              </p:cNvGrpSpPr>
              <p:nvPr/>
            </p:nvGrpSpPr>
            <p:grpSpPr bwMode="auto">
              <a:xfrm>
                <a:off x="4176" y="3456"/>
                <a:ext cx="480" cy="480"/>
                <a:chOff x="1440" y="2736"/>
                <a:chExt cx="480" cy="480"/>
              </a:xfrm>
            </p:grpSpPr>
            <p:sp>
              <p:nvSpPr>
                <p:cNvPr id="24" name="Oval 16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tx1"/>
                      </a:solidFill>
                    </a:rPr>
                    <a:t>6,9</a:t>
                  </a:r>
                </a:p>
              </p:txBody>
            </p:sp>
          </p:grp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 flipH="1">
                <a:off x="4560" y="3024"/>
                <a:ext cx="336" cy="48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4704" y="2304"/>
              <a:ext cx="72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chemeClr val="bg1"/>
                  </a:solidFill>
                </a:rPr>
                <a:t>[</a:t>
              </a:r>
              <a:r>
                <a:rPr lang="en-US" sz="3200" dirty="0" smtClean="0">
                  <a:solidFill>
                    <a:schemeClr val="hlink"/>
                  </a:solidFill>
                </a:rPr>
                <a:t>0,16</a:t>
              </a:r>
              <a:r>
                <a:rPr lang="en-US" sz="2800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4128" y="3120"/>
              <a:ext cx="72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chemeClr val="bg1"/>
                  </a:solidFill>
                </a:rPr>
                <a:t>[</a:t>
              </a:r>
              <a:r>
                <a:rPr lang="en-US" sz="3200" dirty="0" smtClean="0">
                  <a:solidFill>
                    <a:schemeClr val="hlink"/>
                  </a:solidFill>
                </a:rPr>
                <a:t>0,8</a:t>
              </a:r>
              <a:r>
                <a:rPr lang="en-US" sz="2800" dirty="0">
                  <a:solidFill>
                    <a:schemeClr val="bg1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583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6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Einfügen</a:t>
            </a:r>
            <a:endParaRPr lang="de-DE" dirty="0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6934200" cy="1295400"/>
          </a:xfrm>
        </p:spPr>
        <p:txBody>
          <a:bodyPr/>
          <a:lstStyle/>
          <a:p>
            <a:r>
              <a:rPr lang="de-DE" sz="2800" dirty="0" smtClean="0"/>
              <a:t>Füge ein: </a:t>
            </a:r>
            <a:r>
              <a:rPr lang="de-DE" sz="2800" dirty="0" smtClean="0">
                <a:solidFill>
                  <a:schemeClr val="hlink"/>
                </a:solidFill>
              </a:rPr>
              <a:t>(7,1)</a:t>
            </a:r>
            <a:endParaRPr lang="de-DE" sz="2800" dirty="0" smtClean="0"/>
          </a:p>
          <a:p>
            <a:r>
              <a:rPr lang="de-DE" sz="2800" dirty="0" smtClean="0">
                <a:solidFill>
                  <a:schemeClr val="hlink"/>
                </a:solidFill>
              </a:rPr>
              <a:t>(7,1)</a:t>
            </a:r>
            <a:r>
              <a:rPr lang="de-DE" sz="2800" dirty="0" smtClean="0">
                <a:solidFill>
                  <a:schemeClr val="bg2"/>
                </a:solidFill>
              </a:rPr>
              <a:t> </a:t>
            </a:r>
            <a:r>
              <a:rPr lang="de-DE" sz="2800" dirty="0" smtClean="0"/>
              <a:t>geht in die Wurzel, weil </a:t>
            </a:r>
            <a:r>
              <a:rPr lang="de-DE" sz="2800" dirty="0" smtClean="0">
                <a:solidFill>
                  <a:schemeClr val="hlink"/>
                </a:solidFill>
              </a:rPr>
              <a:t>1 &lt; 8</a:t>
            </a:r>
            <a:r>
              <a:rPr lang="de-DE" sz="2800" dirty="0" smtClean="0">
                <a:solidFill>
                  <a:schemeClr val="bg2"/>
                </a:solidFill>
              </a:rPr>
              <a:t>.</a:t>
            </a:r>
          </a:p>
          <a:p>
            <a:pPr>
              <a:buFontTx/>
              <a:buNone/>
            </a:pPr>
            <a:endParaRPr lang="de-DE" sz="2800" dirty="0">
              <a:solidFill>
                <a:schemeClr val="bg2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86600" y="533400"/>
            <a:ext cx="2057400" cy="2590800"/>
            <a:chOff x="4128" y="2304"/>
            <a:chExt cx="1296" cy="163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176" y="2592"/>
              <a:ext cx="1104" cy="1344"/>
              <a:chOff x="4176" y="2592"/>
              <a:chExt cx="1104" cy="1344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4800" y="2592"/>
                <a:ext cx="480" cy="480"/>
                <a:chOff x="1440" y="2736"/>
                <a:chExt cx="480" cy="480"/>
              </a:xfrm>
            </p:grpSpPr>
            <p:sp>
              <p:nvSpPr>
                <p:cNvPr id="348167" name="Oval 7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16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tx1"/>
                      </a:solidFill>
                    </a:rPr>
                    <a:t>5,8</a:t>
                  </a:r>
                </a:p>
              </p:txBody>
            </p:sp>
          </p:grp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4176" y="3456"/>
                <a:ext cx="480" cy="480"/>
                <a:chOff x="1440" y="2736"/>
                <a:chExt cx="480" cy="480"/>
              </a:xfrm>
            </p:grpSpPr>
            <p:sp>
              <p:nvSpPr>
                <p:cNvPr id="348170" name="Oval 10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17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tx1"/>
                      </a:solidFill>
                    </a:rPr>
                    <a:t>6,9</a:t>
                  </a:r>
                </a:p>
              </p:txBody>
            </p:sp>
          </p:grpSp>
          <p:sp>
            <p:nvSpPr>
              <p:cNvPr id="348172" name="Line 12"/>
              <p:cNvSpPr>
                <a:spLocks noChangeShapeType="1"/>
              </p:cNvSpPr>
              <p:nvPr/>
            </p:nvSpPr>
            <p:spPr bwMode="auto">
              <a:xfrm flipH="1">
                <a:off x="4560" y="3024"/>
                <a:ext cx="336" cy="48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173" name="Text Box 13"/>
            <p:cNvSpPr txBox="1">
              <a:spLocks noChangeArrowheads="1"/>
            </p:cNvSpPr>
            <p:nvPr/>
          </p:nvSpPr>
          <p:spPr bwMode="auto">
            <a:xfrm>
              <a:off x="4704" y="2304"/>
              <a:ext cx="72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smtClean="0">
                  <a:solidFill>
                    <a:srgbClr val="0000FF"/>
                  </a:solidFill>
                </a:rPr>
                <a:t>[</a:t>
              </a:r>
              <a:r>
                <a:rPr lang="en-US" sz="3200" dirty="0" smtClean="0">
                  <a:solidFill>
                    <a:srgbClr val="0000FF"/>
                  </a:solidFill>
                </a:rPr>
                <a:t>0</a:t>
              </a:r>
              <a:r>
                <a:rPr lang="en-US" sz="3200" dirty="0" smtClean="0">
                  <a:solidFill>
                    <a:schemeClr val="hlink"/>
                  </a:solidFill>
                </a:rPr>
                <a:t>,16</a:t>
              </a:r>
              <a:r>
                <a:rPr lang="en-US" sz="2800" dirty="0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348174" name="Text Box 14"/>
            <p:cNvSpPr txBox="1">
              <a:spLocks noChangeArrowheads="1"/>
            </p:cNvSpPr>
            <p:nvPr/>
          </p:nvSpPr>
          <p:spPr bwMode="auto">
            <a:xfrm>
              <a:off x="4128" y="3120"/>
              <a:ext cx="72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chemeClr val="hlink"/>
                  </a:solidFill>
                </a:rPr>
                <a:t>[</a:t>
              </a:r>
              <a:r>
                <a:rPr lang="en-US" sz="3200" dirty="0" smtClean="0">
                  <a:solidFill>
                    <a:schemeClr val="hlink"/>
                  </a:solidFill>
                </a:rPr>
                <a:t>0,8)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8001000" y="2667000"/>
            <a:ext cx="1143000" cy="1219200"/>
            <a:chOff x="5040" y="2016"/>
            <a:chExt cx="720" cy="768"/>
          </a:xfrm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5136" y="2304"/>
              <a:ext cx="480" cy="480"/>
              <a:chOff x="1440" y="2736"/>
              <a:chExt cx="480" cy="480"/>
            </a:xfrm>
          </p:grpSpPr>
          <p:sp>
            <p:nvSpPr>
              <p:cNvPr id="348177" name="Oval 17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178" name="Text Box 18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7,1</a:t>
                </a:r>
              </a:p>
            </p:txBody>
          </p:sp>
        </p:grpSp>
        <p:sp>
          <p:nvSpPr>
            <p:cNvPr id="348179" name="Text Box 19"/>
            <p:cNvSpPr txBox="1">
              <a:spLocks noChangeArrowheads="1"/>
            </p:cNvSpPr>
            <p:nvPr/>
          </p:nvSpPr>
          <p:spPr bwMode="auto">
            <a:xfrm>
              <a:off x="5040" y="2016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[0,16)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7086600" y="3810000"/>
            <a:ext cx="1219200" cy="1447800"/>
            <a:chOff x="4464" y="2736"/>
            <a:chExt cx="768" cy="912"/>
          </a:xfrm>
        </p:grpSpPr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4512" y="3168"/>
              <a:ext cx="480" cy="480"/>
              <a:chOff x="1440" y="2736"/>
              <a:chExt cx="480" cy="480"/>
            </a:xfrm>
          </p:grpSpPr>
          <p:sp>
            <p:nvSpPr>
              <p:cNvPr id="348182" name="Oval 22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183" name="Text Box 23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chemeClr val="tx1"/>
                    </a:solidFill>
                  </a:rPr>
                  <a:t>5,8</a:t>
                </a:r>
              </a:p>
            </p:txBody>
          </p:sp>
        </p:grpSp>
        <p:sp>
          <p:nvSpPr>
            <p:cNvPr id="348184" name="Line 24"/>
            <p:cNvSpPr>
              <a:spLocks noChangeShapeType="1"/>
            </p:cNvSpPr>
            <p:nvPr/>
          </p:nvSpPr>
          <p:spPr bwMode="auto">
            <a:xfrm flipH="1">
              <a:off x="4896" y="2736"/>
              <a:ext cx="336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185" name="Text Box 25"/>
            <p:cNvSpPr txBox="1">
              <a:spLocks noChangeArrowheads="1"/>
            </p:cNvSpPr>
            <p:nvPr/>
          </p:nvSpPr>
          <p:spPr bwMode="auto">
            <a:xfrm>
              <a:off x="4464" y="2832"/>
              <a:ext cx="72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</a:t>
              </a:r>
              <a:r>
                <a:rPr lang="en-US" sz="3200" dirty="0">
                  <a:solidFill>
                    <a:schemeClr val="hlink"/>
                  </a:solidFill>
                </a:rPr>
                <a:t>0,8)</a:t>
              </a:r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7086600" y="5257800"/>
            <a:ext cx="1600200" cy="1295400"/>
            <a:chOff x="4464" y="3312"/>
            <a:chExt cx="1008" cy="816"/>
          </a:xfrm>
        </p:grpSpPr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4992" y="3648"/>
              <a:ext cx="480" cy="480"/>
              <a:chOff x="1440" y="2736"/>
              <a:chExt cx="480" cy="480"/>
            </a:xfrm>
          </p:grpSpPr>
          <p:sp>
            <p:nvSpPr>
              <p:cNvPr id="348188" name="Oval 28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189" name="Text Box 29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6,9</a:t>
                </a:r>
              </a:p>
            </p:txBody>
          </p:sp>
        </p:grpSp>
        <p:sp>
          <p:nvSpPr>
            <p:cNvPr id="348190" name="Line 30"/>
            <p:cNvSpPr>
              <a:spLocks noChangeShapeType="1"/>
            </p:cNvSpPr>
            <p:nvPr/>
          </p:nvSpPr>
          <p:spPr bwMode="auto">
            <a:xfrm>
              <a:off x="4752" y="3312"/>
              <a:ext cx="43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191" name="Text Box 31"/>
            <p:cNvSpPr txBox="1">
              <a:spLocks noChangeArrowheads="1"/>
            </p:cNvSpPr>
            <p:nvPr/>
          </p:nvSpPr>
          <p:spPr bwMode="auto">
            <a:xfrm>
              <a:off x="4464" y="3648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[4,8)</a:t>
              </a:r>
            </a:p>
          </p:txBody>
        </p:sp>
      </p:grpSp>
      <p:sp>
        <p:nvSpPr>
          <p:cNvPr id="348192" name="Rectangle 32"/>
          <p:cNvSpPr>
            <a:spLocks noChangeArrowheads="1"/>
          </p:cNvSpPr>
          <p:nvPr/>
        </p:nvSpPr>
        <p:spPr bwMode="auto">
          <a:xfrm>
            <a:off x="228600" y="2362200"/>
            <a:ext cx="6934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de-DE" sz="2800" dirty="0" smtClean="0">
                <a:solidFill>
                  <a:schemeClr val="hlink"/>
                </a:solidFill>
              </a:rPr>
              <a:t>(5,8)</a:t>
            </a:r>
            <a:r>
              <a:rPr lang="de-DE" sz="2800" dirty="0" smtClean="0">
                <a:solidFill>
                  <a:schemeClr val="bg2"/>
                </a:solidFill>
              </a:rPr>
              <a:t> </a:t>
            </a:r>
            <a:r>
              <a:rPr lang="de-DE" sz="2800" dirty="0" smtClean="0"/>
              <a:t>in linken Unterbaum eingefügt, weil </a:t>
            </a:r>
            <a:r>
              <a:rPr lang="de-DE" sz="2800" dirty="0" smtClean="0">
                <a:solidFill>
                  <a:schemeClr val="hlink"/>
                </a:solidFill>
              </a:rPr>
              <a:t>5</a:t>
            </a:r>
            <a:r>
              <a:rPr lang="de-DE" sz="2800" dirty="0" smtClean="0">
                <a:solidFill>
                  <a:schemeClr val="bg2"/>
                </a:solidFill>
              </a:rPr>
              <a:t> </a:t>
            </a:r>
            <a:r>
              <a:rPr lang="de-DE" sz="2800" dirty="0" smtClean="0"/>
              <a:t>ins linke </a:t>
            </a:r>
            <a:r>
              <a:rPr lang="de-DE" sz="2800" dirty="0" err="1" smtClean="0"/>
              <a:t>Kindintervall</a:t>
            </a:r>
            <a:r>
              <a:rPr lang="de-DE" sz="2800" dirty="0" smtClean="0"/>
              <a:t> passt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de-DE" sz="2800" dirty="0" smtClean="0">
                <a:solidFill>
                  <a:schemeClr val="hlink"/>
                </a:solidFill>
              </a:rPr>
              <a:t>(5,8)</a:t>
            </a:r>
            <a:r>
              <a:rPr lang="de-DE" sz="2800" dirty="0" smtClean="0">
                <a:solidFill>
                  <a:schemeClr val="bg2"/>
                </a:solidFill>
              </a:rPr>
              <a:t> </a:t>
            </a:r>
            <a:r>
              <a:rPr lang="de-DE" sz="2800" dirty="0" smtClean="0"/>
              <a:t>ersetzt </a:t>
            </a:r>
            <a:r>
              <a:rPr lang="de-DE" sz="2800" dirty="0" smtClean="0">
                <a:solidFill>
                  <a:schemeClr val="hlink"/>
                </a:solidFill>
              </a:rPr>
              <a:t>(6,9)</a:t>
            </a:r>
            <a:r>
              <a:rPr lang="de-DE" sz="2800" dirty="0" smtClean="0"/>
              <a:t>, weil </a:t>
            </a:r>
            <a:r>
              <a:rPr lang="de-DE" sz="2800" dirty="0" smtClean="0">
                <a:solidFill>
                  <a:schemeClr val="hlink"/>
                </a:solidFill>
              </a:rPr>
              <a:t>8 &lt; 9</a:t>
            </a:r>
            <a:r>
              <a:rPr lang="de-DE" sz="2800" dirty="0" smtClean="0"/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endParaRPr lang="de-DE" sz="2800" dirty="0">
              <a:solidFill>
                <a:schemeClr val="bg2"/>
              </a:solidFill>
            </a:endParaRPr>
          </a:p>
        </p:txBody>
      </p:sp>
      <p:sp>
        <p:nvSpPr>
          <p:cNvPr id="348193" name="Rectangle 33"/>
          <p:cNvSpPr>
            <a:spLocks noChangeArrowheads="1"/>
          </p:cNvSpPr>
          <p:nvPr/>
        </p:nvSpPr>
        <p:spPr bwMode="auto">
          <a:xfrm>
            <a:off x="228600" y="4267200"/>
            <a:ext cx="6934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de-DE" sz="2800" dirty="0" smtClean="0">
                <a:solidFill>
                  <a:schemeClr val="hlink"/>
                </a:solidFill>
              </a:rPr>
              <a:t>(6,9)</a:t>
            </a:r>
            <a:r>
              <a:rPr lang="de-DE" sz="2800" dirty="0" smtClean="0">
                <a:solidFill>
                  <a:schemeClr val="bg2"/>
                </a:solidFill>
              </a:rPr>
              <a:t> </a:t>
            </a:r>
            <a:r>
              <a:rPr lang="de-DE" sz="2800" dirty="0" smtClean="0"/>
              <a:t>in rechten Unterbaum </a:t>
            </a:r>
            <a:br>
              <a:rPr lang="de-DE" sz="2800" dirty="0" smtClean="0"/>
            </a:br>
            <a:r>
              <a:rPr lang="de-DE" sz="2800" dirty="0" smtClean="0"/>
              <a:t>eingesetzt, weil </a:t>
            </a:r>
            <a:r>
              <a:rPr lang="de-DE" sz="2800" dirty="0" smtClean="0">
                <a:solidFill>
                  <a:schemeClr val="hlink"/>
                </a:solidFill>
              </a:rPr>
              <a:t>6</a:t>
            </a:r>
            <a:r>
              <a:rPr lang="de-DE" sz="2800" dirty="0" smtClean="0">
                <a:solidFill>
                  <a:schemeClr val="bg2"/>
                </a:solidFill>
              </a:rPr>
              <a:t> </a:t>
            </a:r>
            <a:r>
              <a:rPr lang="de-DE" sz="2800" dirty="0" smtClean="0"/>
              <a:t>ins rechte </a:t>
            </a:r>
            <a:r>
              <a:rPr lang="de-DE" sz="2800" dirty="0" err="1" smtClean="0"/>
              <a:t>Kindintervall</a:t>
            </a:r>
            <a:r>
              <a:rPr lang="de-DE" sz="2800" dirty="0" smtClean="0"/>
              <a:t> gehört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endParaRPr lang="de-DE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7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3" grpId="0" build="p" autoUpdateAnimBg="0"/>
      <p:bldP spid="348192" grpId="0" build="p" autoUpdateAnimBg="0"/>
      <p:bldP spid="348193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Einfügen</a:t>
            </a:r>
            <a:endParaRPr lang="de-DE" dirty="0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0360" y="5715000"/>
            <a:ext cx="2971800" cy="609600"/>
          </a:xfrm>
          <a:solidFill>
            <a:srgbClr val="FFFFFF"/>
          </a:solidFill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Füge ein: </a:t>
            </a:r>
            <a:r>
              <a:rPr lang="de-DE" dirty="0" smtClean="0">
                <a:solidFill>
                  <a:schemeClr val="hlink"/>
                </a:solidFill>
              </a:rPr>
              <a:t>(11,5)</a:t>
            </a:r>
            <a:r>
              <a:rPr lang="de-DE" dirty="0" smtClean="0"/>
              <a:t>.</a:t>
            </a:r>
            <a:endParaRPr lang="de-DE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1143000"/>
            <a:ext cx="2057400" cy="3886200"/>
            <a:chOff x="4464" y="1680"/>
            <a:chExt cx="1296" cy="244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040" y="1680"/>
              <a:ext cx="720" cy="768"/>
              <a:chOff x="5040" y="2016"/>
              <a:chExt cx="720" cy="768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5136" y="2304"/>
                <a:ext cx="480" cy="480"/>
                <a:chOff x="1440" y="2736"/>
                <a:chExt cx="480" cy="480"/>
              </a:xfrm>
            </p:grpSpPr>
            <p:sp>
              <p:nvSpPr>
                <p:cNvPr id="349191" name="Oval 7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19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tx1"/>
                      </a:solidFill>
                    </a:rPr>
                    <a:t>7,1</a:t>
                  </a:r>
                </a:p>
              </p:txBody>
            </p:sp>
          </p:grpSp>
          <p:sp>
            <p:nvSpPr>
              <p:cNvPr id="349193" name="Text Box 9"/>
              <p:cNvSpPr txBox="1">
                <a:spLocks noChangeArrowheads="1"/>
              </p:cNvSpPr>
              <p:nvPr/>
            </p:nvSpPr>
            <p:spPr bwMode="auto">
              <a:xfrm>
                <a:off x="5040" y="2016"/>
                <a:ext cx="7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0000FF"/>
                    </a:solidFill>
                  </a:rPr>
                  <a:t>[0,16)</a:t>
                </a: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4464" y="2400"/>
              <a:ext cx="768" cy="912"/>
              <a:chOff x="4464" y="2736"/>
              <a:chExt cx="768" cy="912"/>
            </a:xfrm>
          </p:grpSpPr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>
                <a:off x="4512" y="3168"/>
                <a:ext cx="480" cy="480"/>
                <a:chOff x="1440" y="2736"/>
                <a:chExt cx="480" cy="480"/>
              </a:xfrm>
            </p:grpSpPr>
            <p:sp>
              <p:nvSpPr>
                <p:cNvPr id="349196" name="Oval 12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19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tx1"/>
                      </a:solidFill>
                    </a:rPr>
                    <a:t>5,8</a:t>
                  </a:r>
                </a:p>
              </p:txBody>
            </p:sp>
          </p:grpSp>
          <p:sp>
            <p:nvSpPr>
              <p:cNvPr id="349198" name="Line 14"/>
              <p:cNvSpPr>
                <a:spLocks noChangeShapeType="1"/>
              </p:cNvSpPr>
              <p:nvPr/>
            </p:nvSpPr>
            <p:spPr bwMode="auto">
              <a:xfrm flipH="1">
                <a:off x="4896" y="2736"/>
                <a:ext cx="336" cy="48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99" name="Text Box 15"/>
              <p:cNvSpPr txBox="1">
                <a:spLocks noChangeArrowheads="1"/>
              </p:cNvSpPr>
              <p:nvPr/>
            </p:nvSpPr>
            <p:spPr bwMode="auto">
              <a:xfrm>
                <a:off x="4464" y="2832"/>
                <a:ext cx="7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0000FF"/>
                    </a:solidFill>
                  </a:rPr>
                  <a:t>[0,8)</a:t>
                </a:r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4464" y="3312"/>
              <a:ext cx="1008" cy="816"/>
              <a:chOff x="4464" y="3312"/>
              <a:chExt cx="1008" cy="816"/>
            </a:xfrm>
          </p:grpSpPr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4992" y="3648"/>
                <a:ext cx="480" cy="480"/>
                <a:chOff x="1440" y="2736"/>
                <a:chExt cx="480" cy="480"/>
              </a:xfrm>
            </p:grpSpPr>
            <p:sp>
              <p:nvSpPr>
                <p:cNvPr id="349202" name="Oval 18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20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tx1"/>
                      </a:solidFill>
                    </a:rPr>
                    <a:t>6,9</a:t>
                  </a:r>
                </a:p>
              </p:txBody>
            </p:sp>
          </p:grpSp>
          <p:sp>
            <p:nvSpPr>
              <p:cNvPr id="349204" name="Line 20"/>
              <p:cNvSpPr>
                <a:spLocks noChangeShapeType="1"/>
              </p:cNvSpPr>
              <p:nvPr/>
            </p:nvSpPr>
            <p:spPr bwMode="auto">
              <a:xfrm>
                <a:off x="4752" y="3312"/>
                <a:ext cx="432" cy="38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5" name="Text Box 21"/>
              <p:cNvSpPr txBox="1">
                <a:spLocks noChangeArrowheads="1"/>
              </p:cNvSpPr>
              <p:nvPr/>
            </p:nvSpPr>
            <p:spPr bwMode="auto">
              <a:xfrm>
                <a:off x="4464" y="3648"/>
                <a:ext cx="7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0000FF"/>
                    </a:solidFill>
                  </a:rPr>
                  <a:t>[4,8)</a:t>
                </a:r>
              </a:p>
            </p:txBody>
          </p:sp>
        </p:grpSp>
      </p:grpSp>
      <p:sp>
        <p:nvSpPr>
          <p:cNvPr id="349206" name="Line 22"/>
          <p:cNvSpPr>
            <a:spLocks noChangeShapeType="1"/>
          </p:cNvSpPr>
          <p:nvPr/>
        </p:nvSpPr>
        <p:spPr bwMode="auto">
          <a:xfrm>
            <a:off x="3657600" y="3200400"/>
            <a:ext cx="8382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6019800" y="1143000"/>
            <a:ext cx="3124200" cy="3886200"/>
            <a:chOff x="3792" y="720"/>
            <a:chExt cx="1968" cy="2448"/>
          </a:xfrm>
        </p:grpSpPr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4368" y="720"/>
              <a:ext cx="720" cy="768"/>
              <a:chOff x="5040" y="2016"/>
              <a:chExt cx="720" cy="768"/>
            </a:xfrm>
          </p:grpSpPr>
          <p:grpSp>
            <p:nvGrpSpPr>
              <p:cNvPr id="11" name="Group 25"/>
              <p:cNvGrpSpPr>
                <a:grpSpLocks/>
              </p:cNvGrpSpPr>
              <p:nvPr/>
            </p:nvGrpSpPr>
            <p:grpSpPr bwMode="auto">
              <a:xfrm>
                <a:off x="5136" y="2304"/>
                <a:ext cx="480" cy="480"/>
                <a:chOff x="1440" y="2736"/>
                <a:chExt cx="480" cy="480"/>
              </a:xfrm>
            </p:grpSpPr>
            <p:sp>
              <p:nvSpPr>
                <p:cNvPr id="349210" name="Oval 26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21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tx1"/>
                      </a:solidFill>
                    </a:rPr>
                    <a:t>7,1</a:t>
                  </a:r>
                </a:p>
              </p:txBody>
            </p:sp>
          </p:grpSp>
          <p:sp>
            <p:nvSpPr>
              <p:cNvPr id="349212" name="Text Box 28"/>
              <p:cNvSpPr txBox="1">
                <a:spLocks noChangeArrowheads="1"/>
              </p:cNvSpPr>
              <p:nvPr/>
            </p:nvSpPr>
            <p:spPr bwMode="auto">
              <a:xfrm>
                <a:off x="5040" y="2016"/>
                <a:ext cx="7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0000FF"/>
                    </a:solidFill>
                  </a:rPr>
                  <a:t>[0,16)</a:t>
                </a:r>
              </a:p>
            </p:txBody>
          </p:sp>
        </p:grpSp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3792" y="1440"/>
              <a:ext cx="768" cy="912"/>
              <a:chOff x="4464" y="2736"/>
              <a:chExt cx="768" cy="912"/>
            </a:xfrm>
          </p:grpSpPr>
          <p:grpSp>
            <p:nvGrpSpPr>
              <p:cNvPr id="13" name="Group 30"/>
              <p:cNvGrpSpPr>
                <a:grpSpLocks/>
              </p:cNvGrpSpPr>
              <p:nvPr/>
            </p:nvGrpSpPr>
            <p:grpSpPr bwMode="auto">
              <a:xfrm>
                <a:off x="4512" y="3168"/>
                <a:ext cx="480" cy="480"/>
                <a:chOff x="1440" y="2736"/>
                <a:chExt cx="480" cy="480"/>
              </a:xfrm>
            </p:grpSpPr>
            <p:sp>
              <p:nvSpPr>
                <p:cNvPr id="349215" name="Oval 31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21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 dirty="0">
                      <a:solidFill>
                        <a:schemeClr val="tx1"/>
                      </a:solidFill>
                    </a:rPr>
                    <a:t>5,8</a:t>
                  </a:r>
                </a:p>
              </p:txBody>
            </p:sp>
          </p:grpSp>
          <p:sp>
            <p:nvSpPr>
              <p:cNvPr id="349217" name="Line 33"/>
              <p:cNvSpPr>
                <a:spLocks noChangeShapeType="1"/>
              </p:cNvSpPr>
              <p:nvPr/>
            </p:nvSpPr>
            <p:spPr bwMode="auto">
              <a:xfrm flipH="1">
                <a:off x="4896" y="2736"/>
                <a:ext cx="336" cy="48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18" name="Text Box 34"/>
              <p:cNvSpPr txBox="1">
                <a:spLocks noChangeArrowheads="1"/>
              </p:cNvSpPr>
              <p:nvPr/>
            </p:nvSpPr>
            <p:spPr bwMode="auto">
              <a:xfrm>
                <a:off x="4464" y="2832"/>
                <a:ext cx="7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0000FF"/>
                    </a:solidFill>
                  </a:rPr>
                  <a:t>[0,8)</a:t>
                </a:r>
              </a:p>
            </p:txBody>
          </p:sp>
        </p:grpSp>
        <p:grpSp>
          <p:nvGrpSpPr>
            <p:cNvPr id="14" name="Group 35"/>
            <p:cNvGrpSpPr>
              <a:grpSpLocks/>
            </p:cNvGrpSpPr>
            <p:nvPr/>
          </p:nvGrpSpPr>
          <p:grpSpPr bwMode="auto">
            <a:xfrm>
              <a:off x="4320" y="2688"/>
              <a:ext cx="480" cy="480"/>
              <a:chOff x="1440" y="2736"/>
              <a:chExt cx="480" cy="480"/>
            </a:xfrm>
          </p:grpSpPr>
          <p:sp>
            <p:nvSpPr>
              <p:cNvPr id="349220" name="Oval 36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1" name="Text Box 37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6,9</a:t>
                </a:r>
              </a:p>
            </p:txBody>
          </p:sp>
        </p:grpSp>
        <p:sp>
          <p:nvSpPr>
            <p:cNvPr id="349222" name="Line 38"/>
            <p:cNvSpPr>
              <a:spLocks noChangeShapeType="1"/>
            </p:cNvSpPr>
            <p:nvPr/>
          </p:nvSpPr>
          <p:spPr bwMode="auto">
            <a:xfrm>
              <a:off x="4080" y="2352"/>
              <a:ext cx="43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223" name="Text Box 39"/>
            <p:cNvSpPr txBox="1">
              <a:spLocks noChangeArrowheads="1"/>
            </p:cNvSpPr>
            <p:nvPr/>
          </p:nvSpPr>
          <p:spPr bwMode="auto">
            <a:xfrm>
              <a:off x="3792" y="2688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[4,8)</a:t>
              </a:r>
            </a:p>
          </p:txBody>
        </p:sp>
        <p:sp>
          <p:nvSpPr>
            <p:cNvPr id="349224" name="Line 40"/>
            <p:cNvSpPr>
              <a:spLocks noChangeShapeType="1"/>
            </p:cNvSpPr>
            <p:nvPr/>
          </p:nvSpPr>
          <p:spPr bwMode="auto">
            <a:xfrm>
              <a:off x="4800" y="1440"/>
              <a:ext cx="288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225" name="Text Box 41"/>
            <p:cNvSpPr txBox="1">
              <a:spLocks noChangeArrowheads="1"/>
            </p:cNvSpPr>
            <p:nvPr/>
          </p:nvSpPr>
          <p:spPr bwMode="auto">
            <a:xfrm>
              <a:off x="5040" y="1536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[8,16)</a:t>
              </a:r>
            </a:p>
          </p:txBody>
        </p:sp>
        <p:sp>
          <p:nvSpPr>
            <p:cNvPr id="349226" name="Oval 42"/>
            <p:cNvSpPr>
              <a:spLocks noChangeArrowheads="1"/>
            </p:cNvSpPr>
            <p:nvPr/>
          </p:nvSpPr>
          <p:spPr bwMode="auto">
            <a:xfrm>
              <a:off x="4848" y="1872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27" name="Text Box 43"/>
            <p:cNvSpPr txBox="1">
              <a:spLocks noChangeArrowheads="1"/>
            </p:cNvSpPr>
            <p:nvPr/>
          </p:nvSpPr>
          <p:spPr bwMode="auto">
            <a:xfrm>
              <a:off x="4848" y="1968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tx1"/>
                  </a:solidFill>
                </a:rPr>
                <a:t>11,5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739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animBg="1" autoUpdateAnimBg="0"/>
      <p:bldP spid="34920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Eigenschaften</a:t>
            </a:r>
            <a:endParaRPr lang="de-DE" dirty="0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486400"/>
            <a:ext cx="7772400" cy="1371600"/>
          </a:xfrm>
        </p:spPr>
        <p:txBody>
          <a:bodyPr/>
          <a:lstStyle/>
          <a:p>
            <a:r>
              <a:rPr lang="de-DE" dirty="0" smtClean="0"/>
              <a:t>Höhe: </a:t>
            </a:r>
            <a:r>
              <a:rPr lang="de-DE" dirty="0" smtClean="0">
                <a:solidFill>
                  <a:schemeClr val="hlink"/>
                </a:solidFill>
              </a:rPr>
              <a:t>O(log 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r>
              <a:rPr lang="de-DE" dirty="0" smtClean="0">
                <a:solidFill>
                  <a:schemeClr val="bg2"/>
                </a:solidFill>
              </a:rPr>
              <a:t>.</a:t>
            </a:r>
          </a:p>
          <a:p>
            <a:r>
              <a:rPr lang="de-DE" dirty="0" err="1" smtClean="0"/>
              <a:t>Einfügezeit</a:t>
            </a:r>
            <a:r>
              <a:rPr lang="de-DE" dirty="0" smtClean="0"/>
              <a:t>: </a:t>
            </a:r>
            <a:r>
              <a:rPr lang="de-DE" dirty="0" smtClean="0">
                <a:solidFill>
                  <a:schemeClr val="hlink"/>
                </a:solidFill>
              </a:rPr>
              <a:t>O(log 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r>
              <a:rPr lang="de-DE" dirty="0" smtClean="0">
                <a:solidFill>
                  <a:schemeClr val="bg2"/>
                </a:solidFill>
              </a:rPr>
              <a:t>.</a:t>
            </a:r>
            <a:endParaRPr lang="de-DE" dirty="0">
              <a:solidFill>
                <a:schemeClr val="bg2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1219200"/>
            <a:ext cx="5181600" cy="3886200"/>
            <a:chOff x="720" y="768"/>
            <a:chExt cx="3264" cy="244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592" y="768"/>
              <a:ext cx="720" cy="768"/>
              <a:chOff x="5040" y="2016"/>
              <a:chExt cx="720" cy="768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5136" y="2304"/>
                <a:ext cx="480" cy="480"/>
                <a:chOff x="1440" y="2736"/>
                <a:chExt cx="480" cy="480"/>
              </a:xfrm>
            </p:grpSpPr>
            <p:sp>
              <p:nvSpPr>
                <p:cNvPr id="350215" name="Oval 7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21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tx1"/>
                      </a:solidFill>
                    </a:rPr>
                    <a:t>7,1</a:t>
                  </a:r>
                </a:p>
              </p:txBody>
            </p:sp>
          </p:grpSp>
          <p:sp>
            <p:nvSpPr>
              <p:cNvPr id="350217" name="Text Box 9"/>
              <p:cNvSpPr txBox="1">
                <a:spLocks noChangeArrowheads="1"/>
              </p:cNvSpPr>
              <p:nvPr/>
            </p:nvSpPr>
            <p:spPr bwMode="auto">
              <a:xfrm>
                <a:off x="5040" y="2016"/>
                <a:ext cx="7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0000FF"/>
                    </a:solidFill>
                  </a:rPr>
                  <a:t>[0,16)</a:t>
                </a: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64" y="1920"/>
              <a:ext cx="480" cy="480"/>
              <a:chOff x="1440" y="2736"/>
              <a:chExt cx="480" cy="480"/>
            </a:xfrm>
          </p:grpSpPr>
          <p:sp>
            <p:nvSpPr>
              <p:cNvPr id="350219" name="Oval 11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20" name="Text Box 12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5,8</a:t>
                </a:r>
              </a:p>
            </p:txBody>
          </p:sp>
        </p:grpSp>
        <p:sp>
          <p:nvSpPr>
            <p:cNvPr id="350221" name="Line 13"/>
            <p:cNvSpPr>
              <a:spLocks noChangeShapeType="1"/>
            </p:cNvSpPr>
            <p:nvPr/>
          </p:nvSpPr>
          <p:spPr bwMode="auto">
            <a:xfrm flipH="1">
              <a:off x="2448" y="1488"/>
              <a:ext cx="336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0222" name="Text Box 14"/>
            <p:cNvSpPr txBox="1">
              <a:spLocks noChangeArrowheads="1"/>
            </p:cNvSpPr>
            <p:nvPr/>
          </p:nvSpPr>
          <p:spPr bwMode="auto">
            <a:xfrm>
              <a:off x="2016" y="1584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[0,8)</a:t>
              </a:r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544" y="2736"/>
              <a:ext cx="480" cy="480"/>
              <a:chOff x="1440" y="2736"/>
              <a:chExt cx="480" cy="480"/>
            </a:xfrm>
          </p:grpSpPr>
          <p:sp>
            <p:nvSpPr>
              <p:cNvPr id="350224" name="Oval 16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25" name="Text Box 17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6,9</a:t>
                </a:r>
              </a:p>
            </p:txBody>
          </p:sp>
        </p:grpSp>
        <p:sp>
          <p:nvSpPr>
            <p:cNvPr id="350226" name="Line 18"/>
            <p:cNvSpPr>
              <a:spLocks noChangeShapeType="1"/>
            </p:cNvSpPr>
            <p:nvPr/>
          </p:nvSpPr>
          <p:spPr bwMode="auto">
            <a:xfrm>
              <a:off x="2304" y="2400"/>
              <a:ext cx="43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0227" name="Text Box 19"/>
            <p:cNvSpPr txBox="1">
              <a:spLocks noChangeArrowheads="1"/>
            </p:cNvSpPr>
            <p:nvPr/>
          </p:nvSpPr>
          <p:spPr bwMode="auto">
            <a:xfrm>
              <a:off x="2016" y="2736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[4,8)</a:t>
              </a:r>
            </a:p>
          </p:txBody>
        </p:sp>
        <p:sp>
          <p:nvSpPr>
            <p:cNvPr id="350228" name="Line 20"/>
            <p:cNvSpPr>
              <a:spLocks noChangeShapeType="1"/>
            </p:cNvSpPr>
            <p:nvPr/>
          </p:nvSpPr>
          <p:spPr bwMode="auto">
            <a:xfrm>
              <a:off x="3024" y="1488"/>
              <a:ext cx="288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0229" name="Text Box 21"/>
            <p:cNvSpPr txBox="1">
              <a:spLocks noChangeArrowheads="1"/>
            </p:cNvSpPr>
            <p:nvPr/>
          </p:nvSpPr>
          <p:spPr bwMode="auto">
            <a:xfrm>
              <a:off x="3264" y="1584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[8,16)</a:t>
              </a:r>
            </a:p>
          </p:txBody>
        </p:sp>
        <p:sp>
          <p:nvSpPr>
            <p:cNvPr id="350230" name="Oval 22"/>
            <p:cNvSpPr>
              <a:spLocks noChangeArrowheads="1"/>
            </p:cNvSpPr>
            <p:nvPr/>
          </p:nvSpPr>
          <p:spPr bwMode="auto">
            <a:xfrm>
              <a:off x="3072" y="1920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31" name="Text Box 23"/>
            <p:cNvSpPr txBox="1">
              <a:spLocks noChangeArrowheads="1"/>
            </p:cNvSpPr>
            <p:nvPr/>
          </p:nvSpPr>
          <p:spPr bwMode="auto">
            <a:xfrm>
              <a:off x="3072" y="2016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tx1"/>
                  </a:solidFill>
                </a:rPr>
                <a:t>11,5</a:t>
              </a:r>
            </a:p>
          </p:txBody>
        </p:sp>
        <p:sp>
          <p:nvSpPr>
            <p:cNvPr id="350232" name="Oval 24"/>
            <p:cNvSpPr>
              <a:spLocks noChangeArrowheads="1"/>
            </p:cNvSpPr>
            <p:nvPr/>
          </p:nvSpPr>
          <p:spPr bwMode="auto">
            <a:xfrm>
              <a:off x="1248" y="2736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33" name="Text Box 25"/>
            <p:cNvSpPr txBox="1">
              <a:spLocks noChangeArrowheads="1"/>
            </p:cNvSpPr>
            <p:nvPr/>
          </p:nvSpPr>
          <p:spPr bwMode="auto">
            <a:xfrm>
              <a:off x="1248" y="2832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tx1"/>
                  </a:solidFill>
                </a:rPr>
                <a:t>2,12</a:t>
              </a:r>
            </a:p>
          </p:txBody>
        </p:sp>
        <p:sp>
          <p:nvSpPr>
            <p:cNvPr id="350234" name="Text Box 26"/>
            <p:cNvSpPr txBox="1">
              <a:spLocks noChangeArrowheads="1"/>
            </p:cNvSpPr>
            <p:nvPr/>
          </p:nvSpPr>
          <p:spPr bwMode="auto">
            <a:xfrm>
              <a:off x="720" y="2736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[0,4)</a:t>
              </a:r>
            </a:p>
          </p:txBody>
        </p:sp>
        <p:sp>
          <p:nvSpPr>
            <p:cNvPr id="350235" name="Line 27"/>
            <p:cNvSpPr>
              <a:spLocks noChangeShapeType="1"/>
            </p:cNvSpPr>
            <p:nvPr/>
          </p:nvSpPr>
          <p:spPr bwMode="auto">
            <a:xfrm flipH="1">
              <a:off x="1536" y="2352"/>
              <a:ext cx="57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0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</a:t>
            </a:r>
            <a:endParaRPr lang="de-DE" dirty="0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5867400"/>
            <a:ext cx="6618312" cy="6858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Suchzeit: </a:t>
            </a:r>
            <a:r>
              <a:rPr lang="de-DE" dirty="0" smtClean="0">
                <a:solidFill>
                  <a:schemeClr val="hlink"/>
                </a:solidFill>
              </a:rPr>
              <a:t>O(log 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r>
              <a:rPr lang="de-DE" dirty="0" smtClean="0">
                <a:solidFill>
                  <a:schemeClr val="bg2"/>
                </a:solidFill>
              </a:rPr>
              <a:t>.</a:t>
            </a:r>
          </a:p>
          <a:p>
            <a:endParaRPr lang="de-DE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1219200"/>
            <a:ext cx="5181600" cy="3886200"/>
            <a:chOff x="720" y="768"/>
            <a:chExt cx="3264" cy="244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592" y="768"/>
              <a:ext cx="720" cy="768"/>
              <a:chOff x="5040" y="2016"/>
              <a:chExt cx="720" cy="768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5136" y="2304"/>
                <a:ext cx="480" cy="480"/>
                <a:chOff x="1440" y="2736"/>
                <a:chExt cx="480" cy="480"/>
              </a:xfrm>
            </p:grpSpPr>
            <p:sp>
              <p:nvSpPr>
                <p:cNvPr id="351239" name="Oval 7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24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 dirty="0">
                      <a:solidFill>
                        <a:schemeClr val="tx1"/>
                      </a:solidFill>
                    </a:rPr>
                    <a:t>7,1</a:t>
                  </a:r>
                </a:p>
              </p:txBody>
            </p:sp>
          </p:grpSp>
          <p:sp>
            <p:nvSpPr>
              <p:cNvPr id="351241" name="Text Box 9"/>
              <p:cNvSpPr txBox="1">
                <a:spLocks noChangeArrowheads="1"/>
              </p:cNvSpPr>
              <p:nvPr/>
            </p:nvSpPr>
            <p:spPr bwMode="auto">
              <a:xfrm>
                <a:off x="5040" y="2016"/>
                <a:ext cx="7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0000FF"/>
                    </a:solidFill>
                  </a:rPr>
                  <a:t>[0,16)</a:t>
                </a: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64" y="1920"/>
              <a:ext cx="480" cy="480"/>
              <a:chOff x="1440" y="2736"/>
              <a:chExt cx="480" cy="480"/>
            </a:xfrm>
          </p:grpSpPr>
          <p:sp>
            <p:nvSpPr>
              <p:cNvPr id="351243" name="Oval 11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4" name="Text Box 12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chemeClr val="tx1"/>
                    </a:solidFill>
                  </a:rPr>
                  <a:t>5,8</a:t>
                </a:r>
              </a:p>
            </p:txBody>
          </p:sp>
        </p:grpSp>
        <p:sp>
          <p:nvSpPr>
            <p:cNvPr id="351245" name="Line 13"/>
            <p:cNvSpPr>
              <a:spLocks noChangeShapeType="1"/>
            </p:cNvSpPr>
            <p:nvPr/>
          </p:nvSpPr>
          <p:spPr bwMode="auto">
            <a:xfrm flipH="1">
              <a:off x="2448" y="1488"/>
              <a:ext cx="336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1246" name="Text Box 14"/>
            <p:cNvSpPr txBox="1">
              <a:spLocks noChangeArrowheads="1"/>
            </p:cNvSpPr>
            <p:nvPr/>
          </p:nvSpPr>
          <p:spPr bwMode="auto">
            <a:xfrm>
              <a:off x="2016" y="1584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[0,8)</a:t>
              </a:r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544" y="2736"/>
              <a:ext cx="480" cy="480"/>
              <a:chOff x="1440" y="2736"/>
              <a:chExt cx="480" cy="480"/>
            </a:xfrm>
          </p:grpSpPr>
          <p:sp>
            <p:nvSpPr>
              <p:cNvPr id="351248" name="Oval 16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9" name="Text Box 17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6,9</a:t>
                </a:r>
              </a:p>
            </p:txBody>
          </p:sp>
        </p:grpSp>
        <p:sp>
          <p:nvSpPr>
            <p:cNvPr id="351250" name="Line 18"/>
            <p:cNvSpPr>
              <a:spLocks noChangeShapeType="1"/>
            </p:cNvSpPr>
            <p:nvPr/>
          </p:nvSpPr>
          <p:spPr bwMode="auto">
            <a:xfrm>
              <a:off x="2304" y="2400"/>
              <a:ext cx="43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1251" name="Text Box 19"/>
            <p:cNvSpPr txBox="1">
              <a:spLocks noChangeArrowheads="1"/>
            </p:cNvSpPr>
            <p:nvPr/>
          </p:nvSpPr>
          <p:spPr bwMode="auto">
            <a:xfrm>
              <a:off x="2016" y="2736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[4,8)</a:t>
              </a:r>
            </a:p>
          </p:txBody>
        </p:sp>
        <p:sp>
          <p:nvSpPr>
            <p:cNvPr id="351252" name="Line 20"/>
            <p:cNvSpPr>
              <a:spLocks noChangeShapeType="1"/>
            </p:cNvSpPr>
            <p:nvPr/>
          </p:nvSpPr>
          <p:spPr bwMode="auto">
            <a:xfrm>
              <a:off x="3024" y="1488"/>
              <a:ext cx="288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1253" name="Text Box 21"/>
            <p:cNvSpPr txBox="1">
              <a:spLocks noChangeArrowheads="1"/>
            </p:cNvSpPr>
            <p:nvPr/>
          </p:nvSpPr>
          <p:spPr bwMode="auto">
            <a:xfrm>
              <a:off x="3264" y="1584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[8,16)</a:t>
              </a:r>
            </a:p>
          </p:txBody>
        </p:sp>
        <p:sp>
          <p:nvSpPr>
            <p:cNvPr id="351254" name="Oval 22"/>
            <p:cNvSpPr>
              <a:spLocks noChangeArrowheads="1"/>
            </p:cNvSpPr>
            <p:nvPr/>
          </p:nvSpPr>
          <p:spPr bwMode="auto">
            <a:xfrm>
              <a:off x="3072" y="1920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55" name="Text Box 23"/>
            <p:cNvSpPr txBox="1">
              <a:spLocks noChangeArrowheads="1"/>
            </p:cNvSpPr>
            <p:nvPr/>
          </p:nvSpPr>
          <p:spPr bwMode="auto">
            <a:xfrm>
              <a:off x="3072" y="2016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tx1"/>
                  </a:solidFill>
                </a:rPr>
                <a:t>11,5</a:t>
              </a:r>
            </a:p>
          </p:txBody>
        </p:sp>
        <p:sp>
          <p:nvSpPr>
            <p:cNvPr id="351256" name="Oval 24"/>
            <p:cNvSpPr>
              <a:spLocks noChangeArrowheads="1"/>
            </p:cNvSpPr>
            <p:nvPr/>
          </p:nvSpPr>
          <p:spPr bwMode="auto">
            <a:xfrm>
              <a:off x="1248" y="2736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57" name="Text Box 25"/>
            <p:cNvSpPr txBox="1">
              <a:spLocks noChangeArrowheads="1"/>
            </p:cNvSpPr>
            <p:nvPr/>
          </p:nvSpPr>
          <p:spPr bwMode="auto">
            <a:xfrm>
              <a:off x="1248" y="2832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tx1"/>
                  </a:solidFill>
                </a:rPr>
                <a:t>2,12</a:t>
              </a:r>
            </a:p>
          </p:txBody>
        </p:sp>
        <p:sp>
          <p:nvSpPr>
            <p:cNvPr id="351258" name="Text Box 26"/>
            <p:cNvSpPr txBox="1">
              <a:spLocks noChangeArrowheads="1"/>
            </p:cNvSpPr>
            <p:nvPr/>
          </p:nvSpPr>
          <p:spPr bwMode="auto">
            <a:xfrm>
              <a:off x="720" y="2736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[0,4)</a:t>
              </a:r>
            </a:p>
          </p:txBody>
        </p:sp>
        <p:sp>
          <p:nvSpPr>
            <p:cNvPr id="351259" name="Line 27"/>
            <p:cNvSpPr>
              <a:spLocks noChangeShapeType="1"/>
            </p:cNvSpPr>
            <p:nvPr/>
          </p:nvSpPr>
          <p:spPr bwMode="auto">
            <a:xfrm flipH="1">
              <a:off x="1536" y="2352"/>
              <a:ext cx="57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286512" y="4357694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Suche</a:t>
            </a:r>
            <a:r>
              <a:rPr lang="en-US" sz="3200" dirty="0" smtClean="0">
                <a:solidFill>
                  <a:srgbClr val="0070C0"/>
                </a:solidFill>
              </a:rPr>
              <a:t>(1:4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302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5" grpId="0" build="p" autoUpdateAnimBg="0"/>
      <p:bldP spid="2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Löschen</a:t>
            </a:r>
            <a:endParaRPr lang="de-DE" dirty="0"/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486400"/>
            <a:ext cx="7772400" cy="1371600"/>
          </a:xfrm>
        </p:spPr>
        <p:txBody>
          <a:bodyPr/>
          <a:lstStyle/>
          <a:p>
            <a:r>
              <a:rPr lang="de-DE" dirty="0" smtClean="0"/>
              <a:t>Ähnlich zu </a:t>
            </a:r>
            <a:r>
              <a:rPr lang="de-DE" dirty="0" err="1" smtClean="0"/>
              <a:t>delete</a:t>
            </a:r>
            <a:r>
              <a:rPr lang="de-DE" dirty="0" smtClean="0"/>
              <a:t>-min beim Min-Heap</a:t>
            </a:r>
          </a:p>
          <a:p>
            <a:r>
              <a:rPr lang="de-DE" dirty="0" smtClean="0"/>
              <a:t>Löschzeit: </a:t>
            </a:r>
            <a:r>
              <a:rPr lang="de-DE" dirty="0" smtClean="0">
                <a:solidFill>
                  <a:schemeClr val="hlink"/>
                </a:solidFill>
              </a:rPr>
              <a:t>O(log 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r>
              <a:rPr lang="de-DE" dirty="0" smtClean="0">
                <a:solidFill>
                  <a:schemeClr val="bg2"/>
                </a:solidFill>
              </a:rPr>
              <a:t>.</a:t>
            </a:r>
          </a:p>
          <a:p>
            <a:endParaRPr lang="de-DE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1219200"/>
            <a:ext cx="5181600" cy="3886200"/>
            <a:chOff x="720" y="768"/>
            <a:chExt cx="3264" cy="244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592" y="768"/>
              <a:ext cx="720" cy="768"/>
              <a:chOff x="5040" y="2016"/>
              <a:chExt cx="720" cy="768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5136" y="2304"/>
                <a:ext cx="480" cy="480"/>
                <a:chOff x="1440" y="2736"/>
                <a:chExt cx="480" cy="480"/>
              </a:xfrm>
            </p:grpSpPr>
            <p:sp>
              <p:nvSpPr>
                <p:cNvPr id="352263" name="Oval 7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26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tx1"/>
                      </a:solidFill>
                    </a:rPr>
                    <a:t>7,1</a:t>
                  </a:r>
                </a:p>
              </p:txBody>
            </p:sp>
          </p:grpSp>
          <p:sp>
            <p:nvSpPr>
              <p:cNvPr id="352265" name="Text Box 9"/>
              <p:cNvSpPr txBox="1">
                <a:spLocks noChangeArrowheads="1"/>
              </p:cNvSpPr>
              <p:nvPr/>
            </p:nvSpPr>
            <p:spPr bwMode="auto">
              <a:xfrm>
                <a:off x="5040" y="2016"/>
                <a:ext cx="7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0000FF"/>
                    </a:solidFill>
                  </a:rPr>
                  <a:t>[0,16)</a:t>
                </a: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64" y="1920"/>
              <a:ext cx="480" cy="480"/>
              <a:chOff x="1440" y="2736"/>
              <a:chExt cx="480" cy="480"/>
            </a:xfrm>
          </p:grpSpPr>
          <p:sp>
            <p:nvSpPr>
              <p:cNvPr id="352267" name="Oval 11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68" name="Text Box 12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5,8</a:t>
                </a:r>
              </a:p>
            </p:txBody>
          </p:sp>
        </p:grpSp>
        <p:sp>
          <p:nvSpPr>
            <p:cNvPr id="352269" name="Line 13"/>
            <p:cNvSpPr>
              <a:spLocks noChangeShapeType="1"/>
            </p:cNvSpPr>
            <p:nvPr/>
          </p:nvSpPr>
          <p:spPr bwMode="auto">
            <a:xfrm flipH="1">
              <a:off x="2448" y="1488"/>
              <a:ext cx="336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2270" name="Text Box 14"/>
            <p:cNvSpPr txBox="1">
              <a:spLocks noChangeArrowheads="1"/>
            </p:cNvSpPr>
            <p:nvPr/>
          </p:nvSpPr>
          <p:spPr bwMode="auto">
            <a:xfrm>
              <a:off x="2016" y="1584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[0,8)</a:t>
              </a:r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544" y="2736"/>
              <a:ext cx="480" cy="480"/>
              <a:chOff x="1440" y="2736"/>
              <a:chExt cx="480" cy="480"/>
            </a:xfrm>
          </p:grpSpPr>
          <p:sp>
            <p:nvSpPr>
              <p:cNvPr id="352272" name="Oval 16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73" name="Text Box 17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6,9</a:t>
                </a:r>
              </a:p>
            </p:txBody>
          </p:sp>
        </p:grpSp>
        <p:sp>
          <p:nvSpPr>
            <p:cNvPr id="352274" name="Line 18"/>
            <p:cNvSpPr>
              <a:spLocks noChangeShapeType="1"/>
            </p:cNvSpPr>
            <p:nvPr/>
          </p:nvSpPr>
          <p:spPr bwMode="auto">
            <a:xfrm>
              <a:off x="2304" y="2400"/>
              <a:ext cx="43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2275" name="Text Box 19"/>
            <p:cNvSpPr txBox="1">
              <a:spLocks noChangeArrowheads="1"/>
            </p:cNvSpPr>
            <p:nvPr/>
          </p:nvSpPr>
          <p:spPr bwMode="auto">
            <a:xfrm>
              <a:off x="2016" y="2736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[4,8)</a:t>
              </a:r>
            </a:p>
          </p:txBody>
        </p:sp>
        <p:sp>
          <p:nvSpPr>
            <p:cNvPr id="352276" name="Line 20"/>
            <p:cNvSpPr>
              <a:spLocks noChangeShapeType="1"/>
            </p:cNvSpPr>
            <p:nvPr/>
          </p:nvSpPr>
          <p:spPr bwMode="auto">
            <a:xfrm>
              <a:off x="3024" y="1488"/>
              <a:ext cx="288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2277" name="Text Box 21"/>
            <p:cNvSpPr txBox="1">
              <a:spLocks noChangeArrowheads="1"/>
            </p:cNvSpPr>
            <p:nvPr/>
          </p:nvSpPr>
          <p:spPr bwMode="auto">
            <a:xfrm>
              <a:off x="3264" y="1584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[8,16)</a:t>
              </a:r>
            </a:p>
          </p:txBody>
        </p:sp>
        <p:sp>
          <p:nvSpPr>
            <p:cNvPr id="352278" name="Oval 22"/>
            <p:cNvSpPr>
              <a:spLocks noChangeArrowheads="1"/>
            </p:cNvSpPr>
            <p:nvPr/>
          </p:nvSpPr>
          <p:spPr bwMode="auto">
            <a:xfrm>
              <a:off x="3072" y="1920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79" name="Text Box 23"/>
            <p:cNvSpPr txBox="1">
              <a:spLocks noChangeArrowheads="1"/>
            </p:cNvSpPr>
            <p:nvPr/>
          </p:nvSpPr>
          <p:spPr bwMode="auto">
            <a:xfrm>
              <a:off x="3072" y="2016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tx1"/>
                  </a:solidFill>
                </a:rPr>
                <a:t>11,5</a:t>
              </a:r>
            </a:p>
          </p:txBody>
        </p:sp>
        <p:sp>
          <p:nvSpPr>
            <p:cNvPr id="352280" name="Oval 24"/>
            <p:cNvSpPr>
              <a:spLocks noChangeArrowheads="1"/>
            </p:cNvSpPr>
            <p:nvPr/>
          </p:nvSpPr>
          <p:spPr bwMode="auto">
            <a:xfrm>
              <a:off x="1248" y="2736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81" name="Text Box 25"/>
            <p:cNvSpPr txBox="1">
              <a:spLocks noChangeArrowheads="1"/>
            </p:cNvSpPr>
            <p:nvPr/>
          </p:nvSpPr>
          <p:spPr bwMode="auto">
            <a:xfrm>
              <a:off x="1248" y="2832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tx1"/>
                  </a:solidFill>
                </a:rPr>
                <a:t>2,12</a:t>
              </a:r>
            </a:p>
          </p:txBody>
        </p:sp>
        <p:sp>
          <p:nvSpPr>
            <p:cNvPr id="352282" name="Text Box 26"/>
            <p:cNvSpPr txBox="1">
              <a:spLocks noChangeArrowheads="1"/>
            </p:cNvSpPr>
            <p:nvPr/>
          </p:nvSpPr>
          <p:spPr bwMode="auto">
            <a:xfrm>
              <a:off x="720" y="2736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[0,4)</a:t>
              </a:r>
            </a:p>
          </p:txBody>
        </p:sp>
        <p:sp>
          <p:nvSpPr>
            <p:cNvPr id="352283" name="Line 27"/>
            <p:cNvSpPr>
              <a:spLocks noChangeShapeType="1"/>
            </p:cNvSpPr>
            <p:nvPr/>
          </p:nvSpPr>
          <p:spPr bwMode="auto">
            <a:xfrm flipH="1">
              <a:off x="1536" y="2352"/>
              <a:ext cx="57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393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60350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+mn-lt"/>
              </a:rPr>
              <a:t>Inkrementelle Verwaltung von </a:t>
            </a:r>
            <a:r>
              <a:rPr lang="de-DE" dirty="0" err="1" smtClean="0">
                <a:latin typeface="+mn-lt"/>
              </a:rPr>
              <a:t>Treaps</a:t>
            </a:r>
            <a:r>
              <a:rPr lang="de-DE" dirty="0" smtClean="0">
                <a:latin typeface="+mn-lt"/>
              </a:rPr>
              <a:t> für Zeitreihen</a:t>
            </a:r>
            <a:endParaRPr lang="de-DE" dirty="0"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>
            <a:normAutofit/>
          </a:bodyPr>
          <a:lstStyle/>
          <a:p>
            <a:r>
              <a:rPr lang="de-DE" sz="2800" dirty="0" smtClean="0"/>
              <a:t>Verwende </a:t>
            </a:r>
            <a:r>
              <a:rPr lang="de-DE" sz="2800" dirty="0" smtClean="0">
                <a:solidFill>
                  <a:srgbClr val="0000FF"/>
                </a:solidFill>
              </a:rPr>
              <a:t>Zeit</a:t>
            </a:r>
            <a:r>
              <a:rPr lang="de-DE" sz="2800" dirty="0" smtClean="0"/>
              <a:t> als Binärbaumdimension (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sz="2800" dirty="0" smtClean="0"/>
              <a:t>)</a:t>
            </a:r>
          </a:p>
          <a:p>
            <a:r>
              <a:rPr lang="de-DE" sz="2800" dirty="0" smtClean="0"/>
              <a:t>Verwende </a:t>
            </a:r>
            <a:r>
              <a:rPr lang="de-DE" sz="2800" dirty="0" smtClean="0">
                <a:solidFill>
                  <a:srgbClr val="0F05FF"/>
                </a:solidFill>
              </a:rPr>
              <a:t>Datenwert </a:t>
            </a:r>
            <a:r>
              <a:rPr lang="de-DE" sz="2800" dirty="0" smtClean="0"/>
              <a:t>als als Heap-Dimension (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de-DE" sz="2800" dirty="0" smtClean="0"/>
              <a:t>)</a:t>
            </a:r>
          </a:p>
          <a:p>
            <a:pPr>
              <a:buNone/>
            </a:pPr>
            <a:endParaRPr lang="de-DE" sz="2800" dirty="0" smtClean="0"/>
          </a:p>
          <a:p>
            <a:pPr marL="12700" indent="-12700">
              <a:buNone/>
            </a:pPr>
            <a:r>
              <a:rPr lang="de-DE" sz="2800" dirty="0" smtClean="0"/>
              <a:t>Basisintervallgröße </a:t>
            </a:r>
            <a:r>
              <a:rPr lang="de-DE" sz="2800" dirty="0" err="1" smtClean="0">
                <a:solidFill>
                  <a:srgbClr val="0000FF"/>
                </a:solidFill>
              </a:rPr>
              <a:t>w</a:t>
            </a:r>
            <a:r>
              <a:rPr lang="de-DE" sz="2800" dirty="0" smtClean="0"/>
              <a:t> ist fix, daher wird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sz="2800" dirty="0" smtClean="0"/>
              <a:t> in festen Wertebereich von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sz="2800" dirty="0" smtClean="0"/>
              <a:t> abgebildet: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{0,1…,w-1}</a:t>
            </a:r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r>
              <a:rPr lang="de-DE" sz="2800" dirty="0" smtClean="0"/>
              <a:t>Die Höhe des </a:t>
            </a:r>
            <a:r>
              <a:rPr lang="de-DE" sz="2800" dirty="0" err="1" smtClean="0"/>
              <a:t>Treaps</a:t>
            </a:r>
            <a:r>
              <a:rPr lang="de-DE" sz="2800" dirty="0" smtClean="0"/>
              <a:t> ist fix und balanciert also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de-DE" dirty="0" smtClean="0"/>
              <a:t>		Einfügen:   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</a:p>
          <a:p>
            <a:pPr>
              <a:buNone/>
            </a:pPr>
            <a:r>
              <a:rPr lang="de-DE" dirty="0" smtClean="0"/>
              <a:t>		Löschen:    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de-DE" dirty="0" smtClean="0"/>
              <a:t>		Suche:	        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02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60350"/>
            <a:ext cx="8182743" cy="503238"/>
          </a:xfrm>
        </p:spPr>
        <p:txBody>
          <a:bodyPr/>
          <a:lstStyle/>
          <a:p>
            <a:r>
              <a:rPr lang="de-DE" sz="2800" dirty="0" smtClean="0"/>
              <a:t>Inkrementelle Verwaltung von </a:t>
            </a:r>
            <a:r>
              <a:rPr lang="de-DE" sz="2800" dirty="0" err="1" smtClean="0"/>
              <a:t>Treaps</a:t>
            </a:r>
            <a:r>
              <a:rPr lang="de-DE" sz="2800" dirty="0" smtClean="0"/>
              <a:t> für Zeitreihen</a:t>
            </a:r>
            <a:endParaRPr lang="de-DE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Beispiel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 smtClean="0"/>
              <a:t>: Bilde Zeitpunkte auf [0, </a:t>
            </a:r>
            <a:r>
              <a:rPr lang="de-DE" dirty="0" err="1" smtClean="0">
                <a:solidFill>
                  <a:srgbClr val="0000FF"/>
                </a:solidFill>
              </a:rPr>
              <a:t>w</a:t>
            </a:r>
            <a:r>
              <a:rPr lang="de-DE" dirty="0" smtClean="0"/>
              <a:t>) ab:</a:t>
            </a:r>
          </a:p>
          <a:p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:=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mod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endParaRPr lang="de-DE" dirty="0" smtClean="0"/>
          </a:p>
          <a:p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W= [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–w+1:t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] </a:t>
            </a:r>
            <a:r>
              <a:rPr lang="de-DE" dirty="0" smtClean="0"/>
              <a:t>wird abgebildet auf</a:t>
            </a:r>
          </a:p>
          <a:p>
            <a:pPr lvl="1">
              <a:buNone/>
            </a:pPr>
            <a:r>
              <a:rPr lang="de-DE" dirty="0" smtClean="0"/>
              <a:t>			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+1,w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+2,…w-1,0,1,…,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endParaRPr lang="de-DE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dirty="0" smtClean="0"/>
              <a:t>Wenn die Zeit fortschreitet: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:=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+ 1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W= [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–w+1:t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</a:p>
          <a:p>
            <a:pPr>
              <a:buNone/>
            </a:pPr>
            <a:r>
              <a:rPr lang="de-DE" dirty="0" smtClean="0"/>
              <a:t>	</a:t>
            </a:r>
          </a:p>
          <a:p>
            <a:r>
              <a:rPr lang="de-DE" dirty="0" smtClean="0"/>
              <a:t>Wenn Abbildung </a:t>
            </a:r>
            <a:r>
              <a:rPr lang="de-DE" dirty="0" err="1" smtClean="0"/>
              <a:t>t</a:t>
            </a:r>
            <a:r>
              <a:rPr lang="de-DE" dirty="0" err="1" smtClean="0">
                <a:sym typeface="Wingdings"/>
              </a:rPr>
              <a:t>value</a:t>
            </a:r>
            <a:r>
              <a:rPr lang="de-DE" dirty="0" smtClean="0">
                <a:sym typeface="Wingdings"/>
              </a:rPr>
              <a:t> der Skyline </a:t>
            </a:r>
            <a:r>
              <a:rPr lang="de-DE" dirty="0" smtClean="0"/>
              <a:t>für den neuen Zeitpunkt den gleichen Wert liefert, wie für den alten: </a:t>
            </a:r>
            <a:br>
              <a:rPr lang="de-DE" dirty="0" smtClean="0"/>
            </a:br>
            <a:r>
              <a:rPr lang="de-DE" dirty="0" smtClean="0">
                <a:sym typeface="Wingdings"/>
              </a:rPr>
              <a:t> </a:t>
            </a:r>
            <a:r>
              <a:rPr lang="de-DE" dirty="0" err="1" smtClean="0">
                <a:solidFill>
                  <a:srgbClr val="0305FF"/>
                </a:solidFill>
              </a:rPr>
              <a:t>Treap</a:t>
            </a:r>
            <a:r>
              <a:rPr lang="de-DE" dirty="0" smtClean="0">
                <a:solidFill>
                  <a:srgbClr val="0305FF"/>
                </a:solidFill>
              </a:rPr>
              <a:t> ändert sich </a:t>
            </a:r>
            <a:r>
              <a:rPr lang="de-DE" dirty="0" smtClean="0">
                <a:solidFill>
                  <a:srgbClr val="FF0000"/>
                </a:solidFill>
              </a:rPr>
              <a:t>nicht</a:t>
            </a:r>
          </a:p>
          <a:p>
            <a:r>
              <a:rPr lang="de-DE" dirty="0" smtClean="0"/>
              <a:t>Wenn gilt: das neue ersetzt das ausgelaufene Element, </a:t>
            </a:r>
            <a:br>
              <a:rPr lang="de-DE" dirty="0" smtClean="0"/>
            </a:br>
            <a:r>
              <a:rPr lang="de-DE" dirty="0" smtClean="0">
                <a:sym typeface="Wingdings"/>
              </a:rPr>
              <a:t> </a:t>
            </a:r>
            <a:r>
              <a:rPr lang="de-DE" dirty="0" err="1" smtClean="0"/>
              <a:t>Treap</a:t>
            </a:r>
            <a:r>
              <a:rPr lang="de-DE" dirty="0" smtClean="0"/>
              <a:t> muss </a:t>
            </a:r>
            <a:r>
              <a:rPr lang="de-DE" dirty="0" smtClean="0">
                <a:solidFill>
                  <a:srgbClr val="FF0000"/>
                </a:solidFill>
              </a:rPr>
              <a:t>aktualisiert </a:t>
            </a:r>
            <a:r>
              <a:rPr lang="de-DE" dirty="0" smtClean="0"/>
              <a:t>werden (Normalfall)</a:t>
            </a:r>
          </a:p>
          <a:p>
            <a:pPr>
              <a:buNone/>
            </a:pPr>
            <a:r>
              <a:rPr lang="de-DE" dirty="0" smtClean="0"/>
              <a:t>							-----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de-DE" dirty="0" smtClean="0"/>
              <a:t>			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7491118" y="1556792"/>
            <a:ext cx="12570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Sei</a:t>
            </a:r>
            <a:r>
              <a:rPr lang="en-US" dirty="0" smtClean="0"/>
              <a:t>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r>
              <a:rPr lang="en-US" dirty="0" smtClean="0"/>
              <a:t> = 3</a:t>
            </a:r>
          </a:p>
          <a:p>
            <a:r>
              <a:rPr lang="en-US" dirty="0" smtClean="0"/>
              <a:t>w = 3</a:t>
            </a:r>
          </a:p>
          <a:p>
            <a:r>
              <a:rPr lang="en-US" dirty="0" smtClean="0"/>
              <a:t>W=[1:3]</a:t>
            </a:r>
          </a:p>
          <a:p>
            <a:endParaRPr lang="en-US" dirty="0"/>
          </a:p>
          <a:p>
            <a:r>
              <a:rPr lang="en-US" dirty="0" smtClean="0"/>
              <a:t>Dann 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 = </a:t>
            </a:r>
            <a:r>
              <a:rPr lang="en-US" dirty="0" smtClean="0"/>
              <a:t>4</a:t>
            </a:r>
            <a:endParaRPr lang="en-US" dirty="0"/>
          </a:p>
          <a:p>
            <a:r>
              <a:rPr lang="en-US" dirty="0" smtClean="0"/>
              <a:t>W = [2:4]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0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Beispiel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4258816" cy="4968875"/>
          </a:xfrm>
        </p:spPr>
        <p:txBody>
          <a:bodyPr/>
          <a:lstStyle/>
          <a:p>
            <a:r>
              <a:rPr lang="mr-IN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mr-IN" dirty="0">
                <a:solidFill>
                  <a:schemeClr val="accent1">
                    <a:lumMod val="50000"/>
                  </a:schemeClr>
                </a:solidFill>
              </a:rPr>
              <a:t>=[1:3</a:t>
            </a:r>
            <a:r>
              <a:rPr lang="mr-IN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 smtClean="0"/>
              <a:t>u</a:t>
            </a:r>
            <a:r>
              <a:rPr lang="mr-IN" dirty="0" err="1" smtClean="0"/>
              <a:t>nd</a:t>
            </a:r>
            <a:r>
              <a:rPr lang="de-DE" dirty="0" smtClean="0"/>
              <a:t> </a:t>
            </a:r>
            <a:r>
              <a:rPr lang="mr-IN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mr-IN" dirty="0" smtClean="0">
                <a:solidFill>
                  <a:schemeClr val="accent1">
                    <a:lumMod val="50000"/>
                  </a:schemeClr>
                </a:solidFill>
              </a:rPr>
              <a:t>=3</a:t>
            </a:r>
            <a:r>
              <a:rPr lang="mr-IN" dirty="0" smtClean="0"/>
              <a:t> </a:t>
            </a:r>
            <a:endParaRPr lang="mr-IN" dirty="0"/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/>
              <a:t> </a:t>
            </a:r>
            <a:r>
              <a:rPr lang="en-US" dirty="0" err="1" smtClean="0"/>
              <a:t>abgebildet</a:t>
            </a:r>
            <a:r>
              <a:rPr lang="en-US" dirty="0" smtClean="0"/>
              <a:t> auf</a:t>
            </a:r>
            <a:br>
              <a:rPr lang="en-US" dirty="0" smtClean="0"/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4), (2,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3) </a:t>
            </a:r>
            <a:r>
              <a:rPr lang="en-US" dirty="0" smtClean="0"/>
              <a:t>und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(3, 2)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W′ = [2 : 4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/>
              <a:t>abgebildet</a:t>
            </a:r>
            <a:r>
              <a:rPr lang="en-US" dirty="0"/>
              <a:t> </a:t>
            </a:r>
            <a:r>
              <a:rPr lang="en-US" dirty="0" smtClean="0"/>
              <a:t>auf </a:t>
            </a:r>
            <a:br>
              <a:rPr lang="en-US" dirty="0" smtClean="0"/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(1, 5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), (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2, 3) </a:t>
            </a:r>
            <a:r>
              <a:rPr lang="en-US" dirty="0" smtClean="0"/>
              <a:t>und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(3, 2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dirty="0" smtClean="0"/>
              <a:t>Y-Wert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X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= 1 </a:t>
            </a:r>
            <a:r>
              <a:rPr lang="en-US" dirty="0" err="1" smtClean="0"/>
              <a:t>wechselt</a:t>
            </a:r>
            <a:r>
              <a:rPr lang="en-US" dirty="0" smtClean="0"/>
              <a:t> von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dirty="0" smtClean="0"/>
              <a:t> auf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</a:p>
          <a:p>
            <a:pPr lvl="1"/>
            <a:r>
              <a:rPr lang="en-US" dirty="0" err="1" smtClean="0"/>
              <a:t>Punkt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(1, 4) </a:t>
            </a:r>
            <a:r>
              <a:rPr lang="en-US" dirty="0" err="1" smtClean="0"/>
              <a:t>rausnehmen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(1, 5) </a:t>
            </a:r>
            <a:r>
              <a:rPr lang="en-US" dirty="0" err="1" smtClean="0"/>
              <a:t>einfügen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68</a:t>
            </a:fld>
            <a:endParaRPr lang="de-DE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56792"/>
            <a:ext cx="342899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6300192" y="2060848"/>
            <a:ext cx="21602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60232" y="2060848"/>
            <a:ext cx="21602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48264" y="2060848"/>
            <a:ext cx="21602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08304" y="2071881"/>
            <a:ext cx="26321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7308304" y="2060848"/>
            <a:ext cx="21602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3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Bestimmung von min[</a:t>
            </a:r>
            <a:r>
              <a:rPr lang="de-DE" dirty="0" err="1" smtClean="0"/>
              <a:t>i:j</a:t>
            </a:r>
            <a:r>
              <a:rPr lang="de-DE" dirty="0" smtClean="0"/>
              <a:t>]</a:t>
            </a:r>
            <a:endParaRPr lang="de-DE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Gegeben ein </a:t>
            </a:r>
            <a:r>
              <a:rPr lang="de-DE" dirty="0" err="1" smtClean="0"/>
              <a:t>Treap</a:t>
            </a:r>
            <a:r>
              <a:rPr lang="de-DE" dirty="0" smtClean="0"/>
              <a:t>, dann min[</a:t>
            </a:r>
            <a:r>
              <a:rPr lang="de-DE" dirty="0" err="1" smtClean="0"/>
              <a:t>i:j</a:t>
            </a:r>
            <a:r>
              <a:rPr lang="de-DE" dirty="0" smtClean="0"/>
              <a:t>] effektiv bestimmbar</a:t>
            </a:r>
          </a:p>
          <a:p>
            <a:pPr>
              <a:buNone/>
            </a:pPr>
            <a:r>
              <a:rPr lang="de-DE" dirty="0" smtClean="0"/>
              <a:t>Abbildung von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i:j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] </a:t>
            </a:r>
            <a:r>
              <a:rPr lang="de-DE" dirty="0" smtClean="0"/>
              <a:t>in X-Bereich:</a:t>
            </a:r>
          </a:p>
          <a:p>
            <a:pPr>
              <a:buNone/>
            </a:pP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= i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mod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mod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 smtClean="0"/>
              <a:t>;</a:t>
            </a:r>
          </a:p>
          <a:p>
            <a:pPr>
              <a:buNone/>
            </a:pPr>
            <a:r>
              <a:rPr lang="de-DE" dirty="0" smtClean="0"/>
              <a:t>Fall 1: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≤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de-DE" dirty="0" smtClean="0"/>
              <a:t>		Bestimme den min-Wert im Intervall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,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] </a:t>
            </a:r>
          </a:p>
          <a:p>
            <a:pPr>
              <a:buNone/>
            </a:pPr>
            <a:r>
              <a:rPr lang="de-DE" dirty="0" smtClean="0"/>
              <a:t>Fall 2: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&gt;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j</a:t>
            </a:r>
            <a:endParaRPr lang="de-DE" baseline="-25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de-DE" dirty="0" smtClean="0"/>
              <a:t>		 Bestimme den min-Wert im Intervall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[0,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] </a:t>
            </a:r>
          </a:p>
          <a:p>
            <a:pPr>
              <a:buNone/>
            </a:pPr>
            <a:r>
              <a:rPr lang="de-DE" dirty="0" smtClean="0"/>
              <a:t>		und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[w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j,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w-1], </a:t>
            </a:r>
            <a:r>
              <a:rPr lang="de-DE" dirty="0" smtClean="0"/>
              <a:t>nehme den kleinsten</a:t>
            </a:r>
          </a:p>
          <a:p>
            <a:pPr>
              <a:buNone/>
            </a:pPr>
            <a:r>
              <a:rPr lang="de-DE" dirty="0" smtClean="0"/>
              <a:t>						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131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25C3-F847-BB4C-9F71-FAAFD65D42C5}" type="slidenum">
              <a:rPr lang="en-US"/>
              <a:pPr/>
              <a:t>7</a:t>
            </a:fld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Anfrage 3  </a:t>
            </a:r>
            <a:r>
              <a:rPr lang="de-DE" dirty="0" smtClean="0">
                <a:latin typeface="Copperplate Gothic Light" charset="0"/>
              </a:rPr>
              <a:t>(</a:t>
            </a:r>
            <a:r>
              <a:rPr lang="de-DE" dirty="0" smtClean="0"/>
              <a:t>Gruppierung und Aggregation</a:t>
            </a:r>
            <a:r>
              <a:rPr lang="de-DE" dirty="0" smtClean="0">
                <a:latin typeface="Copperplate Gothic Light" charset="0"/>
              </a:rPr>
              <a:t>)</a:t>
            </a:r>
            <a:endParaRPr lang="de-DE" dirty="0">
              <a:latin typeface="Copperplate Gothic Light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30000"/>
              </a:spcAft>
            </a:pPr>
            <a:r>
              <a:rPr lang="de-DE" dirty="0" smtClean="0">
                <a:solidFill>
                  <a:schemeClr val="accent2"/>
                </a:solidFill>
              </a:rPr>
              <a:t>Total </a:t>
            </a:r>
            <a:r>
              <a:rPr lang="de-DE" dirty="0" err="1" smtClean="0">
                <a:solidFill>
                  <a:schemeClr val="accent2"/>
                </a:solidFill>
              </a:rPr>
              <a:t>connection</a:t>
            </a:r>
            <a:r>
              <a:rPr lang="de-DE" dirty="0" smtClean="0">
                <a:solidFill>
                  <a:schemeClr val="accent2"/>
                </a:solidFill>
              </a:rPr>
              <a:t> time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caller</a:t>
            </a:r>
            <a:endParaRPr lang="de-DE" dirty="0" smtClean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de-DE" dirty="0" smtClean="0">
                <a:solidFill>
                  <a:srgbClr val="339933"/>
                </a:solidFill>
              </a:rPr>
              <a:t>SELECT         O1.caller, </a:t>
            </a:r>
            <a:r>
              <a:rPr lang="de-DE" dirty="0" err="1" smtClean="0">
                <a:solidFill>
                  <a:srgbClr val="339933"/>
                </a:solidFill>
              </a:rPr>
              <a:t>sum</a:t>
            </a:r>
            <a:r>
              <a:rPr lang="de-DE" dirty="0" smtClean="0">
                <a:solidFill>
                  <a:srgbClr val="339933"/>
                </a:solidFill>
              </a:rPr>
              <a:t>(O2.time – O1.time)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de-DE" dirty="0" smtClean="0">
                <a:solidFill>
                  <a:srgbClr val="339933"/>
                </a:solidFill>
              </a:rPr>
              <a:t>FROM            </a:t>
            </a:r>
            <a:r>
              <a:rPr lang="de-DE" dirty="0" err="1" smtClean="0">
                <a:solidFill>
                  <a:srgbClr val="339933"/>
                </a:solidFill>
              </a:rPr>
              <a:t>Outgoing</a:t>
            </a:r>
            <a:r>
              <a:rPr lang="de-DE" dirty="0" smtClean="0">
                <a:solidFill>
                  <a:srgbClr val="339933"/>
                </a:solidFill>
              </a:rPr>
              <a:t> O1, </a:t>
            </a:r>
            <a:r>
              <a:rPr lang="de-DE" dirty="0" err="1" smtClean="0">
                <a:solidFill>
                  <a:srgbClr val="339933"/>
                </a:solidFill>
              </a:rPr>
              <a:t>Outgoing</a:t>
            </a:r>
            <a:r>
              <a:rPr lang="de-DE" dirty="0" smtClean="0">
                <a:solidFill>
                  <a:srgbClr val="339933"/>
                </a:solidFill>
              </a:rPr>
              <a:t> O2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de-DE" dirty="0" smtClean="0">
                <a:solidFill>
                  <a:srgbClr val="339933"/>
                </a:solidFill>
              </a:rPr>
              <a:t>WHERE          (O1.call_ID = O2.call_ID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de-DE" dirty="0" smtClean="0">
                <a:solidFill>
                  <a:srgbClr val="339933"/>
                </a:solidFill>
              </a:rPr>
              <a:t>                        AND O1.event = </a:t>
            </a:r>
            <a:r>
              <a:rPr lang="de-DE" dirty="0" err="1" smtClean="0">
                <a:solidFill>
                  <a:srgbClr val="339933"/>
                </a:solidFill>
                <a:latin typeface="Copperplate Gothic Bold" charset="0"/>
              </a:rPr>
              <a:t>start</a:t>
            </a:r>
            <a:r>
              <a:rPr lang="de-DE" dirty="0" smtClean="0">
                <a:solidFill>
                  <a:srgbClr val="339933"/>
                </a:solidFill>
                <a:latin typeface="Copperplate Gothic Bold" charset="0"/>
              </a:rPr>
              <a:t>  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de-DE" dirty="0" smtClean="0">
                <a:solidFill>
                  <a:srgbClr val="339933"/>
                </a:solidFill>
                <a:latin typeface="Copperplate Gothic Bold" charset="0"/>
              </a:rPr>
              <a:t>                          </a:t>
            </a:r>
            <a:r>
              <a:rPr lang="de-DE" dirty="0" smtClean="0">
                <a:solidFill>
                  <a:srgbClr val="339933"/>
                </a:solidFill>
              </a:rPr>
              <a:t>AND  O2.event = </a:t>
            </a:r>
            <a:r>
              <a:rPr lang="de-DE" dirty="0" smtClean="0">
                <a:solidFill>
                  <a:srgbClr val="339933"/>
                </a:solidFill>
                <a:latin typeface="Copperplate Gothic Bold" charset="0"/>
              </a:rPr>
              <a:t>end</a:t>
            </a:r>
            <a:r>
              <a:rPr lang="de-DE" b="1" dirty="0" smtClean="0">
                <a:solidFill>
                  <a:srgbClr val="339933"/>
                </a:solidFill>
                <a:latin typeface="Copperplate Gothic Bold" charset="0"/>
              </a:rPr>
              <a:t>)</a:t>
            </a:r>
            <a:endParaRPr lang="de-DE" b="1" dirty="0" smtClean="0">
              <a:solidFill>
                <a:srgbClr val="339933"/>
              </a:solidFill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de-DE" dirty="0" smtClean="0">
                <a:solidFill>
                  <a:srgbClr val="339933"/>
                </a:solidFill>
              </a:rPr>
              <a:t>GROUP BY    O1.caller</a:t>
            </a:r>
            <a:br>
              <a:rPr lang="de-DE" dirty="0" smtClean="0">
                <a:solidFill>
                  <a:srgbClr val="339933"/>
                </a:solidFill>
              </a:rPr>
            </a:br>
            <a:endParaRPr lang="de-DE" dirty="0" smtClean="0">
              <a:solidFill>
                <a:srgbClr val="339933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de-DE" dirty="0" smtClean="0">
                <a:solidFill>
                  <a:schemeClr val="accent2"/>
                </a:solidFill>
              </a:rPr>
              <a:t>Ergebnis kann nicht als Strom (ohne Überschreibung) dargestellt werden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de-DE" dirty="0" smtClean="0"/>
              <a:t>Ausgabeaktualisierung</a:t>
            </a:r>
            <a:r>
              <a:rPr lang="de-DE" dirty="0" smtClean="0">
                <a:solidFill>
                  <a:schemeClr val="tx2"/>
                </a:solidFill>
              </a:rPr>
              <a:t>?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de-DE" dirty="0" smtClean="0"/>
              <a:t>Aktueller Wert auf Anforderung</a:t>
            </a:r>
            <a:r>
              <a:rPr lang="de-DE" dirty="0" smtClean="0">
                <a:solidFill>
                  <a:schemeClr val="tx2"/>
                </a:solidFill>
              </a:rPr>
              <a:t>?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de-DE" dirty="0" smtClean="0">
                <a:solidFill>
                  <a:schemeClr val="tx2"/>
                </a:solidFill>
              </a:rPr>
              <a:t>Speicherverbrauch?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2" y="6356176"/>
            <a:ext cx="3240832" cy="457200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Rajeev </a:t>
            </a:r>
            <a:r>
              <a:rPr lang="en-US" sz="1400" dirty="0" err="1" smtClean="0">
                <a:solidFill>
                  <a:srgbClr val="0000FF"/>
                </a:solidFill>
              </a:rPr>
              <a:t>Motwani</a:t>
            </a:r>
            <a:r>
              <a:rPr lang="en-US" sz="1400" dirty="0" smtClean="0">
                <a:solidFill>
                  <a:srgbClr val="0000FF"/>
                </a:solidFill>
              </a:rPr>
              <a:t> PODS </a:t>
            </a:r>
            <a:r>
              <a:rPr lang="en-US" sz="1400" dirty="0">
                <a:solidFill>
                  <a:srgbClr val="0000FF"/>
                </a:solidFill>
              </a:rPr>
              <a:t>2002</a:t>
            </a:r>
          </a:p>
        </p:txBody>
      </p:sp>
    </p:spTree>
    <p:extLst>
      <p:ext uri="{BB962C8B-B14F-4D97-AF65-F5344CB8AC3E}">
        <p14:creationId xmlns:p14="http://schemas.microsoft.com/office/powerpoint/2010/main" val="259158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261466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Bestimmung von </a:t>
            </a:r>
            <a:r>
              <a:rPr lang="de-DE" sz="3200" dirty="0" err="1" smtClean="0"/>
              <a:t>max</a:t>
            </a:r>
            <a:r>
              <a:rPr lang="de-DE" sz="3200" dirty="0" smtClean="0"/>
              <a:t> bei Fensterverschiebung</a:t>
            </a:r>
            <a:endParaRPr lang="de-DE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816970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Max-Berechnung über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(v, t)-</a:t>
            </a:r>
            <a:r>
              <a:rPr lang="de-DE" dirty="0" smtClean="0"/>
              <a:t>Paare für jede Zeitreihe</a:t>
            </a:r>
          </a:p>
          <a:p>
            <a:r>
              <a:rPr lang="de-DE" dirty="0" smtClean="0"/>
              <a:t>Fenster verschiebt sich "wenig"</a:t>
            </a:r>
          </a:p>
          <a:p>
            <a:r>
              <a:rPr lang="de-DE" dirty="0" smtClean="0"/>
              <a:t>Strategie: Verwende Hilfsspeicher (auch Skizze genannt)</a:t>
            </a:r>
          </a:p>
          <a:p>
            <a:pPr lvl="1"/>
            <a:r>
              <a:rPr lang="de-DE" dirty="0" smtClean="0"/>
              <a:t>Ein Paar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(v, t) </a:t>
            </a:r>
            <a:r>
              <a:rPr lang="de-DE" dirty="0" smtClean="0"/>
              <a:t>wird gehalten, falls keine anderes Paar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v’,t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’) </a:t>
            </a:r>
            <a:r>
              <a:rPr lang="de-DE" dirty="0" smtClean="0"/>
              <a:t>existiert, so dass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v’&gt;=v </a:t>
            </a:r>
            <a:r>
              <a:rPr lang="de-DE" dirty="0" smtClean="0"/>
              <a:t>und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t’&gt;t</a:t>
            </a:r>
          </a:p>
          <a:p>
            <a:pPr lvl="1"/>
            <a:r>
              <a:rPr lang="de-DE" dirty="0" smtClean="0"/>
              <a:t>Auf diese Weise werden nur im Mittel nur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(log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 smtClean="0"/>
              <a:t>Paare gehalten</a:t>
            </a:r>
          </a:p>
          <a:p>
            <a:pPr lvl="1">
              <a:buNone/>
            </a:pPr>
            <a:r>
              <a:rPr lang="de-DE" dirty="0" smtClean="0"/>
              <a:t>			Finde maximalen Wert: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O(1)</a:t>
            </a:r>
          </a:p>
          <a:p>
            <a:pPr lvl="1">
              <a:buNone/>
            </a:pPr>
            <a:r>
              <a:rPr lang="de-DE" dirty="0" smtClean="0"/>
              <a:t>			Aktualisiere Zeitstempel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2297113" y="63000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solidFill>
                  <a:srgbClr val="0F05FF"/>
                </a:solidFill>
                <a:latin typeface="+mn-lt"/>
              </a:rPr>
              <a:t>J. L. Bentley, H. T. Kung, M. </a:t>
            </a:r>
            <a:r>
              <a:rPr lang="en-US" sz="900" dirty="0" err="1">
                <a:solidFill>
                  <a:srgbClr val="0F05FF"/>
                </a:solidFill>
                <a:latin typeface="+mn-lt"/>
              </a:rPr>
              <a:t>Schkolnick</a:t>
            </a:r>
            <a:r>
              <a:rPr lang="en-US" sz="900" dirty="0">
                <a:solidFill>
                  <a:srgbClr val="0F05FF"/>
                </a:solidFill>
                <a:latin typeface="+mn-lt"/>
              </a:rPr>
              <a:t>, and C. D. Thompson, “On the average number of maxima in a set of vectors and applications,” </a:t>
            </a:r>
            <a:r>
              <a:rPr lang="en-US" sz="900" i="1" dirty="0">
                <a:solidFill>
                  <a:srgbClr val="0F05FF"/>
                </a:solidFill>
                <a:latin typeface="+mn-lt"/>
              </a:rPr>
              <a:t>J. ACM</a:t>
            </a:r>
            <a:r>
              <a:rPr lang="en-US" sz="900" dirty="0">
                <a:solidFill>
                  <a:srgbClr val="0F05FF"/>
                </a:solidFill>
                <a:latin typeface="+mn-lt"/>
              </a:rPr>
              <a:t>, vol. 25, no. 4, pp. 536–543, </a:t>
            </a:r>
            <a:r>
              <a:rPr lang="en-US" sz="900" b="1" dirty="0" smtClean="0">
                <a:solidFill>
                  <a:srgbClr val="FF0000"/>
                </a:solidFill>
                <a:latin typeface="+mn-lt"/>
              </a:rPr>
              <a:t>1978</a:t>
            </a:r>
            <a:r>
              <a:rPr lang="en-US" sz="900" dirty="0" smtClean="0">
                <a:solidFill>
                  <a:srgbClr val="0F05FF"/>
                </a:solidFill>
                <a:latin typeface="+mn-lt"/>
              </a:rPr>
              <a:t> </a:t>
            </a:r>
            <a:endParaRPr lang="en-US" sz="900" dirty="0">
              <a:solidFill>
                <a:srgbClr val="0F05FF"/>
              </a:solidFill>
              <a:effectLst/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760"/>
            <a:ext cx="83185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2" y="260350"/>
            <a:ext cx="8424167" cy="503238"/>
          </a:xfrm>
        </p:spPr>
        <p:txBody>
          <a:bodyPr/>
          <a:lstStyle/>
          <a:p>
            <a:r>
              <a:rPr lang="de-DE" dirty="0"/>
              <a:t>Bestimmung von </a:t>
            </a:r>
            <a:r>
              <a:rPr lang="de-DE" dirty="0" err="1"/>
              <a:t>max</a:t>
            </a:r>
            <a:r>
              <a:rPr lang="de-DE" dirty="0"/>
              <a:t> bei Fensterverschiebung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68935" y="1285860"/>
            <a:ext cx="45434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组合 17"/>
          <p:cNvGrpSpPr/>
          <p:nvPr/>
        </p:nvGrpSpPr>
        <p:grpSpPr>
          <a:xfrm>
            <a:off x="3340373" y="2285992"/>
            <a:ext cx="4429951" cy="357192"/>
            <a:chOff x="642910" y="2285992"/>
            <a:chExt cx="4429951" cy="357192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642910" y="2285992"/>
              <a:ext cx="4429156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642910" y="2571744"/>
              <a:ext cx="4429156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rot="5400000">
              <a:off x="4929191" y="2428869"/>
              <a:ext cx="285751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rot="5400000">
              <a:off x="465108" y="2463794"/>
              <a:ext cx="357192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3340373" y="3861048"/>
            <a:ext cx="58579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W </a:t>
            </a:r>
            <a:r>
              <a:rPr lang="pt-BR" dirty="0"/>
              <a:t>= [1 : 3</a:t>
            </a:r>
            <a:r>
              <a:rPr lang="pt-BR" dirty="0" smtClean="0"/>
              <a:t>], </a:t>
            </a:r>
            <a:r>
              <a:rPr lang="pt-BR" dirty="0" err="1" smtClean="0"/>
              <a:t>Skizze</a:t>
            </a:r>
            <a:r>
              <a:rPr lang="pt-BR" dirty="0" smtClean="0"/>
              <a:t> </a:t>
            </a:r>
            <a:r>
              <a:rPr lang="pt-BR" dirty="0" err="1" smtClean="0"/>
              <a:t>für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s1</a:t>
            </a:r>
            <a:r>
              <a:rPr lang="pt-BR" dirty="0" smtClean="0"/>
              <a:t> </a:t>
            </a:r>
            <a:r>
              <a:rPr lang="pt-BR" dirty="0" err="1" smtClean="0"/>
              <a:t>enthält</a:t>
            </a:r>
            <a:r>
              <a:rPr lang="pt-BR" dirty="0" smtClean="0"/>
              <a:t> </a:t>
            </a:r>
            <a:r>
              <a:rPr lang="en-US" dirty="0" smtClean="0"/>
              <a:t>{(4,1),(3,2),(2,3)}</a:t>
            </a:r>
          </a:p>
          <a:p>
            <a:r>
              <a:rPr lang="pt-BR" dirty="0"/>
              <a:t>W = </a:t>
            </a:r>
            <a:r>
              <a:rPr lang="pt-BR" dirty="0" smtClean="0"/>
              <a:t>[2 </a:t>
            </a:r>
            <a:r>
              <a:rPr lang="pt-BR" dirty="0"/>
              <a:t>: </a:t>
            </a:r>
            <a:r>
              <a:rPr lang="pt-BR" dirty="0" smtClean="0"/>
              <a:t>4],  </a:t>
            </a:r>
            <a:endParaRPr lang="en-US" dirty="0" smtClean="0"/>
          </a:p>
          <a:p>
            <a:r>
              <a:rPr lang="en-US" dirty="0" smtClean="0"/>
              <a:t>(5,4) </a:t>
            </a:r>
            <a:r>
              <a:rPr lang="en-US" dirty="0" err="1" smtClean="0"/>
              <a:t>aktualisiere</a:t>
            </a:r>
            <a:r>
              <a:rPr lang="en-US" dirty="0" smtClean="0"/>
              <a:t> </a:t>
            </a:r>
            <a:r>
              <a:rPr lang="en-US" dirty="0" err="1" smtClean="0"/>
              <a:t>Skizze</a:t>
            </a:r>
            <a:r>
              <a:rPr lang="en-US" dirty="0" smtClean="0"/>
              <a:t> </a:t>
            </a:r>
          </a:p>
          <a:p>
            <a:r>
              <a:rPr lang="en-US" dirty="0" smtClean="0"/>
              <a:t>	4&gt;3,5&gt;2</a:t>
            </a:r>
            <a:r>
              <a:rPr lang="en-US" dirty="0" smtClean="0">
                <a:sym typeface="Wingdings" pitchFamily="2" charset="2"/>
              </a:rPr>
              <a:t> remove (2,3)</a:t>
            </a:r>
          </a:p>
          <a:p>
            <a:r>
              <a:rPr lang="en-US" dirty="0" smtClean="0">
                <a:sym typeface="Wingdings" pitchFamily="2" charset="2"/>
              </a:rPr>
              <a:t>	4&gt;2,5&gt;3 remove (3,2)</a:t>
            </a:r>
          </a:p>
          <a:p>
            <a:r>
              <a:rPr lang="en-US" dirty="0" smtClean="0">
                <a:sym typeface="Wingdings" pitchFamily="2" charset="2"/>
              </a:rPr>
              <a:t>	4&gt;1,5&gt;4 remove (4,1)</a:t>
            </a:r>
          </a:p>
          <a:p>
            <a:r>
              <a:rPr lang="en-US" dirty="0" smtClean="0">
                <a:sym typeface="Wingdings" pitchFamily="2" charset="2"/>
              </a:rPr>
              <a:t>(5,4) left</a:t>
            </a:r>
            <a:r>
              <a:rPr lang="en-US" dirty="0" smtClean="0"/>
              <a:t>  {(5,4)}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9552" y="3781410"/>
            <a:ext cx="2569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Beispiel</a:t>
            </a:r>
            <a:r>
              <a:rPr lang="en-US" sz="2400" dirty="0"/>
              <a:t>: max </a:t>
            </a:r>
            <a:r>
              <a:rPr lang="en-US" sz="2400" dirty="0" err="1" smtClean="0"/>
              <a:t>für</a:t>
            </a:r>
            <a:r>
              <a:rPr lang="en-US" sz="2400" dirty="0" smtClean="0"/>
              <a:t> s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09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Neusortierung</a:t>
            </a:r>
            <a:r>
              <a:rPr lang="en-US" sz="2800" dirty="0" smtClean="0"/>
              <a:t> </a:t>
            </a:r>
            <a:r>
              <a:rPr lang="en-US" sz="2800" dirty="0" err="1" smtClean="0"/>
              <a:t>nach</a:t>
            </a:r>
            <a:r>
              <a:rPr lang="en-US" sz="2800" dirty="0" smtClean="0"/>
              <a:t> max </a:t>
            </a:r>
            <a:r>
              <a:rPr lang="en-US" sz="2800" dirty="0" err="1" smtClean="0"/>
              <a:t>bei</a:t>
            </a:r>
            <a:r>
              <a:rPr lang="en-US" sz="2800" dirty="0" smtClean="0"/>
              <a:t> </a:t>
            </a:r>
            <a:r>
              <a:rPr lang="en-US" sz="2800" dirty="0" err="1" smtClean="0"/>
              <a:t>Fensterverschiebung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Maximalwert</a:t>
            </a:r>
            <a:r>
              <a:rPr lang="en-US" dirty="0" smtClean="0"/>
              <a:t> der </a:t>
            </a:r>
            <a:r>
              <a:rPr lang="en-US" dirty="0" err="1" smtClean="0"/>
              <a:t>Zeitreihen</a:t>
            </a:r>
            <a:r>
              <a:rPr lang="en-US" dirty="0" smtClean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 </a:t>
            </a:r>
            <a:r>
              <a:rPr lang="en-US" dirty="0" err="1" smtClean="0"/>
              <a:t>sich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Fensterverschiebung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ändern</a:t>
            </a:r>
            <a:endParaRPr lang="en-US" dirty="0" smtClean="0"/>
          </a:p>
          <a:p>
            <a:r>
              <a:rPr lang="en-US" dirty="0" err="1" smtClean="0"/>
              <a:t>Es</a:t>
            </a:r>
            <a:r>
              <a:rPr lang="en-US" dirty="0" smtClean="0"/>
              <a:t> muss die </a:t>
            </a:r>
            <a:r>
              <a:rPr lang="en-US" dirty="0" err="1" smtClean="0"/>
              <a:t>Liste</a:t>
            </a:r>
            <a:r>
              <a:rPr lang="en-US" dirty="0" smtClean="0"/>
              <a:t> L</a:t>
            </a:r>
            <a:br>
              <a:rPr lang="en-US" dirty="0" smtClean="0"/>
            </a:br>
            <a:r>
              <a:rPr lang="en-US" dirty="0" err="1" smtClean="0"/>
              <a:t>neu</a:t>
            </a:r>
            <a:r>
              <a:rPr lang="en-US" dirty="0" smtClean="0"/>
              <a:t> </a:t>
            </a:r>
            <a:r>
              <a:rPr lang="en-US" dirty="0" err="1" smtClean="0"/>
              <a:t>sortiert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endParaRPr lang="en-US" dirty="0" smtClean="0"/>
          </a:p>
          <a:p>
            <a:r>
              <a:rPr lang="en-US" dirty="0" smtClean="0"/>
              <a:t>Da </a:t>
            </a:r>
            <a:r>
              <a:rPr lang="en-US" dirty="0" err="1" smtClean="0"/>
              <a:t>üblicherweise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Varianz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Zeitintervall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klein</a:t>
            </a:r>
            <a:r>
              <a:rPr lang="en-US" dirty="0" smtClean="0"/>
              <a:t>,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  <a:r>
              <a:rPr lang="en-US" dirty="0" err="1" smtClean="0"/>
              <a:t>üblicher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err="1" smtClean="0"/>
              <a:t>weise</a:t>
            </a:r>
            <a:r>
              <a:rPr lang="en-US" dirty="0" smtClean="0"/>
              <a:t> </a:t>
            </a:r>
            <a:r>
              <a:rPr lang="en-US" dirty="0" err="1" smtClean="0"/>
              <a:t>wenig</a:t>
            </a:r>
            <a:r>
              <a:rPr lang="en-US" dirty="0" smtClean="0"/>
              <a:t> </a:t>
            </a:r>
            <a:r>
              <a:rPr lang="en-US" dirty="0" err="1" smtClean="0"/>
              <a:t>Inversionen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benötigt</a:t>
            </a:r>
            <a:r>
              <a:rPr lang="en-US" dirty="0" smtClean="0"/>
              <a:t>, um L </a:t>
            </a:r>
            <a:r>
              <a:rPr lang="en-US" dirty="0" err="1" smtClean="0"/>
              <a:t>sortiert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halten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72</a:t>
            </a:fld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9441" y="1844824"/>
            <a:ext cx="4248472" cy="395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61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von OTF</a:t>
            </a:r>
            <a:endParaRPr lang="de-DE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Für jede Zeitreihe (Platz)</a:t>
            </a:r>
          </a:p>
          <a:p>
            <a:pPr>
              <a:buNone/>
            </a:pPr>
            <a:r>
              <a:rPr lang="de-DE" dirty="0" smtClean="0"/>
              <a:t>	Verwende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 smtClean="0">
                <a:solidFill>
                  <a:srgbClr val="0F05FF"/>
                </a:solidFill>
              </a:rPr>
              <a:t>Platz für </a:t>
            </a:r>
            <a:r>
              <a:rPr lang="de-DE" dirty="0" err="1" smtClean="0">
                <a:solidFill>
                  <a:srgbClr val="0F05FF"/>
                </a:solidFill>
              </a:rPr>
              <a:t>Treap</a:t>
            </a:r>
            <a:endParaRPr lang="de-DE" dirty="0" smtClean="0">
              <a:solidFill>
                <a:srgbClr val="0F05FF"/>
              </a:solidFill>
            </a:endParaRPr>
          </a:p>
          <a:p>
            <a:pPr>
              <a:buNone/>
            </a:pPr>
            <a:r>
              <a:rPr lang="de-DE" dirty="0" smtClean="0"/>
              <a:t>	Verwende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 smtClean="0">
                <a:solidFill>
                  <a:srgbClr val="0F05FF"/>
                </a:solidFill>
              </a:rPr>
              <a:t>Platz für Skizze </a:t>
            </a:r>
            <a:r>
              <a:rPr lang="de-DE" dirty="0" smtClean="0"/>
              <a:t>für </a:t>
            </a:r>
            <a:r>
              <a:rPr lang="de-DE" dirty="0" err="1" smtClean="0"/>
              <a:t>max</a:t>
            </a:r>
            <a:r>
              <a:rPr lang="de-DE" dirty="0" smtClean="0"/>
              <a:t> Werte</a:t>
            </a:r>
          </a:p>
          <a:p>
            <a:pPr algn="r">
              <a:buNone/>
            </a:pPr>
            <a:r>
              <a:rPr lang="de-DE" dirty="0" smtClean="0"/>
              <a:t>---- Platzbedarf für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Zeitreihen </a:t>
            </a:r>
            <a:r>
              <a:rPr lang="de-DE" dirty="0" smtClean="0">
                <a:solidFill>
                  <a:srgbClr val="FF0000"/>
                </a:solidFill>
              </a:rPr>
              <a:t>O(</a:t>
            </a:r>
            <a:r>
              <a:rPr lang="de-DE" dirty="0" err="1" smtClean="0">
                <a:solidFill>
                  <a:srgbClr val="FF0000"/>
                </a:solidFill>
              </a:rPr>
              <a:t>nw</a:t>
            </a:r>
            <a:r>
              <a:rPr lang="de-DE" dirty="0" smtClean="0">
                <a:solidFill>
                  <a:srgbClr val="FF0000"/>
                </a:solidFill>
              </a:rPr>
              <a:t>)</a:t>
            </a:r>
          </a:p>
          <a:p>
            <a:r>
              <a:rPr lang="de-DE" sz="2800" dirty="0" smtClean="0"/>
              <a:t>Für jede Zeitreihe (Zeit)</a:t>
            </a:r>
          </a:p>
          <a:p>
            <a:pPr>
              <a:buNone/>
            </a:pPr>
            <a:r>
              <a:rPr lang="de-DE" dirty="0" smtClean="0"/>
              <a:t>	Verwende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O(log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 smtClean="0"/>
              <a:t>Schritte, um </a:t>
            </a:r>
            <a:r>
              <a:rPr lang="de-DE" dirty="0" err="1" smtClean="0">
                <a:solidFill>
                  <a:srgbClr val="0F05FF"/>
                </a:solidFill>
              </a:rPr>
              <a:t>Treap</a:t>
            </a:r>
            <a:r>
              <a:rPr lang="de-DE" dirty="0" smtClean="0">
                <a:solidFill>
                  <a:srgbClr val="0F05FF"/>
                </a:solidFill>
              </a:rPr>
              <a:t> zu aktualisieren</a:t>
            </a:r>
          </a:p>
          <a:p>
            <a:pPr>
              <a:buNone/>
            </a:pPr>
            <a:r>
              <a:rPr lang="de-DE" dirty="0" smtClean="0"/>
              <a:t>	Verwende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 smtClean="0"/>
              <a:t>Schritte, um </a:t>
            </a:r>
            <a:r>
              <a:rPr lang="de-DE" dirty="0" smtClean="0">
                <a:solidFill>
                  <a:srgbClr val="0F05FF"/>
                </a:solidFill>
              </a:rPr>
              <a:t>Skizze zu aktualisieren</a:t>
            </a:r>
          </a:p>
          <a:p>
            <a:pPr algn="r">
              <a:buNone/>
            </a:pPr>
            <a:r>
              <a:rPr lang="de-DE" dirty="0" smtClean="0"/>
              <a:t>	---- Amortisierter Zeitbedarf für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Zeitreihen </a:t>
            </a:r>
            <a:r>
              <a:rPr lang="de-DE" dirty="0" smtClean="0">
                <a:solidFill>
                  <a:srgbClr val="FF0000"/>
                </a:solidFill>
              </a:rPr>
              <a:t>O(</a:t>
            </a:r>
            <a:r>
              <a:rPr lang="de-DE" dirty="0" err="1" smtClean="0">
                <a:solidFill>
                  <a:srgbClr val="FF0000"/>
                </a:solidFill>
              </a:rPr>
              <a:t>n</a:t>
            </a:r>
            <a:r>
              <a:rPr lang="de-DE" dirty="0" smtClean="0">
                <a:solidFill>
                  <a:srgbClr val="FF0000"/>
                </a:solidFill>
              </a:rPr>
              <a:t> log </a:t>
            </a:r>
            <a:r>
              <a:rPr lang="de-DE" dirty="0" err="1" smtClean="0">
                <a:solidFill>
                  <a:srgbClr val="FF0000"/>
                </a:solidFill>
              </a:rPr>
              <a:t>w</a:t>
            </a:r>
            <a:r>
              <a:rPr lang="de-DE" dirty="0" smtClean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34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View-</a:t>
            </a:r>
            <a:r>
              <a:rPr lang="en-US" dirty="0" err="1" smtClean="0"/>
              <a:t>Materialisierungsmethode</a:t>
            </a:r>
            <a:r>
              <a:rPr lang="en-US" dirty="0" smtClean="0"/>
              <a:t> (VM)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behandelt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74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827584" y="1844824"/>
            <a:ext cx="48485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F05FF"/>
                </a:solidFill>
              </a:rPr>
              <a:t>Bin Jiang, Jian </a:t>
            </a:r>
            <a:r>
              <a:rPr lang="en-US" sz="1000" dirty="0" smtClean="0">
                <a:solidFill>
                  <a:srgbClr val="0F05FF"/>
                </a:solidFill>
              </a:rPr>
              <a:t>Pei, Online </a:t>
            </a:r>
            <a:r>
              <a:rPr lang="en-US" sz="1000" dirty="0">
                <a:solidFill>
                  <a:srgbClr val="0F05FF"/>
                </a:solidFill>
              </a:rPr>
              <a:t>Interval Skyline Queries on Time  </a:t>
            </a:r>
            <a:r>
              <a:rPr lang="en-US" sz="1000" dirty="0" smtClean="0">
                <a:solidFill>
                  <a:srgbClr val="0F05FF"/>
                </a:solidFill>
              </a:rPr>
              <a:t>Series, </a:t>
            </a:r>
            <a:br>
              <a:rPr lang="en-US" sz="1000" dirty="0" smtClean="0">
                <a:solidFill>
                  <a:srgbClr val="0F05FF"/>
                </a:solidFill>
              </a:rPr>
            </a:br>
            <a:r>
              <a:rPr lang="en-US" sz="1000" dirty="0" smtClean="0">
                <a:solidFill>
                  <a:srgbClr val="0F05FF"/>
                </a:solidFill>
              </a:rPr>
              <a:t>In </a:t>
            </a:r>
            <a:r>
              <a:rPr lang="en-US" sz="1000" dirty="0">
                <a:solidFill>
                  <a:srgbClr val="0F05FF"/>
                </a:solidFill>
              </a:rPr>
              <a:t>Proceedings of the 25th international conference on </a:t>
            </a:r>
            <a:r>
              <a:rPr lang="en-US" sz="1000" dirty="0" smtClean="0">
                <a:solidFill>
                  <a:srgbClr val="0F05FF"/>
                </a:solidFill>
              </a:rPr>
              <a:t>data engineering </a:t>
            </a:r>
            <a:r>
              <a:rPr lang="en-US" sz="1000" dirty="0">
                <a:solidFill>
                  <a:srgbClr val="0F05FF"/>
                </a:solidFill>
              </a:rPr>
              <a:t>(</a:t>
            </a:r>
            <a:r>
              <a:rPr lang="en-US" sz="1000" dirty="0" smtClean="0">
                <a:solidFill>
                  <a:srgbClr val="0F05FF"/>
                </a:solidFill>
              </a:rPr>
              <a:t>ICDE’09) </a:t>
            </a:r>
            <a:r>
              <a:rPr lang="en-US" sz="1000" b="1" dirty="0" smtClean="0">
                <a:solidFill>
                  <a:srgbClr val="FF0000"/>
                </a:solidFill>
              </a:rPr>
              <a:t>2009</a:t>
            </a:r>
            <a:r>
              <a:rPr lang="en-US" sz="1000" dirty="0">
                <a:solidFill>
                  <a:srgbClr val="0F05FF"/>
                </a:solidFill>
              </a:rPr>
              <a:t/>
            </a:r>
            <a:br>
              <a:rPr lang="en-US" sz="1000" dirty="0">
                <a:solidFill>
                  <a:srgbClr val="0F05FF"/>
                </a:solidFill>
              </a:rPr>
            </a:br>
            <a:endParaRPr lang="en-US" sz="1000" dirty="0">
              <a:solidFill>
                <a:srgbClr val="0F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3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40074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altLang="zh-TW" dirty="0" smtClean="0"/>
              <a:t>Skyline-Mittelwert 𝜇 normalverteilt</a:t>
            </a:r>
          </a:p>
          <a:p>
            <a:pPr eaLnBrk="1" hangingPunct="1"/>
            <a:endParaRPr lang="de-DE" altLang="zh-TW" dirty="0" smtClean="0"/>
          </a:p>
          <a:p>
            <a:pPr eaLnBrk="1" hangingPunct="1"/>
            <a:endParaRPr lang="de-DE" altLang="zh-TW" dirty="0" smtClean="0"/>
          </a:p>
          <a:p>
            <a:pPr eaLnBrk="1" hangingPunct="1"/>
            <a:endParaRPr lang="de-DE" altLang="zh-TW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altLang="zh-TW" dirty="0" smtClean="0"/>
              <a:t>Experimente: Synthetische Datensätze</a:t>
            </a:r>
            <a:endParaRPr lang="de-DE" altLang="zh-TW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92957"/>
            <a:ext cx="56197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70202" y="2129379"/>
            <a:ext cx="26885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Anzahl</a:t>
            </a:r>
            <a:r>
              <a:rPr lang="en-US" sz="2200" dirty="0" smtClean="0"/>
              <a:t> Skylines</a:t>
            </a:r>
            <a:br>
              <a:rPr lang="en-US" sz="2200" dirty="0" smtClean="0"/>
            </a:br>
            <a:r>
              <a:rPr lang="en-US" sz="2200" dirty="0" err="1" smtClean="0"/>
              <a:t>Varianz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err="1" smtClean="0"/>
              <a:t>Breite</a:t>
            </a:r>
            <a:r>
              <a:rPr lang="en-US" sz="2200" dirty="0" smtClean="0"/>
              <a:t> </a:t>
            </a:r>
            <a:r>
              <a:rPr lang="en-US" sz="2200" dirty="0" err="1" smtClean="0"/>
              <a:t>Basisintervall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err="1" smtClean="0"/>
              <a:t>Breite</a:t>
            </a:r>
            <a:r>
              <a:rPr lang="en-US" sz="2200" dirty="0" smtClean="0"/>
              <a:t> </a:t>
            </a:r>
            <a:r>
              <a:rPr lang="en-US" sz="2200" dirty="0" err="1" smtClean="0"/>
              <a:t>Anfragefenster</a:t>
            </a:r>
            <a:endParaRPr 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717032"/>
            <a:ext cx="8235231" cy="25073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23728" y="6247586"/>
            <a:ext cx="48485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F05FF"/>
                </a:solidFill>
              </a:rPr>
              <a:t>Bin Jiang, Jian </a:t>
            </a:r>
            <a:r>
              <a:rPr lang="en-US" sz="1000" dirty="0" smtClean="0">
                <a:solidFill>
                  <a:srgbClr val="0F05FF"/>
                </a:solidFill>
              </a:rPr>
              <a:t>Pei, Online </a:t>
            </a:r>
            <a:r>
              <a:rPr lang="en-US" sz="1000" dirty="0">
                <a:solidFill>
                  <a:srgbClr val="0F05FF"/>
                </a:solidFill>
              </a:rPr>
              <a:t>Interval Skyline Queries on Time  </a:t>
            </a:r>
            <a:r>
              <a:rPr lang="en-US" sz="1000" dirty="0" smtClean="0">
                <a:solidFill>
                  <a:srgbClr val="0F05FF"/>
                </a:solidFill>
              </a:rPr>
              <a:t>Series, </a:t>
            </a:r>
            <a:br>
              <a:rPr lang="en-US" sz="1000" dirty="0" smtClean="0">
                <a:solidFill>
                  <a:srgbClr val="0F05FF"/>
                </a:solidFill>
              </a:rPr>
            </a:br>
            <a:r>
              <a:rPr lang="en-US" sz="1000" dirty="0" smtClean="0">
                <a:solidFill>
                  <a:srgbClr val="0F05FF"/>
                </a:solidFill>
              </a:rPr>
              <a:t>In </a:t>
            </a:r>
            <a:r>
              <a:rPr lang="en-US" sz="1000" dirty="0">
                <a:solidFill>
                  <a:srgbClr val="0F05FF"/>
                </a:solidFill>
              </a:rPr>
              <a:t>Proceedings of the 25th international conference on </a:t>
            </a:r>
            <a:r>
              <a:rPr lang="en-US" sz="1000" dirty="0" smtClean="0">
                <a:solidFill>
                  <a:srgbClr val="0F05FF"/>
                </a:solidFill>
              </a:rPr>
              <a:t>data engineering </a:t>
            </a:r>
            <a:r>
              <a:rPr lang="en-US" sz="1000" dirty="0">
                <a:solidFill>
                  <a:srgbClr val="0F05FF"/>
                </a:solidFill>
              </a:rPr>
              <a:t>(</a:t>
            </a:r>
            <a:r>
              <a:rPr lang="en-US" sz="1000" dirty="0" smtClean="0">
                <a:solidFill>
                  <a:srgbClr val="0F05FF"/>
                </a:solidFill>
              </a:rPr>
              <a:t>ICDE’09) </a:t>
            </a:r>
            <a:r>
              <a:rPr lang="en-US" sz="1000" b="1" dirty="0" smtClean="0">
                <a:solidFill>
                  <a:srgbClr val="FF0000"/>
                </a:solidFill>
              </a:rPr>
              <a:t>2009</a:t>
            </a:r>
            <a:r>
              <a:rPr lang="en-US" sz="1000" dirty="0">
                <a:solidFill>
                  <a:srgbClr val="0F05FF"/>
                </a:solidFill>
              </a:rPr>
              <a:t/>
            </a:r>
            <a:br>
              <a:rPr lang="en-US" sz="1000" dirty="0">
                <a:solidFill>
                  <a:srgbClr val="0F05FF"/>
                </a:solidFill>
              </a:rPr>
            </a:br>
            <a:endParaRPr lang="en-US" sz="1000" dirty="0">
              <a:solidFill>
                <a:srgbClr val="0F05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6" y="3231544"/>
            <a:ext cx="360040" cy="2488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43608" y="3140968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115616" y="2924944"/>
            <a:ext cx="360040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34273" y="2802698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W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180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/>
          <a:lstStyle/>
          <a:p>
            <a:pPr eaLnBrk="1" hangingPunct="1"/>
            <a:r>
              <a:rPr lang="de-DE" altLang="zh-TW" dirty="0" smtClean="0"/>
              <a:t>Synthetische Datensätze</a:t>
            </a:r>
          </a:p>
          <a:p>
            <a:pPr lvl="1" eaLnBrk="1" hangingPunct="1"/>
            <a:r>
              <a:rPr lang="de-DE" altLang="zh-TW" sz="2000" dirty="0" smtClean="0"/>
              <a:t>Anzahl der Skylines</a:t>
            </a:r>
          </a:p>
          <a:p>
            <a:pPr lvl="1" eaLnBrk="1" hangingPunct="1"/>
            <a:endParaRPr lang="de-DE" altLang="zh-TW" sz="2000" dirty="0" smtClean="0"/>
          </a:p>
          <a:p>
            <a:pPr lvl="1" eaLnBrk="1" hangingPunct="1"/>
            <a:endParaRPr lang="de-DE" altLang="zh-TW" sz="2000" dirty="0" smtClean="0"/>
          </a:p>
          <a:p>
            <a:pPr lvl="1" eaLnBrk="1" hangingPunct="1"/>
            <a:endParaRPr lang="de-DE" altLang="zh-TW" sz="2000" dirty="0" smtClean="0"/>
          </a:p>
          <a:p>
            <a:pPr lvl="1" eaLnBrk="1" hangingPunct="1"/>
            <a:endParaRPr lang="de-DE" altLang="zh-TW" sz="800" dirty="0" smtClean="0"/>
          </a:p>
          <a:p>
            <a:pPr lvl="1" eaLnBrk="1" hangingPunct="1"/>
            <a:endParaRPr lang="de-DE" altLang="zh-TW" sz="800" dirty="0" smtClean="0"/>
          </a:p>
          <a:p>
            <a:pPr lvl="1" eaLnBrk="1" hangingPunct="1"/>
            <a:endParaRPr lang="de-DE" altLang="zh-TW" sz="1200" dirty="0" smtClean="0"/>
          </a:p>
          <a:p>
            <a:pPr lvl="1" eaLnBrk="1" hangingPunct="1"/>
            <a:endParaRPr lang="de-DE" altLang="zh-TW" sz="2000" dirty="0" smtClean="0"/>
          </a:p>
          <a:p>
            <a:pPr lvl="1" eaLnBrk="1" hangingPunct="1"/>
            <a:r>
              <a:rPr lang="de-DE" altLang="zh-TW" sz="2000" dirty="0" smtClean="0"/>
              <a:t>Anfragezeit</a:t>
            </a:r>
          </a:p>
          <a:p>
            <a:pPr lvl="1" eaLnBrk="1" hangingPunct="1"/>
            <a:endParaRPr lang="de-DE" altLang="zh-TW" sz="800" dirty="0" smtClean="0"/>
          </a:p>
          <a:p>
            <a:pPr lvl="1" eaLnBrk="1" hangingPunct="1"/>
            <a:endParaRPr lang="de-DE" altLang="zh-TW" sz="800" dirty="0" smtClean="0"/>
          </a:p>
          <a:p>
            <a:pPr lvl="1" eaLnBrk="1" hangingPunct="1"/>
            <a:endParaRPr lang="de-DE" altLang="zh-TW" sz="800" dirty="0" smtClean="0"/>
          </a:p>
          <a:p>
            <a:pPr lvl="1" eaLnBrk="1" hangingPunct="1"/>
            <a:endParaRPr lang="de-DE" altLang="zh-TW" sz="800" dirty="0" smtClean="0"/>
          </a:p>
          <a:p>
            <a:pPr lvl="1" eaLnBrk="1" hangingPunct="1"/>
            <a:endParaRPr lang="de-DE" altLang="zh-TW" sz="2000" dirty="0" smtClean="0"/>
          </a:p>
          <a:p>
            <a:pPr lvl="1" eaLnBrk="1" hangingPunct="1"/>
            <a:endParaRPr lang="de-DE" altLang="zh-TW" sz="2000" dirty="0" smtClean="0"/>
          </a:p>
          <a:p>
            <a:pPr eaLnBrk="1" hangingPunct="1"/>
            <a:endParaRPr lang="de-DE" altLang="zh-TW" dirty="0" smtClean="0"/>
          </a:p>
          <a:p>
            <a:pPr eaLnBrk="1" hangingPunct="1"/>
            <a:endParaRPr lang="de-DE" altLang="zh-TW" dirty="0" smtClean="0"/>
          </a:p>
          <a:p>
            <a:pPr eaLnBrk="1" hangingPunct="1"/>
            <a:endParaRPr lang="de-DE" altLang="zh-TW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altLang="zh-TW" dirty="0" smtClean="0"/>
              <a:t>Experimente</a:t>
            </a:r>
            <a:endParaRPr lang="de-DE" altLang="zh-TW" dirty="0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752233" cy="17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68" y="4431039"/>
            <a:ext cx="7111776" cy="21663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24328" y="3501008"/>
            <a:ext cx="288862" cy="2616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w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7581080" y="6335742"/>
            <a:ext cx="288862" cy="2616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w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2312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/>
          <a:lstStyle/>
          <a:p>
            <a:pPr eaLnBrk="1" hangingPunct="1"/>
            <a:r>
              <a:rPr lang="de-DE" altLang="zh-TW" dirty="0" smtClean="0"/>
              <a:t>Synthetische Datensätze</a:t>
            </a:r>
          </a:p>
          <a:p>
            <a:pPr lvl="1" eaLnBrk="1" hangingPunct="1"/>
            <a:r>
              <a:rPr lang="de-DE" altLang="zh-TW" sz="2000" dirty="0" smtClean="0"/>
              <a:t>Aktualisierungseffizienz</a:t>
            </a:r>
          </a:p>
          <a:p>
            <a:pPr lvl="1" eaLnBrk="1" hangingPunct="1"/>
            <a:endParaRPr lang="de-DE" altLang="zh-TW" sz="800" dirty="0" smtClean="0"/>
          </a:p>
          <a:p>
            <a:pPr lvl="1" eaLnBrk="1" hangingPunct="1"/>
            <a:endParaRPr lang="de-DE" altLang="zh-TW" sz="800" dirty="0" smtClean="0"/>
          </a:p>
          <a:p>
            <a:pPr lvl="1" eaLnBrk="1" hangingPunct="1"/>
            <a:endParaRPr lang="de-DE" altLang="zh-TW" sz="1200" dirty="0" smtClean="0"/>
          </a:p>
          <a:p>
            <a:pPr lvl="1" eaLnBrk="1" hangingPunct="1"/>
            <a:endParaRPr lang="de-DE" altLang="zh-TW" sz="2000" dirty="0" smtClean="0"/>
          </a:p>
          <a:p>
            <a:pPr lvl="1" eaLnBrk="1" hangingPunct="1"/>
            <a:endParaRPr lang="de-DE" altLang="zh-TW" sz="2000" dirty="0" smtClean="0"/>
          </a:p>
          <a:p>
            <a:pPr lvl="1" eaLnBrk="1" hangingPunct="1"/>
            <a:endParaRPr lang="de-DE" altLang="zh-TW" sz="2000" dirty="0" smtClean="0"/>
          </a:p>
          <a:p>
            <a:pPr lvl="1" eaLnBrk="1" hangingPunct="1"/>
            <a:endParaRPr lang="de-DE" altLang="zh-TW" sz="2000" dirty="0" smtClean="0"/>
          </a:p>
          <a:p>
            <a:pPr lvl="1" eaLnBrk="1" hangingPunct="1"/>
            <a:r>
              <a:rPr lang="de-DE" altLang="zh-TW" sz="2000" dirty="0" smtClean="0"/>
              <a:t>Platzbedarf</a:t>
            </a:r>
          </a:p>
          <a:p>
            <a:pPr lvl="1" eaLnBrk="1" hangingPunct="1"/>
            <a:endParaRPr lang="de-DE" altLang="zh-TW" sz="800" dirty="0" smtClean="0"/>
          </a:p>
          <a:p>
            <a:pPr lvl="1" eaLnBrk="1" hangingPunct="1"/>
            <a:endParaRPr lang="de-DE" altLang="zh-TW" sz="800" dirty="0" smtClean="0"/>
          </a:p>
          <a:p>
            <a:pPr lvl="1" eaLnBrk="1" hangingPunct="1"/>
            <a:endParaRPr lang="de-DE" altLang="zh-TW" sz="800" dirty="0" smtClean="0"/>
          </a:p>
          <a:p>
            <a:pPr lvl="1" eaLnBrk="1" hangingPunct="1"/>
            <a:endParaRPr lang="de-DE" altLang="zh-TW" sz="800" dirty="0" smtClean="0"/>
          </a:p>
          <a:p>
            <a:pPr lvl="1" eaLnBrk="1" hangingPunct="1"/>
            <a:endParaRPr lang="de-DE" altLang="zh-TW" sz="2000" dirty="0" smtClean="0"/>
          </a:p>
          <a:p>
            <a:pPr lvl="1" eaLnBrk="1" hangingPunct="1"/>
            <a:endParaRPr lang="de-DE" altLang="zh-TW" sz="2000" dirty="0" smtClean="0"/>
          </a:p>
          <a:p>
            <a:pPr eaLnBrk="1" hangingPunct="1"/>
            <a:endParaRPr lang="de-DE" altLang="zh-TW" dirty="0" smtClean="0"/>
          </a:p>
          <a:p>
            <a:pPr eaLnBrk="1" hangingPunct="1"/>
            <a:endParaRPr lang="de-DE" altLang="zh-TW" dirty="0" smtClean="0"/>
          </a:p>
          <a:p>
            <a:pPr eaLnBrk="1" hangingPunct="1"/>
            <a:endParaRPr lang="de-DE" altLang="zh-TW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altLang="zh-TW" dirty="0" smtClean="0"/>
              <a:t>Experimente</a:t>
            </a:r>
            <a:endParaRPr lang="de-DE" altLang="zh-TW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91584"/>
            <a:ext cx="7092280" cy="1925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11" y="4255904"/>
            <a:ext cx="7020272" cy="21251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3200" y="3644014"/>
            <a:ext cx="303288" cy="2616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100" smtClean="0"/>
              <a:t>W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7452320" y="6093296"/>
            <a:ext cx="303288" cy="2616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100" smtClean="0"/>
              <a:t>W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2054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Stock Data Sets</a:t>
            </a:r>
          </a:p>
          <a:p>
            <a:pPr lvl="1" eaLnBrk="1" hangingPunct="1"/>
            <a:r>
              <a:rPr lang="en-US" altLang="zh-TW"/>
              <a:t>Query Time</a:t>
            </a:r>
            <a:endParaRPr lang="zh-TW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>Experiments</a:t>
            </a:r>
            <a:endParaRPr lang="zh-TW" altLang="en-US" dirty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70246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3728" y="6247586"/>
            <a:ext cx="48485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F05FF"/>
                </a:solidFill>
              </a:rPr>
              <a:t>Bin Jiang, Jian </a:t>
            </a:r>
            <a:r>
              <a:rPr lang="en-US" sz="1000" dirty="0" smtClean="0">
                <a:solidFill>
                  <a:srgbClr val="0F05FF"/>
                </a:solidFill>
              </a:rPr>
              <a:t>Pei, Online </a:t>
            </a:r>
            <a:r>
              <a:rPr lang="en-US" sz="1000" dirty="0">
                <a:solidFill>
                  <a:srgbClr val="0F05FF"/>
                </a:solidFill>
              </a:rPr>
              <a:t>Interval Skyline Queries on Time  </a:t>
            </a:r>
            <a:r>
              <a:rPr lang="en-US" sz="1000" dirty="0" smtClean="0">
                <a:solidFill>
                  <a:srgbClr val="0F05FF"/>
                </a:solidFill>
              </a:rPr>
              <a:t>Series, </a:t>
            </a:r>
            <a:br>
              <a:rPr lang="en-US" sz="1000" dirty="0" smtClean="0">
                <a:solidFill>
                  <a:srgbClr val="0F05FF"/>
                </a:solidFill>
              </a:rPr>
            </a:br>
            <a:r>
              <a:rPr lang="en-US" sz="1000" dirty="0" smtClean="0">
                <a:solidFill>
                  <a:srgbClr val="0F05FF"/>
                </a:solidFill>
              </a:rPr>
              <a:t>In </a:t>
            </a:r>
            <a:r>
              <a:rPr lang="en-US" sz="1000" dirty="0">
                <a:solidFill>
                  <a:srgbClr val="0F05FF"/>
                </a:solidFill>
              </a:rPr>
              <a:t>Proceedings of the 25th international conference on </a:t>
            </a:r>
            <a:r>
              <a:rPr lang="en-US" sz="1000" dirty="0" smtClean="0">
                <a:solidFill>
                  <a:srgbClr val="0F05FF"/>
                </a:solidFill>
              </a:rPr>
              <a:t>data engineering </a:t>
            </a:r>
            <a:r>
              <a:rPr lang="en-US" sz="1000" dirty="0">
                <a:solidFill>
                  <a:srgbClr val="0F05FF"/>
                </a:solidFill>
              </a:rPr>
              <a:t>(</a:t>
            </a:r>
            <a:r>
              <a:rPr lang="en-US" sz="1000" dirty="0" smtClean="0">
                <a:solidFill>
                  <a:srgbClr val="0F05FF"/>
                </a:solidFill>
              </a:rPr>
              <a:t>ICDE’09) </a:t>
            </a:r>
            <a:r>
              <a:rPr lang="en-US" sz="1000" b="1" dirty="0" smtClean="0">
                <a:solidFill>
                  <a:srgbClr val="FF0000"/>
                </a:solidFill>
              </a:rPr>
              <a:t>2009</a:t>
            </a:r>
            <a:r>
              <a:rPr lang="en-US" sz="1000" dirty="0">
                <a:solidFill>
                  <a:srgbClr val="0F05FF"/>
                </a:solidFill>
              </a:rPr>
              <a:t/>
            </a:r>
            <a:br>
              <a:rPr lang="en-US" sz="1000" dirty="0">
                <a:solidFill>
                  <a:srgbClr val="0F05FF"/>
                </a:solidFill>
              </a:rPr>
            </a:br>
            <a:endParaRPr lang="en-US" sz="1000" dirty="0">
              <a:solidFill>
                <a:srgbClr val="0F05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5211046"/>
            <a:ext cx="314510" cy="27699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200" smtClean="0"/>
              <a:t>W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797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86338" y="2021007"/>
            <a:ext cx="2880320" cy="2298585"/>
            <a:chOff x="84382" y="2021062"/>
            <a:chExt cx="2882464" cy="2299263"/>
          </a:xfrm>
          <a:effectLst/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84382" y="2021062"/>
              <a:ext cx="2882464" cy="2167662"/>
              <a:chOff x="983898" y="3200480"/>
              <a:chExt cx="2882464" cy="2167662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983898" y="3200480"/>
                <a:ext cx="2882464" cy="296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CQL in Beispielen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Übersicht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140967"/>
            <a:ext cx="3379121" cy="2369247"/>
            <a:chOff x="3131840" y="3141387"/>
            <a:chExt cx="3377546" cy="2369563"/>
          </a:xfrm>
          <a:effectLst/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141387"/>
              <a:ext cx="3377546" cy="2237353"/>
              <a:chOff x="2157973" y="3243488"/>
              <a:chExt cx="3377546" cy="2237353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302593" y="3243488"/>
                <a:ext cx="3232926" cy="877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Intervall-Skyline</a:t>
                </a:r>
                <a:br>
                  <a:rPr lang="de-DE" sz="2000" dirty="0"/>
                </a:br>
                <a:r>
                  <a:rPr lang="de-DE" sz="2000" dirty="0"/>
                  <a:t>Inkrementelle</a:t>
                </a:r>
                <a:br>
                  <a:rPr lang="de-DE" sz="2000" dirty="0"/>
                </a:br>
                <a:r>
                  <a:rPr lang="de-DE" sz="2000" dirty="0"/>
                  <a:t>Auswertungstechniken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625385" y="2023373"/>
            <a:ext cx="3168353" cy="2943924"/>
            <a:chOff x="5625372" y="2023472"/>
            <a:chExt cx="3168469" cy="2944553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H="1" flipV="1">
              <a:off x="6445274" y="2633447"/>
              <a:ext cx="31726" cy="177348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625372" y="2023472"/>
              <a:ext cx="3168469" cy="58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noProof="1" smtClean="0">
                  <a:solidFill>
                    <a:srgbClr val="0F05FF"/>
                  </a:solidFill>
                  <a:cs typeface="Arial" charset="0"/>
                </a:rPr>
                <a:t>No-SQL and NewSQL Datenbanken</a:t>
              </a:r>
              <a:endParaRPr lang="de-DE" sz="2000" noProof="1">
                <a:solidFill>
                  <a:srgbClr val="0F05FF"/>
                </a:solidFill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255693"/>
            <a:ext cx="4719785" cy="1860570"/>
            <a:chOff x="2876550" y="1255693"/>
            <a:chExt cx="4719785" cy="1860570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98965" y="1255693"/>
              <a:ext cx="4597370" cy="1713491"/>
              <a:chOff x="2474518" y="3456689"/>
              <a:chExt cx="4597834" cy="1714225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406258"/>
                <a:ext cx="0" cy="732233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614247" y="3456689"/>
                <a:ext cx="4458105" cy="877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Stromkonzept, relationale Anfragesprachen, exakte Auswertung, </a:t>
                </a:r>
                <a:r>
                  <a:rPr lang="de-DE" sz="2000" dirty="0" err="1" smtClean="0"/>
                  <a:t>QoS</a:t>
                </a:r>
                <a:r>
                  <a:rPr lang="de-DE" sz="2000" dirty="0" smtClean="0"/>
                  <a:t>-Angaben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937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oop_detectors_on_roa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358900"/>
            <a:ext cx="3178175" cy="477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95635" y="150912"/>
            <a:ext cx="6624637" cy="685800"/>
          </a:xfrm>
        </p:spPr>
        <p:txBody>
          <a:bodyPr/>
          <a:lstStyle/>
          <a:p>
            <a:r>
              <a:rPr lang="en-US" sz="3600" dirty="0" err="1" smtClean="0"/>
              <a:t>Beispielanwendung</a:t>
            </a:r>
            <a:r>
              <a:rPr lang="en-US" sz="3600" dirty="0" smtClean="0"/>
              <a:t> 2</a:t>
            </a:r>
            <a:endParaRPr lang="en-US" sz="3600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600450" y="1277938"/>
            <a:ext cx="5472113" cy="4246562"/>
          </a:xfrm>
        </p:spPr>
        <p:txBody>
          <a:bodyPr/>
          <a:lstStyle/>
          <a:p>
            <a:r>
              <a:rPr lang="en-US" sz="2400" dirty="0" err="1" smtClean="0"/>
              <a:t>Verkehrsüberwachung</a:t>
            </a:r>
            <a:endParaRPr lang="en-US" sz="2400" dirty="0"/>
          </a:p>
          <a:p>
            <a:pPr lvl="1"/>
            <a:r>
              <a:rPr lang="en-US" sz="2000" dirty="0" err="1" smtClean="0"/>
              <a:t>Datenformat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 err="1" smtClean="0"/>
              <a:t>Zeitstempel</a:t>
            </a:r>
            <a:r>
              <a:rPr lang="en-US" sz="2000" dirty="0" smtClean="0"/>
              <a:t> </a:t>
            </a:r>
            <a:r>
              <a:rPr lang="en-US" sz="2000" dirty="0" err="1" smtClean="0"/>
              <a:t>explizit</a:t>
            </a:r>
            <a:endParaRPr lang="en-US" sz="2000" dirty="0"/>
          </a:p>
          <a:p>
            <a:pPr lvl="1"/>
            <a:r>
              <a:rPr lang="en-US" sz="2000" dirty="0" err="1" smtClean="0"/>
              <a:t>Kontinuierlicher</a:t>
            </a:r>
            <a:r>
              <a:rPr lang="en-US" sz="2000" dirty="0" smtClean="0"/>
              <a:t> </a:t>
            </a:r>
            <a:r>
              <a:rPr lang="en-US" sz="2000" dirty="0" err="1" smtClean="0"/>
              <a:t>Datenfluss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ym typeface="Wingdings" charset="0"/>
              </a:rPr>
              <a:t> Strom von </a:t>
            </a:r>
            <a:r>
              <a:rPr lang="en-US" sz="2000" dirty="0" err="1" smtClean="0">
                <a:sym typeface="Wingdings" charset="0"/>
              </a:rPr>
              <a:t>Daten</a:t>
            </a:r>
            <a:endParaRPr lang="en-US" sz="2000" dirty="0">
              <a:sym typeface="Wingdings" charset="0"/>
            </a:endParaRPr>
          </a:p>
          <a:p>
            <a:pPr lvl="2"/>
            <a:r>
              <a:rPr lang="en-US" sz="2000" dirty="0"/>
              <a:t>Variable </a:t>
            </a:r>
            <a:r>
              <a:rPr lang="en-US" sz="2000" dirty="0" err="1" smtClean="0"/>
              <a:t>Datenraten</a:t>
            </a:r>
            <a:endParaRPr lang="en-US" sz="2000" dirty="0"/>
          </a:p>
          <a:p>
            <a:pPr lvl="2"/>
            <a:r>
              <a:rPr lang="en-US" sz="2000" dirty="0" err="1" smtClean="0"/>
              <a:t>Zeit</a:t>
            </a:r>
            <a:r>
              <a:rPr lang="en-US" sz="2000" dirty="0" smtClean="0"/>
              <a:t>- und </a:t>
            </a:r>
            <a:r>
              <a:rPr lang="en-US" sz="2000" dirty="0" err="1" smtClean="0"/>
              <a:t>Ortsabhängig</a:t>
            </a:r>
            <a:endParaRPr lang="en-US" sz="2000" dirty="0"/>
          </a:p>
          <a:p>
            <a:pPr lvl="1"/>
            <a:r>
              <a:rPr lang="en-US" sz="2000" dirty="0" err="1" smtClean="0"/>
              <a:t>Anfragen</a:t>
            </a:r>
            <a:endParaRPr lang="en-US" sz="2000" dirty="0"/>
          </a:p>
          <a:p>
            <a:pPr lvl="2"/>
            <a:r>
              <a:rPr lang="en-US" sz="2000" dirty="0" err="1" smtClean="0"/>
              <a:t>Kontinuierlich</a:t>
            </a:r>
            <a:r>
              <a:rPr lang="en-US" sz="2000" dirty="0" smtClean="0"/>
              <a:t>, </a:t>
            </a:r>
            <a:r>
              <a:rPr lang="en-US" sz="2000" dirty="0" err="1" smtClean="0"/>
              <a:t>langlaufend</a:t>
            </a:r>
            <a:endParaRPr lang="en-US" sz="2000" dirty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06488" y="5085184"/>
            <a:ext cx="5457825" cy="1108075"/>
          </a:xfrm>
          <a:prstGeom prst="rect">
            <a:avLst/>
          </a:prstGeom>
          <a:solidFill>
            <a:schemeClr val="bg1"/>
          </a:solidFill>
          <a:ln w="101600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2000" b="0" dirty="0">
                <a:latin typeface="Arial"/>
              </a:rPr>
              <a:t>“</a:t>
            </a:r>
            <a:r>
              <a:rPr lang="en-US" sz="2000" b="0" dirty="0">
                <a:latin typeface="Arial" charset="0"/>
              </a:rPr>
              <a:t>At which measuring stations of the highway has the average speed of vehicles been below 15 m/s over the last 15 minutes ?</a:t>
            </a:r>
            <a:r>
              <a:rPr lang="ja-JP" altLang="en-US" sz="2000" b="0" dirty="0">
                <a:latin typeface="Arial"/>
              </a:rPr>
              <a:t>”</a:t>
            </a:r>
            <a:endParaRPr lang="en-US" sz="2000" b="0" dirty="0">
              <a:latin typeface="Arial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923928" y="2132856"/>
            <a:ext cx="52565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400" dirty="0" err="1" smtClean="0">
                <a:latin typeface="Courier New" charset="0"/>
              </a:rPr>
              <a:t>HighwayStream</a:t>
            </a:r>
            <a:r>
              <a:rPr lang="en-US" sz="1400" dirty="0" smtClean="0">
                <a:latin typeface="Courier New" charset="0"/>
              </a:rPr>
              <a:t>( </a:t>
            </a:r>
            <a:r>
              <a:rPr lang="en-US" sz="1400" dirty="0">
                <a:latin typeface="Courier New" charset="0"/>
              </a:rPr>
              <a:t>lane, speed, </a:t>
            </a:r>
            <a:r>
              <a:rPr lang="en-US" sz="1400" dirty="0" smtClean="0">
                <a:latin typeface="Courier New" charset="0"/>
              </a:rPr>
              <a:t>length</a:t>
            </a:r>
            <a:r>
              <a:rPr lang="en-US" sz="1400" dirty="0">
                <a:latin typeface="Courier New" charset="0"/>
              </a:rPr>
              <a:t>, timestamp )</a:t>
            </a:r>
          </a:p>
        </p:txBody>
      </p:sp>
      <p:pic>
        <p:nvPicPr>
          <p:cNvPr id="9223" name="Picture 7" descr="highway_j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124075"/>
            <a:ext cx="3233738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umsplatzhalter 3"/>
          <p:cNvSpPr txBox="1">
            <a:spLocks/>
          </p:cNvSpPr>
          <p:nvPr/>
        </p:nvSpPr>
        <p:spPr>
          <a:xfrm>
            <a:off x="2627312" y="6356176"/>
            <a:ext cx="3240832" cy="4572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FF"/>
                </a:solidFill>
              </a:rPr>
              <a:t>Bernhard Seeger 2006</a:t>
            </a:r>
          </a:p>
        </p:txBody>
      </p:sp>
      <p:sp>
        <p:nvSpPr>
          <p:cNvPr id="3" name="Rechteck 2"/>
          <p:cNvSpPr/>
          <p:nvPr/>
        </p:nvSpPr>
        <p:spPr>
          <a:xfrm>
            <a:off x="6804248" y="5036983"/>
            <a:ext cx="2232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siehe auch:</a:t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dirty="0" smtClean="0">
                <a:solidFill>
                  <a:srgbClr val="0000FF"/>
                </a:solidFill>
              </a:rPr>
              <a:t>S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>
                <a:solidFill>
                  <a:srgbClr val="0000FF"/>
                </a:solidFill>
              </a:rPr>
              <a:t>Babu</a:t>
            </a:r>
            <a:r>
              <a:rPr lang="de-DE" sz="1200" dirty="0">
                <a:solidFill>
                  <a:srgbClr val="0000FF"/>
                </a:solidFill>
              </a:rPr>
              <a:t>, L. </a:t>
            </a:r>
            <a:r>
              <a:rPr lang="de-DE" sz="1200" dirty="0" err="1">
                <a:solidFill>
                  <a:srgbClr val="0000FF"/>
                </a:solidFill>
              </a:rPr>
              <a:t>Subramanian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J. </a:t>
            </a:r>
            <a:r>
              <a:rPr lang="de-DE" sz="1200" dirty="0" err="1">
                <a:solidFill>
                  <a:srgbClr val="0000FF"/>
                </a:solidFill>
              </a:rPr>
              <a:t>Widom</a:t>
            </a:r>
            <a:r>
              <a:rPr lang="de-DE" sz="1200" dirty="0">
                <a:solidFill>
                  <a:srgbClr val="0000FF"/>
                </a:solidFill>
              </a:rPr>
              <a:t>. A Data Stream Management System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Network Traffic Management In </a:t>
            </a:r>
            <a:r>
              <a:rPr lang="de-DE" sz="1200" dirty="0" err="1">
                <a:solidFill>
                  <a:srgbClr val="0000FF"/>
                </a:solidFill>
              </a:rPr>
              <a:t>Proc</a:t>
            </a:r>
            <a:r>
              <a:rPr lang="de-DE" sz="1200" dirty="0">
                <a:solidFill>
                  <a:srgbClr val="0000FF"/>
                </a:solidFill>
              </a:rPr>
              <a:t>. of NRDM 2001, May 2001 </a:t>
            </a:r>
          </a:p>
        </p:txBody>
      </p:sp>
    </p:spTree>
    <p:extLst>
      <p:ext uri="{BB962C8B-B14F-4D97-AF65-F5344CB8AC3E}">
        <p14:creationId xmlns:p14="http://schemas.microsoft.com/office/powerpoint/2010/main" val="94446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D611-B1C4-444D-AA0D-8CFC32D059A4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Data Stream Management System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3657600" y="1371600"/>
            <a:ext cx="24161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/>
              <a:t>User/Application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1752600" y="2209800"/>
            <a:ext cx="230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Register Query</a:t>
            </a:r>
          </a:p>
        </p:txBody>
      </p:sp>
      <p:sp>
        <p:nvSpPr>
          <p:cNvPr id="110623" name="Rectangle 31"/>
          <p:cNvSpPr>
            <a:spLocks noChangeArrowheads="1"/>
          </p:cNvSpPr>
          <p:nvPr/>
        </p:nvSpPr>
        <p:spPr bwMode="auto">
          <a:xfrm>
            <a:off x="3581400" y="3048000"/>
            <a:ext cx="27432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10663" name="Group 71"/>
          <p:cNvGrpSpPr>
            <a:grpSpLocks/>
          </p:cNvGrpSpPr>
          <p:nvPr/>
        </p:nvGrpSpPr>
        <p:grpSpPr bwMode="auto">
          <a:xfrm>
            <a:off x="152400" y="3429000"/>
            <a:ext cx="3352800" cy="457200"/>
            <a:chOff x="96" y="2400"/>
            <a:chExt cx="2112" cy="288"/>
          </a:xfrm>
        </p:grpSpPr>
        <p:grpSp>
          <p:nvGrpSpPr>
            <p:cNvPr id="110611" name="Group 19"/>
            <p:cNvGrpSpPr>
              <a:grpSpLocks/>
            </p:cNvGrpSpPr>
            <p:nvPr/>
          </p:nvGrpSpPr>
          <p:grpSpPr bwMode="auto">
            <a:xfrm>
              <a:off x="1824" y="2640"/>
              <a:ext cx="384" cy="48"/>
              <a:chOff x="672" y="2496"/>
              <a:chExt cx="384" cy="48"/>
            </a:xfrm>
          </p:grpSpPr>
          <p:sp>
            <p:nvSpPr>
              <p:cNvPr id="110612" name="Rectangle 20"/>
              <p:cNvSpPr>
                <a:spLocks noChangeArrowheads="1"/>
              </p:cNvSpPr>
              <p:nvPr/>
            </p:nvSpPr>
            <p:spPr bwMode="auto">
              <a:xfrm>
                <a:off x="672" y="2496"/>
                <a:ext cx="192" cy="48"/>
              </a:xfrm>
              <a:prstGeom prst="rect">
                <a:avLst/>
              </a:prstGeom>
              <a:solidFill>
                <a:srgbClr val="FF66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0613" name="Rectangle 21"/>
              <p:cNvSpPr>
                <a:spLocks noChangeArrowheads="1"/>
              </p:cNvSpPr>
              <p:nvPr/>
            </p:nvSpPr>
            <p:spPr bwMode="auto">
              <a:xfrm>
                <a:off x="864" y="2496"/>
                <a:ext cx="192" cy="48"/>
              </a:xfrm>
              <a:prstGeom prst="rect">
                <a:avLst/>
              </a:prstGeom>
              <a:solidFill>
                <a:srgbClr val="FF66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10662" name="Group 70"/>
            <p:cNvGrpSpPr>
              <a:grpSpLocks/>
            </p:cNvGrpSpPr>
            <p:nvPr/>
          </p:nvGrpSpPr>
          <p:grpSpPr bwMode="auto">
            <a:xfrm>
              <a:off x="96" y="2400"/>
              <a:ext cx="2112" cy="288"/>
              <a:chOff x="96" y="2400"/>
              <a:chExt cx="2112" cy="288"/>
            </a:xfrm>
          </p:grpSpPr>
          <p:grpSp>
            <p:nvGrpSpPr>
              <p:cNvPr id="110614" name="Group 22"/>
              <p:cNvGrpSpPr>
                <a:grpSpLocks/>
              </p:cNvGrpSpPr>
              <p:nvPr/>
            </p:nvGrpSpPr>
            <p:grpSpPr bwMode="auto">
              <a:xfrm>
                <a:off x="1392" y="2640"/>
                <a:ext cx="384" cy="48"/>
                <a:chOff x="672" y="2496"/>
                <a:chExt cx="384" cy="48"/>
              </a:xfrm>
            </p:grpSpPr>
            <p:sp>
              <p:nvSpPr>
                <p:cNvPr id="110615" name="Rectangle 23"/>
                <p:cNvSpPr>
                  <a:spLocks noChangeArrowheads="1"/>
                </p:cNvSpPr>
                <p:nvPr/>
              </p:nvSpPr>
              <p:spPr bwMode="auto">
                <a:xfrm>
                  <a:off x="672" y="2496"/>
                  <a:ext cx="192" cy="48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0616" name="Rectangle 24"/>
                <p:cNvSpPr>
                  <a:spLocks noChangeArrowheads="1"/>
                </p:cNvSpPr>
                <p:nvPr/>
              </p:nvSpPr>
              <p:spPr bwMode="auto">
                <a:xfrm>
                  <a:off x="864" y="2496"/>
                  <a:ext cx="192" cy="48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10617" name="Group 25"/>
              <p:cNvGrpSpPr>
                <a:grpSpLocks/>
              </p:cNvGrpSpPr>
              <p:nvPr/>
            </p:nvGrpSpPr>
            <p:grpSpPr bwMode="auto">
              <a:xfrm>
                <a:off x="960" y="2640"/>
                <a:ext cx="384" cy="48"/>
                <a:chOff x="672" y="2496"/>
                <a:chExt cx="384" cy="48"/>
              </a:xfrm>
            </p:grpSpPr>
            <p:sp>
              <p:nvSpPr>
                <p:cNvPr id="110618" name="Rectangle 26"/>
                <p:cNvSpPr>
                  <a:spLocks noChangeArrowheads="1"/>
                </p:cNvSpPr>
                <p:nvPr/>
              </p:nvSpPr>
              <p:spPr bwMode="auto">
                <a:xfrm>
                  <a:off x="672" y="2496"/>
                  <a:ext cx="192" cy="48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0619" name="Rectangle 27"/>
                <p:cNvSpPr>
                  <a:spLocks noChangeArrowheads="1"/>
                </p:cNvSpPr>
                <p:nvPr/>
              </p:nvSpPr>
              <p:spPr bwMode="auto">
                <a:xfrm>
                  <a:off x="864" y="2496"/>
                  <a:ext cx="192" cy="48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10620" name="Group 28"/>
              <p:cNvGrpSpPr>
                <a:grpSpLocks/>
              </p:cNvGrpSpPr>
              <p:nvPr/>
            </p:nvGrpSpPr>
            <p:grpSpPr bwMode="auto">
              <a:xfrm>
                <a:off x="528" y="2640"/>
                <a:ext cx="384" cy="48"/>
                <a:chOff x="672" y="2496"/>
                <a:chExt cx="384" cy="48"/>
              </a:xfrm>
            </p:grpSpPr>
            <p:sp>
              <p:nvSpPr>
                <p:cNvPr id="110621" name="Rectangle 29"/>
                <p:cNvSpPr>
                  <a:spLocks noChangeArrowheads="1"/>
                </p:cNvSpPr>
                <p:nvPr/>
              </p:nvSpPr>
              <p:spPr bwMode="auto">
                <a:xfrm>
                  <a:off x="672" y="2496"/>
                  <a:ext cx="192" cy="48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0622" name="Rectangle 30"/>
                <p:cNvSpPr>
                  <a:spLocks noChangeArrowheads="1"/>
                </p:cNvSpPr>
                <p:nvPr/>
              </p:nvSpPr>
              <p:spPr bwMode="auto">
                <a:xfrm>
                  <a:off x="864" y="2496"/>
                  <a:ext cx="192" cy="48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10661" name="Group 69"/>
              <p:cNvGrpSpPr>
                <a:grpSpLocks/>
              </p:cNvGrpSpPr>
              <p:nvPr/>
            </p:nvGrpSpPr>
            <p:grpSpPr bwMode="auto">
              <a:xfrm>
                <a:off x="96" y="2400"/>
                <a:ext cx="2112" cy="48"/>
                <a:chOff x="96" y="2400"/>
                <a:chExt cx="2112" cy="48"/>
              </a:xfrm>
            </p:grpSpPr>
            <p:grpSp>
              <p:nvGrpSpPr>
                <p:cNvPr id="110599" name="Group 7"/>
                <p:cNvGrpSpPr>
                  <a:grpSpLocks/>
                </p:cNvGrpSpPr>
                <p:nvPr/>
              </p:nvGrpSpPr>
              <p:grpSpPr bwMode="auto">
                <a:xfrm>
                  <a:off x="528" y="2400"/>
                  <a:ext cx="384" cy="48"/>
                  <a:chOff x="672" y="2496"/>
                  <a:chExt cx="384" cy="48"/>
                </a:xfrm>
              </p:grpSpPr>
              <p:sp>
                <p:nvSpPr>
                  <p:cNvPr id="110600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10601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10602" name="Group 10"/>
                <p:cNvGrpSpPr>
                  <a:grpSpLocks/>
                </p:cNvGrpSpPr>
                <p:nvPr/>
              </p:nvGrpSpPr>
              <p:grpSpPr bwMode="auto">
                <a:xfrm>
                  <a:off x="960" y="2400"/>
                  <a:ext cx="384" cy="48"/>
                  <a:chOff x="672" y="2496"/>
                  <a:chExt cx="384" cy="48"/>
                </a:xfrm>
              </p:grpSpPr>
              <p:sp>
                <p:nvSpPr>
                  <p:cNvPr id="11060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10604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10605" name="Group 13"/>
                <p:cNvGrpSpPr>
                  <a:grpSpLocks/>
                </p:cNvGrpSpPr>
                <p:nvPr/>
              </p:nvGrpSpPr>
              <p:grpSpPr bwMode="auto">
                <a:xfrm>
                  <a:off x="1392" y="2400"/>
                  <a:ext cx="384" cy="48"/>
                  <a:chOff x="672" y="2496"/>
                  <a:chExt cx="384" cy="48"/>
                </a:xfrm>
              </p:grpSpPr>
              <p:sp>
                <p:nvSpPr>
                  <p:cNvPr id="11060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1060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10608" name="Group 16"/>
                <p:cNvGrpSpPr>
                  <a:grpSpLocks/>
                </p:cNvGrpSpPr>
                <p:nvPr/>
              </p:nvGrpSpPr>
              <p:grpSpPr bwMode="auto">
                <a:xfrm>
                  <a:off x="1824" y="2400"/>
                  <a:ext cx="384" cy="48"/>
                  <a:chOff x="672" y="2496"/>
                  <a:chExt cx="384" cy="48"/>
                </a:xfrm>
              </p:grpSpPr>
              <p:sp>
                <p:nvSpPr>
                  <p:cNvPr id="11060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10610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10624" name="Group 32"/>
                <p:cNvGrpSpPr>
                  <a:grpSpLocks/>
                </p:cNvGrpSpPr>
                <p:nvPr/>
              </p:nvGrpSpPr>
              <p:grpSpPr bwMode="auto">
                <a:xfrm>
                  <a:off x="96" y="2400"/>
                  <a:ext cx="384" cy="48"/>
                  <a:chOff x="672" y="2496"/>
                  <a:chExt cx="384" cy="48"/>
                </a:xfrm>
              </p:grpSpPr>
              <p:sp>
                <p:nvSpPr>
                  <p:cNvPr id="110625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1062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110627" name="Group 35"/>
              <p:cNvGrpSpPr>
                <a:grpSpLocks/>
              </p:cNvGrpSpPr>
              <p:nvPr/>
            </p:nvGrpSpPr>
            <p:grpSpPr bwMode="auto">
              <a:xfrm>
                <a:off x="96" y="2640"/>
                <a:ext cx="384" cy="48"/>
                <a:chOff x="672" y="2496"/>
                <a:chExt cx="384" cy="48"/>
              </a:xfrm>
            </p:grpSpPr>
            <p:sp>
              <p:nvSpPr>
                <p:cNvPr id="110628" name="Rectangle 36"/>
                <p:cNvSpPr>
                  <a:spLocks noChangeArrowheads="1"/>
                </p:cNvSpPr>
                <p:nvPr/>
              </p:nvSpPr>
              <p:spPr bwMode="auto">
                <a:xfrm>
                  <a:off x="672" y="2496"/>
                  <a:ext cx="192" cy="48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0629" name="Rectangle 37"/>
                <p:cNvSpPr>
                  <a:spLocks noChangeArrowheads="1"/>
                </p:cNvSpPr>
                <p:nvPr/>
              </p:nvSpPr>
              <p:spPr bwMode="auto">
                <a:xfrm>
                  <a:off x="864" y="2496"/>
                  <a:ext cx="192" cy="48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110630" name="Text Box 38"/>
          <p:cNvSpPr txBox="1">
            <a:spLocks noChangeArrowheads="1"/>
          </p:cNvSpPr>
          <p:nvPr/>
        </p:nvSpPr>
        <p:spPr bwMode="auto">
          <a:xfrm>
            <a:off x="3962400" y="3352800"/>
            <a:ext cx="2081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Stream Query</a:t>
            </a:r>
          </a:p>
          <a:p>
            <a:r>
              <a:rPr lang="en-US"/>
              <a:t>Processor</a:t>
            </a:r>
          </a:p>
        </p:txBody>
      </p:sp>
      <p:sp>
        <p:nvSpPr>
          <p:cNvPr id="110631" name="Text Box 39"/>
          <p:cNvSpPr txBox="1">
            <a:spLocks noChangeArrowheads="1"/>
          </p:cNvSpPr>
          <p:nvPr/>
        </p:nvSpPr>
        <p:spPr bwMode="auto">
          <a:xfrm>
            <a:off x="5715000" y="2209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Results</a:t>
            </a:r>
          </a:p>
        </p:txBody>
      </p:sp>
      <p:sp>
        <p:nvSpPr>
          <p:cNvPr id="110632" name="AutoShape 40"/>
          <p:cNvSpPr>
            <a:spLocks noChangeArrowheads="1"/>
          </p:cNvSpPr>
          <p:nvPr/>
        </p:nvSpPr>
        <p:spPr bwMode="auto">
          <a:xfrm>
            <a:off x="5486400" y="1905000"/>
            <a:ext cx="152400" cy="519113"/>
          </a:xfrm>
          <a:prstGeom prst="upArrow">
            <a:avLst>
              <a:gd name="adj1" fmla="val 50000"/>
              <a:gd name="adj2" fmla="val 85156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0633" name="AutoShape 41"/>
          <p:cNvSpPr>
            <a:spLocks noChangeArrowheads="1"/>
          </p:cNvSpPr>
          <p:nvPr/>
        </p:nvSpPr>
        <p:spPr bwMode="auto">
          <a:xfrm>
            <a:off x="5486400" y="2438400"/>
            <a:ext cx="152400" cy="519113"/>
          </a:xfrm>
          <a:prstGeom prst="upArrow">
            <a:avLst>
              <a:gd name="adj1" fmla="val 50000"/>
              <a:gd name="adj2" fmla="val 85156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0638" name="Text Box 46"/>
          <p:cNvSpPr txBox="1">
            <a:spLocks noChangeArrowheads="1"/>
          </p:cNvSpPr>
          <p:nvPr/>
        </p:nvSpPr>
        <p:spPr bwMode="auto">
          <a:xfrm>
            <a:off x="457200" y="5105400"/>
            <a:ext cx="31162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Scratch Space</a:t>
            </a:r>
          </a:p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(Memory and/or Disk)</a:t>
            </a:r>
          </a:p>
        </p:txBody>
      </p:sp>
      <p:sp>
        <p:nvSpPr>
          <p:cNvPr id="110637" name="Oval 45"/>
          <p:cNvSpPr>
            <a:spLocks noChangeArrowheads="1"/>
          </p:cNvSpPr>
          <p:nvPr/>
        </p:nvSpPr>
        <p:spPr bwMode="auto">
          <a:xfrm>
            <a:off x="3505200" y="4800600"/>
            <a:ext cx="29718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10639" name="Group 47"/>
          <p:cNvGrpSpPr>
            <a:grpSpLocks/>
          </p:cNvGrpSpPr>
          <p:nvPr/>
        </p:nvGrpSpPr>
        <p:grpSpPr bwMode="auto">
          <a:xfrm>
            <a:off x="5334000" y="5715000"/>
            <a:ext cx="609600" cy="76200"/>
            <a:chOff x="672" y="2496"/>
            <a:chExt cx="384" cy="48"/>
          </a:xfrm>
        </p:grpSpPr>
        <p:sp>
          <p:nvSpPr>
            <p:cNvPr id="110640" name="Rectangle 48"/>
            <p:cNvSpPr>
              <a:spLocks noChangeArrowheads="1"/>
            </p:cNvSpPr>
            <p:nvPr/>
          </p:nvSpPr>
          <p:spPr bwMode="auto">
            <a:xfrm>
              <a:off x="672" y="2496"/>
              <a:ext cx="192" cy="48"/>
            </a:xfrm>
            <a:prstGeom prst="rect">
              <a:avLst/>
            </a:prstGeom>
            <a:solidFill>
              <a:srgbClr val="CC33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0641" name="Rectangle 49"/>
            <p:cNvSpPr>
              <a:spLocks noChangeArrowheads="1"/>
            </p:cNvSpPr>
            <p:nvPr/>
          </p:nvSpPr>
          <p:spPr bwMode="auto">
            <a:xfrm>
              <a:off x="864" y="2496"/>
              <a:ext cx="192" cy="48"/>
            </a:xfrm>
            <a:prstGeom prst="rect">
              <a:avLst/>
            </a:prstGeom>
            <a:solidFill>
              <a:srgbClr val="CC33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0642" name="Group 50"/>
          <p:cNvGrpSpPr>
            <a:grpSpLocks/>
          </p:cNvGrpSpPr>
          <p:nvPr/>
        </p:nvGrpSpPr>
        <p:grpSpPr bwMode="auto">
          <a:xfrm>
            <a:off x="4419600" y="5867400"/>
            <a:ext cx="609600" cy="76200"/>
            <a:chOff x="672" y="2496"/>
            <a:chExt cx="384" cy="48"/>
          </a:xfrm>
        </p:grpSpPr>
        <p:sp>
          <p:nvSpPr>
            <p:cNvPr id="110643" name="Rectangle 51"/>
            <p:cNvSpPr>
              <a:spLocks noChangeArrowheads="1"/>
            </p:cNvSpPr>
            <p:nvPr/>
          </p:nvSpPr>
          <p:spPr bwMode="auto">
            <a:xfrm>
              <a:off x="672" y="2496"/>
              <a:ext cx="1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0644" name="Rectangle 52"/>
            <p:cNvSpPr>
              <a:spLocks noChangeArrowheads="1"/>
            </p:cNvSpPr>
            <p:nvPr/>
          </p:nvSpPr>
          <p:spPr bwMode="auto">
            <a:xfrm>
              <a:off x="864" y="2496"/>
              <a:ext cx="1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0645" name="Group 53"/>
          <p:cNvGrpSpPr>
            <a:grpSpLocks/>
          </p:cNvGrpSpPr>
          <p:nvPr/>
        </p:nvGrpSpPr>
        <p:grpSpPr bwMode="auto">
          <a:xfrm>
            <a:off x="3962400" y="5562600"/>
            <a:ext cx="609600" cy="76200"/>
            <a:chOff x="672" y="2496"/>
            <a:chExt cx="384" cy="48"/>
          </a:xfrm>
        </p:grpSpPr>
        <p:sp>
          <p:nvSpPr>
            <p:cNvPr id="110646" name="Rectangle 54"/>
            <p:cNvSpPr>
              <a:spLocks noChangeArrowheads="1"/>
            </p:cNvSpPr>
            <p:nvPr/>
          </p:nvSpPr>
          <p:spPr bwMode="auto">
            <a:xfrm>
              <a:off x="672" y="2496"/>
              <a:ext cx="192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0647" name="Rectangle 55"/>
            <p:cNvSpPr>
              <a:spLocks noChangeArrowheads="1"/>
            </p:cNvSpPr>
            <p:nvPr/>
          </p:nvSpPr>
          <p:spPr bwMode="auto">
            <a:xfrm>
              <a:off x="864" y="2496"/>
              <a:ext cx="192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0648" name="Group 56"/>
          <p:cNvGrpSpPr>
            <a:grpSpLocks/>
          </p:cNvGrpSpPr>
          <p:nvPr/>
        </p:nvGrpSpPr>
        <p:grpSpPr bwMode="auto">
          <a:xfrm>
            <a:off x="4800600" y="5486400"/>
            <a:ext cx="609600" cy="76200"/>
            <a:chOff x="672" y="2496"/>
            <a:chExt cx="384" cy="48"/>
          </a:xfrm>
        </p:grpSpPr>
        <p:sp>
          <p:nvSpPr>
            <p:cNvPr id="110649" name="Rectangle 57"/>
            <p:cNvSpPr>
              <a:spLocks noChangeArrowheads="1"/>
            </p:cNvSpPr>
            <p:nvPr/>
          </p:nvSpPr>
          <p:spPr bwMode="auto">
            <a:xfrm>
              <a:off x="672" y="2496"/>
              <a:ext cx="192" cy="48"/>
            </a:xfrm>
            <a:prstGeom prst="rect">
              <a:avLst/>
            </a:prstGeom>
            <a:solidFill>
              <a:srgbClr val="CC33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0650" name="Rectangle 58"/>
            <p:cNvSpPr>
              <a:spLocks noChangeArrowheads="1"/>
            </p:cNvSpPr>
            <p:nvPr/>
          </p:nvSpPr>
          <p:spPr bwMode="auto">
            <a:xfrm>
              <a:off x="864" y="2496"/>
              <a:ext cx="192" cy="48"/>
            </a:xfrm>
            <a:prstGeom prst="rect">
              <a:avLst/>
            </a:prstGeom>
            <a:solidFill>
              <a:srgbClr val="CC33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0651" name="Group 59"/>
          <p:cNvGrpSpPr>
            <a:grpSpLocks/>
          </p:cNvGrpSpPr>
          <p:nvPr/>
        </p:nvGrpSpPr>
        <p:grpSpPr bwMode="auto">
          <a:xfrm>
            <a:off x="4038600" y="5257800"/>
            <a:ext cx="609600" cy="76200"/>
            <a:chOff x="672" y="2496"/>
            <a:chExt cx="384" cy="48"/>
          </a:xfrm>
        </p:grpSpPr>
        <p:sp>
          <p:nvSpPr>
            <p:cNvPr id="110652" name="Rectangle 60"/>
            <p:cNvSpPr>
              <a:spLocks noChangeArrowheads="1"/>
            </p:cNvSpPr>
            <p:nvPr/>
          </p:nvSpPr>
          <p:spPr bwMode="auto">
            <a:xfrm>
              <a:off x="672" y="2496"/>
              <a:ext cx="192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0653" name="Rectangle 61"/>
            <p:cNvSpPr>
              <a:spLocks noChangeArrowheads="1"/>
            </p:cNvSpPr>
            <p:nvPr/>
          </p:nvSpPr>
          <p:spPr bwMode="auto">
            <a:xfrm>
              <a:off x="864" y="2496"/>
              <a:ext cx="192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0654" name="Group 62"/>
          <p:cNvGrpSpPr>
            <a:grpSpLocks/>
          </p:cNvGrpSpPr>
          <p:nvPr/>
        </p:nvGrpSpPr>
        <p:grpSpPr bwMode="auto">
          <a:xfrm>
            <a:off x="4953000" y="5105400"/>
            <a:ext cx="609600" cy="76200"/>
            <a:chOff x="672" y="2496"/>
            <a:chExt cx="384" cy="48"/>
          </a:xfrm>
        </p:grpSpPr>
        <p:sp>
          <p:nvSpPr>
            <p:cNvPr id="110655" name="Rectangle 63"/>
            <p:cNvSpPr>
              <a:spLocks noChangeArrowheads="1"/>
            </p:cNvSpPr>
            <p:nvPr/>
          </p:nvSpPr>
          <p:spPr bwMode="auto">
            <a:xfrm>
              <a:off x="672" y="2496"/>
              <a:ext cx="1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0656" name="Rectangle 64"/>
            <p:cNvSpPr>
              <a:spLocks noChangeArrowheads="1"/>
            </p:cNvSpPr>
            <p:nvPr/>
          </p:nvSpPr>
          <p:spPr bwMode="auto">
            <a:xfrm>
              <a:off x="864" y="2496"/>
              <a:ext cx="1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0658" name="Rectangle 66"/>
          <p:cNvSpPr>
            <a:spLocks noChangeArrowheads="1"/>
          </p:cNvSpPr>
          <p:nvPr/>
        </p:nvSpPr>
        <p:spPr bwMode="auto">
          <a:xfrm>
            <a:off x="381000" y="2209800"/>
            <a:ext cx="8382000" cy="4191000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0659" name="Text Box 67"/>
          <p:cNvSpPr txBox="1">
            <a:spLocks noChangeArrowheads="1"/>
          </p:cNvSpPr>
          <p:nvPr/>
        </p:nvSpPr>
        <p:spPr bwMode="auto">
          <a:xfrm>
            <a:off x="6675438" y="3276600"/>
            <a:ext cx="19653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accent2"/>
                </a:solidFill>
              </a:rPr>
              <a:t>Data</a:t>
            </a:r>
          </a:p>
          <a:p>
            <a:r>
              <a:rPr lang="en-US" i="1">
                <a:solidFill>
                  <a:schemeClr val="accent2"/>
                </a:solidFill>
              </a:rPr>
              <a:t>Stream</a:t>
            </a:r>
          </a:p>
          <a:p>
            <a:r>
              <a:rPr lang="en-US" i="1">
                <a:solidFill>
                  <a:schemeClr val="accent2"/>
                </a:solidFill>
              </a:rPr>
              <a:t>Management</a:t>
            </a:r>
          </a:p>
          <a:p>
            <a:pPr>
              <a:spcAft>
                <a:spcPct val="20000"/>
              </a:spcAft>
            </a:pPr>
            <a:r>
              <a:rPr lang="en-US" i="1">
                <a:solidFill>
                  <a:schemeClr val="accent2"/>
                </a:solidFill>
              </a:rPr>
              <a:t>System</a:t>
            </a:r>
          </a:p>
          <a:p>
            <a:r>
              <a:rPr lang="en-US" i="1">
                <a:solidFill>
                  <a:schemeClr val="accent2"/>
                </a:solidFill>
              </a:rPr>
              <a:t>(DSMS)</a:t>
            </a:r>
          </a:p>
        </p:txBody>
      </p:sp>
      <p:sp>
        <p:nvSpPr>
          <p:cNvPr id="110668" name="AutoShape 76"/>
          <p:cNvSpPr>
            <a:spLocks noChangeArrowheads="1"/>
          </p:cNvSpPr>
          <p:nvPr/>
        </p:nvSpPr>
        <p:spPr bwMode="auto">
          <a:xfrm>
            <a:off x="4191000" y="1905000"/>
            <a:ext cx="146050" cy="1143000"/>
          </a:xfrm>
          <a:prstGeom prst="downArrow">
            <a:avLst>
              <a:gd name="adj1" fmla="val 50000"/>
              <a:gd name="adj2" fmla="val 195652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0669" name="Line 77"/>
          <p:cNvSpPr>
            <a:spLocks noChangeShapeType="1"/>
          </p:cNvSpPr>
          <p:nvPr/>
        </p:nvSpPr>
        <p:spPr bwMode="auto">
          <a:xfrm flipV="1">
            <a:off x="4953000" y="44196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2" y="6381328"/>
            <a:ext cx="3240832" cy="457200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Rajeev </a:t>
            </a:r>
            <a:r>
              <a:rPr lang="en-US" sz="1400" dirty="0" err="1" smtClean="0">
                <a:solidFill>
                  <a:srgbClr val="0000FF"/>
                </a:solidFill>
              </a:rPr>
              <a:t>Motwani</a:t>
            </a:r>
            <a:r>
              <a:rPr lang="en-US" sz="1400" dirty="0" smtClean="0">
                <a:solidFill>
                  <a:srgbClr val="0000FF"/>
                </a:solidFill>
              </a:rPr>
              <a:t> PODS </a:t>
            </a:r>
            <a:r>
              <a:rPr lang="en-US" sz="1400" dirty="0">
                <a:solidFill>
                  <a:srgbClr val="0000FF"/>
                </a:solidFill>
              </a:rPr>
              <a:t>2002</a:t>
            </a:r>
          </a:p>
        </p:txBody>
      </p:sp>
    </p:spTree>
    <p:extLst>
      <p:ext uri="{BB962C8B-B14F-4D97-AF65-F5344CB8AC3E}">
        <p14:creationId xmlns:p14="http://schemas.microsoft.com/office/powerpoint/2010/main" val="2596789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3310</TotalTime>
  <Words>3427</Words>
  <Application>Microsoft Macintosh PowerPoint</Application>
  <PresentationFormat>On-screen Show (4:3)</PresentationFormat>
  <Paragraphs>850</Paragraphs>
  <Slides>79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93" baseType="lpstr">
      <vt:lpstr>Calibri</vt:lpstr>
      <vt:lpstr>Cambria Math</vt:lpstr>
      <vt:lpstr>Copperplate Gothic Bold</vt:lpstr>
      <vt:lpstr>Copperplate Gothic Light</vt:lpstr>
      <vt:lpstr>Courier New</vt:lpstr>
      <vt:lpstr>ＭＳ Ｐゴシック</vt:lpstr>
      <vt:lpstr>Myriad Pro</vt:lpstr>
      <vt:lpstr>Symbol</vt:lpstr>
      <vt:lpstr>Tahoma</vt:lpstr>
      <vt:lpstr>Times New Roman</vt:lpstr>
      <vt:lpstr>Verdana</vt:lpstr>
      <vt:lpstr>Wingdings</vt:lpstr>
      <vt:lpstr>Arial</vt:lpstr>
      <vt:lpstr>7_Standarddesign</vt:lpstr>
      <vt:lpstr>Non-Standard-Datenbanken</vt:lpstr>
      <vt:lpstr>Non-Standard-Datenbanken</vt:lpstr>
      <vt:lpstr>Datenströme: Motivation</vt:lpstr>
      <vt:lpstr>Beispiel 1: Telefondatenauswertung</vt:lpstr>
      <vt:lpstr>Anfrage 1 (self-join)</vt:lpstr>
      <vt:lpstr>Anfrage 2 (join)</vt:lpstr>
      <vt:lpstr>Anfrage 3  (Gruppierung und Aggregation)</vt:lpstr>
      <vt:lpstr>Beispielanwendung 2</vt:lpstr>
      <vt:lpstr>Data Stream Management System</vt:lpstr>
      <vt:lpstr>Beispiel: Sensordatenauswertung</vt:lpstr>
      <vt:lpstr>Fensterkonzept</vt:lpstr>
      <vt:lpstr>   Arten von Anfragen</vt:lpstr>
      <vt:lpstr>Anforderungen</vt:lpstr>
      <vt:lpstr>Non-Standard-Datenbanken</vt:lpstr>
      <vt:lpstr>STREAM: Stanford Stream Data Manager</vt:lpstr>
      <vt:lpstr>Konkrete Sprache – CQL</vt:lpstr>
      <vt:lpstr>CQL Beispielanfrage 1</vt:lpstr>
      <vt:lpstr>CQL Beispielanfrage 2</vt:lpstr>
      <vt:lpstr>Relationen und Ströme</vt:lpstr>
      <vt:lpstr>Konversion</vt:lpstr>
      <vt:lpstr>Konversion – Definitionen</vt:lpstr>
      <vt:lpstr>Präzisierung – Multimengensemantik</vt:lpstr>
      <vt:lpstr>Abstrakte Semantik – Beispiel 1</vt:lpstr>
      <vt:lpstr>Abstrakte Semantik – Beispiel 1</vt:lpstr>
      <vt:lpstr>Abstrakte Semantik – Beispiel 1</vt:lpstr>
      <vt:lpstr>Abstrakte Semantik – Beispiel 2</vt:lpstr>
      <vt:lpstr>Abstrakte Semantik – Beispiel 2</vt:lpstr>
      <vt:lpstr>Annahmen</vt:lpstr>
      <vt:lpstr>Einfache Verbundanfrage</vt:lpstr>
      <vt:lpstr>Einfache Verbundanfrage</vt:lpstr>
      <vt:lpstr>Istream, Rstream, Fenster</vt:lpstr>
      <vt:lpstr>Benchmark: “Linear Road”</vt:lpstr>
      <vt:lpstr>Linear Road-Benchmark</vt:lpstr>
      <vt:lpstr>Einfaches Beispiel</vt:lpstr>
      <vt:lpstr>Schwieriges Beispiel</vt:lpstr>
      <vt:lpstr>Maut-Beispiel in CQL</vt:lpstr>
      <vt:lpstr>Maut-Beispiel in CQL (2)</vt:lpstr>
      <vt:lpstr>Non-Standard-Datenbanken</vt:lpstr>
      <vt:lpstr>Praktische Stromverarbeitung: PipelineDB</vt:lpstr>
      <vt:lpstr>Weitere Stromdatenverarbeitungsumgebungen</vt:lpstr>
      <vt:lpstr>Implementierung eines DSMS – Designeinflüsse</vt:lpstr>
      <vt:lpstr>Fenster-orientierte Verarbeitung</vt:lpstr>
      <vt:lpstr>QoS-Vereinbarungen</vt:lpstr>
      <vt:lpstr>Historische Daten</vt:lpstr>
      <vt:lpstr>Kontinuierliche und historische Anfragen</vt:lpstr>
      <vt:lpstr>Beispiel: Elektrizitätsverbrauchsanalyse</vt:lpstr>
      <vt:lpstr>Fensterbasierte Anfragen</vt:lpstr>
      <vt:lpstr>Intervall-Skyline-Anfragen</vt:lpstr>
      <vt:lpstr>Intervall-Skyline-Anfrage</vt:lpstr>
      <vt:lpstr>Energieverbrauchsdiagramm</vt:lpstr>
      <vt:lpstr>Intervall-Skyline – Effektive Berechnung</vt:lpstr>
      <vt:lpstr>On-the-fly-Methode (OTF)</vt:lpstr>
      <vt:lpstr>Intervall-Skyline: OTF-Verfahren</vt:lpstr>
      <vt:lpstr>Intervall-Skyline: OTF-Verfahren</vt:lpstr>
      <vt:lpstr>Beispiel</vt:lpstr>
      <vt:lpstr>Flaschenhals für Online-Verarbeitung?</vt:lpstr>
      <vt:lpstr>Inkrementelle Berechnung</vt:lpstr>
      <vt:lpstr>Treap</vt:lpstr>
      <vt:lpstr>Beispiel für einen Treap</vt:lpstr>
      <vt:lpstr>Einfügen</vt:lpstr>
      <vt:lpstr>Einfügen</vt:lpstr>
      <vt:lpstr>Einfügen</vt:lpstr>
      <vt:lpstr>Eigenschaften</vt:lpstr>
      <vt:lpstr>Suche</vt:lpstr>
      <vt:lpstr>Löschen</vt:lpstr>
      <vt:lpstr>Inkrementelle Verwaltung von Treaps für Zeitreihen</vt:lpstr>
      <vt:lpstr>Inkrementelle Verwaltung von Treaps für Zeitreihen</vt:lpstr>
      <vt:lpstr>Beispiel</vt:lpstr>
      <vt:lpstr>Bestimmung von min[i:j]</vt:lpstr>
      <vt:lpstr>Bestimmung von max bei Fensterverschiebung</vt:lpstr>
      <vt:lpstr>Bestimmung von max bei Fensterverschiebung</vt:lpstr>
      <vt:lpstr>Neusortierung nach max bei Fensterverschiebung</vt:lpstr>
      <vt:lpstr>Analyse von OTF</vt:lpstr>
      <vt:lpstr>View-Materialisierungsmethode (VM)</vt:lpstr>
      <vt:lpstr>Experimente: Synthetische Datensätze</vt:lpstr>
      <vt:lpstr>Experimente</vt:lpstr>
      <vt:lpstr>Experimente</vt:lpstr>
      <vt:lpstr>Experiments</vt:lpstr>
      <vt:lpstr>Übersicht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2624</cp:revision>
  <cp:lastPrinted>2016-01-18T12:48:19Z</cp:lastPrinted>
  <dcterms:created xsi:type="dcterms:W3CDTF">2010-04-27T12:26:40Z</dcterms:created>
  <dcterms:modified xsi:type="dcterms:W3CDTF">2018-01-29T17:03:40Z</dcterms:modified>
</cp:coreProperties>
</file>