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3"/>
  </p:notesMasterIdLst>
  <p:handoutMasterIdLst>
    <p:handoutMasterId r:id="rId64"/>
  </p:handoutMasterIdLst>
  <p:sldIdLst>
    <p:sldId id="273" r:id="rId2"/>
    <p:sldId id="353" r:id="rId3"/>
    <p:sldId id="274" r:id="rId4"/>
    <p:sldId id="354" r:id="rId5"/>
    <p:sldId id="349" r:id="rId6"/>
    <p:sldId id="357" r:id="rId7"/>
    <p:sldId id="358" r:id="rId8"/>
    <p:sldId id="356" r:id="rId9"/>
    <p:sldId id="311" r:id="rId10"/>
    <p:sldId id="312" r:id="rId11"/>
    <p:sldId id="313" r:id="rId12"/>
    <p:sldId id="315" r:id="rId13"/>
    <p:sldId id="316" r:id="rId14"/>
    <p:sldId id="317" r:id="rId15"/>
    <p:sldId id="325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5" r:id="rId25"/>
    <p:sldId id="307" r:id="rId26"/>
    <p:sldId id="343" r:id="rId27"/>
    <p:sldId id="344" r:id="rId28"/>
    <p:sldId id="352" r:id="rId29"/>
    <p:sldId id="348" r:id="rId30"/>
    <p:sldId id="390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387" r:id="rId60"/>
    <p:sldId id="388" r:id="rId61"/>
    <p:sldId id="389" r:id="rId6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5FF"/>
    <a:srgbClr val="0F05FF"/>
    <a:srgbClr val="C5714A"/>
    <a:srgbClr val="0428FF"/>
    <a:srgbClr val="FF89E4"/>
    <a:srgbClr val="009B47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39"/>
    <p:restoredTop sz="94666"/>
  </p:normalViewPr>
  <p:slideViewPr>
    <p:cSldViewPr>
      <p:cViewPr varScale="1">
        <p:scale>
          <a:sx n="98" d="100"/>
          <a:sy n="98" d="100"/>
        </p:scale>
        <p:origin x="3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05.02.18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05.02.18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3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CFB50-42D6-B240-B801-3F9B7FDC64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4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CFB50-42D6-B240-B801-3F9B7FDC64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0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CFB50-42D6-B240-B801-3F9B7FDC64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6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11E280F-9BAA-A244-8DD3-2BF6C87E6BB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29876768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onetdb.org/" TargetMode="External"/><Relationship Id="rId3" Type="http://schemas.openxmlformats.org/officeDocument/2006/relationships/hyperlink" Target="http://www.actian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uchdb.apache.org/" TargetMode="External"/><Relationship Id="rId3" Type="http://schemas.openxmlformats.org/officeDocument/2006/relationships/hyperlink" Target="http://www.mongodb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oject-voldemort.com/" TargetMode="External"/><Relationship Id="rId3" Type="http://schemas.openxmlformats.org/officeDocument/2006/relationships/hyperlink" Target="http://memcachedb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 smtClean="0">
                <a:cs typeface="+mj-cs"/>
              </a:rPr>
              <a:t>Non-Standard-Datenbanken</a:t>
            </a:r>
            <a:br>
              <a:rPr lang="de-DE" b="1" dirty="0" smtClean="0">
                <a:cs typeface="+mj-cs"/>
              </a:rPr>
            </a:br>
            <a:r>
              <a:rPr lang="de-DE" sz="2600" dirty="0" smtClean="0">
                <a:cs typeface="+mj-cs"/>
              </a:rPr>
              <a:t>Von </a:t>
            </a:r>
            <a:r>
              <a:rPr lang="de-DE" sz="2600" dirty="0" err="1" smtClean="0">
                <a:cs typeface="+mj-cs"/>
              </a:rPr>
              <a:t>NoSQL</a:t>
            </a:r>
            <a:r>
              <a:rPr lang="de-DE" sz="2600" dirty="0" smtClean="0">
                <a:cs typeface="+mj-cs"/>
              </a:rPr>
              <a:t> zu </a:t>
            </a:r>
            <a:r>
              <a:rPr lang="de-DE" sz="2600" dirty="0" err="1" smtClean="0">
                <a:cs typeface="+mj-cs"/>
              </a:rPr>
              <a:t>NewSQL</a:t>
            </a:r>
            <a:endParaRPr lang="de-DE" sz="2600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Felix </a:t>
            </a:r>
            <a:r>
              <a:rPr lang="de-DE" dirty="0" err="1" smtClean="0">
                <a:cs typeface="+mn-cs"/>
              </a:rPr>
              <a:t>Kuhr</a:t>
            </a:r>
            <a:r>
              <a:rPr lang="de-DE" smtClean="0">
                <a:cs typeface="+mn-cs"/>
              </a:rPr>
              <a:t> (Übungen</a:t>
            </a:r>
            <a:r>
              <a:rPr lang="de-DE" dirty="0" smtClean="0"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Andere Nicht-SQL-Datenbanken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Hierarchische Datenbanken (IBM, 60er Jahre)</a:t>
            </a:r>
          </a:p>
          <a:p>
            <a:pPr>
              <a:defRPr/>
            </a:pPr>
            <a:r>
              <a:rPr lang="de-DE" dirty="0" smtClean="0"/>
              <a:t>Netzwerk-Datenbanken (CODASYL, 70er Jahre)</a:t>
            </a:r>
          </a:p>
          <a:p>
            <a:pPr>
              <a:defRPr/>
            </a:pPr>
            <a:r>
              <a:rPr lang="de-DE" dirty="0" smtClean="0"/>
              <a:t>Objekt-orientierte Datenbanken (80er Jahre)</a:t>
            </a:r>
          </a:p>
          <a:p>
            <a:pPr>
              <a:defRPr/>
            </a:pPr>
            <a:r>
              <a:rPr lang="de-DE" dirty="0" smtClean="0"/>
              <a:t>XML-Datenbanken (90er Jahre)</a:t>
            </a:r>
          </a:p>
          <a:p>
            <a:pPr>
              <a:defRPr/>
            </a:pPr>
            <a:r>
              <a:rPr lang="de-DE" dirty="0" smtClean="0"/>
              <a:t>Triple Stores (2000er Jahre </a:t>
            </a:r>
            <a:r>
              <a:rPr lang="de-DE" dirty="0" smtClean="0">
                <a:sym typeface="Wingdings"/>
              </a:rPr>
              <a:t> Sven </a:t>
            </a:r>
            <a:r>
              <a:rPr lang="de-DE" dirty="0" err="1" smtClean="0">
                <a:sym typeface="Wingdings"/>
              </a:rPr>
              <a:t>Groppes</a:t>
            </a:r>
            <a:r>
              <a:rPr lang="de-DE" dirty="0" smtClean="0">
                <a:sym typeface="Wingdings"/>
              </a:rPr>
              <a:t> Vorlesung)</a:t>
            </a:r>
            <a:endParaRPr lang="de-DE" dirty="0" smtClean="0"/>
          </a:p>
          <a:p>
            <a:pPr>
              <a:defRPr/>
            </a:pPr>
            <a:r>
              <a:rPr lang="de-DE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562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NoSQL-</a:t>
            </a:r>
            <a:r>
              <a:rPr lang="en-US" dirty="0" err="1" smtClean="0"/>
              <a:t>Beispiel</a:t>
            </a:r>
            <a:r>
              <a:rPr lang="en-US" dirty="0" smtClean="0"/>
              <a:t>: Column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err="1" smtClean="0"/>
              <a:t>Jeder</a:t>
            </a:r>
            <a:r>
              <a:rPr lang="en-US" sz="2400" dirty="0" smtClean="0"/>
              <a:t> </a:t>
            </a:r>
            <a:r>
              <a:rPr lang="en-US" sz="2400" dirty="0" err="1" smtClean="0"/>
              <a:t>Speicherblock</a:t>
            </a:r>
            <a:r>
              <a:rPr lang="en-US" sz="2400" dirty="0" smtClean="0"/>
              <a:t> </a:t>
            </a:r>
            <a:r>
              <a:rPr lang="en-US" sz="2400" dirty="0" err="1" smtClean="0"/>
              <a:t>enthält</a:t>
            </a:r>
            <a:r>
              <a:rPr lang="en-US" sz="2400" dirty="0" smtClean="0"/>
              <a:t> </a:t>
            </a:r>
            <a:r>
              <a:rPr lang="en-US" sz="2400" dirty="0" err="1" smtClean="0"/>
              <a:t>Daten</a:t>
            </a:r>
            <a:r>
              <a:rPr lang="en-US" sz="2400" dirty="0" smtClean="0"/>
              <a:t> </a:t>
            </a:r>
            <a:r>
              <a:rPr lang="en-US" sz="2400" dirty="0" err="1" smtClean="0"/>
              <a:t>aus</a:t>
            </a:r>
            <a:r>
              <a:rPr lang="en-US" sz="2400" dirty="0" smtClean="0"/>
              <a:t> </a:t>
            </a:r>
            <a:r>
              <a:rPr lang="en-US" sz="2400" dirty="0" err="1" smtClean="0"/>
              <a:t>nur</a:t>
            </a:r>
            <a:r>
              <a:rPr lang="en-US" sz="2400" dirty="0" smtClean="0"/>
              <a:t> </a:t>
            </a:r>
            <a:r>
              <a:rPr lang="en-US" sz="2400" dirty="0" err="1" smtClean="0"/>
              <a:t>einer</a:t>
            </a:r>
            <a:r>
              <a:rPr lang="en-US" sz="2400" dirty="0" smtClean="0"/>
              <a:t> </a:t>
            </a:r>
            <a:r>
              <a:rPr lang="en-US" sz="2400" dirty="0" err="1" smtClean="0"/>
              <a:t>Spalte</a:t>
            </a:r>
            <a:endParaRPr lang="en-US" sz="2400" dirty="0" smtClean="0"/>
          </a:p>
          <a:p>
            <a:pPr lvl="1">
              <a:defRPr/>
            </a:pPr>
            <a:r>
              <a:rPr lang="en-US" sz="2200" dirty="0" err="1" smtClean="0"/>
              <a:t>Effizienzgewinn</a:t>
            </a:r>
            <a:r>
              <a:rPr lang="en-US" sz="2200" dirty="0" smtClean="0"/>
              <a:t>, </a:t>
            </a:r>
            <a:r>
              <a:rPr lang="en-US" sz="2200" dirty="0" err="1" smtClean="0"/>
              <a:t>wenn</a:t>
            </a:r>
            <a:r>
              <a:rPr lang="en-US" sz="2200" dirty="0" smtClean="0"/>
              <a:t> </a:t>
            </a:r>
            <a:r>
              <a:rPr lang="en-US" sz="2200" dirty="0" err="1" smtClean="0"/>
              <a:t>nur</a:t>
            </a:r>
            <a:r>
              <a:rPr lang="en-US" sz="2200" dirty="0" smtClean="0"/>
              <a:t> </a:t>
            </a:r>
            <a:r>
              <a:rPr lang="en-US" sz="2200" dirty="0" err="1" smtClean="0"/>
              <a:t>einige</a:t>
            </a:r>
            <a:r>
              <a:rPr lang="en-US" sz="2200" dirty="0" smtClean="0"/>
              <a:t> </a:t>
            </a:r>
            <a:r>
              <a:rPr lang="en-US" sz="2200" dirty="0" err="1" smtClean="0"/>
              <a:t>Spalten</a:t>
            </a:r>
            <a:r>
              <a:rPr lang="en-US" sz="2200" dirty="0" smtClean="0"/>
              <a:t> relevant </a:t>
            </a:r>
            <a:r>
              <a:rPr lang="en-US" sz="2200" dirty="0" err="1" smtClean="0"/>
              <a:t>für</a:t>
            </a:r>
            <a:r>
              <a:rPr lang="en-US" sz="2200" dirty="0" smtClean="0"/>
              <a:t> </a:t>
            </a:r>
            <a:r>
              <a:rPr lang="en-US" sz="2200" dirty="0" err="1" smtClean="0"/>
              <a:t>Anfrage</a:t>
            </a:r>
            <a:endParaRPr lang="en-US" sz="2200" dirty="0" smtClean="0"/>
          </a:p>
          <a:p>
            <a:pPr>
              <a:defRPr/>
            </a:pPr>
            <a:r>
              <a:rPr lang="en-US" sz="2400" dirty="0" err="1" smtClean="0"/>
              <a:t>MonetDB</a:t>
            </a:r>
            <a:endParaRPr lang="en-US" sz="2400" dirty="0" smtClean="0"/>
          </a:p>
          <a:p>
            <a:pPr lvl="1">
              <a:defRPr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www.monetdb.org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err="1" smtClean="0"/>
              <a:t>MonetDB</a:t>
            </a:r>
            <a:r>
              <a:rPr lang="en-US" sz="2000" dirty="0" smtClean="0"/>
              <a:t> (</a:t>
            </a:r>
            <a:r>
              <a:rPr lang="en-US" sz="2000" dirty="0" err="1" smtClean="0"/>
              <a:t>seit</a:t>
            </a:r>
            <a:r>
              <a:rPr lang="en-US" sz="2000" dirty="0" smtClean="0"/>
              <a:t> 1993)</a:t>
            </a:r>
          </a:p>
          <a:p>
            <a:pPr>
              <a:defRPr/>
            </a:pPr>
            <a:r>
              <a:rPr lang="en-US" sz="2400" dirty="0" smtClean="0"/>
              <a:t>Hadoop/</a:t>
            </a:r>
            <a:r>
              <a:rPr lang="en-US" sz="2400" dirty="0" err="1" smtClean="0"/>
              <a:t>Hbase</a:t>
            </a:r>
            <a:endParaRPr lang="en-US" sz="2400" dirty="0" smtClean="0"/>
          </a:p>
          <a:p>
            <a:pPr lvl="1">
              <a:defRPr/>
            </a:pPr>
            <a:r>
              <a:rPr lang="en-US" sz="2000" dirty="0"/>
              <a:t>http://hadoop.apache.org/</a:t>
            </a:r>
          </a:p>
          <a:p>
            <a:pPr lvl="1">
              <a:defRPr/>
            </a:pPr>
            <a:r>
              <a:rPr lang="en-US" sz="2000" dirty="0" smtClean="0"/>
              <a:t>Yahoo, Facebook</a:t>
            </a:r>
          </a:p>
          <a:p>
            <a:pPr>
              <a:defRPr/>
            </a:pPr>
            <a:r>
              <a:rPr lang="en-US" sz="2400" dirty="0" err="1" smtClean="0"/>
              <a:t>Actian</a:t>
            </a:r>
            <a:r>
              <a:rPr lang="en-US" sz="2400" dirty="0" smtClean="0"/>
              <a:t> Vortex (ex: </a:t>
            </a:r>
            <a:r>
              <a:rPr lang="en-US" sz="2400" dirty="0" err="1" smtClean="0"/>
              <a:t>VectorWise</a:t>
            </a:r>
            <a:r>
              <a:rPr lang="en-US" sz="2400" dirty="0" smtClean="0"/>
              <a:t>, ex: Vector)</a:t>
            </a:r>
          </a:p>
          <a:p>
            <a:pPr lvl="1">
              <a:defRPr/>
            </a:pPr>
            <a:r>
              <a:rPr lang="en-US" sz="2000" dirty="0" smtClean="0"/>
              <a:t>Column Store </a:t>
            </a:r>
            <a:r>
              <a:rPr lang="en-US" sz="2000" dirty="0" err="1" smtClean="0"/>
              <a:t>integriert</a:t>
            </a:r>
            <a:r>
              <a:rPr lang="en-US" sz="2000" dirty="0" smtClean="0"/>
              <a:t> in SQL-</a:t>
            </a:r>
            <a:r>
              <a:rPr lang="en-US" sz="2000" dirty="0" err="1" smtClean="0"/>
              <a:t>Datenbank</a:t>
            </a:r>
            <a:r>
              <a:rPr lang="en-US" sz="2000" dirty="0" smtClean="0"/>
              <a:t> Ingres</a:t>
            </a:r>
          </a:p>
          <a:p>
            <a:pPr lvl="1">
              <a:defRPr/>
            </a:pP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www.actian.com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err="1" smtClean="0"/>
              <a:t>Vertreibt</a:t>
            </a:r>
            <a:r>
              <a:rPr lang="en-US" sz="2000" dirty="0" smtClean="0"/>
              <a:t> </a:t>
            </a:r>
            <a:r>
              <a:rPr lang="en-US" sz="2000" dirty="0" err="1" smtClean="0"/>
              <a:t>auch</a:t>
            </a:r>
            <a:r>
              <a:rPr lang="en-US" sz="2000" dirty="0" smtClean="0"/>
              <a:t> Versant, </a:t>
            </a:r>
            <a:r>
              <a:rPr lang="en-US" sz="2000" dirty="0" err="1" smtClean="0"/>
              <a:t>ein</a:t>
            </a:r>
            <a:r>
              <a:rPr lang="en-US" sz="2000" dirty="0" smtClean="0"/>
              <a:t> </a:t>
            </a:r>
            <a:r>
              <a:rPr lang="en-US" sz="2000" dirty="0" err="1" smtClean="0"/>
              <a:t>objektorientiertes</a:t>
            </a:r>
            <a:r>
              <a:rPr lang="en-US" sz="2000" dirty="0" smtClean="0"/>
              <a:t> DBMS</a:t>
            </a:r>
          </a:p>
          <a:p>
            <a:pPr>
              <a:defRPr/>
            </a:pPr>
            <a:endParaRPr lang="en-US" sz="2400" dirty="0" smtClean="0"/>
          </a:p>
          <a:p>
            <a:pPr lvl="1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5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de-DE" dirty="0" err="1" smtClean="0"/>
              <a:t>NoSQL</a:t>
            </a:r>
            <a:r>
              <a:rPr lang="de-DE" dirty="0" smtClean="0"/>
              <a:t>-Beispiel: </a:t>
            </a:r>
            <a:r>
              <a:rPr lang="de-DE" dirty="0" err="1" smtClean="0"/>
              <a:t>Document</a:t>
            </a:r>
            <a:r>
              <a:rPr lang="de-DE" dirty="0" smtClean="0"/>
              <a:t> Store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Verwendung von JSON – JavaScript </a:t>
            </a:r>
            <a:r>
              <a:rPr lang="de-DE" dirty="0" err="1" smtClean="0"/>
              <a:t>Object</a:t>
            </a:r>
            <a:r>
              <a:rPr lang="de-DE" dirty="0" smtClean="0"/>
              <a:t> Notation</a:t>
            </a:r>
          </a:p>
          <a:p>
            <a:pPr lvl="1">
              <a:defRPr/>
            </a:pPr>
            <a:r>
              <a:rPr lang="de-DE" dirty="0" smtClean="0"/>
              <a:t>Geschachtelte Objekte</a:t>
            </a:r>
          </a:p>
          <a:p>
            <a:pPr lvl="1">
              <a:defRPr/>
            </a:pPr>
            <a:r>
              <a:rPr lang="de-DE" dirty="0" smtClean="0"/>
              <a:t>Wie XML aber "bequemer" für Java-Programmierer</a:t>
            </a:r>
          </a:p>
          <a:p>
            <a:pPr lvl="1">
              <a:defRPr/>
            </a:pPr>
            <a:r>
              <a:rPr lang="de-DE" smtClean="0"/>
              <a:t>Redundanzvermeidung?</a:t>
            </a:r>
            <a:endParaRPr lang="de-DE" dirty="0" smtClean="0"/>
          </a:p>
          <a:p>
            <a:pPr>
              <a:defRPr/>
            </a:pPr>
            <a:r>
              <a:rPr lang="de-DE" dirty="0" err="1" smtClean="0"/>
              <a:t>CouchDB</a:t>
            </a:r>
            <a:endParaRPr lang="de-DE" dirty="0" smtClean="0"/>
          </a:p>
          <a:p>
            <a:pPr lvl="1">
              <a:defRPr/>
            </a:pPr>
            <a:r>
              <a:rPr lang="de-DE" dirty="0" smtClean="0">
                <a:hlinkClick r:id="rId2"/>
              </a:rPr>
              <a:t>http://couchdb.apache.org/</a:t>
            </a:r>
            <a:endParaRPr lang="de-DE" dirty="0" smtClean="0"/>
          </a:p>
          <a:p>
            <a:pPr>
              <a:defRPr/>
            </a:pPr>
            <a:r>
              <a:rPr lang="de-DE" dirty="0" err="1" smtClean="0"/>
              <a:t>MongoDB</a:t>
            </a:r>
            <a:endParaRPr lang="de-DE" dirty="0" smtClean="0"/>
          </a:p>
          <a:p>
            <a:pPr lvl="1">
              <a:defRPr/>
            </a:pPr>
            <a:r>
              <a:rPr lang="de-DE" dirty="0" smtClean="0">
                <a:hlinkClick r:id="rId3"/>
              </a:rPr>
              <a:t>http://www.mongodb.org/</a:t>
            </a:r>
            <a:endParaRPr lang="de-DE" dirty="0" smtClean="0"/>
          </a:p>
          <a:p>
            <a:pPr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16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CouchDB</a:t>
            </a:r>
            <a:r>
              <a:rPr lang="de-DE" dirty="0" smtClean="0"/>
              <a:t> JSON Beispiel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"_id": "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guid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goes here",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"_rev": "314159",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"type": "abstract",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"author": "Keith W. Hare"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"title": "SQL Standard and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NoSQL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Databases",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"body": "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NoSQL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databases (either no-SQL or Not Only SQL)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are currently a hot topic in some parts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of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computing.",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creation_timestamp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": "2011/05/10 13:30:00 +0004"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97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CouchDB</a:t>
            </a:r>
            <a:r>
              <a:rPr lang="en-US" dirty="0" smtClean="0"/>
              <a:t> JSON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"_</a:t>
            </a:r>
            <a:r>
              <a:rPr lang="en-US" dirty="0" smtClean="0"/>
              <a:t>id" </a:t>
            </a:r>
          </a:p>
          <a:p>
            <a:pPr lvl="1">
              <a:defRPr/>
            </a:pPr>
            <a:r>
              <a:rPr lang="en-US" dirty="0" smtClean="0"/>
              <a:t>GUID – Global Unique Identifier</a:t>
            </a:r>
          </a:p>
          <a:p>
            <a:pPr lvl="1">
              <a:defRPr/>
            </a:pPr>
            <a:r>
              <a:rPr lang="en-US" dirty="0" smtClean="0"/>
              <a:t>Passed in or generated by </a:t>
            </a:r>
            <a:r>
              <a:rPr lang="en-US" dirty="0" err="1" smtClean="0"/>
              <a:t>CouchDB</a:t>
            </a:r>
            <a:endParaRPr lang="en-US" dirty="0"/>
          </a:p>
          <a:p>
            <a:pPr>
              <a:defRPr/>
            </a:pPr>
            <a:r>
              <a:rPr lang="en-US" dirty="0" smtClean="0"/>
              <a:t>"_rev"</a:t>
            </a:r>
          </a:p>
          <a:p>
            <a:pPr lvl="1">
              <a:defRPr/>
            </a:pPr>
            <a:r>
              <a:rPr lang="en-US" dirty="0" smtClean="0"/>
              <a:t>Revision number</a:t>
            </a:r>
          </a:p>
          <a:p>
            <a:pPr lvl="1">
              <a:defRPr/>
            </a:pPr>
            <a:r>
              <a:rPr lang="en-US" dirty="0" smtClean="0"/>
              <a:t>Versioning mechanism</a:t>
            </a:r>
          </a:p>
          <a:p>
            <a:pPr>
              <a:defRPr/>
            </a:pPr>
            <a:r>
              <a:rPr lang="en-US" dirty="0" smtClean="0"/>
              <a:t>"type", "author", </a:t>
            </a:r>
            <a:r>
              <a:rPr lang="en-US" dirty="0"/>
              <a:t>"</a:t>
            </a:r>
            <a:r>
              <a:rPr lang="en-US" dirty="0" smtClean="0"/>
              <a:t>title", etc. </a:t>
            </a:r>
          </a:p>
          <a:p>
            <a:pPr lvl="1">
              <a:defRPr/>
            </a:pPr>
            <a:r>
              <a:rPr lang="en-US" dirty="0" smtClean="0"/>
              <a:t>Arbitrary tags</a:t>
            </a:r>
          </a:p>
          <a:p>
            <a:pPr lvl="1">
              <a:defRPr/>
            </a:pPr>
            <a:r>
              <a:rPr lang="en-US" dirty="0"/>
              <a:t>Schema-less</a:t>
            </a:r>
          </a:p>
          <a:p>
            <a:pPr lvl="1">
              <a:defRPr/>
            </a:pPr>
            <a:r>
              <a:rPr lang="en-US" dirty="0" smtClean="0"/>
              <a:t>Could be validated after the fact by user-written routine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03" y="1226071"/>
            <a:ext cx="3104197" cy="2245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NoSQL</a:t>
            </a:r>
            <a:r>
              <a:rPr lang="de-DE" dirty="0" smtClean="0"/>
              <a:t>: Zusammenfassung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de-DE" dirty="0" smtClean="0"/>
              <a:t>Nutzer von </a:t>
            </a:r>
            <a:r>
              <a:rPr lang="de-DE" dirty="0" err="1" smtClean="0"/>
              <a:t>NoSQL</a:t>
            </a:r>
            <a:r>
              <a:rPr lang="de-DE" dirty="0" smtClean="0"/>
              <a:t>-Datenbanken lehnen ab:</a:t>
            </a:r>
          </a:p>
          <a:p>
            <a:pPr lvl="1">
              <a:defRPr/>
            </a:pPr>
            <a:r>
              <a:rPr lang="de-DE" dirty="0" smtClean="0"/>
              <a:t>Aufwand von ACID-Transaktionen</a:t>
            </a:r>
          </a:p>
          <a:p>
            <a:pPr lvl="1">
              <a:defRPr/>
            </a:pPr>
            <a:r>
              <a:rPr lang="de-DE" dirty="0" smtClean="0"/>
              <a:t>“Komplexität” von SQL</a:t>
            </a:r>
          </a:p>
          <a:p>
            <a:pPr lvl="1">
              <a:defRPr/>
            </a:pPr>
            <a:r>
              <a:rPr lang="de-DE" dirty="0" smtClean="0"/>
              <a:t>Aufwand des Designs von Schemata</a:t>
            </a:r>
          </a:p>
          <a:p>
            <a:pPr lvl="1">
              <a:defRPr/>
            </a:pPr>
            <a:r>
              <a:rPr lang="de-DE" dirty="0" smtClean="0"/>
              <a:t>Deklarative Anfrageformulierung</a:t>
            </a:r>
          </a:p>
          <a:p>
            <a:pPr lvl="1">
              <a:defRPr/>
            </a:pPr>
            <a:r>
              <a:rPr lang="de-DE" dirty="0" smtClean="0"/>
              <a:t>Ein-Prozessor-Technologie</a:t>
            </a:r>
          </a:p>
          <a:p>
            <a:pPr>
              <a:defRPr/>
            </a:pPr>
            <a:r>
              <a:rPr lang="de-DE" dirty="0" smtClean="0"/>
              <a:t>Programmierer wird verantwortlich für</a:t>
            </a:r>
          </a:p>
          <a:p>
            <a:pPr lvl="1">
              <a:defRPr/>
            </a:pPr>
            <a:r>
              <a:rPr lang="de-DE" dirty="0" smtClean="0"/>
              <a:t>Prozedurale Formulierung von Zugriffsalgorithmen</a:t>
            </a:r>
          </a:p>
          <a:p>
            <a:pPr lvl="1">
              <a:defRPr/>
            </a:pPr>
            <a:r>
              <a:rPr lang="de-DE" dirty="0" smtClean="0"/>
              <a:t>und Navigation zu den benötigten Daten </a:t>
            </a:r>
            <a:endParaRPr lang="de-DE" dirty="0"/>
          </a:p>
          <a:p>
            <a:pPr>
              <a:defRPr/>
            </a:pPr>
            <a:r>
              <a:rPr lang="de-DE" dirty="0" smtClean="0"/>
              <a:t>Jüngst: Revival von SQL in allen Systemen</a:t>
            </a:r>
          </a:p>
          <a:p>
            <a:pPr lvl="1">
              <a:defRPr/>
            </a:pPr>
            <a:r>
              <a:rPr lang="de-DE" dirty="0" smtClean="0"/>
              <a:t>Apache Drill: SQL-ähnliche Anfragen</a:t>
            </a:r>
            <a:br>
              <a:rPr lang="de-DE" dirty="0" smtClean="0"/>
            </a:br>
            <a:r>
              <a:rPr lang="de-DE" dirty="0" smtClean="0"/>
              <a:t>"</a:t>
            </a:r>
            <a:r>
              <a:rPr lang="de-DE" b="1" dirty="0" smtClean="0"/>
              <a:t> </a:t>
            </a:r>
            <a:r>
              <a:rPr lang="de-DE" b="1" dirty="0" err="1"/>
              <a:t>Treat</a:t>
            </a:r>
            <a:r>
              <a:rPr lang="de-DE" b="1" dirty="0"/>
              <a:t> </a:t>
            </a:r>
            <a:r>
              <a:rPr lang="de-DE" b="1" dirty="0" err="1"/>
              <a:t>your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r>
              <a:rPr lang="de-DE" b="1" dirty="0"/>
              <a:t> like a </a:t>
            </a:r>
            <a:r>
              <a:rPr lang="de-DE" b="1" dirty="0" err="1"/>
              <a:t>table</a:t>
            </a:r>
            <a:r>
              <a:rPr lang="de-DE" b="1" dirty="0"/>
              <a:t> </a:t>
            </a:r>
            <a:r>
              <a:rPr lang="de-DE" b="1" dirty="0" err="1"/>
              <a:t>even</a:t>
            </a:r>
            <a:r>
              <a:rPr lang="de-DE" b="1" dirty="0"/>
              <a:t> </a:t>
            </a:r>
            <a:r>
              <a:rPr lang="de-DE" b="1" dirty="0" err="1"/>
              <a:t>when</a:t>
            </a:r>
            <a:r>
              <a:rPr lang="de-DE" b="1" dirty="0"/>
              <a:t> </a:t>
            </a:r>
            <a:r>
              <a:rPr lang="de-DE" b="1" dirty="0" err="1"/>
              <a:t>it's</a:t>
            </a:r>
            <a:r>
              <a:rPr lang="de-DE" b="1" dirty="0"/>
              <a:t> </a:t>
            </a:r>
            <a:r>
              <a:rPr lang="de-DE" b="1" dirty="0" smtClean="0"/>
              <a:t>not"</a:t>
            </a:r>
            <a:endParaRPr lang="de-DE" dirty="0" smtClean="0"/>
          </a:p>
          <a:p>
            <a:pPr lvl="1">
              <a:defRPr/>
            </a:pPr>
            <a:endParaRPr lang="de-DE" dirty="0" smtClean="0"/>
          </a:p>
          <a:p>
            <a:pPr lvl="1">
              <a:defRPr/>
            </a:pPr>
            <a:endParaRPr lang="de-DE" dirty="0" smtClean="0"/>
          </a:p>
          <a:p>
            <a:pPr lvl="1"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" y="4941168"/>
            <a:ext cx="12634465" cy="1368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8224" y="4941168"/>
            <a:ext cx="234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Konkrete Ausprägung 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variiert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71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CAP Theorem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b="1" dirty="0" err="1" smtClean="0"/>
              <a:t>C</a:t>
            </a:r>
            <a:r>
              <a:rPr lang="de-DE" dirty="0" err="1" smtClean="0"/>
              <a:t>onsistency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Alle Knoten sehen die gleichen Daten zur gleichen Zeit</a:t>
            </a:r>
          </a:p>
          <a:p>
            <a:r>
              <a:rPr lang="de-DE" b="1" dirty="0" err="1" smtClean="0"/>
              <a:t>A</a:t>
            </a:r>
            <a:r>
              <a:rPr lang="de-DE" dirty="0" err="1" smtClean="0"/>
              <a:t>vailability</a:t>
            </a:r>
            <a:r>
              <a:rPr lang="de-DE" dirty="0" smtClean="0"/>
              <a:t> (Verfügbarkeit):</a:t>
            </a:r>
          </a:p>
          <a:p>
            <a:pPr lvl="1"/>
            <a:r>
              <a:rPr lang="de-DE" dirty="0" smtClean="0"/>
              <a:t>Fehler von Knoten </a:t>
            </a:r>
            <a:br>
              <a:rPr lang="de-DE" dirty="0" smtClean="0"/>
            </a:br>
            <a:r>
              <a:rPr lang="de-DE" dirty="0" smtClean="0"/>
              <a:t>beeinträchtigen nicht die </a:t>
            </a:r>
            <a:br>
              <a:rPr lang="de-DE" dirty="0" smtClean="0"/>
            </a:br>
            <a:r>
              <a:rPr lang="de-DE" dirty="0" smtClean="0"/>
              <a:t>Funktionsfähigkeit der</a:t>
            </a:r>
            <a:br>
              <a:rPr lang="de-DE" dirty="0" smtClean="0"/>
            </a:br>
            <a:r>
              <a:rPr lang="de-DE" dirty="0" smtClean="0"/>
              <a:t>Überlebenden</a:t>
            </a:r>
          </a:p>
          <a:p>
            <a:r>
              <a:rPr lang="de-DE" b="1" dirty="0" smtClean="0"/>
              <a:t>P</a:t>
            </a:r>
            <a:r>
              <a:rPr lang="de-DE" dirty="0" smtClean="0"/>
              <a:t>artitionierungstoleranz:</a:t>
            </a:r>
          </a:p>
          <a:p>
            <a:pPr lvl="1"/>
            <a:r>
              <a:rPr lang="de-DE" dirty="0" smtClean="0"/>
              <a:t>System arbeitet weiter, auch </a:t>
            </a:r>
            <a:br>
              <a:rPr lang="de-DE" dirty="0" smtClean="0"/>
            </a:br>
            <a:r>
              <a:rPr lang="de-DE" dirty="0" smtClean="0"/>
              <a:t>bei Partitionierung durch Netzwerkfehler</a:t>
            </a:r>
          </a:p>
          <a:p>
            <a:r>
              <a:rPr lang="de-DE" dirty="0" smtClean="0">
                <a:solidFill>
                  <a:srgbClr val="0428FF"/>
                </a:solidFill>
              </a:rPr>
              <a:t>Theorem: </a:t>
            </a:r>
            <a:r>
              <a:rPr lang="de-DE" dirty="0" smtClean="0"/>
              <a:t>Ein verteiltes System kann nur jeweils zwei Kriterien erfüllen, nicht aber alle drei</a:t>
            </a:r>
            <a:endParaRPr lang="de-DE" b="1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pSp>
        <p:nvGrpSpPr>
          <p:cNvPr id="9" name="Group 8"/>
          <p:cNvGrpSpPr/>
          <p:nvPr/>
        </p:nvGrpSpPr>
        <p:grpSpPr>
          <a:xfrm>
            <a:off x="5444312" y="2316410"/>
            <a:ext cx="3032840" cy="2644610"/>
            <a:chOff x="1657675" y="1417639"/>
            <a:chExt cx="5748420" cy="5012573"/>
          </a:xfrm>
        </p:grpSpPr>
        <p:sp>
          <p:nvSpPr>
            <p:cNvPr id="5" name="Oval 4"/>
            <p:cNvSpPr/>
            <p:nvPr/>
          </p:nvSpPr>
          <p:spPr>
            <a:xfrm>
              <a:off x="1657675" y="1417639"/>
              <a:ext cx="3141579" cy="3154362"/>
            </a:xfrm>
            <a:prstGeom prst="ellipse">
              <a:avLst/>
            </a:prstGeom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4069339" y="1417639"/>
              <a:ext cx="3336756" cy="3154362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/>
                <a:t>A</a:t>
              </a:r>
              <a:endParaRPr lang="en-US" sz="6000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847464" y="3088107"/>
              <a:ext cx="3395578" cy="334210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/>
                <a:t>P</a:t>
              </a:r>
              <a:endParaRPr lang="en-US" sz="6000" b="1" dirty="0"/>
            </a:p>
          </p:txBody>
        </p:sp>
        <p:sp>
          <p:nvSpPr>
            <p:cNvPr id="8" name="Multiply 7"/>
            <p:cNvSpPr/>
            <p:nvPr/>
          </p:nvSpPr>
          <p:spPr>
            <a:xfrm>
              <a:off x="4197684" y="2954421"/>
              <a:ext cx="507990" cy="1002632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572000" y="609227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>
                <a:solidFill>
                  <a:srgbClr val="0428FF"/>
                </a:solidFill>
              </a:rPr>
              <a:t>Seth </a:t>
            </a:r>
            <a:r>
              <a:rPr lang="en-US" sz="1050" smtClean="0">
                <a:solidFill>
                  <a:srgbClr val="0428FF"/>
                </a:solidFill>
              </a:rPr>
              <a:t>Gilbert </a:t>
            </a:r>
            <a:r>
              <a:rPr lang="en-US" sz="1050" dirty="0">
                <a:solidFill>
                  <a:srgbClr val="0428FF"/>
                </a:solidFill>
              </a:rPr>
              <a:t>and Nancy Lynch. "Brewer's conjecture and  the feasibility of consistent, available, partition-tolerant web services." ACM SIGACT News 33.2 (</a:t>
            </a:r>
            <a:r>
              <a:rPr lang="en-US" sz="1050" b="1" dirty="0">
                <a:solidFill>
                  <a:srgbClr val="FF0000"/>
                </a:solidFill>
              </a:rPr>
              <a:t>2002</a:t>
            </a:r>
            <a:r>
              <a:rPr lang="en-US" sz="1050" dirty="0">
                <a:solidFill>
                  <a:srgbClr val="0428FF"/>
                </a:solidFill>
              </a:rPr>
              <a:t>): 51-59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560" y="6108660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428FF"/>
                </a:solidFill>
              </a:rPr>
              <a:t>CSE 40822-Cloud </a:t>
            </a:r>
            <a:r>
              <a:rPr lang="en-US" sz="1050">
                <a:solidFill>
                  <a:srgbClr val="0428FF"/>
                </a:solidFill>
              </a:rPr>
              <a:t>Computing-Fall </a:t>
            </a:r>
            <a:r>
              <a:rPr lang="en-US" sz="1050" smtClean="0">
                <a:solidFill>
                  <a:srgbClr val="0428FF"/>
                </a:solidFill>
              </a:rPr>
              <a:t>2014 Prof</a:t>
            </a:r>
            <a:r>
              <a:rPr lang="en-US" sz="1050" dirty="0">
                <a:solidFill>
                  <a:srgbClr val="0428FF"/>
                </a:solidFill>
              </a:rPr>
              <a:t>. Dong Wang</a:t>
            </a:r>
          </a:p>
        </p:txBody>
      </p:sp>
    </p:spTree>
    <p:extLst>
      <p:ext uri="{BB962C8B-B14F-4D97-AF65-F5344CB8AC3E}">
        <p14:creationId xmlns:p14="http://schemas.microsoft.com/office/powerpoint/2010/main" val="11305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CAP Theorem: Argumente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349958" cy="832853"/>
          </a:xfrm>
        </p:spPr>
        <p:txBody>
          <a:bodyPr>
            <a:normAutofit/>
          </a:bodyPr>
          <a:lstStyle/>
          <a:p>
            <a:r>
              <a:rPr lang="de-DE" dirty="0" smtClean="0"/>
              <a:t>Nehmen wir an, es gibt zwei Knoten:</a:t>
            </a:r>
          </a:p>
        </p:txBody>
      </p:sp>
      <p:sp>
        <p:nvSpPr>
          <p:cNvPr id="4" name="Oval 3"/>
          <p:cNvSpPr/>
          <p:nvPr/>
        </p:nvSpPr>
        <p:spPr>
          <a:xfrm>
            <a:off x="1537368" y="2641514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05136" y="2641514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B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30315" y="2267198"/>
            <a:ext cx="0" cy="2820737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852737" y="3911516"/>
            <a:ext cx="614947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/>
          <p:nvPr/>
        </p:nvSpPr>
        <p:spPr>
          <a:xfrm>
            <a:off x="5753769" y="4513092"/>
            <a:ext cx="748631" cy="66842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75622" y="6427126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428FF"/>
                </a:solidFill>
              </a:rPr>
              <a:t>CSE 40822-Cloud </a:t>
            </a:r>
            <a:r>
              <a:rPr lang="en-US" sz="1200">
                <a:solidFill>
                  <a:srgbClr val="0428FF"/>
                </a:solidFill>
              </a:rPr>
              <a:t>Computing-Fall </a:t>
            </a:r>
            <a:r>
              <a:rPr lang="en-US" sz="1200" smtClean="0">
                <a:solidFill>
                  <a:srgbClr val="0428FF"/>
                </a:solidFill>
              </a:rPr>
              <a:t>2014 Prof</a:t>
            </a:r>
            <a:r>
              <a:rPr lang="en-US" sz="1200" dirty="0">
                <a:solidFill>
                  <a:srgbClr val="0428FF"/>
                </a:solidFill>
              </a:rPr>
              <a:t>. Dong Wang</a:t>
            </a:r>
          </a:p>
        </p:txBody>
      </p:sp>
    </p:spTree>
    <p:extLst>
      <p:ext uri="{BB962C8B-B14F-4D97-AF65-F5344CB8AC3E}">
        <p14:creationId xmlns:p14="http://schemas.microsoft.com/office/powerpoint/2010/main" val="20500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CAP Theorem: Argumente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349958" cy="832853"/>
          </a:xfrm>
        </p:spPr>
        <p:txBody>
          <a:bodyPr>
            <a:normAutofit/>
          </a:bodyPr>
          <a:lstStyle/>
          <a:p>
            <a:r>
              <a:rPr lang="de-DE" dirty="0" smtClean="0"/>
              <a:t>Nehmen wir an, es gibt zwei Knoten:</a:t>
            </a:r>
            <a:endParaRPr lang="de-DE" dirty="0"/>
          </a:p>
        </p:txBody>
      </p:sp>
      <p:sp>
        <p:nvSpPr>
          <p:cNvPr id="4" name="Oval 3"/>
          <p:cNvSpPr/>
          <p:nvPr/>
        </p:nvSpPr>
        <p:spPr>
          <a:xfrm>
            <a:off x="1537368" y="2641514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05136" y="2641514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B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30315" y="2267198"/>
            <a:ext cx="0" cy="2820737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852737" y="3911516"/>
            <a:ext cx="614947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/>
          <p:nvPr/>
        </p:nvSpPr>
        <p:spPr>
          <a:xfrm>
            <a:off x="5753769" y="4513092"/>
            <a:ext cx="748631" cy="66842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18895" y="3911516"/>
            <a:ext cx="688474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56633" y="4513094"/>
            <a:ext cx="681789" cy="57484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8085" y="2104924"/>
            <a:ext cx="2802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/>
              <a:t>Nicht konsistent!</a:t>
            </a:r>
            <a:endParaRPr lang="de-DE" sz="28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755317" y="5506574"/>
            <a:ext cx="363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Antwort an Klienten</a:t>
            </a:r>
            <a:endParaRPr lang="de-DE" sz="2800" dirty="0"/>
          </a:p>
        </p:txBody>
      </p:sp>
      <p:sp>
        <p:nvSpPr>
          <p:cNvPr id="17" name="Rectangle 16"/>
          <p:cNvSpPr/>
          <p:nvPr/>
        </p:nvSpPr>
        <p:spPr>
          <a:xfrm>
            <a:off x="2675622" y="6427126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428FF"/>
                </a:solidFill>
              </a:rPr>
              <a:t>CSE 40822-Cloud </a:t>
            </a:r>
            <a:r>
              <a:rPr lang="en-US" sz="1200">
                <a:solidFill>
                  <a:srgbClr val="0428FF"/>
                </a:solidFill>
              </a:rPr>
              <a:t>Computing-Fall </a:t>
            </a:r>
            <a:r>
              <a:rPr lang="en-US" sz="1200" smtClean="0">
                <a:solidFill>
                  <a:srgbClr val="0428FF"/>
                </a:solidFill>
              </a:rPr>
              <a:t>2014 Prof</a:t>
            </a:r>
            <a:r>
              <a:rPr lang="en-US" sz="1200" dirty="0">
                <a:solidFill>
                  <a:srgbClr val="0428FF"/>
                </a:solidFill>
              </a:rPr>
              <a:t>. Dong Wang</a:t>
            </a:r>
          </a:p>
        </p:txBody>
      </p:sp>
    </p:spTree>
    <p:extLst>
      <p:ext uri="{BB962C8B-B14F-4D97-AF65-F5344CB8AC3E}">
        <p14:creationId xmlns:p14="http://schemas.microsoft.com/office/powerpoint/2010/main" val="9416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CAP Theorem: Argumente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349958" cy="832853"/>
          </a:xfrm>
        </p:spPr>
        <p:txBody>
          <a:bodyPr>
            <a:normAutofit/>
          </a:bodyPr>
          <a:lstStyle/>
          <a:p>
            <a:r>
              <a:rPr lang="de-DE" dirty="0" smtClean="0"/>
              <a:t>Nehmen wir an, es gibt zwei Knoten:</a:t>
            </a:r>
            <a:endParaRPr lang="de-DE" dirty="0"/>
          </a:p>
        </p:txBody>
      </p:sp>
      <p:sp>
        <p:nvSpPr>
          <p:cNvPr id="4" name="Oval 3"/>
          <p:cNvSpPr/>
          <p:nvPr/>
        </p:nvSpPr>
        <p:spPr>
          <a:xfrm>
            <a:off x="1537368" y="2641514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05136" y="2641514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B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30315" y="2267198"/>
            <a:ext cx="0" cy="2820737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852737" y="3911516"/>
            <a:ext cx="614947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/>
          <p:nvPr/>
        </p:nvSpPr>
        <p:spPr>
          <a:xfrm>
            <a:off x="5753769" y="4513092"/>
            <a:ext cx="748631" cy="66842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18895" y="3911516"/>
            <a:ext cx="688474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28085" y="2104924"/>
            <a:ext cx="280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/>
              <a:t>Nicht verfügbar!</a:t>
            </a:r>
            <a:endParaRPr lang="de-DE" sz="2800" b="1" u="sn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452" y="3737724"/>
            <a:ext cx="703833" cy="6944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5027" y="5566698"/>
            <a:ext cx="420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Warten auf Aktualisierung</a:t>
            </a:r>
            <a:endParaRPr lang="de-DE" sz="2400" dirty="0"/>
          </a:p>
        </p:txBody>
      </p:sp>
      <p:sp>
        <p:nvSpPr>
          <p:cNvPr id="14" name="Rectangle 13"/>
          <p:cNvSpPr/>
          <p:nvPr/>
        </p:nvSpPr>
        <p:spPr>
          <a:xfrm>
            <a:off x="2675622" y="6427126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428FF"/>
                </a:solidFill>
              </a:rPr>
              <a:t>CSE 40822-Cloud </a:t>
            </a:r>
            <a:r>
              <a:rPr lang="en-US" sz="1200">
                <a:solidFill>
                  <a:srgbClr val="0428FF"/>
                </a:solidFill>
              </a:rPr>
              <a:t>Computing-Fall </a:t>
            </a:r>
            <a:r>
              <a:rPr lang="en-US" sz="1200" smtClean="0">
                <a:solidFill>
                  <a:srgbClr val="0428FF"/>
                </a:solidFill>
              </a:rPr>
              <a:t>2014 Prof</a:t>
            </a:r>
            <a:r>
              <a:rPr lang="en-US" sz="1200" dirty="0">
                <a:solidFill>
                  <a:srgbClr val="0428FF"/>
                </a:solidFill>
              </a:rPr>
              <a:t>. Dong Wang</a:t>
            </a:r>
          </a:p>
        </p:txBody>
      </p:sp>
    </p:spTree>
    <p:extLst>
      <p:ext uri="{BB962C8B-B14F-4D97-AF65-F5344CB8AC3E}">
        <p14:creationId xmlns:p14="http://schemas.microsoft.com/office/powerpoint/2010/main" val="19275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805781"/>
            <a:ext cx="8181975" cy="418147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BF795-588B-4F6A-ACE1-757BA22BAA3E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423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CAP Theorem: Argumente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349958" cy="832853"/>
          </a:xfrm>
        </p:spPr>
        <p:txBody>
          <a:bodyPr>
            <a:normAutofit/>
          </a:bodyPr>
          <a:lstStyle/>
          <a:p>
            <a:r>
              <a:rPr lang="de-DE" dirty="0" smtClean="0"/>
              <a:t>Nehmen wir an, es gibt zwei Knoten:</a:t>
            </a:r>
            <a:endParaRPr lang="de-DE" dirty="0"/>
          </a:p>
        </p:txBody>
      </p:sp>
      <p:sp>
        <p:nvSpPr>
          <p:cNvPr id="4" name="Oval 3"/>
          <p:cNvSpPr/>
          <p:nvPr/>
        </p:nvSpPr>
        <p:spPr>
          <a:xfrm>
            <a:off x="1537368" y="2641514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05136" y="2641514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B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852737" y="3911516"/>
            <a:ext cx="614947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/>
          <p:nvPr/>
        </p:nvSpPr>
        <p:spPr>
          <a:xfrm>
            <a:off x="5753769" y="4513092"/>
            <a:ext cx="748631" cy="66842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18895" y="3911516"/>
            <a:ext cx="688474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28084" y="2104926"/>
            <a:ext cx="2908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/>
              <a:t>Nicht partitionierungs-tolerant!</a:t>
            </a:r>
            <a:endParaRPr lang="de-DE" sz="28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618855" y="5518659"/>
            <a:ext cx="460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 erhält Aktualisierung von B</a:t>
            </a:r>
            <a:endParaRPr lang="de-DE" sz="2400" dirty="0"/>
          </a:p>
        </p:txBody>
      </p:sp>
      <p:sp>
        <p:nvSpPr>
          <p:cNvPr id="14" name="5-Point Star 13"/>
          <p:cNvSpPr/>
          <p:nvPr/>
        </p:nvSpPr>
        <p:spPr>
          <a:xfrm>
            <a:off x="1370264" y="4331281"/>
            <a:ext cx="748631" cy="66842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807369" y="3149514"/>
            <a:ext cx="2045369" cy="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5-Point Star 18"/>
          <p:cNvSpPr/>
          <p:nvPr/>
        </p:nvSpPr>
        <p:spPr>
          <a:xfrm>
            <a:off x="3513222" y="2307302"/>
            <a:ext cx="748631" cy="66842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75622" y="6427126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428FF"/>
                </a:solidFill>
              </a:rPr>
              <a:t>CSE 40822-Cloud </a:t>
            </a:r>
            <a:r>
              <a:rPr lang="en-US" sz="1200">
                <a:solidFill>
                  <a:srgbClr val="0428FF"/>
                </a:solidFill>
              </a:rPr>
              <a:t>Computing-Fall </a:t>
            </a:r>
            <a:r>
              <a:rPr lang="en-US" sz="1200" smtClean="0">
                <a:solidFill>
                  <a:srgbClr val="0428FF"/>
                </a:solidFill>
              </a:rPr>
              <a:t>2014 Prof</a:t>
            </a:r>
            <a:r>
              <a:rPr lang="en-US" sz="1200" dirty="0">
                <a:solidFill>
                  <a:srgbClr val="0428FF"/>
                </a:solidFill>
              </a:rPr>
              <a:t>. Dong Wang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6610" y="5479636"/>
            <a:ext cx="3174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Partitionierung:</a:t>
            </a:r>
            <a:br>
              <a:rPr lang="de-DE" dirty="0" smtClean="0"/>
            </a:br>
            <a:r>
              <a:rPr lang="de-DE" dirty="0" smtClean="0"/>
              <a:t>System zerfällt in (mindestens) </a:t>
            </a:r>
            <a:br>
              <a:rPr lang="de-DE" dirty="0" smtClean="0"/>
            </a:br>
            <a:r>
              <a:rPr lang="de-DE" dirty="0" smtClean="0"/>
              <a:t>zwei unverbundenen Teile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645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8529052" cy="57606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Neubetrachtung CAP Theorem</a:t>
            </a:r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4834385" y="2260950"/>
            <a:ext cx="3916958" cy="3261308"/>
            <a:chOff x="1657674" y="1417639"/>
            <a:chExt cx="5748420" cy="5012571"/>
          </a:xfrm>
        </p:grpSpPr>
        <p:sp>
          <p:nvSpPr>
            <p:cNvPr id="4" name="Oval 3"/>
            <p:cNvSpPr/>
            <p:nvPr/>
          </p:nvSpPr>
          <p:spPr>
            <a:xfrm>
              <a:off x="1657674" y="1417639"/>
              <a:ext cx="3141579" cy="3154362"/>
            </a:xfrm>
            <a:prstGeom prst="ellipse">
              <a:avLst/>
            </a:prstGeom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C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069338" y="1417639"/>
              <a:ext cx="3336756" cy="3154362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/>
                <a:t>A</a:t>
              </a:r>
              <a:endParaRPr lang="en-US" sz="6000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847464" y="3088105"/>
              <a:ext cx="3395578" cy="334210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/>
                <a:t>P</a:t>
              </a:r>
              <a:endParaRPr lang="en-US" sz="6000" b="1" dirty="0"/>
            </a:p>
          </p:txBody>
        </p:sp>
        <p:sp>
          <p:nvSpPr>
            <p:cNvPr id="7" name="Multiply 6"/>
            <p:cNvSpPr/>
            <p:nvPr/>
          </p:nvSpPr>
          <p:spPr>
            <a:xfrm>
              <a:off x="4197684" y="2954421"/>
              <a:ext cx="507990" cy="1002632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1158" y="1374442"/>
            <a:ext cx="48928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de-DE" sz="2400" dirty="0" smtClean="0"/>
              <a:t>Von den folgenden Garantien angeboten von verteilten Systemen:</a:t>
            </a:r>
          </a:p>
          <a:p>
            <a:pPr marL="742950" lvl="1" indent="-285750">
              <a:buFontTx/>
              <a:buChar char="•"/>
            </a:pPr>
            <a:r>
              <a:rPr lang="de-DE" sz="2400" dirty="0" err="1" smtClean="0"/>
              <a:t>Consistency</a:t>
            </a:r>
            <a:endParaRPr lang="de-DE" sz="2400" dirty="0" smtClean="0"/>
          </a:p>
          <a:p>
            <a:pPr marL="742950" lvl="1" indent="-285750">
              <a:buFontTx/>
              <a:buChar char="•"/>
            </a:pPr>
            <a:r>
              <a:rPr lang="de-DE" sz="2400" dirty="0" err="1" smtClean="0"/>
              <a:t>Availability</a:t>
            </a:r>
            <a:endParaRPr lang="de-DE" sz="2400" dirty="0" smtClean="0"/>
          </a:p>
          <a:p>
            <a:pPr marL="742950" lvl="1" indent="-285750">
              <a:buFontTx/>
              <a:buChar char="•"/>
            </a:pPr>
            <a:r>
              <a:rPr lang="de-DE" sz="2400" dirty="0" smtClean="0"/>
              <a:t>Partition </a:t>
            </a:r>
            <a:r>
              <a:rPr lang="de-DE" sz="2400" dirty="0" err="1" smtClean="0"/>
              <a:t>tolerance</a:t>
            </a:r>
            <a:endParaRPr lang="de-DE" sz="2400" dirty="0" smtClean="0"/>
          </a:p>
          <a:p>
            <a:pPr lvl="1"/>
            <a:endParaRPr lang="de-DE" sz="1100" dirty="0" smtClean="0"/>
          </a:p>
          <a:p>
            <a:pPr marL="285750" indent="-285750">
              <a:buFontTx/>
              <a:buChar char="•"/>
            </a:pPr>
            <a:r>
              <a:rPr lang="de-DE" sz="2400" dirty="0" smtClean="0"/>
              <a:t>Wähle zwei</a:t>
            </a:r>
          </a:p>
          <a:p>
            <a:endParaRPr lang="de-DE" sz="1100" dirty="0" smtClean="0"/>
          </a:p>
          <a:p>
            <a:pPr marL="285750" indent="-285750">
              <a:buFontTx/>
              <a:buChar char="•"/>
            </a:pPr>
            <a:r>
              <a:rPr lang="de-DE" sz="2400" dirty="0" smtClean="0"/>
              <a:t>Drei Möglichkeiten :</a:t>
            </a:r>
          </a:p>
          <a:p>
            <a:pPr marL="742950" lvl="1" indent="-285750">
              <a:buFontTx/>
              <a:buChar char="•"/>
            </a:pPr>
            <a:r>
              <a:rPr lang="de-DE" sz="2400" dirty="0" smtClean="0"/>
              <a:t>CP</a:t>
            </a:r>
          </a:p>
          <a:p>
            <a:pPr marL="742950" lvl="1" indent="-285750">
              <a:buFontTx/>
              <a:buChar char="•"/>
            </a:pPr>
            <a:r>
              <a:rPr lang="de-DE" sz="2400" dirty="0" smtClean="0"/>
              <a:t>AP</a:t>
            </a:r>
          </a:p>
          <a:p>
            <a:pPr marL="742950" lvl="1" indent="-285750">
              <a:buFontTx/>
              <a:buChar char="•"/>
            </a:pPr>
            <a:r>
              <a:rPr lang="de-DE" sz="2400" dirty="0" smtClean="0"/>
              <a:t>CA (relationales DMBS)</a:t>
            </a:r>
            <a:endParaRPr lang="de-DE" sz="2400" dirty="0"/>
          </a:p>
        </p:txBody>
      </p:sp>
      <p:sp>
        <p:nvSpPr>
          <p:cNvPr id="9" name="Rectangle 8"/>
          <p:cNvSpPr/>
          <p:nvPr/>
        </p:nvSpPr>
        <p:spPr>
          <a:xfrm>
            <a:off x="5598816" y="1205796"/>
            <a:ext cx="2406316" cy="655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i="1" dirty="0" smtClean="0">
                <a:solidFill>
                  <a:srgbClr val="000000"/>
                </a:solidFill>
              </a:rPr>
              <a:t>Probleme?</a:t>
            </a:r>
            <a:endParaRPr lang="de-DE" sz="28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1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Häufiges Missverständnis: 2 von 3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00202"/>
            <a:ext cx="5491747" cy="4525963"/>
          </a:xfrm>
        </p:spPr>
        <p:txBody>
          <a:bodyPr/>
          <a:lstStyle/>
          <a:p>
            <a:r>
              <a:rPr lang="de-DE" dirty="0" smtClean="0"/>
              <a:t>Was ist mit CA?</a:t>
            </a:r>
          </a:p>
          <a:p>
            <a:r>
              <a:rPr lang="de-DE" dirty="0" smtClean="0"/>
              <a:t>Kann ein verteiltes System</a:t>
            </a:r>
            <a:br>
              <a:rPr lang="de-DE" dirty="0" smtClean="0"/>
            </a:br>
            <a:r>
              <a:rPr lang="de-DE" dirty="0" smtClean="0"/>
              <a:t>(mit unzuverlässigem Netzwerk)</a:t>
            </a:r>
            <a:br>
              <a:rPr lang="de-DE" dirty="0" smtClean="0"/>
            </a:br>
            <a:r>
              <a:rPr lang="de-DE" dirty="0" smtClean="0"/>
              <a:t>wirklich nicht </a:t>
            </a:r>
            <a:br>
              <a:rPr lang="de-DE" dirty="0" smtClean="0"/>
            </a:br>
            <a:r>
              <a:rPr lang="de-DE" dirty="0" smtClean="0"/>
              <a:t>partitionierungstolerant sein?</a:t>
            </a:r>
            <a:endParaRPr lang="de-DE" dirty="0"/>
          </a:p>
        </p:txBody>
      </p:sp>
      <p:sp>
        <p:nvSpPr>
          <p:cNvPr id="5" name="Oval 4"/>
          <p:cNvSpPr/>
          <p:nvPr/>
        </p:nvSpPr>
        <p:spPr>
          <a:xfrm>
            <a:off x="5016571" y="1966847"/>
            <a:ext cx="2140664" cy="2052309"/>
          </a:xfrm>
          <a:prstGeom prst="ellipse">
            <a:avLst/>
          </a:prstGeom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6659872" y="1966847"/>
            <a:ext cx="2273657" cy="2052309"/>
          </a:xfrm>
          <a:prstGeom prst="ellipse">
            <a:avLst/>
          </a:prstGeom>
          <a:solidFill>
            <a:srgbClr val="00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A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33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29052" cy="616895"/>
          </a:xfrm>
        </p:spPr>
        <p:txBody>
          <a:bodyPr>
            <a:normAutofit/>
          </a:bodyPr>
          <a:lstStyle/>
          <a:p>
            <a:r>
              <a:rPr lang="de-DE" sz="2800" dirty="0" smtClean="0"/>
              <a:t>Konsistenz oder Verfügbarkeit</a:t>
            </a:r>
            <a:endParaRPr lang="de-DE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5016570" y="1940113"/>
            <a:ext cx="3916958" cy="3261308"/>
            <a:chOff x="1657674" y="1417639"/>
            <a:chExt cx="5748420" cy="5012571"/>
          </a:xfrm>
        </p:grpSpPr>
        <p:sp>
          <p:nvSpPr>
            <p:cNvPr id="4" name="Oval 3"/>
            <p:cNvSpPr/>
            <p:nvPr/>
          </p:nvSpPr>
          <p:spPr>
            <a:xfrm>
              <a:off x="1657674" y="1417639"/>
              <a:ext cx="3141579" cy="3154362"/>
            </a:xfrm>
            <a:prstGeom prst="ellipse">
              <a:avLst/>
            </a:prstGeom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C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069338" y="1417639"/>
              <a:ext cx="3336756" cy="3154362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/>
                <a:t>A</a:t>
              </a:r>
              <a:endParaRPr lang="en-US" sz="6000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847464" y="3088105"/>
              <a:ext cx="3395578" cy="334210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/>
                <a:t>P</a:t>
              </a:r>
              <a:endParaRPr lang="en-US" sz="6000" b="1" dirty="0"/>
            </a:p>
          </p:txBody>
        </p:sp>
        <p:sp>
          <p:nvSpPr>
            <p:cNvPr id="7" name="Multiply 6"/>
            <p:cNvSpPr/>
            <p:nvPr/>
          </p:nvSpPr>
          <p:spPr>
            <a:xfrm>
              <a:off x="4197684" y="2954421"/>
              <a:ext cx="507990" cy="1002632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528" y="1246396"/>
            <a:ext cx="48928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de-DE" sz="2000" dirty="0" smtClean="0"/>
              <a:t>Konsistenz und Verfügbarkeit sind keine binären Entscheidungen</a:t>
            </a:r>
            <a:endParaRPr lang="de-DE" sz="1050" dirty="0" smtClean="0"/>
          </a:p>
          <a:p>
            <a:pPr marL="285750" indent="-285750">
              <a:buFontTx/>
              <a:buChar char="•"/>
            </a:pPr>
            <a:endParaRPr lang="de-DE" sz="2000" dirty="0" smtClean="0"/>
          </a:p>
          <a:p>
            <a:pPr marL="285750" indent="-285750">
              <a:buFontTx/>
              <a:buChar char="•"/>
            </a:pPr>
            <a:r>
              <a:rPr lang="de-DE" sz="2000" dirty="0" smtClean="0">
                <a:solidFill>
                  <a:srgbClr val="0B05FF"/>
                </a:solidFill>
              </a:rPr>
              <a:t>AP-Systeme </a:t>
            </a:r>
            <a:r>
              <a:rPr lang="de-DE" sz="2000" dirty="0" smtClean="0"/>
              <a:t>schwächen Konsistenz zugunsten von Verfügbarkeit (sind aber </a:t>
            </a:r>
            <a:r>
              <a:rPr lang="de-DE" sz="2000" dirty="0" smtClean="0">
                <a:solidFill>
                  <a:srgbClr val="0B05FF"/>
                </a:solidFill>
              </a:rPr>
              <a:t>nicht notwendigerweise inkonsistent</a:t>
            </a:r>
            <a:r>
              <a:rPr lang="de-DE" sz="2000" dirty="0" smtClean="0"/>
              <a:t>)</a:t>
            </a:r>
            <a:endParaRPr lang="de-DE" sz="1050" dirty="0" smtClean="0"/>
          </a:p>
          <a:p>
            <a:pPr marL="285750" indent="-285750">
              <a:buFontTx/>
              <a:buChar char="•"/>
            </a:pPr>
            <a:endParaRPr lang="de-DE" sz="2000" dirty="0" smtClean="0"/>
          </a:p>
          <a:p>
            <a:pPr marL="285750" indent="-285750">
              <a:buFontTx/>
              <a:buChar char="•"/>
            </a:pPr>
            <a:r>
              <a:rPr lang="de-DE" sz="2000" dirty="0" smtClean="0">
                <a:solidFill>
                  <a:srgbClr val="0B05FF"/>
                </a:solidFill>
              </a:rPr>
              <a:t>CP-Systeme </a:t>
            </a:r>
            <a:r>
              <a:rPr lang="de-DE" sz="2000" dirty="0" smtClean="0"/>
              <a:t>opfern Verfügbarkeit zugunsten der Konsistenz (sind aber durchaus </a:t>
            </a:r>
            <a:r>
              <a:rPr lang="de-DE" sz="2000" dirty="0" smtClean="0">
                <a:solidFill>
                  <a:srgbClr val="0B05FF"/>
                </a:solidFill>
              </a:rPr>
              <a:t>meist verfügbar</a:t>
            </a:r>
            <a:r>
              <a:rPr lang="de-DE" sz="2000" dirty="0" smtClean="0"/>
              <a:t>)</a:t>
            </a:r>
            <a:endParaRPr lang="de-DE" sz="1050" dirty="0" smtClean="0"/>
          </a:p>
          <a:p>
            <a:pPr marL="285750" indent="-285750">
              <a:buFontTx/>
              <a:buChar char="•"/>
            </a:pPr>
            <a:endParaRPr lang="de-DE" sz="2000" dirty="0" smtClean="0"/>
          </a:p>
          <a:p>
            <a:pPr marL="285750" indent="-285750">
              <a:buFontTx/>
              <a:buChar char="•"/>
            </a:pPr>
            <a:r>
              <a:rPr lang="de-DE" sz="2000" dirty="0" smtClean="0"/>
              <a:t>Quintessenz: AP- und CP-Systeme können </a:t>
            </a:r>
            <a:r>
              <a:rPr lang="de-DE" sz="2000" dirty="0" smtClean="0">
                <a:solidFill>
                  <a:srgbClr val="0B05FF"/>
                </a:solidFill>
              </a:rPr>
              <a:t>Konsistenz, Verfügbarkeit und Partitionierungstoleranz graduell</a:t>
            </a:r>
            <a:r>
              <a:rPr lang="de-DE" sz="2000" dirty="0" smtClean="0"/>
              <a:t> zur Verfügung stellen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592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Arten der Konsistenz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91055"/>
            <a:ext cx="8406063" cy="5146257"/>
          </a:xfrm>
        </p:spPr>
        <p:txBody>
          <a:bodyPr>
            <a:normAutofit/>
          </a:bodyPr>
          <a:lstStyle/>
          <a:p>
            <a:r>
              <a:rPr lang="de-DE" dirty="0" smtClean="0"/>
              <a:t>Starke Konsistenz</a:t>
            </a:r>
          </a:p>
          <a:p>
            <a:pPr lvl="1"/>
            <a:r>
              <a:rPr lang="de-DE" dirty="0" smtClean="0"/>
              <a:t>Nach einer Datenaktualisierung muss </a:t>
            </a:r>
            <a:r>
              <a:rPr lang="de-DE" dirty="0" smtClean="0">
                <a:solidFill>
                  <a:srgbClr val="0428FF"/>
                </a:solidFill>
              </a:rPr>
              <a:t>jeder </a:t>
            </a:r>
            <a:r>
              <a:rPr lang="de-DE" dirty="0" smtClean="0"/>
              <a:t>nachfolgende Zugriff (egal auf welcher Kopie) den </a:t>
            </a:r>
            <a:r>
              <a:rPr lang="de-DE" dirty="0" smtClean="0">
                <a:solidFill>
                  <a:srgbClr val="0428FF"/>
                </a:solidFill>
              </a:rPr>
              <a:t>neuen </a:t>
            </a:r>
            <a:r>
              <a:rPr lang="de-DE" dirty="0" smtClean="0"/>
              <a:t>Wert liefern</a:t>
            </a:r>
          </a:p>
          <a:p>
            <a:r>
              <a:rPr lang="de-DE" dirty="0" smtClean="0"/>
              <a:t>Schwache Konsistenz</a:t>
            </a:r>
          </a:p>
          <a:p>
            <a:pPr lvl="1"/>
            <a:r>
              <a:rPr lang="de-DE" dirty="0" smtClean="0"/>
              <a:t>Es wird </a:t>
            </a:r>
            <a:r>
              <a:rPr lang="de-DE" dirty="0" smtClean="0">
                <a:solidFill>
                  <a:srgbClr val="0428FF"/>
                </a:solidFill>
              </a:rPr>
              <a:t>nicht garantiert</a:t>
            </a:r>
            <a:r>
              <a:rPr lang="de-DE" dirty="0" smtClean="0"/>
              <a:t>, dass nachfolgende Zugriffe auf Kopien den aktualisierten Wert liefern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Letzt</a:t>
            </a:r>
            <a:r>
              <a:rPr lang="de-DE" dirty="0">
                <a:solidFill>
                  <a:srgbClr val="00B050"/>
                </a:solidFill>
              </a:rPr>
              <a:t>e</a:t>
            </a:r>
            <a:r>
              <a:rPr lang="de-DE" dirty="0" smtClean="0">
                <a:solidFill>
                  <a:srgbClr val="00B050"/>
                </a:solidFill>
              </a:rPr>
              <a:t>ndliche Konsistenz (Eventual </a:t>
            </a:r>
            <a:r>
              <a:rPr lang="de-DE" dirty="0" err="1" smtClean="0">
                <a:solidFill>
                  <a:srgbClr val="00B050"/>
                </a:solidFill>
              </a:rPr>
              <a:t>consistency</a:t>
            </a:r>
            <a:r>
              <a:rPr lang="de-DE" dirty="0" smtClean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de-DE" dirty="0" smtClean="0"/>
              <a:t>Spezielle Form der schwachen Konsistenz</a:t>
            </a:r>
          </a:p>
          <a:p>
            <a:pPr lvl="1"/>
            <a:r>
              <a:rPr lang="de-DE" dirty="0" smtClean="0"/>
              <a:t>Es wir </a:t>
            </a:r>
            <a:r>
              <a:rPr lang="de-DE" dirty="0" smtClean="0">
                <a:solidFill>
                  <a:srgbClr val="0428FF"/>
                </a:solidFill>
              </a:rPr>
              <a:t>garantiert</a:t>
            </a:r>
            <a:r>
              <a:rPr lang="de-DE" dirty="0" smtClean="0"/>
              <a:t>, dass schließlich alle Prozesse den letztmalig aktualisierten Wert sehen, wenn </a:t>
            </a:r>
            <a:r>
              <a:rPr lang="de-DE" dirty="0" smtClean="0">
                <a:solidFill>
                  <a:srgbClr val="0428FF"/>
                </a:solidFill>
              </a:rPr>
              <a:t>keine neuen Änderungen </a:t>
            </a:r>
            <a:r>
              <a:rPr lang="de-DE" dirty="0" smtClean="0"/>
              <a:t>erfolgen (verzögerte Propagierung von Änderungen in die Kopien)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2242853" y="623731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428FF"/>
                </a:solidFill>
              </a:rPr>
              <a:t>Abadi</a:t>
            </a:r>
            <a:r>
              <a:rPr lang="en-US" sz="1200" dirty="0" smtClean="0">
                <a:solidFill>
                  <a:srgbClr val="0428FF"/>
                </a:solidFill>
              </a:rPr>
              <a:t>, Daniel J. "Consistency tradeoffs in modern distributed database system design." Computer-IEEE Computer Magazine 45.2 (</a:t>
            </a:r>
            <a:r>
              <a:rPr lang="en-US" sz="1200" b="1" dirty="0" smtClean="0">
                <a:solidFill>
                  <a:srgbClr val="FF0000"/>
                </a:solidFill>
              </a:rPr>
              <a:t>2012</a:t>
            </a:r>
            <a:r>
              <a:rPr lang="en-US" sz="1200" dirty="0" smtClean="0">
                <a:solidFill>
                  <a:srgbClr val="0428FF"/>
                </a:solidFill>
              </a:rPr>
              <a:t>): 37.</a:t>
            </a:r>
            <a:endParaRPr lang="en-US" sz="1200" dirty="0">
              <a:solidFill>
                <a:srgbClr val="042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74998"/>
          </a:xfrm>
        </p:spPr>
        <p:txBody>
          <a:bodyPr/>
          <a:lstStyle/>
          <a:p>
            <a:r>
              <a:rPr lang="de-DE" dirty="0" smtClean="0"/>
              <a:t>AP, CP greift zu kurz: CAP/ELC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41" y="1173395"/>
            <a:ext cx="8229600" cy="5279941"/>
          </a:xfrm>
        </p:spPr>
        <p:txBody>
          <a:bodyPr>
            <a:noAutofit/>
          </a:bodyPr>
          <a:lstStyle/>
          <a:p>
            <a:r>
              <a:rPr lang="de-DE" sz="2400" b="1" dirty="0" smtClean="0"/>
              <a:t>AP/EL-System: </a:t>
            </a:r>
            <a:r>
              <a:rPr lang="de-DE" sz="2400" dirty="0" smtClean="0"/>
              <a:t>Gib Konsistenz C auf zugunsten der Verfügbarkeit A und kleinerer Latenz L</a:t>
            </a:r>
          </a:p>
          <a:p>
            <a:pPr lvl="1"/>
            <a:r>
              <a:rPr lang="de-DE" dirty="0" smtClean="0">
                <a:solidFill>
                  <a:srgbClr val="0428FF"/>
                </a:solidFill>
              </a:rPr>
              <a:t>Dynamo, Cassandra, </a:t>
            </a:r>
            <a:r>
              <a:rPr lang="de-DE" dirty="0" err="1" smtClean="0">
                <a:solidFill>
                  <a:srgbClr val="0428FF"/>
                </a:solidFill>
              </a:rPr>
              <a:t>Riak</a:t>
            </a:r>
            <a:endParaRPr lang="de-DE" dirty="0" smtClean="0">
              <a:solidFill>
                <a:srgbClr val="0428FF"/>
              </a:solidFill>
            </a:endParaRPr>
          </a:p>
          <a:p>
            <a:r>
              <a:rPr lang="de-DE" sz="2400" b="1" dirty="0"/>
              <a:t>CP/EC-System</a:t>
            </a:r>
            <a:r>
              <a:rPr lang="de-DE" sz="2400" b="1" dirty="0" smtClean="0"/>
              <a:t>: </a:t>
            </a:r>
            <a:r>
              <a:rPr lang="de-DE" sz="2400" dirty="0" smtClean="0"/>
              <a:t>Verweigere, die Konsistenz C aufzugeben, und zahle die Kosten von Verfügbarkeit und Latenz</a:t>
            </a:r>
          </a:p>
          <a:p>
            <a:pPr lvl="1"/>
            <a:r>
              <a:rPr lang="de-DE" dirty="0" err="1" smtClean="0">
                <a:solidFill>
                  <a:srgbClr val="0428FF"/>
                </a:solidFill>
              </a:rPr>
              <a:t>BigTable</a:t>
            </a:r>
            <a:r>
              <a:rPr lang="de-DE" dirty="0" smtClean="0">
                <a:solidFill>
                  <a:srgbClr val="0428FF"/>
                </a:solidFill>
              </a:rPr>
              <a:t>, </a:t>
            </a:r>
            <a:r>
              <a:rPr lang="de-DE" dirty="0" err="1" smtClean="0">
                <a:solidFill>
                  <a:srgbClr val="0428FF"/>
                </a:solidFill>
              </a:rPr>
              <a:t>Hbase</a:t>
            </a:r>
            <a:r>
              <a:rPr lang="de-DE" dirty="0" smtClean="0">
                <a:solidFill>
                  <a:srgbClr val="0428FF"/>
                </a:solidFill>
              </a:rPr>
              <a:t>, </a:t>
            </a:r>
            <a:r>
              <a:rPr lang="de-DE" dirty="0" err="1" smtClean="0">
                <a:solidFill>
                  <a:srgbClr val="0428FF"/>
                </a:solidFill>
              </a:rPr>
              <a:t>VoltDB</a:t>
            </a:r>
            <a:r>
              <a:rPr lang="de-DE" dirty="0" smtClean="0">
                <a:solidFill>
                  <a:srgbClr val="0428FF"/>
                </a:solidFill>
              </a:rPr>
              <a:t>/H-Store</a:t>
            </a:r>
            <a:endParaRPr lang="de-DE" b="1" dirty="0" smtClean="0">
              <a:solidFill>
                <a:srgbClr val="0428FF"/>
              </a:solidFill>
            </a:endParaRPr>
          </a:p>
          <a:p>
            <a:r>
              <a:rPr lang="de-DE" sz="2400" b="1" dirty="0" smtClean="0"/>
              <a:t>AP/EC-System: </a:t>
            </a:r>
            <a:r>
              <a:rPr lang="de-DE" sz="2400" dirty="0" smtClean="0"/>
              <a:t>Gib Konsistenz auf, wenn Partitionierung erfolgt, und erhalte Konsistenz im normalen Betrieb</a:t>
            </a:r>
          </a:p>
          <a:p>
            <a:pPr lvl="1"/>
            <a:r>
              <a:rPr lang="de-DE" dirty="0" err="1" smtClean="0">
                <a:solidFill>
                  <a:srgbClr val="0428FF"/>
                </a:solidFill>
              </a:rPr>
              <a:t>MongoDB</a:t>
            </a:r>
            <a:endParaRPr lang="de-DE" dirty="0" smtClean="0">
              <a:solidFill>
                <a:srgbClr val="0428FF"/>
              </a:solidFill>
            </a:endParaRPr>
          </a:p>
          <a:p>
            <a:r>
              <a:rPr lang="de-DE" sz="2400" b="1" dirty="0" smtClean="0"/>
              <a:t>CP/EL-System: </a:t>
            </a:r>
            <a:r>
              <a:rPr lang="de-DE" sz="2400" dirty="0" smtClean="0"/>
              <a:t>Erhalte Konsistenz, wenn Partitionierung erfolgt, gebe Konsistenz für kleine Latenz im normalen Betrieb auf</a:t>
            </a:r>
          </a:p>
          <a:p>
            <a:pPr lvl="1"/>
            <a:r>
              <a:rPr lang="de-DE" dirty="0" smtClean="0">
                <a:solidFill>
                  <a:srgbClr val="0428FF"/>
                </a:solidFill>
              </a:rPr>
              <a:t>Yahoo! PNUTS</a:t>
            </a:r>
            <a:endParaRPr lang="de-DE" dirty="0">
              <a:solidFill>
                <a:srgbClr val="0428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5951021"/>
            <a:ext cx="113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B05FF"/>
                </a:solidFill>
              </a:rPr>
              <a:t>E=ELSE</a:t>
            </a:r>
            <a:br>
              <a:rPr lang="de-DE" sz="1200" dirty="0" smtClean="0">
                <a:solidFill>
                  <a:srgbClr val="0B05FF"/>
                </a:solidFill>
              </a:rPr>
            </a:br>
            <a:r>
              <a:rPr lang="de-DE" sz="1200" dirty="0" smtClean="0">
                <a:solidFill>
                  <a:srgbClr val="0B05FF"/>
                </a:solidFill>
              </a:rPr>
              <a:t>L=</a:t>
            </a:r>
            <a:r>
              <a:rPr lang="de-DE" sz="1200" dirty="0" err="1" smtClean="0">
                <a:solidFill>
                  <a:srgbClr val="0B05FF"/>
                </a:solidFill>
              </a:rPr>
              <a:t>Latency</a:t>
            </a:r>
            <a:endParaRPr lang="de-DE" sz="1200" dirty="0" smtClean="0">
              <a:solidFill>
                <a:srgbClr val="0B05FF"/>
              </a:solidFill>
            </a:endParaRPr>
          </a:p>
          <a:p>
            <a:r>
              <a:rPr lang="de-DE" sz="1200" dirty="0" smtClean="0">
                <a:solidFill>
                  <a:srgbClr val="0B05FF"/>
                </a:solidFill>
              </a:rPr>
              <a:t>C=</a:t>
            </a:r>
            <a:r>
              <a:rPr lang="de-DE" sz="1200" dirty="0" err="1" smtClean="0">
                <a:solidFill>
                  <a:srgbClr val="0B05FF"/>
                </a:solidFill>
              </a:rPr>
              <a:t>Consistency</a:t>
            </a:r>
            <a:endParaRPr lang="de-DE" sz="12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Dokument-orientierte</a:t>
            </a:r>
            <a:r>
              <a:rPr lang="en-US" dirty="0" smtClean="0"/>
              <a:t> DB: </a:t>
            </a:r>
            <a:r>
              <a:rPr lang="en-US" dirty="0" err="1" smtClean="0"/>
              <a:t>Beispiel</a:t>
            </a:r>
            <a:r>
              <a:rPr lang="en-US" dirty="0" smtClean="0"/>
              <a:t> MongoDB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0581"/>
            <a:ext cx="3995936" cy="3318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10" y="1275683"/>
            <a:ext cx="3528392" cy="4561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5590981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Relationale Darstellung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3884254" y="5590981"/>
            <a:ext cx="25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Dokumenten-orientierte</a:t>
            </a:r>
            <a:br>
              <a:rPr lang="de-DE" dirty="0" smtClean="0"/>
            </a:br>
            <a:r>
              <a:rPr lang="de-DE" dirty="0" smtClean="0"/>
              <a:t>Darstellung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3290448" y="6373168"/>
            <a:ext cx="2433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428FF"/>
                </a:solidFill>
                <a:latin typeface="+mn-lt"/>
              </a:rPr>
              <a:t>MongoDB Architecture Guide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Daten als "Dokumente" (vgl. XML, JSON)</a:t>
            </a:r>
          </a:p>
          <a:p>
            <a:r>
              <a:rPr lang="de-DE" dirty="0" smtClean="0"/>
              <a:t>Unterklasse von Key-Value-Stores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6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Datenmanagement in </a:t>
            </a:r>
            <a:r>
              <a:rPr lang="de-DE" dirty="0" err="1" smtClean="0"/>
              <a:t>MongoDB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MongoDB</a:t>
            </a:r>
            <a:r>
              <a:rPr lang="de-DE" dirty="0" smtClean="0"/>
              <a:t> stellt </a:t>
            </a:r>
            <a:r>
              <a:rPr lang="de-DE" dirty="0" smtClean="0">
                <a:solidFill>
                  <a:srgbClr val="0B05FF"/>
                </a:solidFill>
              </a:rPr>
              <a:t>horizontale Skalierung </a:t>
            </a:r>
            <a:r>
              <a:rPr lang="de-DE" dirty="0" smtClean="0"/>
              <a:t>für Datenbanken auf kostengünstigen, allgemein verfügbaren Rechensystemen bereit (mittels der sog. </a:t>
            </a:r>
            <a:r>
              <a:rPr lang="de-DE" dirty="0" err="1" smtClean="0"/>
              <a:t>Sharding</a:t>
            </a:r>
            <a:r>
              <a:rPr lang="de-DE" dirty="0" smtClean="0"/>
              <a:t>-Technik)</a:t>
            </a:r>
          </a:p>
          <a:p>
            <a:r>
              <a:rPr lang="de-DE" dirty="0" err="1" smtClean="0">
                <a:solidFill>
                  <a:srgbClr val="0B05FF"/>
                </a:solidFill>
              </a:rPr>
              <a:t>Sharding</a:t>
            </a:r>
            <a:r>
              <a:rPr lang="de-DE" dirty="0" smtClean="0">
                <a:solidFill>
                  <a:srgbClr val="0B05FF"/>
                </a:solidFill>
              </a:rPr>
              <a:t> </a:t>
            </a:r>
            <a:r>
              <a:rPr lang="de-DE" dirty="0" smtClean="0"/>
              <a:t>verteilt Daten über </a:t>
            </a:r>
            <a:r>
              <a:rPr lang="de-DE" dirty="0" smtClean="0">
                <a:solidFill>
                  <a:srgbClr val="0B05FF"/>
                </a:solidFill>
              </a:rPr>
              <a:t>mehrere physikalische Partitionen </a:t>
            </a:r>
            <a:r>
              <a:rPr lang="de-DE" dirty="0" smtClean="0"/>
              <a:t>(</a:t>
            </a:r>
            <a:r>
              <a:rPr lang="de-DE" dirty="0" err="1" smtClean="0"/>
              <a:t>shards</a:t>
            </a:r>
            <a:r>
              <a:rPr lang="de-DE" dirty="0" smtClean="0"/>
              <a:t>) zur Vermeidung der Begrenzungen einzelner Rechner</a:t>
            </a:r>
          </a:p>
          <a:p>
            <a:r>
              <a:rPr lang="de-DE" dirty="0" err="1" smtClean="0"/>
              <a:t>MongoDB</a:t>
            </a:r>
            <a:r>
              <a:rPr lang="de-DE" dirty="0" smtClean="0"/>
              <a:t> sieht eine </a:t>
            </a:r>
            <a:r>
              <a:rPr lang="de-DE" dirty="0" smtClean="0">
                <a:solidFill>
                  <a:srgbClr val="0B05FF"/>
                </a:solidFill>
              </a:rPr>
              <a:t>automatische Verteilung von Daten </a:t>
            </a:r>
            <a:r>
              <a:rPr lang="de-DE" dirty="0" smtClean="0"/>
              <a:t>im Cluster vor, wenn Datenvolumina über Kapazität eines Einzelsystems hinaus gehen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3290448" y="6373168"/>
            <a:ext cx="2433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428FF"/>
                </a:solidFill>
                <a:latin typeface="+mn-lt"/>
              </a:rPr>
              <a:t>MongoDB Architecture Guide </a:t>
            </a:r>
          </a:p>
        </p:txBody>
      </p:sp>
    </p:spTree>
    <p:extLst>
      <p:ext uri="{BB962C8B-B14F-4D97-AF65-F5344CB8AC3E}">
        <p14:creationId xmlns:p14="http://schemas.microsoft.com/office/powerpoint/2010/main" val="45325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NewSQL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421"/>
            <a:ext cx="8435280" cy="5276379"/>
          </a:xfrm>
        </p:spPr>
        <p:txBody>
          <a:bodyPr/>
          <a:lstStyle/>
          <a:p>
            <a:r>
              <a:rPr lang="de-DE" dirty="0" smtClean="0"/>
              <a:t>Neue Generation von relationalen DBMS</a:t>
            </a:r>
          </a:p>
          <a:p>
            <a:pPr lvl="1"/>
            <a:r>
              <a:rPr lang="de-DE" dirty="0" smtClean="0"/>
              <a:t>Stellen Performanz von </a:t>
            </a:r>
            <a:r>
              <a:rPr lang="de-DE" dirty="0" err="1" smtClean="0"/>
              <a:t>NoSQL</a:t>
            </a:r>
            <a:r>
              <a:rPr lang="de-DE" dirty="0" smtClean="0"/>
              <a:t>-Systemen bereit …</a:t>
            </a:r>
          </a:p>
          <a:p>
            <a:pPr lvl="1"/>
            <a:r>
              <a:rPr lang="de-DE" dirty="0" smtClean="0"/>
              <a:t>… für </a:t>
            </a:r>
            <a:r>
              <a:rPr lang="de-DE" dirty="0" smtClean="0">
                <a:solidFill>
                  <a:srgbClr val="0B05FF"/>
                </a:solidFill>
              </a:rPr>
              <a:t>Online-Transaktionsverarbeitung </a:t>
            </a:r>
            <a:r>
              <a:rPr lang="de-DE" dirty="0" smtClean="0"/>
              <a:t>(OLTP) mit Lese- und Schreiboperationen, und zwar unter Beibehaltung von ACID-Garantien relationaler DB-Systems</a:t>
            </a:r>
          </a:p>
          <a:p>
            <a:pPr lvl="2"/>
            <a:r>
              <a:rPr lang="de-DE" dirty="0" smtClean="0"/>
              <a:t>Kurze Transaktionen </a:t>
            </a:r>
          </a:p>
          <a:p>
            <a:pPr lvl="2"/>
            <a:r>
              <a:rPr lang="de-DE" dirty="0" smtClean="0"/>
              <a:t>Berühren kleiner Mengen von Daten durch Indexzugriffe</a:t>
            </a:r>
            <a:br>
              <a:rPr lang="de-DE" dirty="0" smtClean="0"/>
            </a:br>
            <a:r>
              <a:rPr lang="de-DE" dirty="0" smtClean="0"/>
              <a:t>(keine ganzen Tabellen gelesen oder große verteilte </a:t>
            </a:r>
            <a:r>
              <a:rPr lang="de-DE" dirty="0" err="1" smtClean="0"/>
              <a:t>Joins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>
                <a:solidFill>
                  <a:srgbClr val="0B05FF"/>
                </a:solidFill>
              </a:rPr>
              <a:t>Anfragen sind wiederkehrend </a:t>
            </a:r>
            <a:r>
              <a:rPr lang="de-DE" dirty="0" smtClean="0"/>
              <a:t>(auf neuen Daten)</a:t>
            </a:r>
          </a:p>
          <a:p>
            <a:pPr lvl="1"/>
            <a:r>
              <a:rPr lang="de-DE" dirty="0" smtClean="0"/>
              <a:t>Vermeidung von schwergewichtigen Reparaturmechanismen (wie z.B. Write-</a:t>
            </a:r>
            <a:r>
              <a:rPr lang="de-DE" dirty="0" err="1" smtClean="0"/>
              <a:t>Ahead</a:t>
            </a:r>
            <a:r>
              <a:rPr lang="de-DE" dirty="0" smtClean="0"/>
              <a:t>-Logs)</a:t>
            </a:r>
          </a:p>
          <a:p>
            <a:r>
              <a:rPr lang="de-DE" dirty="0" smtClean="0"/>
              <a:t>Unterstützung von </a:t>
            </a:r>
            <a:r>
              <a:rPr lang="de-DE" dirty="0" smtClean="0">
                <a:solidFill>
                  <a:srgbClr val="0B05FF"/>
                </a:solidFill>
              </a:rPr>
              <a:t>verteilten Clustern </a:t>
            </a:r>
            <a:r>
              <a:rPr lang="de-DE" dirty="0" smtClean="0"/>
              <a:t>von Rechnern </a:t>
            </a:r>
            <a:r>
              <a:rPr lang="de-DE" dirty="0" smtClean="0">
                <a:solidFill>
                  <a:srgbClr val="0B05FF"/>
                </a:solidFill>
              </a:rPr>
              <a:t>ohne gemeinsamen Speicher</a:t>
            </a:r>
            <a:endParaRPr lang="de-DE" dirty="0">
              <a:solidFill>
                <a:srgbClr val="0B05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4114187" y="639236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0428FF"/>
                </a:solidFill>
              </a:rPr>
              <a:t>Wikipedia</a:t>
            </a:r>
            <a:endParaRPr lang="en-US" sz="1200">
              <a:solidFill>
                <a:srgbClr val="042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2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111125"/>
            <a:ext cx="116586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73740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NoSQL</a:t>
            </a:r>
            <a:r>
              <a:rPr lang="de-DE" dirty="0" smtClean="0"/>
              <a:t>: Not </a:t>
            </a:r>
            <a:r>
              <a:rPr lang="de-DE" dirty="0" err="1" smtClean="0"/>
              <a:t>Only</a:t>
            </a:r>
            <a:r>
              <a:rPr lang="de-DE" dirty="0" smtClean="0"/>
              <a:t> SQL?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4968875"/>
          </a:xfrm>
        </p:spPr>
        <p:txBody>
          <a:bodyPr/>
          <a:lstStyle/>
          <a:p>
            <a:r>
              <a:rPr lang="de-DE" sz="2400" dirty="0" smtClean="0"/>
              <a:t>Datenmengen werden groß (Big Data)</a:t>
            </a:r>
          </a:p>
          <a:p>
            <a:pPr lvl="1"/>
            <a:r>
              <a:rPr lang="de-DE" sz="2000" dirty="0" smtClean="0"/>
              <a:t>Horizontale Skalierung notwendig (</a:t>
            </a:r>
            <a:r>
              <a:rPr lang="de-DE" sz="2000" dirty="0" smtClean="0">
                <a:sym typeface="Wingdings"/>
              </a:rPr>
              <a:t> Elastizität)</a:t>
            </a:r>
            <a:endParaRPr lang="de-DE" sz="2000" dirty="0" smtClean="0"/>
          </a:p>
          <a:p>
            <a:pPr lvl="1"/>
            <a:r>
              <a:rPr lang="de-DE" sz="2000" dirty="0" smtClean="0"/>
              <a:t>Virtualisierung (Cloud Computing) geht damit einher</a:t>
            </a:r>
          </a:p>
          <a:p>
            <a:r>
              <a:rPr lang="de-DE" sz="2400" dirty="0" smtClean="0"/>
              <a:t>Heterogenität von Daten, Datenintegration</a:t>
            </a:r>
          </a:p>
          <a:p>
            <a:pPr lvl="1"/>
            <a:r>
              <a:rPr lang="de-DE" sz="2000" dirty="0" smtClean="0"/>
              <a:t>Schema-Freiheit (relationales Modell scheint zu starr)</a:t>
            </a:r>
          </a:p>
          <a:p>
            <a:pPr lvl="1"/>
            <a:r>
              <a:rPr lang="de-DE" sz="2000" dirty="0" smtClean="0"/>
              <a:t>Algorithmische Datenverarbeitung wird gewünscht</a:t>
            </a:r>
          </a:p>
          <a:p>
            <a:r>
              <a:rPr lang="de-DE" sz="2400" dirty="0" smtClean="0"/>
              <a:t>Verteilung der Datenhaltung</a:t>
            </a:r>
          </a:p>
          <a:p>
            <a:pPr lvl="1"/>
            <a:r>
              <a:rPr lang="de-DE" sz="2000" dirty="0" smtClean="0"/>
              <a:t>CAP Theorem (</a:t>
            </a:r>
            <a:r>
              <a:rPr lang="de-DE" sz="2000" dirty="0" err="1" smtClean="0"/>
              <a:t>Consistency</a:t>
            </a:r>
            <a:r>
              <a:rPr lang="de-DE" sz="2000" dirty="0" smtClean="0"/>
              <a:t>, </a:t>
            </a:r>
            <a:r>
              <a:rPr lang="de-DE" sz="2000" dirty="0" err="1" smtClean="0"/>
              <a:t>Availability</a:t>
            </a:r>
            <a:r>
              <a:rPr lang="de-DE" sz="2000" dirty="0" smtClean="0"/>
              <a:t>, </a:t>
            </a:r>
            <a:r>
              <a:rPr lang="de-DE" sz="2000" dirty="0" err="1" smtClean="0"/>
              <a:t>Paritioning</a:t>
            </a:r>
            <a:r>
              <a:rPr lang="de-DE" sz="2000" dirty="0" smtClean="0"/>
              <a:t> tolerant: Eric Brewer)</a:t>
            </a:r>
          </a:p>
          <a:p>
            <a:pPr lvl="2"/>
            <a:r>
              <a:rPr lang="de-DE" sz="2000" dirty="0" smtClean="0"/>
              <a:t>Nur 2 aus 3 Kriterien erfüllbar</a:t>
            </a:r>
          </a:p>
          <a:p>
            <a:pPr lvl="1"/>
            <a:r>
              <a:rPr lang="de-DE" sz="2000" dirty="0" smtClean="0"/>
              <a:t>Abschwächung des </a:t>
            </a:r>
            <a:r>
              <a:rPr lang="de-DE" sz="2000" dirty="0" err="1" smtClean="0"/>
              <a:t>Serialisierbarkeits</a:t>
            </a:r>
            <a:r>
              <a:rPr lang="de-DE" sz="2000" dirty="0" smtClean="0"/>
              <a:t>-Konsistenzkriteriums: </a:t>
            </a:r>
            <a:r>
              <a:rPr lang="de-DE" sz="2000" dirty="0" smtClean="0">
                <a:solidFill>
                  <a:srgbClr val="0F05FF"/>
                </a:solidFill>
              </a:rPr>
              <a:t>BASE</a:t>
            </a:r>
          </a:p>
          <a:p>
            <a:pPr lvl="2">
              <a:lnSpc>
                <a:spcPct val="80000"/>
              </a:lnSpc>
            </a:pPr>
            <a:r>
              <a:rPr lang="de-DE" altLang="x-none" sz="2000" b="1" dirty="0" err="1" smtClean="0"/>
              <a:t>B</a:t>
            </a:r>
            <a:r>
              <a:rPr lang="de-DE" altLang="x-none" sz="2000" dirty="0" err="1" smtClean="0"/>
              <a:t>asically</a:t>
            </a:r>
            <a:r>
              <a:rPr lang="de-DE" altLang="x-none" sz="2000" dirty="0" smtClean="0"/>
              <a:t> </a:t>
            </a:r>
            <a:r>
              <a:rPr lang="de-DE" altLang="x-none" sz="2000" b="1" dirty="0" err="1" smtClean="0"/>
              <a:t>A</a:t>
            </a:r>
            <a:r>
              <a:rPr lang="de-DE" altLang="x-none" sz="2000" dirty="0" err="1" smtClean="0"/>
              <a:t>vailable</a:t>
            </a:r>
            <a:endParaRPr lang="de-DE" altLang="x-none" sz="2000" dirty="0" smtClean="0"/>
          </a:p>
          <a:p>
            <a:pPr lvl="2">
              <a:lnSpc>
                <a:spcPct val="80000"/>
              </a:lnSpc>
            </a:pPr>
            <a:r>
              <a:rPr lang="de-DE" altLang="x-none" sz="2000" b="1" dirty="0" smtClean="0"/>
              <a:t>S</a:t>
            </a:r>
            <a:r>
              <a:rPr lang="de-DE" altLang="x-none" sz="2000" dirty="0" smtClean="0"/>
              <a:t>oft-</a:t>
            </a:r>
            <a:r>
              <a:rPr lang="de-DE" altLang="x-none" sz="2000" dirty="0" err="1" smtClean="0"/>
              <a:t>state</a:t>
            </a:r>
            <a:r>
              <a:rPr lang="de-DE" altLang="x-none" sz="2000" dirty="0" smtClean="0"/>
              <a:t> (</a:t>
            </a:r>
            <a:r>
              <a:rPr lang="de-DE" altLang="x-none" sz="2000" dirty="0" err="1" smtClean="0"/>
              <a:t>or</a:t>
            </a:r>
            <a:r>
              <a:rPr lang="de-DE" altLang="x-none" sz="2000" dirty="0" smtClean="0"/>
              <a:t> </a:t>
            </a:r>
            <a:r>
              <a:rPr lang="de-DE" altLang="x-none" sz="2000" dirty="0" err="1" smtClean="0"/>
              <a:t>scalable</a:t>
            </a:r>
            <a:r>
              <a:rPr lang="de-DE" altLang="x-none" sz="2000" dirty="0" smtClean="0"/>
              <a:t>)</a:t>
            </a:r>
          </a:p>
          <a:p>
            <a:pPr lvl="2">
              <a:lnSpc>
                <a:spcPct val="80000"/>
              </a:lnSpc>
            </a:pPr>
            <a:r>
              <a:rPr lang="de-DE" altLang="x-none" sz="2000" b="1" dirty="0" err="1" smtClean="0"/>
              <a:t>E</a:t>
            </a:r>
            <a:r>
              <a:rPr lang="de-DE" altLang="x-none" sz="2000" dirty="0" err="1" smtClean="0"/>
              <a:t>ventually</a:t>
            </a:r>
            <a:r>
              <a:rPr lang="de-DE" altLang="x-none" sz="2000" dirty="0" smtClean="0"/>
              <a:t> </a:t>
            </a:r>
            <a:r>
              <a:rPr lang="de-DE" altLang="x-none" sz="2000" dirty="0" err="1" smtClean="0"/>
              <a:t>consistent</a:t>
            </a:r>
            <a:endParaRPr lang="de-DE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6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Blockchain</a:t>
            </a:r>
            <a:r>
              <a:rPr lang="de-DE" dirty="0" smtClean="0"/>
              <a:t>-Präsentationen in Zusammenarbeit mit Dennis Heinrich (IFIS)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0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451401" y="5733256"/>
            <a:ext cx="8297063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b="1" dirty="0" smtClean="0"/>
              <a:t>Ziel</a:t>
            </a:r>
            <a:r>
              <a:rPr lang="de-DE" dirty="0"/>
              <a:t>: </a:t>
            </a:r>
            <a:r>
              <a:rPr lang="de-DE" b="1" dirty="0"/>
              <a:t>Konsistente</a:t>
            </a:r>
            <a:r>
              <a:rPr lang="de-DE" dirty="0"/>
              <a:t> und </a:t>
            </a:r>
            <a:r>
              <a:rPr lang="de-DE" b="1" dirty="0"/>
              <a:t>n</a:t>
            </a:r>
            <a:r>
              <a:rPr lang="de-DE" b="1" dirty="0" smtClean="0"/>
              <a:t>achvollziehbare</a:t>
            </a:r>
            <a:r>
              <a:rPr lang="de-DE" dirty="0" smtClean="0"/>
              <a:t> </a:t>
            </a:r>
            <a:r>
              <a:rPr lang="de-DE" dirty="0"/>
              <a:t>Speicherung der Erweiterung </a:t>
            </a:r>
            <a:r>
              <a:rPr lang="de-DE" dirty="0" smtClean="0"/>
              <a:t>von </a:t>
            </a:r>
            <a:r>
              <a:rPr lang="de-DE" dirty="0"/>
              <a:t>Daten!</a:t>
            </a:r>
          </a:p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252043"/>
            <a:ext cx="4340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Was ist eine </a:t>
            </a:r>
            <a:r>
              <a:rPr lang="de-DE" sz="3200" dirty="0" err="1" smtClean="0"/>
              <a:t>Blockchain</a:t>
            </a:r>
            <a:r>
              <a:rPr lang="de-DE" sz="3200" dirty="0" smtClean="0"/>
              <a:t>?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6228184" y="1700808"/>
            <a:ext cx="20882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A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228184" y="2924944"/>
            <a:ext cx="20882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B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228184" y="4149080"/>
            <a:ext cx="20882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C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5" idx="2"/>
            <a:endCxn id="6" idx="0"/>
          </p:cNvCxnSpPr>
          <p:nvPr/>
        </p:nvCxnSpPr>
        <p:spPr>
          <a:xfrm>
            <a:off x="7272300" y="256490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6" idx="2"/>
            <a:endCxn id="7" idx="0"/>
          </p:cNvCxnSpPr>
          <p:nvPr/>
        </p:nvCxnSpPr>
        <p:spPr>
          <a:xfrm>
            <a:off x="7272300" y="37890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39552" y="1124744"/>
            <a:ext cx="6639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Wie der Name schon sagt, eine </a:t>
            </a:r>
            <a:r>
              <a:rPr lang="de-DE" sz="2400" b="1" dirty="0" smtClean="0"/>
              <a:t>Kette</a:t>
            </a:r>
            <a:r>
              <a:rPr lang="de-DE" sz="2400" dirty="0" smtClean="0"/>
              <a:t> von </a:t>
            </a:r>
            <a:r>
              <a:rPr lang="de-DE" sz="2400" b="1" dirty="0" smtClean="0"/>
              <a:t>Blöcken</a:t>
            </a:r>
            <a:endParaRPr lang="de-DE" sz="24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571302" y="1796475"/>
            <a:ext cx="45320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Was enthalten die </a:t>
            </a:r>
            <a:r>
              <a:rPr lang="de-DE" sz="2400" b="1" dirty="0" smtClean="0"/>
              <a:t>Blöcke</a:t>
            </a:r>
            <a:r>
              <a:rPr lang="de-DE" sz="24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Prinzipiell alle möglichen Daten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Währungen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Verträge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Grundbücher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Wikipedia Einträge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Stammbäume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15" name="Textfeld 14"/>
          <p:cNvSpPr txBox="1"/>
          <p:nvPr/>
        </p:nvSpPr>
        <p:spPr>
          <a:xfrm>
            <a:off x="584040" y="4686235"/>
            <a:ext cx="5873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Was ist mit der </a:t>
            </a:r>
            <a:r>
              <a:rPr lang="de-DE" sz="2400" b="1" dirty="0" smtClean="0"/>
              <a:t>Kette</a:t>
            </a:r>
            <a:r>
              <a:rPr lang="de-DE" sz="24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Dokumentiert eine Erweiterung der Daten</a:t>
            </a:r>
          </a:p>
        </p:txBody>
      </p:sp>
    </p:spTree>
    <p:extLst>
      <p:ext uri="{BB962C8B-B14F-4D97-AF65-F5344CB8AC3E}">
        <p14:creationId xmlns:p14="http://schemas.microsoft.com/office/powerpoint/2010/main" val="14052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280748"/>
            <a:ext cx="3986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Beispiel </a:t>
            </a:r>
            <a:r>
              <a:rPr lang="de-DE" sz="3200" dirty="0" err="1" smtClean="0"/>
              <a:t>Zaubererduell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5580112" y="1700808"/>
            <a:ext cx="2736304" cy="39604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9" name="Gerade Verbindung mit Pfeil 8"/>
          <p:cNvCxnSpPr>
            <a:stCxn id="5" idx="2"/>
          </p:cNvCxnSpPr>
          <p:nvPr/>
        </p:nvCxnSpPr>
        <p:spPr>
          <a:xfrm>
            <a:off x="6948264" y="566124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Abgerundetes Rechteck 7"/>
          <p:cNvSpPr/>
          <p:nvPr/>
        </p:nvSpPr>
        <p:spPr>
          <a:xfrm>
            <a:off x="5724128" y="2420888"/>
            <a:ext cx="2448272" cy="30243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Hermine vs. Ron, 1, Sieger Hermine;</a:t>
            </a:r>
          </a:p>
          <a:p>
            <a:pPr algn="ctr"/>
            <a:r>
              <a:rPr lang="de-DE" dirty="0" smtClean="0"/>
              <a:t>Draco vs. </a:t>
            </a:r>
            <a:r>
              <a:rPr lang="de-DE" dirty="0" err="1" smtClean="0"/>
              <a:t>Dobby</a:t>
            </a:r>
            <a:r>
              <a:rPr lang="de-DE" dirty="0" smtClean="0"/>
              <a:t>, 1,</a:t>
            </a:r>
          </a:p>
          <a:p>
            <a:pPr algn="ctr"/>
            <a:r>
              <a:rPr lang="de-DE" dirty="0" smtClean="0"/>
              <a:t>Sieger </a:t>
            </a:r>
            <a:r>
              <a:rPr lang="de-DE" dirty="0" err="1" smtClean="0"/>
              <a:t>Dobby</a:t>
            </a:r>
            <a:r>
              <a:rPr lang="de-DE" dirty="0" smtClean="0"/>
              <a:t>;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Hermine vs. Ron, </a:t>
            </a:r>
            <a:r>
              <a:rPr lang="de-DE" dirty="0" smtClean="0">
                <a:solidFill>
                  <a:schemeClr val="tx1"/>
                </a:solidFill>
              </a:rPr>
              <a:t>2, </a:t>
            </a:r>
            <a:r>
              <a:rPr lang="de-DE" dirty="0">
                <a:solidFill>
                  <a:schemeClr val="tx1"/>
                </a:solidFill>
              </a:rPr>
              <a:t>Sieger </a:t>
            </a:r>
            <a:r>
              <a:rPr lang="de-DE" dirty="0" smtClean="0">
                <a:solidFill>
                  <a:schemeClr val="tx1"/>
                </a:solidFill>
              </a:rPr>
              <a:t>Ron;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 smtClean="0"/>
              <a:t>Harry vs. </a:t>
            </a:r>
            <a:r>
              <a:rPr lang="de-DE" dirty="0" err="1" smtClean="0"/>
              <a:t>Voldemort</a:t>
            </a:r>
            <a:r>
              <a:rPr lang="de-DE" dirty="0" smtClean="0"/>
              <a:t>, 1, Sieger Harry;</a:t>
            </a:r>
          </a:p>
          <a:p>
            <a:pPr algn="ctr"/>
            <a:r>
              <a:rPr lang="de-DE" dirty="0" smtClean="0"/>
              <a:t>…</a:t>
            </a:r>
          </a:p>
          <a:p>
            <a:pPr algn="ctr"/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5796136" y="1916832"/>
            <a:ext cx="2376264" cy="360040"/>
          </a:xfrm>
          <a:prstGeom prst="roundRect">
            <a:avLst/>
          </a:prstGeom>
          <a:solidFill>
            <a:srgbClr val="C5714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Header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67544" y="1340768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Was enthält unserer </a:t>
            </a:r>
            <a:r>
              <a:rPr lang="de-DE" sz="2400" b="1" dirty="0" smtClean="0"/>
              <a:t>Block</a:t>
            </a:r>
            <a:r>
              <a:rPr lang="de-DE" sz="24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Duelle zwischen 2 Zaubernden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Sieger des Duells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(Duellant A, Duellant B, </a:t>
            </a:r>
            <a:r>
              <a:rPr lang="de-DE" sz="2400" dirty="0" err="1" smtClean="0"/>
              <a:t>DuellNr</a:t>
            </a:r>
            <a:r>
              <a:rPr lang="de-DE" sz="2400" dirty="0" smtClean="0"/>
              <a:t>. zwischen Beteiligten, Sieger)</a:t>
            </a:r>
            <a:endParaRPr lang="de-DE" sz="2400" dirty="0"/>
          </a:p>
        </p:txBody>
      </p:sp>
      <p:sp>
        <p:nvSpPr>
          <p:cNvPr id="18" name="Textfeld 17"/>
          <p:cNvSpPr txBox="1"/>
          <p:nvPr/>
        </p:nvSpPr>
        <p:spPr>
          <a:xfrm>
            <a:off x="539553" y="4201501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Was können wir damit </a:t>
            </a:r>
            <a:r>
              <a:rPr lang="de-DE" sz="2400" b="1" dirty="0" smtClean="0"/>
              <a:t>nachweisen</a:t>
            </a:r>
            <a:r>
              <a:rPr lang="de-DE" sz="24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Wer gegen Wen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Häufigkeit Sieger/Verlierer über gesamte Kette</a:t>
            </a:r>
            <a:endParaRPr lang="de-DE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4301166" y="5795972"/>
            <a:ext cx="249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Hermine vs. Ron = 1 zu 1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6178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260648"/>
            <a:ext cx="5623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Wie sind die Blöcke verbunden?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683568" y="1731945"/>
            <a:ext cx="2736304" cy="404951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899592" y="1947970"/>
            <a:ext cx="2376264" cy="360040"/>
          </a:xfrm>
          <a:prstGeom prst="roundRect">
            <a:avLst/>
          </a:prstGeom>
          <a:solidFill>
            <a:srgbClr val="C5714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Header A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724128" y="1700807"/>
            <a:ext cx="2736304" cy="4080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5868144" y="2996952"/>
            <a:ext cx="2448272" cy="26642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Harry vs. Ron, 1,</a:t>
            </a:r>
          </a:p>
          <a:p>
            <a:pPr algn="ctr"/>
            <a:r>
              <a:rPr lang="de-DE" dirty="0" smtClean="0"/>
              <a:t>Sieger Harry;</a:t>
            </a:r>
          </a:p>
          <a:p>
            <a:pPr algn="ctr"/>
            <a:r>
              <a:rPr lang="de-DE" dirty="0" smtClean="0"/>
              <a:t>Hermine vs. Draco, 1, Sieger Hermine;</a:t>
            </a:r>
          </a:p>
          <a:p>
            <a:pPr algn="ctr"/>
            <a:r>
              <a:rPr lang="de-DE" dirty="0" smtClean="0"/>
              <a:t>Draco vs. Luna, 1,</a:t>
            </a:r>
          </a:p>
          <a:p>
            <a:pPr algn="ctr"/>
            <a:r>
              <a:rPr lang="de-DE" dirty="0" smtClean="0"/>
              <a:t>Sieger Draco;</a:t>
            </a:r>
          </a:p>
          <a:p>
            <a:pPr algn="ctr"/>
            <a:r>
              <a:rPr lang="de-DE" dirty="0" smtClean="0"/>
              <a:t>Ginny vs. Ron, 5</a:t>
            </a:r>
          </a:p>
          <a:p>
            <a:pPr algn="ctr"/>
            <a:r>
              <a:rPr lang="de-DE" dirty="0" smtClean="0"/>
              <a:t>Sieger Ginny;</a:t>
            </a:r>
          </a:p>
          <a:p>
            <a:pPr algn="ctr"/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5868144" y="1783839"/>
            <a:ext cx="2520280" cy="1116046"/>
          </a:xfrm>
          <a:prstGeom prst="roundRect">
            <a:avLst/>
          </a:prstGeom>
          <a:solidFill>
            <a:srgbClr val="C5714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Header B</a:t>
            </a:r>
            <a:endParaRPr lang="de-DE" dirty="0"/>
          </a:p>
        </p:txBody>
      </p:sp>
      <p:cxnSp>
        <p:nvCxnSpPr>
          <p:cNvPr id="13" name="Gerade Verbindung mit Pfeil 12"/>
          <p:cNvCxnSpPr>
            <a:stCxn id="16" idx="3"/>
            <a:endCxn id="19" idx="1"/>
          </p:cNvCxnSpPr>
          <p:nvPr/>
        </p:nvCxnSpPr>
        <p:spPr>
          <a:xfrm flipV="1">
            <a:off x="3275856" y="2024844"/>
            <a:ext cx="2664296" cy="1031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675652" y="2109328"/>
            <a:ext cx="18421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Hashwert des</a:t>
            </a:r>
          </a:p>
          <a:p>
            <a:pPr algn="ctr"/>
            <a:r>
              <a:rPr lang="de-DE" dirty="0" smtClean="0"/>
              <a:t>Headers vom </a:t>
            </a:r>
          </a:p>
          <a:p>
            <a:pPr algn="ctr"/>
            <a:r>
              <a:rPr lang="de-DE" dirty="0" smtClean="0"/>
              <a:t>vorherigen Block</a:t>
            </a:r>
          </a:p>
          <a:p>
            <a:pPr algn="ctr"/>
            <a:r>
              <a:rPr lang="de-DE" dirty="0"/>
              <a:t>i</a:t>
            </a:r>
            <a:r>
              <a:rPr lang="de-DE" dirty="0" smtClean="0"/>
              <a:t>m neuen Header</a:t>
            </a:r>
          </a:p>
          <a:p>
            <a:pPr algn="ctr"/>
            <a:r>
              <a:rPr lang="de-DE" dirty="0" smtClean="0"/>
              <a:t>speichern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707904" y="4581128"/>
            <a:ext cx="1710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Dadurch feste</a:t>
            </a:r>
          </a:p>
          <a:p>
            <a:pPr algn="ctr"/>
            <a:r>
              <a:rPr lang="de-DE" dirty="0" smtClean="0"/>
              <a:t>Bindung von Vorgänger zu Nachfolger</a:t>
            </a:r>
            <a:endParaRPr lang="de-DE" dirty="0"/>
          </a:p>
        </p:txBody>
      </p:sp>
      <p:sp>
        <p:nvSpPr>
          <p:cNvPr id="19" name="Abgerundetes Rechteck 18"/>
          <p:cNvSpPr/>
          <p:nvPr/>
        </p:nvSpPr>
        <p:spPr>
          <a:xfrm>
            <a:off x="5940152" y="1844824"/>
            <a:ext cx="2376264" cy="360040"/>
          </a:xfrm>
          <a:prstGeom prst="roundRect">
            <a:avLst/>
          </a:prstGeom>
          <a:solidFill>
            <a:srgbClr val="C5714A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# Block Header A</a:t>
            </a:r>
            <a:endParaRPr lang="de-DE" dirty="0"/>
          </a:p>
        </p:txBody>
      </p:sp>
      <p:sp>
        <p:nvSpPr>
          <p:cNvPr id="14" name="Abgerundetes Rechteck 13"/>
          <p:cNvSpPr/>
          <p:nvPr/>
        </p:nvSpPr>
        <p:spPr>
          <a:xfrm>
            <a:off x="827584" y="2564904"/>
            <a:ext cx="2448272" cy="30243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Hermine vs. Ron, 1, Sieger Hermine;</a:t>
            </a:r>
          </a:p>
          <a:p>
            <a:pPr algn="ctr"/>
            <a:r>
              <a:rPr lang="de-DE" dirty="0" smtClean="0"/>
              <a:t>Draco vs. </a:t>
            </a:r>
            <a:r>
              <a:rPr lang="de-DE" dirty="0" err="1" smtClean="0"/>
              <a:t>Dobby</a:t>
            </a:r>
            <a:r>
              <a:rPr lang="de-DE" dirty="0" smtClean="0"/>
              <a:t>, 1,</a:t>
            </a:r>
          </a:p>
          <a:p>
            <a:pPr algn="ctr"/>
            <a:r>
              <a:rPr lang="de-DE" dirty="0" smtClean="0"/>
              <a:t>Sieger </a:t>
            </a:r>
            <a:r>
              <a:rPr lang="de-DE" dirty="0" err="1" smtClean="0"/>
              <a:t>Dobby</a:t>
            </a:r>
            <a:r>
              <a:rPr lang="de-DE" dirty="0" smtClean="0"/>
              <a:t>;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Hermine vs. Ron, </a:t>
            </a:r>
            <a:r>
              <a:rPr lang="de-DE" dirty="0" smtClean="0">
                <a:solidFill>
                  <a:schemeClr val="bg1"/>
                </a:solidFill>
              </a:rPr>
              <a:t>2, </a:t>
            </a:r>
            <a:r>
              <a:rPr lang="de-DE" dirty="0">
                <a:solidFill>
                  <a:schemeClr val="bg1"/>
                </a:solidFill>
              </a:rPr>
              <a:t>Sieger </a:t>
            </a:r>
            <a:r>
              <a:rPr lang="de-DE" dirty="0" smtClean="0">
                <a:solidFill>
                  <a:schemeClr val="bg1"/>
                </a:solidFill>
              </a:rPr>
              <a:t>Ron;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smtClean="0"/>
              <a:t>Harry vs. </a:t>
            </a:r>
            <a:r>
              <a:rPr lang="de-DE" dirty="0" err="1" smtClean="0"/>
              <a:t>Voldemort</a:t>
            </a:r>
            <a:r>
              <a:rPr lang="de-DE" dirty="0" smtClean="0"/>
              <a:t>, 1, Sieger Harry;</a:t>
            </a:r>
          </a:p>
          <a:p>
            <a:pPr algn="ctr"/>
            <a:r>
              <a:rPr lang="de-DE" dirty="0" smtClean="0"/>
              <a:t>…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04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53017" y="248136"/>
            <a:ext cx="5623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Wie sind die Blöcke verbunden?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683568" y="1731946"/>
            <a:ext cx="2736304" cy="39604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899592" y="1947970"/>
            <a:ext cx="2376264" cy="360040"/>
          </a:xfrm>
          <a:prstGeom prst="roundRect">
            <a:avLst/>
          </a:prstGeom>
          <a:solidFill>
            <a:srgbClr val="C5714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Header A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724128" y="1268760"/>
            <a:ext cx="2736304" cy="44414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5868144" y="1268760"/>
            <a:ext cx="2520280" cy="1440732"/>
          </a:xfrm>
          <a:prstGeom prst="roundRect">
            <a:avLst/>
          </a:prstGeom>
          <a:solidFill>
            <a:srgbClr val="C5714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Header B</a:t>
            </a:r>
            <a:endParaRPr lang="de-DE" dirty="0"/>
          </a:p>
        </p:txBody>
      </p:sp>
      <p:cxnSp>
        <p:nvCxnSpPr>
          <p:cNvPr id="13" name="Gerade Verbindung mit Pfeil 12"/>
          <p:cNvCxnSpPr>
            <a:stCxn id="16" idx="3"/>
            <a:endCxn id="19" idx="1"/>
          </p:cNvCxnSpPr>
          <p:nvPr/>
        </p:nvCxnSpPr>
        <p:spPr>
          <a:xfrm flipV="1">
            <a:off x="3275856" y="1551926"/>
            <a:ext cx="266429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689901" y="3489498"/>
            <a:ext cx="18421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Hashwert der</a:t>
            </a:r>
          </a:p>
          <a:p>
            <a:pPr algn="ctr"/>
            <a:r>
              <a:rPr lang="de-DE" dirty="0" smtClean="0"/>
              <a:t>Daten vom </a:t>
            </a:r>
          </a:p>
          <a:p>
            <a:pPr algn="ctr"/>
            <a:r>
              <a:rPr lang="de-DE" dirty="0" smtClean="0"/>
              <a:t>vorherigen Block</a:t>
            </a:r>
          </a:p>
          <a:p>
            <a:pPr algn="ctr"/>
            <a:r>
              <a:rPr lang="de-DE" dirty="0"/>
              <a:t>i</a:t>
            </a:r>
            <a:r>
              <a:rPr lang="de-DE" dirty="0" smtClean="0"/>
              <a:t>m neuen Header</a:t>
            </a:r>
          </a:p>
          <a:p>
            <a:pPr algn="ctr"/>
            <a:r>
              <a:rPr lang="de-DE" dirty="0" smtClean="0"/>
              <a:t>speichern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722153" y="5157192"/>
            <a:ext cx="171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Verhindert Änderungen der Daten!</a:t>
            </a:r>
            <a:endParaRPr lang="de-DE" dirty="0"/>
          </a:p>
        </p:txBody>
      </p:sp>
      <p:sp>
        <p:nvSpPr>
          <p:cNvPr id="19" name="Abgerundetes Rechteck 18"/>
          <p:cNvSpPr/>
          <p:nvPr/>
        </p:nvSpPr>
        <p:spPr>
          <a:xfrm>
            <a:off x="5940152" y="1371906"/>
            <a:ext cx="2376264" cy="360040"/>
          </a:xfrm>
          <a:prstGeom prst="roundRect">
            <a:avLst/>
          </a:prstGeom>
          <a:solidFill>
            <a:srgbClr val="C5714A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# Block Header A</a:t>
            </a:r>
            <a:endParaRPr lang="de-DE" dirty="0"/>
          </a:p>
        </p:txBody>
      </p:sp>
      <p:sp>
        <p:nvSpPr>
          <p:cNvPr id="14" name="Abgerundetes Rechteck 13"/>
          <p:cNvSpPr/>
          <p:nvPr/>
        </p:nvSpPr>
        <p:spPr>
          <a:xfrm>
            <a:off x="5940152" y="2252936"/>
            <a:ext cx="2376264" cy="360040"/>
          </a:xfrm>
          <a:prstGeom prst="roundRect">
            <a:avLst/>
          </a:prstGeom>
          <a:solidFill>
            <a:srgbClr val="C5714A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# Data A</a:t>
            </a:r>
            <a:endParaRPr lang="de-DE" dirty="0"/>
          </a:p>
        </p:txBody>
      </p:sp>
      <p:cxnSp>
        <p:nvCxnSpPr>
          <p:cNvPr id="15" name="Gerade Verbindung mit Pfeil 14"/>
          <p:cNvCxnSpPr>
            <a:stCxn id="17" idx="3"/>
            <a:endCxn id="14" idx="1"/>
          </p:cNvCxnSpPr>
          <p:nvPr/>
        </p:nvCxnSpPr>
        <p:spPr>
          <a:xfrm flipV="1">
            <a:off x="3275856" y="2432956"/>
            <a:ext cx="2664296" cy="1531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Abgerundetes Rechteck 16"/>
          <p:cNvSpPr/>
          <p:nvPr/>
        </p:nvSpPr>
        <p:spPr>
          <a:xfrm>
            <a:off x="827584" y="2452026"/>
            <a:ext cx="2448272" cy="30243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Hermine vs. Ron, 1, Sieger Hermine;</a:t>
            </a:r>
          </a:p>
          <a:p>
            <a:pPr algn="ctr"/>
            <a:r>
              <a:rPr lang="de-DE" dirty="0" smtClean="0"/>
              <a:t>Draco vs. </a:t>
            </a:r>
            <a:r>
              <a:rPr lang="de-DE" dirty="0" err="1" smtClean="0"/>
              <a:t>Dobby</a:t>
            </a:r>
            <a:r>
              <a:rPr lang="de-DE" dirty="0" smtClean="0"/>
              <a:t>, 1,</a:t>
            </a:r>
          </a:p>
          <a:p>
            <a:pPr algn="ctr"/>
            <a:r>
              <a:rPr lang="de-DE" dirty="0" smtClean="0"/>
              <a:t>Sieger </a:t>
            </a:r>
            <a:r>
              <a:rPr lang="de-DE" dirty="0" err="1" smtClean="0"/>
              <a:t>Dobby</a:t>
            </a:r>
            <a:r>
              <a:rPr lang="de-DE" dirty="0" smtClean="0"/>
              <a:t>;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Hermine vs. Ron, </a:t>
            </a:r>
            <a:r>
              <a:rPr lang="de-DE" dirty="0" smtClean="0">
                <a:solidFill>
                  <a:schemeClr val="bg1"/>
                </a:solidFill>
              </a:rPr>
              <a:t>2, </a:t>
            </a:r>
            <a:r>
              <a:rPr lang="de-DE" dirty="0">
                <a:solidFill>
                  <a:schemeClr val="bg1"/>
                </a:solidFill>
              </a:rPr>
              <a:t>Sieger </a:t>
            </a:r>
            <a:r>
              <a:rPr lang="de-DE" dirty="0" smtClean="0">
                <a:solidFill>
                  <a:schemeClr val="bg1"/>
                </a:solidFill>
              </a:rPr>
              <a:t>Ron;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smtClean="0"/>
              <a:t>Harry vs. </a:t>
            </a:r>
            <a:r>
              <a:rPr lang="de-DE" dirty="0" err="1" smtClean="0"/>
              <a:t>Voldemort</a:t>
            </a:r>
            <a:r>
              <a:rPr lang="de-DE" dirty="0" smtClean="0"/>
              <a:t>, 1, Sieger Harry;</a:t>
            </a:r>
          </a:p>
          <a:p>
            <a:pPr algn="ctr"/>
            <a:r>
              <a:rPr lang="de-DE" dirty="0" smtClean="0"/>
              <a:t>…</a:t>
            </a:r>
          </a:p>
          <a:p>
            <a:pPr algn="ctr"/>
            <a:endParaRPr lang="de-DE" dirty="0"/>
          </a:p>
        </p:txBody>
      </p:sp>
      <p:sp>
        <p:nvSpPr>
          <p:cNvPr id="20" name="Abgerundetes Rechteck 19"/>
          <p:cNvSpPr/>
          <p:nvPr/>
        </p:nvSpPr>
        <p:spPr>
          <a:xfrm>
            <a:off x="5868144" y="2896014"/>
            <a:ext cx="2448272" cy="26642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Harry vs. Ron, 1,</a:t>
            </a:r>
          </a:p>
          <a:p>
            <a:pPr algn="ctr"/>
            <a:r>
              <a:rPr lang="de-DE" dirty="0" smtClean="0"/>
              <a:t>Sieger Harry;</a:t>
            </a:r>
          </a:p>
          <a:p>
            <a:pPr algn="ctr"/>
            <a:r>
              <a:rPr lang="de-DE" dirty="0" smtClean="0"/>
              <a:t>Hermine vs. Draco, 1, Sieger Hermine;</a:t>
            </a:r>
          </a:p>
          <a:p>
            <a:pPr algn="ctr"/>
            <a:r>
              <a:rPr lang="de-DE" dirty="0" smtClean="0"/>
              <a:t>Draco vs. Luna, 1,</a:t>
            </a:r>
          </a:p>
          <a:p>
            <a:pPr algn="ctr"/>
            <a:r>
              <a:rPr lang="de-DE" dirty="0" smtClean="0"/>
              <a:t>Sieger Draco;</a:t>
            </a:r>
          </a:p>
          <a:p>
            <a:pPr algn="ctr"/>
            <a:r>
              <a:rPr lang="de-DE" dirty="0" smtClean="0"/>
              <a:t>Ginny vs. Ron, 5</a:t>
            </a:r>
          </a:p>
          <a:p>
            <a:pPr algn="ctr"/>
            <a:r>
              <a:rPr lang="de-DE" dirty="0" smtClean="0"/>
              <a:t>Sieger Ginny;</a:t>
            </a:r>
          </a:p>
          <a:p>
            <a:pPr algn="ctr"/>
            <a:r>
              <a:rPr lang="de-DE" dirty="0" smtClean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54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409515" y="224677"/>
            <a:ext cx="4429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Kann Draco schummeln?</a:t>
            </a:r>
            <a:endParaRPr lang="de-DE" sz="3200" dirty="0"/>
          </a:p>
        </p:txBody>
      </p:sp>
      <p:sp>
        <p:nvSpPr>
          <p:cNvPr id="19" name="Textfeld 18"/>
          <p:cNvSpPr txBox="1"/>
          <p:nvPr/>
        </p:nvSpPr>
        <p:spPr>
          <a:xfrm>
            <a:off x="539552" y="1175861"/>
            <a:ext cx="704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Problem: </a:t>
            </a:r>
            <a:r>
              <a:rPr lang="de-DE" sz="2400" dirty="0" smtClean="0"/>
              <a:t>Verändere die Kette so, dass Draco</a:t>
            </a:r>
            <a:r>
              <a:rPr lang="de-DE" sz="2400" b="1" dirty="0" smtClean="0"/>
              <a:t> </a:t>
            </a:r>
            <a:r>
              <a:rPr lang="de-DE" sz="2400" dirty="0" smtClean="0"/>
              <a:t>in der Vergangenheit gewonnen hat.</a:t>
            </a:r>
            <a:endParaRPr lang="de-DE" sz="2400" b="1" dirty="0"/>
          </a:p>
        </p:txBody>
      </p:sp>
      <p:sp>
        <p:nvSpPr>
          <p:cNvPr id="26" name="Rechteck 25"/>
          <p:cNvSpPr/>
          <p:nvPr/>
        </p:nvSpPr>
        <p:spPr>
          <a:xfrm>
            <a:off x="1403648" y="4468470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D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1411944" y="5044534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E</a:t>
            </a:r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1411944" y="5620598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F</a:t>
            </a:r>
            <a:endParaRPr lang="de-DE" dirty="0"/>
          </a:p>
        </p:txBody>
      </p:sp>
      <p:cxnSp>
        <p:nvCxnSpPr>
          <p:cNvPr id="29" name="Gerade Verbindung mit Pfeil 28"/>
          <p:cNvCxnSpPr>
            <a:stCxn id="26" idx="2"/>
            <a:endCxn id="27" idx="0"/>
          </p:cNvCxnSpPr>
          <p:nvPr/>
        </p:nvCxnSpPr>
        <p:spPr>
          <a:xfrm>
            <a:off x="1884197" y="4756502"/>
            <a:ext cx="372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27" idx="2"/>
            <a:endCxn id="28" idx="0"/>
          </p:cNvCxnSpPr>
          <p:nvPr/>
        </p:nvCxnSpPr>
        <p:spPr>
          <a:xfrm>
            <a:off x="1887923" y="533256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1403648" y="2740278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A</a:t>
            </a:r>
            <a:endParaRPr lang="de-DE" dirty="0"/>
          </a:p>
        </p:txBody>
      </p:sp>
      <p:sp>
        <p:nvSpPr>
          <p:cNvPr id="32" name="Rechteck 31"/>
          <p:cNvSpPr/>
          <p:nvPr/>
        </p:nvSpPr>
        <p:spPr>
          <a:xfrm>
            <a:off x="1403648" y="3333193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B</a:t>
            </a:r>
            <a:endParaRPr lang="de-DE" dirty="0"/>
          </a:p>
        </p:txBody>
      </p:sp>
      <p:sp>
        <p:nvSpPr>
          <p:cNvPr id="33" name="Rechteck 32"/>
          <p:cNvSpPr/>
          <p:nvPr/>
        </p:nvSpPr>
        <p:spPr>
          <a:xfrm>
            <a:off x="1403648" y="3909257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C</a:t>
            </a:r>
            <a:endParaRPr lang="de-DE" dirty="0"/>
          </a:p>
        </p:txBody>
      </p:sp>
      <p:cxnSp>
        <p:nvCxnSpPr>
          <p:cNvPr id="34" name="Gerade Verbindung mit Pfeil 33"/>
          <p:cNvCxnSpPr>
            <a:stCxn id="31" idx="2"/>
            <a:endCxn id="32" idx="0"/>
          </p:cNvCxnSpPr>
          <p:nvPr/>
        </p:nvCxnSpPr>
        <p:spPr>
          <a:xfrm>
            <a:off x="1879627" y="3028310"/>
            <a:ext cx="0" cy="304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32" idx="2"/>
            <a:endCxn id="33" idx="0"/>
          </p:cNvCxnSpPr>
          <p:nvPr/>
        </p:nvCxnSpPr>
        <p:spPr>
          <a:xfrm>
            <a:off x="1879627" y="3621225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33" idx="2"/>
            <a:endCxn id="26" idx="0"/>
          </p:cNvCxnSpPr>
          <p:nvPr/>
        </p:nvCxnSpPr>
        <p:spPr>
          <a:xfrm>
            <a:off x="1879627" y="4197289"/>
            <a:ext cx="4570" cy="271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1115616" y="2287009"/>
            <a:ext cx="15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Aktuelle Kette:</a:t>
            </a:r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4211960" y="4468470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D</a:t>
            </a:r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4220256" y="5044534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E</a:t>
            </a:r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4220256" y="5620598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F</a:t>
            </a:r>
            <a:endParaRPr lang="de-DE" dirty="0"/>
          </a:p>
        </p:txBody>
      </p:sp>
      <p:cxnSp>
        <p:nvCxnSpPr>
          <p:cNvPr id="56" name="Gerade Verbindung mit Pfeil 55"/>
          <p:cNvCxnSpPr>
            <a:stCxn id="53" idx="2"/>
            <a:endCxn id="54" idx="0"/>
          </p:cNvCxnSpPr>
          <p:nvPr/>
        </p:nvCxnSpPr>
        <p:spPr>
          <a:xfrm>
            <a:off x="4692509" y="4756502"/>
            <a:ext cx="3726" cy="288032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54" idx="2"/>
            <a:endCxn id="55" idx="0"/>
          </p:cNvCxnSpPr>
          <p:nvPr/>
        </p:nvCxnSpPr>
        <p:spPr>
          <a:xfrm>
            <a:off x="4696235" y="533256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hteck 57"/>
          <p:cNvSpPr/>
          <p:nvPr/>
        </p:nvSpPr>
        <p:spPr>
          <a:xfrm>
            <a:off x="4211960" y="2740278"/>
            <a:ext cx="951957" cy="288032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A‘</a:t>
            </a:r>
            <a:endParaRPr lang="de-DE" dirty="0"/>
          </a:p>
        </p:txBody>
      </p:sp>
      <p:sp>
        <p:nvSpPr>
          <p:cNvPr id="59" name="Rechteck 58"/>
          <p:cNvSpPr/>
          <p:nvPr/>
        </p:nvSpPr>
        <p:spPr>
          <a:xfrm>
            <a:off x="4211960" y="3333193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B</a:t>
            </a:r>
            <a:endParaRPr lang="de-DE" dirty="0"/>
          </a:p>
        </p:txBody>
      </p:sp>
      <p:sp>
        <p:nvSpPr>
          <p:cNvPr id="60" name="Rechteck 59"/>
          <p:cNvSpPr/>
          <p:nvPr/>
        </p:nvSpPr>
        <p:spPr>
          <a:xfrm>
            <a:off x="4211960" y="3909257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C</a:t>
            </a:r>
            <a:endParaRPr lang="de-DE" dirty="0"/>
          </a:p>
        </p:txBody>
      </p:sp>
      <p:cxnSp>
        <p:nvCxnSpPr>
          <p:cNvPr id="61" name="Gerade Verbindung mit Pfeil 60"/>
          <p:cNvCxnSpPr>
            <a:stCxn id="58" idx="2"/>
            <a:endCxn id="59" idx="0"/>
          </p:cNvCxnSpPr>
          <p:nvPr/>
        </p:nvCxnSpPr>
        <p:spPr>
          <a:xfrm>
            <a:off x="4687939" y="3028310"/>
            <a:ext cx="0" cy="304883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59" idx="2"/>
            <a:endCxn id="60" idx="0"/>
          </p:cNvCxnSpPr>
          <p:nvPr/>
        </p:nvCxnSpPr>
        <p:spPr>
          <a:xfrm>
            <a:off x="4687939" y="3621225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60" idx="2"/>
            <a:endCxn id="53" idx="0"/>
          </p:cNvCxnSpPr>
          <p:nvPr/>
        </p:nvCxnSpPr>
        <p:spPr>
          <a:xfrm>
            <a:off x="4687939" y="4197289"/>
            <a:ext cx="4570" cy="271181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5292080" y="270892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Hashwert anders wegen veränderter Daten!</a:t>
            </a:r>
          </a:p>
          <a:p>
            <a:r>
              <a:rPr lang="de-DE" dirty="0" smtClean="0"/>
              <a:t>Block B erkennt seinen Vorgänger nicht an!</a:t>
            </a:r>
            <a:endParaRPr lang="de-DE" dirty="0"/>
          </a:p>
        </p:txBody>
      </p:sp>
      <p:sp>
        <p:nvSpPr>
          <p:cNvPr id="65" name="Textfeld 64"/>
          <p:cNvSpPr txBox="1"/>
          <p:nvPr/>
        </p:nvSpPr>
        <p:spPr>
          <a:xfrm>
            <a:off x="4072442" y="2287009"/>
            <a:ext cx="143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Dracos</a:t>
            </a:r>
            <a:r>
              <a:rPr lang="de-DE" b="1" dirty="0" smtClean="0"/>
              <a:t> </a:t>
            </a:r>
            <a:r>
              <a:rPr lang="de-DE" dirty="0" smtClean="0"/>
              <a:t>Kette:</a:t>
            </a:r>
            <a:endParaRPr lang="de-DE" dirty="0"/>
          </a:p>
        </p:txBody>
      </p:sp>
      <p:sp>
        <p:nvSpPr>
          <p:cNvPr id="66" name="Textfeld 65"/>
          <p:cNvSpPr txBox="1"/>
          <p:nvPr/>
        </p:nvSpPr>
        <p:spPr>
          <a:xfrm>
            <a:off x="5292080" y="425205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Schummeln am </a:t>
            </a:r>
            <a:r>
              <a:rPr lang="de-DE" b="1" dirty="0" smtClean="0"/>
              <a:t>Anfang</a:t>
            </a:r>
            <a:r>
              <a:rPr lang="de-DE" dirty="0" smtClean="0"/>
              <a:t> oder in der </a:t>
            </a:r>
            <a:r>
              <a:rPr lang="de-DE" b="1" dirty="0" smtClean="0"/>
              <a:t>Mitte</a:t>
            </a:r>
            <a:r>
              <a:rPr lang="de-DE" dirty="0" smtClean="0"/>
              <a:t> der Kette nicht möglich.</a:t>
            </a:r>
            <a:endParaRPr lang="de-DE" dirty="0"/>
          </a:p>
        </p:txBody>
      </p:sp>
      <p:sp>
        <p:nvSpPr>
          <p:cNvPr id="67" name="Textfeld 66"/>
          <p:cNvSpPr txBox="1"/>
          <p:nvPr/>
        </p:nvSpPr>
        <p:spPr>
          <a:xfrm>
            <a:off x="5292080" y="5579948"/>
            <a:ext cx="23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Was ist mit dem </a:t>
            </a:r>
            <a:r>
              <a:rPr lang="de-DE" b="1" dirty="0" smtClean="0"/>
              <a:t>Ende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93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971600" y="3212976"/>
            <a:ext cx="7560840" cy="26642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23528" y="249717"/>
            <a:ext cx="7283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Wer entscheidet über einen neuen Block?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1063684" y="1054874"/>
            <a:ext cx="4692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 err="1" smtClean="0"/>
              <a:t>Prinzipell</a:t>
            </a:r>
            <a:r>
              <a:rPr lang="de-DE" dirty="0" smtClean="0"/>
              <a:t>: </a:t>
            </a:r>
            <a:r>
              <a:rPr lang="de-DE" b="1" dirty="0" smtClean="0"/>
              <a:t>JEDER </a:t>
            </a:r>
            <a:r>
              <a:rPr lang="de-DE" dirty="0" smtClean="0"/>
              <a:t>Teilnehmer an der </a:t>
            </a:r>
            <a:r>
              <a:rPr lang="de-DE" dirty="0" err="1" smtClean="0"/>
              <a:t>Blockchain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63684" y="1482564"/>
            <a:ext cx="790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Heißt in unserem Fall jeder Zaubernde, </a:t>
            </a:r>
            <a:r>
              <a:rPr lang="de-DE" b="1" dirty="0" smtClean="0"/>
              <a:t>ABER </a:t>
            </a:r>
            <a:r>
              <a:rPr lang="de-DE" dirty="0" smtClean="0"/>
              <a:t>es muss </a:t>
            </a:r>
            <a:r>
              <a:rPr lang="de-DE" b="1" dirty="0" err="1" smtClean="0"/>
              <a:t>Konsenz</a:t>
            </a:r>
            <a:r>
              <a:rPr lang="de-DE" dirty="0" smtClean="0"/>
              <a:t> herrschen!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115616" y="1916832"/>
            <a:ext cx="73698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Wir brauchen somit ein dezentrales </a:t>
            </a:r>
            <a:r>
              <a:rPr lang="de-DE" b="1" dirty="0" err="1" smtClean="0"/>
              <a:t>Konsenzverfahren</a:t>
            </a:r>
            <a:r>
              <a:rPr lang="de-DE" dirty="0" smtClean="0"/>
              <a:t>!</a:t>
            </a:r>
          </a:p>
          <a:p>
            <a:r>
              <a:rPr lang="de-DE" dirty="0" smtClean="0"/>
              <a:t>Häufig wird die sog. </a:t>
            </a:r>
            <a:r>
              <a:rPr lang="de-DE" b="1" dirty="0" smtClean="0"/>
              <a:t>Proof </a:t>
            </a:r>
            <a:r>
              <a:rPr lang="de-DE" b="1" dirty="0" err="1" smtClean="0"/>
              <a:t>of</a:t>
            </a:r>
            <a:r>
              <a:rPr lang="de-DE" b="1" dirty="0" smtClean="0"/>
              <a:t> Work </a:t>
            </a:r>
            <a:r>
              <a:rPr lang="de-DE" dirty="0" smtClean="0"/>
              <a:t>Methode verwendet: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Aufwendiger Arbeitsnachweis des Blockerstellers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Einfache Prüfung für jeden anderen Teilnehmer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 smtClean="0"/>
              <a:t>BEISPIEL: </a:t>
            </a:r>
            <a:r>
              <a:rPr lang="de-DE" dirty="0" smtClean="0"/>
              <a:t>Ein neuer Block darf nur erstellt werden, wenn eine Abbildung des Blockinhalts auf einen Zauberspruch genannt werden kann, so dass z.B. 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Zauberspruch mit A anfängt,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</a:t>
            </a:r>
            <a:r>
              <a:rPr lang="de-DE" dirty="0" smtClean="0"/>
              <a:t>us 2 Worten besteht 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</a:t>
            </a:r>
            <a:r>
              <a:rPr lang="de-DE" dirty="0" smtClean="0"/>
              <a:t>enau 2 Mal ‚v‘ enthält</a:t>
            </a:r>
          </a:p>
          <a:p>
            <a:r>
              <a:rPr lang="de-DE" dirty="0" smtClean="0"/>
              <a:t>Beispiel: </a:t>
            </a:r>
            <a:r>
              <a:rPr lang="de-DE" b="1" dirty="0" err="1"/>
              <a:t>Avada</a:t>
            </a:r>
            <a:r>
              <a:rPr lang="de-DE" b="1" dirty="0"/>
              <a:t> </a:t>
            </a:r>
            <a:r>
              <a:rPr lang="de-DE" b="1" dirty="0" err="1" smtClean="0"/>
              <a:t>Kedavra</a:t>
            </a:r>
            <a:r>
              <a:rPr lang="de-DE" b="1" dirty="0" smtClean="0"/>
              <a:t> (man muss erst einmal viele Zauberspruchbücher durchsehen, um so eine Abbildung zu finden)</a:t>
            </a:r>
          </a:p>
          <a:p>
            <a:r>
              <a:rPr lang="de-DE" dirty="0" smtClean="0"/>
              <a:t>Einfach zu prüfen, aber Abbildung aufwendig zu finden.</a:t>
            </a:r>
          </a:p>
          <a:p>
            <a:endParaRPr lang="de-DE" dirty="0"/>
          </a:p>
          <a:p>
            <a:r>
              <a:rPr lang="de-DE" dirty="0" smtClean="0"/>
              <a:t>Anforderungen wechseln für jeden neuen Block, da neuer Inhalt gegeben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49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216804"/>
            <a:ext cx="4980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Erstellen eines neuen Blocks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2744792" y="6361583"/>
            <a:ext cx="333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F05FF"/>
                </a:solidFill>
              </a:rPr>
              <a:t>Schritte aus https://bitcoin.org/bitcoin.pdf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72391" y="1268760"/>
            <a:ext cx="81149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200" b="1" dirty="0" smtClean="0"/>
              <a:t>Verteile</a:t>
            </a:r>
            <a:r>
              <a:rPr lang="de-DE" sz="2200" dirty="0" smtClean="0"/>
              <a:t> alle neuen </a:t>
            </a:r>
            <a:r>
              <a:rPr lang="de-DE" sz="2200" b="1" dirty="0" smtClean="0"/>
              <a:t>Daten (</a:t>
            </a:r>
            <a:r>
              <a:rPr lang="de-DE" sz="2200" b="1" dirty="0" err="1" smtClean="0"/>
              <a:t>bsp.</a:t>
            </a:r>
            <a:r>
              <a:rPr lang="de-DE" sz="2200" b="1" dirty="0" smtClean="0"/>
              <a:t> [Harry, Draco, 3, Harry]) </a:t>
            </a:r>
            <a:r>
              <a:rPr lang="de-DE" sz="2200" dirty="0" smtClean="0"/>
              <a:t>an alle 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200" dirty="0" smtClean="0"/>
              <a:t>Zauberer sammeln </a:t>
            </a:r>
            <a:r>
              <a:rPr lang="de-DE" sz="2200" b="1" dirty="0" smtClean="0"/>
              <a:t>Daten </a:t>
            </a:r>
            <a:r>
              <a:rPr lang="de-DE" sz="2200" dirty="0" smtClean="0"/>
              <a:t>in Blöcke und verteilen neue </a:t>
            </a:r>
            <a:r>
              <a:rPr lang="de-DE" sz="2200" b="1" dirty="0" smtClean="0"/>
              <a:t>Daten</a:t>
            </a:r>
            <a:r>
              <a:rPr lang="de-DE" sz="2200" dirty="0" smtClean="0"/>
              <a:t> weiter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200" dirty="0" smtClean="0"/>
              <a:t>Zauberer arbeiten am </a:t>
            </a:r>
            <a:r>
              <a:rPr lang="de-DE" sz="2200" b="1" dirty="0" smtClean="0"/>
              <a:t>Proof </a:t>
            </a:r>
            <a:r>
              <a:rPr lang="de-DE" sz="2200" b="1" dirty="0" err="1" smtClean="0"/>
              <a:t>of</a:t>
            </a:r>
            <a:r>
              <a:rPr lang="de-DE" sz="2200" b="1" dirty="0" smtClean="0"/>
              <a:t> Work</a:t>
            </a:r>
            <a:r>
              <a:rPr lang="de-DE" sz="2200" dirty="0" smtClean="0"/>
              <a:t>, um ihren Block zu veröffentlichen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200" dirty="0" smtClean="0"/>
              <a:t>Falls </a:t>
            </a:r>
            <a:r>
              <a:rPr lang="de-DE" sz="2200" b="1" dirty="0" smtClean="0"/>
              <a:t>Proof </a:t>
            </a:r>
            <a:r>
              <a:rPr lang="de-DE" sz="2200" b="1" dirty="0" err="1" smtClean="0"/>
              <a:t>of</a:t>
            </a:r>
            <a:r>
              <a:rPr lang="de-DE" sz="2200" b="1" dirty="0" smtClean="0"/>
              <a:t> Work</a:t>
            </a:r>
            <a:r>
              <a:rPr lang="de-DE" sz="2200" dirty="0" smtClean="0"/>
              <a:t> erfüllt, </a:t>
            </a:r>
            <a:r>
              <a:rPr lang="de-DE" sz="2200" b="1" dirty="0" smtClean="0"/>
              <a:t>verteile</a:t>
            </a:r>
            <a:r>
              <a:rPr lang="de-DE" sz="2200" dirty="0" smtClean="0"/>
              <a:t> </a:t>
            </a:r>
            <a:r>
              <a:rPr lang="de-DE" sz="2200" b="1" dirty="0" smtClean="0"/>
              <a:t>Block</a:t>
            </a:r>
            <a:r>
              <a:rPr lang="de-DE" sz="2200" dirty="0" smtClean="0"/>
              <a:t> an alle anderen 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200" dirty="0" smtClean="0"/>
              <a:t>Andere Zauberer </a:t>
            </a:r>
            <a:r>
              <a:rPr lang="de-DE" sz="2200" b="1" dirty="0" smtClean="0"/>
              <a:t>akzeptieren</a:t>
            </a:r>
            <a:r>
              <a:rPr lang="de-DE" sz="2200" dirty="0" smtClean="0"/>
              <a:t> den </a:t>
            </a:r>
            <a:r>
              <a:rPr lang="de-DE" sz="2200" b="1" dirty="0" smtClean="0"/>
              <a:t>Block</a:t>
            </a:r>
            <a:r>
              <a:rPr lang="de-DE" sz="2200" dirty="0" smtClean="0"/>
              <a:t> oder stellen </a:t>
            </a:r>
            <a:r>
              <a:rPr lang="de-DE" sz="2200" b="1" dirty="0" smtClean="0"/>
              <a:t>ungültige</a:t>
            </a:r>
            <a:r>
              <a:rPr lang="de-DE" sz="2200" dirty="0" smtClean="0"/>
              <a:t>* Daten fest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200" b="1" dirty="0" smtClean="0"/>
              <a:t>Akzeptanz</a:t>
            </a:r>
            <a:r>
              <a:rPr lang="de-DE" sz="2200" dirty="0" smtClean="0"/>
              <a:t> wird durch Erstellung eines </a:t>
            </a:r>
            <a:r>
              <a:rPr lang="de-DE" sz="2200" b="1" dirty="0" smtClean="0"/>
              <a:t>Nachfolgeblocks</a:t>
            </a:r>
            <a:r>
              <a:rPr lang="de-DE" sz="2200" dirty="0" smtClean="0"/>
              <a:t> an den neuen Block ausgedrückt</a:t>
            </a:r>
            <a:endParaRPr lang="de-DE" sz="2200" dirty="0"/>
          </a:p>
        </p:txBody>
      </p:sp>
      <p:sp>
        <p:nvSpPr>
          <p:cNvPr id="2" name="Textfeld 1"/>
          <p:cNvSpPr txBox="1"/>
          <p:nvPr/>
        </p:nvSpPr>
        <p:spPr>
          <a:xfrm>
            <a:off x="553810" y="5427221"/>
            <a:ext cx="8570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* Was als ungültig angesehen wird, hängt auch von den Daten ab. In unserem Beispiel :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1400" i="1" dirty="0" smtClean="0"/>
              <a:t>Duell gegen sich selbst verboten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1400" i="1" dirty="0" smtClean="0"/>
              <a:t>Duell mit 2 Siegern/Verlierern (keine doppelte Version eines Duells)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1400" i="1" dirty="0" smtClean="0"/>
              <a:t>Lücke/Reihenfolge falsch (Duell 3 vor 2, Wo ist Duell 1?)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4851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779345" y="1137807"/>
            <a:ext cx="7537071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77559" y="251799"/>
            <a:ext cx="498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Erstellen eines neuen Blocks</a:t>
            </a:r>
            <a:endParaRPr lang="de-DE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779345" y="1150873"/>
            <a:ext cx="81149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b="1" dirty="0" smtClean="0"/>
              <a:t>Verteile</a:t>
            </a:r>
            <a:r>
              <a:rPr lang="de-DE" dirty="0" smtClean="0"/>
              <a:t> alle neuen </a:t>
            </a:r>
            <a:r>
              <a:rPr lang="de-DE" b="1" dirty="0" smtClean="0"/>
              <a:t>Daten (</a:t>
            </a:r>
            <a:r>
              <a:rPr lang="de-DE" b="1" dirty="0" err="1" smtClean="0"/>
              <a:t>bsp.</a:t>
            </a:r>
            <a:r>
              <a:rPr lang="de-DE" b="1" dirty="0" smtClean="0"/>
              <a:t> [Harry, Draco, 3, Harry]) </a:t>
            </a:r>
            <a:r>
              <a:rPr lang="de-DE" dirty="0" smtClean="0"/>
              <a:t>an alle </a:t>
            </a:r>
            <a:br>
              <a:rPr lang="de-DE" dirty="0" smtClean="0"/>
            </a:br>
            <a:r>
              <a:rPr lang="de-DE" dirty="0" smtClean="0"/>
              <a:t>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Zauberer sammeln </a:t>
            </a:r>
            <a:r>
              <a:rPr lang="de-DE" b="1" dirty="0" smtClean="0"/>
              <a:t>Daten </a:t>
            </a:r>
            <a:r>
              <a:rPr lang="de-DE" dirty="0" smtClean="0"/>
              <a:t>in Blöcke und verteilen neue </a:t>
            </a:r>
            <a:r>
              <a:rPr lang="de-DE" b="1" dirty="0" smtClean="0"/>
              <a:t>Daten</a:t>
            </a:r>
            <a:r>
              <a:rPr lang="de-DE" dirty="0" smtClean="0"/>
              <a:t> weiter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Zauberer arbeiten am </a:t>
            </a:r>
            <a:r>
              <a:rPr lang="de-DE" sz="1400" b="1" dirty="0" smtClean="0"/>
              <a:t>Proof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Work</a:t>
            </a:r>
            <a:r>
              <a:rPr lang="de-DE" sz="1400" dirty="0" smtClean="0"/>
              <a:t>, um ihren Block zu veröffentlichen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Falls </a:t>
            </a:r>
            <a:r>
              <a:rPr lang="de-DE" sz="1400" b="1" dirty="0" smtClean="0"/>
              <a:t>Proof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Work</a:t>
            </a:r>
            <a:r>
              <a:rPr lang="de-DE" sz="1400" dirty="0" smtClean="0"/>
              <a:t> erfüllt, </a:t>
            </a:r>
            <a:r>
              <a:rPr lang="de-DE" sz="1400" b="1" dirty="0" smtClean="0"/>
              <a:t>verteile</a:t>
            </a:r>
            <a:r>
              <a:rPr lang="de-DE" sz="1400" dirty="0" smtClean="0"/>
              <a:t> </a:t>
            </a:r>
            <a:r>
              <a:rPr lang="de-DE" sz="1400" b="1" dirty="0" smtClean="0"/>
              <a:t>Block</a:t>
            </a:r>
            <a:r>
              <a:rPr lang="de-DE" sz="1400" dirty="0" smtClean="0"/>
              <a:t> an alle anderen 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Andere Zauberer </a:t>
            </a:r>
            <a:r>
              <a:rPr lang="de-DE" sz="1400" b="1" dirty="0" smtClean="0"/>
              <a:t>akzeptieren</a:t>
            </a:r>
            <a:r>
              <a:rPr lang="de-DE" sz="1400" dirty="0" smtClean="0"/>
              <a:t> den </a:t>
            </a:r>
            <a:r>
              <a:rPr lang="de-DE" sz="1400" b="1" dirty="0" smtClean="0"/>
              <a:t>Block</a:t>
            </a:r>
            <a:r>
              <a:rPr lang="de-DE" sz="1400" dirty="0" smtClean="0"/>
              <a:t> oder stellen ungültige Daten fest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smtClean="0"/>
              <a:t>Akzeptanz</a:t>
            </a:r>
            <a:r>
              <a:rPr lang="de-DE" sz="1400" dirty="0" smtClean="0"/>
              <a:t> wird durch Erstellung eines </a:t>
            </a:r>
            <a:r>
              <a:rPr lang="de-DE" sz="1400" b="1" dirty="0" smtClean="0"/>
              <a:t>Nachfolgeblocks</a:t>
            </a:r>
            <a:r>
              <a:rPr lang="de-DE" sz="1400" dirty="0" smtClean="0"/>
              <a:t> an den neuen Block ausgedrückt</a:t>
            </a:r>
            <a:endParaRPr lang="de-DE" sz="1400" dirty="0"/>
          </a:p>
        </p:txBody>
      </p:sp>
      <p:sp>
        <p:nvSpPr>
          <p:cNvPr id="7" name="Rechteck 6"/>
          <p:cNvSpPr/>
          <p:nvPr/>
        </p:nvSpPr>
        <p:spPr>
          <a:xfrm>
            <a:off x="484721" y="3695162"/>
            <a:ext cx="2736304" cy="2661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628737" y="4343235"/>
            <a:ext cx="2448272" cy="1797190"/>
          </a:xfrm>
          <a:prstGeom prst="roundRect">
            <a:avLst/>
          </a:prstGeom>
          <a:solidFill>
            <a:srgbClr val="FFC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Harry vs. Draco, 3 Sieger Harry;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664741" y="3789040"/>
            <a:ext cx="2467099" cy="409904"/>
          </a:xfrm>
          <a:prstGeom prst="roundRect">
            <a:avLst/>
          </a:prstGeom>
          <a:solidFill>
            <a:srgbClr val="C5714A"/>
          </a:solidFill>
          <a:ln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Block Header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868144" y="3695161"/>
            <a:ext cx="2736304" cy="2661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6012160" y="4343234"/>
            <a:ext cx="2448272" cy="1797190"/>
          </a:xfrm>
          <a:prstGeom prst="roundRect">
            <a:avLst/>
          </a:prstGeom>
          <a:solidFill>
            <a:srgbClr val="FFC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Ron vs. Hermine, 7,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Sieger Hermine;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Harry </a:t>
            </a:r>
            <a:r>
              <a:rPr lang="de-DE" dirty="0">
                <a:solidFill>
                  <a:schemeClr val="tx1"/>
                </a:solidFill>
              </a:rPr>
              <a:t>vs. </a:t>
            </a:r>
            <a:r>
              <a:rPr lang="de-DE" dirty="0" smtClean="0">
                <a:solidFill>
                  <a:schemeClr val="tx1"/>
                </a:solidFill>
              </a:rPr>
              <a:t>Draco, 3, </a:t>
            </a:r>
            <a:r>
              <a:rPr lang="de-DE" dirty="0">
                <a:solidFill>
                  <a:schemeClr val="tx1"/>
                </a:solidFill>
              </a:rPr>
              <a:t>Sieger Harry;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048164" y="3789040"/>
            <a:ext cx="2484276" cy="409903"/>
          </a:xfrm>
          <a:prstGeom prst="roundRect">
            <a:avLst/>
          </a:prstGeom>
          <a:solidFill>
            <a:srgbClr val="C5714A"/>
          </a:solidFill>
          <a:ln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Block Header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555107" y="3318685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Harry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020272" y="3325829"/>
            <a:ext cx="54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Ron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2771800" y="5241831"/>
            <a:ext cx="3672408" cy="2754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491880" y="4318499"/>
            <a:ext cx="2099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</a:t>
            </a:r>
            <a:r>
              <a:rPr lang="de-DE" i="1" dirty="0" smtClean="0"/>
              <a:t>„Hey, ich habe gegen Draco gewonnen!“</a:t>
            </a:r>
            <a:endParaRPr lang="de-DE" i="1" dirty="0"/>
          </a:p>
        </p:txBody>
      </p:sp>
      <p:sp>
        <p:nvSpPr>
          <p:cNvPr id="17" name="Textfeld 16"/>
          <p:cNvSpPr txBox="1"/>
          <p:nvPr/>
        </p:nvSpPr>
        <p:spPr>
          <a:xfrm>
            <a:off x="3538485" y="3253684"/>
            <a:ext cx="348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</a:t>
            </a:r>
            <a:r>
              <a:rPr lang="de-DE" i="1" dirty="0" smtClean="0"/>
              <a:t>„Klasse, Harry, ich sag es weiter!“</a:t>
            </a:r>
            <a:endParaRPr lang="de-DE" i="1" dirty="0"/>
          </a:p>
        </p:txBody>
      </p:sp>
      <p:sp>
        <p:nvSpPr>
          <p:cNvPr id="19" name="Abgerundetes Rechteck 18"/>
          <p:cNvSpPr/>
          <p:nvPr/>
        </p:nvSpPr>
        <p:spPr>
          <a:xfrm>
            <a:off x="2314226" y="3839178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0" name="Abgerundetes Rechteck 19"/>
          <p:cNvSpPr/>
          <p:nvPr/>
        </p:nvSpPr>
        <p:spPr>
          <a:xfrm>
            <a:off x="7686239" y="3843450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1" name="Textfeld 4"/>
          <p:cNvSpPr txBox="1"/>
          <p:nvPr/>
        </p:nvSpPr>
        <p:spPr>
          <a:xfrm>
            <a:off x="2744792" y="6361583"/>
            <a:ext cx="333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F05FF"/>
                </a:solidFill>
              </a:rPr>
              <a:t>Schritte aus https://bitcoin.org/bitcoin.pdf</a:t>
            </a:r>
          </a:p>
        </p:txBody>
      </p:sp>
    </p:spTree>
    <p:extLst>
      <p:ext uri="{BB962C8B-B14F-4D97-AF65-F5344CB8AC3E}">
        <p14:creationId xmlns:p14="http://schemas.microsoft.com/office/powerpoint/2010/main" val="19554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251937"/>
            <a:ext cx="498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Erstellen eines neuen Blocks</a:t>
            </a:r>
            <a:endParaRPr lang="de-DE" sz="3200" dirty="0"/>
          </a:p>
        </p:txBody>
      </p:sp>
      <p:sp>
        <p:nvSpPr>
          <p:cNvPr id="7" name="Rechteck 6"/>
          <p:cNvSpPr/>
          <p:nvPr/>
        </p:nvSpPr>
        <p:spPr>
          <a:xfrm>
            <a:off x="484721" y="3695162"/>
            <a:ext cx="2736304" cy="2661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628737" y="4343235"/>
            <a:ext cx="2448272" cy="1797190"/>
          </a:xfrm>
          <a:prstGeom prst="roundRect">
            <a:avLst/>
          </a:prstGeom>
          <a:solidFill>
            <a:srgbClr val="FFC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Harry vs. Draco, 3, Sieger Harry;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Ron vs. Hermine</a:t>
            </a:r>
            <a:r>
              <a:rPr lang="de-DE" dirty="0" smtClean="0">
                <a:solidFill>
                  <a:schemeClr val="tx1"/>
                </a:solidFill>
              </a:rPr>
              <a:t>, 7,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Sieger Hermine;</a:t>
            </a:r>
          </a:p>
          <a:p>
            <a:pPr algn="ctr"/>
            <a:endParaRPr lang="de-DE" dirty="0" smtClean="0"/>
          </a:p>
        </p:txBody>
      </p:sp>
      <p:sp>
        <p:nvSpPr>
          <p:cNvPr id="9" name="Abgerundetes Rechteck 8"/>
          <p:cNvSpPr/>
          <p:nvPr/>
        </p:nvSpPr>
        <p:spPr>
          <a:xfrm>
            <a:off x="664741" y="3839178"/>
            <a:ext cx="1530995" cy="35976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Header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868144" y="3695161"/>
            <a:ext cx="2736304" cy="2661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6012160" y="4343234"/>
            <a:ext cx="2448272" cy="1797190"/>
          </a:xfrm>
          <a:prstGeom prst="roundRect">
            <a:avLst/>
          </a:prstGeom>
          <a:solidFill>
            <a:srgbClr val="FFC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Ron vs. Hermine, 7,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Sieger Hermine;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Harry </a:t>
            </a:r>
            <a:r>
              <a:rPr lang="de-DE" dirty="0">
                <a:solidFill>
                  <a:schemeClr val="tx1"/>
                </a:solidFill>
              </a:rPr>
              <a:t>vs. </a:t>
            </a:r>
            <a:r>
              <a:rPr lang="de-DE" dirty="0" smtClean="0">
                <a:solidFill>
                  <a:schemeClr val="tx1"/>
                </a:solidFill>
              </a:rPr>
              <a:t>Draco, 3, </a:t>
            </a:r>
            <a:r>
              <a:rPr lang="de-DE" dirty="0">
                <a:solidFill>
                  <a:schemeClr val="tx1"/>
                </a:solidFill>
              </a:rPr>
              <a:t>Sieger Harry;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048164" y="3839177"/>
            <a:ext cx="1476164" cy="35976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Header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555107" y="3318685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Harry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020272" y="3325829"/>
            <a:ext cx="54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Ron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2987824" y="5025805"/>
            <a:ext cx="3384376" cy="6354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491880" y="4318499"/>
            <a:ext cx="2099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</a:t>
            </a:r>
            <a:r>
              <a:rPr lang="de-DE" i="1" dirty="0" smtClean="0"/>
              <a:t>„Ich habe gegen Hermine verloren…“</a:t>
            </a:r>
            <a:endParaRPr lang="de-DE" i="1" dirty="0"/>
          </a:p>
        </p:txBody>
      </p:sp>
      <p:sp>
        <p:nvSpPr>
          <p:cNvPr id="17" name="Textfeld 16"/>
          <p:cNvSpPr txBox="1"/>
          <p:nvPr/>
        </p:nvSpPr>
        <p:spPr>
          <a:xfrm>
            <a:off x="2202974" y="3211028"/>
            <a:ext cx="401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</a:t>
            </a:r>
            <a:r>
              <a:rPr lang="de-DE" i="1" dirty="0" smtClean="0"/>
              <a:t>„Schade, muss ich trotzdem verteilen“</a:t>
            </a:r>
            <a:endParaRPr lang="de-DE" i="1" dirty="0"/>
          </a:p>
        </p:txBody>
      </p:sp>
      <p:sp>
        <p:nvSpPr>
          <p:cNvPr id="19" name="Abgerundetes Rechteck 18"/>
          <p:cNvSpPr/>
          <p:nvPr/>
        </p:nvSpPr>
        <p:spPr>
          <a:xfrm>
            <a:off x="2314226" y="3839178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0" name="Abgerundetes Rechteck 19"/>
          <p:cNvSpPr/>
          <p:nvPr/>
        </p:nvSpPr>
        <p:spPr>
          <a:xfrm>
            <a:off x="7686239" y="3843450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18" name="Abgerundetes Rechteck 17"/>
          <p:cNvSpPr/>
          <p:nvPr/>
        </p:nvSpPr>
        <p:spPr>
          <a:xfrm>
            <a:off x="631342" y="3793449"/>
            <a:ext cx="2467099" cy="409904"/>
          </a:xfrm>
          <a:prstGeom prst="roundRect">
            <a:avLst/>
          </a:prstGeom>
          <a:solidFill>
            <a:srgbClr val="C5714A"/>
          </a:solidFill>
          <a:ln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Block Header</a:t>
            </a:r>
            <a:endParaRPr lang="de-DE" dirty="0"/>
          </a:p>
        </p:txBody>
      </p:sp>
      <p:sp>
        <p:nvSpPr>
          <p:cNvPr id="21" name="Abgerundetes Rechteck 20"/>
          <p:cNvSpPr/>
          <p:nvPr/>
        </p:nvSpPr>
        <p:spPr>
          <a:xfrm>
            <a:off x="2280827" y="3843587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2" name="Abgerundetes Rechteck 21"/>
          <p:cNvSpPr/>
          <p:nvPr/>
        </p:nvSpPr>
        <p:spPr>
          <a:xfrm>
            <a:off x="5996208" y="3814108"/>
            <a:ext cx="2467099" cy="409904"/>
          </a:xfrm>
          <a:prstGeom prst="roundRect">
            <a:avLst/>
          </a:prstGeom>
          <a:solidFill>
            <a:srgbClr val="C5714A"/>
          </a:solidFill>
          <a:ln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Block Header</a:t>
            </a:r>
            <a:endParaRPr lang="de-DE" dirty="0"/>
          </a:p>
        </p:txBody>
      </p:sp>
      <p:sp>
        <p:nvSpPr>
          <p:cNvPr id="23" name="Abgerundetes Rechteck 22"/>
          <p:cNvSpPr/>
          <p:nvPr/>
        </p:nvSpPr>
        <p:spPr>
          <a:xfrm>
            <a:off x="7645693" y="3864246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5" name="Textfeld 4"/>
          <p:cNvSpPr txBox="1"/>
          <p:nvPr/>
        </p:nvSpPr>
        <p:spPr>
          <a:xfrm>
            <a:off x="2744792" y="6361583"/>
            <a:ext cx="333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F05FF"/>
                </a:solidFill>
              </a:rPr>
              <a:t>Schritte aus https://bitcoin.org/bitcoin.pdf</a:t>
            </a:r>
          </a:p>
        </p:txBody>
      </p:sp>
      <p:sp>
        <p:nvSpPr>
          <p:cNvPr id="26" name="Abgerundetes Rechteck 13"/>
          <p:cNvSpPr/>
          <p:nvPr/>
        </p:nvSpPr>
        <p:spPr>
          <a:xfrm>
            <a:off x="779345" y="1137807"/>
            <a:ext cx="7537071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5"/>
          <p:cNvSpPr txBox="1"/>
          <p:nvPr/>
        </p:nvSpPr>
        <p:spPr>
          <a:xfrm>
            <a:off x="779345" y="1150873"/>
            <a:ext cx="81149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b="1" dirty="0" smtClean="0"/>
              <a:t>Verteile</a:t>
            </a:r>
            <a:r>
              <a:rPr lang="de-DE" dirty="0" smtClean="0"/>
              <a:t> alle neuen </a:t>
            </a:r>
            <a:r>
              <a:rPr lang="de-DE" b="1" dirty="0" smtClean="0"/>
              <a:t>Daten (</a:t>
            </a:r>
            <a:r>
              <a:rPr lang="de-DE" b="1" dirty="0" err="1" smtClean="0"/>
              <a:t>bsp.</a:t>
            </a:r>
            <a:r>
              <a:rPr lang="de-DE" b="1" dirty="0" smtClean="0"/>
              <a:t> [Harry, Draco, 3, Harry]) </a:t>
            </a:r>
            <a:r>
              <a:rPr lang="de-DE" dirty="0" smtClean="0"/>
              <a:t>an alle </a:t>
            </a:r>
            <a:br>
              <a:rPr lang="de-DE" dirty="0" smtClean="0"/>
            </a:br>
            <a:r>
              <a:rPr lang="de-DE" dirty="0" smtClean="0"/>
              <a:t>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Zauberer sammeln </a:t>
            </a:r>
            <a:r>
              <a:rPr lang="de-DE" b="1" dirty="0" smtClean="0"/>
              <a:t>Daten </a:t>
            </a:r>
            <a:r>
              <a:rPr lang="de-DE" dirty="0" smtClean="0"/>
              <a:t>in Blöcke und verteilen neue </a:t>
            </a:r>
            <a:r>
              <a:rPr lang="de-DE" b="1" dirty="0" smtClean="0"/>
              <a:t>Daten</a:t>
            </a:r>
            <a:r>
              <a:rPr lang="de-DE" dirty="0" smtClean="0"/>
              <a:t> weiter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Zauberer arbeiten am </a:t>
            </a:r>
            <a:r>
              <a:rPr lang="de-DE" sz="1400" b="1" dirty="0" smtClean="0"/>
              <a:t>Proof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Work</a:t>
            </a:r>
            <a:r>
              <a:rPr lang="de-DE" sz="1400" dirty="0" smtClean="0"/>
              <a:t>, um ihren Block zu veröffentlichen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Falls </a:t>
            </a:r>
            <a:r>
              <a:rPr lang="de-DE" sz="1400" b="1" dirty="0" smtClean="0"/>
              <a:t>Proof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Work</a:t>
            </a:r>
            <a:r>
              <a:rPr lang="de-DE" sz="1400" dirty="0" smtClean="0"/>
              <a:t> erfüllt, </a:t>
            </a:r>
            <a:r>
              <a:rPr lang="de-DE" sz="1400" b="1" dirty="0" smtClean="0"/>
              <a:t>verteile</a:t>
            </a:r>
            <a:r>
              <a:rPr lang="de-DE" sz="1400" dirty="0" smtClean="0"/>
              <a:t> </a:t>
            </a:r>
            <a:r>
              <a:rPr lang="de-DE" sz="1400" b="1" dirty="0" smtClean="0"/>
              <a:t>Block</a:t>
            </a:r>
            <a:r>
              <a:rPr lang="de-DE" sz="1400" dirty="0" smtClean="0"/>
              <a:t> an alle anderen 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Andere Zauberer </a:t>
            </a:r>
            <a:r>
              <a:rPr lang="de-DE" sz="1400" b="1" dirty="0" smtClean="0"/>
              <a:t>akzeptieren</a:t>
            </a:r>
            <a:r>
              <a:rPr lang="de-DE" sz="1400" dirty="0" smtClean="0"/>
              <a:t> den </a:t>
            </a:r>
            <a:r>
              <a:rPr lang="de-DE" sz="1400" b="1" dirty="0" smtClean="0"/>
              <a:t>Block</a:t>
            </a:r>
            <a:r>
              <a:rPr lang="de-DE" sz="1400" dirty="0" smtClean="0"/>
              <a:t> oder stellen invalide Daten fest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smtClean="0"/>
              <a:t>Akzeptanz</a:t>
            </a:r>
            <a:r>
              <a:rPr lang="de-DE" sz="1400" dirty="0" smtClean="0"/>
              <a:t> wird durch Erstellung eines </a:t>
            </a:r>
            <a:r>
              <a:rPr lang="de-DE" sz="1400" b="1" dirty="0" smtClean="0"/>
              <a:t>Nachfolgeblocks</a:t>
            </a:r>
            <a:r>
              <a:rPr lang="de-DE" sz="1400" dirty="0" smtClean="0"/>
              <a:t> an den neuen Block ausgedrückt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721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2356197"/>
            <a:ext cx="4848597" cy="72008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310" y="0"/>
            <a:ext cx="14305031" cy="6858000"/>
          </a:xfrm>
        </p:spPr>
      </p:pic>
      <p:sp>
        <p:nvSpPr>
          <p:cNvPr id="6" name="Textfeld 5"/>
          <p:cNvSpPr txBox="1"/>
          <p:nvPr/>
        </p:nvSpPr>
        <p:spPr>
          <a:xfrm>
            <a:off x="0" y="4826276"/>
            <a:ext cx="9267944" cy="110799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Volume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86" y="5065861"/>
            <a:ext cx="1285875" cy="7350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6" y="4532461"/>
            <a:ext cx="1371600" cy="10668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86" y="3922861"/>
            <a:ext cx="1371600" cy="10668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6" y="3008461"/>
            <a:ext cx="1843088" cy="11207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</p:pic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3601386" y="3465661"/>
            <a:ext cx="2362200" cy="2286000"/>
          </a:xfrm>
          <a:prstGeom prst="can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x-none" altLang="x-none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2" name="Group 15"/>
          <p:cNvGraphicFramePr>
            <a:graphicFrameLocks noGrp="1"/>
          </p:cNvGraphicFramePr>
          <p:nvPr>
            <p:extLst/>
          </p:nvPr>
        </p:nvGraphicFramePr>
        <p:xfrm>
          <a:off x="3829986" y="4151461"/>
          <a:ext cx="1027113" cy="873125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3" name="Group 41"/>
          <p:cNvGraphicFramePr>
            <a:graphicFrameLocks noGrp="1"/>
          </p:cNvGraphicFramePr>
          <p:nvPr>
            <p:extLst/>
          </p:nvPr>
        </p:nvGraphicFramePr>
        <p:xfrm>
          <a:off x="4744386" y="4303861"/>
          <a:ext cx="1027113" cy="873125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charset="2"/>
                        <a:defRPr sz="24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3829986" y="5319861"/>
            <a:ext cx="1709738" cy="2444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x-none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Raw Data Tables</a:t>
            </a:r>
          </a:p>
        </p:txBody>
      </p:sp>
      <p:sp>
        <p:nvSpPr>
          <p:cNvPr id="15" name="Text Box 68"/>
          <p:cNvSpPr txBox="1">
            <a:spLocks noChangeArrowheads="1"/>
          </p:cNvSpPr>
          <p:nvPr/>
        </p:nvSpPr>
        <p:spPr bwMode="auto">
          <a:xfrm>
            <a:off x="3829986" y="5829449"/>
            <a:ext cx="1892300" cy="2746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x-none">
                <a:effectLst>
                  <a:outerShdw blurRad="38100" dist="38100" dir="2700000" algn="tl">
                    <a:srgbClr val="000000"/>
                  </a:outerShdw>
                </a:effectLst>
              </a:rPr>
              <a:t>Relational DBMS</a:t>
            </a:r>
          </a:p>
        </p:txBody>
      </p:sp>
      <p:sp>
        <p:nvSpPr>
          <p:cNvPr id="16" name="Text Box 69"/>
          <p:cNvSpPr txBox="1">
            <a:spLocks noChangeArrowheads="1"/>
          </p:cNvSpPr>
          <p:nvPr/>
        </p:nvSpPr>
        <p:spPr bwMode="auto">
          <a:xfrm>
            <a:off x="477186" y="5904061"/>
            <a:ext cx="3286125" cy="549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x-none">
                <a:effectLst>
                  <a:outerShdw blurRad="38100" dist="38100" dir="2700000" algn="tl">
                    <a:srgbClr val="000000"/>
                  </a:outerShdw>
                </a:effectLst>
              </a:rPr>
              <a:t>Sensor/RFID streams</a:t>
            </a:r>
          </a:p>
          <a:p>
            <a:r>
              <a:rPr lang="en-US" altLang="x-none">
                <a:effectLst>
                  <a:outerShdw blurRad="38100" dist="38100" dir="2700000" algn="tl">
                    <a:srgbClr val="000000"/>
                  </a:outerShdw>
                </a:effectLst>
              </a:rPr>
              <a:t>(+ metadata, floor plans, …)</a:t>
            </a:r>
          </a:p>
        </p:txBody>
      </p:sp>
      <p:sp>
        <p:nvSpPr>
          <p:cNvPr id="17" name="AutoShape 71"/>
          <p:cNvSpPr>
            <a:spLocks noChangeArrowheads="1"/>
          </p:cNvSpPr>
          <p:nvPr/>
        </p:nvSpPr>
        <p:spPr bwMode="auto">
          <a:xfrm rot="1096962">
            <a:off x="2369486" y="3564086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8" name="AutoShape 72"/>
          <p:cNvSpPr>
            <a:spLocks noChangeArrowheads="1"/>
          </p:cNvSpPr>
          <p:nvPr/>
        </p:nvSpPr>
        <p:spPr bwMode="auto">
          <a:xfrm rot="20218304">
            <a:off x="2607611" y="5049986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" name="AutoShape 73"/>
          <p:cNvSpPr>
            <a:spLocks noChangeArrowheads="1"/>
          </p:cNvSpPr>
          <p:nvPr/>
        </p:nvSpPr>
        <p:spPr bwMode="auto">
          <a:xfrm>
            <a:off x="2382186" y="4303861"/>
            <a:ext cx="1219200" cy="257175"/>
          </a:xfrm>
          <a:prstGeom prst="rightArrow">
            <a:avLst>
              <a:gd name="adj1" fmla="val 50000"/>
              <a:gd name="adj2" fmla="val 11851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4744386" y="2932261"/>
            <a:ext cx="1546225" cy="4254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x-none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SELECT *</a:t>
            </a:r>
          </a:p>
          <a:p>
            <a:r>
              <a:rPr lang="en-US" altLang="x-none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FROM  RAWDATA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7335186" y="3618061"/>
            <a:ext cx="1376363" cy="2746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altLang="x-none">
                <a:effectLst>
                  <a:outerShdw blurRad="38100" dist="38100" dir="2700000" algn="tl">
                    <a:srgbClr val="000000"/>
                  </a:outerShdw>
                </a:effectLst>
              </a:rPr>
              <a:t>INPUT FILE </a:t>
            </a:r>
          </a:p>
        </p:txBody>
      </p:sp>
      <p:grpSp>
        <p:nvGrpSpPr>
          <p:cNvPr id="22" name="Group 94"/>
          <p:cNvGrpSpPr>
            <a:grpSpLocks/>
          </p:cNvGrpSpPr>
          <p:nvPr/>
        </p:nvGrpSpPr>
        <p:grpSpPr bwMode="auto">
          <a:xfrm>
            <a:off x="7411386" y="4303861"/>
            <a:ext cx="1673225" cy="914400"/>
            <a:chOff x="4272" y="1632"/>
            <a:chExt cx="1045" cy="912"/>
          </a:xfrm>
          <a:solidFill>
            <a:srgbClr val="FF9900"/>
          </a:solidFill>
        </p:grpSpPr>
        <p:sp>
          <p:nvSpPr>
            <p:cNvPr id="23" name="Oval 77"/>
            <p:cNvSpPr>
              <a:spLocks noChangeArrowheads="1"/>
            </p:cNvSpPr>
            <p:nvPr/>
          </p:nvSpPr>
          <p:spPr bwMode="auto">
            <a:xfrm>
              <a:off x="4272" y="1632"/>
              <a:ext cx="192" cy="19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4" name="Oval 78"/>
            <p:cNvSpPr>
              <a:spLocks noChangeArrowheads="1"/>
            </p:cNvSpPr>
            <p:nvPr/>
          </p:nvSpPr>
          <p:spPr bwMode="auto">
            <a:xfrm>
              <a:off x="4752" y="1632"/>
              <a:ext cx="192" cy="19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5" name="Line 79"/>
            <p:cNvSpPr>
              <a:spLocks noChangeShapeType="1"/>
            </p:cNvSpPr>
            <p:nvPr/>
          </p:nvSpPr>
          <p:spPr bwMode="auto">
            <a:xfrm>
              <a:off x="4464" y="1728"/>
              <a:ext cx="28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Oval 80"/>
            <p:cNvSpPr>
              <a:spLocks noChangeArrowheads="1"/>
            </p:cNvSpPr>
            <p:nvPr/>
          </p:nvSpPr>
          <p:spPr bwMode="auto">
            <a:xfrm>
              <a:off x="4272" y="2016"/>
              <a:ext cx="192" cy="19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7" name="Oval 81"/>
            <p:cNvSpPr>
              <a:spLocks noChangeArrowheads="1"/>
            </p:cNvSpPr>
            <p:nvPr/>
          </p:nvSpPr>
          <p:spPr bwMode="auto">
            <a:xfrm>
              <a:off x="4752" y="2016"/>
              <a:ext cx="192" cy="19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8" name="Line 82"/>
            <p:cNvSpPr>
              <a:spLocks noChangeShapeType="1"/>
            </p:cNvSpPr>
            <p:nvPr/>
          </p:nvSpPr>
          <p:spPr bwMode="auto">
            <a:xfrm>
              <a:off x="4368" y="1824"/>
              <a:ext cx="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Line 83"/>
            <p:cNvSpPr>
              <a:spLocks noChangeShapeType="1"/>
            </p:cNvSpPr>
            <p:nvPr/>
          </p:nvSpPr>
          <p:spPr bwMode="auto">
            <a:xfrm>
              <a:off x="4848" y="1824"/>
              <a:ext cx="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Oval 84"/>
            <p:cNvSpPr>
              <a:spLocks noChangeArrowheads="1"/>
            </p:cNvSpPr>
            <p:nvPr/>
          </p:nvSpPr>
          <p:spPr bwMode="auto">
            <a:xfrm>
              <a:off x="4272" y="2352"/>
              <a:ext cx="192" cy="19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cxnSp>
          <p:nvCxnSpPr>
            <p:cNvPr id="31" name="AutoShape 87"/>
            <p:cNvCxnSpPr>
              <a:cxnSpLocks noChangeShapeType="1"/>
            </p:cNvCxnSpPr>
            <p:nvPr/>
          </p:nvCxnSpPr>
          <p:spPr bwMode="auto">
            <a:xfrm rot="10800000" flipV="1">
              <a:off x="4272" y="1728"/>
              <a:ext cx="9" cy="720"/>
            </a:xfrm>
            <a:prstGeom prst="curvedConnector3">
              <a:avLst>
                <a:gd name="adj1" fmla="val 160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2" name="Oval 88"/>
            <p:cNvSpPr>
              <a:spLocks noChangeArrowheads="1"/>
            </p:cNvSpPr>
            <p:nvPr/>
          </p:nvSpPr>
          <p:spPr bwMode="auto">
            <a:xfrm>
              <a:off x="4752" y="2352"/>
              <a:ext cx="192" cy="19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cxnSp>
          <p:nvCxnSpPr>
            <p:cNvPr id="33" name="AutoShape 89"/>
            <p:cNvCxnSpPr>
              <a:cxnSpLocks noChangeShapeType="1"/>
            </p:cNvCxnSpPr>
            <p:nvPr/>
          </p:nvCxnSpPr>
          <p:spPr bwMode="auto">
            <a:xfrm rot="10800000" flipV="1">
              <a:off x="4752" y="1728"/>
              <a:ext cx="9" cy="720"/>
            </a:xfrm>
            <a:prstGeom prst="curvedConnector3">
              <a:avLst>
                <a:gd name="adj1" fmla="val 160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4" name="Line 90"/>
            <p:cNvSpPr>
              <a:spLocks noChangeShapeType="1"/>
            </p:cNvSpPr>
            <p:nvPr/>
          </p:nvSpPr>
          <p:spPr bwMode="auto">
            <a:xfrm>
              <a:off x="4464" y="2496"/>
              <a:ext cx="28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Line 91"/>
            <p:cNvSpPr>
              <a:spLocks noChangeShapeType="1"/>
            </p:cNvSpPr>
            <p:nvPr/>
          </p:nvSpPr>
          <p:spPr bwMode="auto">
            <a:xfrm>
              <a:off x="4944" y="1728"/>
              <a:ext cx="28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Line 92"/>
            <p:cNvSpPr>
              <a:spLocks noChangeShapeType="1"/>
            </p:cNvSpPr>
            <p:nvPr/>
          </p:nvSpPr>
          <p:spPr bwMode="auto">
            <a:xfrm>
              <a:off x="4944" y="2496"/>
              <a:ext cx="28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Text Box 93"/>
            <p:cNvSpPr txBox="1">
              <a:spLocks noChangeArrowheads="1"/>
            </p:cNvSpPr>
            <p:nvPr/>
          </p:nvSpPr>
          <p:spPr bwMode="auto">
            <a:xfrm>
              <a:off x="5136" y="1968"/>
              <a:ext cx="181" cy="42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x-none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…</a:t>
              </a:r>
            </a:p>
          </p:txBody>
        </p:sp>
      </p:grpSp>
      <p:sp>
        <p:nvSpPr>
          <p:cNvPr id="38" name="Text Box 95"/>
          <p:cNvSpPr txBox="1">
            <a:spLocks noChangeArrowheads="1"/>
          </p:cNvSpPr>
          <p:nvPr/>
        </p:nvSpPr>
        <p:spPr bwMode="auto">
          <a:xfrm>
            <a:off x="7258986" y="5599261"/>
            <a:ext cx="1600200" cy="2746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altLang="x-none">
                <a:effectLst>
                  <a:outerShdw blurRad="38100" dist="38100" dir="2700000" algn="tl">
                    <a:srgbClr val="000000"/>
                  </a:outerShdw>
                </a:effectLst>
              </a:rPr>
              <a:t>OUTPUT FILE </a:t>
            </a:r>
          </a:p>
        </p:txBody>
      </p:sp>
      <p:sp>
        <p:nvSpPr>
          <p:cNvPr id="39" name="AutoShape 96"/>
          <p:cNvSpPr>
            <a:spLocks noChangeArrowheads="1"/>
          </p:cNvSpPr>
          <p:nvPr/>
        </p:nvSpPr>
        <p:spPr bwMode="auto">
          <a:xfrm>
            <a:off x="5887386" y="3237061"/>
            <a:ext cx="2514600" cy="381000"/>
          </a:xfrm>
          <a:prstGeom prst="curvedDownArrow">
            <a:avLst>
              <a:gd name="adj1" fmla="val 132000"/>
              <a:gd name="adj2" fmla="val 264000"/>
              <a:gd name="adj3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0" name="AutoShape 97"/>
          <p:cNvSpPr>
            <a:spLocks noChangeArrowheads="1"/>
          </p:cNvSpPr>
          <p:nvPr/>
        </p:nvSpPr>
        <p:spPr bwMode="auto">
          <a:xfrm>
            <a:off x="7792386" y="3922861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" name="AutoShape 98"/>
          <p:cNvSpPr>
            <a:spLocks noChangeArrowheads="1"/>
          </p:cNvSpPr>
          <p:nvPr/>
        </p:nvSpPr>
        <p:spPr bwMode="auto">
          <a:xfrm>
            <a:off x="7792386" y="5294461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2" name="AutoShape 99"/>
          <p:cNvSpPr>
            <a:spLocks noChangeArrowheads="1"/>
          </p:cNvSpPr>
          <p:nvPr/>
        </p:nvSpPr>
        <p:spPr bwMode="auto">
          <a:xfrm flipH="1">
            <a:off x="5658786" y="5904061"/>
            <a:ext cx="2362200" cy="428625"/>
          </a:xfrm>
          <a:prstGeom prst="curvedUpArrow">
            <a:avLst>
              <a:gd name="adj1" fmla="val 110222"/>
              <a:gd name="adj2" fmla="val 220444"/>
              <a:gd name="adj3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x-none" altLang="x-non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5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/>
          <p:cNvSpPr/>
          <p:nvPr/>
        </p:nvSpPr>
        <p:spPr>
          <a:xfrm>
            <a:off x="611560" y="1830740"/>
            <a:ext cx="7288285" cy="340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23528" y="255351"/>
            <a:ext cx="498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Erstellen eines neuen Blocks</a:t>
            </a:r>
            <a:endParaRPr lang="de-DE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633540" y="1201976"/>
            <a:ext cx="8114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400" b="1" dirty="0" smtClean="0"/>
              <a:t>Verteile</a:t>
            </a:r>
            <a:r>
              <a:rPr lang="de-DE" sz="1400" dirty="0" smtClean="0"/>
              <a:t> alle neuen </a:t>
            </a:r>
            <a:r>
              <a:rPr lang="de-DE" sz="1400" b="1" dirty="0" smtClean="0"/>
              <a:t>Daten (</a:t>
            </a:r>
            <a:r>
              <a:rPr lang="de-DE" sz="1400" b="1" dirty="0" err="1" smtClean="0"/>
              <a:t>bsp.</a:t>
            </a:r>
            <a:r>
              <a:rPr lang="de-DE" sz="1400" b="1" dirty="0" smtClean="0"/>
              <a:t> [Harry, Draco, 3, Harry]) </a:t>
            </a:r>
            <a:r>
              <a:rPr lang="de-DE" sz="1400" dirty="0" smtClean="0"/>
              <a:t>an alle 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Zauberer sammeln </a:t>
            </a:r>
            <a:r>
              <a:rPr lang="de-DE" sz="1400" b="1" dirty="0" smtClean="0"/>
              <a:t>Daten </a:t>
            </a:r>
            <a:r>
              <a:rPr lang="de-DE" sz="1400" dirty="0" smtClean="0"/>
              <a:t>in Blöcke und verteilen neue </a:t>
            </a:r>
            <a:r>
              <a:rPr lang="de-DE" sz="1400" b="1" dirty="0" smtClean="0"/>
              <a:t>Daten</a:t>
            </a:r>
            <a:r>
              <a:rPr lang="de-DE" sz="1400" dirty="0" smtClean="0"/>
              <a:t> weiter</a:t>
            </a:r>
          </a:p>
          <a:p>
            <a:pPr marL="342900" indent="-342900">
              <a:buFont typeface="+mj-lt"/>
              <a:buAutoNum type="arabicPeriod"/>
            </a:pPr>
            <a:endParaRPr lang="de-DE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Zauberer arbeiten am </a:t>
            </a:r>
            <a:r>
              <a:rPr lang="de-DE" b="1" dirty="0" smtClean="0"/>
              <a:t>Proof </a:t>
            </a:r>
            <a:r>
              <a:rPr lang="de-DE" b="1" dirty="0" err="1" smtClean="0"/>
              <a:t>of</a:t>
            </a:r>
            <a:r>
              <a:rPr lang="de-DE" b="1" dirty="0" smtClean="0"/>
              <a:t> Work</a:t>
            </a:r>
            <a:r>
              <a:rPr lang="de-DE" dirty="0" smtClean="0"/>
              <a:t>, um ihren Block zu veröffentlichen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Falls </a:t>
            </a:r>
            <a:r>
              <a:rPr lang="de-DE" sz="1400" b="1" dirty="0" smtClean="0"/>
              <a:t>Proof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Work</a:t>
            </a:r>
            <a:r>
              <a:rPr lang="de-DE" sz="1400" dirty="0" smtClean="0"/>
              <a:t> erfüllt, </a:t>
            </a:r>
            <a:r>
              <a:rPr lang="de-DE" sz="1400" b="1" dirty="0" smtClean="0"/>
              <a:t>verteile</a:t>
            </a:r>
            <a:r>
              <a:rPr lang="de-DE" sz="1400" dirty="0" smtClean="0"/>
              <a:t> </a:t>
            </a:r>
            <a:r>
              <a:rPr lang="de-DE" sz="1400" b="1" dirty="0" smtClean="0"/>
              <a:t>Block</a:t>
            </a:r>
            <a:r>
              <a:rPr lang="de-DE" sz="1400" dirty="0" smtClean="0"/>
              <a:t> an alle anderen 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Andere Zauberer </a:t>
            </a:r>
            <a:r>
              <a:rPr lang="de-DE" sz="1400" b="1" dirty="0" smtClean="0"/>
              <a:t>akzeptieren</a:t>
            </a:r>
            <a:r>
              <a:rPr lang="de-DE" sz="1400" dirty="0" smtClean="0"/>
              <a:t> den </a:t>
            </a:r>
            <a:r>
              <a:rPr lang="de-DE" sz="1400" b="1" dirty="0" smtClean="0"/>
              <a:t>Block</a:t>
            </a:r>
            <a:r>
              <a:rPr lang="de-DE" sz="1400" dirty="0" smtClean="0"/>
              <a:t> oder stellen invalide Daten fest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smtClean="0"/>
              <a:t>Akzeptanz</a:t>
            </a:r>
            <a:r>
              <a:rPr lang="de-DE" sz="1400" dirty="0" smtClean="0"/>
              <a:t> wird durch Erstellung eines </a:t>
            </a:r>
            <a:r>
              <a:rPr lang="de-DE" sz="1400" b="1" dirty="0" smtClean="0"/>
              <a:t>Nachfolgeblocks</a:t>
            </a:r>
            <a:r>
              <a:rPr lang="de-DE" sz="1400" dirty="0" smtClean="0"/>
              <a:t> an den neuen Block ausgedrückt</a:t>
            </a:r>
            <a:endParaRPr lang="de-DE" sz="1400" dirty="0"/>
          </a:p>
        </p:txBody>
      </p:sp>
      <p:sp>
        <p:nvSpPr>
          <p:cNvPr id="7" name="Rechteck 6"/>
          <p:cNvSpPr/>
          <p:nvPr/>
        </p:nvSpPr>
        <p:spPr>
          <a:xfrm>
            <a:off x="484721" y="3695162"/>
            <a:ext cx="2736304" cy="2661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628737" y="4343235"/>
            <a:ext cx="2448272" cy="1797190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Harry vs. Draco, 3, Sieger Harry;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Ron vs. Hermine</a:t>
            </a:r>
            <a:r>
              <a:rPr lang="de-DE" dirty="0" smtClean="0">
                <a:solidFill>
                  <a:schemeClr val="tx1"/>
                </a:solidFill>
              </a:rPr>
              <a:t>, 7,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Sieger Hermine;</a:t>
            </a:r>
          </a:p>
          <a:p>
            <a:pPr algn="ctr"/>
            <a:endParaRPr lang="de-DE" dirty="0" smtClean="0"/>
          </a:p>
        </p:txBody>
      </p:sp>
      <p:sp>
        <p:nvSpPr>
          <p:cNvPr id="9" name="Abgerundetes Rechteck 8"/>
          <p:cNvSpPr/>
          <p:nvPr/>
        </p:nvSpPr>
        <p:spPr>
          <a:xfrm>
            <a:off x="664741" y="3839178"/>
            <a:ext cx="1530995" cy="359766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Header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868144" y="3695161"/>
            <a:ext cx="2736304" cy="2661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6012160" y="4343234"/>
            <a:ext cx="2448272" cy="1797190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Ron vs. Hermine, 7,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Sieger Hermine;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Harry </a:t>
            </a:r>
            <a:r>
              <a:rPr lang="de-DE" dirty="0">
                <a:solidFill>
                  <a:schemeClr val="tx1"/>
                </a:solidFill>
              </a:rPr>
              <a:t>vs. </a:t>
            </a:r>
            <a:r>
              <a:rPr lang="de-DE" dirty="0" smtClean="0">
                <a:solidFill>
                  <a:schemeClr val="tx1"/>
                </a:solidFill>
              </a:rPr>
              <a:t>Draco, 3, </a:t>
            </a:r>
            <a:r>
              <a:rPr lang="de-DE" dirty="0">
                <a:solidFill>
                  <a:schemeClr val="tx1"/>
                </a:solidFill>
              </a:rPr>
              <a:t>Sieger Harry;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048164" y="3839177"/>
            <a:ext cx="1476164" cy="359766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Header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555107" y="3318685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Harry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020272" y="3325829"/>
            <a:ext cx="54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Ron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221025" y="4318499"/>
            <a:ext cx="2654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3. </a:t>
            </a:r>
            <a:r>
              <a:rPr lang="de-DE" i="1" dirty="0" smtClean="0"/>
              <a:t>„Mein Block ist voll, ich such die Zauberspruch-</a:t>
            </a:r>
          </a:p>
          <a:p>
            <a:r>
              <a:rPr lang="de-DE" i="1" dirty="0" err="1" smtClean="0"/>
              <a:t>abbildung</a:t>
            </a:r>
            <a:r>
              <a:rPr lang="de-DE" i="1" dirty="0" smtClean="0"/>
              <a:t> (</a:t>
            </a:r>
            <a:r>
              <a:rPr lang="de-DE" i="1" dirty="0" err="1" smtClean="0"/>
              <a:t>PoW</a:t>
            </a:r>
            <a:r>
              <a:rPr lang="de-DE" i="1" dirty="0" smtClean="0"/>
              <a:t>)“ -Beide</a:t>
            </a:r>
            <a:endParaRPr lang="de-DE" i="1" dirty="0"/>
          </a:p>
        </p:txBody>
      </p:sp>
      <p:sp>
        <p:nvSpPr>
          <p:cNvPr id="19" name="Abgerundetes Rechteck 18"/>
          <p:cNvSpPr/>
          <p:nvPr/>
        </p:nvSpPr>
        <p:spPr>
          <a:xfrm>
            <a:off x="2314226" y="3839178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0" name="Abgerundetes Rechteck 19"/>
          <p:cNvSpPr/>
          <p:nvPr/>
        </p:nvSpPr>
        <p:spPr>
          <a:xfrm>
            <a:off x="7686239" y="3843450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17" name="Abgerundetes Rechteck 16"/>
          <p:cNvSpPr/>
          <p:nvPr/>
        </p:nvSpPr>
        <p:spPr>
          <a:xfrm>
            <a:off x="628737" y="3794405"/>
            <a:ext cx="2467099" cy="409904"/>
          </a:xfrm>
          <a:prstGeom prst="roundRect">
            <a:avLst/>
          </a:prstGeom>
          <a:solidFill>
            <a:srgbClr val="C5714A"/>
          </a:solidFill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Block Header</a:t>
            </a:r>
            <a:endParaRPr lang="de-DE" dirty="0"/>
          </a:p>
        </p:txBody>
      </p:sp>
      <p:sp>
        <p:nvSpPr>
          <p:cNvPr id="18" name="Abgerundetes Rechteck 17"/>
          <p:cNvSpPr/>
          <p:nvPr/>
        </p:nvSpPr>
        <p:spPr>
          <a:xfrm>
            <a:off x="2278222" y="3844543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1" name="Abgerundetes Rechteck 20"/>
          <p:cNvSpPr/>
          <p:nvPr/>
        </p:nvSpPr>
        <p:spPr>
          <a:xfrm>
            <a:off x="6012160" y="3814108"/>
            <a:ext cx="2467099" cy="409904"/>
          </a:xfrm>
          <a:prstGeom prst="roundRect">
            <a:avLst/>
          </a:prstGeom>
          <a:solidFill>
            <a:srgbClr val="C5714A"/>
          </a:solidFill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Block Header</a:t>
            </a:r>
            <a:endParaRPr lang="de-DE" dirty="0"/>
          </a:p>
        </p:txBody>
      </p:sp>
      <p:sp>
        <p:nvSpPr>
          <p:cNvPr id="22" name="Abgerundetes Rechteck 21"/>
          <p:cNvSpPr/>
          <p:nvPr/>
        </p:nvSpPr>
        <p:spPr>
          <a:xfrm>
            <a:off x="7661645" y="3864246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4" name="Textfeld 4"/>
          <p:cNvSpPr txBox="1"/>
          <p:nvPr/>
        </p:nvSpPr>
        <p:spPr>
          <a:xfrm>
            <a:off x="2744792" y="6361583"/>
            <a:ext cx="333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F05FF"/>
                </a:solidFill>
              </a:rPr>
              <a:t>Schritte aus https://bitcoin.org/bitcoin.pdf</a:t>
            </a:r>
          </a:p>
        </p:txBody>
      </p:sp>
    </p:spTree>
    <p:extLst>
      <p:ext uri="{BB962C8B-B14F-4D97-AF65-F5344CB8AC3E}">
        <p14:creationId xmlns:p14="http://schemas.microsoft.com/office/powerpoint/2010/main" val="5163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/>
          <p:cNvSpPr/>
          <p:nvPr/>
        </p:nvSpPr>
        <p:spPr>
          <a:xfrm>
            <a:off x="644724" y="1716484"/>
            <a:ext cx="7647923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77559" y="273944"/>
            <a:ext cx="498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Erstellen eines neuen Blocks</a:t>
            </a:r>
            <a:endParaRPr lang="de-DE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140420"/>
            <a:ext cx="81149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400" b="1" dirty="0" smtClean="0"/>
              <a:t>Verteile</a:t>
            </a:r>
            <a:r>
              <a:rPr lang="de-DE" sz="1400" dirty="0" smtClean="0"/>
              <a:t> alle neuen </a:t>
            </a:r>
            <a:r>
              <a:rPr lang="de-DE" sz="1400" b="1" dirty="0" smtClean="0"/>
              <a:t>Daten (</a:t>
            </a:r>
            <a:r>
              <a:rPr lang="de-DE" sz="1400" b="1" dirty="0" err="1" smtClean="0"/>
              <a:t>bsp.</a:t>
            </a:r>
            <a:r>
              <a:rPr lang="de-DE" sz="1400" b="1" dirty="0" smtClean="0"/>
              <a:t> [Harry, Draco, 3, Harry]) </a:t>
            </a:r>
            <a:r>
              <a:rPr lang="de-DE" sz="1400" dirty="0" smtClean="0"/>
              <a:t>an alle 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Zauberer sammeln </a:t>
            </a:r>
            <a:r>
              <a:rPr lang="de-DE" sz="1400" b="1" dirty="0" smtClean="0"/>
              <a:t>Daten </a:t>
            </a:r>
            <a:r>
              <a:rPr lang="de-DE" sz="1400" dirty="0" smtClean="0"/>
              <a:t>in Blöcke und verteilen neue </a:t>
            </a:r>
            <a:r>
              <a:rPr lang="de-DE" sz="1400" b="1" dirty="0" smtClean="0"/>
              <a:t>Daten</a:t>
            </a:r>
            <a:r>
              <a:rPr lang="de-DE" sz="1400" dirty="0" smtClean="0"/>
              <a:t> weiter</a:t>
            </a:r>
          </a:p>
          <a:p>
            <a:pPr marL="342900" indent="-342900">
              <a:buFont typeface="+mj-lt"/>
              <a:buAutoNum type="arabicPeriod"/>
            </a:pPr>
            <a:endParaRPr lang="de-DE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Zauberer arbeiten am </a:t>
            </a:r>
            <a:r>
              <a:rPr lang="de-DE" b="1" dirty="0" smtClean="0"/>
              <a:t>Proof </a:t>
            </a:r>
            <a:r>
              <a:rPr lang="de-DE" b="1" dirty="0" err="1" smtClean="0"/>
              <a:t>of</a:t>
            </a:r>
            <a:r>
              <a:rPr lang="de-DE" b="1" dirty="0" smtClean="0"/>
              <a:t> Work</a:t>
            </a:r>
            <a:r>
              <a:rPr lang="de-DE" dirty="0" smtClean="0"/>
              <a:t>, um ihren Block zu veröffentlichen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Falls </a:t>
            </a:r>
            <a:r>
              <a:rPr lang="de-DE" b="1" dirty="0" smtClean="0"/>
              <a:t>Proof </a:t>
            </a:r>
            <a:r>
              <a:rPr lang="de-DE" b="1" dirty="0" err="1" smtClean="0"/>
              <a:t>of</a:t>
            </a:r>
            <a:r>
              <a:rPr lang="de-DE" b="1" dirty="0" smtClean="0"/>
              <a:t> Work</a:t>
            </a:r>
            <a:r>
              <a:rPr lang="de-DE" dirty="0" smtClean="0"/>
              <a:t> erfüllt, </a:t>
            </a:r>
            <a:r>
              <a:rPr lang="de-DE" b="1" dirty="0" smtClean="0"/>
              <a:t>verteile</a:t>
            </a:r>
            <a:r>
              <a:rPr lang="de-DE" dirty="0" smtClean="0"/>
              <a:t> </a:t>
            </a:r>
            <a:r>
              <a:rPr lang="de-DE" b="1" dirty="0" smtClean="0"/>
              <a:t>Block</a:t>
            </a:r>
            <a:r>
              <a:rPr lang="de-DE" dirty="0" smtClean="0"/>
              <a:t> an alle anderen bekannten Zauberer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Andere Zauberer </a:t>
            </a:r>
            <a:r>
              <a:rPr lang="de-DE" sz="1400" b="1" dirty="0" smtClean="0"/>
              <a:t>akzeptieren</a:t>
            </a:r>
            <a:r>
              <a:rPr lang="de-DE" sz="1400" dirty="0" smtClean="0"/>
              <a:t> den </a:t>
            </a:r>
            <a:r>
              <a:rPr lang="de-DE" sz="1400" b="1" dirty="0" smtClean="0"/>
              <a:t>Block</a:t>
            </a:r>
            <a:r>
              <a:rPr lang="de-DE" sz="1400" dirty="0" smtClean="0"/>
              <a:t> oder stellen invalide Daten fest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smtClean="0"/>
              <a:t>Akzeptanz</a:t>
            </a:r>
            <a:r>
              <a:rPr lang="de-DE" sz="1400" dirty="0" smtClean="0"/>
              <a:t> wird durch Erstellung eines </a:t>
            </a:r>
            <a:r>
              <a:rPr lang="de-DE" sz="1400" b="1" dirty="0" smtClean="0"/>
              <a:t>Nachfolgeblocks</a:t>
            </a:r>
            <a:r>
              <a:rPr lang="de-DE" sz="1400" dirty="0" smtClean="0"/>
              <a:t> an den neuen Block ausgedrückt</a:t>
            </a:r>
            <a:endParaRPr lang="de-DE" sz="1400" dirty="0"/>
          </a:p>
        </p:txBody>
      </p:sp>
      <p:sp>
        <p:nvSpPr>
          <p:cNvPr id="7" name="Rechteck 6"/>
          <p:cNvSpPr/>
          <p:nvPr/>
        </p:nvSpPr>
        <p:spPr>
          <a:xfrm>
            <a:off x="484721" y="3695162"/>
            <a:ext cx="2736304" cy="2661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628737" y="4343235"/>
            <a:ext cx="2448272" cy="1797190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Harry vs. Draco, 3, Sieger Harry;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Ron vs. Hermine</a:t>
            </a:r>
            <a:r>
              <a:rPr lang="de-DE" dirty="0" smtClean="0">
                <a:solidFill>
                  <a:schemeClr val="tx1"/>
                </a:solidFill>
              </a:rPr>
              <a:t>, 7,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Sieger Hermine;</a:t>
            </a:r>
          </a:p>
          <a:p>
            <a:pPr algn="ctr"/>
            <a:endParaRPr lang="de-DE" dirty="0" smtClean="0"/>
          </a:p>
        </p:txBody>
      </p:sp>
      <p:sp>
        <p:nvSpPr>
          <p:cNvPr id="9" name="Abgerundetes Rechteck 8"/>
          <p:cNvSpPr/>
          <p:nvPr/>
        </p:nvSpPr>
        <p:spPr>
          <a:xfrm>
            <a:off x="664741" y="3789040"/>
            <a:ext cx="2412268" cy="409904"/>
          </a:xfrm>
          <a:prstGeom prst="roundRect">
            <a:avLst/>
          </a:prstGeom>
          <a:solidFill>
            <a:srgbClr val="C5714A"/>
          </a:solidFill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Block Header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868144" y="3695161"/>
            <a:ext cx="2736304" cy="2661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6012160" y="4343234"/>
            <a:ext cx="2448272" cy="1797190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Ron vs. Hermine, 7,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Sieger Hermine;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Harry </a:t>
            </a:r>
            <a:r>
              <a:rPr lang="de-DE" dirty="0">
                <a:solidFill>
                  <a:schemeClr val="tx1"/>
                </a:solidFill>
              </a:rPr>
              <a:t>vs. </a:t>
            </a:r>
            <a:r>
              <a:rPr lang="de-DE" dirty="0" smtClean="0">
                <a:solidFill>
                  <a:schemeClr val="tx1"/>
                </a:solidFill>
              </a:rPr>
              <a:t>Draco, 3, </a:t>
            </a:r>
            <a:r>
              <a:rPr lang="de-DE" dirty="0">
                <a:solidFill>
                  <a:schemeClr val="tx1"/>
                </a:solidFill>
              </a:rPr>
              <a:t>Sieger Harry;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048164" y="3789040"/>
            <a:ext cx="2412268" cy="409903"/>
          </a:xfrm>
          <a:prstGeom prst="roundRect">
            <a:avLst/>
          </a:prstGeom>
          <a:solidFill>
            <a:srgbClr val="C5714A"/>
          </a:solidFill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Block Header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555107" y="3318685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Harry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020272" y="3325829"/>
            <a:ext cx="54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Ron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771800" y="3318685"/>
            <a:ext cx="350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4. </a:t>
            </a:r>
            <a:r>
              <a:rPr lang="de-DE" i="1" dirty="0" smtClean="0"/>
              <a:t>„Habe den Zauberspruch!“ </a:t>
            </a:r>
            <a:endParaRPr lang="de-DE" dirty="0"/>
          </a:p>
        </p:txBody>
      </p:sp>
      <p:sp>
        <p:nvSpPr>
          <p:cNvPr id="17" name="Abgerundetes Rechteck 16"/>
          <p:cNvSpPr/>
          <p:nvPr/>
        </p:nvSpPr>
        <p:spPr>
          <a:xfrm>
            <a:off x="2246037" y="3839041"/>
            <a:ext cx="762783" cy="309902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r>
              <a:rPr lang="de-DE" dirty="0"/>
              <a:t>!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7686239" y="3843450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r>
              <a:rPr lang="de-DE" dirty="0" smtClean="0"/>
              <a:t>?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3347864" y="3993991"/>
            <a:ext cx="24482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4"/>
          <p:cNvSpPr txBox="1"/>
          <p:nvPr/>
        </p:nvSpPr>
        <p:spPr>
          <a:xfrm>
            <a:off x="2744792" y="6361583"/>
            <a:ext cx="333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F05FF"/>
                </a:solidFill>
              </a:rPr>
              <a:t>Schritte aus https://bitcoin.org/bitcoin.pdf</a:t>
            </a:r>
          </a:p>
        </p:txBody>
      </p:sp>
    </p:spTree>
    <p:extLst>
      <p:ext uri="{BB962C8B-B14F-4D97-AF65-F5344CB8AC3E}">
        <p14:creationId xmlns:p14="http://schemas.microsoft.com/office/powerpoint/2010/main" val="3668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/>
          <p:cNvSpPr/>
          <p:nvPr/>
        </p:nvSpPr>
        <p:spPr>
          <a:xfrm>
            <a:off x="611560" y="2303001"/>
            <a:ext cx="7647923" cy="9099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23528" y="251937"/>
            <a:ext cx="498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Erstellen eines neuen Blocks</a:t>
            </a:r>
            <a:endParaRPr lang="de-DE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638045" y="1150873"/>
            <a:ext cx="81149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400" b="1" dirty="0" smtClean="0"/>
              <a:t>Verteile</a:t>
            </a:r>
            <a:r>
              <a:rPr lang="de-DE" sz="1400" dirty="0" smtClean="0"/>
              <a:t> alle neuen </a:t>
            </a:r>
            <a:r>
              <a:rPr lang="de-DE" sz="1400" b="1" dirty="0" smtClean="0"/>
              <a:t>Daten (</a:t>
            </a:r>
            <a:r>
              <a:rPr lang="de-DE" sz="1400" b="1" dirty="0" err="1" smtClean="0"/>
              <a:t>bsp.</a:t>
            </a:r>
            <a:r>
              <a:rPr lang="de-DE" sz="1400" b="1" dirty="0" smtClean="0"/>
              <a:t> [Harry, Draco, 3, Harry]) </a:t>
            </a:r>
            <a:r>
              <a:rPr lang="de-DE" sz="1400" dirty="0" smtClean="0"/>
              <a:t>an alle 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Zauberer sammeln </a:t>
            </a:r>
            <a:r>
              <a:rPr lang="de-DE" sz="1400" b="1" dirty="0" smtClean="0"/>
              <a:t>Daten </a:t>
            </a:r>
            <a:r>
              <a:rPr lang="de-DE" sz="1400" dirty="0" smtClean="0"/>
              <a:t>in Blöcke und verteilen neue </a:t>
            </a:r>
            <a:r>
              <a:rPr lang="de-DE" sz="1400" b="1" dirty="0" smtClean="0"/>
              <a:t>Daten</a:t>
            </a:r>
            <a:r>
              <a:rPr lang="de-DE" sz="1400" dirty="0" smtClean="0"/>
              <a:t> weiter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Zauberer arbeiten am </a:t>
            </a:r>
            <a:r>
              <a:rPr lang="de-DE" sz="1400" b="1" dirty="0" smtClean="0"/>
              <a:t>Proof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Work</a:t>
            </a:r>
            <a:r>
              <a:rPr lang="de-DE" sz="1400" dirty="0" smtClean="0"/>
              <a:t>, um ihren Block zu veröffentlichen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Falls </a:t>
            </a:r>
            <a:r>
              <a:rPr lang="de-DE" sz="1400" b="1" dirty="0" smtClean="0"/>
              <a:t>Proof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Work</a:t>
            </a:r>
            <a:r>
              <a:rPr lang="de-DE" sz="1400" dirty="0" smtClean="0"/>
              <a:t> erfüllt, </a:t>
            </a:r>
            <a:r>
              <a:rPr lang="de-DE" sz="1400" b="1" dirty="0" smtClean="0"/>
              <a:t>verteile</a:t>
            </a:r>
            <a:r>
              <a:rPr lang="de-DE" sz="1400" dirty="0" smtClean="0"/>
              <a:t> </a:t>
            </a:r>
            <a:r>
              <a:rPr lang="de-DE" sz="1400" b="1" dirty="0" smtClean="0"/>
              <a:t>Block</a:t>
            </a:r>
            <a:r>
              <a:rPr lang="de-DE" sz="1400" dirty="0" smtClean="0"/>
              <a:t> an alle anderen bekannten Zauberer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Andere Zauberer </a:t>
            </a:r>
            <a:r>
              <a:rPr lang="de-DE" b="1" dirty="0" smtClean="0"/>
              <a:t>akzeptieren</a:t>
            </a:r>
            <a:r>
              <a:rPr lang="de-DE" dirty="0" smtClean="0"/>
              <a:t> den </a:t>
            </a:r>
            <a:r>
              <a:rPr lang="de-DE" b="1" dirty="0" smtClean="0"/>
              <a:t>Block</a:t>
            </a:r>
            <a:r>
              <a:rPr lang="de-DE" dirty="0" smtClean="0"/>
              <a:t> oder stellen invalide Daten fest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smtClean="0"/>
              <a:t>Akzeptanz</a:t>
            </a:r>
            <a:r>
              <a:rPr lang="de-DE" dirty="0" smtClean="0"/>
              <a:t> wird durch Erstellung eines </a:t>
            </a:r>
            <a:r>
              <a:rPr lang="de-DE" b="1" dirty="0" smtClean="0"/>
              <a:t>Nachfolgeblocks</a:t>
            </a:r>
            <a:r>
              <a:rPr lang="de-DE" dirty="0" smtClean="0"/>
              <a:t> an den </a:t>
            </a:r>
            <a:br>
              <a:rPr lang="de-DE" dirty="0" smtClean="0"/>
            </a:br>
            <a:r>
              <a:rPr lang="de-DE" dirty="0" smtClean="0"/>
              <a:t>neuen Block ausgedrückt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84721" y="3695163"/>
            <a:ext cx="2736304" cy="21101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628737" y="4343235"/>
            <a:ext cx="2448272" cy="1390021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Harry vs. Draco, 3, Sieger Harry;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Ron vs. Hermine</a:t>
            </a:r>
            <a:r>
              <a:rPr lang="de-DE" dirty="0" smtClean="0">
                <a:solidFill>
                  <a:schemeClr val="tx1"/>
                </a:solidFill>
              </a:rPr>
              <a:t>, 7,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Sieger Hermine;</a:t>
            </a:r>
          </a:p>
          <a:p>
            <a:pPr algn="ctr"/>
            <a:endParaRPr lang="de-DE" dirty="0" smtClean="0"/>
          </a:p>
        </p:txBody>
      </p:sp>
      <p:sp>
        <p:nvSpPr>
          <p:cNvPr id="9" name="Abgerundetes Rechteck 8"/>
          <p:cNvSpPr/>
          <p:nvPr/>
        </p:nvSpPr>
        <p:spPr>
          <a:xfrm>
            <a:off x="664741" y="3789040"/>
            <a:ext cx="2412268" cy="409904"/>
          </a:xfrm>
          <a:prstGeom prst="roundRect">
            <a:avLst/>
          </a:prstGeom>
          <a:solidFill>
            <a:srgbClr val="C5714A"/>
          </a:solidFill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Block Header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555107" y="3318685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Harry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020272" y="3325829"/>
            <a:ext cx="54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Ron</a:t>
            </a:r>
            <a:endParaRPr lang="de-DE" dirty="0"/>
          </a:p>
        </p:txBody>
      </p:sp>
      <p:sp>
        <p:nvSpPr>
          <p:cNvPr id="17" name="Abgerundetes Rechteck 16"/>
          <p:cNvSpPr/>
          <p:nvPr/>
        </p:nvSpPr>
        <p:spPr>
          <a:xfrm>
            <a:off x="2246037" y="3839041"/>
            <a:ext cx="762783" cy="309902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r>
              <a:rPr lang="de-DE" dirty="0"/>
              <a:t>!</a:t>
            </a:r>
          </a:p>
        </p:txBody>
      </p:sp>
      <p:sp>
        <p:nvSpPr>
          <p:cNvPr id="14" name="Rechteck 13"/>
          <p:cNvSpPr/>
          <p:nvPr/>
        </p:nvSpPr>
        <p:spPr>
          <a:xfrm>
            <a:off x="484721" y="6093296"/>
            <a:ext cx="2736304" cy="2631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Nachfolger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6012160" y="3688017"/>
            <a:ext cx="2736304" cy="21101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Abgerundetes Rechteck 19"/>
          <p:cNvSpPr/>
          <p:nvPr/>
        </p:nvSpPr>
        <p:spPr>
          <a:xfrm>
            <a:off x="6156176" y="4336089"/>
            <a:ext cx="2448272" cy="1390021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Harry vs. Draco, 3, Sieger Harry;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Ron vs. Hermine</a:t>
            </a:r>
            <a:r>
              <a:rPr lang="de-DE" dirty="0" smtClean="0">
                <a:solidFill>
                  <a:schemeClr val="tx1"/>
                </a:solidFill>
              </a:rPr>
              <a:t>, 7,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Sieger Hermine;</a:t>
            </a:r>
          </a:p>
          <a:p>
            <a:pPr algn="ctr"/>
            <a:endParaRPr lang="de-DE" dirty="0" smtClean="0"/>
          </a:p>
        </p:txBody>
      </p:sp>
      <p:sp>
        <p:nvSpPr>
          <p:cNvPr id="21" name="Abgerundetes Rechteck 20"/>
          <p:cNvSpPr/>
          <p:nvPr/>
        </p:nvSpPr>
        <p:spPr>
          <a:xfrm>
            <a:off x="6192180" y="3781894"/>
            <a:ext cx="2412268" cy="409904"/>
          </a:xfrm>
          <a:prstGeom prst="roundRect">
            <a:avLst/>
          </a:prstGeom>
          <a:solidFill>
            <a:srgbClr val="C5714A"/>
          </a:solidFill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Block Header</a:t>
            </a:r>
            <a:endParaRPr lang="de-DE" dirty="0"/>
          </a:p>
        </p:txBody>
      </p:sp>
      <p:sp>
        <p:nvSpPr>
          <p:cNvPr id="22" name="Abgerundetes Rechteck 21"/>
          <p:cNvSpPr/>
          <p:nvPr/>
        </p:nvSpPr>
        <p:spPr>
          <a:xfrm>
            <a:off x="7773476" y="3831895"/>
            <a:ext cx="762783" cy="309902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r>
              <a:rPr lang="de-DE" dirty="0"/>
              <a:t>!</a:t>
            </a:r>
          </a:p>
        </p:txBody>
      </p:sp>
      <p:sp>
        <p:nvSpPr>
          <p:cNvPr id="23" name="Rechteck 22"/>
          <p:cNvSpPr/>
          <p:nvPr/>
        </p:nvSpPr>
        <p:spPr>
          <a:xfrm>
            <a:off x="6012160" y="6086150"/>
            <a:ext cx="2736304" cy="2631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Nachfolger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4211960" y="3318685"/>
            <a:ext cx="249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5. „Sieht gut aus, Harry.“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3851920" y="5702971"/>
            <a:ext cx="249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6. „Ich arbeite mit dir am Nachfolgeblock.“</a:t>
            </a:r>
            <a:endParaRPr lang="de-DE" dirty="0"/>
          </a:p>
        </p:txBody>
      </p:sp>
      <p:cxnSp>
        <p:nvCxnSpPr>
          <p:cNvPr id="27" name="Gerade Verbindung mit Pfeil 26"/>
          <p:cNvCxnSpPr>
            <a:stCxn id="7" idx="2"/>
            <a:endCxn id="14" idx="0"/>
          </p:cNvCxnSpPr>
          <p:nvPr/>
        </p:nvCxnSpPr>
        <p:spPr>
          <a:xfrm>
            <a:off x="1852873" y="5805265"/>
            <a:ext cx="0" cy="2880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9" idx="2"/>
            <a:endCxn id="23" idx="0"/>
          </p:cNvCxnSpPr>
          <p:nvPr/>
        </p:nvCxnSpPr>
        <p:spPr>
          <a:xfrm>
            <a:off x="7380312" y="5798119"/>
            <a:ext cx="0" cy="2880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4"/>
          <p:cNvSpPr txBox="1"/>
          <p:nvPr/>
        </p:nvSpPr>
        <p:spPr>
          <a:xfrm>
            <a:off x="2744792" y="6361583"/>
            <a:ext cx="333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F05FF"/>
                </a:solidFill>
              </a:rPr>
              <a:t>Schritte aus https://bitcoin.org/bitcoin.pdf</a:t>
            </a:r>
          </a:p>
        </p:txBody>
      </p:sp>
    </p:spTree>
    <p:extLst>
      <p:ext uri="{BB962C8B-B14F-4D97-AF65-F5344CB8AC3E}">
        <p14:creationId xmlns:p14="http://schemas.microsoft.com/office/powerpoint/2010/main" val="1969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17230" y="245768"/>
            <a:ext cx="6854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Wie sieht ein realer Proof </a:t>
            </a:r>
            <a:r>
              <a:rPr lang="de-DE" sz="3200" dirty="0" err="1" smtClean="0"/>
              <a:t>of</a:t>
            </a:r>
            <a:r>
              <a:rPr lang="de-DE" sz="3200" dirty="0" smtClean="0"/>
              <a:t> Work aus?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265109" y="109199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Es wird ein Ziel festgelegt, das vom Hashwert erfüllt werden muss, </a:t>
            </a:r>
            <a:r>
              <a:rPr lang="de-DE" b="1" dirty="0" smtClean="0"/>
              <a:t>beispielweise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65109" y="175542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Hashfunktion(Header, Daten, </a:t>
            </a:r>
            <a:r>
              <a:rPr lang="de-DE" sz="2000" i="1" dirty="0" err="1" smtClean="0"/>
              <a:t>RandomNumber</a:t>
            </a:r>
            <a:r>
              <a:rPr lang="de-DE" sz="2000" i="1" dirty="0" smtClean="0"/>
              <a:t>) &lt; Ziel</a:t>
            </a:r>
            <a:endParaRPr lang="de-DE" sz="2000" i="1" dirty="0"/>
          </a:p>
        </p:txBody>
      </p:sp>
      <p:sp>
        <p:nvSpPr>
          <p:cNvPr id="5" name="Textfeld 4"/>
          <p:cNvSpPr txBox="1"/>
          <p:nvPr/>
        </p:nvSpPr>
        <p:spPr>
          <a:xfrm>
            <a:off x="251519" y="2204864"/>
            <a:ext cx="860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 </a:t>
            </a:r>
            <a:r>
              <a:rPr lang="de-DE" b="1" dirty="0" smtClean="0"/>
              <a:t>Header</a:t>
            </a:r>
            <a:r>
              <a:rPr lang="de-DE" dirty="0" smtClean="0"/>
              <a:t> und </a:t>
            </a:r>
            <a:r>
              <a:rPr lang="de-DE" b="1" dirty="0" smtClean="0"/>
              <a:t>Daten</a:t>
            </a:r>
            <a:r>
              <a:rPr lang="de-DE" dirty="0" smtClean="0"/>
              <a:t> vorgegeben sind, kann nur die </a:t>
            </a:r>
            <a:r>
              <a:rPr lang="de-DE" b="1" dirty="0" err="1" smtClean="0"/>
              <a:t>RandomNumber</a:t>
            </a:r>
            <a:r>
              <a:rPr lang="de-DE" dirty="0" smtClean="0"/>
              <a:t> verändert werden. 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65109" y="2650120"/>
            <a:ext cx="576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Nach längerem ‚</a:t>
            </a:r>
            <a:r>
              <a:rPr lang="de-DE" b="1" dirty="0" smtClean="0"/>
              <a:t>Raten</a:t>
            </a:r>
            <a:r>
              <a:rPr lang="de-DE" dirty="0" smtClean="0"/>
              <a:t>‘ kann eine Lösung gefunden werden.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67544" y="3098425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Hashfunktion(4EF…, 3GH…, </a:t>
            </a:r>
            <a:r>
              <a:rPr lang="de-DE" sz="2000" b="1" i="1" dirty="0" smtClean="0"/>
              <a:t>1</a:t>
            </a:r>
            <a:r>
              <a:rPr lang="de-DE" sz="2000" i="1" dirty="0" smtClean="0"/>
              <a:t>) &lt; 100…</a:t>
            </a:r>
            <a:endParaRPr lang="de-DE" sz="2000" i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67544" y="3498535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Hashfunktion(4EF…, 3GH…, </a:t>
            </a:r>
            <a:r>
              <a:rPr lang="de-DE" sz="2000" b="1" i="1" dirty="0" smtClean="0"/>
              <a:t>2</a:t>
            </a:r>
            <a:r>
              <a:rPr lang="de-DE" sz="2000" i="1" dirty="0" smtClean="0"/>
              <a:t>) &lt; 100…</a:t>
            </a:r>
            <a:endParaRPr lang="de-DE" sz="2000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67543" y="3898645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Hashfunktion(4EF…, 3GH…,</a:t>
            </a:r>
            <a:r>
              <a:rPr lang="de-DE" sz="2000" b="1" i="1" dirty="0" smtClean="0"/>
              <a:t> 3</a:t>
            </a:r>
            <a:r>
              <a:rPr lang="de-DE" sz="2000" i="1" dirty="0" smtClean="0"/>
              <a:t>) &lt; 100…</a:t>
            </a:r>
            <a:endParaRPr lang="de-DE" sz="2000" i="1" dirty="0"/>
          </a:p>
        </p:txBody>
      </p:sp>
      <p:sp>
        <p:nvSpPr>
          <p:cNvPr id="8" name="Gewitterblitz 7"/>
          <p:cNvSpPr/>
          <p:nvPr/>
        </p:nvSpPr>
        <p:spPr>
          <a:xfrm>
            <a:off x="4478980" y="3170433"/>
            <a:ext cx="288032" cy="256094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witterblitz 12"/>
          <p:cNvSpPr/>
          <p:nvPr/>
        </p:nvSpPr>
        <p:spPr>
          <a:xfrm>
            <a:off x="4487364" y="3570543"/>
            <a:ext cx="288032" cy="256094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ewitterblitz 13"/>
          <p:cNvSpPr/>
          <p:nvPr/>
        </p:nvSpPr>
        <p:spPr>
          <a:xfrm>
            <a:off x="4529284" y="3962364"/>
            <a:ext cx="288032" cy="256094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4662041" y="6300534"/>
            <a:ext cx="226710" cy="229045"/>
          </a:xfrm>
          <a:custGeom>
            <a:avLst/>
            <a:gdLst>
              <a:gd name="connsiteX0" fmla="*/ 0 w 453421"/>
              <a:gd name="connsiteY0" fmla="*/ 181369 h 324952"/>
              <a:gd name="connsiteX1" fmla="*/ 196482 w 453421"/>
              <a:gd name="connsiteY1" fmla="*/ 324952 h 324952"/>
              <a:gd name="connsiteX2" fmla="*/ 453421 w 453421"/>
              <a:gd name="connsiteY2" fmla="*/ 0 h 324952"/>
              <a:gd name="connsiteX3" fmla="*/ 188925 w 453421"/>
              <a:gd name="connsiteY3" fmla="*/ 211597 h 324952"/>
              <a:gd name="connsiteX4" fmla="*/ 0 w 453421"/>
              <a:gd name="connsiteY4" fmla="*/ 181369 h 32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21" h="324952">
                <a:moveTo>
                  <a:pt x="0" y="181369"/>
                </a:moveTo>
                <a:lnTo>
                  <a:pt x="196482" y="324952"/>
                </a:lnTo>
                <a:lnTo>
                  <a:pt x="453421" y="0"/>
                </a:lnTo>
                <a:lnTo>
                  <a:pt x="188925" y="211597"/>
                </a:lnTo>
                <a:lnTo>
                  <a:pt x="0" y="181369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67544" y="580526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Hashfunktion(4EF…, 3GH…, </a:t>
            </a:r>
            <a:r>
              <a:rPr lang="de-DE" sz="2000" b="1" i="1" dirty="0" smtClean="0"/>
              <a:t>578.321</a:t>
            </a:r>
            <a:r>
              <a:rPr lang="de-DE" sz="2000" i="1" dirty="0" smtClean="0"/>
              <a:t>) &lt; 100…</a:t>
            </a:r>
            <a:endParaRPr lang="de-DE" sz="2000" i="1" dirty="0"/>
          </a:p>
        </p:txBody>
      </p:sp>
      <p:sp>
        <p:nvSpPr>
          <p:cNvPr id="17" name="Textfeld 16"/>
          <p:cNvSpPr txBox="1"/>
          <p:nvPr/>
        </p:nvSpPr>
        <p:spPr>
          <a:xfrm>
            <a:off x="2401774" y="49411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5652120" y="3140170"/>
            <a:ext cx="0" cy="2742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>
            <a:off x="5652120" y="5882410"/>
            <a:ext cx="31599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ihandform 21"/>
          <p:cNvSpPr/>
          <p:nvPr/>
        </p:nvSpPr>
        <p:spPr>
          <a:xfrm>
            <a:off x="5652656" y="3631569"/>
            <a:ext cx="3143722" cy="2244294"/>
          </a:xfrm>
          <a:custGeom>
            <a:avLst/>
            <a:gdLst>
              <a:gd name="connsiteX0" fmla="*/ 0 w 3000138"/>
              <a:gd name="connsiteY0" fmla="*/ 1315003 h 1393746"/>
              <a:gd name="connsiteX1" fmla="*/ 801044 w 3000138"/>
              <a:gd name="connsiteY1" fmla="*/ 1133635 h 1393746"/>
              <a:gd name="connsiteX2" fmla="*/ 1413163 w 3000138"/>
              <a:gd name="connsiteY2" fmla="*/ 81 h 1393746"/>
              <a:gd name="connsiteX3" fmla="*/ 1851471 w 3000138"/>
              <a:gd name="connsiteY3" fmla="*/ 1194091 h 1393746"/>
              <a:gd name="connsiteX4" fmla="*/ 3000138 w 3000138"/>
              <a:gd name="connsiteY4" fmla="*/ 1322560 h 1393746"/>
              <a:gd name="connsiteX0" fmla="*/ 0 w 3000138"/>
              <a:gd name="connsiteY0" fmla="*/ 1314923 h 1376494"/>
              <a:gd name="connsiteX1" fmla="*/ 801044 w 3000138"/>
              <a:gd name="connsiteY1" fmla="*/ 1133555 h 1376494"/>
              <a:gd name="connsiteX2" fmla="*/ 1413163 w 3000138"/>
              <a:gd name="connsiteY2" fmla="*/ 1 h 1376494"/>
              <a:gd name="connsiteX3" fmla="*/ 1889256 w 3000138"/>
              <a:gd name="connsiteY3" fmla="*/ 1130244 h 1376494"/>
              <a:gd name="connsiteX4" fmla="*/ 3000138 w 3000138"/>
              <a:gd name="connsiteY4" fmla="*/ 1322480 h 1376494"/>
              <a:gd name="connsiteX0" fmla="*/ 0 w 3000138"/>
              <a:gd name="connsiteY0" fmla="*/ 1314932 h 1372758"/>
              <a:gd name="connsiteX1" fmla="*/ 801044 w 3000138"/>
              <a:gd name="connsiteY1" fmla="*/ 1133564 h 1372758"/>
              <a:gd name="connsiteX2" fmla="*/ 1413163 w 3000138"/>
              <a:gd name="connsiteY2" fmla="*/ 10 h 1372758"/>
              <a:gd name="connsiteX3" fmla="*/ 1972383 w 3000138"/>
              <a:gd name="connsiteY3" fmla="*/ 1112034 h 1372758"/>
              <a:gd name="connsiteX4" fmla="*/ 3000138 w 3000138"/>
              <a:gd name="connsiteY4" fmla="*/ 1322489 h 1372758"/>
              <a:gd name="connsiteX0" fmla="*/ 0 w 3045481"/>
              <a:gd name="connsiteY0" fmla="*/ 1314932 h 1380401"/>
              <a:gd name="connsiteX1" fmla="*/ 801044 w 3045481"/>
              <a:gd name="connsiteY1" fmla="*/ 1133564 h 1380401"/>
              <a:gd name="connsiteX2" fmla="*/ 1413163 w 3045481"/>
              <a:gd name="connsiteY2" fmla="*/ 10 h 1380401"/>
              <a:gd name="connsiteX3" fmla="*/ 1972383 w 3045481"/>
              <a:gd name="connsiteY3" fmla="*/ 1112034 h 1380401"/>
              <a:gd name="connsiteX4" fmla="*/ 3045481 w 3045481"/>
              <a:gd name="connsiteY4" fmla="*/ 1331599 h 1380401"/>
              <a:gd name="connsiteX0" fmla="*/ 0 w 3045481"/>
              <a:gd name="connsiteY0" fmla="*/ 1314932 h 1351270"/>
              <a:gd name="connsiteX1" fmla="*/ 801044 w 3045481"/>
              <a:gd name="connsiteY1" fmla="*/ 1133564 h 1351270"/>
              <a:gd name="connsiteX2" fmla="*/ 1413163 w 3045481"/>
              <a:gd name="connsiteY2" fmla="*/ 10 h 1351270"/>
              <a:gd name="connsiteX3" fmla="*/ 1972383 w 3045481"/>
              <a:gd name="connsiteY3" fmla="*/ 1112034 h 1351270"/>
              <a:gd name="connsiteX4" fmla="*/ 3045481 w 3045481"/>
              <a:gd name="connsiteY4" fmla="*/ 1331599 h 1351270"/>
              <a:gd name="connsiteX0" fmla="*/ 0 w 3143722"/>
              <a:gd name="connsiteY0" fmla="*/ 1314932 h 1367463"/>
              <a:gd name="connsiteX1" fmla="*/ 801044 w 3143722"/>
              <a:gd name="connsiteY1" fmla="*/ 1133564 h 1367463"/>
              <a:gd name="connsiteX2" fmla="*/ 1413163 w 3143722"/>
              <a:gd name="connsiteY2" fmla="*/ 10 h 1367463"/>
              <a:gd name="connsiteX3" fmla="*/ 1972383 w 3143722"/>
              <a:gd name="connsiteY3" fmla="*/ 1112034 h 1367463"/>
              <a:gd name="connsiteX4" fmla="*/ 3143722 w 3143722"/>
              <a:gd name="connsiteY4" fmla="*/ 1349818 h 1367463"/>
              <a:gd name="connsiteX0" fmla="*/ 0 w 3143722"/>
              <a:gd name="connsiteY0" fmla="*/ 1351370 h 1367463"/>
              <a:gd name="connsiteX1" fmla="*/ 801044 w 3143722"/>
              <a:gd name="connsiteY1" fmla="*/ 1133564 h 1367463"/>
              <a:gd name="connsiteX2" fmla="*/ 1413163 w 3143722"/>
              <a:gd name="connsiteY2" fmla="*/ 10 h 1367463"/>
              <a:gd name="connsiteX3" fmla="*/ 1972383 w 3143722"/>
              <a:gd name="connsiteY3" fmla="*/ 1112034 h 1367463"/>
              <a:gd name="connsiteX4" fmla="*/ 3143722 w 3143722"/>
              <a:gd name="connsiteY4" fmla="*/ 1349818 h 1367463"/>
              <a:gd name="connsiteX0" fmla="*/ 0 w 3143722"/>
              <a:gd name="connsiteY0" fmla="*/ 1351370 h 1367463"/>
              <a:gd name="connsiteX1" fmla="*/ 801044 w 3143722"/>
              <a:gd name="connsiteY1" fmla="*/ 1133564 h 1367463"/>
              <a:gd name="connsiteX2" fmla="*/ 1413163 w 3143722"/>
              <a:gd name="connsiteY2" fmla="*/ 10 h 1367463"/>
              <a:gd name="connsiteX3" fmla="*/ 1972383 w 3143722"/>
              <a:gd name="connsiteY3" fmla="*/ 1112034 h 1367463"/>
              <a:gd name="connsiteX4" fmla="*/ 3143722 w 3143722"/>
              <a:gd name="connsiteY4" fmla="*/ 1349818 h 1367463"/>
              <a:gd name="connsiteX0" fmla="*/ 0 w 3143722"/>
              <a:gd name="connsiteY0" fmla="*/ 1351442 h 1367535"/>
              <a:gd name="connsiteX1" fmla="*/ 801044 w 3143722"/>
              <a:gd name="connsiteY1" fmla="*/ 1133636 h 1367535"/>
              <a:gd name="connsiteX2" fmla="*/ 1413163 w 3143722"/>
              <a:gd name="connsiteY2" fmla="*/ 82 h 1367535"/>
              <a:gd name="connsiteX3" fmla="*/ 1972383 w 3143722"/>
              <a:gd name="connsiteY3" fmla="*/ 1112106 h 1367535"/>
              <a:gd name="connsiteX4" fmla="*/ 3143722 w 3143722"/>
              <a:gd name="connsiteY4" fmla="*/ 1349890 h 1367535"/>
              <a:gd name="connsiteX0" fmla="*/ 0 w 3143722"/>
              <a:gd name="connsiteY0" fmla="*/ 1351532 h 1367625"/>
              <a:gd name="connsiteX1" fmla="*/ 801044 w 3143722"/>
              <a:gd name="connsiteY1" fmla="*/ 1133726 h 1367625"/>
              <a:gd name="connsiteX2" fmla="*/ 1413163 w 3143722"/>
              <a:gd name="connsiteY2" fmla="*/ 172 h 1367625"/>
              <a:gd name="connsiteX3" fmla="*/ 1972383 w 3143722"/>
              <a:gd name="connsiteY3" fmla="*/ 1112196 h 1367625"/>
              <a:gd name="connsiteX4" fmla="*/ 3143722 w 3143722"/>
              <a:gd name="connsiteY4" fmla="*/ 1349980 h 1367625"/>
              <a:gd name="connsiteX0" fmla="*/ 0 w 3143722"/>
              <a:gd name="connsiteY0" fmla="*/ 1351532 h 1352687"/>
              <a:gd name="connsiteX1" fmla="*/ 801044 w 3143722"/>
              <a:gd name="connsiteY1" fmla="*/ 1133726 h 1352687"/>
              <a:gd name="connsiteX2" fmla="*/ 1413163 w 3143722"/>
              <a:gd name="connsiteY2" fmla="*/ 172 h 1352687"/>
              <a:gd name="connsiteX3" fmla="*/ 1972383 w 3143722"/>
              <a:gd name="connsiteY3" fmla="*/ 1112196 h 1352687"/>
              <a:gd name="connsiteX4" fmla="*/ 3143722 w 3143722"/>
              <a:gd name="connsiteY4" fmla="*/ 1349980 h 135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722" h="1352687">
                <a:moveTo>
                  <a:pt x="0" y="1351532"/>
                </a:moveTo>
                <a:cubicBezTo>
                  <a:pt x="396113" y="1347651"/>
                  <a:pt x="565517" y="1358953"/>
                  <a:pt x="801044" y="1133726"/>
                </a:cubicBezTo>
                <a:cubicBezTo>
                  <a:pt x="1036571" y="908499"/>
                  <a:pt x="1202826" y="-14460"/>
                  <a:pt x="1413163" y="172"/>
                </a:cubicBezTo>
                <a:cubicBezTo>
                  <a:pt x="1623500" y="14804"/>
                  <a:pt x="1683957" y="887228"/>
                  <a:pt x="1972383" y="1112196"/>
                </a:cubicBezTo>
                <a:cubicBezTo>
                  <a:pt x="2260810" y="1337164"/>
                  <a:pt x="2865372" y="1362837"/>
                  <a:pt x="3143722" y="13499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6748827" y="3051667"/>
            <a:ext cx="2213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Dichtefunktion für: Lösung </a:t>
            </a:r>
            <a:br>
              <a:rPr lang="de-DE" sz="1400" dirty="0" smtClean="0"/>
            </a:br>
            <a:r>
              <a:rPr lang="de-DE" sz="1400" dirty="0" smtClean="0"/>
              <a:t>nach t "Schritten" gefunden</a:t>
            </a:r>
            <a:endParaRPr lang="de-DE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5180588" y="2969938"/>
            <a:ext cx="461665" cy="29793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DE" smtClean="0"/>
              <a:t>0			1</a:t>
            </a:r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8665573" y="544522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44281" y="451129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f(t)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96136" y="5877272"/>
            <a:ext cx="3152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Lösung</a:t>
            </a:r>
            <a:r>
              <a:rPr lang="en-US" sz="1600" dirty="0" smtClean="0"/>
              <a:t> in </a:t>
            </a:r>
            <a:r>
              <a:rPr lang="en-US" sz="1600" dirty="0" err="1" smtClean="0"/>
              <a:t>bis</a:t>
            </a:r>
            <a:r>
              <a:rPr lang="en-US" sz="1600" dirty="0" smtClean="0"/>
              <a:t> </a:t>
            </a:r>
            <a:r>
              <a:rPr lang="en-US" sz="1600" dirty="0" err="1" smtClean="0"/>
              <a:t>zu</a:t>
            </a:r>
            <a:r>
              <a:rPr lang="en-US" sz="1600" dirty="0" smtClean="0"/>
              <a:t> t "</a:t>
            </a:r>
            <a:r>
              <a:rPr lang="en-US" sz="1600" dirty="0" err="1" smtClean="0"/>
              <a:t>Schritten</a:t>
            </a:r>
            <a:r>
              <a:rPr lang="en-US" sz="1600" dirty="0" smtClean="0"/>
              <a:t>"</a:t>
            </a:r>
            <a:br>
              <a:rPr lang="en-US" sz="1600" dirty="0" smtClean="0"/>
            </a:br>
            <a:r>
              <a:rPr lang="en-US" sz="1600" dirty="0" smtClean="0"/>
              <a:t>P(</a:t>
            </a:r>
            <a:r>
              <a:rPr lang="en-US" sz="1600" dirty="0" err="1" smtClean="0"/>
              <a:t>T≤t</a:t>
            </a:r>
            <a:r>
              <a:rPr lang="en-US" sz="1600" dirty="0" smtClean="0"/>
              <a:t>) = ∫</a:t>
            </a:r>
            <a:r>
              <a:rPr lang="en-US" sz="1600" baseline="-25000" dirty="0" smtClean="0"/>
              <a:t>0</a:t>
            </a:r>
            <a:r>
              <a:rPr lang="en-US" sz="1600" baseline="30000" dirty="0" smtClean="0"/>
              <a:t>t</a:t>
            </a:r>
            <a:r>
              <a:rPr lang="en-US" sz="1600" dirty="0" smtClean="0"/>
              <a:t> f(t) </a:t>
            </a:r>
            <a:r>
              <a:rPr lang="en-US" sz="1600" dirty="0" err="1" smtClean="0"/>
              <a:t>dt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12104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331640" y="2750973"/>
            <a:ext cx="20882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A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331640" y="3975109"/>
            <a:ext cx="2088232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Block B</a:t>
            </a:r>
            <a:endParaRPr lang="de-DE" dirty="0"/>
          </a:p>
        </p:txBody>
      </p:sp>
      <p:cxnSp>
        <p:nvCxnSpPr>
          <p:cNvPr id="7" name="Gerade Verbindung mit Pfeil 6"/>
          <p:cNvCxnSpPr>
            <a:stCxn id="4" idx="2"/>
            <a:endCxn id="5" idx="0"/>
          </p:cNvCxnSpPr>
          <p:nvPr/>
        </p:nvCxnSpPr>
        <p:spPr>
          <a:xfrm>
            <a:off x="2375756" y="3615069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3851920" y="2780928"/>
            <a:ext cx="20882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A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851920" y="4005064"/>
            <a:ext cx="2088232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Block B‘</a:t>
            </a:r>
            <a:endParaRPr lang="de-DE" dirty="0"/>
          </a:p>
        </p:txBody>
      </p:sp>
      <p:cxnSp>
        <p:nvCxnSpPr>
          <p:cNvPr id="12" name="Gerade Verbindung mit Pfeil 11"/>
          <p:cNvCxnSpPr>
            <a:stCxn id="9" idx="2"/>
            <a:endCxn id="10" idx="0"/>
          </p:cNvCxnSpPr>
          <p:nvPr/>
        </p:nvCxnSpPr>
        <p:spPr>
          <a:xfrm>
            <a:off x="4896036" y="36450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67544" y="250368"/>
            <a:ext cx="6662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Welche Ketten werden übernommen?</a:t>
            </a:r>
            <a:endParaRPr lang="de-DE" sz="3200" dirty="0"/>
          </a:p>
        </p:txBody>
      </p:sp>
      <p:sp>
        <p:nvSpPr>
          <p:cNvPr id="15" name="Rechteck 14"/>
          <p:cNvSpPr/>
          <p:nvPr/>
        </p:nvSpPr>
        <p:spPr>
          <a:xfrm>
            <a:off x="6444208" y="2780928"/>
            <a:ext cx="20882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A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6444208" y="4005064"/>
            <a:ext cx="2088232" cy="864096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Block B‘‘</a:t>
            </a:r>
            <a:endParaRPr lang="de-DE" dirty="0"/>
          </a:p>
        </p:txBody>
      </p:sp>
      <p:cxnSp>
        <p:nvCxnSpPr>
          <p:cNvPr id="17" name="Gerade Verbindung mit Pfeil 16"/>
          <p:cNvCxnSpPr>
            <a:stCxn id="15" idx="2"/>
            <a:endCxn id="16" idx="0"/>
          </p:cNvCxnSpPr>
          <p:nvPr/>
        </p:nvCxnSpPr>
        <p:spPr>
          <a:xfrm>
            <a:off x="7488324" y="36450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718537" y="1097964"/>
            <a:ext cx="704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Problem: </a:t>
            </a:r>
            <a:r>
              <a:rPr lang="de-DE" dirty="0" smtClean="0"/>
              <a:t>Zauberer sind verteilt, d.h. Ketten können am Ende variieren, wenn viele Zaubernde einen neuen Block erstellen.</a:t>
            </a:r>
            <a:endParaRPr lang="de-DE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179512" y="285985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Bekannte Blöcke: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179512" y="40050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Neue Blöcke: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1590325" y="2132856"/>
            <a:ext cx="147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Von Hermine: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4271280" y="2132856"/>
            <a:ext cx="11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Von Harry: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6973599" y="213285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Von Ron: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2411760" y="4221088"/>
            <a:ext cx="720080" cy="3600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26" name="Abgerundetes Rechteck 25"/>
          <p:cNvSpPr/>
          <p:nvPr/>
        </p:nvSpPr>
        <p:spPr>
          <a:xfrm>
            <a:off x="4961334" y="4227137"/>
            <a:ext cx="720080" cy="3600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r>
              <a:rPr lang="de-DE" dirty="0" smtClean="0"/>
              <a:t>‘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299156" y="1727520"/>
            <a:ext cx="319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Welchen Block soll Ron wählen?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252408" y="5013176"/>
            <a:ext cx="457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PoW</a:t>
            </a:r>
            <a:r>
              <a:rPr lang="de-DE" dirty="0" smtClean="0"/>
              <a:t> kann für beide Blöcke getestet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Duelle sind konsistent und Blöcke gefüllt</a:t>
            </a:r>
            <a:endParaRPr lang="de-DE" dirty="0"/>
          </a:p>
        </p:txBody>
      </p:sp>
      <p:sp>
        <p:nvSpPr>
          <p:cNvPr id="27" name="Abgerundetes Rechteck 26"/>
          <p:cNvSpPr/>
          <p:nvPr/>
        </p:nvSpPr>
        <p:spPr>
          <a:xfrm>
            <a:off x="7562377" y="4257092"/>
            <a:ext cx="826047" cy="360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r>
              <a:rPr lang="de-DE" dirty="0" smtClean="0"/>
              <a:t>‘‘</a:t>
            </a:r>
            <a:endParaRPr lang="de-DE" dirty="0"/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67544" y="5858929"/>
            <a:ext cx="1008112" cy="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475656" y="5662989"/>
            <a:ext cx="766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Ron kann sich für einen von beiden entscheiden, </a:t>
            </a:r>
            <a:br>
              <a:rPr lang="de-DE" dirty="0" smtClean="0"/>
            </a:br>
            <a:r>
              <a:rPr lang="de-DE" dirty="0" smtClean="0"/>
              <a:t>denn noch ist keiner wirklich besser als der andere Block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47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448519" y="250365"/>
            <a:ext cx="6662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Welche Ketten werden übernommen?</a:t>
            </a:r>
            <a:endParaRPr lang="de-DE" sz="3200" dirty="0"/>
          </a:p>
        </p:txBody>
      </p:sp>
      <p:sp>
        <p:nvSpPr>
          <p:cNvPr id="19" name="Textfeld 18"/>
          <p:cNvSpPr txBox="1"/>
          <p:nvPr/>
        </p:nvSpPr>
        <p:spPr>
          <a:xfrm>
            <a:off x="719186" y="1291267"/>
            <a:ext cx="704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Problem: </a:t>
            </a:r>
            <a:r>
              <a:rPr lang="de-DE" dirty="0" smtClean="0"/>
              <a:t>Zauberer sind verteilt, d.h. die Kette kann am Ende variieren, wenn viele Zaubernde einen neuen Block erstellen.</a:t>
            </a:r>
            <a:endParaRPr lang="de-DE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1590325" y="2204864"/>
            <a:ext cx="147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Von Hermine: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4271280" y="2204864"/>
            <a:ext cx="11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Von Harry: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6973599" y="2204864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Von Ron: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3635896" y="5518635"/>
            <a:ext cx="4581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Wähle immer die </a:t>
            </a:r>
            <a:r>
              <a:rPr lang="de-DE" b="1" dirty="0" smtClean="0"/>
              <a:t>längste</a:t>
            </a:r>
            <a:r>
              <a:rPr lang="de-DE" dirty="0" smtClean="0"/>
              <a:t> Kette, d.h. Hermines!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1331640" y="2822981"/>
            <a:ext cx="20882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A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1331640" y="4047117"/>
            <a:ext cx="2088232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Block B</a:t>
            </a:r>
            <a:endParaRPr lang="de-DE" dirty="0"/>
          </a:p>
        </p:txBody>
      </p:sp>
      <p:cxnSp>
        <p:nvCxnSpPr>
          <p:cNvPr id="28" name="Gerade Verbindung mit Pfeil 27"/>
          <p:cNvCxnSpPr>
            <a:stCxn id="26" idx="2"/>
            <a:endCxn id="27" idx="0"/>
          </p:cNvCxnSpPr>
          <p:nvPr/>
        </p:nvCxnSpPr>
        <p:spPr>
          <a:xfrm>
            <a:off x="2375756" y="3687077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3851920" y="2852936"/>
            <a:ext cx="20882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A</a:t>
            </a:r>
            <a:endParaRPr lang="de-DE" dirty="0"/>
          </a:p>
        </p:txBody>
      </p:sp>
      <p:sp>
        <p:nvSpPr>
          <p:cNvPr id="30" name="Rechteck 29"/>
          <p:cNvSpPr/>
          <p:nvPr/>
        </p:nvSpPr>
        <p:spPr>
          <a:xfrm>
            <a:off x="3851920" y="4077072"/>
            <a:ext cx="2088232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Block B‘</a:t>
            </a:r>
            <a:endParaRPr lang="de-DE" dirty="0"/>
          </a:p>
        </p:txBody>
      </p:sp>
      <p:cxnSp>
        <p:nvCxnSpPr>
          <p:cNvPr id="31" name="Gerade Verbindung mit Pfeil 30"/>
          <p:cNvCxnSpPr>
            <a:stCxn id="29" idx="2"/>
            <a:endCxn id="30" idx="0"/>
          </p:cNvCxnSpPr>
          <p:nvPr/>
        </p:nvCxnSpPr>
        <p:spPr>
          <a:xfrm>
            <a:off x="4896036" y="37170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6444208" y="2852936"/>
            <a:ext cx="20882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A</a:t>
            </a:r>
            <a:endParaRPr lang="de-DE" dirty="0"/>
          </a:p>
        </p:txBody>
      </p:sp>
      <p:sp>
        <p:nvSpPr>
          <p:cNvPr id="33" name="Rechteck 32"/>
          <p:cNvSpPr/>
          <p:nvPr/>
        </p:nvSpPr>
        <p:spPr>
          <a:xfrm>
            <a:off x="6444208" y="4077072"/>
            <a:ext cx="2088232" cy="864096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Block B‘‘</a:t>
            </a:r>
            <a:endParaRPr lang="de-DE" dirty="0"/>
          </a:p>
        </p:txBody>
      </p:sp>
      <p:cxnSp>
        <p:nvCxnSpPr>
          <p:cNvPr id="34" name="Gerade Verbindung mit Pfeil 33"/>
          <p:cNvCxnSpPr>
            <a:stCxn id="32" idx="2"/>
            <a:endCxn id="33" idx="0"/>
          </p:cNvCxnSpPr>
          <p:nvPr/>
        </p:nvCxnSpPr>
        <p:spPr>
          <a:xfrm>
            <a:off x="7488324" y="37170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179512" y="293186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Bekannte Blöcke: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179512" y="407707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Neue Blöcke: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1590325" y="2204864"/>
            <a:ext cx="147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Von Hermine: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4271280" y="2204864"/>
            <a:ext cx="11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Von Harry: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6973599" y="2204864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Von Ron:</a:t>
            </a:r>
            <a:endParaRPr lang="de-DE" dirty="0"/>
          </a:p>
        </p:txBody>
      </p:sp>
      <p:sp>
        <p:nvSpPr>
          <p:cNvPr id="40" name="Abgerundetes Rechteck 39"/>
          <p:cNvSpPr/>
          <p:nvPr/>
        </p:nvSpPr>
        <p:spPr>
          <a:xfrm>
            <a:off x="2411760" y="4293096"/>
            <a:ext cx="720080" cy="3600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41" name="Abgerundetes Rechteck 40"/>
          <p:cNvSpPr/>
          <p:nvPr/>
        </p:nvSpPr>
        <p:spPr>
          <a:xfrm>
            <a:off x="4961334" y="4299145"/>
            <a:ext cx="720080" cy="3600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r>
              <a:rPr lang="de-DE" dirty="0" smtClean="0"/>
              <a:t>‘</a:t>
            </a:r>
            <a:endParaRPr lang="de-DE" dirty="0"/>
          </a:p>
        </p:txBody>
      </p:sp>
      <p:sp>
        <p:nvSpPr>
          <p:cNvPr id="43" name="Abgerundetes Rechteck 42"/>
          <p:cNvSpPr/>
          <p:nvPr/>
        </p:nvSpPr>
        <p:spPr>
          <a:xfrm>
            <a:off x="7562377" y="4329100"/>
            <a:ext cx="826047" cy="360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r>
              <a:rPr lang="de-DE" dirty="0" smtClean="0"/>
              <a:t>‘‘</a:t>
            </a:r>
            <a:endParaRPr lang="de-DE" dirty="0"/>
          </a:p>
        </p:txBody>
      </p:sp>
      <p:sp>
        <p:nvSpPr>
          <p:cNvPr id="62" name="Rechteck 61"/>
          <p:cNvSpPr/>
          <p:nvPr/>
        </p:nvSpPr>
        <p:spPr>
          <a:xfrm>
            <a:off x="1331640" y="5274670"/>
            <a:ext cx="2088232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Block C</a:t>
            </a:r>
            <a:endParaRPr lang="de-DE" dirty="0"/>
          </a:p>
        </p:txBody>
      </p:sp>
      <p:sp>
        <p:nvSpPr>
          <p:cNvPr id="63" name="Abgerundetes Rechteck 62"/>
          <p:cNvSpPr/>
          <p:nvPr/>
        </p:nvSpPr>
        <p:spPr>
          <a:xfrm>
            <a:off x="2411760" y="5520649"/>
            <a:ext cx="720080" cy="3600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PoW</a:t>
            </a:r>
            <a:endParaRPr lang="de-DE" dirty="0"/>
          </a:p>
        </p:txBody>
      </p:sp>
      <p:cxnSp>
        <p:nvCxnSpPr>
          <p:cNvPr id="64" name="Gerade Verbindung mit Pfeil 63"/>
          <p:cNvCxnSpPr>
            <a:stCxn id="27" idx="2"/>
            <a:endCxn id="62" idx="0"/>
          </p:cNvCxnSpPr>
          <p:nvPr/>
        </p:nvCxnSpPr>
        <p:spPr>
          <a:xfrm>
            <a:off x="2375756" y="4911213"/>
            <a:ext cx="0" cy="3634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 flipV="1">
            <a:off x="3779912" y="4005064"/>
            <a:ext cx="2304256" cy="1008112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2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539552" y="1150870"/>
            <a:ext cx="8235528" cy="2913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4" name="Textfeld 13"/>
          <p:cNvSpPr txBox="1"/>
          <p:nvPr/>
        </p:nvSpPr>
        <p:spPr>
          <a:xfrm>
            <a:off x="395536" y="231437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Kann Draco schummeln? </a:t>
            </a:r>
            <a:r>
              <a:rPr lang="de-DE" sz="3200" dirty="0" err="1" smtClean="0"/>
              <a:t>Revisited</a:t>
            </a:r>
            <a:endParaRPr lang="de-DE" sz="3200" dirty="0"/>
          </a:p>
        </p:txBody>
      </p:sp>
      <p:sp>
        <p:nvSpPr>
          <p:cNvPr id="19" name="Textfeld 18"/>
          <p:cNvSpPr txBox="1"/>
          <p:nvPr/>
        </p:nvSpPr>
        <p:spPr>
          <a:xfrm>
            <a:off x="700148" y="1124744"/>
            <a:ext cx="8091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Draco kämpft gegen Harry, Harry gewinnt. Beide tragen Event in letzten Block ein</a:t>
            </a:r>
          </a:p>
          <a:p>
            <a:endParaRPr lang="de-DE" sz="1600" b="1" dirty="0" smtClean="0"/>
          </a:p>
          <a:p>
            <a:r>
              <a:rPr lang="de-DE" sz="1600" b="1" dirty="0" smtClean="0"/>
              <a:t>Problem: </a:t>
            </a:r>
            <a:r>
              <a:rPr lang="de-DE" sz="1600" dirty="0" smtClean="0"/>
              <a:t>Verändere die Kette so, dass Draco in der Gegenwart gewonnen hat.</a:t>
            </a:r>
            <a:endParaRPr lang="de-DE" sz="1600" b="1" dirty="0"/>
          </a:p>
        </p:txBody>
      </p:sp>
      <p:sp>
        <p:nvSpPr>
          <p:cNvPr id="26" name="Rechteck 25"/>
          <p:cNvSpPr/>
          <p:nvPr/>
        </p:nvSpPr>
        <p:spPr>
          <a:xfrm>
            <a:off x="683568" y="4116725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D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691864" y="4692789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E</a:t>
            </a:r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691864" y="5268853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F</a:t>
            </a:r>
            <a:endParaRPr lang="de-DE" dirty="0"/>
          </a:p>
        </p:txBody>
      </p:sp>
      <p:cxnSp>
        <p:nvCxnSpPr>
          <p:cNvPr id="29" name="Gerade Verbindung mit Pfeil 28"/>
          <p:cNvCxnSpPr>
            <a:stCxn id="26" idx="2"/>
            <a:endCxn id="27" idx="0"/>
          </p:cNvCxnSpPr>
          <p:nvPr/>
        </p:nvCxnSpPr>
        <p:spPr>
          <a:xfrm>
            <a:off x="1164117" y="4404757"/>
            <a:ext cx="372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27" idx="2"/>
            <a:endCxn id="28" idx="0"/>
          </p:cNvCxnSpPr>
          <p:nvPr/>
        </p:nvCxnSpPr>
        <p:spPr>
          <a:xfrm>
            <a:off x="1167843" y="4980821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683568" y="2388533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A</a:t>
            </a:r>
            <a:endParaRPr lang="de-DE" dirty="0"/>
          </a:p>
        </p:txBody>
      </p:sp>
      <p:sp>
        <p:nvSpPr>
          <p:cNvPr id="32" name="Rechteck 31"/>
          <p:cNvSpPr/>
          <p:nvPr/>
        </p:nvSpPr>
        <p:spPr>
          <a:xfrm>
            <a:off x="683568" y="2981448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B</a:t>
            </a:r>
            <a:endParaRPr lang="de-DE" dirty="0"/>
          </a:p>
        </p:txBody>
      </p:sp>
      <p:sp>
        <p:nvSpPr>
          <p:cNvPr id="33" name="Rechteck 32"/>
          <p:cNvSpPr/>
          <p:nvPr/>
        </p:nvSpPr>
        <p:spPr>
          <a:xfrm>
            <a:off x="683568" y="3557512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C</a:t>
            </a:r>
            <a:endParaRPr lang="de-DE" dirty="0"/>
          </a:p>
        </p:txBody>
      </p:sp>
      <p:cxnSp>
        <p:nvCxnSpPr>
          <p:cNvPr id="34" name="Gerade Verbindung mit Pfeil 33"/>
          <p:cNvCxnSpPr>
            <a:stCxn id="31" idx="2"/>
            <a:endCxn id="32" idx="0"/>
          </p:cNvCxnSpPr>
          <p:nvPr/>
        </p:nvCxnSpPr>
        <p:spPr>
          <a:xfrm>
            <a:off x="1159547" y="2676565"/>
            <a:ext cx="0" cy="304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32" idx="2"/>
            <a:endCxn id="33" idx="0"/>
          </p:cNvCxnSpPr>
          <p:nvPr/>
        </p:nvCxnSpPr>
        <p:spPr>
          <a:xfrm>
            <a:off x="1159547" y="32694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33" idx="2"/>
            <a:endCxn id="26" idx="0"/>
          </p:cNvCxnSpPr>
          <p:nvPr/>
        </p:nvCxnSpPr>
        <p:spPr>
          <a:xfrm>
            <a:off x="1159547" y="3845544"/>
            <a:ext cx="4570" cy="271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395536" y="1935264"/>
            <a:ext cx="15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Aktuelle Kette:</a:t>
            </a:r>
            <a:endParaRPr lang="de-DE" dirty="0"/>
          </a:p>
        </p:txBody>
      </p:sp>
      <p:sp>
        <p:nvSpPr>
          <p:cNvPr id="65" name="Textfeld 64"/>
          <p:cNvSpPr txBox="1"/>
          <p:nvPr/>
        </p:nvSpPr>
        <p:spPr>
          <a:xfrm>
            <a:off x="2376036" y="1935264"/>
            <a:ext cx="143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Dracos Kette:</a:t>
            </a:r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2602589" y="4100256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D</a:t>
            </a:r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2610885" y="4676320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E</a:t>
            </a:r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2610885" y="5252384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F</a:t>
            </a:r>
            <a:endParaRPr lang="de-DE" dirty="0"/>
          </a:p>
        </p:txBody>
      </p:sp>
      <p:cxnSp>
        <p:nvCxnSpPr>
          <p:cNvPr id="40" name="Gerade Verbindung mit Pfeil 39"/>
          <p:cNvCxnSpPr>
            <a:stCxn id="36" idx="2"/>
            <a:endCxn id="37" idx="0"/>
          </p:cNvCxnSpPr>
          <p:nvPr/>
        </p:nvCxnSpPr>
        <p:spPr>
          <a:xfrm>
            <a:off x="3083138" y="4388288"/>
            <a:ext cx="372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37" idx="2"/>
            <a:endCxn id="39" idx="0"/>
          </p:cNvCxnSpPr>
          <p:nvPr/>
        </p:nvCxnSpPr>
        <p:spPr>
          <a:xfrm>
            <a:off x="3086864" y="49643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2602589" y="2372064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A</a:t>
            </a:r>
            <a:endParaRPr lang="de-DE" dirty="0"/>
          </a:p>
        </p:txBody>
      </p:sp>
      <p:sp>
        <p:nvSpPr>
          <p:cNvPr id="44" name="Rechteck 43"/>
          <p:cNvSpPr/>
          <p:nvPr/>
        </p:nvSpPr>
        <p:spPr>
          <a:xfrm>
            <a:off x="2602589" y="2964979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B</a:t>
            </a:r>
            <a:endParaRPr lang="de-DE" dirty="0"/>
          </a:p>
        </p:txBody>
      </p:sp>
      <p:sp>
        <p:nvSpPr>
          <p:cNvPr id="45" name="Rechteck 44"/>
          <p:cNvSpPr/>
          <p:nvPr/>
        </p:nvSpPr>
        <p:spPr>
          <a:xfrm>
            <a:off x="2602589" y="3541043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C</a:t>
            </a:r>
            <a:endParaRPr lang="de-DE" dirty="0"/>
          </a:p>
        </p:txBody>
      </p:sp>
      <p:cxnSp>
        <p:nvCxnSpPr>
          <p:cNvPr id="46" name="Gerade Verbindung mit Pfeil 45"/>
          <p:cNvCxnSpPr>
            <a:stCxn id="43" idx="2"/>
            <a:endCxn id="44" idx="0"/>
          </p:cNvCxnSpPr>
          <p:nvPr/>
        </p:nvCxnSpPr>
        <p:spPr>
          <a:xfrm>
            <a:off x="3078568" y="2660096"/>
            <a:ext cx="0" cy="304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44" idx="2"/>
            <a:endCxn id="45" idx="0"/>
          </p:cNvCxnSpPr>
          <p:nvPr/>
        </p:nvCxnSpPr>
        <p:spPr>
          <a:xfrm>
            <a:off x="3078568" y="3253011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45" idx="2"/>
            <a:endCxn id="36" idx="0"/>
          </p:cNvCxnSpPr>
          <p:nvPr/>
        </p:nvCxnSpPr>
        <p:spPr>
          <a:xfrm>
            <a:off x="3078568" y="3829075"/>
            <a:ext cx="4570" cy="271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2602588" y="5818549"/>
            <a:ext cx="951957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G‘</a:t>
            </a:r>
            <a:endParaRPr lang="de-DE" dirty="0"/>
          </a:p>
        </p:txBody>
      </p:sp>
      <p:cxnSp>
        <p:nvCxnSpPr>
          <p:cNvPr id="50" name="Gerade Verbindung mit Pfeil 49"/>
          <p:cNvCxnSpPr>
            <a:stCxn id="39" idx="2"/>
            <a:endCxn id="49" idx="0"/>
          </p:cNvCxnSpPr>
          <p:nvPr/>
        </p:nvCxnSpPr>
        <p:spPr>
          <a:xfrm flipH="1">
            <a:off x="3078567" y="5540416"/>
            <a:ext cx="8297" cy="278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842599" y="2376883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Draco muss erstmal einen </a:t>
            </a:r>
            <a:r>
              <a:rPr lang="de-DE" dirty="0" err="1" smtClean="0"/>
              <a:t>PoW</a:t>
            </a:r>
            <a:r>
              <a:rPr lang="de-DE" dirty="0" smtClean="0"/>
              <a:t> leisten, damit er seinen Block verteilen kann.</a:t>
            </a:r>
            <a:endParaRPr lang="de-DE" dirty="0"/>
          </a:p>
        </p:txBody>
      </p:sp>
      <p:sp>
        <p:nvSpPr>
          <p:cNvPr id="51" name="Textfeld 50"/>
          <p:cNvSpPr txBox="1"/>
          <p:nvPr/>
        </p:nvSpPr>
        <p:spPr>
          <a:xfrm>
            <a:off x="4350747" y="1935264"/>
            <a:ext cx="140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Harrys Kette:</a:t>
            </a:r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>
            <a:off x="4575795" y="4100256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D</a:t>
            </a:r>
            <a:endParaRPr lang="de-DE" dirty="0"/>
          </a:p>
        </p:txBody>
      </p:sp>
      <p:sp>
        <p:nvSpPr>
          <p:cNvPr id="68" name="Rechteck 67"/>
          <p:cNvSpPr/>
          <p:nvPr/>
        </p:nvSpPr>
        <p:spPr>
          <a:xfrm>
            <a:off x="4584091" y="4676320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E</a:t>
            </a:r>
            <a:endParaRPr lang="de-DE" dirty="0"/>
          </a:p>
        </p:txBody>
      </p:sp>
      <p:sp>
        <p:nvSpPr>
          <p:cNvPr id="69" name="Rechteck 68"/>
          <p:cNvSpPr/>
          <p:nvPr/>
        </p:nvSpPr>
        <p:spPr>
          <a:xfrm>
            <a:off x="4584091" y="5252384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F</a:t>
            </a:r>
            <a:endParaRPr lang="de-DE" dirty="0"/>
          </a:p>
        </p:txBody>
      </p:sp>
      <p:cxnSp>
        <p:nvCxnSpPr>
          <p:cNvPr id="70" name="Gerade Verbindung mit Pfeil 69"/>
          <p:cNvCxnSpPr>
            <a:stCxn id="52" idx="2"/>
            <a:endCxn id="68" idx="0"/>
          </p:cNvCxnSpPr>
          <p:nvPr/>
        </p:nvCxnSpPr>
        <p:spPr>
          <a:xfrm>
            <a:off x="5056344" y="4388288"/>
            <a:ext cx="372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8" idx="2"/>
            <a:endCxn id="69" idx="0"/>
          </p:cNvCxnSpPr>
          <p:nvPr/>
        </p:nvCxnSpPr>
        <p:spPr>
          <a:xfrm>
            <a:off x="5060070" y="49643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575795" y="2372064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A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4575795" y="2964979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B</a:t>
            </a:r>
            <a:endParaRPr lang="de-DE" dirty="0"/>
          </a:p>
        </p:txBody>
      </p:sp>
      <p:sp>
        <p:nvSpPr>
          <p:cNvPr id="74" name="Rechteck 73"/>
          <p:cNvSpPr/>
          <p:nvPr/>
        </p:nvSpPr>
        <p:spPr>
          <a:xfrm>
            <a:off x="4575795" y="3541043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C</a:t>
            </a:r>
            <a:endParaRPr lang="de-DE" dirty="0"/>
          </a:p>
        </p:txBody>
      </p:sp>
      <p:cxnSp>
        <p:nvCxnSpPr>
          <p:cNvPr id="75" name="Gerade Verbindung mit Pfeil 74"/>
          <p:cNvCxnSpPr>
            <a:stCxn id="72" idx="2"/>
            <a:endCxn id="73" idx="0"/>
          </p:cNvCxnSpPr>
          <p:nvPr/>
        </p:nvCxnSpPr>
        <p:spPr>
          <a:xfrm>
            <a:off x="5051774" y="2660096"/>
            <a:ext cx="0" cy="304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73" idx="2"/>
            <a:endCxn id="74" idx="0"/>
          </p:cNvCxnSpPr>
          <p:nvPr/>
        </p:nvCxnSpPr>
        <p:spPr>
          <a:xfrm>
            <a:off x="5051774" y="3253011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74" idx="2"/>
            <a:endCxn id="52" idx="0"/>
          </p:cNvCxnSpPr>
          <p:nvPr/>
        </p:nvCxnSpPr>
        <p:spPr>
          <a:xfrm>
            <a:off x="5051774" y="3829075"/>
            <a:ext cx="4570" cy="271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hteck 77"/>
          <p:cNvSpPr/>
          <p:nvPr/>
        </p:nvSpPr>
        <p:spPr>
          <a:xfrm>
            <a:off x="4575794" y="5818549"/>
            <a:ext cx="951957" cy="288032"/>
          </a:xfrm>
          <a:prstGeom prst="rect">
            <a:avLst/>
          </a:prstGeom>
          <a:solidFill>
            <a:srgbClr val="00B0F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G</a:t>
            </a:r>
            <a:endParaRPr lang="de-DE" dirty="0"/>
          </a:p>
        </p:txBody>
      </p:sp>
      <p:cxnSp>
        <p:nvCxnSpPr>
          <p:cNvPr id="79" name="Gerade Verbindung mit Pfeil 78"/>
          <p:cNvCxnSpPr>
            <a:stCxn id="69" idx="2"/>
            <a:endCxn id="78" idx="0"/>
          </p:cNvCxnSpPr>
          <p:nvPr/>
        </p:nvCxnSpPr>
        <p:spPr>
          <a:xfrm flipH="1">
            <a:off x="5051773" y="5540416"/>
            <a:ext cx="8297" cy="278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842599" y="4311518"/>
            <a:ext cx="293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Draco muss schneller sein als Harry!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950003" y="5401219"/>
            <a:ext cx="258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Gewinnchance: 50 zu 50*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367284" y="6419468"/>
            <a:ext cx="292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*bei gleicher Reichweite im Netzwerk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0783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86544" y="244113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Kann Draco schummeln? </a:t>
            </a:r>
            <a:r>
              <a:rPr lang="de-DE" sz="3200" dirty="0" err="1" smtClean="0"/>
              <a:t>Revisited</a:t>
            </a:r>
            <a:endParaRPr lang="de-DE" sz="3200" dirty="0"/>
          </a:p>
        </p:txBody>
      </p:sp>
      <p:sp>
        <p:nvSpPr>
          <p:cNvPr id="5" name="Ellipse 4"/>
          <p:cNvSpPr/>
          <p:nvPr/>
        </p:nvSpPr>
        <p:spPr>
          <a:xfrm>
            <a:off x="2116082" y="4373891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478363" y="5074303"/>
            <a:ext cx="133104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126994" y="3077747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275856" y="2285659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725819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725341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281312" y="5055870"/>
            <a:ext cx="133104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77747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724128" y="4373891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65238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725819"/>
            <a:ext cx="133104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725341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258504" y="3612683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Draco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6948264" y="3613161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Harry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1110830" y="3982493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041260" y="329377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041260" y="458991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90122" y="250168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190122" y="394234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191191" y="526985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392629" y="251322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361348" y="394234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392629" y="526985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5638394" y="329019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5638394" y="458633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32780" y="394234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6721328" y="1493571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6972444" y="1380913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Knoten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6632780" y="192561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7057564" y="1795027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ohne </a:t>
            </a:r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6635594" y="2233976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7074381" y="2100993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mit </a:t>
            </a:r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41" name="Ellipse 40"/>
          <p:cNvSpPr/>
          <p:nvPr/>
        </p:nvSpPr>
        <p:spPr>
          <a:xfrm>
            <a:off x="3937654" y="1337921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3851920" y="158590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850039" y="17316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</a:t>
            </a:r>
            <a:endParaRPr lang="de-DE" dirty="0"/>
          </a:p>
        </p:txBody>
      </p:sp>
      <p:cxnSp>
        <p:nvCxnSpPr>
          <p:cNvPr id="43" name="Gerade Verbindung mit Pfeil 42"/>
          <p:cNvCxnSpPr/>
          <p:nvPr/>
        </p:nvCxnSpPr>
        <p:spPr>
          <a:xfrm flipV="1">
            <a:off x="3131840" y="1481937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604172" y="1322543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Weit entfernte Zauberer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07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6313" y="217965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Kann Draco schummeln? </a:t>
            </a:r>
            <a:r>
              <a:rPr lang="de-DE" sz="3200" dirty="0" err="1" smtClean="0"/>
              <a:t>Revisited</a:t>
            </a:r>
            <a:endParaRPr lang="de-DE" sz="3200" dirty="0"/>
          </a:p>
        </p:txBody>
      </p:sp>
      <p:sp>
        <p:nvSpPr>
          <p:cNvPr id="5" name="Ellipse 4"/>
          <p:cNvSpPr/>
          <p:nvPr/>
        </p:nvSpPr>
        <p:spPr>
          <a:xfrm>
            <a:off x="2116082" y="433374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478363" y="5034158"/>
            <a:ext cx="133104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126994" y="303760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275856" y="2245514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68567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68519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281312" y="5015725"/>
            <a:ext cx="133104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3760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724128" y="433374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25093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685674"/>
            <a:ext cx="133104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685196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948264" y="3573016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Harry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1110830" y="3942348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041260" y="3253626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041260" y="4549770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90122" y="246153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190122" y="390220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191191" y="526985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392629" y="247307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361348" y="390220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392629" y="522970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5638394" y="325005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5638394" y="454619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32780" y="390220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28073" y="5670658"/>
            <a:ext cx="399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Draco verbreitet, dass er gewonnen hat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5108344" y="5661248"/>
            <a:ext cx="389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Harry verbreitet, dass er gewonnen hat</a:t>
            </a:r>
            <a:endParaRPr lang="de-DE" dirty="0"/>
          </a:p>
        </p:txBody>
      </p:sp>
      <p:sp>
        <p:nvSpPr>
          <p:cNvPr id="38" name="Ellipse 37"/>
          <p:cNvSpPr/>
          <p:nvPr/>
        </p:nvSpPr>
        <p:spPr>
          <a:xfrm>
            <a:off x="6721328" y="145342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6972444" y="1340768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Knoten</a:t>
            </a:r>
            <a:endParaRPr lang="de-DE" dirty="0"/>
          </a:p>
        </p:txBody>
      </p:sp>
      <p:sp>
        <p:nvSpPr>
          <p:cNvPr id="40" name="Rechteck 39"/>
          <p:cNvSpPr/>
          <p:nvPr/>
        </p:nvSpPr>
        <p:spPr>
          <a:xfrm>
            <a:off x="6632780" y="188547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7057564" y="1754882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ohne </a:t>
            </a:r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6635594" y="2193831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7074381" y="2060848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mit </a:t>
            </a:r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258504" y="3572538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Draco</a:t>
            </a:r>
            <a:endParaRPr lang="de-DE" dirty="0"/>
          </a:p>
        </p:txBody>
      </p:sp>
      <p:sp>
        <p:nvSpPr>
          <p:cNvPr id="45" name="Ellipse 44"/>
          <p:cNvSpPr/>
          <p:nvPr/>
        </p:nvSpPr>
        <p:spPr>
          <a:xfrm>
            <a:off x="3937654" y="129777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3851920" y="154575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3850039" y="169151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</a:t>
            </a:r>
            <a:endParaRPr lang="de-DE" dirty="0"/>
          </a:p>
        </p:txBody>
      </p:sp>
      <p:cxnSp>
        <p:nvCxnSpPr>
          <p:cNvPr id="48" name="Gerade Verbindung mit Pfeil 47"/>
          <p:cNvCxnSpPr/>
          <p:nvPr/>
        </p:nvCxnSpPr>
        <p:spPr>
          <a:xfrm flipV="1">
            <a:off x="3131840" y="1441792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604172" y="1282398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Weit entfernte Zauberer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08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7996" y="231526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Kann Draco schummeln? </a:t>
            </a:r>
            <a:r>
              <a:rPr lang="de-DE" sz="3200" dirty="0" err="1" smtClean="0"/>
              <a:t>Revisited</a:t>
            </a:r>
            <a:endParaRPr lang="de-DE" sz="3200" dirty="0"/>
          </a:p>
        </p:txBody>
      </p:sp>
      <p:sp>
        <p:nvSpPr>
          <p:cNvPr id="5" name="Ellipse 4"/>
          <p:cNvSpPr/>
          <p:nvPr/>
        </p:nvSpPr>
        <p:spPr>
          <a:xfrm>
            <a:off x="2116082" y="4335487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478363" y="5035899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126994" y="3039343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275856" y="2247255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687415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686937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281312" y="5017466"/>
            <a:ext cx="133104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3934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724128" y="4335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2683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687415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686937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948264" y="3574757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Harry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1110830" y="3944089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041260" y="3255367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041260" y="4551511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90122" y="2463279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190122" y="3903944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191191" y="5271591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392629" y="2474817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361348" y="390394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392629" y="523144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5638394" y="325179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5638394" y="454793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32780" y="390394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710993" y="5807005"/>
            <a:ext cx="5948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Es kann nur einen Sieger pro Duell geben!</a:t>
            </a:r>
          </a:p>
          <a:p>
            <a:r>
              <a:rPr lang="de-DE" dirty="0" smtClean="0"/>
              <a:t>Kein Knoten wird beide als Sieger in seinen Block aufnehmen.</a:t>
            </a:r>
            <a:endParaRPr lang="de-DE" dirty="0"/>
          </a:p>
        </p:txBody>
      </p:sp>
      <p:sp>
        <p:nvSpPr>
          <p:cNvPr id="37" name="Ellipse 36"/>
          <p:cNvSpPr/>
          <p:nvPr/>
        </p:nvSpPr>
        <p:spPr>
          <a:xfrm>
            <a:off x="6721328" y="1455167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>
            <a:off x="6972444" y="1342509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Knoten</a:t>
            </a:r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6632780" y="188721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7057564" y="1756623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ohne </a:t>
            </a:r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41" name="Rechteck 40"/>
          <p:cNvSpPr/>
          <p:nvPr/>
        </p:nvSpPr>
        <p:spPr>
          <a:xfrm>
            <a:off x="6635594" y="2195572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7074381" y="2062589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mit </a:t>
            </a:r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258504" y="3574279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Draco</a:t>
            </a:r>
            <a:endParaRPr lang="de-DE" dirty="0"/>
          </a:p>
        </p:txBody>
      </p:sp>
      <p:sp>
        <p:nvSpPr>
          <p:cNvPr id="44" name="Ellipse 43"/>
          <p:cNvSpPr/>
          <p:nvPr/>
        </p:nvSpPr>
        <p:spPr>
          <a:xfrm>
            <a:off x="3937654" y="1299517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3851920" y="154750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3850039" y="169325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</a:t>
            </a:r>
            <a:endParaRPr lang="de-DE" dirty="0"/>
          </a:p>
        </p:txBody>
      </p:sp>
      <p:cxnSp>
        <p:nvCxnSpPr>
          <p:cNvPr id="47" name="Gerade Verbindung mit Pfeil 46"/>
          <p:cNvCxnSpPr/>
          <p:nvPr/>
        </p:nvCxnSpPr>
        <p:spPr>
          <a:xfrm flipV="1">
            <a:off x="3131840" y="1443533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604172" y="1284139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Weit entfernte Zauberer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1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Bigtable</a:t>
            </a:r>
            <a:r>
              <a:rPr lang="de-DE" dirty="0" smtClean="0"/>
              <a:t> (Google</a:t>
            </a:r>
            <a:r>
              <a:rPr lang="de-DE" dirty="0"/>
              <a:t>) und Dynamo (Amazon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4968875"/>
          </a:xfrm>
        </p:spPr>
        <p:txBody>
          <a:bodyPr/>
          <a:lstStyle/>
          <a:p>
            <a:r>
              <a:rPr lang="de-DE" dirty="0" smtClean="0"/>
              <a:t>Eine Tabelle in </a:t>
            </a:r>
            <a:r>
              <a:rPr lang="de-DE" dirty="0" err="1" smtClean="0"/>
              <a:t>Bigtable</a:t>
            </a:r>
            <a:r>
              <a:rPr lang="de-DE" dirty="0" smtClean="0"/>
              <a:t> ist eine dünn besetzte, multidimensionale, persistente und verteilte Hashtabelle</a:t>
            </a:r>
          </a:p>
          <a:p>
            <a:r>
              <a:rPr lang="de-DE" dirty="0" smtClean="0"/>
              <a:t>Abbildung ist indexiert durch Zeilenschlüssel, Spaltenschlüssel und Zeitstempel</a:t>
            </a:r>
          </a:p>
          <a:p>
            <a:pPr lvl="1"/>
            <a:r>
              <a:rPr lang="de-DE" dirty="0" smtClean="0"/>
              <a:t>(</a:t>
            </a:r>
            <a:r>
              <a:rPr lang="de-DE" dirty="0" err="1" smtClean="0"/>
              <a:t>row:string</a:t>
            </a:r>
            <a:r>
              <a:rPr lang="de-DE" dirty="0" smtClean="0"/>
              <a:t>, </a:t>
            </a:r>
            <a:r>
              <a:rPr lang="de-DE" dirty="0" err="1" smtClean="0"/>
              <a:t>column:string</a:t>
            </a:r>
            <a:r>
              <a:rPr lang="de-DE" dirty="0" smtClean="0"/>
              <a:t>, time:int64) </a:t>
            </a:r>
            <a:r>
              <a:rPr lang="de-DE" dirty="0" smtClean="0">
                <a:sym typeface="Symbol"/>
              </a:rPr>
              <a:t></a:t>
            </a:r>
            <a:r>
              <a:rPr lang="de-DE" dirty="0" smtClean="0"/>
              <a:t> </a:t>
            </a:r>
            <a:r>
              <a:rPr lang="de-DE" dirty="0" err="1" smtClean="0"/>
              <a:t>uninterpretiertes</a:t>
            </a:r>
            <a:r>
              <a:rPr lang="de-DE" dirty="0" smtClean="0"/>
              <a:t> 								</a:t>
            </a:r>
            <a:r>
              <a:rPr lang="de-DE" dirty="0" err="1" smtClean="0"/>
              <a:t>Bytefeld</a:t>
            </a:r>
            <a:endParaRPr lang="de-DE" dirty="0" smtClean="0"/>
          </a:p>
          <a:p>
            <a:r>
              <a:rPr lang="de-DE" dirty="0" smtClean="0"/>
              <a:t>Unterstützung von Suchen, Einfügen, Löschen</a:t>
            </a:r>
          </a:p>
          <a:p>
            <a:pPr lvl="1"/>
            <a:r>
              <a:rPr lang="de-DE" dirty="0"/>
              <a:t>Transaktionen </a:t>
            </a:r>
            <a:r>
              <a:rPr lang="de-DE" dirty="0" smtClean="0"/>
              <a:t>nur zeilenweise </a:t>
            </a:r>
            <a:r>
              <a:rPr lang="de-DE" dirty="0" err="1" smtClean="0"/>
              <a:t>etablierbar</a:t>
            </a:r>
            <a:endParaRPr lang="de-DE" dirty="0"/>
          </a:p>
        </p:txBody>
      </p:sp>
      <p:pic>
        <p:nvPicPr>
          <p:cNvPr id="4" name="Picture 3" descr="Bigtable_DataMo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653136"/>
            <a:ext cx="6470104" cy="140472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000" b="0" dirty="0" smtClean="0">
                <a:solidFill>
                  <a:schemeClr val="bg2"/>
                </a:solidFill>
              </a:rPr>
              <a:t>Image Source: Chang et al., OSDI 2006</a:t>
            </a:r>
            <a:endParaRPr lang="de-DE" sz="1000" b="0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3708" y="6165850"/>
            <a:ext cx="46622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rgbClr val="0428FF"/>
                </a:solidFill>
                <a:latin typeface="Verdana" charset="0"/>
              </a:rPr>
              <a:t>F. </a:t>
            </a:r>
            <a:r>
              <a:rPr lang="en-US" sz="900" dirty="0">
                <a:solidFill>
                  <a:srgbClr val="0428FF"/>
                </a:solidFill>
                <a:latin typeface="Verdana" charset="0"/>
              </a:rPr>
              <a:t>Chang, </a:t>
            </a:r>
            <a:r>
              <a:rPr lang="en-US" sz="900" dirty="0" smtClean="0">
                <a:solidFill>
                  <a:srgbClr val="0428FF"/>
                </a:solidFill>
                <a:latin typeface="Verdana" charset="0"/>
              </a:rPr>
              <a:t>J. </a:t>
            </a:r>
            <a:r>
              <a:rPr lang="en-US" sz="900" dirty="0">
                <a:solidFill>
                  <a:srgbClr val="0428FF"/>
                </a:solidFill>
                <a:latin typeface="Verdana" charset="0"/>
              </a:rPr>
              <a:t>Dean, </a:t>
            </a:r>
            <a:r>
              <a:rPr lang="en-US" sz="900" dirty="0" smtClean="0">
                <a:solidFill>
                  <a:srgbClr val="0428FF"/>
                </a:solidFill>
                <a:latin typeface="Verdana" charset="0"/>
              </a:rPr>
              <a:t>S. </a:t>
            </a:r>
            <a:r>
              <a:rPr lang="en-US" sz="900" dirty="0" err="1">
                <a:solidFill>
                  <a:srgbClr val="0428FF"/>
                </a:solidFill>
                <a:latin typeface="Verdana" charset="0"/>
              </a:rPr>
              <a:t>Ghemawat</a:t>
            </a:r>
            <a:r>
              <a:rPr lang="en-US" sz="900" dirty="0">
                <a:solidFill>
                  <a:srgbClr val="0428FF"/>
                </a:solidFill>
                <a:latin typeface="Verdana" charset="0"/>
              </a:rPr>
              <a:t>, </a:t>
            </a:r>
            <a:r>
              <a:rPr lang="en-US" sz="900" dirty="0" smtClean="0">
                <a:solidFill>
                  <a:srgbClr val="0428FF"/>
                </a:solidFill>
                <a:latin typeface="Verdana" charset="0"/>
              </a:rPr>
              <a:t>W.C</a:t>
            </a:r>
            <a:r>
              <a:rPr lang="en-US" sz="900" dirty="0">
                <a:solidFill>
                  <a:srgbClr val="0428FF"/>
                </a:solidFill>
                <a:latin typeface="Verdana" charset="0"/>
              </a:rPr>
              <a:t>. Hsieh, </a:t>
            </a:r>
            <a:r>
              <a:rPr lang="en-US" sz="900" dirty="0" smtClean="0">
                <a:solidFill>
                  <a:srgbClr val="0428FF"/>
                </a:solidFill>
                <a:latin typeface="Verdana" charset="0"/>
              </a:rPr>
              <a:t>D.A</a:t>
            </a:r>
            <a:r>
              <a:rPr lang="en-US" sz="900" dirty="0">
                <a:solidFill>
                  <a:srgbClr val="0428FF"/>
                </a:solidFill>
                <a:latin typeface="Verdana" charset="0"/>
              </a:rPr>
              <a:t>. Wallach, </a:t>
            </a:r>
            <a:r>
              <a:rPr lang="en-US" sz="900" dirty="0" smtClean="0">
                <a:solidFill>
                  <a:srgbClr val="0428FF"/>
                </a:solidFill>
                <a:latin typeface="Verdana" charset="0"/>
              </a:rPr>
              <a:t>M. </a:t>
            </a:r>
            <a:r>
              <a:rPr lang="en-US" sz="900" dirty="0">
                <a:solidFill>
                  <a:srgbClr val="0428FF"/>
                </a:solidFill>
                <a:latin typeface="Verdana" charset="0"/>
              </a:rPr>
              <a:t>Burrows, </a:t>
            </a:r>
            <a:r>
              <a:rPr lang="en-US" sz="900" dirty="0" smtClean="0">
                <a:solidFill>
                  <a:srgbClr val="0428FF"/>
                </a:solidFill>
                <a:latin typeface="Verdana" charset="0"/>
              </a:rPr>
              <a:t>T. </a:t>
            </a:r>
            <a:r>
              <a:rPr lang="en-US" sz="900" dirty="0">
                <a:solidFill>
                  <a:srgbClr val="0428FF"/>
                </a:solidFill>
                <a:latin typeface="Verdana" charset="0"/>
              </a:rPr>
              <a:t>Chandra, </a:t>
            </a:r>
            <a:r>
              <a:rPr lang="en-US" sz="900" dirty="0" smtClean="0">
                <a:solidFill>
                  <a:srgbClr val="0428FF"/>
                </a:solidFill>
                <a:latin typeface="Verdana" charset="0"/>
              </a:rPr>
              <a:t>A. </a:t>
            </a:r>
            <a:r>
              <a:rPr lang="en-US" sz="900" dirty="0" err="1">
                <a:solidFill>
                  <a:srgbClr val="0428FF"/>
                </a:solidFill>
                <a:latin typeface="Verdana" charset="0"/>
              </a:rPr>
              <a:t>Fikes</a:t>
            </a:r>
            <a:r>
              <a:rPr lang="en-US" sz="900" dirty="0">
                <a:solidFill>
                  <a:srgbClr val="0428FF"/>
                </a:solidFill>
                <a:latin typeface="Verdana" charset="0"/>
              </a:rPr>
              <a:t>, and </a:t>
            </a:r>
            <a:r>
              <a:rPr lang="en-US" sz="900" dirty="0" smtClean="0">
                <a:solidFill>
                  <a:srgbClr val="0428FF"/>
                </a:solidFill>
                <a:latin typeface="Verdana" charset="0"/>
              </a:rPr>
              <a:t>R.E</a:t>
            </a:r>
            <a:r>
              <a:rPr lang="en-US" sz="900" dirty="0">
                <a:solidFill>
                  <a:srgbClr val="0428FF"/>
                </a:solidFill>
                <a:latin typeface="Verdana" charset="0"/>
              </a:rPr>
              <a:t>. Gruber. </a:t>
            </a:r>
            <a:r>
              <a:rPr lang="en-US" sz="900" dirty="0" err="1" smtClean="0">
                <a:solidFill>
                  <a:srgbClr val="0428FF"/>
                </a:solidFill>
                <a:latin typeface="Verdana" charset="0"/>
              </a:rPr>
              <a:t>Bigtable</a:t>
            </a:r>
            <a:r>
              <a:rPr lang="en-US" sz="900" dirty="0">
                <a:solidFill>
                  <a:srgbClr val="0428FF"/>
                </a:solidFill>
                <a:latin typeface="Verdana" charset="0"/>
              </a:rPr>
              <a:t>: A Distributed Storage System for Structured Data. </a:t>
            </a:r>
            <a:r>
              <a:rPr lang="en-US" sz="900" i="1" dirty="0">
                <a:solidFill>
                  <a:srgbClr val="0428FF"/>
                </a:solidFill>
                <a:latin typeface="Verdana" charset="0"/>
              </a:rPr>
              <a:t>ACM Trans. </a:t>
            </a:r>
            <a:r>
              <a:rPr lang="en-US" sz="900" i="1" dirty="0" err="1">
                <a:solidFill>
                  <a:srgbClr val="0428FF"/>
                </a:solidFill>
                <a:latin typeface="Verdana" charset="0"/>
              </a:rPr>
              <a:t>Comput</a:t>
            </a:r>
            <a:r>
              <a:rPr lang="en-US" sz="900" i="1" dirty="0">
                <a:solidFill>
                  <a:srgbClr val="0428FF"/>
                </a:solidFill>
                <a:latin typeface="Verdana" charset="0"/>
              </a:rPr>
              <a:t>. Syst.</a:t>
            </a:r>
            <a:r>
              <a:rPr lang="en-US" sz="900" dirty="0">
                <a:solidFill>
                  <a:srgbClr val="0428FF"/>
                </a:solidFill>
                <a:latin typeface="Verdana" charset="0"/>
              </a:rPr>
              <a:t> 26, 2, Article </a:t>
            </a:r>
            <a:r>
              <a:rPr lang="en-US" sz="900" dirty="0" smtClean="0">
                <a:solidFill>
                  <a:srgbClr val="0428FF"/>
                </a:solidFill>
                <a:latin typeface="Verdana" charset="0"/>
              </a:rPr>
              <a:t>4, </a:t>
            </a:r>
            <a:r>
              <a:rPr lang="en-US" sz="900" b="1" dirty="0" smtClean="0">
                <a:solidFill>
                  <a:srgbClr val="FF0000"/>
                </a:solidFill>
                <a:latin typeface="Verdana" charset="0"/>
              </a:rPr>
              <a:t>2008</a:t>
            </a:r>
            <a:endParaRPr lang="en-US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6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22475" y="243889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Kann Draco schummeln? </a:t>
            </a:r>
            <a:r>
              <a:rPr lang="de-DE" sz="3200" dirty="0" err="1" smtClean="0"/>
              <a:t>Revisited</a:t>
            </a:r>
            <a:endParaRPr lang="de-DE" sz="3200" dirty="0"/>
          </a:p>
        </p:txBody>
      </p:sp>
      <p:sp>
        <p:nvSpPr>
          <p:cNvPr id="5" name="Ellipse 4"/>
          <p:cNvSpPr/>
          <p:nvPr/>
        </p:nvSpPr>
        <p:spPr>
          <a:xfrm>
            <a:off x="2116082" y="435581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478363" y="5056224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126994" y="305966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275856" y="226758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70774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70726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281312" y="5037791"/>
            <a:ext cx="133104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596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724128" y="43558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47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707740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707262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948264" y="3595082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Harry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1110830" y="3964414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041260" y="3275692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041260" y="4571836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90122" y="2483604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190122" y="3924269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191191" y="5291916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392629" y="2495142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361348" y="3924269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392629" y="525177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5638394" y="327211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5638394" y="456826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32780" y="392426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019594" y="333431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Hermine</a:t>
            </a:r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4361348" y="406778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340580" y="5651956"/>
            <a:ext cx="634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Knoten Hermine erfüllt den </a:t>
            </a:r>
            <a:r>
              <a:rPr lang="de-DE" b="1" dirty="0" smtClean="0"/>
              <a:t>Proof </a:t>
            </a:r>
            <a:r>
              <a:rPr lang="de-DE" b="1" dirty="0" err="1" smtClean="0"/>
              <a:t>of</a:t>
            </a:r>
            <a:r>
              <a:rPr lang="de-DE" b="1" dirty="0" smtClean="0"/>
              <a:t> Work </a:t>
            </a:r>
            <a:r>
              <a:rPr lang="de-DE" dirty="0" smtClean="0"/>
              <a:t>für Harrys Version.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116082" y="6084004"/>
            <a:ext cx="399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Hermine arbeitet nun an Nachfolgeblock</a:t>
            </a:r>
            <a:endParaRPr lang="de-DE" dirty="0"/>
          </a:p>
        </p:txBody>
      </p:sp>
      <p:sp>
        <p:nvSpPr>
          <p:cNvPr id="38" name="Ellipse 37"/>
          <p:cNvSpPr/>
          <p:nvPr/>
        </p:nvSpPr>
        <p:spPr>
          <a:xfrm>
            <a:off x="6721328" y="1475492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6972444" y="1362834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Knoten</a:t>
            </a:r>
            <a:endParaRPr lang="de-DE" dirty="0"/>
          </a:p>
        </p:txBody>
      </p:sp>
      <p:sp>
        <p:nvSpPr>
          <p:cNvPr id="40" name="Rechteck 39"/>
          <p:cNvSpPr/>
          <p:nvPr/>
        </p:nvSpPr>
        <p:spPr>
          <a:xfrm>
            <a:off x="6632780" y="190754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7057564" y="1776948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ohne </a:t>
            </a:r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6635594" y="221589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7074381" y="2082914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mit </a:t>
            </a:r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258504" y="3594604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Draco</a:t>
            </a:r>
            <a:endParaRPr lang="de-DE" dirty="0"/>
          </a:p>
        </p:txBody>
      </p:sp>
      <p:sp>
        <p:nvSpPr>
          <p:cNvPr id="45" name="Ellipse 44"/>
          <p:cNvSpPr/>
          <p:nvPr/>
        </p:nvSpPr>
        <p:spPr>
          <a:xfrm>
            <a:off x="3937654" y="1319842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3851920" y="156782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3850039" y="17135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</a:t>
            </a:r>
            <a:endParaRPr lang="de-DE" dirty="0"/>
          </a:p>
        </p:txBody>
      </p:sp>
      <p:cxnSp>
        <p:nvCxnSpPr>
          <p:cNvPr id="48" name="Gerade Verbindung mit Pfeil 47"/>
          <p:cNvCxnSpPr/>
          <p:nvPr/>
        </p:nvCxnSpPr>
        <p:spPr>
          <a:xfrm flipV="1">
            <a:off x="3131840" y="1463858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604172" y="1304464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Weit entfernte Zauberer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54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6297" y="258000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Kann Draco schummeln? </a:t>
            </a:r>
            <a:r>
              <a:rPr lang="de-DE" sz="3200" dirty="0" err="1" smtClean="0"/>
              <a:t>Revisited</a:t>
            </a:r>
            <a:endParaRPr lang="de-DE" sz="3200" dirty="0"/>
          </a:p>
        </p:txBody>
      </p:sp>
      <p:sp>
        <p:nvSpPr>
          <p:cNvPr id="5" name="Ellipse 4"/>
          <p:cNvSpPr/>
          <p:nvPr/>
        </p:nvSpPr>
        <p:spPr>
          <a:xfrm>
            <a:off x="2116082" y="436337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478363" y="5063788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126994" y="306723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275856" y="227514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71530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71482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281312" y="5045355"/>
            <a:ext cx="133104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672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724128" y="436337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547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715304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714826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948264" y="3602646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Harry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1110830" y="3971978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041260" y="3283256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041260" y="4579400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90122" y="2491168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190122" y="3931833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191191" y="5299480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361348" y="3931833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32780" y="393183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019594" y="3341875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Hermine</a:t>
            </a:r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4361348" y="407534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498665" y="1784512"/>
            <a:ext cx="309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Hermines Block verbreitet sich.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400887" y="5661248"/>
            <a:ext cx="446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Gruppe Harry arbeitet nun an Nachfolgeblock</a:t>
            </a:r>
            <a:endParaRPr lang="de-DE" dirty="0"/>
          </a:p>
        </p:txBody>
      </p:sp>
      <p:sp>
        <p:nvSpPr>
          <p:cNvPr id="38" name="Rechteck 37"/>
          <p:cNvSpPr/>
          <p:nvPr/>
        </p:nvSpPr>
        <p:spPr>
          <a:xfrm>
            <a:off x="5638394" y="3283256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5638394" y="3426767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5638394" y="4582054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5638394" y="472556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4387173" y="2486265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4387173" y="262977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392629" y="529948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4392629" y="544299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3563888" y="393448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3563888" y="249249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3563888" y="529948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325854" y="5664717"/>
            <a:ext cx="372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Gruppe Draco erhält Hermines Block, akzeptiert diesen aber nicht.</a:t>
            </a:r>
            <a:endParaRPr lang="de-DE" dirty="0"/>
          </a:p>
        </p:txBody>
      </p:sp>
      <p:sp>
        <p:nvSpPr>
          <p:cNvPr id="50" name="Ellipse 49"/>
          <p:cNvSpPr/>
          <p:nvPr/>
        </p:nvSpPr>
        <p:spPr>
          <a:xfrm>
            <a:off x="6721328" y="148305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/>
          <p:cNvSpPr txBox="1"/>
          <p:nvPr/>
        </p:nvSpPr>
        <p:spPr>
          <a:xfrm>
            <a:off x="6972444" y="1370398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Knoten</a:t>
            </a:r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>
            <a:off x="6632780" y="191510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/>
          <p:cNvSpPr txBox="1"/>
          <p:nvPr/>
        </p:nvSpPr>
        <p:spPr>
          <a:xfrm>
            <a:off x="7057564" y="1784512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ohne </a:t>
            </a:r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6635594" y="2223461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7074381" y="2090478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mit </a:t>
            </a:r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56" name="Textfeld 55"/>
          <p:cNvSpPr txBox="1"/>
          <p:nvPr/>
        </p:nvSpPr>
        <p:spPr>
          <a:xfrm>
            <a:off x="258504" y="3602168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Draco</a:t>
            </a:r>
            <a:endParaRPr lang="de-DE" dirty="0"/>
          </a:p>
        </p:txBody>
      </p:sp>
      <p:sp>
        <p:nvSpPr>
          <p:cNvPr id="57" name="Ellipse 56"/>
          <p:cNvSpPr/>
          <p:nvPr/>
        </p:nvSpPr>
        <p:spPr>
          <a:xfrm>
            <a:off x="3937654" y="132740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3851920" y="157538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0" name="Gerade Verbindung mit Pfeil 59"/>
          <p:cNvCxnSpPr/>
          <p:nvPr/>
        </p:nvCxnSpPr>
        <p:spPr>
          <a:xfrm flipV="1">
            <a:off x="3131840" y="1471422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604172" y="1312028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Weit entfernte Zauberer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21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88214" y="232853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Kann Draco schummeln? </a:t>
            </a:r>
            <a:r>
              <a:rPr lang="de-DE" sz="3200" dirty="0" err="1" smtClean="0"/>
              <a:t>Revisited</a:t>
            </a:r>
            <a:endParaRPr lang="de-DE" sz="3200" dirty="0"/>
          </a:p>
        </p:txBody>
      </p:sp>
      <p:sp>
        <p:nvSpPr>
          <p:cNvPr id="5" name="Ellipse 4"/>
          <p:cNvSpPr/>
          <p:nvPr/>
        </p:nvSpPr>
        <p:spPr>
          <a:xfrm>
            <a:off x="2116082" y="435581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478363" y="5056224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126994" y="305966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275856" y="226758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70774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70726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281312" y="5037791"/>
            <a:ext cx="133104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596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724128" y="43558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47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707740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707262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948264" y="3595082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Harry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1110830" y="3964414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041260" y="3275692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041260" y="4571836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90122" y="2483604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190122" y="3924269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191191" y="5291916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361348" y="3924269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41050" y="406778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019594" y="333431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Hermine</a:t>
            </a:r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4361348" y="406778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5638394" y="3275692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5638394" y="341920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5638394" y="457449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5638394" y="471800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4387173" y="2478701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392629" y="5291916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4392629" y="5435427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3563888" y="3926923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3563888" y="2484926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3563888" y="5291916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6645375" y="3929894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2411760" y="3282628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2411760" y="4581193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183929" y="187144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Hagrid</a:t>
            </a:r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4381831" y="2774612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4387173" y="2631101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1173778" y="5867980"/>
            <a:ext cx="691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Hagrid</a:t>
            </a:r>
            <a:r>
              <a:rPr lang="de-DE" dirty="0" smtClean="0"/>
              <a:t> erfüllt </a:t>
            </a:r>
            <a:r>
              <a:rPr lang="de-DE" b="1" dirty="0" smtClean="0"/>
              <a:t>Proof </a:t>
            </a:r>
            <a:r>
              <a:rPr lang="de-DE" b="1" dirty="0" err="1" smtClean="0"/>
              <a:t>of</a:t>
            </a:r>
            <a:r>
              <a:rPr lang="de-DE" b="1" dirty="0" smtClean="0"/>
              <a:t> Work </a:t>
            </a:r>
            <a:r>
              <a:rPr lang="de-DE" dirty="0" smtClean="0"/>
              <a:t>mit einem Block der auf Hermines aufbaut.</a:t>
            </a:r>
            <a:endParaRPr lang="de-DE" dirty="0"/>
          </a:p>
        </p:txBody>
      </p:sp>
      <p:sp>
        <p:nvSpPr>
          <p:cNvPr id="49" name="Ellipse 48"/>
          <p:cNvSpPr/>
          <p:nvPr/>
        </p:nvSpPr>
        <p:spPr>
          <a:xfrm>
            <a:off x="6721328" y="1475492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6972444" y="1362834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Knoten</a:t>
            </a:r>
            <a:endParaRPr lang="de-DE" dirty="0"/>
          </a:p>
        </p:txBody>
      </p:sp>
      <p:sp>
        <p:nvSpPr>
          <p:cNvPr id="56" name="Rechteck 55"/>
          <p:cNvSpPr/>
          <p:nvPr/>
        </p:nvSpPr>
        <p:spPr>
          <a:xfrm>
            <a:off x="6632780" y="190754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7057564" y="1776948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ohne </a:t>
            </a:r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58" name="Rechteck 57"/>
          <p:cNvSpPr/>
          <p:nvPr/>
        </p:nvSpPr>
        <p:spPr>
          <a:xfrm>
            <a:off x="6635594" y="221589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feld 58"/>
          <p:cNvSpPr txBox="1"/>
          <p:nvPr/>
        </p:nvSpPr>
        <p:spPr>
          <a:xfrm>
            <a:off x="7074381" y="2082914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mit </a:t>
            </a:r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60" name="Textfeld 59"/>
          <p:cNvSpPr txBox="1"/>
          <p:nvPr/>
        </p:nvSpPr>
        <p:spPr>
          <a:xfrm>
            <a:off x="258504" y="3594604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Draco</a:t>
            </a:r>
            <a:endParaRPr lang="de-DE" dirty="0"/>
          </a:p>
        </p:txBody>
      </p:sp>
      <p:sp>
        <p:nvSpPr>
          <p:cNvPr id="61" name="Ellipse 60"/>
          <p:cNvSpPr/>
          <p:nvPr/>
        </p:nvSpPr>
        <p:spPr>
          <a:xfrm>
            <a:off x="3937654" y="1319842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/>
          <p:cNvSpPr/>
          <p:nvPr/>
        </p:nvSpPr>
        <p:spPr>
          <a:xfrm>
            <a:off x="3851920" y="156782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extfeld 62"/>
          <p:cNvSpPr txBox="1"/>
          <p:nvPr/>
        </p:nvSpPr>
        <p:spPr>
          <a:xfrm>
            <a:off x="3850039" y="17135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</a:t>
            </a:r>
            <a:endParaRPr lang="de-DE" dirty="0"/>
          </a:p>
        </p:txBody>
      </p:sp>
      <p:cxnSp>
        <p:nvCxnSpPr>
          <p:cNvPr id="64" name="Gerade Verbindung mit Pfeil 63"/>
          <p:cNvCxnSpPr/>
          <p:nvPr/>
        </p:nvCxnSpPr>
        <p:spPr>
          <a:xfrm flipV="1">
            <a:off x="3131840" y="1463858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>
            <a:off x="604172" y="1304464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Weit entfernte Zauberer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80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6266" y="216092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Kann Draco schummeln? </a:t>
            </a:r>
            <a:r>
              <a:rPr lang="de-DE" sz="3200" dirty="0" err="1" smtClean="0"/>
              <a:t>Revisited</a:t>
            </a:r>
            <a:endParaRPr lang="de-DE" sz="3200" dirty="0"/>
          </a:p>
        </p:txBody>
      </p:sp>
      <p:sp>
        <p:nvSpPr>
          <p:cNvPr id="5" name="Ellipse 4"/>
          <p:cNvSpPr/>
          <p:nvPr/>
        </p:nvSpPr>
        <p:spPr>
          <a:xfrm>
            <a:off x="2116082" y="439211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478363" y="5092528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126994" y="309597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275856" y="23038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74404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74356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281312" y="5074095"/>
            <a:ext cx="133104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959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724128" y="43921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834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744044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743566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948264" y="3631386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Harry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1110830" y="4000718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041260" y="3311996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041260" y="4608140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191191" y="5328220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41050" y="410408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019594" y="3370615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Hermine</a:t>
            </a:r>
            <a:endParaRPr lang="de-DE" dirty="0"/>
          </a:p>
        </p:txBody>
      </p:sp>
      <p:sp>
        <p:nvSpPr>
          <p:cNvPr id="40" name="Rechteck 39"/>
          <p:cNvSpPr/>
          <p:nvPr/>
        </p:nvSpPr>
        <p:spPr>
          <a:xfrm>
            <a:off x="5638394" y="4610794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5638394" y="475430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4387173" y="2515005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392629" y="532822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4392629" y="547173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3563888" y="532822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6645375" y="3966198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2411760" y="3318932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2411760" y="461749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183929" y="1907749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Hagrid</a:t>
            </a:r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4381831" y="281091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4387173" y="2667405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813455" y="5805264"/>
            <a:ext cx="750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Snape</a:t>
            </a:r>
            <a:r>
              <a:rPr lang="de-DE" dirty="0" smtClean="0"/>
              <a:t> und </a:t>
            </a:r>
            <a:r>
              <a:rPr lang="de-DE" dirty="0" err="1" smtClean="0"/>
              <a:t>Lestrange</a:t>
            </a:r>
            <a:r>
              <a:rPr lang="de-DE" dirty="0" smtClean="0"/>
              <a:t> erkennen längere Kette an und arbeiten nun an der Version in der Harry gewonnen hat.</a:t>
            </a:r>
            <a:endParaRPr lang="de-DE" dirty="0"/>
          </a:p>
        </p:txBody>
      </p:sp>
      <p:sp>
        <p:nvSpPr>
          <p:cNvPr id="49" name="Rechteck 48"/>
          <p:cNvSpPr/>
          <p:nvPr/>
        </p:nvSpPr>
        <p:spPr>
          <a:xfrm>
            <a:off x="4361347" y="3960573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4356005" y="425648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4361347" y="4112973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>
            <a:off x="5638394" y="3318932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5633052" y="361484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/>
          <p:cNvSpPr/>
          <p:nvPr/>
        </p:nvSpPr>
        <p:spPr>
          <a:xfrm>
            <a:off x="5638394" y="3471332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/>
          <p:cNvSpPr/>
          <p:nvPr/>
        </p:nvSpPr>
        <p:spPr>
          <a:xfrm>
            <a:off x="3191191" y="2516815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3185849" y="281272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/>
          <p:cNvSpPr/>
          <p:nvPr/>
        </p:nvSpPr>
        <p:spPr>
          <a:xfrm>
            <a:off x="3191191" y="2669215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/>
          <p:cNvSpPr/>
          <p:nvPr/>
        </p:nvSpPr>
        <p:spPr>
          <a:xfrm>
            <a:off x="3185849" y="3966198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/>
          <p:cNvSpPr/>
          <p:nvPr/>
        </p:nvSpPr>
        <p:spPr>
          <a:xfrm>
            <a:off x="3180507" y="426210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/>
          <p:cNvSpPr/>
          <p:nvPr/>
        </p:nvSpPr>
        <p:spPr>
          <a:xfrm>
            <a:off x="3185849" y="4118598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939782" y="188639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Snape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797416" y="3348877"/>
            <a:ext cx="109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Lestrange</a:t>
            </a:r>
            <a:endParaRPr lang="de-DE" dirty="0"/>
          </a:p>
        </p:txBody>
      </p:sp>
      <p:sp>
        <p:nvSpPr>
          <p:cNvPr id="66" name="Ellipse 65"/>
          <p:cNvSpPr/>
          <p:nvPr/>
        </p:nvSpPr>
        <p:spPr>
          <a:xfrm>
            <a:off x="6721328" y="151179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Textfeld 66"/>
          <p:cNvSpPr txBox="1"/>
          <p:nvPr/>
        </p:nvSpPr>
        <p:spPr>
          <a:xfrm>
            <a:off x="6972444" y="1399138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Knoten</a:t>
            </a:r>
            <a:endParaRPr lang="de-DE" dirty="0"/>
          </a:p>
        </p:txBody>
      </p:sp>
      <p:sp>
        <p:nvSpPr>
          <p:cNvPr id="68" name="Rechteck 67"/>
          <p:cNvSpPr/>
          <p:nvPr/>
        </p:nvSpPr>
        <p:spPr>
          <a:xfrm>
            <a:off x="6632780" y="194384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Textfeld 68"/>
          <p:cNvSpPr txBox="1"/>
          <p:nvPr/>
        </p:nvSpPr>
        <p:spPr>
          <a:xfrm>
            <a:off x="7057564" y="1813252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ohne </a:t>
            </a:r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70" name="Rechteck 69"/>
          <p:cNvSpPr/>
          <p:nvPr/>
        </p:nvSpPr>
        <p:spPr>
          <a:xfrm>
            <a:off x="6635594" y="2252201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Textfeld 70"/>
          <p:cNvSpPr txBox="1"/>
          <p:nvPr/>
        </p:nvSpPr>
        <p:spPr>
          <a:xfrm>
            <a:off x="7074381" y="2119218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mit </a:t>
            </a:r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72" name="Textfeld 71"/>
          <p:cNvSpPr txBox="1"/>
          <p:nvPr/>
        </p:nvSpPr>
        <p:spPr>
          <a:xfrm>
            <a:off x="258504" y="3630908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Draco</a:t>
            </a:r>
            <a:endParaRPr lang="de-DE" dirty="0"/>
          </a:p>
        </p:txBody>
      </p:sp>
      <p:sp>
        <p:nvSpPr>
          <p:cNvPr id="73" name="Ellipse 72"/>
          <p:cNvSpPr/>
          <p:nvPr/>
        </p:nvSpPr>
        <p:spPr>
          <a:xfrm>
            <a:off x="3937654" y="135614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/>
          <p:cNvSpPr/>
          <p:nvPr/>
        </p:nvSpPr>
        <p:spPr>
          <a:xfrm>
            <a:off x="3851920" y="160412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Textfeld 74"/>
          <p:cNvSpPr txBox="1"/>
          <p:nvPr/>
        </p:nvSpPr>
        <p:spPr>
          <a:xfrm>
            <a:off x="3850039" y="174988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</a:t>
            </a:r>
            <a:endParaRPr lang="de-DE" dirty="0"/>
          </a:p>
        </p:txBody>
      </p:sp>
      <p:cxnSp>
        <p:nvCxnSpPr>
          <p:cNvPr id="76" name="Gerade Verbindung mit Pfeil 75"/>
          <p:cNvCxnSpPr/>
          <p:nvPr/>
        </p:nvCxnSpPr>
        <p:spPr>
          <a:xfrm flipV="1">
            <a:off x="3131840" y="1500162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604172" y="1340768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Weit entfernte Zauberer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41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6266" y="252080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Kann Draco schummeln? </a:t>
            </a:r>
            <a:r>
              <a:rPr lang="de-DE" sz="3200" dirty="0" err="1" smtClean="0"/>
              <a:t>Revisited</a:t>
            </a:r>
            <a:endParaRPr lang="de-DE" sz="3200" dirty="0"/>
          </a:p>
        </p:txBody>
      </p:sp>
      <p:sp>
        <p:nvSpPr>
          <p:cNvPr id="8" name="Ellipse 7"/>
          <p:cNvSpPr/>
          <p:nvPr/>
        </p:nvSpPr>
        <p:spPr>
          <a:xfrm>
            <a:off x="3275856" y="222954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66970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6692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2163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0912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669706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669228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948264" y="3557048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Harry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1110830" y="3926380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45375" y="4214412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019594" y="3296277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Hermine</a:t>
            </a:r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4387173" y="244066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6645375" y="389186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183929" y="183341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Hagrid</a:t>
            </a:r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4381831" y="273657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4387173" y="259306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2816317" y="6011996"/>
            <a:ext cx="344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Es sieht schlecht aus für Draco…</a:t>
            </a:r>
            <a:endParaRPr lang="de-DE" dirty="0"/>
          </a:p>
        </p:txBody>
      </p:sp>
      <p:sp>
        <p:nvSpPr>
          <p:cNvPr id="49" name="Rechteck 48"/>
          <p:cNvSpPr/>
          <p:nvPr/>
        </p:nvSpPr>
        <p:spPr>
          <a:xfrm>
            <a:off x="4361347" y="3886235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4356005" y="418214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4361347" y="4038635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>
            <a:off x="5638394" y="3244594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5633052" y="354050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/>
          <p:cNvSpPr/>
          <p:nvPr/>
        </p:nvSpPr>
        <p:spPr>
          <a:xfrm>
            <a:off x="5638394" y="3396994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/>
          <p:cNvSpPr/>
          <p:nvPr/>
        </p:nvSpPr>
        <p:spPr>
          <a:xfrm>
            <a:off x="3191191" y="244247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3185849" y="273838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/>
          <p:cNvSpPr/>
          <p:nvPr/>
        </p:nvSpPr>
        <p:spPr>
          <a:xfrm>
            <a:off x="3191191" y="259487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/>
          <p:cNvSpPr/>
          <p:nvPr/>
        </p:nvSpPr>
        <p:spPr>
          <a:xfrm>
            <a:off x="3185849" y="389186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/>
          <p:cNvSpPr/>
          <p:nvPr/>
        </p:nvSpPr>
        <p:spPr>
          <a:xfrm>
            <a:off x="3180507" y="418777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/>
          <p:cNvSpPr/>
          <p:nvPr/>
        </p:nvSpPr>
        <p:spPr>
          <a:xfrm>
            <a:off x="3185849" y="404426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939782" y="181205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Snape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802758" y="3264011"/>
            <a:ext cx="109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Lestrange</a:t>
            </a:r>
            <a:endParaRPr lang="de-DE" dirty="0"/>
          </a:p>
        </p:txBody>
      </p:sp>
      <p:sp>
        <p:nvSpPr>
          <p:cNvPr id="66" name="Ellipse 65"/>
          <p:cNvSpPr/>
          <p:nvPr/>
        </p:nvSpPr>
        <p:spPr>
          <a:xfrm>
            <a:off x="2126994" y="302163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/>
          <p:cNvSpPr/>
          <p:nvPr/>
        </p:nvSpPr>
        <p:spPr>
          <a:xfrm>
            <a:off x="2041260" y="3244594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/>
          <p:cNvSpPr/>
          <p:nvPr/>
        </p:nvSpPr>
        <p:spPr>
          <a:xfrm>
            <a:off x="2035918" y="354050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/>
          <p:cNvSpPr/>
          <p:nvPr/>
        </p:nvSpPr>
        <p:spPr>
          <a:xfrm>
            <a:off x="2041260" y="3396994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Ellipse 69"/>
          <p:cNvSpPr/>
          <p:nvPr/>
        </p:nvSpPr>
        <p:spPr>
          <a:xfrm>
            <a:off x="2126994" y="431777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/>
          <p:cNvSpPr/>
          <p:nvPr/>
        </p:nvSpPr>
        <p:spPr>
          <a:xfrm>
            <a:off x="2041260" y="4540738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/>
          <p:cNvSpPr/>
          <p:nvPr/>
        </p:nvSpPr>
        <p:spPr>
          <a:xfrm>
            <a:off x="2035918" y="483664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/>
          <p:cNvSpPr/>
          <p:nvPr/>
        </p:nvSpPr>
        <p:spPr>
          <a:xfrm>
            <a:off x="2041260" y="4693138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Ellipse 73"/>
          <p:cNvSpPr/>
          <p:nvPr/>
        </p:nvSpPr>
        <p:spPr>
          <a:xfrm>
            <a:off x="3271583" y="501819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/>
          <p:cNvSpPr/>
          <p:nvPr/>
        </p:nvSpPr>
        <p:spPr>
          <a:xfrm>
            <a:off x="3185849" y="524115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/>
          <p:cNvSpPr/>
          <p:nvPr/>
        </p:nvSpPr>
        <p:spPr>
          <a:xfrm>
            <a:off x="3180507" y="553706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/>
          <p:cNvSpPr/>
          <p:nvPr/>
        </p:nvSpPr>
        <p:spPr>
          <a:xfrm>
            <a:off x="3185849" y="539355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Ellipse 77"/>
          <p:cNvSpPr/>
          <p:nvPr/>
        </p:nvSpPr>
        <p:spPr>
          <a:xfrm>
            <a:off x="4447082" y="501819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/>
          <p:cNvSpPr/>
          <p:nvPr/>
        </p:nvSpPr>
        <p:spPr>
          <a:xfrm>
            <a:off x="4361348" y="524115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/>
          <p:cNvSpPr/>
          <p:nvPr/>
        </p:nvSpPr>
        <p:spPr>
          <a:xfrm>
            <a:off x="4356006" y="553706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/>
          <p:cNvSpPr/>
          <p:nvPr/>
        </p:nvSpPr>
        <p:spPr>
          <a:xfrm>
            <a:off x="4361348" y="539355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Ellipse 81"/>
          <p:cNvSpPr/>
          <p:nvPr/>
        </p:nvSpPr>
        <p:spPr>
          <a:xfrm>
            <a:off x="5718786" y="431777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/>
          <p:cNvSpPr/>
          <p:nvPr/>
        </p:nvSpPr>
        <p:spPr>
          <a:xfrm>
            <a:off x="5633052" y="4540738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/>
          <p:cNvSpPr/>
          <p:nvPr/>
        </p:nvSpPr>
        <p:spPr>
          <a:xfrm>
            <a:off x="5627710" y="483664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/>
          <p:cNvSpPr/>
          <p:nvPr/>
        </p:nvSpPr>
        <p:spPr>
          <a:xfrm>
            <a:off x="5633052" y="4693138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85"/>
          <p:cNvSpPr/>
          <p:nvPr/>
        </p:nvSpPr>
        <p:spPr>
          <a:xfrm>
            <a:off x="6641050" y="4044982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Ellipse 86"/>
          <p:cNvSpPr/>
          <p:nvPr/>
        </p:nvSpPr>
        <p:spPr>
          <a:xfrm>
            <a:off x="6721328" y="1437458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Textfeld 87"/>
          <p:cNvSpPr txBox="1"/>
          <p:nvPr/>
        </p:nvSpPr>
        <p:spPr>
          <a:xfrm>
            <a:off x="6972444" y="1324800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Knoten</a:t>
            </a:r>
            <a:endParaRPr lang="de-DE" dirty="0"/>
          </a:p>
        </p:txBody>
      </p:sp>
      <p:sp>
        <p:nvSpPr>
          <p:cNvPr id="89" name="Rechteck 88"/>
          <p:cNvSpPr/>
          <p:nvPr/>
        </p:nvSpPr>
        <p:spPr>
          <a:xfrm>
            <a:off x="6632780" y="186950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Textfeld 89"/>
          <p:cNvSpPr txBox="1"/>
          <p:nvPr/>
        </p:nvSpPr>
        <p:spPr>
          <a:xfrm>
            <a:off x="7057564" y="1738914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ohne </a:t>
            </a:r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91" name="Rechteck 90"/>
          <p:cNvSpPr/>
          <p:nvPr/>
        </p:nvSpPr>
        <p:spPr>
          <a:xfrm>
            <a:off x="6635594" y="2177863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Textfeld 91"/>
          <p:cNvSpPr txBox="1"/>
          <p:nvPr/>
        </p:nvSpPr>
        <p:spPr>
          <a:xfrm>
            <a:off x="7074381" y="2044880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mit </a:t>
            </a:r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93" name="Textfeld 92"/>
          <p:cNvSpPr txBox="1"/>
          <p:nvPr/>
        </p:nvSpPr>
        <p:spPr>
          <a:xfrm>
            <a:off x="258504" y="3556570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Draco</a:t>
            </a:r>
            <a:endParaRPr lang="de-DE" dirty="0"/>
          </a:p>
        </p:txBody>
      </p:sp>
      <p:sp>
        <p:nvSpPr>
          <p:cNvPr id="94" name="Ellipse 93"/>
          <p:cNvSpPr/>
          <p:nvPr/>
        </p:nvSpPr>
        <p:spPr>
          <a:xfrm>
            <a:off x="3937654" y="1281808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Rechteck 94"/>
          <p:cNvSpPr/>
          <p:nvPr/>
        </p:nvSpPr>
        <p:spPr>
          <a:xfrm>
            <a:off x="3851920" y="152979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Textfeld 95"/>
          <p:cNvSpPr txBox="1"/>
          <p:nvPr/>
        </p:nvSpPr>
        <p:spPr>
          <a:xfrm>
            <a:off x="3850039" y="167554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</a:t>
            </a:r>
            <a:endParaRPr lang="de-DE" dirty="0"/>
          </a:p>
        </p:txBody>
      </p:sp>
      <p:cxnSp>
        <p:nvCxnSpPr>
          <p:cNvPr id="97" name="Gerade Verbindung mit Pfeil 96"/>
          <p:cNvCxnSpPr/>
          <p:nvPr/>
        </p:nvCxnSpPr>
        <p:spPr>
          <a:xfrm flipV="1">
            <a:off x="3131840" y="1425824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feld 97"/>
          <p:cNvSpPr txBox="1"/>
          <p:nvPr/>
        </p:nvSpPr>
        <p:spPr>
          <a:xfrm>
            <a:off x="604172" y="1266430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Weit entfernte Zauberer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6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348066" y="228142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Kann Draco schummeln? </a:t>
            </a:r>
            <a:r>
              <a:rPr lang="de-DE" sz="3200" dirty="0" err="1" smtClean="0"/>
              <a:t>Revisited</a:t>
            </a:r>
            <a:endParaRPr lang="de-DE" sz="3200" dirty="0"/>
          </a:p>
        </p:txBody>
      </p:sp>
      <p:sp>
        <p:nvSpPr>
          <p:cNvPr id="65" name="Textfeld 64"/>
          <p:cNvSpPr txBox="1"/>
          <p:nvPr/>
        </p:nvSpPr>
        <p:spPr>
          <a:xfrm>
            <a:off x="107504" y="1643677"/>
            <a:ext cx="143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Dracos Kette:</a:t>
            </a:r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582968" y="3819398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D</a:t>
            </a:r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591264" y="4395462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E</a:t>
            </a:r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591264" y="4971526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F</a:t>
            </a:r>
            <a:endParaRPr lang="de-DE" dirty="0"/>
          </a:p>
        </p:txBody>
      </p:sp>
      <p:cxnSp>
        <p:nvCxnSpPr>
          <p:cNvPr id="40" name="Gerade Verbindung mit Pfeil 39"/>
          <p:cNvCxnSpPr>
            <a:stCxn id="36" idx="2"/>
            <a:endCxn id="37" idx="0"/>
          </p:cNvCxnSpPr>
          <p:nvPr/>
        </p:nvCxnSpPr>
        <p:spPr>
          <a:xfrm>
            <a:off x="1063517" y="4107430"/>
            <a:ext cx="372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37" idx="2"/>
            <a:endCxn id="39" idx="0"/>
          </p:cNvCxnSpPr>
          <p:nvPr/>
        </p:nvCxnSpPr>
        <p:spPr>
          <a:xfrm>
            <a:off x="1067243" y="468349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582968" y="2091206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A</a:t>
            </a:r>
            <a:endParaRPr lang="de-DE" dirty="0"/>
          </a:p>
        </p:txBody>
      </p:sp>
      <p:sp>
        <p:nvSpPr>
          <p:cNvPr id="44" name="Rechteck 43"/>
          <p:cNvSpPr/>
          <p:nvPr/>
        </p:nvSpPr>
        <p:spPr>
          <a:xfrm>
            <a:off x="582968" y="2684121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B</a:t>
            </a:r>
            <a:endParaRPr lang="de-DE" dirty="0"/>
          </a:p>
        </p:txBody>
      </p:sp>
      <p:sp>
        <p:nvSpPr>
          <p:cNvPr id="45" name="Rechteck 44"/>
          <p:cNvSpPr/>
          <p:nvPr/>
        </p:nvSpPr>
        <p:spPr>
          <a:xfrm>
            <a:off x="582968" y="3260185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C</a:t>
            </a:r>
            <a:endParaRPr lang="de-DE" dirty="0"/>
          </a:p>
        </p:txBody>
      </p:sp>
      <p:cxnSp>
        <p:nvCxnSpPr>
          <p:cNvPr id="46" name="Gerade Verbindung mit Pfeil 45"/>
          <p:cNvCxnSpPr>
            <a:stCxn id="43" idx="2"/>
            <a:endCxn id="44" idx="0"/>
          </p:cNvCxnSpPr>
          <p:nvPr/>
        </p:nvCxnSpPr>
        <p:spPr>
          <a:xfrm>
            <a:off x="1058947" y="2379238"/>
            <a:ext cx="0" cy="304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44" idx="2"/>
            <a:endCxn id="45" idx="0"/>
          </p:cNvCxnSpPr>
          <p:nvPr/>
        </p:nvCxnSpPr>
        <p:spPr>
          <a:xfrm>
            <a:off x="1058947" y="297215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45" idx="2"/>
            <a:endCxn id="36" idx="0"/>
          </p:cNvCxnSpPr>
          <p:nvPr/>
        </p:nvCxnSpPr>
        <p:spPr>
          <a:xfrm>
            <a:off x="1058947" y="3548217"/>
            <a:ext cx="4570" cy="271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582967" y="5537691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G‘</a:t>
            </a:r>
            <a:endParaRPr lang="de-DE" dirty="0"/>
          </a:p>
        </p:txBody>
      </p:sp>
      <p:cxnSp>
        <p:nvCxnSpPr>
          <p:cNvPr id="50" name="Gerade Verbindung mit Pfeil 49"/>
          <p:cNvCxnSpPr>
            <a:stCxn id="39" idx="2"/>
            <a:endCxn id="49" idx="0"/>
          </p:cNvCxnSpPr>
          <p:nvPr/>
        </p:nvCxnSpPr>
        <p:spPr>
          <a:xfrm flipH="1">
            <a:off x="1058946" y="5259558"/>
            <a:ext cx="8297" cy="278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1791346" y="1654406"/>
            <a:ext cx="140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Harrys Kette:</a:t>
            </a:r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>
            <a:off x="2016394" y="3825901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D</a:t>
            </a:r>
            <a:endParaRPr lang="de-DE" dirty="0"/>
          </a:p>
        </p:txBody>
      </p:sp>
      <p:sp>
        <p:nvSpPr>
          <p:cNvPr id="68" name="Rechteck 67"/>
          <p:cNvSpPr/>
          <p:nvPr/>
        </p:nvSpPr>
        <p:spPr>
          <a:xfrm>
            <a:off x="2024690" y="4401965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E</a:t>
            </a:r>
            <a:endParaRPr lang="de-DE" dirty="0"/>
          </a:p>
        </p:txBody>
      </p:sp>
      <p:sp>
        <p:nvSpPr>
          <p:cNvPr id="69" name="Rechteck 68"/>
          <p:cNvSpPr/>
          <p:nvPr/>
        </p:nvSpPr>
        <p:spPr>
          <a:xfrm>
            <a:off x="2024690" y="4978029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F</a:t>
            </a:r>
            <a:endParaRPr lang="de-DE" dirty="0"/>
          </a:p>
        </p:txBody>
      </p:sp>
      <p:cxnSp>
        <p:nvCxnSpPr>
          <p:cNvPr id="70" name="Gerade Verbindung mit Pfeil 69"/>
          <p:cNvCxnSpPr>
            <a:stCxn id="52" idx="2"/>
            <a:endCxn id="68" idx="0"/>
          </p:cNvCxnSpPr>
          <p:nvPr/>
        </p:nvCxnSpPr>
        <p:spPr>
          <a:xfrm>
            <a:off x="2496943" y="4113933"/>
            <a:ext cx="372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8" idx="2"/>
            <a:endCxn id="69" idx="0"/>
          </p:cNvCxnSpPr>
          <p:nvPr/>
        </p:nvCxnSpPr>
        <p:spPr>
          <a:xfrm>
            <a:off x="2500669" y="4689997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2016394" y="2097709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A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2016394" y="2690624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B</a:t>
            </a:r>
            <a:endParaRPr lang="de-DE" dirty="0"/>
          </a:p>
        </p:txBody>
      </p:sp>
      <p:sp>
        <p:nvSpPr>
          <p:cNvPr id="74" name="Rechteck 73"/>
          <p:cNvSpPr/>
          <p:nvPr/>
        </p:nvSpPr>
        <p:spPr>
          <a:xfrm>
            <a:off x="2016394" y="3266688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C</a:t>
            </a:r>
            <a:endParaRPr lang="de-DE" dirty="0"/>
          </a:p>
        </p:txBody>
      </p:sp>
      <p:cxnSp>
        <p:nvCxnSpPr>
          <p:cNvPr id="75" name="Gerade Verbindung mit Pfeil 74"/>
          <p:cNvCxnSpPr>
            <a:stCxn id="72" idx="2"/>
            <a:endCxn id="73" idx="0"/>
          </p:cNvCxnSpPr>
          <p:nvPr/>
        </p:nvCxnSpPr>
        <p:spPr>
          <a:xfrm>
            <a:off x="2492373" y="2385741"/>
            <a:ext cx="0" cy="304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73" idx="2"/>
            <a:endCxn id="74" idx="0"/>
          </p:cNvCxnSpPr>
          <p:nvPr/>
        </p:nvCxnSpPr>
        <p:spPr>
          <a:xfrm>
            <a:off x="2492373" y="29786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74" idx="2"/>
            <a:endCxn id="52" idx="0"/>
          </p:cNvCxnSpPr>
          <p:nvPr/>
        </p:nvCxnSpPr>
        <p:spPr>
          <a:xfrm>
            <a:off x="2492373" y="3554720"/>
            <a:ext cx="4570" cy="271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hteck 77"/>
          <p:cNvSpPr/>
          <p:nvPr/>
        </p:nvSpPr>
        <p:spPr>
          <a:xfrm>
            <a:off x="2016393" y="5544194"/>
            <a:ext cx="951957" cy="28803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G</a:t>
            </a:r>
            <a:endParaRPr lang="de-DE" dirty="0"/>
          </a:p>
        </p:txBody>
      </p:sp>
      <p:cxnSp>
        <p:nvCxnSpPr>
          <p:cNvPr id="79" name="Gerade Verbindung mit Pfeil 78"/>
          <p:cNvCxnSpPr>
            <a:stCxn id="69" idx="2"/>
            <a:endCxn id="78" idx="0"/>
          </p:cNvCxnSpPr>
          <p:nvPr/>
        </p:nvCxnSpPr>
        <p:spPr>
          <a:xfrm flipH="1">
            <a:off x="2492372" y="5266061"/>
            <a:ext cx="8297" cy="278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3275856" y="1643677"/>
            <a:ext cx="319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Kette </a:t>
            </a:r>
            <a:r>
              <a:rPr lang="de-DE" dirty="0" smtClean="0"/>
              <a:t>von </a:t>
            </a:r>
            <a:r>
              <a:rPr lang="de-DE" dirty="0" err="1" smtClean="0"/>
              <a:t>Dumbledore's</a:t>
            </a:r>
            <a:r>
              <a:rPr lang="de-DE" dirty="0" smtClean="0"/>
              <a:t> </a:t>
            </a:r>
            <a:r>
              <a:rPr lang="de-DE" dirty="0"/>
              <a:t>Armee:</a:t>
            </a:r>
          </a:p>
        </p:txBody>
      </p:sp>
      <p:sp>
        <p:nvSpPr>
          <p:cNvPr id="54" name="Rechteck 53"/>
          <p:cNvSpPr/>
          <p:nvPr/>
        </p:nvSpPr>
        <p:spPr>
          <a:xfrm>
            <a:off x="3457162" y="3819398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D</a:t>
            </a:r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3465458" y="4395462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E</a:t>
            </a:r>
            <a:endParaRPr lang="de-DE" dirty="0"/>
          </a:p>
        </p:txBody>
      </p:sp>
      <p:sp>
        <p:nvSpPr>
          <p:cNvPr id="56" name="Rechteck 55"/>
          <p:cNvSpPr/>
          <p:nvPr/>
        </p:nvSpPr>
        <p:spPr>
          <a:xfrm>
            <a:off x="3465458" y="4971526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F</a:t>
            </a:r>
            <a:endParaRPr lang="de-DE" dirty="0"/>
          </a:p>
        </p:txBody>
      </p:sp>
      <p:cxnSp>
        <p:nvCxnSpPr>
          <p:cNvPr id="57" name="Gerade Verbindung mit Pfeil 56"/>
          <p:cNvCxnSpPr>
            <a:stCxn id="54" idx="2"/>
            <a:endCxn id="55" idx="0"/>
          </p:cNvCxnSpPr>
          <p:nvPr/>
        </p:nvCxnSpPr>
        <p:spPr>
          <a:xfrm>
            <a:off x="3937711" y="4107430"/>
            <a:ext cx="372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>
            <a:stCxn id="55" idx="2"/>
            <a:endCxn id="56" idx="0"/>
          </p:cNvCxnSpPr>
          <p:nvPr/>
        </p:nvCxnSpPr>
        <p:spPr>
          <a:xfrm>
            <a:off x="3941437" y="468349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Rechteck 58"/>
          <p:cNvSpPr/>
          <p:nvPr/>
        </p:nvSpPr>
        <p:spPr>
          <a:xfrm>
            <a:off x="3457162" y="2091206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A</a:t>
            </a:r>
            <a:endParaRPr lang="de-DE" dirty="0"/>
          </a:p>
        </p:txBody>
      </p:sp>
      <p:sp>
        <p:nvSpPr>
          <p:cNvPr id="60" name="Rechteck 59"/>
          <p:cNvSpPr/>
          <p:nvPr/>
        </p:nvSpPr>
        <p:spPr>
          <a:xfrm>
            <a:off x="3457162" y="2684121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B</a:t>
            </a:r>
            <a:endParaRPr lang="de-DE" dirty="0"/>
          </a:p>
        </p:txBody>
      </p:sp>
      <p:sp>
        <p:nvSpPr>
          <p:cNvPr id="61" name="Rechteck 60"/>
          <p:cNvSpPr/>
          <p:nvPr/>
        </p:nvSpPr>
        <p:spPr>
          <a:xfrm>
            <a:off x="3457162" y="3260185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C</a:t>
            </a:r>
            <a:endParaRPr lang="de-DE" dirty="0"/>
          </a:p>
        </p:txBody>
      </p:sp>
      <p:cxnSp>
        <p:nvCxnSpPr>
          <p:cNvPr id="62" name="Gerade Verbindung mit Pfeil 61"/>
          <p:cNvCxnSpPr>
            <a:stCxn id="59" idx="2"/>
            <a:endCxn id="60" idx="0"/>
          </p:cNvCxnSpPr>
          <p:nvPr/>
        </p:nvCxnSpPr>
        <p:spPr>
          <a:xfrm>
            <a:off x="3933141" y="2379238"/>
            <a:ext cx="0" cy="304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60" idx="2"/>
            <a:endCxn id="61" idx="0"/>
          </p:cNvCxnSpPr>
          <p:nvPr/>
        </p:nvCxnSpPr>
        <p:spPr>
          <a:xfrm>
            <a:off x="3933141" y="297215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61" idx="2"/>
            <a:endCxn id="54" idx="0"/>
          </p:cNvCxnSpPr>
          <p:nvPr/>
        </p:nvCxnSpPr>
        <p:spPr>
          <a:xfrm>
            <a:off x="3933141" y="3548217"/>
            <a:ext cx="4570" cy="271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3429320" y="5537691"/>
            <a:ext cx="1042831" cy="28803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G</a:t>
            </a:r>
            <a:endParaRPr lang="de-DE" dirty="0"/>
          </a:p>
        </p:txBody>
      </p:sp>
      <p:cxnSp>
        <p:nvCxnSpPr>
          <p:cNvPr id="67" name="Gerade Verbindung mit Pfeil 66"/>
          <p:cNvCxnSpPr>
            <a:stCxn id="56" idx="2"/>
            <a:endCxn id="66" idx="0"/>
          </p:cNvCxnSpPr>
          <p:nvPr/>
        </p:nvCxnSpPr>
        <p:spPr>
          <a:xfrm>
            <a:off x="3941437" y="5259558"/>
            <a:ext cx="9299" cy="278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4716016" y="205055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Wahrscheinlichkeit, dass einer der anderen Zauberer oder Harry seine Sicht veröffentlichen kann größer!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826555" y="3445518"/>
            <a:ext cx="364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Plötzlich Rennen gegen viele andere!</a:t>
            </a:r>
            <a:endParaRPr lang="de-DE" dirty="0"/>
          </a:p>
        </p:txBody>
      </p:sp>
      <p:sp>
        <p:nvSpPr>
          <p:cNvPr id="80" name="Textfeld 79"/>
          <p:cNvSpPr txBox="1"/>
          <p:nvPr/>
        </p:nvSpPr>
        <p:spPr>
          <a:xfrm>
            <a:off x="4826554" y="4539478"/>
            <a:ext cx="3561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Dracos Chancen, einen neuen </a:t>
            </a:r>
            <a:r>
              <a:rPr lang="de-DE" dirty="0"/>
              <a:t>Block vor den anderen </a:t>
            </a:r>
            <a:r>
              <a:rPr lang="de-DE" dirty="0" smtClean="0"/>
              <a:t>zu erstellen, sinken mit der Anzahl der anderen Beteiligten.</a:t>
            </a:r>
            <a:endParaRPr lang="de-DE" dirty="0"/>
          </a:p>
        </p:txBody>
      </p:sp>
      <p:sp>
        <p:nvSpPr>
          <p:cNvPr id="81" name="Textfeld 80"/>
          <p:cNvSpPr txBox="1"/>
          <p:nvPr/>
        </p:nvSpPr>
        <p:spPr>
          <a:xfrm>
            <a:off x="827584" y="1187460"/>
            <a:ext cx="769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Problem: </a:t>
            </a:r>
            <a:r>
              <a:rPr lang="de-DE" dirty="0" smtClean="0"/>
              <a:t>Verändere die Kette so, dass Draco in der Gegenwart gewonnen hat.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435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21662" y="253809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Kann Draco schummeln? </a:t>
            </a:r>
            <a:r>
              <a:rPr lang="de-DE" sz="3200" dirty="0" err="1" smtClean="0"/>
              <a:t>Revisited</a:t>
            </a:r>
            <a:endParaRPr lang="de-DE" sz="3200" dirty="0"/>
          </a:p>
        </p:txBody>
      </p:sp>
      <p:sp>
        <p:nvSpPr>
          <p:cNvPr id="5" name="Ellipse 4"/>
          <p:cNvSpPr/>
          <p:nvPr/>
        </p:nvSpPr>
        <p:spPr>
          <a:xfrm>
            <a:off x="2116082" y="433374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478363" y="5034158"/>
            <a:ext cx="133104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126994" y="3037602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275856" y="2245514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68567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68519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281312" y="5015725"/>
            <a:ext cx="133104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3760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724128" y="433374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25093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685674"/>
            <a:ext cx="133104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685196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948264" y="3573016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Harry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1110830" y="394234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041260" y="325362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041260" y="454977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90122" y="246153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190122" y="390220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191191" y="526985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392629" y="247307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361348" y="390220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392629" y="522970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5638394" y="325005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5638394" y="454619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32780" y="390220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1008112" y="5662989"/>
            <a:ext cx="716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Schon von der Ausgangslage hat Draco ein Problem, hat aber trotzdem noch die Möglichkeit zu gewinnen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477779" y="265699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Luna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5382978" y="3902203"/>
            <a:ext cx="82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Neville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258504" y="3572538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Draco</a:t>
            </a:r>
            <a:endParaRPr lang="de-DE" dirty="0"/>
          </a:p>
        </p:txBody>
      </p:sp>
      <p:sp>
        <p:nvSpPr>
          <p:cNvPr id="40" name="Ellipse 39"/>
          <p:cNvSpPr/>
          <p:nvPr/>
        </p:nvSpPr>
        <p:spPr>
          <a:xfrm>
            <a:off x="3937654" y="129777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3851920" y="154575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3850039" y="169151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</a:t>
            </a:r>
            <a:endParaRPr lang="de-DE" dirty="0"/>
          </a:p>
        </p:txBody>
      </p:sp>
      <p:cxnSp>
        <p:nvCxnSpPr>
          <p:cNvPr id="43" name="Gerade Verbindung mit Pfeil 42"/>
          <p:cNvCxnSpPr/>
          <p:nvPr/>
        </p:nvCxnSpPr>
        <p:spPr>
          <a:xfrm flipV="1">
            <a:off x="3131840" y="1441792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604172" y="1282398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Weit entfernte Zauberer</a:t>
            </a:r>
            <a:endParaRPr lang="de-DE" dirty="0"/>
          </a:p>
        </p:txBody>
      </p:sp>
      <p:sp>
        <p:nvSpPr>
          <p:cNvPr id="45" name="Ellipse 44"/>
          <p:cNvSpPr/>
          <p:nvPr/>
        </p:nvSpPr>
        <p:spPr>
          <a:xfrm>
            <a:off x="6721328" y="145342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6972444" y="1340768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Knoten</a:t>
            </a:r>
            <a:endParaRPr lang="de-DE" dirty="0"/>
          </a:p>
        </p:txBody>
      </p:sp>
      <p:sp>
        <p:nvSpPr>
          <p:cNvPr id="47" name="Rechteck 46"/>
          <p:cNvSpPr/>
          <p:nvPr/>
        </p:nvSpPr>
        <p:spPr>
          <a:xfrm>
            <a:off x="6632780" y="188547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7057564" y="1754882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ohne </a:t>
            </a:r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49" name="Rechteck 48"/>
          <p:cNvSpPr/>
          <p:nvPr/>
        </p:nvSpPr>
        <p:spPr>
          <a:xfrm>
            <a:off x="6635594" y="2193831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7074381" y="2060848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mit </a:t>
            </a:r>
            <a:r>
              <a:rPr lang="de-DE" dirty="0" err="1" smtClean="0"/>
              <a:t>PoW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2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395536" y="240394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Kann Draco schummeln? </a:t>
            </a:r>
            <a:r>
              <a:rPr lang="de-DE" sz="3200" dirty="0" err="1" smtClean="0"/>
              <a:t>Revisited</a:t>
            </a:r>
            <a:endParaRPr lang="de-DE" sz="3200" dirty="0"/>
          </a:p>
        </p:txBody>
      </p:sp>
      <p:sp>
        <p:nvSpPr>
          <p:cNvPr id="19" name="Textfeld 18"/>
          <p:cNvSpPr txBox="1"/>
          <p:nvPr/>
        </p:nvSpPr>
        <p:spPr>
          <a:xfrm>
            <a:off x="3635896" y="1157532"/>
            <a:ext cx="4816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Problem: </a:t>
            </a:r>
            <a:r>
              <a:rPr lang="de-DE" dirty="0" smtClean="0"/>
              <a:t>Verändere die Kette so, dass Draco in der Gegenwart gewonnen hat.</a:t>
            </a:r>
            <a:endParaRPr lang="de-DE" b="1" dirty="0"/>
          </a:p>
        </p:txBody>
      </p:sp>
      <p:sp>
        <p:nvSpPr>
          <p:cNvPr id="65" name="Textfeld 64"/>
          <p:cNvSpPr txBox="1"/>
          <p:nvPr/>
        </p:nvSpPr>
        <p:spPr>
          <a:xfrm>
            <a:off x="173365" y="1654406"/>
            <a:ext cx="143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Dracos Kette:</a:t>
            </a:r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582968" y="3819398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D</a:t>
            </a:r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591264" y="4395462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E</a:t>
            </a:r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591264" y="4971526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F</a:t>
            </a:r>
            <a:endParaRPr lang="de-DE" dirty="0"/>
          </a:p>
        </p:txBody>
      </p:sp>
      <p:cxnSp>
        <p:nvCxnSpPr>
          <p:cNvPr id="40" name="Gerade Verbindung mit Pfeil 39"/>
          <p:cNvCxnSpPr>
            <a:stCxn id="36" idx="2"/>
            <a:endCxn id="37" idx="0"/>
          </p:cNvCxnSpPr>
          <p:nvPr/>
        </p:nvCxnSpPr>
        <p:spPr>
          <a:xfrm>
            <a:off x="1063517" y="4107430"/>
            <a:ext cx="372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37" idx="2"/>
            <a:endCxn id="39" idx="0"/>
          </p:cNvCxnSpPr>
          <p:nvPr/>
        </p:nvCxnSpPr>
        <p:spPr>
          <a:xfrm>
            <a:off x="1067243" y="468349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582968" y="2091206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A</a:t>
            </a:r>
            <a:endParaRPr lang="de-DE" dirty="0"/>
          </a:p>
        </p:txBody>
      </p:sp>
      <p:sp>
        <p:nvSpPr>
          <p:cNvPr id="44" name="Rechteck 43"/>
          <p:cNvSpPr/>
          <p:nvPr/>
        </p:nvSpPr>
        <p:spPr>
          <a:xfrm>
            <a:off x="582968" y="2684121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B</a:t>
            </a:r>
            <a:endParaRPr lang="de-DE" dirty="0"/>
          </a:p>
        </p:txBody>
      </p:sp>
      <p:sp>
        <p:nvSpPr>
          <p:cNvPr id="45" name="Rechteck 44"/>
          <p:cNvSpPr/>
          <p:nvPr/>
        </p:nvSpPr>
        <p:spPr>
          <a:xfrm>
            <a:off x="582968" y="3260185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C</a:t>
            </a:r>
            <a:endParaRPr lang="de-DE" dirty="0"/>
          </a:p>
        </p:txBody>
      </p:sp>
      <p:cxnSp>
        <p:nvCxnSpPr>
          <p:cNvPr id="46" name="Gerade Verbindung mit Pfeil 45"/>
          <p:cNvCxnSpPr>
            <a:stCxn id="43" idx="2"/>
            <a:endCxn id="44" idx="0"/>
          </p:cNvCxnSpPr>
          <p:nvPr/>
        </p:nvCxnSpPr>
        <p:spPr>
          <a:xfrm>
            <a:off x="1058947" y="2379238"/>
            <a:ext cx="0" cy="304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44" idx="2"/>
            <a:endCxn id="45" idx="0"/>
          </p:cNvCxnSpPr>
          <p:nvPr/>
        </p:nvCxnSpPr>
        <p:spPr>
          <a:xfrm>
            <a:off x="1058947" y="297215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45" idx="2"/>
            <a:endCxn id="36" idx="0"/>
          </p:cNvCxnSpPr>
          <p:nvPr/>
        </p:nvCxnSpPr>
        <p:spPr>
          <a:xfrm>
            <a:off x="1058947" y="3548217"/>
            <a:ext cx="4570" cy="271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582967" y="5537691"/>
            <a:ext cx="951957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G‘</a:t>
            </a:r>
            <a:endParaRPr lang="de-DE" dirty="0"/>
          </a:p>
        </p:txBody>
      </p:sp>
      <p:cxnSp>
        <p:nvCxnSpPr>
          <p:cNvPr id="50" name="Gerade Verbindung mit Pfeil 49"/>
          <p:cNvCxnSpPr>
            <a:stCxn id="39" idx="2"/>
            <a:endCxn id="49" idx="0"/>
          </p:cNvCxnSpPr>
          <p:nvPr/>
        </p:nvCxnSpPr>
        <p:spPr>
          <a:xfrm flipH="1">
            <a:off x="1058946" y="5259558"/>
            <a:ext cx="8297" cy="278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1935953" y="1135075"/>
            <a:ext cx="1719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Harry + </a:t>
            </a:r>
            <a:r>
              <a:rPr lang="de-DE" dirty="0" err="1" smtClean="0"/>
              <a:t>Dumbledore's</a:t>
            </a:r>
            <a:r>
              <a:rPr lang="de-DE" dirty="0" smtClean="0"/>
              <a:t> Armee:</a:t>
            </a:r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>
            <a:off x="2016394" y="3825901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D</a:t>
            </a:r>
            <a:endParaRPr lang="de-DE" dirty="0"/>
          </a:p>
        </p:txBody>
      </p:sp>
      <p:sp>
        <p:nvSpPr>
          <p:cNvPr id="68" name="Rechteck 67"/>
          <p:cNvSpPr/>
          <p:nvPr/>
        </p:nvSpPr>
        <p:spPr>
          <a:xfrm>
            <a:off x="2024690" y="4401965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E</a:t>
            </a:r>
            <a:endParaRPr lang="de-DE" dirty="0"/>
          </a:p>
        </p:txBody>
      </p:sp>
      <p:sp>
        <p:nvSpPr>
          <p:cNvPr id="69" name="Rechteck 68"/>
          <p:cNvSpPr/>
          <p:nvPr/>
        </p:nvSpPr>
        <p:spPr>
          <a:xfrm>
            <a:off x="2024690" y="4978029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F</a:t>
            </a:r>
            <a:endParaRPr lang="de-DE" dirty="0"/>
          </a:p>
        </p:txBody>
      </p:sp>
      <p:cxnSp>
        <p:nvCxnSpPr>
          <p:cNvPr id="70" name="Gerade Verbindung mit Pfeil 69"/>
          <p:cNvCxnSpPr>
            <a:stCxn id="52" idx="2"/>
            <a:endCxn id="68" idx="0"/>
          </p:cNvCxnSpPr>
          <p:nvPr/>
        </p:nvCxnSpPr>
        <p:spPr>
          <a:xfrm>
            <a:off x="2496943" y="4113933"/>
            <a:ext cx="372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8" idx="2"/>
            <a:endCxn id="69" idx="0"/>
          </p:cNvCxnSpPr>
          <p:nvPr/>
        </p:nvCxnSpPr>
        <p:spPr>
          <a:xfrm>
            <a:off x="2500669" y="4689997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2016394" y="2097709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A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2016394" y="2690624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B</a:t>
            </a:r>
            <a:endParaRPr lang="de-DE" dirty="0"/>
          </a:p>
        </p:txBody>
      </p:sp>
      <p:sp>
        <p:nvSpPr>
          <p:cNvPr id="74" name="Rechteck 73"/>
          <p:cNvSpPr/>
          <p:nvPr/>
        </p:nvSpPr>
        <p:spPr>
          <a:xfrm>
            <a:off x="2016394" y="3266688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C</a:t>
            </a:r>
            <a:endParaRPr lang="de-DE" dirty="0"/>
          </a:p>
        </p:txBody>
      </p:sp>
      <p:cxnSp>
        <p:nvCxnSpPr>
          <p:cNvPr id="75" name="Gerade Verbindung mit Pfeil 74"/>
          <p:cNvCxnSpPr>
            <a:stCxn id="72" idx="2"/>
            <a:endCxn id="73" idx="0"/>
          </p:cNvCxnSpPr>
          <p:nvPr/>
        </p:nvCxnSpPr>
        <p:spPr>
          <a:xfrm>
            <a:off x="2492373" y="2385741"/>
            <a:ext cx="0" cy="304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73" idx="2"/>
            <a:endCxn id="74" idx="0"/>
          </p:cNvCxnSpPr>
          <p:nvPr/>
        </p:nvCxnSpPr>
        <p:spPr>
          <a:xfrm>
            <a:off x="2492373" y="29786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74" idx="2"/>
            <a:endCxn id="52" idx="0"/>
          </p:cNvCxnSpPr>
          <p:nvPr/>
        </p:nvCxnSpPr>
        <p:spPr>
          <a:xfrm>
            <a:off x="2492373" y="3554720"/>
            <a:ext cx="4570" cy="271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hteck 77"/>
          <p:cNvSpPr/>
          <p:nvPr/>
        </p:nvSpPr>
        <p:spPr>
          <a:xfrm>
            <a:off x="2016393" y="5544194"/>
            <a:ext cx="951957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G</a:t>
            </a:r>
            <a:endParaRPr lang="de-DE" dirty="0"/>
          </a:p>
        </p:txBody>
      </p:sp>
      <p:cxnSp>
        <p:nvCxnSpPr>
          <p:cNvPr id="79" name="Gerade Verbindung mit Pfeil 78"/>
          <p:cNvCxnSpPr>
            <a:stCxn id="69" idx="2"/>
            <a:endCxn id="78" idx="0"/>
          </p:cNvCxnSpPr>
          <p:nvPr/>
        </p:nvCxnSpPr>
        <p:spPr>
          <a:xfrm flipH="1">
            <a:off x="2492372" y="5266061"/>
            <a:ext cx="8297" cy="278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3635896" y="205055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Draco hat trotzdem immer noch eine Chance seinen </a:t>
            </a:r>
            <a:r>
              <a:rPr lang="de-DE" b="1" dirty="0" smtClean="0"/>
              <a:t>Block G‘</a:t>
            </a:r>
            <a:r>
              <a:rPr lang="de-DE" dirty="0" smtClean="0"/>
              <a:t> zu verteilen.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635896" y="3018494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Damit ist der </a:t>
            </a:r>
            <a:r>
              <a:rPr lang="de-DE" b="1" dirty="0" smtClean="0"/>
              <a:t>Block</a:t>
            </a:r>
            <a:r>
              <a:rPr lang="de-DE" dirty="0" smtClean="0"/>
              <a:t> </a:t>
            </a:r>
            <a:r>
              <a:rPr lang="de-DE" b="1" dirty="0" smtClean="0"/>
              <a:t>H‘</a:t>
            </a:r>
            <a:r>
              <a:rPr lang="de-DE" dirty="0" smtClean="0"/>
              <a:t> durch den Hash allerdings anders als der von der anderen Gruppe.</a:t>
            </a:r>
          </a:p>
          <a:p>
            <a:r>
              <a:rPr lang="de-DE" dirty="0" smtClean="0"/>
              <a:t>Und Draco muss </a:t>
            </a:r>
            <a:r>
              <a:rPr lang="de-DE" b="1" dirty="0" smtClean="0"/>
              <a:t>erneut</a:t>
            </a:r>
            <a:r>
              <a:rPr lang="de-DE" dirty="0" smtClean="0"/>
              <a:t> seinen </a:t>
            </a:r>
            <a:r>
              <a:rPr lang="de-DE" b="1" dirty="0" smtClean="0"/>
              <a:t>Proof </a:t>
            </a:r>
            <a:r>
              <a:rPr lang="de-DE" b="1" dirty="0" err="1" smtClean="0"/>
              <a:t>of</a:t>
            </a:r>
            <a:r>
              <a:rPr lang="de-DE" b="1" dirty="0" smtClean="0"/>
              <a:t> Work </a:t>
            </a:r>
            <a:r>
              <a:rPr lang="de-DE" dirty="0" smtClean="0"/>
              <a:t>für diesen Block alleine leisten.</a:t>
            </a:r>
            <a:endParaRPr lang="de-DE" dirty="0"/>
          </a:p>
        </p:txBody>
      </p:sp>
      <p:sp>
        <p:nvSpPr>
          <p:cNvPr id="80" name="Rechteck 79"/>
          <p:cNvSpPr/>
          <p:nvPr/>
        </p:nvSpPr>
        <p:spPr>
          <a:xfrm>
            <a:off x="582966" y="6093296"/>
            <a:ext cx="951957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H‘</a:t>
            </a:r>
            <a:endParaRPr lang="de-DE" dirty="0"/>
          </a:p>
        </p:txBody>
      </p:sp>
      <p:cxnSp>
        <p:nvCxnSpPr>
          <p:cNvPr id="81" name="Gerade Verbindung mit Pfeil 80"/>
          <p:cNvCxnSpPr>
            <a:stCxn id="49" idx="2"/>
            <a:endCxn id="80" idx="0"/>
          </p:cNvCxnSpPr>
          <p:nvPr/>
        </p:nvCxnSpPr>
        <p:spPr>
          <a:xfrm flipH="1">
            <a:off x="1058945" y="5825723"/>
            <a:ext cx="1" cy="2675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Rechteck 81"/>
          <p:cNvSpPr/>
          <p:nvPr/>
        </p:nvSpPr>
        <p:spPr>
          <a:xfrm>
            <a:off x="2022827" y="6093296"/>
            <a:ext cx="951957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H</a:t>
            </a:r>
            <a:endParaRPr lang="de-DE" dirty="0"/>
          </a:p>
        </p:txBody>
      </p:sp>
      <p:cxnSp>
        <p:nvCxnSpPr>
          <p:cNvPr id="83" name="Gerade Verbindung mit Pfeil 82"/>
          <p:cNvCxnSpPr>
            <a:stCxn id="78" idx="2"/>
            <a:endCxn id="82" idx="0"/>
          </p:cNvCxnSpPr>
          <p:nvPr/>
        </p:nvCxnSpPr>
        <p:spPr>
          <a:xfrm>
            <a:off x="2492372" y="5832226"/>
            <a:ext cx="6434" cy="2610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635896" y="4336228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Wahrscheinlichkeit dafür, dass jemand aus Harrys Gruppe den </a:t>
            </a:r>
            <a:r>
              <a:rPr lang="de-DE" b="1" dirty="0" smtClean="0"/>
              <a:t>Proof </a:t>
            </a:r>
            <a:r>
              <a:rPr lang="de-DE" b="1" dirty="0" err="1" smtClean="0"/>
              <a:t>of</a:t>
            </a:r>
            <a:r>
              <a:rPr lang="de-DE" b="1" dirty="0" smtClean="0"/>
              <a:t> Work</a:t>
            </a:r>
            <a:r>
              <a:rPr lang="de-DE" dirty="0" smtClean="0"/>
              <a:t> für </a:t>
            </a:r>
            <a:r>
              <a:rPr lang="de-DE" b="1" dirty="0" smtClean="0"/>
              <a:t>G</a:t>
            </a:r>
            <a:r>
              <a:rPr lang="de-DE" dirty="0" smtClean="0"/>
              <a:t> und </a:t>
            </a:r>
            <a:r>
              <a:rPr lang="de-DE" b="1" dirty="0" smtClean="0"/>
              <a:t>H</a:t>
            </a:r>
            <a:r>
              <a:rPr lang="de-DE" dirty="0" smtClean="0"/>
              <a:t> findet, steigt mit der Anzahl der Teilnehmenden.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635896" y="5358541"/>
            <a:ext cx="518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Dracos </a:t>
            </a:r>
            <a:r>
              <a:rPr lang="de-DE" b="1" dirty="0" smtClean="0"/>
              <a:t>G‘ </a:t>
            </a:r>
            <a:r>
              <a:rPr lang="de-DE" dirty="0" smtClean="0"/>
              <a:t>würde verworfen, wenn die Blöcke </a:t>
            </a:r>
            <a:r>
              <a:rPr lang="de-DE" b="1" dirty="0" smtClean="0"/>
              <a:t>G</a:t>
            </a:r>
            <a:r>
              <a:rPr lang="de-DE" dirty="0" smtClean="0"/>
              <a:t> und </a:t>
            </a:r>
            <a:r>
              <a:rPr lang="de-DE" b="1" dirty="0" smtClean="0"/>
              <a:t>H</a:t>
            </a:r>
            <a:r>
              <a:rPr lang="de-DE" dirty="0" smtClean="0"/>
              <a:t> vor </a:t>
            </a:r>
            <a:r>
              <a:rPr lang="de-DE" b="1" dirty="0" smtClean="0"/>
              <a:t>H‘</a:t>
            </a:r>
            <a:r>
              <a:rPr lang="de-DE" dirty="0" smtClean="0"/>
              <a:t> veröffentlicht werden.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635896" y="6098829"/>
            <a:ext cx="3681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Mehrheiten</a:t>
            </a:r>
            <a:r>
              <a:rPr lang="de-DE" dirty="0" smtClean="0"/>
              <a:t> haben bessere Chancen!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92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6554" y="265950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Kann Draco schummeln? </a:t>
            </a:r>
            <a:r>
              <a:rPr lang="de-DE" sz="3200" dirty="0" err="1" smtClean="0"/>
              <a:t>Revisited</a:t>
            </a:r>
            <a:endParaRPr lang="de-DE" sz="3200" dirty="0"/>
          </a:p>
        </p:txBody>
      </p:sp>
      <p:sp>
        <p:nvSpPr>
          <p:cNvPr id="8" name="Ellipse 7"/>
          <p:cNvSpPr/>
          <p:nvPr/>
        </p:nvSpPr>
        <p:spPr>
          <a:xfrm>
            <a:off x="3275856" y="22379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678123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67764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3005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1754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678123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677645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948264" y="3565465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Harry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1110830" y="393479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32056" y="392125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/>
          <p:cNvSpPr/>
          <p:nvPr/>
        </p:nvSpPr>
        <p:spPr>
          <a:xfrm>
            <a:off x="4381831" y="2453987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213733" y="4797152"/>
            <a:ext cx="3206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Trotz des Vorsprungs muss Draco alleine ein </a:t>
            </a:r>
            <a:r>
              <a:rPr lang="de-DE" b="1" dirty="0" smtClean="0"/>
              <a:t>Proof </a:t>
            </a:r>
            <a:r>
              <a:rPr lang="de-DE" b="1" dirty="0" err="1" smtClean="0"/>
              <a:t>of</a:t>
            </a:r>
            <a:r>
              <a:rPr lang="de-DE" b="1" dirty="0" smtClean="0"/>
              <a:t> Work </a:t>
            </a:r>
            <a:r>
              <a:rPr lang="de-DE" dirty="0" smtClean="0"/>
              <a:t>für den nächsten Block erfüllen, bevor der Rest umgestimmt wird.</a:t>
            </a:r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4356005" y="393175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5638394" y="325301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3185849" y="2455797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64" name="Rechteck 63"/>
          <p:cNvSpPr/>
          <p:nvPr/>
        </p:nvSpPr>
        <p:spPr>
          <a:xfrm>
            <a:off x="3180507" y="393737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2126994" y="303005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/>
          <p:cNvSpPr/>
          <p:nvPr/>
        </p:nvSpPr>
        <p:spPr>
          <a:xfrm>
            <a:off x="2035918" y="325301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Ellipse 69"/>
          <p:cNvSpPr/>
          <p:nvPr/>
        </p:nvSpPr>
        <p:spPr>
          <a:xfrm>
            <a:off x="2126994" y="43261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/>
          <p:cNvSpPr/>
          <p:nvPr/>
        </p:nvSpPr>
        <p:spPr>
          <a:xfrm>
            <a:off x="2035918" y="454915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Ellipse 73"/>
          <p:cNvSpPr/>
          <p:nvPr/>
        </p:nvSpPr>
        <p:spPr>
          <a:xfrm>
            <a:off x="3271583" y="502660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/>
          <p:cNvSpPr/>
          <p:nvPr/>
        </p:nvSpPr>
        <p:spPr>
          <a:xfrm>
            <a:off x="3180507" y="526229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Ellipse 77"/>
          <p:cNvSpPr/>
          <p:nvPr/>
        </p:nvSpPr>
        <p:spPr>
          <a:xfrm>
            <a:off x="4447082" y="502660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/>
          <p:cNvSpPr/>
          <p:nvPr/>
        </p:nvSpPr>
        <p:spPr>
          <a:xfrm>
            <a:off x="4356006" y="526229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Ellipse 81"/>
          <p:cNvSpPr/>
          <p:nvPr/>
        </p:nvSpPr>
        <p:spPr>
          <a:xfrm>
            <a:off x="5718786" y="43261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/>
          <p:cNvSpPr/>
          <p:nvPr/>
        </p:nvSpPr>
        <p:spPr>
          <a:xfrm>
            <a:off x="5627710" y="454915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hteck 86"/>
          <p:cNvSpPr/>
          <p:nvPr/>
        </p:nvSpPr>
        <p:spPr>
          <a:xfrm>
            <a:off x="1113817" y="410374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2411760" y="3253011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Rechteck 88"/>
          <p:cNvSpPr/>
          <p:nvPr/>
        </p:nvSpPr>
        <p:spPr>
          <a:xfrm>
            <a:off x="2411760" y="4549155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Rechteck 89"/>
          <p:cNvSpPr/>
          <p:nvPr/>
        </p:nvSpPr>
        <p:spPr>
          <a:xfrm>
            <a:off x="3563888" y="245398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Rechteck 90"/>
          <p:cNvSpPr/>
          <p:nvPr/>
        </p:nvSpPr>
        <p:spPr>
          <a:xfrm>
            <a:off x="3563888" y="392771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echteck 91"/>
          <p:cNvSpPr/>
          <p:nvPr/>
        </p:nvSpPr>
        <p:spPr>
          <a:xfrm>
            <a:off x="3608526" y="5262299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Textfeld 92"/>
          <p:cNvSpPr txBox="1"/>
          <p:nvPr/>
        </p:nvSpPr>
        <p:spPr>
          <a:xfrm>
            <a:off x="5038269" y="4919759"/>
            <a:ext cx="3206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Harrys Gruppe muss nachziehen, hat aber durch die Anzahl eine höhere Chance auf einen </a:t>
            </a:r>
            <a:r>
              <a:rPr lang="de-DE" b="1" dirty="0" smtClean="0"/>
              <a:t>Proof </a:t>
            </a:r>
            <a:r>
              <a:rPr lang="de-DE" b="1" dirty="0" err="1" smtClean="0"/>
              <a:t>of</a:t>
            </a:r>
            <a:r>
              <a:rPr lang="de-DE" b="1" dirty="0" smtClean="0"/>
              <a:t> Work.</a:t>
            </a:r>
            <a:endParaRPr lang="de-DE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258504" y="3564987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Draco</a:t>
            </a:r>
            <a:endParaRPr lang="de-DE" dirty="0"/>
          </a:p>
        </p:txBody>
      </p:sp>
      <p:sp>
        <p:nvSpPr>
          <p:cNvPr id="42" name="Ellipse 41"/>
          <p:cNvSpPr/>
          <p:nvPr/>
        </p:nvSpPr>
        <p:spPr>
          <a:xfrm>
            <a:off x="3937654" y="1290225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3851920" y="153820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3850039" y="168396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</a:t>
            </a:r>
            <a:endParaRPr lang="de-DE" dirty="0"/>
          </a:p>
        </p:txBody>
      </p:sp>
      <p:cxnSp>
        <p:nvCxnSpPr>
          <p:cNvPr id="45" name="Gerade Verbindung mit Pfeil 44"/>
          <p:cNvCxnSpPr/>
          <p:nvPr/>
        </p:nvCxnSpPr>
        <p:spPr>
          <a:xfrm flipV="1">
            <a:off x="3131840" y="1434241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604172" y="1274847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Weit entfernte Zauberer</a:t>
            </a:r>
            <a:endParaRPr lang="de-DE" dirty="0"/>
          </a:p>
        </p:txBody>
      </p:sp>
      <p:sp>
        <p:nvSpPr>
          <p:cNvPr id="47" name="Ellipse 46"/>
          <p:cNvSpPr/>
          <p:nvPr/>
        </p:nvSpPr>
        <p:spPr>
          <a:xfrm>
            <a:off x="6721328" y="1445875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6972444" y="1333217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Knoten</a:t>
            </a:r>
            <a:endParaRPr lang="de-DE" dirty="0"/>
          </a:p>
        </p:txBody>
      </p:sp>
      <p:sp>
        <p:nvSpPr>
          <p:cNvPr id="49" name="Rechteck 48"/>
          <p:cNvSpPr/>
          <p:nvPr/>
        </p:nvSpPr>
        <p:spPr>
          <a:xfrm>
            <a:off x="6632780" y="187792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7057564" y="1747331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ohne </a:t>
            </a:r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51" name="Rechteck 50"/>
          <p:cNvSpPr/>
          <p:nvPr/>
        </p:nvSpPr>
        <p:spPr>
          <a:xfrm>
            <a:off x="6635594" y="218628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/>
          <p:cNvSpPr txBox="1"/>
          <p:nvPr/>
        </p:nvSpPr>
        <p:spPr>
          <a:xfrm>
            <a:off x="7074381" y="2053297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mit </a:t>
            </a:r>
            <a:r>
              <a:rPr lang="de-DE" dirty="0" err="1" smtClean="0"/>
              <a:t>PoW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1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467544" y="1412776"/>
            <a:ext cx="7776864" cy="34563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67456" y="226185"/>
            <a:ext cx="4566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Wie sieht es mit CAP aus?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3398965" y="10527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Konsistenz</a:t>
            </a:r>
            <a:endParaRPr lang="de-DE" dirty="0"/>
          </a:p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39552" y="155679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Pro</a:t>
            </a:r>
            <a:r>
              <a:rPr lang="de-D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Neue Teilnehmer erhalten </a:t>
            </a:r>
            <a:r>
              <a:rPr lang="de-DE" b="1" dirty="0" smtClean="0"/>
              <a:t>immer</a:t>
            </a:r>
            <a:r>
              <a:rPr lang="de-DE" dirty="0" smtClean="0"/>
              <a:t> komplette Kette, heißt: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Eigenes Nachverfolgen </a:t>
            </a:r>
            <a:r>
              <a:rPr lang="de-DE" b="1" dirty="0" smtClean="0"/>
              <a:t>aller</a:t>
            </a:r>
            <a:r>
              <a:rPr lang="de-DE" dirty="0" smtClean="0"/>
              <a:t> Daten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Anfang</a:t>
            </a:r>
            <a:r>
              <a:rPr lang="de-DE" dirty="0" smtClean="0"/>
              <a:t> und </a:t>
            </a:r>
            <a:r>
              <a:rPr lang="de-DE" b="1" dirty="0" smtClean="0"/>
              <a:t>Mitte</a:t>
            </a:r>
            <a:r>
              <a:rPr lang="de-DE" dirty="0" smtClean="0"/>
              <a:t> der Kette relativ sicher vor Veränderung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Verworfene Blöcke können in neue Blöcke eingepflegt werden, um Transaktionen zu retten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623101" y="5634546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D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909754" y="5634546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E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7" idx="3"/>
            <a:endCxn id="8" idx="1"/>
          </p:cNvCxnSpPr>
          <p:nvPr/>
        </p:nvCxnSpPr>
        <p:spPr>
          <a:xfrm>
            <a:off x="5584199" y="5778562"/>
            <a:ext cx="3255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878685" y="5655232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A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174829" y="5640562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B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3398965" y="5640562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C</a:t>
            </a:r>
            <a:endParaRPr lang="de-DE" dirty="0"/>
          </a:p>
        </p:txBody>
      </p:sp>
      <p:cxnSp>
        <p:nvCxnSpPr>
          <p:cNvPr id="13" name="Gerade Verbindung mit Pfeil 12"/>
          <p:cNvCxnSpPr>
            <a:stCxn id="10" idx="3"/>
            <a:endCxn id="11" idx="1"/>
          </p:cNvCxnSpPr>
          <p:nvPr/>
        </p:nvCxnSpPr>
        <p:spPr>
          <a:xfrm flipV="1">
            <a:off x="1830642" y="5784578"/>
            <a:ext cx="344187" cy="14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11" idx="3"/>
            <a:endCxn id="12" idx="1"/>
          </p:cNvCxnSpPr>
          <p:nvPr/>
        </p:nvCxnSpPr>
        <p:spPr>
          <a:xfrm>
            <a:off x="3126786" y="5784578"/>
            <a:ext cx="27217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2" idx="3"/>
            <a:endCxn id="7" idx="1"/>
          </p:cNvCxnSpPr>
          <p:nvPr/>
        </p:nvCxnSpPr>
        <p:spPr>
          <a:xfrm flipV="1">
            <a:off x="4350922" y="5778562"/>
            <a:ext cx="272179" cy="6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7143381" y="5640562"/>
            <a:ext cx="951957" cy="2880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F</a:t>
            </a:r>
            <a:endParaRPr lang="de-DE" dirty="0"/>
          </a:p>
        </p:txBody>
      </p:sp>
      <p:cxnSp>
        <p:nvCxnSpPr>
          <p:cNvPr id="45" name="Gerade Verbindung mit Pfeil 44"/>
          <p:cNvCxnSpPr>
            <a:stCxn id="8" idx="3"/>
            <a:endCxn id="44" idx="1"/>
          </p:cNvCxnSpPr>
          <p:nvPr/>
        </p:nvCxnSpPr>
        <p:spPr>
          <a:xfrm>
            <a:off x="6861711" y="5778562"/>
            <a:ext cx="281670" cy="6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hteck 49"/>
          <p:cNvSpPr/>
          <p:nvPr/>
        </p:nvSpPr>
        <p:spPr>
          <a:xfrm>
            <a:off x="2174828" y="6159288"/>
            <a:ext cx="951957" cy="2880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B‘</a:t>
            </a:r>
            <a:endParaRPr lang="de-DE" dirty="0"/>
          </a:p>
        </p:txBody>
      </p:sp>
      <p:cxnSp>
        <p:nvCxnSpPr>
          <p:cNvPr id="51" name="Gerade Verbindung mit Pfeil 50"/>
          <p:cNvCxnSpPr>
            <a:stCxn id="10" idx="3"/>
            <a:endCxn id="50" idx="1"/>
          </p:cNvCxnSpPr>
          <p:nvPr/>
        </p:nvCxnSpPr>
        <p:spPr>
          <a:xfrm>
            <a:off x="1830642" y="5799248"/>
            <a:ext cx="34418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3398963" y="5151176"/>
            <a:ext cx="1008113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C*</a:t>
            </a:r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4623101" y="5148765"/>
            <a:ext cx="1008112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Block D*</a:t>
            </a:r>
            <a:endParaRPr lang="de-DE" dirty="0"/>
          </a:p>
        </p:txBody>
      </p:sp>
      <p:cxnSp>
        <p:nvCxnSpPr>
          <p:cNvPr id="56" name="Gerade Verbindung mit Pfeil 55"/>
          <p:cNvCxnSpPr>
            <a:stCxn id="11" idx="3"/>
            <a:endCxn id="54" idx="1"/>
          </p:cNvCxnSpPr>
          <p:nvPr/>
        </p:nvCxnSpPr>
        <p:spPr>
          <a:xfrm flipV="1">
            <a:off x="3126786" y="5295192"/>
            <a:ext cx="272177" cy="4893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54" idx="3"/>
            <a:endCxn id="55" idx="1"/>
          </p:cNvCxnSpPr>
          <p:nvPr/>
        </p:nvCxnSpPr>
        <p:spPr>
          <a:xfrm flipV="1">
            <a:off x="4407076" y="5292781"/>
            <a:ext cx="216025" cy="24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Gekrümmte Verbindung 62"/>
          <p:cNvCxnSpPr>
            <a:stCxn id="50" idx="3"/>
            <a:endCxn id="44" idx="2"/>
          </p:cNvCxnSpPr>
          <p:nvPr/>
        </p:nvCxnSpPr>
        <p:spPr>
          <a:xfrm flipV="1">
            <a:off x="3126785" y="5928594"/>
            <a:ext cx="4492575" cy="374710"/>
          </a:xfrm>
          <a:prstGeom prst="curvedConnector2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krümmte Verbindung 63"/>
          <p:cNvCxnSpPr>
            <a:stCxn id="55" idx="3"/>
            <a:endCxn id="44" idx="0"/>
          </p:cNvCxnSpPr>
          <p:nvPr/>
        </p:nvCxnSpPr>
        <p:spPr>
          <a:xfrm>
            <a:off x="5631213" y="5292781"/>
            <a:ext cx="1988147" cy="347781"/>
          </a:xfrm>
          <a:prstGeom prst="curvedConnector2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bgerundetes Rechteck 2"/>
          <p:cNvSpPr/>
          <p:nvPr/>
        </p:nvSpPr>
        <p:spPr>
          <a:xfrm>
            <a:off x="4640507" y="3789040"/>
            <a:ext cx="3744416" cy="79208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Textfeld 66"/>
          <p:cNvSpPr txBox="1"/>
          <p:nvPr/>
        </p:nvSpPr>
        <p:spPr>
          <a:xfrm>
            <a:off x="4640507" y="1556792"/>
            <a:ext cx="3744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Contra</a:t>
            </a:r>
            <a:r>
              <a:rPr lang="de-D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Verteilung der Transaktionen, Proof </a:t>
            </a:r>
            <a:r>
              <a:rPr lang="de-DE" dirty="0" err="1" smtClean="0"/>
              <a:t>of</a:t>
            </a:r>
            <a:r>
              <a:rPr lang="de-DE" dirty="0" smtClean="0"/>
              <a:t> Work und Verteilung der Blöcke brauchen 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smtClean="0"/>
              <a:t>Aussagen von unterschiedlichen Teilnehmern am </a:t>
            </a:r>
            <a:r>
              <a:rPr lang="de-DE" b="1" dirty="0" smtClean="0"/>
              <a:t>Ende</a:t>
            </a:r>
            <a:r>
              <a:rPr lang="de-DE" dirty="0" smtClean="0"/>
              <a:t> der Kette eher </a:t>
            </a:r>
            <a:r>
              <a:rPr lang="de-DE" b="1" dirty="0" smtClean="0"/>
              <a:t>inkonsistent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0706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Map 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de-DE" dirty="0" smtClean="0"/>
              <a:t>Technik zur Indizierung und Verarbeitung von großen Datenmengen</a:t>
            </a:r>
          </a:p>
          <a:p>
            <a:pPr>
              <a:defRPr/>
            </a:pPr>
            <a:r>
              <a:rPr lang="de-DE" dirty="0" smtClean="0"/>
              <a:t>Implementierung durch Anwendungsentwickler, kein deklaratives DBMS</a:t>
            </a:r>
          </a:p>
          <a:p>
            <a:pPr>
              <a:defRPr/>
            </a:pPr>
            <a:r>
              <a:rPr lang="de-DE" dirty="0" smtClean="0"/>
              <a:t>Zwei Phasen: </a:t>
            </a:r>
            <a:r>
              <a:rPr lang="de-DE" dirty="0" err="1" smtClean="0"/>
              <a:t>Map</a:t>
            </a:r>
            <a:r>
              <a:rPr lang="de-DE" dirty="0" smtClean="0"/>
              <a:t> und </a:t>
            </a:r>
            <a:r>
              <a:rPr lang="de-DE" dirty="0" err="1" smtClean="0"/>
              <a:t>Reduce</a:t>
            </a:r>
            <a:endParaRPr lang="de-DE" dirty="0" smtClean="0"/>
          </a:p>
          <a:p>
            <a:pPr lvl="1">
              <a:defRPr/>
            </a:pPr>
            <a:r>
              <a:rPr lang="de-DE" dirty="0" err="1" smtClean="0"/>
              <a:t>Map</a:t>
            </a:r>
            <a:endParaRPr lang="de-DE" dirty="0" smtClean="0"/>
          </a:p>
          <a:p>
            <a:pPr lvl="2">
              <a:defRPr/>
            </a:pPr>
            <a:r>
              <a:rPr lang="de-DE" dirty="0" smtClean="0"/>
              <a:t>Extraktion von Mengen von Key-Value-Paaren aus Daten</a:t>
            </a:r>
          </a:p>
          <a:p>
            <a:pPr lvl="2">
              <a:defRPr/>
            </a:pPr>
            <a:r>
              <a:rPr lang="de-DE" dirty="0" smtClean="0"/>
              <a:t>Potentiell auf vielen Maschinen parallel</a:t>
            </a:r>
          </a:p>
          <a:p>
            <a:pPr lvl="1">
              <a:defRPr/>
            </a:pPr>
            <a:r>
              <a:rPr lang="de-DE" dirty="0" err="1" smtClean="0"/>
              <a:t>Reduce</a:t>
            </a:r>
            <a:endParaRPr lang="de-DE" dirty="0" smtClean="0"/>
          </a:p>
          <a:p>
            <a:pPr lvl="2">
              <a:defRPr/>
            </a:pPr>
            <a:r>
              <a:rPr lang="de-DE" dirty="0" smtClean="0"/>
              <a:t>Mischung und Sortierung von Key-Value-Paaren</a:t>
            </a:r>
          </a:p>
          <a:p>
            <a:pPr lvl="2">
              <a:defRPr/>
            </a:pPr>
            <a:r>
              <a:rPr lang="de-DE" dirty="0" smtClean="0"/>
              <a:t>Resultat in anderen Verarbeitungskontexten weiterverwendet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7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/>
          <p:cNvSpPr/>
          <p:nvPr/>
        </p:nvSpPr>
        <p:spPr>
          <a:xfrm>
            <a:off x="251520" y="4746616"/>
            <a:ext cx="1368152" cy="1371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/>
          <p:cNvSpPr/>
          <p:nvPr/>
        </p:nvSpPr>
        <p:spPr>
          <a:xfrm>
            <a:off x="3312233" y="3789040"/>
            <a:ext cx="1364113" cy="9575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1619672" y="3789040"/>
            <a:ext cx="1364113" cy="9575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6156175" y="5088055"/>
            <a:ext cx="2808313" cy="61935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1888637" y="2339588"/>
            <a:ext cx="4627580" cy="12926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1888636" y="1156102"/>
            <a:ext cx="4627580" cy="10783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92644" y="227672"/>
            <a:ext cx="4566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Wie sieht es mit CAP aus?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3398965" y="115610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Availability</a:t>
            </a:r>
            <a:endParaRPr lang="de-DE" b="1" dirty="0"/>
          </a:p>
          <a:p>
            <a:pPr algn="ctr"/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049192" y="1588150"/>
            <a:ext cx="4875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Jeder Teilnehmende besitzt komplette Kette.</a:t>
            </a:r>
          </a:p>
          <a:p>
            <a:r>
              <a:rPr lang="de-DE" dirty="0" smtClean="0"/>
              <a:t>Direkte Antwort immer möglich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15816" y="2339588"/>
            <a:ext cx="287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Partitionierungstoleranz</a:t>
            </a:r>
            <a:endParaRPr lang="de-DE" b="1" dirty="0"/>
          </a:p>
        </p:txBody>
      </p:sp>
      <p:sp>
        <p:nvSpPr>
          <p:cNvPr id="2" name="Ellipse 1"/>
          <p:cNvSpPr/>
          <p:nvPr/>
        </p:nvSpPr>
        <p:spPr>
          <a:xfrm>
            <a:off x="325667" y="52058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541691" y="5769176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602787" y="491317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757715" y="53601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1189763" y="5216152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 Verbindung 30"/>
          <p:cNvCxnSpPr/>
          <p:nvPr/>
        </p:nvCxnSpPr>
        <p:spPr>
          <a:xfrm>
            <a:off x="973739" y="4746616"/>
            <a:ext cx="0" cy="137112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1975673" y="52470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2191697" y="5810329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2252793" y="49543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2407721" y="540132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2839769" y="525730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3490234" y="5236735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3706258" y="5800044"/>
            <a:ext cx="133104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3767354" y="4944039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3922282" y="5391036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4354330" y="5247020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1619672" y="5545337"/>
            <a:ext cx="42800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767761" y="5502720"/>
            <a:ext cx="92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ODER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1619672" y="5789926"/>
            <a:ext cx="165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Sehr Wahrscheinlich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191697" y="2708920"/>
            <a:ext cx="4180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Trennung in Subnetze möglich</a:t>
            </a:r>
          </a:p>
          <a:p>
            <a:r>
              <a:rPr lang="de-DE" dirty="0" smtClean="0"/>
              <a:t>Bei Wiedervereinigung setzt sich längste Kette durch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6156175" y="5061083"/>
            <a:ext cx="2951449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Damit ist eine </a:t>
            </a:r>
            <a:r>
              <a:rPr lang="de-DE" dirty="0" err="1" smtClean="0"/>
              <a:t>Blockchain</a:t>
            </a:r>
            <a:r>
              <a:rPr lang="de-DE" dirty="0" smtClean="0"/>
              <a:t> ein</a:t>
            </a:r>
          </a:p>
          <a:p>
            <a:r>
              <a:rPr lang="de-DE" b="1" dirty="0" smtClean="0"/>
              <a:t>AP</a:t>
            </a:r>
            <a:r>
              <a:rPr lang="de-DE" dirty="0" smtClean="0"/>
              <a:t>-System (AP/EC)!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900475" y="5565139"/>
            <a:ext cx="203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Möglich, aber unwahrscheinlich</a:t>
            </a:r>
            <a:endParaRPr lang="de-DE" dirty="0"/>
          </a:p>
        </p:txBody>
      </p:sp>
      <p:sp>
        <p:nvSpPr>
          <p:cNvPr id="32" name="Rechteck 31"/>
          <p:cNvSpPr/>
          <p:nvPr/>
        </p:nvSpPr>
        <p:spPr>
          <a:xfrm>
            <a:off x="1808244" y="4156016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1802902" y="4451927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1808244" y="4308416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2524285" y="415601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191697" y="41058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&gt;</a:t>
            </a:r>
            <a:endParaRPr lang="de-DE" dirty="0"/>
          </a:p>
        </p:txBody>
      </p:sp>
      <p:sp>
        <p:nvSpPr>
          <p:cNvPr id="46" name="Rechteck 45"/>
          <p:cNvSpPr/>
          <p:nvPr/>
        </p:nvSpPr>
        <p:spPr>
          <a:xfrm>
            <a:off x="4242210" y="4207699"/>
            <a:ext cx="315484" cy="10336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4236868" y="450361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4242210" y="4360099"/>
            <a:ext cx="315484" cy="10336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3490234" y="420880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3844249" y="41992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&lt;</a:t>
            </a:r>
          </a:p>
        </p:txBody>
      </p:sp>
      <p:sp>
        <p:nvSpPr>
          <p:cNvPr id="51" name="Ellipse 50"/>
          <p:cNvSpPr/>
          <p:nvPr/>
        </p:nvSpPr>
        <p:spPr>
          <a:xfrm>
            <a:off x="1888636" y="39618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2610019" y="3960515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3575968" y="4012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4322602" y="4011652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6721328" y="1300118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feld 55"/>
          <p:cNvSpPr txBox="1"/>
          <p:nvPr/>
        </p:nvSpPr>
        <p:spPr>
          <a:xfrm>
            <a:off x="6972444" y="1187460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Knoten</a:t>
            </a:r>
            <a:endParaRPr lang="de-DE" dirty="0"/>
          </a:p>
        </p:txBody>
      </p:sp>
      <p:sp>
        <p:nvSpPr>
          <p:cNvPr id="57" name="Rechteck 56"/>
          <p:cNvSpPr/>
          <p:nvPr/>
        </p:nvSpPr>
        <p:spPr>
          <a:xfrm>
            <a:off x="6632780" y="173216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Textfeld 57"/>
          <p:cNvSpPr txBox="1"/>
          <p:nvPr/>
        </p:nvSpPr>
        <p:spPr>
          <a:xfrm>
            <a:off x="7057564" y="1601574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ohne </a:t>
            </a:r>
            <a:r>
              <a:rPr lang="de-DE" dirty="0" err="1" smtClean="0"/>
              <a:t>PoW</a:t>
            </a:r>
            <a:endParaRPr lang="de-DE" dirty="0"/>
          </a:p>
        </p:txBody>
      </p:sp>
      <p:sp>
        <p:nvSpPr>
          <p:cNvPr id="59" name="Rechteck 58"/>
          <p:cNvSpPr/>
          <p:nvPr/>
        </p:nvSpPr>
        <p:spPr>
          <a:xfrm>
            <a:off x="6635594" y="2040523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/>
          <p:cNvSpPr txBox="1"/>
          <p:nvPr/>
        </p:nvSpPr>
        <p:spPr>
          <a:xfrm>
            <a:off x="7074381" y="1907540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 mit </a:t>
            </a:r>
            <a:r>
              <a:rPr lang="de-DE" dirty="0" err="1" smtClean="0"/>
              <a:t>PoW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9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340587" y="250937"/>
            <a:ext cx="3440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Zusammenfassung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323528" y="1248177"/>
            <a:ext cx="840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 dirty="0" err="1" smtClean="0"/>
              <a:t>Blockchains</a:t>
            </a:r>
            <a:r>
              <a:rPr lang="de-DE" sz="2400" dirty="0" smtClean="0"/>
              <a:t> bestehen aus verketteten Blöcken, die </a:t>
            </a:r>
            <a:r>
              <a:rPr lang="de-DE" sz="2400" b="1" dirty="0" smtClean="0"/>
              <a:t>beliebige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Daten enthalten können.</a:t>
            </a:r>
            <a:endParaRPr lang="de-DE" sz="2400" dirty="0"/>
          </a:p>
        </p:txBody>
      </p:sp>
      <p:sp>
        <p:nvSpPr>
          <p:cNvPr id="36" name="Textfeld 35"/>
          <p:cNvSpPr txBox="1"/>
          <p:nvPr/>
        </p:nvSpPr>
        <p:spPr>
          <a:xfrm>
            <a:off x="323528" y="2184281"/>
            <a:ext cx="813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 b="1" dirty="0" smtClean="0"/>
              <a:t>Proof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Work </a:t>
            </a:r>
            <a:r>
              <a:rPr lang="de-DE" sz="2400" dirty="0" smtClean="0"/>
              <a:t>ermöglicht </a:t>
            </a:r>
            <a:r>
              <a:rPr lang="de-DE" sz="2400" dirty="0" err="1" smtClean="0"/>
              <a:t>Konsenzverfahren</a:t>
            </a:r>
            <a:r>
              <a:rPr lang="de-DE" sz="2400" dirty="0" smtClean="0"/>
              <a:t> ohne zentrale Instanz und limitiert die neu generierten Blöcke. 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3295759"/>
            <a:ext cx="3986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 dirty="0" smtClean="0"/>
              <a:t>Die </a:t>
            </a:r>
            <a:r>
              <a:rPr lang="de-DE" sz="2400" b="1" dirty="0" smtClean="0"/>
              <a:t>längste</a:t>
            </a:r>
            <a:r>
              <a:rPr lang="de-DE" sz="2400" dirty="0" smtClean="0"/>
              <a:t> Kette gewinnt.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4149080"/>
            <a:ext cx="5061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 dirty="0" smtClean="0"/>
              <a:t>Manipulation durch Hashverfahren </a:t>
            </a:r>
            <a:br>
              <a:rPr lang="de-DE" sz="2400" dirty="0" smtClean="0"/>
            </a:br>
            <a:r>
              <a:rPr lang="de-DE" sz="2400" dirty="0" smtClean="0"/>
              <a:t>innerhalb der Liste ausgeschlossen.</a:t>
            </a:r>
            <a:endParaRPr lang="de-DE" sz="2400" dirty="0"/>
          </a:p>
        </p:txBody>
      </p:sp>
      <p:sp>
        <p:nvSpPr>
          <p:cNvPr id="37" name="Textfeld 36"/>
          <p:cNvSpPr txBox="1"/>
          <p:nvPr/>
        </p:nvSpPr>
        <p:spPr>
          <a:xfrm>
            <a:off x="323528" y="5240491"/>
            <a:ext cx="7327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 dirty="0" smtClean="0"/>
              <a:t>Manipulation am </a:t>
            </a:r>
            <a:r>
              <a:rPr lang="de-DE" sz="2400" b="1" dirty="0" smtClean="0"/>
              <a:t>Ende</a:t>
            </a:r>
            <a:r>
              <a:rPr lang="de-DE" sz="2400" dirty="0" smtClean="0"/>
              <a:t> möglich, aber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nur mit großer Mehrheit (&gt;50%) erfolgsversprechend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061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Map-Reduce-Patent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Google granted US Patent 7,650,331, January 2010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/>
              <a:t>System and method for efficient large-scale data processing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</a:t>
            </a:r>
            <a:r>
              <a:rPr lang="en-US" dirty="0"/>
              <a:t>large-scale data processing system and method includes one or more application-independent map modules configured to read input data and to apply at least one </a:t>
            </a:r>
            <a:r>
              <a:rPr lang="en-US" b="1" dirty="0">
                <a:solidFill>
                  <a:srgbClr val="FFC000"/>
                </a:solidFill>
              </a:rPr>
              <a:t>application-specific map operation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to the input data to produce intermediate data values, wherein the map operation is automatically parallelized across multiple processors in the parallel processing environment. A plurality of intermediate data structures are used to store the intermediate data values. One or more application-independent reduce modules are configured to retrieve the intermediate data values and to apply at least one </a:t>
            </a:r>
            <a:r>
              <a:rPr lang="en-US" b="1" dirty="0">
                <a:solidFill>
                  <a:srgbClr val="FFC000"/>
                </a:solidFill>
              </a:rPr>
              <a:t>application-specific reduce operation </a:t>
            </a:r>
            <a:r>
              <a:rPr lang="en-US" dirty="0"/>
              <a:t>to the intermediate data values to provide output data. </a:t>
            </a:r>
          </a:p>
        </p:txBody>
      </p:sp>
    </p:spTree>
    <p:extLst>
      <p:ext uri="{BB962C8B-B14F-4D97-AF65-F5344CB8AC3E}">
        <p14:creationId xmlns:p14="http://schemas.microsoft.com/office/powerpoint/2010/main" val="7452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de-DE" dirty="0" err="1" smtClean="0"/>
              <a:t>NoSQL</a:t>
            </a:r>
            <a:r>
              <a:rPr lang="de-DE" dirty="0" smtClean="0"/>
              <a:t>-Beispiel: Key-Value Store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dirty="0" smtClean="0"/>
              <a:t>Hash-Tabelle von Schlüsseln</a:t>
            </a:r>
          </a:p>
          <a:p>
            <a:pPr>
              <a:defRPr/>
            </a:pPr>
            <a:r>
              <a:rPr lang="de-DE" dirty="0" smtClean="0"/>
              <a:t>Werte mit Schlüsseln zusammen gespeichert</a:t>
            </a:r>
          </a:p>
          <a:p>
            <a:pPr>
              <a:defRPr/>
            </a:pPr>
            <a:r>
              <a:rPr lang="de-DE" dirty="0" smtClean="0"/>
              <a:t>Schneller Zugriff auf (kleine) Datenwerte</a:t>
            </a:r>
          </a:p>
          <a:p>
            <a:pPr>
              <a:defRPr/>
            </a:pPr>
            <a:r>
              <a:rPr lang="de-DE" dirty="0" err="1" smtClean="0"/>
              <a:t>Voldemort</a:t>
            </a:r>
            <a:r>
              <a:rPr lang="de-DE" dirty="0" smtClean="0"/>
              <a:t> </a:t>
            </a:r>
          </a:p>
          <a:p>
            <a:pPr lvl="1">
              <a:defRPr/>
            </a:pPr>
            <a:r>
              <a:rPr lang="de-DE" dirty="0" smtClean="0">
                <a:hlinkClick r:id="rId2"/>
              </a:rPr>
              <a:t>http://www.project-voldemort.com/</a:t>
            </a:r>
            <a:endParaRPr lang="de-DE" dirty="0" smtClean="0"/>
          </a:p>
          <a:p>
            <a:pPr>
              <a:defRPr/>
            </a:pPr>
            <a:r>
              <a:rPr lang="de-DE" dirty="0" err="1" smtClean="0"/>
              <a:t>MemCacheDB</a:t>
            </a:r>
            <a:endParaRPr lang="de-DE" dirty="0" smtClean="0"/>
          </a:p>
          <a:p>
            <a:pPr lvl="1">
              <a:defRPr/>
            </a:pPr>
            <a:r>
              <a:rPr lang="de-DE" dirty="0" smtClean="0">
                <a:hlinkClick r:id="rId3"/>
              </a:rPr>
              <a:t>http://memcachedb.org/</a:t>
            </a:r>
            <a:endParaRPr lang="de-DE" dirty="0" smtClean="0"/>
          </a:p>
          <a:p>
            <a:pPr lvl="1">
              <a:defRPr/>
            </a:pPr>
            <a:r>
              <a:rPr lang="de-DE" dirty="0" smtClean="0"/>
              <a:t>Backend-Speicher ist eingebettete DB (Berkeley-DB)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1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NoSQL</a:t>
            </a:r>
            <a:r>
              <a:rPr lang="de-DE" dirty="0" smtClean="0"/>
              <a:t>-Datenbanktypen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de-DE" dirty="0" smtClean="0"/>
              <a:t>Die Diskussion von </a:t>
            </a:r>
            <a:r>
              <a:rPr lang="de-DE" dirty="0" err="1" smtClean="0"/>
              <a:t>NoSQL</a:t>
            </a:r>
            <a:r>
              <a:rPr lang="de-DE" dirty="0" smtClean="0"/>
              <a:t>-Datenbanken wird erschwert durch Vielzahl verschiedener Typen:</a:t>
            </a:r>
          </a:p>
          <a:p>
            <a:pPr>
              <a:buFont typeface="Arial" charset="0"/>
              <a:buChar char="•"/>
              <a:defRPr/>
            </a:pPr>
            <a:r>
              <a:rPr lang="de-DE" sz="2400" dirty="0" smtClean="0">
                <a:solidFill>
                  <a:srgbClr val="0428FF"/>
                </a:solidFill>
              </a:rPr>
              <a:t>Key-Value Store </a:t>
            </a:r>
            <a:r>
              <a:rPr lang="de-DE" sz="2400" dirty="0" smtClean="0"/>
              <a:t>– Hashtabelle von Schlüsseln</a:t>
            </a:r>
          </a:p>
          <a:p>
            <a:pPr>
              <a:buFont typeface="Arial" charset="0"/>
              <a:buChar char="•"/>
              <a:defRPr/>
            </a:pPr>
            <a:r>
              <a:rPr lang="de-DE" sz="2400" dirty="0" err="1" smtClean="0">
                <a:solidFill>
                  <a:srgbClr val="0428FF"/>
                </a:solidFill>
              </a:rPr>
              <a:t>Column</a:t>
            </a:r>
            <a:r>
              <a:rPr lang="de-DE" sz="2400" dirty="0" smtClean="0">
                <a:solidFill>
                  <a:srgbClr val="0428FF"/>
                </a:solidFill>
              </a:rPr>
              <a:t> Store </a:t>
            </a:r>
            <a:r>
              <a:rPr lang="de-DE" sz="2400" dirty="0" smtClean="0"/>
              <a:t>– Jeder Speicherblock enthält Daten aus nur einer Spalte</a:t>
            </a:r>
          </a:p>
          <a:p>
            <a:pPr>
              <a:buFont typeface="Arial" charset="0"/>
              <a:buChar char="•"/>
              <a:defRPr/>
            </a:pPr>
            <a:r>
              <a:rPr lang="de-DE" sz="2400" dirty="0" err="1" smtClean="0">
                <a:solidFill>
                  <a:srgbClr val="0428FF"/>
                </a:solidFill>
              </a:rPr>
              <a:t>Document</a:t>
            </a:r>
            <a:r>
              <a:rPr lang="de-DE" sz="2400" dirty="0" smtClean="0">
                <a:solidFill>
                  <a:srgbClr val="0428FF"/>
                </a:solidFill>
              </a:rPr>
              <a:t> Store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"Dokumente" als Menge</a:t>
            </a:r>
            <a:br>
              <a:rPr lang="de-DE" sz="2400" dirty="0" smtClean="0"/>
            </a:br>
            <a:r>
              <a:rPr lang="de-DE" sz="2400" dirty="0" smtClean="0"/>
              <a:t>ausgezeichneter (</a:t>
            </a:r>
            <a:r>
              <a:rPr lang="de-DE" sz="2400" dirty="0" err="1" smtClean="0"/>
              <a:t>tagged</a:t>
            </a:r>
            <a:r>
              <a:rPr lang="de-DE" sz="2400" dirty="0" smtClean="0"/>
              <a:t>)</a:t>
            </a:r>
            <a:br>
              <a:rPr lang="de-DE" sz="2400" dirty="0" smtClean="0"/>
            </a:br>
            <a:r>
              <a:rPr lang="de-DE" sz="2400" dirty="0" smtClean="0"/>
              <a:t>Elemente</a:t>
            </a:r>
          </a:p>
          <a:p>
            <a:pPr>
              <a:buFont typeface="Arial" charset="0"/>
              <a:buChar char="•"/>
              <a:defRPr/>
            </a:pPr>
            <a:r>
              <a:rPr lang="de-DE" sz="2400" dirty="0" err="1" smtClean="0">
                <a:solidFill>
                  <a:srgbClr val="0428FF"/>
                </a:solidFill>
              </a:rPr>
              <a:t>Graphdatenbanken</a:t>
            </a:r>
            <a:endParaRPr lang="de-DE" sz="2400" dirty="0" smtClean="0">
              <a:solidFill>
                <a:srgbClr val="0428FF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de-DE" dirty="0"/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34147" y="6364184"/>
            <a:ext cx="377205" cy="3405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271F1483-5457-784E-9179-D202BCAAE5B7}" type="slidenum">
              <a:rPr lang="de-DE" altLang="x-none" sz="1100" smtClean="0">
                <a:latin typeface="Arial" charset="0"/>
              </a:rPr>
              <a:pPr/>
              <a:t>9</a:t>
            </a:fld>
            <a:endParaRPr lang="de-DE" altLang="x-none" sz="1100" dirty="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90451"/>
            <a:ext cx="4985370" cy="301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3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3932</Words>
  <Application>Microsoft Macintosh PowerPoint</Application>
  <PresentationFormat>On-screen Show (4:3)</PresentationFormat>
  <Paragraphs>845</Paragraphs>
  <Slides>61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Calibri</vt:lpstr>
      <vt:lpstr>Courier New</vt:lpstr>
      <vt:lpstr>ＭＳ Ｐゴシック</vt:lpstr>
      <vt:lpstr>Myriad Pro</vt:lpstr>
      <vt:lpstr>Symbol</vt:lpstr>
      <vt:lpstr>Verdana</vt:lpstr>
      <vt:lpstr>Wingdings</vt:lpstr>
      <vt:lpstr>Arial</vt:lpstr>
      <vt:lpstr>7_Standarddesign</vt:lpstr>
      <vt:lpstr>Non-Standard-Datenbanken Von NoSQL zu NewSQL</vt:lpstr>
      <vt:lpstr>Big Data</vt:lpstr>
      <vt:lpstr>NoSQL: Not Only SQL?</vt:lpstr>
      <vt:lpstr>PowerPoint Presentation</vt:lpstr>
      <vt:lpstr>Bigtable (Google) und Dynamo (Amazon)</vt:lpstr>
      <vt:lpstr>Map Reduce</vt:lpstr>
      <vt:lpstr>Map-Reduce-Patent</vt:lpstr>
      <vt:lpstr>NoSQL-Beispiel: Key-Value Store</vt:lpstr>
      <vt:lpstr>NoSQL-Datenbanktypen</vt:lpstr>
      <vt:lpstr>Andere Nicht-SQL-Datenbanken</vt:lpstr>
      <vt:lpstr>NoSQL-Beispiel: Column Store</vt:lpstr>
      <vt:lpstr>NoSQL-Beispiel: Document Store </vt:lpstr>
      <vt:lpstr>CouchDB JSON Beispiel</vt:lpstr>
      <vt:lpstr>CouchDB JSON Tags</vt:lpstr>
      <vt:lpstr>NoSQL: Zusammenfassung</vt:lpstr>
      <vt:lpstr>CAP Theorem</vt:lpstr>
      <vt:lpstr>CAP Theorem: Argumente</vt:lpstr>
      <vt:lpstr>CAP Theorem: Argumente</vt:lpstr>
      <vt:lpstr>CAP Theorem: Argumente</vt:lpstr>
      <vt:lpstr>CAP Theorem: Argumente</vt:lpstr>
      <vt:lpstr>Neubetrachtung CAP Theorem</vt:lpstr>
      <vt:lpstr>Häufiges Missverständnis: 2 von 3</vt:lpstr>
      <vt:lpstr>Konsistenz oder Verfügbarkeit</vt:lpstr>
      <vt:lpstr>Arten der Konsistenz</vt:lpstr>
      <vt:lpstr>AP, CP greift zu kurz: CAP/ELC</vt:lpstr>
      <vt:lpstr>Dokument-orientierte DB: Beispiel MongoDB</vt:lpstr>
      <vt:lpstr>Datenmanagement in MongoDB</vt:lpstr>
      <vt:lpstr>NewSQL</vt:lpstr>
      <vt:lpstr>PowerPoint Presentation</vt:lpstr>
      <vt:lpstr>Danksagung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645</cp:revision>
  <cp:lastPrinted>2014-10-18T14:57:02Z</cp:lastPrinted>
  <dcterms:created xsi:type="dcterms:W3CDTF">2010-04-27T12:26:40Z</dcterms:created>
  <dcterms:modified xsi:type="dcterms:W3CDTF">2018-02-05T10:58:34Z</dcterms:modified>
</cp:coreProperties>
</file>