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73" r:id="rId2"/>
    <p:sldId id="400" r:id="rId3"/>
    <p:sldId id="362" r:id="rId4"/>
    <p:sldId id="363" r:id="rId5"/>
    <p:sldId id="364" r:id="rId6"/>
    <p:sldId id="366" r:id="rId7"/>
    <p:sldId id="367" r:id="rId8"/>
    <p:sldId id="373" r:id="rId9"/>
    <p:sldId id="374" r:id="rId10"/>
    <p:sldId id="376" r:id="rId11"/>
    <p:sldId id="377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2"/>
    <p:restoredTop sz="94702"/>
  </p:normalViewPr>
  <p:slideViewPr>
    <p:cSldViewPr>
      <p:cViewPr>
        <p:scale>
          <a:sx n="100" d="100"/>
          <a:sy n="100" d="100"/>
        </p:scale>
        <p:origin x="220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19.10.17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19.10.17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76452-C4C6-0E44-BECB-A1ADDD8FF5B0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17AA7-7F70-B24D-B6E8-51062D668F4D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89FB-DF77-7348-8BB4-A1B6D0DAB950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Cooperating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Agents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for</a:t>
            </a:r>
            <a:r>
              <a:rPr lang="de-DE" sz="2800" b="1" dirty="0" smtClean="0">
                <a:cs typeface="+mj-cs"/>
              </a:rPr>
              <a:t> Information </a:t>
            </a:r>
            <a:r>
              <a:rPr lang="de-DE" sz="2800" b="1" dirty="0" err="1" smtClean="0">
                <a:cs typeface="+mj-cs"/>
              </a:rPr>
              <a:t>Retrieval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Rational Agents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Rational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dirty="0">
                <a:ea typeface="ＭＳ Ｐゴシック" charset="0"/>
                <a:cs typeface="ＭＳ Ｐゴシック" charset="0"/>
              </a:rPr>
              <a:t>: For each possible percept sequence, a rational agent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should select an action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that is expected to maximize its local performance measure,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given the evidence provided by the percept sequence and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whatever built-in knowledge the agent has.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Rational =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Intelligent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Autonomous Agents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Rationality</a:t>
            </a:r>
            <a:r>
              <a:rPr lang="en-US" sz="2400" dirty="0">
                <a:ea typeface="ＭＳ Ｐゴシック" charset="0"/>
              </a:rPr>
              <a:t>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distinct from omniscience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(</a:t>
            </a:r>
            <a:r>
              <a:rPr lang="en-US" sz="2400" dirty="0">
                <a:ea typeface="ＭＳ Ｐゴシック" charset="0"/>
              </a:rPr>
              <a:t>all-knowing with infinite knowledge</a:t>
            </a:r>
            <a:r>
              <a:rPr lang="en-US" sz="2400" dirty="0" smtClean="0">
                <a:ea typeface="ＭＳ Ｐゴシック" charset="0"/>
              </a:rPr>
              <a:t>)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Computing</a:t>
            </a:r>
            <a:r>
              <a:rPr lang="en-US" sz="2400" dirty="0">
                <a:ea typeface="ＭＳ Ｐゴシック" charset="0"/>
              </a:rPr>
              <a:t>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best action </a:t>
            </a:r>
            <a:r>
              <a:rPr lang="en-US" sz="2400" dirty="0">
                <a:ea typeface="ＭＳ Ｐゴシック" charset="0"/>
              </a:rPr>
              <a:t>usually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Rationality is bounded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Agents </a:t>
            </a:r>
            <a:r>
              <a:rPr lang="en-US" sz="2400" dirty="0">
                <a:ea typeface="ＭＳ Ｐゴシック" charset="0"/>
              </a:rPr>
              <a:t>can perform actions in order to modify future percepts so as to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obtain useful information </a:t>
            </a:r>
            <a:r>
              <a:rPr lang="en-US" sz="2400" dirty="0">
                <a:ea typeface="ＭＳ Ｐゴシック" charset="0"/>
              </a:rPr>
              <a:t>(information gathering, exploration</a:t>
            </a:r>
            <a:r>
              <a:rPr lang="en-US" sz="2400" dirty="0" smtClean="0">
                <a:ea typeface="ＭＳ Ｐゴシック" charset="0"/>
              </a:rPr>
              <a:t>)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An agent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autonomous </a:t>
            </a:r>
            <a:r>
              <a:rPr lang="en-US" sz="2400" dirty="0">
                <a:ea typeface="ＭＳ Ｐゴシック" charset="0"/>
              </a:rPr>
              <a:t>if its behavior is determined by its own </a:t>
            </a:r>
            <a:r>
              <a:rPr lang="en-US" sz="2400" dirty="0" smtClean="0">
                <a:ea typeface="ＭＳ Ｐゴシック" charset="0"/>
              </a:rPr>
              <a:t>"experience" (</a:t>
            </a:r>
            <a:r>
              <a:rPr lang="en-US" sz="2400" dirty="0">
                <a:ea typeface="ＭＳ Ｐゴシック" charset="0"/>
              </a:rPr>
              <a:t>with ability to learn and adapt</a:t>
            </a:r>
            <a:r>
              <a:rPr lang="en-US" sz="2400" dirty="0" smtClean="0">
                <a:ea typeface="ＭＳ Ｐゴシック" charset="0"/>
              </a:rPr>
              <a:t>)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0"/>
              </a:rPr>
              <a:t>What matters for the "experience" is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305FF"/>
                </a:solidFill>
                <a:ea typeface="ＭＳ Ｐゴシック" charset="0"/>
              </a:rPr>
              <a:t>percept sequence </a:t>
            </a:r>
            <a:r>
              <a:rPr lang="en-US" sz="2000" dirty="0" smtClean="0">
                <a:ea typeface="ＭＳ Ｐゴシック" charset="0"/>
              </a:rPr>
              <a:t>(which the agents can determine)</a:t>
            </a:r>
            <a:r>
              <a:rPr lang="en-US" sz="2000" dirty="0" smtClean="0">
                <a:solidFill>
                  <a:srgbClr val="0305FF"/>
                </a:solidFill>
                <a:ea typeface="ＭＳ Ｐゴシック" charset="0"/>
              </a:rPr>
              <a:t>, </a:t>
            </a:r>
            <a:r>
              <a:rPr lang="en-US" sz="2000" dirty="0" smtClean="0">
                <a:ea typeface="ＭＳ Ｐゴシック" charset="0"/>
              </a:rPr>
              <a:t>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305FF"/>
                </a:solidFill>
                <a:ea typeface="ＭＳ Ｐゴシック" charset="0"/>
              </a:rPr>
              <a:t>state representation,</a:t>
            </a:r>
            <a:r>
              <a:rPr lang="en-US" sz="2000" dirty="0" smtClean="0">
                <a:ea typeface="ＭＳ Ｐゴシック" charset="0"/>
              </a:rPr>
              <a:t> and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0"/>
              </a:rPr>
              <a:t>"</a:t>
            </a:r>
            <a:r>
              <a:rPr lang="en-US" sz="2000" dirty="0" smtClean="0">
                <a:solidFill>
                  <a:srgbClr val="0305FF"/>
                </a:solidFill>
                <a:ea typeface="ＭＳ Ｐゴシック" charset="0"/>
              </a:rPr>
              <a:t>computational success</a:t>
            </a:r>
            <a:r>
              <a:rPr lang="en-US" sz="2000" dirty="0" smtClean="0">
                <a:ea typeface="ＭＳ Ｐゴシック" charset="0"/>
              </a:rPr>
              <a:t>" of computing the best action </a:t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smtClean="0">
                <a:ea typeface="ＭＳ Ｐゴシック" charset="0"/>
              </a:rPr>
              <a:t>as </a:t>
            </a:r>
            <a:r>
              <a:rPr lang="en-US" sz="2000" smtClean="0">
                <a:ea typeface="ＭＳ Ｐゴシック" charset="0"/>
              </a:rPr>
              <a:t>well </a:t>
            </a:r>
            <a:r>
              <a:rPr lang="en-US" sz="2000" dirty="0" smtClean="0">
                <a:ea typeface="ＭＳ Ｐゴシック" charset="0"/>
              </a:rPr>
              <a:t>as learning and adapting for the future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Organizational Issues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Start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Wed</a:t>
            </a:r>
            <a:r>
              <a:rPr lang="en-US" sz="2400" dirty="0" smtClean="0"/>
              <a:t>, 19.10., </a:t>
            </a:r>
            <a:r>
              <a:rPr lang="en-US" sz="2400" dirty="0" smtClean="0">
                <a:solidFill>
                  <a:srgbClr val="FF0000"/>
                </a:solidFill>
              </a:rPr>
              <a:t>2-4pm</a:t>
            </a:r>
            <a:r>
              <a:rPr lang="en-US" sz="2400" dirty="0" smtClean="0"/>
              <a:t>, IFIS 2032</a:t>
            </a:r>
          </a:p>
          <a:p>
            <a:pPr>
              <a:defRPr/>
            </a:pPr>
            <a:r>
              <a:rPr lang="en-US" sz="2400" b="1" dirty="0" smtClean="0"/>
              <a:t>Lab</a:t>
            </a:r>
            <a:r>
              <a:rPr lang="en-US" sz="2400" dirty="0" smtClean="0"/>
              <a:t>: Fr. 2-4pm, Building 64, </a:t>
            </a:r>
            <a:r>
              <a:rPr lang="en-US" sz="2400" dirty="0"/>
              <a:t>IFIS </a:t>
            </a:r>
            <a:r>
              <a:rPr lang="en-US" sz="2400" dirty="0" smtClean="0"/>
              <a:t>2035 (3rd floor) (registration via Moodle right after this class)</a:t>
            </a:r>
          </a:p>
          <a:p>
            <a:pPr>
              <a:defRPr/>
            </a:pPr>
            <a:r>
              <a:rPr lang="en-US" sz="2400" b="1" dirty="0" smtClean="0"/>
              <a:t>Assignments</a:t>
            </a:r>
            <a:r>
              <a:rPr lang="en-US" sz="2400" dirty="0" smtClean="0"/>
              <a:t> provided via Moodle after class on Thu 6pm.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Submission of solutions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Wed 2pm</a:t>
            </a:r>
            <a:r>
              <a:rPr lang="en-US" sz="2400" dirty="0" smtClean="0"/>
              <a:t>, small kitchen IFIS </a:t>
            </a:r>
            <a:br>
              <a:rPr lang="en-US" sz="2400" dirty="0" smtClean="0"/>
            </a:br>
            <a:r>
              <a:rPr lang="en-US" sz="2400" dirty="0" smtClean="0"/>
              <a:t>(one week after provision of assignments)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Work on assignments </a:t>
            </a:r>
            <a:r>
              <a:rPr lang="en-US" sz="2400" dirty="0" smtClean="0"/>
              <a:t>can/should be done in </a:t>
            </a:r>
            <a:r>
              <a:rPr lang="en-US" sz="2400" dirty="0" smtClean="0">
                <a:solidFill>
                  <a:srgbClr val="FF0000"/>
                </a:solidFill>
              </a:rPr>
              <a:t>groups of 2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(pls. indicate </a:t>
            </a:r>
            <a:r>
              <a:rPr lang="en-US" sz="2400" dirty="0" err="1" smtClean="0"/>
              <a:t>name&amp;group</a:t>
            </a:r>
            <a:r>
              <a:rPr lang="en-US" sz="2400" dirty="0" smtClean="0"/>
              <a:t> on submitted solution sheets)</a:t>
            </a:r>
          </a:p>
          <a:p>
            <a:pPr>
              <a:defRPr/>
            </a:pPr>
            <a:r>
              <a:rPr lang="en-US" sz="2400" dirty="0" smtClean="0"/>
              <a:t>In </a:t>
            </a:r>
            <a:r>
              <a:rPr lang="en-US" sz="2400" b="1" dirty="0" smtClean="0"/>
              <a:t>lab classes on Friday</a:t>
            </a:r>
            <a:r>
              <a:rPr lang="en-US" sz="2400" dirty="0" smtClean="0"/>
              <a:t>, we discuss assignments from current week and understand solutions for assignments from previous week(s)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3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3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777408" y="2555776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>
                <a:latin typeface="+mn-lt"/>
              </a:rPr>
              <a:t>Chapters 2, 6, 13, 15- 17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03776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</a:rPr>
              <a:t>http://</a:t>
            </a:r>
            <a:r>
              <a:rPr lang="de-DE" i="0" dirty="0" err="1">
                <a:latin typeface="+mn-lt"/>
              </a:rPr>
              <a:t>aima.cs.berkeley.edu</a:t>
            </a:r>
            <a:endParaRPr lang="de-DE" i="0" dirty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7" name="Bild 3" descr="ShowCover.as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5443"/>
            <a:ext cx="3405708" cy="44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19458" name="Inhaltsplatzhalter 3" descr="978052189943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816" y="1340768"/>
            <a:ext cx="3200400" cy="4702175"/>
          </a:xfrm>
        </p:spPr>
      </p:pic>
      <p:pic>
        <p:nvPicPr>
          <p:cNvPr id="19459" name="Bild 4" descr="Screen Shot 2012-10-16 at 8.3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40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20482" name="Inhaltsplatzhalter 3" descr="Screen Shot 2012-10-16 at 8.29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1340768"/>
            <a:ext cx="3086100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9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What is an Agent?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An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anything that can be viewed as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perceiving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its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environment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through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sensors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acting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upon that environment through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actuators</a:t>
            </a: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Human agent: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eyes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ears, and other organs for sensors; hands, legs, mouth, and other body parts for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actuators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Robotic agent: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cameras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and infrared range finders for sensors; various motors for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actuators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ea typeface="ＭＳ Ｐゴシック" charset="0"/>
              </a:rPr>
              <a:t>Software agent:</a:t>
            </a:r>
            <a:r>
              <a:rPr lang="en-US" sz="2800" dirty="0">
                <a:ea typeface="ＭＳ Ｐゴシック" charset="0"/>
              </a:rPr>
              <a:t/>
            </a:r>
            <a:br>
              <a:rPr lang="en-US" sz="2800" dirty="0">
                <a:ea typeface="ＭＳ Ｐゴシック" charset="0"/>
              </a:rPr>
            </a:br>
            <a:r>
              <a:rPr lang="en-US" sz="2800" dirty="0" smtClean="0">
                <a:ea typeface="ＭＳ Ｐゴシック" charset="0"/>
              </a:rPr>
              <a:t>interfaces, data integration, interpretation, </a:t>
            </a:r>
            <a:r>
              <a:rPr lang="mr-IN" sz="2800" dirty="0" smtClean="0">
                <a:ea typeface="ＭＳ Ｐゴシック" charset="0"/>
              </a:rPr>
              <a:t>…</a:t>
            </a:r>
            <a:endParaRPr lang="en-US" sz="2800" dirty="0" smtClean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3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Agents and environments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maps from percept histories to actions:</a:t>
            </a:r>
          </a:p>
          <a:p>
            <a:pPr algn="ctr" eaLnBrk="1" hangingPunct="1">
              <a:buFont typeface="Time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P*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A]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program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runs on the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to produce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Agent = architecture +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program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4" descr="agent-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2776"/>
            <a:ext cx="4419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5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Balancing Reactive and Goal-Oriented Behavior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430" y="1196429"/>
            <a:ext cx="6995120" cy="5401221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We want our agents to be </a:t>
            </a:r>
            <a:r>
              <a:rPr lang="en-US" sz="28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reactive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responding to changing conditions in an appropriate (timely) fashion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 want our agents to systematically work towards </a:t>
            </a:r>
            <a:r>
              <a:rPr lang="en-US" sz="28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long-term goals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These two considerations can be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odds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with one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another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</a:rPr>
              <a:t>Designing </a:t>
            </a:r>
            <a:r>
              <a:rPr lang="en-US" dirty="0">
                <a:ea typeface="ＭＳ Ｐゴシック" charset="0"/>
                <a:cs typeface="ＭＳ Ｐゴシック" charset="0"/>
              </a:rPr>
              <a:t>an agent that can balance the two remains an open research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problem</a:t>
            </a:r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</a:rPr>
              <a:t>E.g.: Achieve </a:t>
            </a:r>
            <a:r>
              <a:rPr lang="en-US" dirty="0" smtClean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maximum </a:t>
            </a:r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freedom of action </a:t>
            </a:r>
            <a:r>
              <a:rPr lang="en-US" dirty="0">
                <a:ea typeface="ＭＳ Ｐゴシック" charset="0"/>
                <a:cs typeface="ＭＳ Ｐゴシック" charset="0"/>
              </a:rPr>
              <a:t>if there is no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specific short-term goal 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(e.g., </a:t>
            </a:r>
            <a:r>
              <a:rPr lang="en-US" dirty="0" smtClean="0">
                <a:solidFill>
                  <a:srgbClr val="FFC000"/>
                </a:solidFill>
                <a:ea typeface="ＭＳ Ｐゴシック" charset="0"/>
                <a:cs typeface="ＭＳ Ｐゴシック" charset="0"/>
              </a:rPr>
              <a:t>keep batteries charged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Social 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760"/>
            <a:ext cx="8001000" cy="513204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The real world is a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multi-agent</a:t>
            </a:r>
            <a:r>
              <a:rPr lang="en-US" sz="2400" dirty="0">
                <a:ea typeface="ＭＳ Ｐゴシック" charset="0"/>
              </a:rPr>
              <a:t> environment: we cannot go around attempting to achieve goals without taking others into account</a:t>
            </a:r>
          </a:p>
          <a:p>
            <a:r>
              <a:rPr lang="en-US" sz="2400" dirty="0">
                <a:ea typeface="ＭＳ Ｐゴシック" charset="0"/>
              </a:rPr>
              <a:t>Some goals can only be achieved with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cooperation</a:t>
            </a:r>
            <a:r>
              <a:rPr lang="en-US" sz="2400" dirty="0">
                <a:ea typeface="ＭＳ Ｐゴシック" charset="0"/>
              </a:rPr>
              <a:t> of others</a:t>
            </a:r>
          </a:p>
          <a:p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Social ability </a:t>
            </a:r>
            <a:r>
              <a:rPr lang="en-US" sz="2400" dirty="0">
                <a:ea typeface="ＭＳ Ｐゴシック" charset="0"/>
              </a:rPr>
              <a:t>in agents is the ability to interact with other agents (and possibly humans) via some kind of </a:t>
            </a:r>
            <a:r>
              <a:rPr lang="en-US" sz="2400" dirty="0" smtClean="0">
                <a:solidFill>
                  <a:srgbClr val="0305FF"/>
                </a:solidFill>
                <a:ea typeface="ＭＳ Ｐゴシック" charset="0"/>
              </a:rPr>
              <a:t>agent-communication language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mr-IN" sz="2400" dirty="0" smtClean="0">
                <a:ea typeface="ＭＳ Ｐゴシック" charset="0"/>
              </a:rPr>
              <a:t>…</a:t>
            </a:r>
            <a:endParaRPr lang="de-DE" sz="2400" dirty="0" smtClean="0">
              <a:ea typeface="ＭＳ Ｐゴシック" charset="0"/>
            </a:endParaRPr>
          </a:p>
          <a:p>
            <a:r>
              <a:rPr lang="de-DE" sz="2400" dirty="0" smtClean="0">
                <a:ea typeface="ＭＳ Ｐゴシック" charset="0"/>
              </a:rPr>
              <a:t>... </a:t>
            </a:r>
            <a:r>
              <a:rPr lang="en-US" sz="2400" dirty="0" smtClean="0">
                <a:ea typeface="ＭＳ Ｐゴシック" charset="0"/>
              </a:rPr>
              <a:t>with </a:t>
            </a:r>
            <a:r>
              <a:rPr lang="en-US" sz="2400" dirty="0">
                <a:ea typeface="ＭＳ Ｐゴシック" charset="0"/>
              </a:rPr>
              <a:t>the goal to let other </a:t>
            </a:r>
            <a:r>
              <a:rPr lang="en-US" sz="2400" dirty="0" smtClean="0">
                <a:ea typeface="ＭＳ Ｐゴシック" charset="0"/>
              </a:rPr>
              <a:t>agents </a:t>
            </a:r>
            <a:r>
              <a:rPr lang="en-US" sz="2400" dirty="0">
                <a:ea typeface="ＭＳ Ｐゴシック" charset="0"/>
              </a:rPr>
              <a:t>to make </a:t>
            </a:r>
            <a:r>
              <a:rPr lang="en-US" sz="2400" dirty="0" smtClean="0">
                <a:solidFill>
                  <a:srgbClr val="0305FF"/>
                </a:solidFill>
                <a:ea typeface="ＭＳ Ｐゴシック" charset="0"/>
              </a:rPr>
              <a:t>commitments </a:t>
            </a:r>
            <a:r>
              <a:rPr lang="en-US" sz="2400" dirty="0" smtClean="0">
                <a:ea typeface="ＭＳ Ｐゴシック" charset="0"/>
              </a:rPr>
              <a:t>(of others) or</a:t>
            </a:r>
            <a:r>
              <a:rPr lang="en-US" sz="2400" dirty="0" smtClean="0">
                <a:solidFill>
                  <a:srgbClr val="0305FF"/>
                </a:solidFill>
                <a:ea typeface="ＭＳ Ｐゴシック" charset="0"/>
              </a:rPr>
              <a:t> reinforcements </a:t>
            </a:r>
            <a:r>
              <a:rPr lang="en-US" sz="2400" dirty="0" smtClean="0">
                <a:ea typeface="ＭＳ Ｐゴシック" charset="0"/>
              </a:rPr>
              <a:t>(about its own behavior)</a:t>
            </a:r>
          </a:p>
          <a:p>
            <a:r>
              <a:rPr lang="en-US" sz="2400" dirty="0" smtClean="0">
                <a:ea typeface="ＭＳ Ｐゴシック" charset="0"/>
              </a:rPr>
              <a:t>Need to represent and reason about </a:t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solidFill>
                  <a:srgbClr val="0305FF"/>
                </a:solidFill>
                <a:ea typeface="ＭＳ Ｐゴシック" charset="0"/>
              </a:rPr>
              <a:t>beliefs about other agents</a:t>
            </a:r>
            <a:endParaRPr lang="en-US" sz="2400" dirty="0">
              <a:solidFill>
                <a:srgbClr val="0305FF"/>
              </a:solidFill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374</Words>
  <Application>Microsoft Macintosh PowerPoint</Application>
  <PresentationFormat>On-screen Show (4:3)</PresentationFormat>
  <Paragraphs>79</Paragraphs>
  <Slides>11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ＭＳ Ｐゴシック</vt:lpstr>
      <vt:lpstr>Myriad Pro</vt:lpstr>
      <vt:lpstr>Times</vt:lpstr>
      <vt:lpstr>Wingdings</vt:lpstr>
      <vt:lpstr>Arial</vt:lpstr>
      <vt:lpstr>7_Standarddesign</vt:lpstr>
      <vt:lpstr>Web-Mining Agents Cooperating Agents for Information Retrieval</vt:lpstr>
      <vt:lpstr>Organizational Issues</vt:lpstr>
      <vt:lpstr>Literature</vt:lpstr>
      <vt:lpstr>Literature</vt:lpstr>
      <vt:lpstr>Literature</vt:lpstr>
      <vt:lpstr>What is an Agent?</vt:lpstr>
      <vt:lpstr>Agents and environments</vt:lpstr>
      <vt:lpstr>Balancing Reactive and Goal-Oriented Behavior</vt:lpstr>
      <vt:lpstr>Social Ability</vt:lpstr>
      <vt:lpstr>Rational Agents</vt:lpstr>
      <vt:lpstr>Autonomous Agents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436</cp:revision>
  <cp:lastPrinted>2014-10-18T14:57:02Z</cp:lastPrinted>
  <dcterms:created xsi:type="dcterms:W3CDTF">2010-04-27T12:26:40Z</dcterms:created>
  <dcterms:modified xsi:type="dcterms:W3CDTF">2017-10-19T08:13:58Z</dcterms:modified>
</cp:coreProperties>
</file>