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0"/>
  </p:notesMasterIdLst>
  <p:handoutMasterIdLst>
    <p:handoutMasterId r:id="rId81"/>
  </p:handoutMasterIdLst>
  <p:sldIdLst>
    <p:sldId id="273" r:id="rId2"/>
    <p:sldId id="448" r:id="rId3"/>
    <p:sldId id="435" r:id="rId4"/>
    <p:sldId id="449" r:id="rId5"/>
    <p:sldId id="510" r:id="rId6"/>
    <p:sldId id="511" r:id="rId7"/>
    <p:sldId id="451" r:id="rId8"/>
    <p:sldId id="493" r:id="rId9"/>
    <p:sldId id="487" r:id="rId10"/>
    <p:sldId id="492" r:id="rId11"/>
    <p:sldId id="450" r:id="rId12"/>
    <p:sldId id="499" r:id="rId13"/>
    <p:sldId id="452" r:id="rId14"/>
    <p:sldId id="478" r:id="rId15"/>
    <p:sldId id="525" r:id="rId16"/>
    <p:sldId id="479" r:id="rId17"/>
    <p:sldId id="480" r:id="rId18"/>
    <p:sldId id="523" r:id="rId19"/>
    <p:sldId id="522" r:id="rId20"/>
    <p:sldId id="514" r:id="rId21"/>
    <p:sldId id="446" r:id="rId22"/>
    <p:sldId id="494" r:id="rId23"/>
    <p:sldId id="496" r:id="rId24"/>
    <p:sldId id="497" r:id="rId25"/>
    <p:sldId id="455" r:id="rId26"/>
    <p:sldId id="456" r:id="rId27"/>
    <p:sldId id="498" r:id="rId28"/>
    <p:sldId id="489" r:id="rId29"/>
    <p:sldId id="457" r:id="rId30"/>
    <p:sldId id="484" r:id="rId31"/>
    <p:sldId id="458" r:id="rId32"/>
    <p:sldId id="459" r:id="rId33"/>
    <p:sldId id="503" r:id="rId34"/>
    <p:sldId id="566" r:id="rId35"/>
    <p:sldId id="500" r:id="rId36"/>
    <p:sldId id="507" r:id="rId37"/>
    <p:sldId id="508" r:id="rId38"/>
    <p:sldId id="509" r:id="rId39"/>
    <p:sldId id="516" r:id="rId40"/>
    <p:sldId id="502" r:id="rId41"/>
    <p:sldId id="505" r:id="rId42"/>
    <p:sldId id="517" r:id="rId43"/>
    <p:sldId id="518" r:id="rId44"/>
    <p:sldId id="463" r:id="rId45"/>
    <p:sldId id="501" r:id="rId46"/>
    <p:sldId id="465" r:id="rId47"/>
    <p:sldId id="520" r:id="rId48"/>
    <p:sldId id="519" r:id="rId49"/>
    <p:sldId id="466" r:id="rId50"/>
    <p:sldId id="467" r:id="rId51"/>
    <p:sldId id="481" r:id="rId52"/>
    <p:sldId id="477" r:id="rId53"/>
    <p:sldId id="570" r:id="rId54"/>
    <p:sldId id="561" r:id="rId55"/>
    <p:sldId id="562" r:id="rId56"/>
    <p:sldId id="526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  <p:sldId id="543" r:id="rId72"/>
    <p:sldId id="544" r:id="rId73"/>
    <p:sldId id="548" r:id="rId74"/>
    <p:sldId id="549" r:id="rId75"/>
    <p:sldId id="551" r:id="rId76"/>
    <p:sldId id="552" r:id="rId77"/>
    <p:sldId id="553" r:id="rId78"/>
    <p:sldId id="560" r:id="rId7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904FF"/>
    <a:srgbClr val="CC3399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8"/>
    <p:restoredTop sz="91783"/>
  </p:normalViewPr>
  <p:slideViewPr>
    <p:cSldViewPr>
      <p:cViewPr varScale="1">
        <p:scale>
          <a:sx n="89" d="100"/>
          <a:sy n="89" d="100"/>
        </p:scale>
        <p:origin x="11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E:</a:t>
            </a:r>
            <a:r>
              <a:rPr lang="en-US" baseline="0" dirty="0" smtClean="0"/>
              <a:t> compute gamma based on current model (parameters)</a:t>
            </a:r>
            <a:endParaRPr lang="en-US" dirty="0" smtClean="0"/>
          </a:p>
          <a:p>
            <a:r>
              <a:rPr lang="en-US" dirty="0" smtClean="0"/>
              <a:t>M: update model parameters pi, beta given current gamma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1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E:</a:t>
            </a:r>
            <a:r>
              <a:rPr lang="en-US" baseline="0" dirty="0" smtClean="0"/>
              <a:t> compute gamma based on current model (parameters)</a:t>
            </a:r>
            <a:endParaRPr lang="en-US" dirty="0" smtClean="0"/>
          </a:p>
          <a:p>
            <a:r>
              <a:rPr lang="en-US" dirty="0" smtClean="0"/>
              <a:t>M: update model parameters pi, beta given current gamma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2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6ACFAA-2CDB-5747-9B14-7F9B82605263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Joint probability distribution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Bayes</a:t>
            </a:r>
            <a:r>
              <a:rPr lang="en-US" baseline="0" dirty="0" smtClean="0"/>
              <a:t> rule on P(</a:t>
            </a:r>
            <a:r>
              <a:rPr lang="en-US" baseline="0" dirty="0" err="1" smtClean="0"/>
              <a:t>z|d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3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D5618-7E61-E746-9E9D-1E2C0C307C61}" type="slidenum">
              <a:rPr lang="en-US"/>
              <a:pPr/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Mixture parameters for each document</a:t>
            </a:r>
            <a:endParaRPr lang="de-DE" dirty="0" smtClean="0"/>
          </a:p>
          <a:p>
            <a:r>
              <a:rPr lang="de-DE" dirty="0" smtClean="0"/>
              <a:t>Poor </a:t>
            </a:r>
            <a:r>
              <a:rPr lang="de-DE" dirty="0" err="1" smtClean="0"/>
              <a:t>generalization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4C926-84A5-3F4C-A877-05D74F8DEDC4}" type="slidenum">
              <a:rPr lang="en-US"/>
              <a:pPr/>
              <a:t>26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070E-AF18-0143-8758-502B7E60EF05}" type="slidenum">
              <a:rPr lang="en-US"/>
              <a:pPr/>
              <a:t>28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719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0154-3B13-5A47-8F62-AAFF8BF88E58}" type="slidenum">
              <a:rPr lang="en-US"/>
              <a:pPr/>
              <a:t>30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EEBD1-EA02-134E-9BFA-464C026C2F32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D6C8BD9-FA01-6345-BC3D-56FDA7F82BB4}" type="slidenum">
              <a:rPr lang="en-US" sz="1200">
                <a:latin typeface="Arial" charset="0"/>
              </a:rPr>
              <a:pPr eaLnBrk="1" hangingPunct="1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9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0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4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1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0154-3B13-5A47-8F62-AAFF8BF88E58}" type="slidenum">
              <a:rPr lang="en-US"/>
              <a:pPr/>
              <a:t>45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676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Not a sampling approach where one samples from the posterior distribution, but rather we try to find a tightest lower bound</a:t>
            </a:r>
          </a:p>
          <a:p>
            <a:pPr lvl="1"/>
            <a:r>
              <a:rPr lang="en-US" dirty="0" smtClean="0"/>
              <a:t>Coupling between \theta and \beta not present in simpler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3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5789D-726C-F84F-885C-54AD34D4F3B5}" type="slidenum">
              <a:rPr lang="en-US"/>
              <a:pPr/>
              <a:t>52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EEBD1-EA02-134E-9BFA-464C026C2F32}" type="slidenum">
              <a:rPr lang="en-US"/>
              <a:pPr/>
              <a:t>54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9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F02F-948C-7E45-9044-23EBDE4DF3FD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8F6FF-3910-E54A-85B0-CD031001F93E}" type="slidenum">
              <a:rPr lang="en-US" altLang="x-none"/>
              <a:pPr/>
              <a:t>55</a:t>
            </a:fld>
            <a:endParaRPr lang="en-US" altLang="x-none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Example data appropriate for the relational topic model. Each document is represented as a bag of words and linked to other documents via citation. The RTM defines a joint distribution over the words in each document and the citation links between them. </a:t>
            </a:r>
            <a:endParaRPr lang="en-US" dirty="0" smtClean="0"/>
          </a:p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76304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AFFB9-ECC7-984B-B04F-944A926D4152}" type="slidenum">
              <a:rPr lang="en-US"/>
              <a:pPr/>
              <a:t>56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46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FF80E-BF96-5D49-8971-54FDD94F684F}" type="slidenum">
              <a:rPr lang="en-US"/>
              <a:pPr/>
              <a:t>57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749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A3E5E-94ED-3441-B303-35F54B382D14}" type="slidenum">
              <a:rPr lang="en-US"/>
              <a:pPr/>
              <a:t>58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16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AE1BA-5EB6-8B4D-AF87-89E251C338F4}" type="slidenum">
              <a:rPr lang="en-US"/>
              <a:pPr/>
              <a:t>59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628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263A7-A04B-8547-A285-CCE897C935B4}" type="slidenum">
              <a:rPr lang="en-US"/>
              <a:pPr/>
              <a:t>60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82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D3736-74A2-D84A-AA62-7690E30184C7}" type="slidenum">
              <a:rPr lang="en-US"/>
              <a:pPr/>
              <a:t>61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, </a:t>
            </a:r>
            <a:r>
              <a:rPr lang="de-DE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30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86204-6ACE-A442-96FB-A9BEA7D73316}" type="slidenum">
              <a:rPr lang="en-US"/>
              <a:pPr/>
              <a:t>62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 sets of documents (blogs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+ links to other sites)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bipartite graph with all links emerging from the set of citing documents and pointing to the set of cited documents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i.e., assume each document can either be cited or be a citing document, but not both.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Citing documents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-&gt; LDA + citation modeling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Cited documents -&gt;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(variant after Bayes Rule transformation depicted)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set of cited documents as bins that are to be filled with words. 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topic mixing proportions π for the entire set of cited documents.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words are filled into the bins N← times, where N← is the sum total of the document lengths of the set of cited documents, as follows: each time, we first sample a topic k from the mixing proportions π, then pick a bin d′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Ωk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fill a word occurrence from β into the bin.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45278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57C84-CFFD-2C42-9942-6A7E866E24B2}" type="slidenum">
              <a:rPr lang="en-US"/>
              <a:pPr/>
              <a:t>63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256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DDF1-49CC-BB41-8904-0B11165B0002}" type="slidenum">
              <a:rPr lang="en-US"/>
              <a:pPr/>
              <a:t>64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Assumption:</a:t>
            </a:r>
            <a:r>
              <a:rPr lang="en-US" baseline="0" noProof="0" dirty="0" smtClean="0"/>
              <a:t> topics of a document are a mixture of the topics of its citations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891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BE380-2772-AA48-B2B6-78A897300ED4}" type="slidenum">
              <a:rPr lang="en-US"/>
              <a:pPr/>
              <a:t>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DDF1-49CC-BB41-8904-0B11165B0002}" type="slidenum">
              <a:rPr lang="en-US"/>
              <a:pPr/>
              <a:t>65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S: Innovation (1)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inheritance</a:t>
            </a:r>
            <a:r>
              <a:rPr lang="de-DE" dirty="0" smtClean="0"/>
              <a:t> (0)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citations</a:t>
            </a:r>
            <a:r>
              <a:rPr lang="de-DE" dirty="0" smtClean="0"/>
              <a:t> (</a:t>
            </a:r>
            <a:r>
              <a:rPr lang="de-DE" dirty="0" err="1" smtClean="0"/>
              <a:t>inheritance</a:t>
            </a:r>
            <a:r>
              <a:rPr lang="de-DE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Documents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innovation</a:t>
            </a:r>
            <a:r>
              <a:rPr lang="de-DE" baseline="0" dirty="0" smtClean="0"/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76121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3035B-E9F6-D042-BDA1-039EABA6BCC7}" type="slidenum">
              <a:rPr lang="en-US"/>
              <a:pPr/>
              <a:t>66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Subset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CiteSeer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data set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Citational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vicinity of the LDA paper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Blei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et al., 2003) with the citation influence model. 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input document collection consists of the paper along with two levels of citations in each direction.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trained with hyper parameters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=0.01,α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=0.1,α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=3.0,α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=0.1,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1.0 and 30 topics.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Citation graph is filtered to only contain edges with an influence value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γd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(c) &gt; 0.05.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Topic proportions are included in the visualization via a topic spectrum bar. Each of the 30 topics is represented by a unique color. </a:t>
            </a:r>
            <a:endParaRPr lang="en-US" dirty="0" smtClean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Model correctly identifies the influencing work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Dirichlet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processes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variational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inference as well as the relatedness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PCA,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variational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methods. It also yields possible application areas such as querying music and taxonomy learning.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335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lists the three most influential cites and the words assigned to them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7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Predictive performance of the models. The error bars indicate the standard error of the AUC values averaged over the citing publications.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Experiments are conducted for 10, 15, 30, and 50 topics with the following hyper parameters tuned on a hold-out set.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Citation influence model: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0.01,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0.1,α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=3.0,α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=0.1,α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=1.0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Copycat model: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0.01,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0.1,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1.0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LDA-JS: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0.01,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0.1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LDA-post: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0.01, α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0.1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 also evaluated an approach based on the PageRank of cited nodes (with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γd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(c) ∝ PageRank(c)) and an approach based on the cosine similarity of TF- IDF vectors of citing and cited publications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γd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(c) ∝ cos(TF IDF(d), TF IDF(c))). </a:t>
            </a:r>
          </a:p>
          <a:p>
            <a:endParaRPr lang="en-US" dirty="0" smtClean="0"/>
          </a:p>
          <a:p>
            <a:r>
              <a:rPr lang="en-US" dirty="0" smtClean="0"/>
              <a:t>AUC</a:t>
            </a:r>
            <a:r>
              <a:rPr lang="en-US" baseline="0" dirty="0" smtClean="0"/>
              <a:t> = Area under the ROC curve</a:t>
            </a: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Error bars indicate the standard error. We perform paired-t-tests for models with 15 topics with a significance level α = 5%. This reveals that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influence model is always significantly better than the LDA-post heuristic (even for 15 topics). In con-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trast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this, the citation influence model is not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signifi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cantly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better than the copycat model, and the copycat model is not significantly better than the LDA-post heuristic. For 30 and 50 topics, where LDA starts to degenerate, the copycat model shows a significant improvement compared to the LDA-post heuristic. Furthermore, the LDA-JS heuristic is always slightly below the LDA-post heuristic in predicting citation influences. 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approaches based on TF-IDF (AUC 0.45) and on PageRank (AUC 0.55) are not able to predict the strength of influence.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0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 two-document segment of the RTM.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variable y indicates whether the two documents are linked.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complete model contains this variable for each pair of documents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true generative model for text and citations;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capable of modeling arbitrary link structure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requires explicit modeling of the presence or absence of links between each pair of documents, becomes prohibitively expensive to model large scale document collections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LDA model from before more scalable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10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AC288-7D96-2B4F-B717-8BDCB302035E}" type="slidenum">
              <a:rPr lang="en-US" altLang="x-none"/>
              <a:pPr/>
              <a:t>71</a:t>
            </a:fld>
            <a:endParaRPr lang="en-US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p(z</a:t>
            </a:r>
            <a:r>
              <a:rPr lang="en-US" altLang="x-none" dirty="0"/>
              <a:t>_{id} = k | {\bf z}^{\</a:t>
            </a:r>
            <a:r>
              <a:rPr lang="en-US" altLang="x-none" dirty="0" err="1"/>
              <a:t>neg</a:t>
            </a:r>
            <a:r>
              <a:rPr lang="en-US" altLang="x-none" dirty="0"/>
              <a:t> id},-) </a:t>
            </a:r>
          </a:p>
          <a:p>
            <a:r>
              <a:rPr lang="en-US" altLang="x-none" dirty="0"/>
              <a:t>\</a:t>
            </a:r>
            <a:r>
              <a:rPr lang="en-US" altLang="x-none" dirty="0" err="1"/>
              <a:t>propto</a:t>
            </a:r>
            <a:r>
              <a:rPr lang="en-US" altLang="x-none" dirty="0"/>
              <a:t> &amp; (N^{\</a:t>
            </a:r>
            <a:r>
              <a:rPr lang="en-US" altLang="x-none" dirty="0" err="1"/>
              <a:t>neg</a:t>
            </a:r>
            <a:r>
              <a:rPr lang="en-US" altLang="x-none" dirty="0"/>
              <a:t> id}_{</a:t>
            </a:r>
            <a:r>
              <a:rPr lang="en-US" altLang="x-none" dirty="0" err="1"/>
              <a:t>dk</a:t>
            </a:r>
            <a:r>
              <a:rPr lang="en-US" altLang="x-none" dirty="0"/>
              <a:t>} + \alpha) \</a:t>
            </a:r>
            <a:r>
              <a:rPr lang="en-US" altLang="x-none" dirty="0" err="1"/>
              <a:t>frac</a:t>
            </a:r>
            <a:r>
              <a:rPr lang="en-US" altLang="x-none" dirty="0"/>
              <a:t>{ (N^{\</a:t>
            </a:r>
            <a:r>
              <a:rPr lang="en-US" altLang="x-none" dirty="0" err="1"/>
              <a:t>neg</a:t>
            </a:r>
            <a:r>
              <a:rPr lang="en-US" altLang="x-none" dirty="0"/>
              <a:t> id}_{kw} + \beta) } {(N^{\</a:t>
            </a:r>
            <a:r>
              <a:rPr lang="en-US" altLang="x-none" dirty="0" err="1"/>
              <a:t>neg</a:t>
            </a:r>
            <a:r>
              <a:rPr lang="en-US" altLang="x-none" dirty="0"/>
              <a:t> id}_{k} + W\beta) } \\</a:t>
            </a:r>
          </a:p>
          <a:p>
            <a:r>
              <a:rPr lang="en-US" altLang="x-none" dirty="0"/>
              <a:t>	&amp; \prod_{d' \</a:t>
            </a:r>
            <a:r>
              <a:rPr lang="en-US" altLang="x-none" dirty="0" err="1"/>
              <a:t>neq</a:t>
            </a:r>
            <a:r>
              <a:rPr lang="en-US" altLang="x-none" dirty="0"/>
              <a:t> d: y_{</a:t>
            </a:r>
            <a:r>
              <a:rPr lang="en-US" altLang="x-none" dirty="0" err="1"/>
              <a:t>d,d</a:t>
            </a:r>
            <a:r>
              <a:rPr lang="en-US" altLang="x-none" dirty="0"/>
              <a:t>'} = 1}{\</a:t>
            </a:r>
            <a:r>
              <a:rPr lang="en-US" altLang="x-none" dirty="0" err="1"/>
              <a:t>psi_e</a:t>
            </a:r>
            <a:r>
              <a:rPr lang="en-US" altLang="x-none" dirty="0"/>
              <a:t>(y_{</a:t>
            </a:r>
            <a:r>
              <a:rPr lang="en-US" altLang="x-none" dirty="0" err="1"/>
              <a:t>d,d</a:t>
            </a:r>
            <a:r>
              <a:rPr lang="en-US" altLang="x-none" dirty="0"/>
              <a:t>'} = 1 | {\bf z}_d, {\bf z}_{d'}, \eta, \nu)}  \\</a:t>
            </a:r>
          </a:p>
          <a:p>
            <a:r>
              <a:rPr lang="en-US" altLang="x-none" dirty="0"/>
              <a:t>	&amp; \prod_{d' \</a:t>
            </a:r>
            <a:r>
              <a:rPr lang="en-US" altLang="x-none" dirty="0" err="1"/>
              <a:t>neq</a:t>
            </a:r>
            <a:r>
              <a:rPr lang="en-US" altLang="x-none" dirty="0"/>
              <a:t> d: y_{</a:t>
            </a:r>
            <a:r>
              <a:rPr lang="en-US" altLang="x-none" dirty="0" err="1"/>
              <a:t>d,d</a:t>
            </a:r>
            <a:r>
              <a:rPr lang="en-US" altLang="x-none" dirty="0"/>
              <a:t>'} = 0}{\</a:t>
            </a:r>
            <a:r>
              <a:rPr lang="en-US" altLang="x-none" dirty="0" err="1"/>
              <a:t>psi_e</a:t>
            </a:r>
            <a:r>
              <a:rPr lang="en-US" altLang="x-none" dirty="0"/>
              <a:t>(y_{</a:t>
            </a:r>
            <a:r>
              <a:rPr lang="en-US" altLang="x-none" dirty="0" err="1"/>
              <a:t>d,d</a:t>
            </a:r>
            <a:r>
              <a:rPr lang="en-US" altLang="x-none" dirty="0"/>
              <a:t>'} = 0 | {\bf z}_d, {\bf z}_{d'}, \eta, \nu)}</a:t>
            </a:r>
          </a:p>
        </p:txBody>
      </p:sp>
    </p:spTree>
    <p:extLst>
      <p:ext uri="{BB962C8B-B14F-4D97-AF65-F5344CB8AC3E}">
        <p14:creationId xmlns:p14="http://schemas.microsoft.com/office/powerpoint/2010/main" val="11153416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D441B-7FC0-6242-82DD-1321A3A9F771}" type="slidenum">
              <a:rPr lang="en-US" altLang="x-none"/>
              <a:pPr/>
              <a:t>72</a:t>
            </a:fld>
            <a:endParaRPr lang="en-US" altLang="x-non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66376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A3041-C5E4-0D4F-83E3-68F2B556C684}" type="slidenum">
              <a:rPr lang="en-US" altLang="x-none"/>
              <a:pPr/>
              <a:t>73</a:t>
            </a:fld>
            <a:endParaRPr lang="en-US" altLang="x-non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894987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260B9-95C6-E843-8C4A-7AED5F0ABC38}" type="slidenum">
              <a:rPr lang="en-US" altLang="x-none"/>
              <a:pPr/>
              <a:t>75</a:t>
            </a:fld>
            <a:endParaRPr lang="en-US" altLang="x-none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9506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 discriminative algorithms try to learn p ( y | x ) directly from the data and then try to classify data. On the other hand, generative algorithms try to learn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 ( x , y ) which can be transformed into p ( y | x ) later to classify the data. One of the advantages of generative algorithms is that you can use p ( x , y ) to generate new data similar to existing data. On the other hand, discriminative algorithms generally give better performance in classification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18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8F1F-0B0B-AE4B-B273-0B6B539D0AE2}" type="slidenum">
              <a:rPr lang="en-US" altLang="x-none"/>
              <a:pPr/>
              <a:t>76</a:t>
            </a:fld>
            <a:endParaRPr lang="en-US" altLang="x-none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01289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3969-1072-D34C-963D-CD3626ACA292}" type="slidenum">
              <a:rPr lang="en-US" altLang="x-none"/>
              <a:pPr/>
              <a:t>77</a:t>
            </a:fld>
            <a:endParaRPr lang="en-US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65051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6D6A2-4098-0747-8262-7B7E554698DF}" type="slidenum">
              <a:rPr lang="en-US" altLang="x-none"/>
              <a:pPr/>
              <a:t>78</a:t>
            </a:fld>
            <a:endParaRPr lang="en-US" altLang="x-none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7957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all</a:t>
            </a:r>
            <a:r>
              <a:rPr lang="en-US" baseline="0" dirty="0" smtClean="0"/>
              <a:t> words over all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0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per document</a:t>
            </a:r>
            <a:r>
              <a:rPr lang="en-US" baseline="0" dirty="0" smtClean="0"/>
              <a:t>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070E-AF18-0143-8758-502B7E60EF05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Binomial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experiments</a:t>
            </a:r>
            <a:r>
              <a:rPr lang="de-DE" baseline="0" dirty="0" smtClean="0"/>
              <a:t>, prob p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success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n</a:t>
            </a:r>
            <a:r>
              <a:rPr lang="de-DE" baseline="0" dirty="0" smtClean="0"/>
              <a:t>=1: Bernoulli)</a:t>
            </a:r>
          </a:p>
          <a:p>
            <a:r>
              <a:rPr lang="de-DE" baseline="0" dirty="0" smtClean="0"/>
              <a:t>K </a:t>
            </a:r>
            <a:r>
              <a:rPr lang="de-DE" baseline="0" dirty="0" err="1" smtClean="0"/>
              <a:t>successes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p^k</a:t>
            </a:r>
            <a:r>
              <a:rPr lang="de-DE" baseline="0" dirty="0" smtClean="0"/>
              <a:t> (1-p)^(</a:t>
            </a:r>
            <a:r>
              <a:rPr lang="de-DE" baseline="0" dirty="0" err="1" smtClean="0"/>
              <a:t>n-k</a:t>
            </a:r>
            <a:r>
              <a:rPr lang="de-DE" baseline="0" dirty="0" smtClean="0"/>
              <a:t>)</a:t>
            </a:r>
          </a:p>
          <a:p>
            <a:r>
              <a:rPr lang="de-DE" dirty="0" err="1" smtClean="0"/>
              <a:t>Multinomial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generalization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</a:t>
            </a:r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04B6D-D3C3-BB4D-AFA4-F4385D8129F7}" type="slidenum">
              <a:rPr lang="en-US"/>
              <a:pPr/>
              <a:t>13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55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88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937069-2083-2146-961D-4FB0D4A1E37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77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13DD-F717-3E46-B0AD-E45DBCF04D9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7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9" r:id="rId3"/>
    <p:sldLayoutId id="2147483880" r:id="rId4"/>
    <p:sldLayoutId id="2147483881" r:id="rId5"/>
    <p:sldLayoutId id="214748388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0.png"/><Relationship Id="rId5" Type="http://schemas.openxmlformats.org/officeDocument/2006/relationships/image" Target="../media/image280.png"/><Relationship Id="rId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l_Interest_Group_on_Information_Retrieval" TargetMode="External"/><Relationship Id="rId4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320.png"/><Relationship Id="rId5" Type="http://schemas.openxmlformats.org/officeDocument/2006/relationships/image" Target="../media/image330.png"/><Relationship Id="rId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Relationship Id="rId3" Type="http://schemas.openxmlformats.org/officeDocument/2006/relationships/image" Target="../media/image4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terior_probability" TargetMode="External"/><Relationship Id="rId4" Type="http://schemas.openxmlformats.org/officeDocument/2006/relationships/hyperlink" Target="https://en.wikipedia.org/wiki/Prior_probability_distribution" TargetMode="External"/><Relationship Id="rId5" Type="http://schemas.openxmlformats.org/officeDocument/2006/relationships/hyperlink" Target="https://en.wikipedia.org/wiki/Likelihood_func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ayesian_probabili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8.png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30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4" Type="http://schemas.openxmlformats.org/officeDocument/2006/relationships/image" Target="../media/image64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6" Type="http://schemas.openxmlformats.org/officeDocument/2006/relationships/image" Target="../media/image54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cs.cmu.edu/~wcohen/10-802/lda-sep-18.ppt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0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0.png"/><Relationship Id="rId15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9.png"/><Relationship Id="rId4" Type="http://schemas.openxmlformats.org/officeDocument/2006/relationships/image" Target="../media/image470.png"/><Relationship Id="rId5" Type="http://schemas.openxmlformats.org/officeDocument/2006/relationships/image" Target="../media/image480.png"/><Relationship Id="rId6" Type="http://schemas.openxmlformats.org/officeDocument/2006/relationships/image" Target="../media/image490.png"/><Relationship Id="rId7" Type="http://schemas.openxmlformats.org/officeDocument/2006/relationships/image" Target="../media/image500.png"/><Relationship Id="rId8" Type="http://schemas.openxmlformats.org/officeDocument/2006/relationships/image" Target="../media/image51.png"/><Relationship Id="rId9" Type="http://schemas.openxmlformats.org/officeDocument/2006/relationships/image" Target="../media/image520.png"/><Relationship Id="rId10" Type="http://schemas.openxmlformats.org/officeDocument/2006/relationships/image" Target="../media/image5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0.png"/><Relationship Id="rId15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30.png"/><Relationship Id="rId4" Type="http://schemas.openxmlformats.org/officeDocument/2006/relationships/image" Target="../media/image470.png"/><Relationship Id="rId5" Type="http://schemas.openxmlformats.org/officeDocument/2006/relationships/image" Target="../media/image480.png"/><Relationship Id="rId6" Type="http://schemas.openxmlformats.org/officeDocument/2006/relationships/image" Target="../media/image490.png"/><Relationship Id="rId7" Type="http://schemas.openxmlformats.org/officeDocument/2006/relationships/image" Target="../media/image500.png"/><Relationship Id="rId8" Type="http://schemas.openxmlformats.org/officeDocument/2006/relationships/image" Target="../media/image51.png"/><Relationship Id="rId9" Type="http://schemas.openxmlformats.org/officeDocument/2006/relationships/image" Target="../media/image520.png"/><Relationship Id="rId10" Type="http://schemas.openxmlformats.org/officeDocument/2006/relationships/image" Target="../media/image5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6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Topic Analysis: </a:t>
            </a:r>
            <a:r>
              <a:rPr lang="de-DE" sz="2800" b="1" dirty="0" err="1" smtClean="0">
                <a:cs typeface="+mj-cs"/>
              </a:rPr>
              <a:t>pLSI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and</a:t>
            </a:r>
            <a:r>
              <a:rPr lang="de-DE" sz="2800" b="1" dirty="0" smtClean="0">
                <a:cs typeface="+mj-cs"/>
              </a:rPr>
              <a:t> LDA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Tanya Braun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Ralf Möller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Earlier Topic Models: Topics Known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3584" y="1196975"/>
                <a:ext cx="5573215" cy="4968875"/>
              </a:xfrm>
            </p:spPr>
            <p:txBody>
              <a:bodyPr/>
              <a:lstStyle/>
              <a:p>
                <a:r>
                  <a:rPr lang="en-US" dirty="0" smtClean="0"/>
                  <a:t>Unigram</a:t>
                </a:r>
              </a:p>
              <a:p>
                <a:pPr lvl="1"/>
                <a:r>
                  <a:rPr lang="en-US" dirty="0" smtClean="0"/>
                  <a:t>No context information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Mixture of Unigrams</a:t>
                </a:r>
              </a:p>
              <a:p>
                <a:pPr lvl="1"/>
                <a:r>
                  <a:rPr lang="en-US" dirty="0"/>
                  <a:t>One topic per </a:t>
                </a:r>
                <a:r>
                  <a:rPr lang="en-US" dirty="0" smtClean="0"/>
                  <a:t>document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How to specify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𝑃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3584" y="1196975"/>
                <a:ext cx="5573215" cy="4968875"/>
              </a:xfrm>
              <a:blipFill rotWithShape="0">
                <a:blip r:embed="rId3"/>
                <a:stretch>
                  <a:fillRect l="-1422" t="-982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7E2-95DD-1F4B-A688-E8FB02007787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33" name="Group 32"/>
          <p:cNvGrpSpPr/>
          <p:nvPr/>
        </p:nvGrpSpPr>
        <p:grpSpPr>
          <a:xfrm>
            <a:off x="1056184" y="1449388"/>
            <a:ext cx="1219200" cy="1066800"/>
            <a:chOff x="6322572" y="1449719"/>
            <a:chExt cx="1219200" cy="1066800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6551172" y="1678319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322572" y="1449719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160772" y="2135519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1384" y="3623715"/>
            <a:ext cx="1828800" cy="2652713"/>
            <a:chOff x="6012160" y="3507119"/>
            <a:chExt cx="1828800" cy="2652713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6393160" y="3888119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6469360" y="5107319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74160" y="4573919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6012160" y="3507119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240760" y="4878719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7078960" y="5564519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7459960" y="5793119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63699" y="2354393"/>
                <a:ext cx="347447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99" y="2354393"/>
                <a:ext cx="3474477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87824" y="4437112"/>
                <a:ext cx="618387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437112"/>
                <a:ext cx="6183872" cy="10384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31" y="1321506"/>
            <a:ext cx="1027928" cy="30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Unigrams: </a:t>
            </a:r>
            <a:r>
              <a:rPr lang="en-US" dirty="0" smtClean="0"/>
              <a:t>Known </a:t>
            </a:r>
            <a:r>
              <a:rPr lang="en-US" dirty="0"/>
              <a:t>Topics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02986" y="1196975"/>
            <a:ext cx="5583813" cy="4968875"/>
          </a:xfrm>
        </p:spPr>
        <p:txBody>
          <a:bodyPr/>
          <a:lstStyle/>
          <a:p>
            <a:r>
              <a:rPr lang="en-US" dirty="0" smtClean="0"/>
              <a:t>Multinomial Naïve Bayes</a:t>
            </a:r>
          </a:p>
          <a:p>
            <a:pPr lvl="1"/>
            <a:r>
              <a:rPr lang="en-US" dirty="0" smtClean="0"/>
              <a:t>For each document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 = 1,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…, M</a:t>
            </a:r>
          </a:p>
          <a:p>
            <a:pPr lvl="2"/>
            <a:r>
              <a:rPr lang="is-IS" dirty="0" smtClean="0"/>
              <a:t>Generate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s-IS" baseline="-250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 ~ Mult( . |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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is-IS" dirty="0" smtClean="0"/>
              <a:t>For each position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i = 1, ...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en-US" dirty="0" smtClean="0"/>
              <a:t>Generate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~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Mult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|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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467544" y="1405508"/>
            <a:ext cx="1828800" cy="4191000"/>
            <a:chOff x="1159024" y="1981200"/>
            <a:chExt cx="1828800" cy="4191000"/>
          </a:xfrm>
        </p:grpSpPr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1540024" y="32766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1616224" y="4495800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1921024" y="3962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1159024" y="2895600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1387624" y="4267200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225824" y="495300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2606824" y="5181600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1616224" y="1981200"/>
              <a:ext cx="685801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921024" y="2590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1540024" y="56388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1844824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904" y="3501008"/>
                <a:ext cx="4979888" cy="1711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1008"/>
                <a:ext cx="4979888" cy="1711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18213" y="5500807"/>
                <a:ext cx="2172069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boxPr>
                        <m:e>
                          <m: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≔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de-DE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box>
                      <m:boxPr>
                        <m:ctrlPr>
                          <a:rPr lang="is-I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boxPr>
                      <m:e>
                        <m:r>
                          <a:rPr lang="is-I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≔</m:t>
                        </m:r>
                      </m:e>
                    </m:box>
                  </m:oMath>
                </a14:m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dirty="0" smtClean="0"/>
                  <a:t>multinomial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13" y="5500807"/>
                <a:ext cx="2172069" cy="976614"/>
              </a:xfrm>
              <a:prstGeom prst="rect">
                <a:avLst/>
              </a:prstGeom>
              <a:blipFill rotWithShape="0">
                <a:blip r:embed="rId4"/>
                <a:stretch>
                  <a:fillRect l="-5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9144" y="2564904"/>
                <a:ext cx="2182008" cy="934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Indication vector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c=(z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mr-IN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…</a:t>
                </a:r>
                <a:r>
                  <a:rPr lang="de-DE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de-DE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de-DE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⊤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∈ {0, 1}</a:t>
                </a:r>
                <a:r>
                  <a:rPr lang="de-DE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</a:p>
              <a:p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P(C=c)=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is-I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Symbol" charset="0"/>
                            <a:sym typeface="Symbol" charset="0"/>
                          </a:rPr>
                          <m:t></m:t>
                        </m:r>
                        <m:r>
                          <a:rPr lang="de-DE" b="0" i="1" baseline="-250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𝑘</m:t>
                        </m:r>
                        <m:r>
                          <a:rPr lang="de-DE" b="0" i="1" baseline="300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𝑧𝑘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144" y="2564904"/>
                <a:ext cx="2182008" cy="934423"/>
              </a:xfrm>
              <a:prstGeom prst="rect">
                <a:avLst/>
              </a:prstGeom>
              <a:blipFill rotWithShape="0">
                <a:blip r:embed="rId5"/>
                <a:stretch>
                  <a:fillRect l="-2514" t="-3268" b="-7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Generalization of binomial distribution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dirty="0" smtClean="0"/>
                  <a:t> possible outcomes instead of 2</a:t>
                </a:r>
              </a:p>
              <a:p>
                <a:pPr lvl="1"/>
                <a:r>
                  <a:rPr lang="en-US" dirty="0" smtClean="0"/>
                  <a:t>Probability mass function</a:t>
                </a:r>
              </a:p>
              <a:p>
                <a:pPr lvl="2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= number of trials</a:t>
                </a:r>
              </a:p>
              <a:p>
                <a:pPr lvl="2"/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dirty="0" smtClean="0"/>
                  <a:t> = </a:t>
                </a:r>
                <a:r>
                  <a:rPr lang="en-US" dirty="0"/>
                  <a:t>count for how often class </a:t>
                </a:r>
                <a:r>
                  <a:rPr lang="en-US" dirty="0" smtClean="0"/>
                  <a:t>j occurring</a:t>
                </a:r>
                <a:endParaRPr lang="en-US" dirty="0"/>
              </a:p>
              <a:p>
                <a:pPr lvl="2"/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dirty="0" smtClean="0"/>
                  <a:t> </a:t>
                </a:r>
                <a:r>
                  <a:rPr lang="en-US" dirty="0"/>
                  <a:t>= probability of class </a:t>
                </a:r>
                <a:r>
                  <a:rPr lang="en-US" dirty="0" smtClean="0"/>
                  <a:t>j </a:t>
                </a:r>
                <a:r>
                  <a:rPr lang="en-US" dirty="0"/>
                  <a:t>occurring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Here, the input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Γ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is a positive integer, 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06989" y="3933056"/>
                <a:ext cx="453002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+1)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89" y="3933056"/>
                <a:ext cx="4530022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8967" y="5589240"/>
                <a:ext cx="1786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Γ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!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67" y="5589240"/>
                <a:ext cx="178606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34" y="2764753"/>
            <a:ext cx="1912347" cy="6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Unknown Topics</a:t>
            </a:r>
            <a:endParaRPr lang="en-US" dirty="0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9490" y="1405508"/>
            <a:ext cx="1828800" cy="4191000"/>
            <a:chOff x="1159024" y="1981200"/>
            <a:chExt cx="1828800" cy="4191000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540024" y="3276600"/>
              <a:ext cx="7620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616224" y="4495800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921024" y="3962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159024" y="2895600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387624" y="4267200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225824" y="495300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606824" y="5181600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616224" y="1981200"/>
              <a:ext cx="685801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921024" y="2590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1540024" y="56388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V="1">
              <a:off x="1844824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102986" y="1196975"/>
            <a:ext cx="5861627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Topics/classes are hidden</a:t>
            </a:r>
          </a:p>
          <a:p>
            <a:pPr lvl="1"/>
            <a:r>
              <a:rPr lang="en-US" dirty="0"/>
              <a:t>Joint probability of words and </a:t>
            </a:r>
            <a:r>
              <a:rPr lang="en-US" dirty="0" smtClean="0"/>
              <a:t>classes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kern="0" dirty="0" smtClean="0"/>
              <a:t>Sum over topics (K = number of topics)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47003" y="2496594"/>
                <a:ext cx="4698274" cy="932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03" y="2496594"/>
                <a:ext cx="4698274" cy="93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41186" y="4729032"/>
                <a:ext cx="4706673" cy="932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  <m:r>
                                    <a:rPr lang="de-DE" b="0" i="1" baseline="-2500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baseline="-2500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  <m:r>
                                        <a:rPr lang="de-DE" b="0" i="1" baseline="-2500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86" y="4729032"/>
                <a:ext cx="4706673" cy="9328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11960" y="5919342"/>
                <a:ext cx="2172068" cy="699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boxPr>
                        <m:e>
                          <m: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≔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de-DE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box>
                      <m:boxPr>
                        <m:ctrlPr>
                          <a:rPr lang="is-I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boxPr>
                      <m:e>
                        <m:r>
                          <a:rPr lang="is-I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≔</m:t>
                        </m:r>
                      </m:e>
                    </m:box>
                  </m:oMath>
                </a14:m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919342"/>
                <a:ext cx="2172068" cy="699615"/>
              </a:xfrm>
              <a:prstGeom prst="rect">
                <a:avLst/>
              </a:prstGeom>
              <a:blipFill rotWithShape="0">
                <a:blip r:embed="rId5"/>
                <a:stretch>
                  <a:fillRect l="-562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Unigrams: </a:t>
            </a:r>
            <a:r>
              <a:rPr lang="en-US" dirty="0" smtClean="0"/>
              <a:t>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96975"/>
                <a:ext cx="8229600" cy="52038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Learn parameters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Use likelihood</a:t>
                </a: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Solve</a:t>
                </a:r>
                <a:endParaRPr lang="en-US" sz="2800" dirty="0"/>
              </a:p>
              <a:p>
                <a:pPr lvl="1">
                  <a:lnSpc>
                    <a:spcPct val="90000"/>
                  </a:lnSpc>
                </a:pPr>
                <a:endParaRPr lang="en-US" sz="2400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 smtClean="0"/>
                  <a:t>Not </a:t>
                </a:r>
                <a:r>
                  <a:rPr lang="en-US" sz="2000" dirty="0"/>
                  <a:t>a </a:t>
                </a:r>
                <a:r>
                  <a:rPr lang="en-US" sz="2000" dirty="0" smtClean="0"/>
                  <a:t>concave/convex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 smtClean="0"/>
                  <a:t>Note: a non-concave/non-convex function </a:t>
                </a:r>
                <a:br>
                  <a:rPr lang="en-US" sz="2000" dirty="0" smtClean="0"/>
                </a:br>
                <a:r>
                  <a:rPr lang="en-US" sz="2000" dirty="0" smtClean="0"/>
                  <a:t>is not necessarily convex/concave</a:t>
                </a:r>
                <a:endParaRPr lang="en-US" sz="20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 smtClean="0"/>
                  <a:t>Possibly no unique max, many saddle or turning points</a:t>
                </a:r>
                <a:br>
                  <a:rPr lang="en-US" sz="2000" dirty="0" smtClean="0"/>
                </a:br>
                <a:r>
                  <a:rPr lang="en-US" sz="2000" dirty="0" smtClean="0"/>
                  <a:t>              No easy way to find roots of derivative</a:t>
                </a:r>
                <a:endParaRPr lang="en-US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5203825"/>
              </a:xfrm>
              <a:blipFill rotWithShape="0">
                <a:blip r:embed="rId2"/>
                <a:stretch>
                  <a:fillRect l="-1111" t="-1522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1628800"/>
                <a:ext cx="7657377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      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  <m:r>
                                    <a:rPr lang="de-DE" i="1" baseline="-250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  <m:r>
                                        <a:rPr lang="de-DE" i="1" baseline="-250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7657377" cy="93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2512" y="2928229"/>
                <a:ext cx="7657377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| 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𝛽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r>
                                        <a:rPr lang="de-DE" b="0" i="1" baseline="-2500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 baseline="-250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de-DE" i="1" baseline="-250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12" y="2928229"/>
                <a:ext cx="7657377" cy="9328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864333"/>
                <a:ext cx="7657377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𝑎𝑟𝑔𝑚𝑎𝑥</m:t>
                      </m:r>
                      <m:r>
                        <a:rPr lang="de-DE" i="1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𝛽𝜋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r>
                                        <a:rPr lang="de-DE" b="0" i="1" baseline="-2500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 baseline="-250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de-DE" i="1" baseline="-250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4333"/>
                <a:ext cx="7657377" cy="9328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02" y="4455635"/>
            <a:ext cx="2417440" cy="11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Trick: Optimize Lower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67269" y="4941897"/>
                <a:ext cx="9625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𝑑𝑘</m:t>
                        </m:r>
                      </m:sub>
                    </m:sSub>
                  </m:oMath>
                </a14:m>
                <a:r>
                  <a:rPr lang="en-US" dirty="0" smtClean="0"/>
                  <a:t>, 𝜃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269" y="4941897"/>
                <a:ext cx="96250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5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80" y="1196975"/>
            <a:ext cx="6945039" cy="4968875"/>
          </a:xfrm>
        </p:spPr>
      </p:pic>
    </p:spTree>
    <p:extLst>
      <p:ext uri="{BB962C8B-B14F-4D97-AF65-F5344CB8AC3E}">
        <p14:creationId xmlns:p14="http://schemas.microsoft.com/office/powerpoint/2010/main" val="5908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Learning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2304"/>
            <a:ext cx="8229600" cy="49770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problem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Optimize </a:t>
            </a:r>
            <a:r>
              <a:rPr lang="en-US" dirty="0" err="1" smtClean="0"/>
              <a:t>w.r.t</a:t>
            </a:r>
            <a:r>
              <a:rPr lang="en-US" dirty="0"/>
              <a:t>. each </a:t>
            </a:r>
            <a:r>
              <a:rPr lang="en-US" dirty="0" smtClean="0"/>
              <a:t>document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Derive lower bound</a:t>
            </a:r>
          </a:p>
        </p:txBody>
      </p:sp>
      <p:sp>
        <p:nvSpPr>
          <p:cNvPr id="37933" name="AutoShape 45"/>
          <p:cNvSpPr>
            <a:spLocks noChangeArrowheads="1"/>
          </p:cNvSpPr>
          <p:nvPr/>
        </p:nvSpPr>
        <p:spPr bwMode="auto">
          <a:xfrm>
            <a:off x="6266512" y="4537137"/>
            <a:ext cx="1066800" cy="457200"/>
          </a:xfrm>
          <a:prstGeom prst="wedgeRectCallout">
            <a:avLst>
              <a:gd name="adj1" fmla="val -73357"/>
              <a:gd name="adj2" fmla="val -82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H(</a:t>
            </a:r>
            <a:r>
              <a:rPr lang="en-US" sz="2000" dirty="0" smtClean="0">
                <a:latin typeface="Symbol" charset="0"/>
                <a:sym typeface="Symbol" charset="0"/>
              </a:rPr>
              <a:t>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4867299" y="3936061"/>
            <a:ext cx="1150640" cy="62292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29568" y="3136271"/>
                <a:ext cx="5348411" cy="1652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de-DE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de-DE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m:rPr>
                          <m:nor/>
                        </m:rPr>
                        <a:rPr lang="de-DE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≥0∧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  <m:r>
                            <m:rPr>
                              <m:nor/>
                            </m:rPr>
                            <a:rPr lang="de-DE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de-DE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is-IS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b="0" i="0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de-DE" b="0" i="1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b="0" i="0" dirty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dirty="0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dirty="0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dirty="0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68" y="3136271"/>
                <a:ext cx="5348411" cy="16522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9896" y="5644208"/>
                <a:ext cx="6409494" cy="10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96" y="5644208"/>
                <a:ext cx="6409494" cy="1025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188" y="4724538"/>
                <a:ext cx="3949473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𝑎𝑟𝑔𝑚𝑎𝑥</m:t>
                      </m:r>
                      <m:r>
                        <a:rPr lang="de-DE" i="1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𝛽𝜋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r>
                                        <a:rPr lang="de-DE" b="0" i="1" baseline="-2500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 baseline="-250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de-DE" i="1" baseline="-250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8" y="4724538"/>
                <a:ext cx="3949473" cy="9328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13661" y="5031697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problem again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6535" y="316523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mtClean="0"/>
              <a:t>Jensen's inequality</a:t>
            </a:r>
            <a:endParaRPr lang="en-US"/>
          </a:p>
        </p:txBody>
      </p:sp>
      <p:sp>
        <p:nvSpPr>
          <p:cNvPr id="14" name="Foliennummernplatzhalter 1"/>
          <p:cNvSpPr txBox="1">
            <a:spLocks/>
          </p:cNvSpPr>
          <p:nvPr/>
        </p:nvSpPr>
        <p:spPr bwMode="auto">
          <a:xfrm>
            <a:off x="7702829" y="6163546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459873F-0287-9A4B-A260-FE52D1F3913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38610" y="1272339"/>
                <a:ext cx="7657377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𝑎𝑟𝑔𝑚𝑎𝑥</m:t>
                      </m:r>
                      <m:r>
                        <a:rPr lang="de-DE" i="1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𝛽𝜋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r>
                                        <a:rPr lang="de-DE" b="0" i="1" baseline="-2500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 baseline="-250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de-DE" i="1" baseline="-250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10" y="1272339"/>
                <a:ext cx="7657377" cy="9328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3" grpId="0" animBg="1"/>
      <p:bldP spid="37934" grpId="0" animBg="1"/>
      <p:bldP spid="27" grpId="0"/>
      <p:bldP spid="3" grpId="0"/>
      <p:bldP spid="9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document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is-I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endParaRPr lang="is-I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Chicken-and-egg problem:</a:t>
                </a:r>
              </a:p>
              <a:p>
                <a:pPr lvl="1"/>
                <a:r>
                  <a:rPr lang="en-US" dirty="0" smtClean="0"/>
                  <a:t>If we knew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𝑑𝑘</m:t>
                        </m:r>
                      </m:sub>
                    </m:sSub>
                  </m:oMath>
                </a14:m>
                <a:r>
                  <a:rPr lang="en-US" dirty="0" smtClean="0"/>
                  <a:t> we could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ML</a:t>
                </a:r>
              </a:p>
              <a:p>
                <a:pPr lvl="1"/>
                <a:r>
                  <a:rPr lang="en-US" dirty="0" smtClean="0"/>
                  <a:t>If we knew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we could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</a:t>
                </a:r>
                <a:r>
                  <a:rPr lang="en-US" dirty="0" smtClean="0"/>
                  <a:t>ML</a:t>
                </a:r>
                <a:endParaRPr lang="en-US" dirty="0"/>
              </a:p>
              <a:p>
                <a:r>
                  <a:rPr lang="en-US" dirty="0" smtClean="0"/>
                  <a:t>Finally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𝜋</m:t>
                        </m:r>
                        <m:r>
                          <a:rPr lang="de-DE" i="1" baseline="-250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i="1" baseline="-250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de-DE" i="1" baseline="-25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  <m:r>
                          <a:rPr lang="de-DE" i="1" baseline="-250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Solution</a:t>
                </a:r>
                <a:r>
                  <a:rPr lang="en-US" dirty="0"/>
                  <a:t>: Expectation Maximization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Iterative algorithm to find local </a:t>
                </a:r>
                <a:r>
                  <a:rPr lang="en-US" dirty="0" smtClean="0"/>
                  <a:t>optimum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Guaranteed to maximize a lower bound on the log-likelihood of the observed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04430" y="1601950"/>
                <a:ext cx="6467970" cy="10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0" y="1601950"/>
                <a:ext cx="6467970" cy="10251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0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Idea of the EM Algorithm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80" y="1196975"/>
            <a:ext cx="694503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67269" y="4941897"/>
                <a:ext cx="9625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𝑑𝑘</m:t>
                        </m:r>
                      </m:sub>
                    </m:sSub>
                  </m:oMath>
                </a14:m>
                <a:r>
                  <a:rPr lang="en-US" dirty="0" smtClean="0"/>
                  <a:t>, 𝜃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269" y="4941897"/>
                <a:ext cx="9625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99" t="-15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52907" y="6066469"/>
                <a:ext cx="1688732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𝜃</m:t>
                    </m:r>
                    <m:r>
                      <a:rPr lang="de-DE" b="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de-DE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07" y="6066469"/>
                <a:ext cx="1688732" cy="396519"/>
              </a:xfrm>
              <a:prstGeom prst="rect">
                <a:avLst/>
              </a:prstGeom>
              <a:blipFill rotWithShape="0">
                <a:blip r:embed="rId4"/>
                <a:stretch>
                  <a:fillRect t="-3077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Learning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document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is-I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is-IS" dirty="0"/>
          </a:p>
          <a:p>
            <a:pPr lvl="1"/>
            <a:endParaRPr lang="en-US" dirty="0"/>
          </a:p>
          <a:p>
            <a:r>
              <a:rPr lang="en-US" dirty="0" smtClean="0"/>
              <a:t>EM solution</a:t>
            </a:r>
          </a:p>
          <a:p>
            <a:pPr lvl="1"/>
            <a:r>
              <a:rPr lang="en-US" dirty="0" smtClean="0"/>
              <a:t>E step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 step</a:t>
            </a:r>
            <a:endParaRPr lang="en-US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04430" y="1601950"/>
                <a:ext cx="6467970" cy="10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0" y="1601950"/>
                <a:ext cx="6467970" cy="1025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24386" y="3275338"/>
                <a:ext cx="3995885" cy="115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𝑑𝑘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  <m:nary>
                                <m:naryPr>
                                  <m:chr m:val="∏"/>
                                  <m:ctrlPr>
                                    <a:rPr lang="is-I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sz="2000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86" y="3275338"/>
                <a:ext cx="3995885" cy="11538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71140" y="4984377"/>
                <a:ext cx="2640820" cy="918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𝑑𝑘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de-DE" sz="2000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40" y="4984377"/>
                <a:ext cx="2640820" cy="9187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76998" y="4897430"/>
                <a:ext cx="4115482" cy="111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de-DE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𝑑𝑘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𝑑𝑘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  <m:nary>
                                <m:naryPr>
                                  <m:chr m:val="∑"/>
                                  <m:ctrlPr>
                                    <a:rPr lang="is-I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sz="2000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98" y="4897430"/>
                <a:ext cx="4115482" cy="11117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196752"/>
            <a:ext cx="7704856" cy="4968552"/>
          </a:xfrm>
        </p:spPr>
        <p:txBody>
          <a:bodyPr/>
          <a:lstStyle/>
          <a:p>
            <a:r>
              <a:rPr lang="en-US" sz="1600" dirty="0"/>
              <a:t>Pilfered from: </a:t>
            </a:r>
            <a:endParaRPr lang="en-US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Ramesh </a:t>
            </a:r>
            <a:r>
              <a:rPr lang="de-DE" sz="1600" dirty="0"/>
              <a:t>M. </a:t>
            </a:r>
            <a:r>
              <a:rPr lang="de-DE" sz="1600" dirty="0" err="1"/>
              <a:t>Nallapati</a:t>
            </a:r>
            <a:endParaRPr lang="de-DE" sz="1600" dirty="0"/>
          </a:p>
          <a:p>
            <a:r>
              <a:rPr lang="de-DE" sz="1050" dirty="0" err="1"/>
              <a:t>Machine</a:t>
            </a:r>
            <a:r>
              <a:rPr lang="de-DE" sz="1050" dirty="0"/>
              <a:t> Learning </a:t>
            </a:r>
            <a:r>
              <a:rPr lang="de-DE" sz="1050" dirty="0" err="1"/>
              <a:t>applied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Natural Language Processing</a:t>
            </a:r>
          </a:p>
          <a:p>
            <a:r>
              <a:rPr lang="de-DE" sz="1050" dirty="0"/>
              <a:t>Thomas J. Watson Research Center, </a:t>
            </a:r>
            <a:r>
              <a:rPr lang="de-DE" sz="1050" dirty="0" err="1"/>
              <a:t>Yorktown</a:t>
            </a:r>
            <a:r>
              <a:rPr lang="de-DE" sz="1050" dirty="0"/>
              <a:t> Heights, NY USA</a:t>
            </a:r>
            <a:endParaRPr lang="en-US" sz="1050" dirty="0" smtClean="0"/>
          </a:p>
          <a:p>
            <a:r>
              <a:rPr lang="en-US" sz="1600" dirty="0" smtClean="0"/>
              <a:t>from his presentation on</a:t>
            </a:r>
          </a:p>
          <a:p>
            <a:r>
              <a:rPr lang="en-US" sz="1600" dirty="0"/>
              <a:t>Generative Topic Models for Community </a:t>
            </a:r>
            <a:r>
              <a:rPr lang="en-US" sz="1600" dirty="0" smtClean="0"/>
              <a:t>Analysis</a:t>
            </a:r>
          </a:p>
          <a:p>
            <a:r>
              <a:rPr lang="en-US" sz="1050" dirty="0" smtClean="0"/>
              <a:t>&amp;</a:t>
            </a:r>
            <a:endParaRPr lang="en-US" sz="1100" dirty="0" smtClean="0"/>
          </a:p>
          <a:p>
            <a:r>
              <a:rPr lang="en-US" sz="1600" dirty="0" smtClean="0"/>
              <a:t>David M. </a:t>
            </a:r>
            <a:r>
              <a:rPr lang="en-US" sz="1600" dirty="0" err="1" smtClean="0"/>
              <a:t>Blei</a:t>
            </a:r>
            <a:endParaRPr lang="en-US" sz="1600" dirty="0" smtClean="0"/>
          </a:p>
          <a:p>
            <a:r>
              <a:rPr lang="en-US" sz="1050" dirty="0" smtClean="0"/>
              <a:t>MLSS 2012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from his presentation on Probabilistic Topic Models</a:t>
            </a:r>
          </a:p>
          <a:p>
            <a:r>
              <a:rPr lang="en-US" sz="1050" dirty="0" smtClean="0"/>
              <a:t>&amp;</a:t>
            </a:r>
          </a:p>
          <a:p>
            <a:r>
              <a:rPr lang="en-US" sz="1600" dirty="0" err="1" smtClean="0"/>
              <a:t>Sina</a:t>
            </a:r>
            <a:r>
              <a:rPr lang="en-US" sz="1600" dirty="0" smtClean="0"/>
              <a:t> </a:t>
            </a:r>
            <a:r>
              <a:rPr lang="en-US" sz="1600" dirty="0" err="1" smtClean="0"/>
              <a:t>Miran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CS 290D Paper Presentation on</a:t>
            </a:r>
            <a:br>
              <a:rPr lang="en-US" sz="1600" dirty="0" smtClean="0"/>
            </a:br>
            <a:r>
              <a:rPr lang="en-US" sz="1600" dirty="0" smtClean="0"/>
              <a:t>Probabilistic Latent Semantic Indexing (PLSI)</a:t>
            </a:r>
          </a:p>
          <a:p>
            <a:endParaRPr lang="en-US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>
                <a:cs typeface="+mj-cs"/>
              </a:rPr>
              <a:t>Acknowledgments</a:t>
            </a:r>
            <a:endParaRPr lang="fr-CA" dirty="0" smtClean="0">
              <a:cs typeface="+mj-cs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8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Probabilistic LSI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6784" y="1196975"/>
            <a:ext cx="5590015" cy="4968875"/>
          </a:xfrm>
        </p:spPr>
        <p:txBody>
          <a:bodyPr/>
          <a:lstStyle/>
          <a:p>
            <a:r>
              <a:rPr lang="en-US" dirty="0" smtClean="0"/>
              <a:t>Select a document d with probability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P(d)</a:t>
            </a:r>
          </a:p>
          <a:p>
            <a:r>
              <a:rPr lang="en-US" dirty="0" smtClean="0"/>
              <a:t>For each word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/>
              <a:t> in the training set</a:t>
            </a:r>
          </a:p>
          <a:p>
            <a:pPr lvl="1"/>
            <a:r>
              <a:rPr lang="en-US" dirty="0" smtClean="0"/>
              <a:t>Choose a topic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dirty="0" smtClean="0"/>
              <a:t> with probability 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P(z | d)</a:t>
            </a:r>
          </a:p>
          <a:p>
            <a:pPr lvl="1"/>
            <a:r>
              <a:rPr lang="en-US" dirty="0" smtClean="0"/>
              <a:t>Generate a word with probability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P(w | z)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Documents can have multiple topics</a:t>
            </a:r>
            <a:endParaRPr lang="en-US" dirty="0"/>
          </a:p>
        </p:txBody>
      </p:sp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1601142"/>
            <a:ext cx="1828800" cy="3505200"/>
            <a:chOff x="228600" y="1601142"/>
            <a:chExt cx="1828800" cy="3505200"/>
          </a:xfrm>
        </p:grpSpPr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228600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762000" y="1735719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762000" y="28203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762000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533400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1115616" y="2421519"/>
              <a:ext cx="0" cy="398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1066800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1676400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371600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sp>
        <p:nvSpPr>
          <p:cNvPr id="74" name="Rechteck 22"/>
          <p:cNvSpPr/>
          <p:nvPr/>
        </p:nvSpPr>
        <p:spPr>
          <a:xfrm>
            <a:off x="2195736" y="594928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CA" sz="1050" dirty="0">
                <a:solidFill>
                  <a:srgbClr val="0000FF"/>
                </a:solidFill>
              </a:rPr>
              <a:t>Thomas </a:t>
            </a:r>
            <a:r>
              <a:rPr lang="fr-CA" sz="1050" dirty="0" smtClean="0">
                <a:solidFill>
                  <a:srgbClr val="0000FF"/>
                </a:solidFill>
              </a:rPr>
              <a:t>Hofmann, </a:t>
            </a:r>
            <a:r>
              <a:rPr lang="fr-CA" sz="1050" dirty="0" err="1" smtClean="0">
                <a:solidFill>
                  <a:srgbClr val="0000FF"/>
                </a:solidFill>
              </a:rPr>
              <a:t>Probabilistic</a:t>
            </a:r>
            <a:r>
              <a:rPr lang="fr-CA" sz="1050" dirty="0" smtClean="0">
                <a:solidFill>
                  <a:srgbClr val="0000FF"/>
                </a:solidFill>
              </a:rPr>
              <a:t> </a:t>
            </a:r>
            <a:r>
              <a:rPr lang="fr-CA" sz="1050" dirty="0">
                <a:solidFill>
                  <a:srgbClr val="0000FF"/>
                </a:solidFill>
              </a:rPr>
              <a:t>Latent </a:t>
            </a:r>
            <a:r>
              <a:rPr lang="fr-CA" sz="1050" dirty="0" err="1">
                <a:solidFill>
                  <a:srgbClr val="0000FF"/>
                </a:solidFill>
              </a:rPr>
              <a:t>Semantic</a:t>
            </a:r>
            <a:r>
              <a:rPr lang="fr-CA" sz="1050" dirty="0">
                <a:solidFill>
                  <a:srgbClr val="0000FF"/>
                </a:solidFill>
              </a:rPr>
              <a:t> </a:t>
            </a:r>
            <a:r>
              <a:rPr lang="fr-CA" sz="1050" dirty="0" err="1" smtClean="0">
                <a:solidFill>
                  <a:srgbClr val="0000FF"/>
                </a:solidFill>
              </a:rPr>
              <a:t>Indexing</a:t>
            </a:r>
            <a:r>
              <a:rPr lang="fr-CA" sz="1050" dirty="0" smtClean="0">
                <a:solidFill>
                  <a:srgbClr val="0000FF"/>
                </a:solidFill>
              </a:rPr>
              <a:t>, </a:t>
            </a:r>
            <a:r>
              <a:rPr lang="fr-CA" sz="1050" dirty="0" err="1">
                <a:solidFill>
                  <a:srgbClr val="0000FF"/>
                </a:solidFill>
              </a:rPr>
              <a:t>Proceedings</a:t>
            </a:r>
            <a:r>
              <a:rPr lang="fr-CA" sz="1050" dirty="0">
                <a:solidFill>
                  <a:srgbClr val="0000FF"/>
                </a:solidFill>
              </a:rPr>
              <a:t> of the </a:t>
            </a:r>
            <a:r>
              <a:rPr lang="fr-CA" sz="1050" dirty="0" smtClean="0">
                <a:solidFill>
                  <a:srgbClr val="0000FF"/>
                </a:solidFill>
              </a:rPr>
              <a:t>22</a:t>
            </a:r>
            <a:r>
              <a:rPr lang="fr-CA" sz="1050" baseline="30000" dirty="0" smtClean="0">
                <a:solidFill>
                  <a:srgbClr val="0000FF"/>
                </a:solidFill>
              </a:rPr>
              <a:t>nd </a:t>
            </a:r>
            <a:r>
              <a:rPr lang="fr-CA" sz="1050" dirty="0" err="1" smtClean="0">
                <a:solidFill>
                  <a:srgbClr val="0000FF"/>
                </a:solidFill>
              </a:rPr>
              <a:t>Annual</a:t>
            </a:r>
            <a:r>
              <a:rPr lang="fr-CA" sz="1050" dirty="0" smtClean="0">
                <a:solidFill>
                  <a:srgbClr val="0000FF"/>
                </a:solidFill>
              </a:rPr>
              <a:t> </a:t>
            </a:r>
            <a:r>
              <a:rPr lang="fr-CA" sz="1050" dirty="0">
                <a:solidFill>
                  <a:srgbClr val="0000FF"/>
                </a:solidFill>
              </a:rPr>
              <a:t>International </a:t>
            </a:r>
            <a:r>
              <a:rPr lang="fr-CA" sz="1050" dirty="0">
                <a:solidFill>
                  <a:srgbClr val="0000FF"/>
                </a:solidFill>
                <a:hlinkClick r:id="rId3" tooltip="Special Interest Group on Information Retrieval"/>
              </a:rPr>
              <a:t>SIGIR</a:t>
            </a:r>
            <a:r>
              <a:rPr lang="fr-CA" sz="1050" dirty="0">
                <a:solidFill>
                  <a:srgbClr val="0000FF"/>
                </a:solidFill>
              </a:rPr>
              <a:t> </a:t>
            </a:r>
            <a:r>
              <a:rPr lang="fr-CA" sz="1050" dirty="0" err="1">
                <a:solidFill>
                  <a:srgbClr val="0000FF"/>
                </a:solidFill>
              </a:rPr>
              <a:t>Conference</a:t>
            </a:r>
            <a:r>
              <a:rPr lang="fr-CA" sz="1050" dirty="0">
                <a:solidFill>
                  <a:srgbClr val="0000FF"/>
                </a:solidFill>
              </a:rPr>
              <a:t> on </a:t>
            </a:r>
            <a:r>
              <a:rPr lang="fr-CA" sz="1050" dirty="0" err="1">
                <a:solidFill>
                  <a:srgbClr val="0000FF"/>
                </a:solidFill>
              </a:rPr>
              <a:t>Research</a:t>
            </a:r>
            <a:r>
              <a:rPr lang="fr-CA" sz="1050" dirty="0">
                <a:solidFill>
                  <a:srgbClr val="0000FF"/>
                </a:solidFill>
              </a:rPr>
              <a:t> and </a:t>
            </a:r>
            <a:r>
              <a:rPr lang="fr-CA" sz="1050" dirty="0" err="1">
                <a:solidFill>
                  <a:srgbClr val="0000FF"/>
                </a:solidFill>
              </a:rPr>
              <a:t>Development</a:t>
            </a:r>
            <a:r>
              <a:rPr lang="fr-CA" sz="1050" dirty="0">
                <a:solidFill>
                  <a:srgbClr val="0000FF"/>
                </a:solidFill>
              </a:rPr>
              <a:t> in Information </a:t>
            </a:r>
            <a:r>
              <a:rPr lang="fr-CA" sz="1050" dirty="0" err="1">
                <a:solidFill>
                  <a:srgbClr val="0000FF"/>
                </a:solidFill>
              </a:rPr>
              <a:t>Retrieval</a:t>
            </a:r>
            <a:r>
              <a:rPr lang="fr-CA" sz="1050" dirty="0">
                <a:solidFill>
                  <a:srgbClr val="0000FF"/>
                </a:solidFill>
              </a:rPr>
              <a:t> (SIGIR-99), </a:t>
            </a:r>
            <a:r>
              <a:rPr lang="fr-CA" sz="1050" b="1" dirty="0">
                <a:solidFill>
                  <a:srgbClr val="FF0000"/>
                </a:solidFill>
              </a:rPr>
              <a:t>1999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397784" y="4221088"/>
                <a:ext cx="5156122" cy="1192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is-I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sz="2400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84" y="4221088"/>
                <a:ext cx="5156122" cy="1192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Joint probability for all documents, </a:t>
                </a:r>
                <a:r>
                  <a:rPr lang="en-US" dirty="0" smtClean="0"/>
                  <a:t>words</a:t>
                </a:r>
                <a:endParaRPr lang="en-US" baseline="-25000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Distribution for document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en-US" dirty="0"/>
                  <a:t>, word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Reformulate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𝑃</m:t>
                    </m:r>
                    <m:r>
                      <a:rPr lang="de-DE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𝑑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with Bayes’ Rule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1762" y="3062441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2" y="3062441"/>
                <a:ext cx="5156122" cy="93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054" y="5013176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54" y="5013176"/>
                <a:ext cx="5156122" cy="9327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987044" y="1192916"/>
            <a:ext cx="1594308" cy="2837223"/>
            <a:chOff x="6732240" y="1196975"/>
            <a:chExt cx="1594308" cy="2837223"/>
          </a:xfrm>
        </p:grpSpPr>
        <p:grpSp>
          <p:nvGrpSpPr>
            <p:cNvPr id="8" name="Group 7"/>
            <p:cNvGrpSpPr/>
            <p:nvPr/>
          </p:nvGrpSpPr>
          <p:grpSpPr>
            <a:xfrm>
              <a:off x="6732240" y="1196975"/>
              <a:ext cx="685800" cy="2837223"/>
              <a:chOff x="762000" y="1735719"/>
              <a:chExt cx="685800" cy="2837223"/>
            </a:xfrm>
          </p:grpSpPr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762000" y="1735719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baseline="-25000" dirty="0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762000" y="2820342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k</a:t>
                </a:r>
                <a:endParaRPr lang="en-US" baseline="-25000" dirty="0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762000" y="3887142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115616" y="2421519"/>
                <a:ext cx="0" cy="3988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066800" y="3506142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451928" y="1355209"/>
              <a:ext cx="720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P(d)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18040" y="2466280"/>
              <a:ext cx="908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</a:t>
              </a:r>
              <a:r>
                <a:rPr lang="en-US" dirty="0" err="1" smtClean="0"/>
                <a:t>z</a:t>
              </a:r>
              <a:r>
                <a:rPr lang="en-US" baseline="-25000" dirty="0" err="1" smtClean="0"/>
                <a:t>k</a:t>
              </a:r>
              <a:r>
                <a:rPr lang="en-US" dirty="0" err="1" smtClean="0"/>
                <a:t>|d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8040" y="3506632"/>
              <a:ext cx="908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</a:t>
              </a:r>
              <a:r>
                <a:rPr lang="en-US" dirty="0" err="1" smtClean="0"/>
                <a:t>w</a:t>
              </a:r>
              <a:r>
                <a:rPr lang="en-US" baseline="-25000" dirty="0" err="1" smtClean="0"/>
                <a:t>i</a:t>
              </a:r>
              <a:r>
                <a:rPr lang="en-US" dirty="0" err="1" smtClean="0"/>
                <a:t>|z</a:t>
              </a:r>
              <a:r>
                <a:rPr lang="en-US" baseline="-25000" dirty="0" err="1" smtClean="0"/>
                <a:t>k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90018" y="4364190"/>
            <a:ext cx="3642870" cy="1617869"/>
            <a:chOff x="3247120" y="4225959"/>
            <a:chExt cx="3642870" cy="1617869"/>
          </a:xfrm>
        </p:grpSpPr>
        <p:grpSp>
          <p:nvGrpSpPr>
            <p:cNvPr id="22" name="Group 21"/>
            <p:cNvGrpSpPr/>
            <p:nvPr/>
          </p:nvGrpSpPr>
          <p:grpSpPr>
            <a:xfrm>
              <a:off x="3247120" y="4225959"/>
              <a:ext cx="3642870" cy="1617869"/>
              <a:chOff x="4683678" y="2427329"/>
              <a:chExt cx="3642870" cy="161786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480832" y="2427329"/>
                <a:ext cx="1937208" cy="1617869"/>
                <a:chOff x="-489408" y="2966073"/>
                <a:chExt cx="1937208" cy="1617869"/>
              </a:xfrm>
            </p:grpSpPr>
            <p:sp>
              <p:nvSpPr>
                <p:cNvPr id="27" name="Oval 5"/>
                <p:cNvSpPr>
                  <a:spLocks noChangeArrowheads="1"/>
                </p:cNvSpPr>
                <p:nvPr/>
              </p:nvSpPr>
              <p:spPr bwMode="auto">
                <a:xfrm>
                  <a:off x="-489408" y="3898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/>
                    <a:t>d</a:t>
                  </a:r>
                  <a:endParaRPr lang="en-US" baseline="-25000" dirty="0"/>
                </a:p>
              </p:txBody>
            </p:sp>
            <p:sp>
              <p:nvSpPr>
                <p:cNvPr id="28" name="Oval 6"/>
                <p:cNvSpPr>
                  <a:spLocks noChangeArrowheads="1"/>
                </p:cNvSpPr>
                <p:nvPr/>
              </p:nvSpPr>
              <p:spPr bwMode="auto">
                <a:xfrm>
                  <a:off x="141043" y="2966073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err="1" smtClean="0"/>
                    <a:t>z</a:t>
                  </a:r>
                  <a:r>
                    <a:rPr lang="en-US" baseline="-25000" dirty="0" err="1" smtClean="0"/>
                    <a:t>k</a:t>
                  </a:r>
                  <a:endParaRPr lang="en-US" baseline="-25000" dirty="0"/>
                </a:p>
              </p:txBody>
            </p:sp>
            <p:sp>
              <p:nvSpPr>
                <p:cNvPr id="29" name="Oval 7"/>
                <p:cNvSpPr>
                  <a:spLocks noChangeArrowheads="1"/>
                </p:cNvSpPr>
                <p:nvPr/>
              </p:nvSpPr>
              <p:spPr bwMode="auto">
                <a:xfrm>
                  <a:off x="762000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err="1" smtClean="0"/>
                    <a:t>w</a:t>
                  </a:r>
                  <a:r>
                    <a:rPr lang="en-US" baseline="-25000" dirty="0" err="1" smtClean="0"/>
                    <a:t>i</a:t>
                  </a:r>
                  <a:endParaRPr lang="en-US" baseline="-25000" dirty="0"/>
                </a:p>
              </p:txBody>
            </p:sp>
            <p:sp>
              <p:nvSpPr>
                <p:cNvPr id="31" name="Line 12"/>
                <p:cNvSpPr>
                  <a:spLocks noChangeShapeType="1"/>
                </p:cNvSpPr>
                <p:nvPr/>
              </p:nvSpPr>
              <p:spPr bwMode="auto">
                <a:xfrm>
                  <a:off x="687028" y="3576163"/>
                  <a:ext cx="304800" cy="3426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817070" y="2577707"/>
                <a:ext cx="720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83678" y="3517632"/>
                <a:ext cx="908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:r>
                  <a:rPr lang="en-US" dirty="0" err="1" smtClean="0"/>
                  <a:t>d|z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18040" y="3506632"/>
                <a:ext cx="908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k</a:t>
                </a:r>
                <a:r>
                  <a:rPr lang="en-US" dirty="0" err="1" smtClean="0"/>
                  <a:t>|w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4556292" y="4867189"/>
              <a:ext cx="304800" cy="342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1762" y="1648743"/>
                <a:ext cx="5156122" cy="961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2" y="1648743"/>
                <a:ext cx="5156122" cy="9619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pLSI</a:t>
            </a:r>
            <a:r>
              <a:rPr lang="en-US" dirty="0" smtClean="0"/>
              <a:t>: Learning Using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Likelihood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Parameters to learn (M step)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(E 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4732" y="3095274"/>
                <a:ext cx="7983660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2" y="3095274"/>
                <a:ext cx="7983660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4732" y="1713278"/>
                <a:ext cx="5156122" cy="961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2" y="1713278"/>
                <a:ext cx="5156122" cy="9619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1700808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700808"/>
                <a:ext cx="5156122" cy="9327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62377" y="4496085"/>
                <a:ext cx="1107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77" y="4496085"/>
                <a:ext cx="110780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77585" y="4496085"/>
                <a:ext cx="811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113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85" y="4496085"/>
                <a:ext cx="81105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9529" y="4496085"/>
                <a:ext cx="1024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11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29" y="4496085"/>
                <a:ext cx="102431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04638" y="5909903"/>
                <a:ext cx="1334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638" y="5909903"/>
                <a:ext cx="133472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pLSI</a:t>
            </a:r>
            <a:r>
              <a:rPr lang="en-US" dirty="0" smtClean="0"/>
              <a:t>: Learning Using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solution</a:t>
            </a:r>
          </a:p>
          <a:p>
            <a:pPr lvl="1"/>
            <a:r>
              <a:rPr lang="en-US" dirty="0" smtClean="0"/>
              <a:t>E step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7624" y="2138294"/>
                <a:ext cx="4931990" cy="850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i="1" dirty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8294"/>
                <a:ext cx="4931990" cy="850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87624" y="3471401"/>
                <a:ext cx="6624736" cy="2811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</m:e>
                          </m:nary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71401"/>
                <a:ext cx="6624736" cy="28119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1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pLSI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realistic than mixture model</a:t>
            </a:r>
          </a:p>
          <a:p>
            <a:pPr lvl="1"/>
            <a:r>
              <a:rPr lang="en-US" dirty="0"/>
              <a:t>Documents can discuss multiple topics</a:t>
            </a:r>
            <a:r>
              <a:rPr lang="en-US" dirty="0" smtClean="0"/>
              <a:t>!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Very many parameters</a:t>
            </a:r>
          </a:p>
          <a:p>
            <a:pPr lvl="1"/>
            <a:r>
              <a:rPr lang="en-US" dirty="0" smtClean="0"/>
              <a:t>Danger of overfitting</a:t>
            </a:r>
          </a:p>
          <a:p>
            <a:pPr lvl="1"/>
            <a:endParaRPr lang="en-US" dirty="0" smtClean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pLSI</a:t>
            </a:r>
            <a:r>
              <a:rPr lang="en-US" dirty="0" smtClean="0"/>
              <a:t> </a:t>
            </a:r>
            <a:r>
              <a:rPr lang="en-US" dirty="0" err="1" smtClean="0"/>
              <a:t>Testrun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PLSI </a:t>
            </a:r>
            <a:r>
              <a:rPr lang="en-US" dirty="0"/>
              <a:t>topics (TDT-1 corpus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Approx. 7 million words, 15863 documents, K = 128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The two most probable </a:t>
            </a:r>
            <a:br>
              <a:rPr lang="en-US" sz="2000" dirty="0" smtClean="0"/>
            </a:br>
            <a:r>
              <a:rPr lang="en-US" sz="2000" dirty="0" smtClean="0"/>
              <a:t>topics that generate the </a:t>
            </a:r>
            <a:br>
              <a:rPr lang="en-US" sz="2000" dirty="0" smtClean="0"/>
            </a:br>
            <a:r>
              <a:rPr lang="en-US" sz="2000" dirty="0" smtClean="0"/>
              <a:t>term “flight” (left) and </a:t>
            </a:r>
            <a:br>
              <a:rPr lang="en-US" sz="2000" dirty="0" smtClean="0"/>
            </a:br>
            <a:r>
              <a:rPr lang="en-US" sz="2000" dirty="0" smtClean="0"/>
              <a:t>“love” (right).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List of most probable </a:t>
            </a:r>
            <a:br>
              <a:rPr lang="en-US" sz="2000" dirty="0" smtClean="0"/>
            </a:br>
            <a:r>
              <a:rPr lang="en-US" sz="2000" dirty="0" smtClean="0"/>
              <a:t>words per topic, with </a:t>
            </a:r>
            <a:br>
              <a:rPr lang="en-US" sz="2000" dirty="0" smtClean="0"/>
            </a:br>
            <a:r>
              <a:rPr lang="en-US" sz="2000" dirty="0" smtClean="0"/>
              <a:t>decreasing probability </a:t>
            </a:r>
            <a:br>
              <a:rPr lang="en-US" sz="2000" dirty="0" smtClean="0"/>
            </a:br>
            <a:r>
              <a:rPr lang="en-US" sz="2000" dirty="0" smtClean="0"/>
              <a:t>going down the list.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92" y="2492896"/>
            <a:ext cx="5379621" cy="36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1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with LSI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Difference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LSI: minimize </a:t>
            </a:r>
            <a:r>
              <a:rPr lang="en-US" dirty="0" err="1"/>
              <a:t>Frobenius</a:t>
            </a:r>
            <a:r>
              <a:rPr lang="en-US" dirty="0"/>
              <a:t> (L-2) </a:t>
            </a:r>
            <a:r>
              <a:rPr lang="en-US" dirty="0" smtClean="0"/>
              <a:t>norm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pLSI</a:t>
            </a:r>
            <a:r>
              <a:rPr lang="en-US" dirty="0"/>
              <a:t>: log-likelihood of training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9121" y="1252135"/>
                <a:ext cx="6767983" cy="1458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k</m:t>
                          </m:r>
                        </m:sub>
                      </m:sSub>
                      <m:sSubSup>
                        <m:sSubSup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de-DE" b="0" i="1" smtClean="0">
                          <a:latin typeface="Cambria Math" charset="0"/>
                        </a:rPr>
                        <m:t>                   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 marL="9525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k</m:t>
                          </m:r>
                        </m:sub>
                      </m:sSub>
                      <m:r>
                        <a:rPr lang="de-DE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</a:rPr>
                        <m:t>diag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21" y="1252135"/>
                <a:ext cx="6767983" cy="1458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43131"/>
          <a:stretch/>
        </p:blipFill>
        <p:spPr>
          <a:xfrm>
            <a:off x="2258298" y="2945176"/>
            <a:ext cx="4627403" cy="14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pLSI</a:t>
            </a:r>
            <a:r>
              <a:rPr lang="en-US" dirty="0" smtClean="0"/>
              <a:t> with </a:t>
            </a:r>
            <a:r>
              <a:rPr lang="en-US" dirty="0" err="1" smtClean="0"/>
              <a:t>Multinomials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2986" y="1196975"/>
                <a:ext cx="5583813" cy="4968875"/>
              </a:xfrm>
            </p:spPr>
            <p:txBody>
              <a:bodyPr/>
              <a:lstStyle/>
              <a:p>
                <a:r>
                  <a:rPr lang="en-US" dirty="0" smtClean="0"/>
                  <a:t>Multinomial Naïve Bayes</a:t>
                </a:r>
              </a:p>
              <a:p>
                <a:pPr lvl="1"/>
                <a:r>
                  <a:rPr lang="de-DE" dirty="0" smtClean="0"/>
                  <a:t>Select </a:t>
                </a:r>
                <a:r>
                  <a:rPr lang="de-DE" dirty="0" err="1" smtClean="0"/>
                  <a:t>document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 ~ </a:t>
                </a:r>
                <a:r>
                  <a:rPr lang="de-DE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:r>
                  <a:rPr lang="is-I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 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 |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Symbol" charset="0"/>
                    <a:sym typeface="Symbol" charset="0"/>
                  </a:rPr>
                  <a:t>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is-I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/>
                <a:r>
                  <a:rPr lang="is-IS" dirty="0" smtClean="0"/>
                  <a:t>For each position </a:t>
                </a:r>
                <a:r>
                  <a:rPr lang="is-I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 = 1, ...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,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sz="2400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en-US" sz="2400" baseline="-25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3"/>
                <a:r>
                  <a:rPr lang="en-US" dirty="0" smtClean="0"/>
                  <a:t>Generate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lvl="3"/>
                <a:r>
                  <a:rPr lang="en-US" dirty="0" smtClean="0"/>
                  <a:t>Generate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 </a:t>
                </a:r>
                <a:r>
                  <a:rPr lang="is-I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Symbol" charset="0"/>
                    <a:sym typeface="Symbol" charset="0"/>
                  </a:rPr>
                  <a:t>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2986" y="1196975"/>
                <a:ext cx="5583813" cy="4968875"/>
              </a:xfrm>
              <a:blipFill rotWithShape="0">
                <a:blip r:embed="rId3"/>
                <a:stretch>
                  <a:fillRect l="-1419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904" y="3501008"/>
                <a:ext cx="4657622" cy="2644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 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1008"/>
                <a:ext cx="4657622" cy="2644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3568" y="1197298"/>
            <a:ext cx="1828800" cy="5184030"/>
            <a:chOff x="683568" y="836712"/>
            <a:chExt cx="1828800" cy="518403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683568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1674168" y="17535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216968" y="28203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1216968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988368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1216968" y="53349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V="1">
              <a:off x="1521768" y="457294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>
              <a:off x="1597968" y="2439342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1521768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131368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759768" y="1753542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</a:t>
              </a:r>
              <a:r>
                <a:rPr lang="en-US" sz="2400" baseline="-25000">
                  <a:sym typeface="Symbol" charset="0"/>
                </a:rPr>
                <a:t>d</a:t>
              </a:r>
              <a:endParaRPr lang="en-US" sz="2400" baseline="-25000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140768" y="2363142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1712268" y="836712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978968" y="1370112"/>
              <a:ext cx="0" cy="36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826568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Prior Distribution for Topic Mixture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Goal: </a:t>
            </a:r>
            <a:r>
              <a:rPr lang="en-US" i="1" dirty="0"/>
              <a:t>topic mixture proportions</a:t>
            </a:r>
            <a:r>
              <a:rPr lang="en-US" dirty="0"/>
              <a:t> for each document are drawn from some distribution.</a:t>
            </a:r>
          </a:p>
          <a:p>
            <a:pPr lvl="1" eaLnBrk="1" hangingPunct="1">
              <a:defRPr/>
            </a:pPr>
            <a:r>
              <a:rPr lang="en-US" dirty="0" smtClean="0"/>
              <a:t>Distribution </a:t>
            </a:r>
            <a:r>
              <a:rPr lang="en-US" dirty="0"/>
              <a:t>on </a:t>
            </a:r>
            <a:r>
              <a:rPr lang="en-US" dirty="0" err="1" smtClean="0"/>
              <a:t>multinomials</a:t>
            </a:r>
            <a:r>
              <a:rPr lang="en-US" dirty="0" smtClean="0"/>
              <a:t> (k-tuples </a:t>
            </a:r>
            <a:r>
              <a:rPr lang="en-US" dirty="0"/>
              <a:t>of non-negative numbers that sum to </a:t>
            </a:r>
            <a:r>
              <a:rPr lang="en-US" dirty="0" smtClean="0"/>
              <a:t>one)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space is of all of these </a:t>
            </a:r>
            <a:r>
              <a:rPr lang="en-US" dirty="0" err="1"/>
              <a:t>multinomials</a:t>
            </a:r>
            <a:r>
              <a:rPr lang="en-US" dirty="0"/>
              <a:t> </a:t>
            </a:r>
            <a:r>
              <a:rPr lang="en-US" dirty="0" smtClean="0"/>
              <a:t>can be interpreted geometrically as a </a:t>
            </a:r>
            <a:r>
              <a:rPr lang="en-US" dirty="0"/>
              <a:t>(k-1)-</a:t>
            </a:r>
            <a:r>
              <a:rPr lang="en-US" i="1" dirty="0" smtClean="0"/>
              <a:t>simplex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Generalization </a:t>
            </a:r>
            <a:r>
              <a:rPr lang="en-US" dirty="0"/>
              <a:t>of a triangle to (k-1) </a:t>
            </a:r>
            <a:r>
              <a:rPr lang="en-US" dirty="0" smtClean="0"/>
              <a:t>dimensions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Criteria for selecting our prior: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It needs to be defined for a (k-1)-</a:t>
            </a:r>
            <a:r>
              <a:rPr lang="en-US" dirty="0" smtClean="0">
                <a:ea typeface="ＭＳ Ｐゴシック" charset="0"/>
              </a:rPr>
              <a:t>simplex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Should have nice properties</a:t>
            </a:r>
            <a:endParaRPr lang="en-US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000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2483768" y="559790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charset="0"/>
              </a:rPr>
              <a:t>In </a:t>
            </a:r>
            <a:r>
              <a:rPr lang="en-US" sz="1100" dirty="0">
                <a:solidFill>
                  <a:srgbClr val="0B0080"/>
                </a:solidFill>
                <a:latin typeface="Arial" charset="0"/>
                <a:hlinkClick r:id="rId2" tooltip="Bayesian probability"/>
              </a:rPr>
              <a:t>Bayesian probability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 theory, if the </a:t>
            </a:r>
            <a:r>
              <a:rPr lang="en-US" sz="1100" dirty="0">
                <a:solidFill>
                  <a:srgbClr val="0B0080"/>
                </a:solidFill>
                <a:latin typeface="Arial" charset="0"/>
                <a:hlinkClick r:id="rId3" tooltip="Posterior probability"/>
              </a:rPr>
              <a:t>posterior distributions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sz="1100" i="1" dirty="0">
                <a:solidFill>
                  <a:srgbClr val="222222"/>
                </a:solidFill>
                <a:latin typeface="Arial" charset="0"/>
              </a:rPr>
              <a:t>p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(</a:t>
            </a:r>
            <a:r>
              <a:rPr lang="en-US" sz="1100" dirty="0" err="1">
                <a:solidFill>
                  <a:srgbClr val="222222"/>
                </a:solidFill>
                <a:latin typeface="Arial" charset="0"/>
              </a:rPr>
              <a:t>θ|</a:t>
            </a:r>
            <a:r>
              <a:rPr lang="en-US" sz="1100" i="1" dirty="0" err="1">
                <a:solidFill>
                  <a:srgbClr val="222222"/>
                </a:solidFill>
                <a:latin typeface="Arial" charset="0"/>
              </a:rPr>
              <a:t>x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) are in the same family as the </a:t>
            </a:r>
            <a:r>
              <a:rPr lang="en-US" sz="1100" u="sng" dirty="0">
                <a:solidFill>
                  <a:srgbClr val="0B0080"/>
                </a:solidFill>
                <a:latin typeface="Arial" charset="0"/>
                <a:hlinkClick r:id="rId4" tooltip="Prior probability distribution"/>
              </a:rPr>
              <a:t>prior probability distribution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sz="1100" i="1" dirty="0">
                <a:solidFill>
                  <a:srgbClr val="222222"/>
                </a:solidFill>
                <a:latin typeface="Arial" charset="0"/>
              </a:rPr>
              <a:t>p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(</a:t>
            </a:r>
            <a:r>
              <a:rPr lang="en-US" sz="1100" dirty="0" err="1">
                <a:solidFill>
                  <a:srgbClr val="222222"/>
                </a:solidFill>
                <a:latin typeface="Arial" charset="0"/>
              </a:rPr>
              <a:t>θ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), the prior and posterior are then called </a:t>
            </a:r>
            <a:r>
              <a:rPr lang="en-US" sz="1100" b="1" dirty="0">
                <a:solidFill>
                  <a:srgbClr val="222222"/>
                </a:solidFill>
                <a:latin typeface="Arial" charset="0"/>
              </a:rPr>
              <a:t>conjugate distributions,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 and the prior is called a </a:t>
            </a:r>
            <a:r>
              <a:rPr lang="en-US" sz="1100" b="1" dirty="0">
                <a:solidFill>
                  <a:srgbClr val="222222"/>
                </a:solidFill>
                <a:latin typeface="Arial" charset="0"/>
              </a:rPr>
              <a:t>conjugate prior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 for the </a:t>
            </a:r>
            <a:r>
              <a:rPr lang="en-US" sz="1100" dirty="0">
                <a:solidFill>
                  <a:srgbClr val="0B0080"/>
                </a:solidFill>
                <a:latin typeface="Arial" charset="0"/>
                <a:hlinkClick r:id="rId5" tooltip="Likelihood function"/>
              </a:rPr>
              <a:t>likelihood function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. 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6130869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>
                <a:solidFill>
                  <a:srgbClr val="0904FF"/>
                </a:solidFill>
              </a:rPr>
              <a:t>[Wikipedia]</a:t>
            </a:r>
            <a:endParaRPr lang="en-US" sz="1100">
              <a:solidFill>
                <a:srgbClr val="09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03825"/>
          </a:xfrm>
        </p:spPr>
        <p:txBody>
          <a:bodyPr/>
          <a:lstStyle/>
          <a:p>
            <a:r>
              <a:rPr lang="en-US" sz="2400" dirty="0" smtClean="0"/>
              <a:t>Agents</a:t>
            </a:r>
          </a:p>
          <a:p>
            <a:pPr lvl="1"/>
            <a:r>
              <a:rPr lang="en-US" sz="2000" dirty="0" smtClean="0"/>
              <a:t>Task/goal: Information retrieval</a:t>
            </a:r>
          </a:p>
          <a:p>
            <a:pPr lvl="1"/>
            <a:r>
              <a:rPr lang="en-US" sz="2000" dirty="0" smtClean="0"/>
              <a:t>Environment: Document repository</a:t>
            </a:r>
          </a:p>
          <a:p>
            <a:pPr lvl="1"/>
            <a:r>
              <a:rPr lang="en-US" sz="2000" dirty="0" smtClean="0"/>
              <a:t>Means: </a:t>
            </a:r>
          </a:p>
          <a:p>
            <a:pPr lvl="2"/>
            <a:r>
              <a:rPr lang="en-US" sz="2000" dirty="0" smtClean="0"/>
              <a:t>Vector space </a:t>
            </a:r>
            <a:r>
              <a:rPr lang="en-US" sz="2000" dirty="0"/>
              <a:t>(</a:t>
            </a:r>
            <a:r>
              <a:rPr lang="en-US" sz="2000" dirty="0" smtClean="0"/>
              <a:t>bag-of-words)</a:t>
            </a:r>
            <a:endParaRPr lang="en-US" sz="2000" dirty="0"/>
          </a:p>
          <a:p>
            <a:pPr lvl="3"/>
            <a:r>
              <a:rPr lang="en-US" sz="1800" dirty="0" smtClean="0"/>
              <a:t>Dimension reduction (LSI)</a:t>
            </a:r>
          </a:p>
          <a:p>
            <a:pPr lvl="2"/>
            <a:r>
              <a:rPr lang="en-US" sz="2000" dirty="0" smtClean="0"/>
              <a:t>Probability </a:t>
            </a:r>
            <a:r>
              <a:rPr lang="en-US" sz="2000" dirty="0"/>
              <a:t>based </a:t>
            </a:r>
            <a:r>
              <a:rPr lang="en-US" sz="2000" dirty="0" smtClean="0"/>
              <a:t>retrieval (binary)</a:t>
            </a:r>
          </a:p>
          <a:p>
            <a:pPr lvl="3"/>
            <a:r>
              <a:rPr lang="en-US" sz="1800" dirty="0" smtClean="0"/>
              <a:t>Language models</a:t>
            </a:r>
          </a:p>
          <a:p>
            <a:r>
              <a:rPr lang="en-US" sz="2400" dirty="0" smtClean="0"/>
              <a:t>Today: Topic models as special language models</a:t>
            </a:r>
          </a:p>
          <a:p>
            <a:pPr lvl="1"/>
            <a:r>
              <a:rPr lang="en-US" sz="2000" dirty="0" smtClean="0"/>
              <a:t>Probabilistic LSI (</a:t>
            </a:r>
            <a:r>
              <a:rPr lang="en-US" sz="2000" dirty="0" err="1" smtClean="0"/>
              <a:t>pLSI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Latent </a:t>
            </a:r>
            <a:r>
              <a:rPr lang="en-US" sz="2000" dirty="0" err="1" smtClean="0"/>
              <a:t>Dirichlet</a:t>
            </a:r>
            <a:r>
              <a:rPr lang="en-US" sz="2000" dirty="0" smtClean="0"/>
              <a:t> Allocation (LDA)</a:t>
            </a:r>
          </a:p>
          <a:p>
            <a:r>
              <a:rPr lang="en-US" sz="2400" dirty="0" smtClean="0"/>
              <a:t>Soon: What agents can take with them</a:t>
            </a:r>
          </a:p>
          <a:p>
            <a:pPr lvl="1"/>
            <a:r>
              <a:rPr lang="en-US" sz="2000" dirty="0" smtClean="0"/>
              <a:t>What agents can leave at the repository (win-win)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Document = mixture of topics (as in </a:t>
            </a:r>
            <a:r>
              <a:rPr lang="en-US" sz="2400" dirty="0" err="1"/>
              <a:t>pLSI</a:t>
            </a:r>
            <a:r>
              <a:rPr lang="en-US" sz="2400" dirty="0"/>
              <a:t>), but according to a </a:t>
            </a:r>
            <a:r>
              <a:rPr lang="en-US" sz="2400" dirty="0" err="1"/>
              <a:t>Dirichlet</a:t>
            </a:r>
            <a:r>
              <a:rPr lang="en-US" sz="2400" dirty="0"/>
              <a:t> prior</a:t>
            </a:r>
          </a:p>
          <a:p>
            <a:pPr lvl="1" eaLnBrk="1" hangingPunct="1">
              <a:defRPr/>
            </a:pPr>
            <a:r>
              <a:rPr lang="en-US" sz="2000" dirty="0"/>
              <a:t>When we use a uniform </a:t>
            </a:r>
            <a:r>
              <a:rPr lang="en-US" sz="2000" dirty="0" err="1"/>
              <a:t>Dirichlet</a:t>
            </a:r>
            <a:r>
              <a:rPr lang="en-US" sz="2000" dirty="0"/>
              <a:t> prior, </a:t>
            </a:r>
            <a:r>
              <a:rPr lang="en-US" sz="2000" dirty="0" err="1" smtClean="0"/>
              <a:t>pLSI</a:t>
            </a:r>
            <a:r>
              <a:rPr lang="en-US" sz="2000" dirty="0" smtClean="0"/>
              <a:t>=LDA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267744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D. </a:t>
            </a:r>
            <a:r>
              <a:rPr lang="en-US" sz="1200" dirty="0" err="1">
                <a:solidFill>
                  <a:srgbClr val="0000FF"/>
                </a:solidFill>
              </a:rPr>
              <a:t>Blei</a:t>
            </a:r>
            <a:r>
              <a:rPr lang="en-US" sz="1200" dirty="0">
                <a:solidFill>
                  <a:srgbClr val="0000FF"/>
                </a:solidFill>
              </a:rPr>
              <a:t>, A. Ng, and M. Jordan. </a:t>
            </a:r>
            <a:r>
              <a:rPr lang="en-US" sz="1200" dirty="0" smtClean="0">
                <a:solidFill>
                  <a:srgbClr val="0000FF"/>
                </a:solidFill>
              </a:rPr>
              <a:t>Latent </a:t>
            </a:r>
            <a:r>
              <a:rPr lang="en-US" sz="1200" err="1">
                <a:solidFill>
                  <a:srgbClr val="0000FF"/>
                </a:solidFill>
              </a:rPr>
              <a:t>Dirichlet</a:t>
            </a:r>
            <a:r>
              <a:rPr lang="en-US" sz="1200">
                <a:solidFill>
                  <a:srgbClr val="0000FF"/>
                </a:solidFill>
              </a:rPr>
              <a:t> </a:t>
            </a:r>
            <a:r>
              <a:rPr lang="en-US" sz="1200" smtClean="0">
                <a:solidFill>
                  <a:srgbClr val="0000FF"/>
                </a:solidFill>
              </a:rPr>
              <a:t>Allocation</a:t>
            </a:r>
            <a:r>
              <a:rPr lang="en-US" sz="1200" dirty="0">
                <a:solidFill>
                  <a:srgbClr val="0000FF"/>
                </a:solidFill>
              </a:rPr>
              <a:t>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Journal </a:t>
            </a:r>
            <a:r>
              <a:rPr lang="en-US" sz="1200" dirty="0">
                <a:solidFill>
                  <a:srgbClr val="0000FF"/>
                </a:solidFill>
              </a:rPr>
              <a:t>of Machine Learning Research, 3:993-1022, January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9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Dirichlet</a:t>
            </a:r>
            <a:r>
              <a:rPr lang="en-US" dirty="0"/>
              <a:t> Distributions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39609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Defined </a:t>
            </a:r>
            <a:r>
              <a:rPr lang="en-US" dirty="0">
                <a:ea typeface="ＭＳ Ｐゴシック" charset="0"/>
              </a:rPr>
              <a:t>over a (k-1)-</a:t>
            </a:r>
            <a:r>
              <a:rPr lang="en-US" dirty="0" smtClean="0">
                <a:ea typeface="ＭＳ Ｐゴシック" charset="0"/>
              </a:rPr>
              <a:t>simplex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Takes K </a:t>
            </a:r>
            <a:r>
              <a:rPr lang="en-US" dirty="0">
                <a:ea typeface="ＭＳ Ｐゴシック" charset="0"/>
              </a:rPr>
              <a:t>non-negative arguments which sum to one. </a:t>
            </a:r>
            <a:endParaRPr lang="en-US" dirty="0" smtClean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Consequently </a:t>
            </a:r>
            <a:r>
              <a:rPr lang="en-US" dirty="0">
                <a:ea typeface="ＭＳ Ｐゴシック" charset="0"/>
              </a:rPr>
              <a:t>it is a natural distribution to use over multinomial distributions.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 err="1">
                <a:ea typeface="ＭＳ Ｐゴシック" charset="0"/>
              </a:rPr>
              <a:t>Dirichlet</a:t>
            </a:r>
            <a:r>
              <a:rPr lang="en-US" dirty="0">
                <a:ea typeface="ＭＳ Ｐゴシック" charset="0"/>
              </a:rPr>
              <a:t> parameter </a:t>
            </a:r>
            <a:r>
              <a:rPr lang="en-US" dirty="0">
                <a:ea typeface="ＭＳ Ｐゴシック" charset="0"/>
                <a:sym typeface="Symbol" charset="0"/>
              </a:rPr>
              <a:t></a:t>
            </a:r>
            <a:r>
              <a:rPr lang="en-US" baseline="-25000" dirty="0" err="1">
                <a:ea typeface="ＭＳ Ｐゴシック" charset="0"/>
                <a:sym typeface="Symbol" charset="0"/>
              </a:rPr>
              <a:t>i</a:t>
            </a:r>
            <a:r>
              <a:rPr lang="en-US" dirty="0">
                <a:ea typeface="ＭＳ Ｐゴシック" charset="0"/>
              </a:rPr>
              <a:t> can be thought of as a prior count of the </a:t>
            </a:r>
            <a:r>
              <a:rPr lang="en-US" dirty="0" err="1">
                <a:ea typeface="ＭＳ Ｐゴシック" charset="0"/>
              </a:rPr>
              <a:t>i</a:t>
            </a:r>
            <a:r>
              <a:rPr lang="en-US" baseline="30000" dirty="0" err="1">
                <a:ea typeface="ＭＳ Ｐゴシック" charset="0"/>
              </a:rPr>
              <a:t>th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class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>
                <a:ea typeface="ＭＳ Ｐゴシック" charset="0"/>
              </a:rPr>
              <a:t>Conjugate prior to the multinomial distribution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>
                <a:ea typeface="ＭＳ Ｐゴシック" charset="0"/>
              </a:rPr>
              <a:t>Conjugate prior: if our likelihood is multinomial with a </a:t>
            </a:r>
            <a:r>
              <a:rPr lang="en-US" dirty="0" err="1">
                <a:ea typeface="ＭＳ Ｐゴシック" charset="0"/>
              </a:rPr>
              <a:t>Dirichlet</a:t>
            </a:r>
            <a:r>
              <a:rPr lang="en-US" dirty="0">
                <a:ea typeface="ＭＳ Ｐゴシック" charset="0"/>
              </a:rPr>
              <a:t> prior, then the posterior is also a </a:t>
            </a:r>
            <a:r>
              <a:rPr lang="en-US" dirty="0" err="1">
                <a:ea typeface="ＭＳ Ｐゴシック" charset="0"/>
              </a:rPr>
              <a:t>Dirichlet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06989" y="5386919"/>
                <a:ext cx="453002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+1)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89" y="5386919"/>
                <a:ext cx="4530022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616" y="1190983"/>
                <a:ext cx="287899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𝜃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16" y="1190983"/>
                <a:ext cx="2878993" cy="778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LDA </a:t>
            </a:r>
            <a:r>
              <a:rPr lang="en-US" dirty="0"/>
              <a:t>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6913" y="1981994"/>
            <a:ext cx="7772400" cy="3200400"/>
            <a:chOff x="795908" y="1103523"/>
            <a:chExt cx="7772400" cy="3200400"/>
          </a:xfrm>
        </p:grpSpPr>
        <p:sp>
          <p:nvSpPr>
            <p:cNvPr id="41986" name="Oval 3"/>
            <p:cNvSpPr>
              <a:spLocks noChangeArrowheads="1"/>
            </p:cNvSpPr>
            <p:nvPr/>
          </p:nvSpPr>
          <p:spPr bwMode="auto">
            <a:xfrm>
              <a:off x="1710308" y="1865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</a:t>
              </a:r>
            </a:p>
          </p:txBody>
        </p:sp>
        <p:sp>
          <p:nvSpPr>
            <p:cNvPr id="41987" name="Oval 4"/>
            <p:cNvSpPr>
              <a:spLocks noChangeArrowheads="1"/>
            </p:cNvSpPr>
            <p:nvPr/>
          </p:nvSpPr>
          <p:spPr bwMode="auto">
            <a:xfrm>
              <a:off x="26247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4</a:t>
              </a:r>
            </a:p>
          </p:txBody>
        </p:sp>
        <p:sp>
          <p:nvSpPr>
            <p:cNvPr id="41988" name="Oval 5"/>
            <p:cNvSpPr>
              <a:spLocks noChangeArrowheads="1"/>
            </p:cNvSpPr>
            <p:nvPr/>
          </p:nvSpPr>
          <p:spPr bwMode="auto">
            <a:xfrm>
              <a:off x="20151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3</a:t>
              </a:r>
            </a:p>
          </p:txBody>
        </p:sp>
        <p:sp>
          <p:nvSpPr>
            <p:cNvPr id="41989" name="Oval 6"/>
            <p:cNvSpPr>
              <a:spLocks noChangeArrowheads="1"/>
            </p:cNvSpPr>
            <p:nvPr/>
          </p:nvSpPr>
          <p:spPr bwMode="auto">
            <a:xfrm>
              <a:off x="14055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cxnSp>
          <p:nvCxnSpPr>
            <p:cNvPr id="41990" name="AutoShape 7"/>
            <p:cNvCxnSpPr>
              <a:cxnSpLocks noChangeShapeType="1"/>
              <a:stCxn id="41986" idx="4"/>
              <a:endCxn id="41994" idx="0"/>
            </p:cNvCxnSpPr>
            <p:nvPr/>
          </p:nvCxnSpPr>
          <p:spPr bwMode="auto">
            <a:xfrm flipH="1">
              <a:off x="9864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1" name="AutoShape 8"/>
            <p:cNvCxnSpPr>
              <a:cxnSpLocks noChangeShapeType="1"/>
              <a:stCxn id="41986" idx="4"/>
              <a:endCxn id="41989" idx="0"/>
            </p:cNvCxnSpPr>
            <p:nvPr/>
          </p:nvCxnSpPr>
          <p:spPr bwMode="auto">
            <a:xfrm flipH="1">
              <a:off x="15960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2" name="AutoShape 9"/>
            <p:cNvCxnSpPr>
              <a:cxnSpLocks noChangeShapeType="1"/>
              <a:stCxn id="41986" idx="4"/>
              <a:endCxn id="41988" idx="0"/>
            </p:cNvCxnSpPr>
            <p:nvPr/>
          </p:nvCxnSpPr>
          <p:spPr bwMode="auto">
            <a:xfrm>
              <a:off x="19008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3" name="AutoShape 10"/>
            <p:cNvCxnSpPr>
              <a:cxnSpLocks noChangeShapeType="1"/>
              <a:stCxn id="41986" idx="4"/>
              <a:endCxn id="41987" idx="0"/>
            </p:cNvCxnSpPr>
            <p:nvPr/>
          </p:nvCxnSpPr>
          <p:spPr bwMode="auto">
            <a:xfrm>
              <a:off x="19008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Oval 11"/>
            <p:cNvSpPr>
              <a:spLocks noChangeArrowheads="1"/>
            </p:cNvSpPr>
            <p:nvPr/>
          </p:nvSpPr>
          <p:spPr bwMode="auto">
            <a:xfrm>
              <a:off x="7959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1</a:t>
              </a:r>
            </a:p>
          </p:txBody>
        </p:sp>
        <p:sp>
          <p:nvSpPr>
            <p:cNvPr id="41995" name="Oval 12"/>
            <p:cNvSpPr>
              <a:spLocks noChangeArrowheads="1"/>
            </p:cNvSpPr>
            <p:nvPr/>
          </p:nvSpPr>
          <p:spPr bwMode="auto">
            <a:xfrm>
              <a:off x="26247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4</a:t>
              </a:r>
            </a:p>
          </p:txBody>
        </p:sp>
        <p:sp>
          <p:nvSpPr>
            <p:cNvPr id="41996" name="Oval 13"/>
            <p:cNvSpPr>
              <a:spLocks noChangeArrowheads="1"/>
            </p:cNvSpPr>
            <p:nvPr/>
          </p:nvSpPr>
          <p:spPr bwMode="auto">
            <a:xfrm>
              <a:off x="20151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3</a:t>
              </a:r>
            </a:p>
          </p:txBody>
        </p:sp>
        <p:sp>
          <p:nvSpPr>
            <p:cNvPr id="41997" name="Oval 14"/>
            <p:cNvSpPr>
              <a:spLocks noChangeArrowheads="1"/>
            </p:cNvSpPr>
            <p:nvPr/>
          </p:nvSpPr>
          <p:spPr bwMode="auto">
            <a:xfrm>
              <a:off x="14055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2</a:t>
              </a:r>
            </a:p>
          </p:txBody>
        </p:sp>
        <p:sp>
          <p:nvSpPr>
            <p:cNvPr id="41998" name="Oval 15"/>
            <p:cNvSpPr>
              <a:spLocks noChangeArrowheads="1"/>
            </p:cNvSpPr>
            <p:nvPr/>
          </p:nvSpPr>
          <p:spPr bwMode="auto">
            <a:xfrm>
              <a:off x="7959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1</a:t>
              </a:r>
            </a:p>
          </p:txBody>
        </p:sp>
        <p:cxnSp>
          <p:nvCxnSpPr>
            <p:cNvPr id="41999" name="AutoShape 16"/>
            <p:cNvCxnSpPr>
              <a:cxnSpLocks noChangeShapeType="1"/>
              <a:stCxn id="41994" idx="4"/>
              <a:endCxn id="41998" idx="0"/>
            </p:cNvCxnSpPr>
            <p:nvPr/>
          </p:nvCxnSpPr>
          <p:spPr bwMode="auto">
            <a:xfrm>
              <a:off x="9864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AutoShape 17"/>
            <p:cNvCxnSpPr>
              <a:cxnSpLocks noChangeShapeType="1"/>
              <a:stCxn id="41987" idx="4"/>
              <a:endCxn id="41995" idx="0"/>
            </p:cNvCxnSpPr>
            <p:nvPr/>
          </p:nvCxnSpPr>
          <p:spPr bwMode="auto">
            <a:xfrm>
              <a:off x="28152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AutoShape 18"/>
            <p:cNvCxnSpPr>
              <a:cxnSpLocks noChangeShapeType="1"/>
              <a:stCxn id="41988" idx="4"/>
              <a:endCxn id="41996" idx="0"/>
            </p:cNvCxnSpPr>
            <p:nvPr/>
          </p:nvCxnSpPr>
          <p:spPr bwMode="auto">
            <a:xfrm>
              <a:off x="22056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19"/>
            <p:cNvCxnSpPr>
              <a:cxnSpLocks noChangeShapeType="1"/>
              <a:stCxn id="41989" idx="4"/>
              <a:endCxn id="41997" idx="0"/>
            </p:cNvCxnSpPr>
            <p:nvPr/>
          </p:nvCxnSpPr>
          <p:spPr bwMode="auto">
            <a:xfrm>
              <a:off x="15960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3" name="Oval 20"/>
            <p:cNvSpPr>
              <a:spLocks noChangeArrowheads="1"/>
            </p:cNvSpPr>
            <p:nvPr/>
          </p:nvSpPr>
          <p:spPr bwMode="auto">
            <a:xfrm>
              <a:off x="4453508" y="1103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Symbol" charset="0"/>
                  <a:sym typeface="Symbol" charset="0"/>
                </a:rPr>
                <a:t></a:t>
              </a:r>
            </a:p>
          </p:txBody>
        </p:sp>
        <p:cxnSp>
          <p:nvCxnSpPr>
            <p:cNvPr id="42004" name="AutoShape 21"/>
            <p:cNvCxnSpPr>
              <a:cxnSpLocks noChangeShapeType="1"/>
              <a:stCxn id="42003" idx="4"/>
              <a:endCxn id="41986" idx="0"/>
            </p:cNvCxnSpPr>
            <p:nvPr/>
          </p:nvCxnSpPr>
          <p:spPr bwMode="auto">
            <a:xfrm flipH="1">
              <a:off x="1900808" y="1484523"/>
              <a:ext cx="2743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5" name="Oval 22"/>
            <p:cNvSpPr>
              <a:spLocks noChangeArrowheads="1"/>
            </p:cNvSpPr>
            <p:nvPr/>
          </p:nvSpPr>
          <p:spPr bwMode="auto">
            <a:xfrm>
              <a:off x="4453508" y="39229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 b</a:t>
              </a:r>
            </a:p>
          </p:txBody>
        </p:sp>
        <p:cxnSp>
          <p:nvCxnSpPr>
            <p:cNvPr id="42006" name="AutoShape 23"/>
            <p:cNvCxnSpPr>
              <a:cxnSpLocks noChangeShapeType="1"/>
              <a:stCxn id="42005" idx="0"/>
              <a:endCxn id="41998" idx="4"/>
            </p:cNvCxnSpPr>
            <p:nvPr/>
          </p:nvCxnSpPr>
          <p:spPr bwMode="auto">
            <a:xfrm flipH="1" flipV="1">
              <a:off x="986408" y="3465723"/>
              <a:ext cx="3657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AutoShape 24"/>
            <p:cNvCxnSpPr>
              <a:cxnSpLocks noChangeShapeType="1"/>
              <a:stCxn id="42005" idx="0"/>
              <a:endCxn id="41995" idx="4"/>
            </p:cNvCxnSpPr>
            <p:nvPr/>
          </p:nvCxnSpPr>
          <p:spPr bwMode="auto">
            <a:xfrm flipH="1" flipV="1">
              <a:off x="2815208" y="3465723"/>
              <a:ext cx="1828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AutoShape 25"/>
            <p:cNvCxnSpPr>
              <a:cxnSpLocks noChangeShapeType="1"/>
              <a:stCxn id="42005" idx="0"/>
              <a:endCxn id="41997" idx="4"/>
            </p:cNvCxnSpPr>
            <p:nvPr/>
          </p:nvCxnSpPr>
          <p:spPr bwMode="auto">
            <a:xfrm flipH="1" flipV="1">
              <a:off x="1596008" y="3465723"/>
              <a:ext cx="3048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AutoShape 26"/>
            <p:cNvCxnSpPr>
              <a:cxnSpLocks noChangeShapeType="1"/>
              <a:stCxn id="42005" idx="0"/>
              <a:endCxn id="41996" idx="4"/>
            </p:cNvCxnSpPr>
            <p:nvPr/>
          </p:nvCxnSpPr>
          <p:spPr bwMode="auto">
            <a:xfrm flipH="1" flipV="1">
              <a:off x="2205608" y="3465723"/>
              <a:ext cx="2438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0" name="Oval 27"/>
            <p:cNvSpPr>
              <a:spLocks noChangeArrowheads="1"/>
            </p:cNvSpPr>
            <p:nvPr/>
          </p:nvSpPr>
          <p:spPr bwMode="auto">
            <a:xfrm>
              <a:off x="4453508" y="1865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</a:t>
              </a:r>
            </a:p>
          </p:txBody>
        </p:sp>
        <p:sp>
          <p:nvSpPr>
            <p:cNvPr id="42011" name="Oval 28"/>
            <p:cNvSpPr>
              <a:spLocks noChangeArrowheads="1"/>
            </p:cNvSpPr>
            <p:nvPr/>
          </p:nvSpPr>
          <p:spPr bwMode="auto">
            <a:xfrm>
              <a:off x="53679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4</a:t>
              </a:r>
            </a:p>
          </p:txBody>
        </p:sp>
        <p:sp>
          <p:nvSpPr>
            <p:cNvPr id="42012" name="Oval 29"/>
            <p:cNvSpPr>
              <a:spLocks noChangeArrowheads="1"/>
            </p:cNvSpPr>
            <p:nvPr/>
          </p:nvSpPr>
          <p:spPr bwMode="auto">
            <a:xfrm>
              <a:off x="47583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3</a:t>
              </a:r>
            </a:p>
          </p:txBody>
        </p:sp>
        <p:sp>
          <p:nvSpPr>
            <p:cNvPr id="42013" name="Oval 30"/>
            <p:cNvSpPr>
              <a:spLocks noChangeArrowheads="1"/>
            </p:cNvSpPr>
            <p:nvPr/>
          </p:nvSpPr>
          <p:spPr bwMode="auto">
            <a:xfrm>
              <a:off x="41487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cxnSp>
          <p:nvCxnSpPr>
            <p:cNvPr id="42014" name="AutoShape 31"/>
            <p:cNvCxnSpPr>
              <a:cxnSpLocks noChangeShapeType="1"/>
              <a:stCxn id="42010" idx="4"/>
              <a:endCxn id="42018" idx="0"/>
            </p:cNvCxnSpPr>
            <p:nvPr/>
          </p:nvCxnSpPr>
          <p:spPr bwMode="auto">
            <a:xfrm flipH="1">
              <a:off x="37296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AutoShape 32"/>
            <p:cNvCxnSpPr>
              <a:cxnSpLocks noChangeShapeType="1"/>
              <a:stCxn id="42010" idx="4"/>
              <a:endCxn id="42013" idx="0"/>
            </p:cNvCxnSpPr>
            <p:nvPr/>
          </p:nvCxnSpPr>
          <p:spPr bwMode="auto">
            <a:xfrm flipH="1">
              <a:off x="43392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AutoShape 33"/>
            <p:cNvCxnSpPr>
              <a:cxnSpLocks noChangeShapeType="1"/>
              <a:stCxn id="42010" idx="4"/>
              <a:endCxn id="42012" idx="0"/>
            </p:cNvCxnSpPr>
            <p:nvPr/>
          </p:nvCxnSpPr>
          <p:spPr bwMode="auto">
            <a:xfrm>
              <a:off x="46440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AutoShape 34"/>
            <p:cNvCxnSpPr>
              <a:cxnSpLocks noChangeShapeType="1"/>
              <a:stCxn id="42010" idx="4"/>
              <a:endCxn id="42011" idx="0"/>
            </p:cNvCxnSpPr>
            <p:nvPr/>
          </p:nvCxnSpPr>
          <p:spPr bwMode="auto">
            <a:xfrm>
              <a:off x="46440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8" name="Oval 35"/>
            <p:cNvSpPr>
              <a:spLocks noChangeArrowheads="1"/>
            </p:cNvSpPr>
            <p:nvPr/>
          </p:nvSpPr>
          <p:spPr bwMode="auto">
            <a:xfrm>
              <a:off x="35391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1</a:t>
              </a:r>
            </a:p>
          </p:txBody>
        </p:sp>
        <p:sp>
          <p:nvSpPr>
            <p:cNvPr id="42019" name="Oval 36"/>
            <p:cNvSpPr>
              <a:spLocks noChangeArrowheads="1"/>
            </p:cNvSpPr>
            <p:nvPr/>
          </p:nvSpPr>
          <p:spPr bwMode="auto">
            <a:xfrm>
              <a:off x="53679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4</a:t>
              </a:r>
            </a:p>
          </p:txBody>
        </p:sp>
        <p:sp>
          <p:nvSpPr>
            <p:cNvPr id="42020" name="Oval 37"/>
            <p:cNvSpPr>
              <a:spLocks noChangeArrowheads="1"/>
            </p:cNvSpPr>
            <p:nvPr/>
          </p:nvSpPr>
          <p:spPr bwMode="auto">
            <a:xfrm>
              <a:off x="47583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3</a:t>
              </a:r>
            </a:p>
          </p:txBody>
        </p:sp>
        <p:sp>
          <p:nvSpPr>
            <p:cNvPr id="42021" name="Oval 38"/>
            <p:cNvSpPr>
              <a:spLocks noChangeArrowheads="1"/>
            </p:cNvSpPr>
            <p:nvPr/>
          </p:nvSpPr>
          <p:spPr bwMode="auto">
            <a:xfrm>
              <a:off x="41487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2</a:t>
              </a:r>
            </a:p>
          </p:txBody>
        </p:sp>
        <p:sp>
          <p:nvSpPr>
            <p:cNvPr id="42022" name="Oval 39"/>
            <p:cNvSpPr>
              <a:spLocks noChangeArrowheads="1"/>
            </p:cNvSpPr>
            <p:nvPr/>
          </p:nvSpPr>
          <p:spPr bwMode="auto">
            <a:xfrm>
              <a:off x="35391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1</a:t>
              </a:r>
            </a:p>
          </p:txBody>
        </p:sp>
        <p:cxnSp>
          <p:nvCxnSpPr>
            <p:cNvPr id="42023" name="AutoShape 40"/>
            <p:cNvCxnSpPr>
              <a:cxnSpLocks noChangeShapeType="1"/>
              <a:stCxn id="42018" idx="4"/>
              <a:endCxn id="42022" idx="0"/>
            </p:cNvCxnSpPr>
            <p:nvPr/>
          </p:nvCxnSpPr>
          <p:spPr bwMode="auto">
            <a:xfrm>
              <a:off x="37296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AutoShape 41"/>
            <p:cNvCxnSpPr>
              <a:cxnSpLocks noChangeShapeType="1"/>
              <a:stCxn id="42011" idx="4"/>
              <a:endCxn id="42019" idx="0"/>
            </p:cNvCxnSpPr>
            <p:nvPr/>
          </p:nvCxnSpPr>
          <p:spPr bwMode="auto">
            <a:xfrm>
              <a:off x="55584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5" name="AutoShape 42"/>
            <p:cNvCxnSpPr>
              <a:cxnSpLocks noChangeShapeType="1"/>
              <a:stCxn id="42012" idx="4"/>
              <a:endCxn id="42020" idx="0"/>
            </p:cNvCxnSpPr>
            <p:nvPr/>
          </p:nvCxnSpPr>
          <p:spPr bwMode="auto">
            <a:xfrm>
              <a:off x="49488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AutoShape 43"/>
            <p:cNvCxnSpPr>
              <a:cxnSpLocks noChangeShapeType="1"/>
              <a:stCxn id="42013" idx="4"/>
              <a:endCxn id="42021" idx="0"/>
            </p:cNvCxnSpPr>
            <p:nvPr/>
          </p:nvCxnSpPr>
          <p:spPr bwMode="auto">
            <a:xfrm>
              <a:off x="43392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7" name="AutoShape 44"/>
            <p:cNvCxnSpPr>
              <a:cxnSpLocks noChangeShapeType="1"/>
              <a:stCxn id="42003" idx="4"/>
              <a:endCxn id="42010" idx="0"/>
            </p:cNvCxnSpPr>
            <p:nvPr/>
          </p:nvCxnSpPr>
          <p:spPr bwMode="auto">
            <a:xfrm>
              <a:off x="4644008" y="1484523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8" name="Oval 45"/>
            <p:cNvSpPr>
              <a:spLocks noChangeArrowheads="1"/>
            </p:cNvSpPr>
            <p:nvPr/>
          </p:nvSpPr>
          <p:spPr bwMode="auto">
            <a:xfrm>
              <a:off x="7272908" y="1865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</a:t>
              </a:r>
            </a:p>
          </p:txBody>
        </p:sp>
        <p:sp>
          <p:nvSpPr>
            <p:cNvPr id="42029" name="Oval 46"/>
            <p:cNvSpPr>
              <a:spLocks noChangeArrowheads="1"/>
            </p:cNvSpPr>
            <p:nvPr/>
          </p:nvSpPr>
          <p:spPr bwMode="auto">
            <a:xfrm>
              <a:off x="81873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4</a:t>
              </a:r>
            </a:p>
          </p:txBody>
        </p:sp>
        <p:sp>
          <p:nvSpPr>
            <p:cNvPr id="42030" name="Oval 47"/>
            <p:cNvSpPr>
              <a:spLocks noChangeArrowheads="1"/>
            </p:cNvSpPr>
            <p:nvPr/>
          </p:nvSpPr>
          <p:spPr bwMode="auto">
            <a:xfrm>
              <a:off x="75777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3</a:t>
              </a:r>
            </a:p>
          </p:txBody>
        </p:sp>
        <p:sp>
          <p:nvSpPr>
            <p:cNvPr id="42031" name="Oval 48"/>
            <p:cNvSpPr>
              <a:spLocks noChangeArrowheads="1"/>
            </p:cNvSpPr>
            <p:nvPr/>
          </p:nvSpPr>
          <p:spPr bwMode="auto">
            <a:xfrm>
              <a:off x="69681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cxnSp>
          <p:nvCxnSpPr>
            <p:cNvPr id="42032" name="AutoShape 49"/>
            <p:cNvCxnSpPr>
              <a:cxnSpLocks noChangeShapeType="1"/>
              <a:stCxn id="42028" idx="4"/>
              <a:endCxn id="42036" idx="0"/>
            </p:cNvCxnSpPr>
            <p:nvPr/>
          </p:nvCxnSpPr>
          <p:spPr bwMode="auto">
            <a:xfrm flipH="1">
              <a:off x="65490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3" name="AutoShape 50"/>
            <p:cNvCxnSpPr>
              <a:cxnSpLocks noChangeShapeType="1"/>
              <a:stCxn id="42028" idx="4"/>
              <a:endCxn id="42031" idx="0"/>
            </p:cNvCxnSpPr>
            <p:nvPr/>
          </p:nvCxnSpPr>
          <p:spPr bwMode="auto">
            <a:xfrm flipH="1">
              <a:off x="71586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AutoShape 51"/>
            <p:cNvCxnSpPr>
              <a:cxnSpLocks noChangeShapeType="1"/>
              <a:stCxn id="42028" idx="4"/>
              <a:endCxn id="42030" idx="0"/>
            </p:cNvCxnSpPr>
            <p:nvPr/>
          </p:nvCxnSpPr>
          <p:spPr bwMode="auto">
            <a:xfrm>
              <a:off x="74634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AutoShape 52"/>
            <p:cNvCxnSpPr>
              <a:cxnSpLocks noChangeShapeType="1"/>
              <a:stCxn id="42028" idx="4"/>
              <a:endCxn id="42029" idx="0"/>
            </p:cNvCxnSpPr>
            <p:nvPr/>
          </p:nvCxnSpPr>
          <p:spPr bwMode="auto">
            <a:xfrm>
              <a:off x="74634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36" name="Oval 53"/>
            <p:cNvSpPr>
              <a:spLocks noChangeArrowheads="1"/>
            </p:cNvSpPr>
            <p:nvPr/>
          </p:nvSpPr>
          <p:spPr bwMode="auto">
            <a:xfrm>
              <a:off x="63585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1</a:t>
              </a:r>
            </a:p>
          </p:txBody>
        </p:sp>
        <p:sp>
          <p:nvSpPr>
            <p:cNvPr id="42037" name="Oval 54"/>
            <p:cNvSpPr>
              <a:spLocks noChangeArrowheads="1"/>
            </p:cNvSpPr>
            <p:nvPr/>
          </p:nvSpPr>
          <p:spPr bwMode="auto">
            <a:xfrm>
              <a:off x="81873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4</a:t>
              </a:r>
            </a:p>
          </p:txBody>
        </p:sp>
        <p:sp>
          <p:nvSpPr>
            <p:cNvPr id="42038" name="Oval 55"/>
            <p:cNvSpPr>
              <a:spLocks noChangeArrowheads="1"/>
            </p:cNvSpPr>
            <p:nvPr/>
          </p:nvSpPr>
          <p:spPr bwMode="auto">
            <a:xfrm>
              <a:off x="75777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3</a:t>
              </a:r>
            </a:p>
          </p:txBody>
        </p:sp>
        <p:sp>
          <p:nvSpPr>
            <p:cNvPr id="42039" name="Oval 56"/>
            <p:cNvSpPr>
              <a:spLocks noChangeArrowheads="1"/>
            </p:cNvSpPr>
            <p:nvPr/>
          </p:nvSpPr>
          <p:spPr bwMode="auto">
            <a:xfrm>
              <a:off x="69681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2</a:t>
              </a:r>
            </a:p>
          </p:txBody>
        </p:sp>
        <p:sp>
          <p:nvSpPr>
            <p:cNvPr id="42040" name="Oval 57"/>
            <p:cNvSpPr>
              <a:spLocks noChangeArrowheads="1"/>
            </p:cNvSpPr>
            <p:nvPr/>
          </p:nvSpPr>
          <p:spPr bwMode="auto">
            <a:xfrm>
              <a:off x="63585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1</a:t>
              </a:r>
            </a:p>
          </p:txBody>
        </p:sp>
        <p:cxnSp>
          <p:nvCxnSpPr>
            <p:cNvPr id="42041" name="AutoShape 58"/>
            <p:cNvCxnSpPr>
              <a:cxnSpLocks noChangeShapeType="1"/>
              <a:stCxn id="42036" idx="4"/>
              <a:endCxn id="42040" idx="0"/>
            </p:cNvCxnSpPr>
            <p:nvPr/>
          </p:nvCxnSpPr>
          <p:spPr bwMode="auto">
            <a:xfrm>
              <a:off x="65490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AutoShape 59"/>
            <p:cNvCxnSpPr>
              <a:cxnSpLocks noChangeShapeType="1"/>
              <a:stCxn id="42029" idx="4"/>
              <a:endCxn id="42037" idx="0"/>
            </p:cNvCxnSpPr>
            <p:nvPr/>
          </p:nvCxnSpPr>
          <p:spPr bwMode="auto">
            <a:xfrm>
              <a:off x="83778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3" name="AutoShape 60"/>
            <p:cNvCxnSpPr>
              <a:cxnSpLocks noChangeShapeType="1"/>
              <a:stCxn id="42030" idx="4"/>
              <a:endCxn id="42038" idx="0"/>
            </p:cNvCxnSpPr>
            <p:nvPr/>
          </p:nvCxnSpPr>
          <p:spPr bwMode="auto">
            <a:xfrm>
              <a:off x="77682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AutoShape 61"/>
            <p:cNvCxnSpPr>
              <a:cxnSpLocks noChangeShapeType="1"/>
              <a:stCxn id="42031" idx="4"/>
              <a:endCxn id="42039" idx="0"/>
            </p:cNvCxnSpPr>
            <p:nvPr/>
          </p:nvCxnSpPr>
          <p:spPr bwMode="auto">
            <a:xfrm>
              <a:off x="71586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AutoShape 62"/>
            <p:cNvCxnSpPr>
              <a:cxnSpLocks noChangeShapeType="1"/>
              <a:stCxn id="42003" idx="4"/>
              <a:endCxn id="42028" idx="0"/>
            </p:cNvCxnSpPr>
            <p:nvPr/>
          </p:nvCxnSpPr>
          <p:spPr bwMode="auto">
            <a:xfrm>
              <a:off x="4644008" y="1484523"/>
              <a:ext cx="28194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AutoShape 63"/>
            <p:cNvCxnSpPr>
              <a:cxnSpLocks noChangeShapeType="1"/>
              <a:stCxn id="42005" idx="0"/>
              <a:endCxn id="42022" idx="4"/>
            </p:cNvCxnSpPr>
            <p:nvPr/>
          </p:nvCxnSpPr>
          <p:spPr bwMode="auto">
            <a:xfrm flipH="1" flipV="1">
              <a:off x="3729608" y="3465723"/>
              <a:ext cx="914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AutoShape 64"/>
            <p:cNvCxnSpPr>
              <a:cxnSpLocks noChangeShapeType="1"/>
              <a:stCxn id="42005" idx="0"/>
              <a:endCxn id="42021" idx="4"/>
            </p:cNvCxnSpPr>
            <p:nvPr/>
          </p:nvCxnSpPr>
          <p:spPr bwMode="auto">
            <a:xfrm flipH="1" flipV="1">
              <a:off x="4339208" y="3465723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8" name="AutoShape 65"/>
            <p:cNvCxnSpPr>
              <a:cxnSpLocks noChangeShapeType="1"/>
              <a:stCxn id="42005" idx="0"/>
              <a:endCxn id="42020" idx="4"/>
            </p:cNvCxnSpPr>
            <p:nvPr/>
          </p:nvCxnSpPr>
          <p:spPr bwMode="auto">
            <a:xfrm flipV="1">
              <a:off x="4644008" y="3465723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9" name="AutoShape 66"/>
            <p:cNvCxnSpPr>
              <a:cxnSpLocks noChangeShapeType="1"/>
              <a:stCxn id="42005" idx="0"/>
              <a:endCxn id="42019" idx="4"/>
            </p:cNvCxnSpPr>
            <p:nvPr/>
          </p:nvCxnSpPr>
          <p:spPr bwMode="auto">
            <a:xfrm flipV="1">
              <a:off x="4644008" y="3465723"/>
              <a:ext cx="914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0" name="AutoShape 67"/>
            <p:cNvCxnSpPr>
              <a:cxnSpLocks noChangeShapeType="1"/>
              <a:stCxn id="42005" idx="0"/>
              <a:endCxn id="42040" idx="4"/>
            </p:cNvCxnSpPr>
            <p:nvPr/>
          </p:nvCxnSpPr>
          <p:spPr bwMode="auto">
            <a:xfrm flipV="1">
              <a:off x="4644008" y="3465723"/>
              <a:ext cx="1905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1" name="AutoShape 68"/>
            <p:cNvCxnSpPr>
              <a:cxnSpLocks noChangeShapeType="1"/>
              <a:stCxn id="42005" idx="0"/>
              <a:endCxn id="42039" idx="4"/>
            </p:cNvCxnSpPr>
            <p:nvPr/>
          </p:nvCxnSpPr>
          <p:spPr bwMode="auto">
            <a:xfrm flipV="1">
              <a:off x="4644008" y="3465723"/>
              <a:ext cx="2514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2" name="AutoShape 69"/>
            <p:cNvCxnSpPr>
              <a:cxnSpLocks noChangeShapeType="1"/>
              <a:stCxn id="42005" idx="0"/>
              <a:endCxn id="42038" idx="4"/>
            </p:cNvCxnSpPr>
            <p:nvPr/>
          </p:nvCxnSpPr>
          <p:spPr bwMode="auto">
            <a:xfrm flipV="1">
              <a:off x="4644008" y="3465723"/>
              <a:ext cx="31242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3" name="AutoShape 70"/>
            <p:cNvCxnSpPr>
              <a:cxnSpLocks noChangeShapeType="1"/>
              <a:stCxn id="42005" idx="0"/>
              <a:endCxn id="42037" idx="4"/>
            </p:cNvCxnSpPr>
            <p:nvPr/>
          </p:nvCxnSpPr>
          <p:spPr bwMode="auto">
            <a:xfrm flipV="1">
              <a:off x="4644008" y="3465723"/>
              <a:ext cx="3733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LDA Model – Parameters</a:t>
            </a:r>
            <a:endParaRPr lang="en-US" dirty="0"/>
          </a:p>
        </p:txBody>
      </p:sp>
      <p:sp>
        <p:nvSpPr>
          <p:cNvPr id="28743" name="Rectangle 71"/>
          <p:cNvSpPr>
            <a:spLocks noGrp="1" noChangeArrowheads="1"/>
          </p:cNvSpPr>
          <p:nvPr>
            <p:ph idx="1"/>
          </p:nvPr>
        </p:nvSpPr>
        <p:spPr>
          <a:xfrm>
            <a:off x="2627784" y="1268760"/>
            <a:ext cx="6264696" cy="4968875"/>
          </a:xfrm>
        </p:spPr>
        <p:txBody>
          <a:bodyPr/>
          <a:lstStyle/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solidFill>
                  <a:srgbClr val="0904FF"/>
                </a:solidFill>
                <a:ea typeface="ＭＳ Ｐゴシック" charset="0"/>
              </a:rPr>
              <a:t>Proportions parameter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k-</a:t>
            </a:r>
            <a:r>
              <a:rPr lang="en-US" dirty="0" smtClean="0">
                <a:ea typeface="ＭＳ Ｐゴシック" charset="0"/>
              </a:rPr>
              <a:t>dimensional vector of real numbers)</a:t>
            </a: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solidFill>
                  <a:srgbClr val="0904FF"/>
                </a:solidFill>
                <a:ea typeface="ＭＳ Ｐゴシック" charset="0"/>
              </a:rPr>
              <a:t>Per-document topic distribution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k-</a:t>
            </a:r>
            <a:r>
              <a:rPr lang="en-US" dirty="0" smtClean="0">
                <a:ea typeface="ＭＳ Ｐゴシック" charset="0"/>
              </a:rPr>
              <a:t>dimensional vector of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 probabilities summing up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dirty="0" smtClean="0">
                <a:ea typeface="ＭＳ Ｐゴシック" charset="0"/>
              </a:rPr>
              <a:t>)</a:t>
            </a:r>
            <a:endParaRPr lang="en-US" sz="3400" dirty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solidFill>
                  <a:srgbClr val="0904FF"/>
                </a:solidFill>
                <a:ea typeface="ＭＳ Ｐゴシック" charset="0"/>
              </a:rPr>
              <a:t>Per-word topic assignment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(number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dirty="0" smtClean="0">
                <a:ea typeface="ＭＳ Ｐゴシック" charset="0"/>
              </a:rPr>
              <a:t>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en-US" dirty="0" smtClean="0">
                <a:ea typeface="ＭＳ Ｐゴシック" charset="0"/>
              </a:rPr>
              <a:t>)</a:t>
            </a:r>
            <a:endParaRPr lang="de-DE" sz="3600" b="0" dirty="0" smtClean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solidFill>
                  <a:srgbClr val="0904FF"/>
                </a:solidFill>
                <a:ea typeface="ＭＳ Ｐゴシック" charset="0"/>
              </a:rPr>
              <a:t>Observed word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(number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v</a:t>
            </a:r>
            <a:r>
              <a:rPr lang="en-US" dirty="0">
                <a:ea typeface="ＭＳ Ｐゴシック" charset="0"/>
              </a:rPr>
              <a:t>, where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v</a:t>
            </a:r>
            <a:r>
              <a:rPr lang="en-US" dirty="0">
                <a:ea typeface="ＭＳ Ｐゴシック" charset="0"/>
              </a:rPr>
              <a:t> is the </a:t>
            </a:r>
            <a:r>
              <a:rPr lang="en-US" dirty="0" smtClean="0">
                <a:ea typeface="ＭＳ Ｐゴシック" charset="0"/>
              </a:rPr>
              <a:t>number </a:t>
            </a:r>
            <a:r>
              <a:rPr lang="en-US" dirty="0">
                <a:ea typeface="ＭＳ Ｐゴシック" charset="0"/>
              </a:rPr>
              <a:t>of words in the </a:t>
            </a:r>
            <a:r>
              <a:rPr lang="en-US" dirty="0" smtClean="0">
                <a:ea typeface="ＭＳ Ｐゴシック" charset="0"/>
              </a:rPr>
              <a:t>vocabulary)</a:t>
            </a: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solidFill>
                  <a:srgbClr val="0904FF"/>
                </a:solidFill>
                <a:ea typeface="ＭＳ Ｐゴシック" charset="0"/>
              </a:rPr>
              <a:t>Word “prior</a:t>
            </a:r>
            <a:r>
              <a:rPr lang="en-US" dirty="0">
                <a:solidFill>
                  <a:srgbClr val="0904FF"/>
                </a:solidFill>
                <a:ea typeface="ＭＳ Ｐゴシック" charset="0"/>
              </a:rPr>
              <a:t>”</a:t>
            </a:r>
            <a:br>
              <a:rPr lang="en-US" dirty="0">
                <a:solidFill>
                  <a:srgbClr val="0904FF"/>
                </a:solidFill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(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v-</a:t>
            </a:r>
            <a:r>
              <a:rPr lang="en-US" dirty="0" smtClean="0">
                <a:ea typeface="ＭＳ Ｐゴシック" charset="0"/>
              </a:rPr>
              <a:t>dimensional)</a:t>
            </a:r>
            <a:endParaRPr lang="en-US" dirty="0">
              <a:ea typeface="ＭＳ Ｐゴシック" charset="0"/>
            </a:endParaRPr>
          </a:p>
        </p:txBody>
      </p: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  <p:grpSp>
        <p:nvGrpSpPr>
          <p:cNvPr id="75" name="Group 74"/>
          <p:cNvGrpSpPr/>
          <p:nvPr/>
        </p:nvGrpSpPr>
        <p:grpSpPr>
          <a:xfrm>
            <a:off x="683568" y="1230313"/>
            <a:ext cx="1828800" cy="5170487"/>
            <a:chOff x="683568" y="850255"/>
            <a:chExt cx="1828800" cy="5170487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683568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1216968" y="28203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1216968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88368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1216968" y="53349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V="1">
              <a:off x="1521768" y="457294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rot="21480000" flipH="1">
              <a:off x="1555636" y="2363142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1521768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131368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59632" y="1753542"/>
              <a:ext cx="612000" cy="61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</a:t>
              </a:r>
              <a:endParaRPr lang="en-US" sz="2400" baseline="-25000" dirty="0"/>
            </a:p>
          </p:txBody>
        </p: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1298104" y="850255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a</a:t>
              </a:r>
              <a:endParaRPr lang="en-US" sz="2400" dirty="0">
                <a:latin typeface="Symbol" charset="0"/>
                <a:sym typeface="Symbol" charset="0"/>
              </a:endParaRPr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1564804" y="1383655"/>
              <a:ext cx="0" cy="36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826568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5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Distribution over a 2-Simplex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15652"/>
            <a:ext cx="7712071" cy="52070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771800" y="335699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charset="0"/>
              </a:rPr>
              <a:t>A panel illustrating probability density functions of a few </a:t>
            </a:r>
            <a:r>
              <a:rPr lang="en-US" sz="1100" dirty="0" err="1">
                <a:solidFill>
                  <a:srgbClr val="222222"/>
                </a:solidFill>
                <a:latin typeface="Arial" charset="0"/>
              </a:rPr>
              <a:t>Dirichlet</a:t>
            </a:r>
            <a:r>
              <a:rPr lang="en-US" sz="1100" dirty="0">
                <a:solidFill>
                  <a:srgbClr val="222222"/>
                </a:solidFill>
                <a:latin typeface="Arial" charset="0"/>
              </a:rPr>
              <a:t> distributions over a 2-simplex, for the following α vectors (clockwise, starting from the upper left corner): (1.3, 1.3, 1.3), (3,3,3), (7,7,7), (2,6,11), (14, 9, 5), (6,2,6</a:t>
            </a:r>
            <a:r>
              <a:rPr lang="en-US" sz="1100" dirty="0" smtClean="0">
                <a:solidFill>
                  <a:srgbClr val="222222"/>
                </a:solidFill>
                <a:latin typeface="Arial" charset="0"/>
              </a:rPr>
              <a:t>). </a:t>
            </a:r>
            <a:r>
              <a:rPr lang="en-US" sz="1100" dirty="0" smtClean="0">
                <a:solidFill>
                  <a:srgbClr val="0904FF"/>
                </a:solidFill>
                <a:latin typeface="Arial" charset="0"/>
              </a:rPr>
              <a:t>[Wikipedia]</a:t>
            </a:r>
            <a:endParaRPr lang="en-US" sz="1100" dirty="0">
              <a:solidFill>
                <a:srgbClr val="09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LDA Model – Plate Notation</a:t>
            </a:r>
            <a:endParaRPr lang="en-US" dirty="0"/>
          </a:p>
        </p:txBody>
      </p:sp>
      <p:sp>
        <p:nvSpPr>
          <p:cNvPr id="28743" name="Rectangle 71"/>
          <p:cNvSpPr>
            <a:spLocks noGrp="1" noChangeArrowheads="1"/>
          </p:cNvSpPr>
          <p:nvPr>
            <p:ph idx="1"/>
          </p:nvPr>
        </p:nvSpPr>
        <p:spPr>
          <a:xfrm>
            <a:off x="3198168" y="1196975"/>
            <a:ext cx="5488632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For each document d,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Generate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~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Dirichlet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|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/>
              <a:t>For each </a:t>
            </a:r>
            <a:r>
              <a:rPr lang="en-US" dirty="0" smtClean="0"/>
              <a:t>position 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</a:rPr>
              <a:t>i = 1, ...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ea typeface="ＭＳ Ｐゴシック" charset="0"/>
              </a:rPr>
              <a:t>Generate a </a:t>
            </a:r>
            <a:r>
              <a:rPr lang="en-US" dirty="0">
                <a:ea typeface="ＭＳ Ｐゴシック" charset="0"/>
              </a:rPr>
              <a:t>topic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z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~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Mult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|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en-US" dirty="0" smtClean="0">
                <a:ea typeface="ＭＳ Ｐゴシック" charset="0"/>
              </a:rPr>
              <a:t>Generate a word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~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Mult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|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z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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  <p:grpSp>
        <p:nvGrpSpPr>
          <p:cNvPr id="75" name="Group 74"/>
          <p:cNvGrpSpPr/>
          <p:nvPr/>
        </p:nvGrpSpPr>
        <p:grpSpPr>
          <a:xfrm>
            <a:off x="683568" y="1230313"/>
            <a:ext cx="1828800" cy="5170487"/>
            <a:chOff x="683568" y="850255"/>
            <a:chExt cx="1828800" cy="5170487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683568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1216968" y="28203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1216968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88368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1216968" y="53349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V="1">
              <a:off x="1521768" y="457294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rot="21480000" flipH="1">
              <a:off x="1555636" y="2363142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1521768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131368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59632" y="1753542"/>
              <a:ext cx="612000" cy="61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</a:t>
              </a:r>
              <a:endParaRPr lang="en-US" sz="2400" baseline="-25000" dirty="0"/>
            </a:p>
          </p:txBody>
        </p: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1298104" y="850255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a</a:t>
              </a:r>
              <a:endParaRPr lang="en-US" sz="2400" dirty="0">
                <a:latin typeface="Symbol" charset="0"/>
                <a:sym typeface="Symbol" charset="0"/>
              </a:endParaRPr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1564804" y="1383655"/>
              <a:ext cx="0" cy="36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826568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2832" y="3948696"/>
                <a:ext cx="3854004" cy="125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𝛽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𝜃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is-IS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32" y="3948696"/>
                <a:ext cx="3854004" cy="1255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Corpus-level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=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i="1" baseline="30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𝛴</a:t>
                </a:r>
                <a:r>
                  <a:rPr lang="en-US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de-DE" b="0" i="1" baseline="-250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20732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Per-document topic distribution: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 = 10, D = 15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221764"/>
            <a:ext cx="5895066" cy="41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DE" kern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ker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de-DE" i="1" ker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=100</m:t>
                    </m:r>
                  </m:oMath>
                </a14:m>
                <a:endParaRPr lang="en-US" kern="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blipFill rotWithShape="0">
                <a:blip r:embed="rId2"/>
                <a:stretch>
                  <a:fillRect l="-1973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Corpus-level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14634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</p:spPr>
            <p:txBody>
              <a:bodyPr/>
              <a:lstStyle/>
              <a:p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=10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  <a:blipFill rotWithShape="0">
                <a:blip r:embed="rId4"/>
                <a:stretch>
                  <a:fillRect l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4" y="2006930"/>
            <a:ext cx="4367309" cy="309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413" y="2006930"/>
            <a:ext cx="4440115" cy="3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6343" y="2006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DE" kern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ker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de-DE" i="1" ker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=0.01</m:t>
                    </m:r>
                  </m:oMath>
                </a14:m>
                <a:endParaRPr lang="en-US" kern="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blipFill rotWithShape="0">
                <a:blip r:embed="rId2"/>
                <a:stretch>
                  <a:fillRect l="-1973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Corpus-level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14634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</p:spPr>
            <p:txBody>
              <a:bodyPr/>
              <a:lstStyle/>
              <a:p>
                <a:r>
                  <a:rPr 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=0.1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  <a:blipFill rotWithShape="0">
                <a:blip r:embed="rId4"/>
                <a:stretch>
                  <a:fillRect l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396343" y="2006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988840"/>
            <a:ext cx="4422857" cy="3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361" y="1988840"/>
            <a:ext cx="4416353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Models: statistical methods that analyze the words of texts in order to:</a:t>
            </a:r>
          </a:p>
          <a:p>
            <a:pPr lvl="1"/>
            <a:r>
              <a:rPr lang="en-US" dirty="0" smtClean="0"/>
              <a:t>Discover the themes that run through them (topics)</a:t>
            </a:r>
          </a:p>
          <a:p>
            <a:pPr lvl="1"/>
            <a:r>
              <a:rPr lang="en-US" dirty="0" smtClean="0"/>
              <a:t>How those themes are connected to each other</a:t>
            </a:r>
          </a:p>
          <a:p>
            <a:pPr lvl="1"/>
            <a:r>
              <a:rPr lang="en-US" dirty="0" smtClean="0"/>
              <a:t>How they change over time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420008"/>
            <a:ext cx="5292101" cy="29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Smoothed </a:t>
            </a:r>
            <a:r>
              <a:rPr lang="en-US" dirty="0"/>
              <a:t>LDA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43" name="Rectangle 7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35760" y="1196975"/>
                <a:ext cx="5408240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Give a different word distribution to each topic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sym typeface="Symbol" charset="0"/>
                      </a:rPr>
                      <m:t>𝛽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sym typeface="Symbol" charset="0"/>
                      </a:rPr>
                      <m:t>𝐾</m:t>
                    </m:r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×</m:t>
                    </m:r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𝑉</m:t>
                    </m:r>
                  </m:oMath>
                </a14:m>
                <a:r>
                  <a:rPr lang="en-US" dirty="0" smtClean="0"/>
                  <a:t> matrix (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</a:t>
                </a:r>
                <a:r>
                  <a:rPr lang="en-US" dirty="0" smtClean="0"/>
                  <a:t> vocabulary size), each row denotes word distribution of a topic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document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Choose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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d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Dirichlet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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𝛽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Dirichlet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𝜂</m:t>
                    </m:r>
                    <m:r>
                      <m:rPr>
                        <m:nor/>
                      </m:rPr>
                      <a:rPr lang="is-I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∙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|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en-US" dirty="0" smtClean="0"/>
              </a:p>
              <a:p>
                <a:pPr lvl="1" eaLnBrk="1" hangingPunct="1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position 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i = 1, ...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,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a </a:t>
                </a:r>
                <a:r>
                  <a:rPr lang="en-US" dirty="0">
                    <a:ea typeface="ＭＳ Ｐゴシック" charset="0"/>
                  </a:rPr>
                  <a:t>topic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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d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a </a:t>
                </a:r>
                <a:r>
                  <a:rPr lang="en-US" dirty="0">
                    <a:ea typeface="ＭＳ Ｐゴシック" charset="0"/>
                  </a:rPr>
                  <a:t>word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w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,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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k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8743" name="Rectangle 7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5760" y="1196975"/>
                <a:ext cx="5408240" cy="4968875"/>
              </a:xfrm>
              <a:blipFill rotWithShape="0">
                <a:blip r:embed="rId3"/>
                <a:stretch>
                  <a:fillRect l="-1466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484784"/>
            <a:ext cx="3159224" cy="4256087"/>
            <a:chOff x="683568" y="1230313"/>
            <a:chExt cx="3159224" cy="4256087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1230313"/>
              <a:ext cx="3159224" cy="4256087"/>
              <a:chOff x="683568" y="1230313"/>
              <a:chExt cx="3159224" cy="42560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83568" y="1230313"/>
                <a:ext cx="2924655" cy="4256087"/>
                <a:chOff x="683568" y="850255"/>
                <a:chExt cx="2924655" cy="4256087"/>
              </a:xfrm>
            </p:grpSpPr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683568" y="1601142"/>
                  <a:ext cx="1828800" cy="3505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1216968" y="2820342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z</a:t>
                  </a:r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1216968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w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988368" y="2667942"/>
                  <a:ext cx="1143000" cy="2133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𝜂</m:t>
                            </m:r>
                          </m:oMath>
                        </m:oMathPara>
                      </a14:m>
                      <a:endParaRPr lang="en-US" sz="2400" dirty="0">
                        <a:latin typeface="Symbol" charset="0"/>
                        <a:sym typeface="Symbo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Oval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237887" y="3264966"/>
                  <a:ext cx="240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 rot="21480000" flipH="1">
                  <a:off x="1555636" y="2363142"/>
                  <a:ext cx="21704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521768" y="3506142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31368" y="4725342"/>
                  <a:ext cx="228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M</a:t>
                  </a:r>
                </a:p>
              </p:txBody>
            </p:sp>
            <p:sp>
              <p:nvSpPr>
                <p:cNvPr id="86" name="Oval 15"/>
                <p:cNvSpPr>
                  <a:spLocks noChangeArrowheads="1"/>
                </p:cNvSpPr>
                <p:nvPr/>
              </p:nvSpPr>
              <p:spPr bwMode="auto">
                <a:xfrm>
                  <a:off x="1259632" y="175354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</a:t>
                  </a:r>
                  <a:endParaRPr lang="en-US" sz="2400" baseline="-25000" dirty="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1298104" y="850255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a</a:t>
                  </a:r>
                  <a:endParaRPr lang="en-US" sz="2400" dirty="0">
                    <a:latin typeface="Symbol" charset="0"/>
                    <a:sym typeface="Symbol" charset="0"/>
                  </a:endParaRP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4804" y="1383655"/>
                  <a:ext cx="0" cy="369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26568" y="4420542"/>
                  <a:ext cx="3048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99792" y="4038600"/>
                <a:ext cx="1143000" cy="106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537992" y="4724400"/>
                <a:ext cx="304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de-DE" sz="2400" b="0" dirty="0" smtClean="0">
                      <a:sym typeface="Symbol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291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5400000">
              <a:off x="2415790" y="41034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974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Smoothed </a:t>
            </a:r>
            <a:r>
              <a:rPr lang="en-US" dirty="0"/>
              <a:t>LDA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484784"/>
            <a:ext cx="3159224" cy="4256087"/>
            <a:chOff x="683568" y="1230313"/>
            <a:chExt cx="3159224" cy="4256087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1230313"/>
              <a:ext cx="3159224" cy="4256087"/>
              <a:chOff x="683568" y="1230313"/>
              <a:chExt cx="3159224" cy="42560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83568" y="1230313"/>
                <a:ext cx="2924655" cy="4256087"/>
                <a:chOff x="683568" y="850255"/>
                <a:chExt cx="2924655" cy="4256087"/>
              </a:xfrm>
            </p:grpSpPr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683568" y="1601142"/>
                  <a:ext cx="1828800" cy="3505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1216968" y="2820342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z</a:t>
                  </a:r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1216968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w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988368" y="2667942"/>
                  <a:ext cx="1143000" cy="2133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𝜂</m:t>
                            </m:r>
                          </m:oMath>
                        </m:oMathPara>
                      </a14:m>
                      <a:endParaRPr lang="en-US" sz="2400" dirty="0">
                        <a:latin typeface="Symbol" charset="0"/>
                        <a:sym typeface="Symbo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Oval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237887" y="3264966"/>
                  <a:ext cx="240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 rot="21480000" flipH="1">
                  <a:off x="1555636" y="2363142"/>
                  <a:ext cx="21704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521768" y="3506142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31368" y="4725342"/>
                  <a:ext cx="228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M</a:t>
                  </a:r>
                </a:p>
              </p:txBody>
            </p:sp>
            <p:sp>
              <p:nvSpPr>
                <p:cNvPr id="86" name="Oval 15"/>
                <p:cNvSpPr>
                  <a:spLocks noChangeArrowheads="1"/>
                </p:cNvSpPr>
                <p:nvPr/>
              </p:nvSpPr>
              <p:spPr bwMode="auto">
                <a:xfrm>
                  <a:off x="1259632" y="175354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</a:t>
                  </a:r>
                  <a:endParaRPr lang="en-US" sz="2400" baseline="-25000" dirty="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1298104" y="850255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a</a:t>
                  </a:r>
                  <a:endParaRPr lang="en-US" sz="2400" dirty="0">
                    <a:latin typeface="Symbol" charset="0"/>
                    <a:sym typeface="Symbol" charset="0"/>
                  </a:endParaRP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4804" y="1383655"/>
                  <a:ext cx="0" cy="369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26568" y="4420542"/>
                  <a:ext cx="3048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99792" y="4038600"/>
                <a:ext cx="1143000" cy="106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537992" y="4724400"/>
                <a:ext cx="304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de-DE" sz="2400" b="0" dirty="0" smtClean="0">
                      <a:sym typeface="Symbol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 l="-291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5400000">
              <a:off x="2415790" y="41034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18384" y="1360031"/>
                <a:ext cx="5313699" cy="2034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𝛽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𝜃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is-IS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is-IS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𝜂</m:t>
                              </m:r>
                              <m:r>
                                <a:rPr lang="de-DE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       ・  </m:t>
                      </m:r>
                      <m:d>
                        <m:dPr>
                          <m:ctrlPr>
                            <a:rPr lang="is-IS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is-I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de-DE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is-IS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i="1" dirty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1:</m:t>
                                      </m:r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de-DE" i="1" dirty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84" y="1360031"/>
                <a:ext cx="5313699" cy="20345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5" y="1556792"/>
            <a:ext cx="6419056" cy="34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LDA “work”?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 between two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For each document, allocate its words to as few topics as possible.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For each topic, assign high probability to as few terms as possible.</a:t>
            </a:r>
          </a:p>
          <a:p>
            <a:r>
              <a:rPr lang="en-US" dirty="0" smtClean="0"/>
              <a:t>These goals are at odds.</a:t>
            </a:r>
          </a:p>
          <a:p>
            <a:pPr lvl="1"/>
            <a:r>
              <a:rPr lang="en-US" sz="2000" dirty="0"/>
              <a:t>Putting a document in a single topic makes #2 hard: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All </a:t>
            </a:r>
            <a:r>
              <a:rPr lang="en-US" sz="2000" dirty="0"/>
              <a:t>of its words must have probability under that topic. </a:t>
            </a:r>
            <a:endParaRPr lang="en-US" sz="2000" dirty="0" smtClean="0"/>
          </a:p>
          <a:p>
            <a:pPr lvl="1"/>
            <a:r>
              <a:rPr lang="en-US" sz="2000" dirty="0"/>
              <a:t>Putting very few words in each topic makes #1 hard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cover a document’s words, it must assign many topics to </a:t>
            </a:r>
            <a:r>
              <a:rPr lang="en-US" sz="2000" dirty="0" smtClean="0"/>
              <a:t>it.</a:t>
            </a:r>
          </a:p>
          <a:p>
            <a:r>
              <a:rPr lang="en-US" dirty="0"/>
              <a:t>Trading off these goals finds groups of tightly co-occurring words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 Inference: The Problem </a:t>
            </a:r>
            <a:r>
              <a:rPr lang="en-US" sz="2800" smtClean="0"/>
              <a:t>(non-smoothed version)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which topics does a given </a:t>
            </a:r>
            <a:r>
              <a:rPr lang="en-US" smtClean="0"/>
              <a:t>document belong?</a:t>
            </a:r>
            <a:endParaRPr lang="en-US" dirty="0" smtClean="0"/>
          </a:p>
          <a:p>
            <a:pPr lvl="1"/>
            <a:r>
              <a:rPr lang="en-US" dirty="0" smtClean="0"/>
              <a:t>Compute the posterior distribution of the hidden variables given a document: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4710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b="1"/>
          <a:stretch/>
        </p:blipFill>
        <p:spPr bwMode="auto">
          <a:xfrm>
            <a:off x="673894" y="5250217"/>
            <a:ext cx="7786687" cy="77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9260" y="2515202"/>
                <a:ext cx="6607706" cy="259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𝒛</m:t>
                          </m:r>
                        </m:e>
                        <m:e>
                          <m:r>
                            <a:rPr lang="de-DE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𝒛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𝜃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𝛽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bg-BG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is-I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𝑉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s-IS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de-DE" b="0" i="1" smtClean="0">
                                                          <a:solidFill>
                                                            <a:schemeClr val="accent1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b="0" i="1" smtClean="0">
                                                          <a:solidFill>
                                                            <a:schemeClr val="accent1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b="0" i="1" smtClean="0">
                                                          <a:solidFill>
                                                            <a:schemeClr val="accent1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de-DE" b="0" i="1" smtClean="0">
                                                          <a:solidFill>
                                                            <a:schemeClr val="accent1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b="0" i="1" smtClean="0">
                                                          <a:solidFill>
                                                            <a:schemeClr val="accent1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b="0" i="1" smtClean="0">
                                                          <a:solidFill>
                                                            <a:schemeClr val="accent1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  <m:t>𝑘𝑗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sSubSup>
                                                <m:sSubSupPr>
                                                  <m:ctrlPr>
                                                    <a:rPr lang="de-DE" b="0" i="1" smtClean="0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b="0" i="1" smtClean="0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b="0" i="1" smtClean="0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sup>
                                              </m:sSubSup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  <m:r>
                            <a:rPr lang="is-I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ⅆ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r>
                  <a:rPr lang="de-DE" b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de-DE" b="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DE" b="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60" y="2515202"/>
                <a:ext cx="6607706" cy="259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7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Learning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Parameter </a:t>
            </a:r>
            <a:r>
              <a:rPr lang="en-US" sz="2600" dirty="0"/>
              <a:t>learning:</a:t>
            </a:r>
          </a:p>
          <a:p>
            <a:pPr lvl="1"/>
            <a:r>
              <a:rPr lang="en-US" dirty="0" err="1"/>
              <a:t>Variational</a:t>
            </a:r>
            <a:r>
              <a:rPr lang="en-US" dirty="0"/>
              <a:t> EM</a:t>
            </a:r>
          </a:p>
          <a:p>
            <a:pPr lvl="2"/>
            <a:r>
              <a:rPr lang="en-US" dirty="0"/>
              <a:t>Numerical approximation using lower-bounds</a:t>
            </a:r>
          </a:p>
          <a:p>
            <a:pPr lvl="2"/>
            <a:r>
              <a:rPr lang="en-US" dirty="0"/>
              <a:t>Results in biased solutions</a:t>
            </a:r>
          </a:p>
          <a:p>
            <a:pPr lvl="2"/>
            <a:r>
              <a:rPr lang="en-US" dirty="0"/>
              <a:t>Convergence has numerical guarantees</a:t>
            </a:r>
          </a:p>
          <a:p>
            <a:pPr lvl="1"/>
            <a:r>
              <a:rPr lang="en-US" dirty="0" smtClean="0"/>
              <a:t>Gibbs Sampling</a:t>
            </a:r>
          </a:p>
          <a:p>
            <a:pPr lvl="2"/>
            <a:r>
              <a:rPr lang="en-US" dirty="0" smtClean="0"/>
              <a:t>Stochastic </a:t>
            </a:r>
            <a:r>
              <a:rPr lang="en-US" dirty="0"/>
              <a:t>simulation</a:t>
            </a:r>
          </a:p>
          <a:p>
            <a:pPr lvl="2"/>
            <a:r>
              <a:rPr lang="en-US" dirty="0" smtClean="0"/>
              <a:t>Unbiased </a:t>
            </a:r>
            <a:r>
              <a:rPr lang="en-US" dirty="0"/>
              <a:t>solutions</a:t>
            </a:r>
          </a:p>
          <a:p>
            <a:pPr lvl="2"/>
            <a:r>
              <a:rPr lang="en-US" dirty="0"/>
              <a:t>Stochastic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267744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D. </a:t>
            </a:r>
            <a:r>
              <a:rPr lang="en-US" sz="1200" dirty="0" err="1">
                <a:solidFill>
                  <a:srgbClr val="0000FF"/>
                </a:solidFill>
              </a:rPr>
              <a:t>Blei</a:t>
            </a:r>
            <a:r>
              <a:rPr lang="en-US" sz="1200" dirty="0">
                <a:solidFill>
                  <a:srgbClr val="0000FF"/>
                </a:solidFill>
              </a:rPr>
              <a:t>, A. Ng, and M. Jordan. </a:t>
            </a:r>
            <a:r>
              <a:rPr lang="en-US" sz="1200" dirty="0" smtClean="0">
                <a:solidFill>
                  <a:srgbClr val="0000FF"/>
                </a:solidFill>
              </a:rPr>
              <a:t>Latent </a:t>
            </a:r>
            <a:r>
              <a:rPr lang="en-US" sz="1200" dirty="0" err="1">
                <a:solidFill>
                  <a:srgbClr val="0000FF"/>
                </a:solidFill>
              </a:rPr>
              <a:t>Dirichlet</a:t>
            </a:r>
            <a:r>
              <a:rPr lang="en-US" sz="1200" dirty="0">
                <a:solidFill>
                  <a:srgbClr val="0000FF"/>
                </a:solidFill>
              </a:rPr>
              <a:t> allocation.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Journal </a:t>
            </a:r>
            <a:r>
              <a:rPr lang="en-US" sz="1200" dirty="0">
                <a:solidFill>
                  <a:srgbClr val="0000FF"/>
                </a:solidFill>
              </a:rPr>
              <a:t>of Machine Learning Research, 3:993-1022, January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3944"/>
            <a:ext cx="47625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LDA: </a:t>
            </a:r>
            <a:r>
              <a:rPr lang="en-US" dirty="0" err="1" smtClean="0"/>
              <a:t>Variational</a:t>
            </a:r>
            <a:r>
              <a:rPr lang="en-US" dirty="0" smtClean="0"/>
              <a:t>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LDA model with simpler 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Minimize the </a:t>
            </a:r>
            <a:r>
              <a:rPr lang="en-US" dirty="0" err="1" smtClean="0"/>
              <a:t>Kullback-Leibler</a:t>
            </a:r>
            <a:r>
              <a:rPr lang="en-US" dirty="0" smtClean="0"/>
              <a:t> divergence between the two distributions.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26293" y="512445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7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b="45870"/>
          <a:stretch/>
        </p:blipFill>
        <p:spPr bwMode="auto">
          <a:xfrm>
            <a:off x="826293" y="1844824"/>
            <a:ext cx="7491413" cy="20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7784" y="5805264"/>
            <a:ext cx="648072" cy="360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7716" y="574726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KL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LDA: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MCMC algorithm</a:t>
            </a:r>
          </a:p>
          <a:p>
            <a:pPr lvl="1"/>
            <a:r>
              <a:rPr lang="en-US" dirty="0" smtClean="0"/>
              <a:t>Fix all current values but one and sample that value, </a:t>
            </a:r>
            <a:br>
              <a:rPr lang="en-US" dirty="0" smtClean="0"/>
            </a:br>
            <a:r>
              <a:rPr lang="en-US" dirty="0" err="1" smtClean="0"/>
              <a:t>e.g</a:t>
            </a:r>
            <a:r>
              <a:rPr lang="en-US" dirty="0" smtClean="0"/>
              <a:t>,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Eventually converges to true posterior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31840" y="2492896"/>
                <a:ext cx="2399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charset="0"/>
                        </a:rPr>
                        <m:t>𝑃</m:t>
                      </m:r>
                      <m:r>
                        <a:rPr lang="de-DE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𝑘</m:t>
                      </m:r>
                      <m:r>
                        <a:rPr lang="de-DE" sz="2400" b="0" i="1" smtClean="0"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 charset="0"/>
                            </a:rPr>
                            <m:t>𝒛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charset="0"/>
                        </a:rPr>
                        <m:t>,</m:t>
                      </m:r>
                      <m:r>
                        <a:rPr lang="de-DE" sz="2400" b="1" i="1" smtClean="0">
                          <a:latin typeface="Cambria Math" charset="0"/>
                        </a:rPr>
                        <m:t>𝒘</m:t>
                      </m:r>
                      <m:r>
                        <a:rPr lang="de-DE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92896"/>
                <a:ext cx="2399696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50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1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Inference vs.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Gibbs sampling is slower (takes days for mod.-sized datasets), </a:t>
            </a:r>
            <a:r>
              <a:rPr lang="en-US" dirty="0" err="1"/>
              <a:t>variational</a:t>
            </a:r>
            <a:r>
              <a:rPr lang="en-US" dirty="0"/>
              <a:t> inference takes a few hours. </a:t>
            </a:r>
          </a:p>
          <a:p>
            <a:r>
              <a:rPr lang="en-US" dirty="0" smtClean="0"/>
              <a:t>Gibbs </a:t>
            </a:r>
            <a:r>
              <a:rPr lang="en-US" dirty="0"/>
              <a:t>sampling is more accurate. </a:t>
            </a:r>
          </a:p>
          <a:p>
            <a:r>
              <a:rPr lang="en-US" dirty="0" smtClean="0"/>
              <a:t>Gibbs </a:t>
            </a:r>
            <a:r>
              <a:rPr lang="en-US" dirty="0"/>
              <a:t>sampling convergence is difficult to test, although quite a few machine </a:t>
            </a:r>
            <a:r>
              <a:rPr lang="en-US" dirty="0" smtClean="0"/>
              <a:t>learning </a:t>
            </a:r>
            <a:r>
              <a:rPr lang="en-US" dirty="0"/>
              <a:t>approximate inference techniques also have the same problem.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7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Application: Reuters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100-topic LDA trained on a 16,000 documents corpus of news articles by Reuters</a:t>
            </a:r>
          </a:p>
          <a:p>
            <a:pPr lvl="1"/>
            <a:r>
              <a:rPr lang="en-US" dirty="0" smtClean="0"/>
              <a:t>Some standard stop words removed</a:t>
            </a:r>
          </a:p>
          <a:p>
            <a:r>
              <a:rPr lang="en-US" dirty="0" smtClean="0"/>
              <a:t>Top words from some of the P(</a:t>
            </a:r>
            <a:r>
              <a:rPr lang="en-US" dirty="0" err="1" smtClean="0"/>
              <a:t>w|z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51201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52007" r="11541" b="-1"/>
          <a:stretch/>
        </p:blipFill>
        <p:spPr bwMode="auto">
          <a:xfrm>
            <a:off x="2015716" y="3501008"/>
            <a:ext cx="5112568" cy="259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 Modeling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663265"/>
            <a:ext cx="8229600" cy="1502585"/>
          </a:xfrm>
        </p:spPr>
        <p:txBody>
          <a:bodyPr/>
          <a:lstStyle/>
          <a:p>
            <a:r>
              <a:rPr lang="en-US" dirty="0" smtClean="0"/>
              <a:t>Each topic is a distribution over words</a:t>
            </a:r>
          </a:p>
          <a:p>
            <a:r>
              <a:rPr lang="en-US" dirty="0" smtClean="0"/>
              <a:t>Each document is a mixture of corpus-wide topics</a:t>
            </a:r>
          </a:p>
          <a:p>
            <a:r>
              <a:rPr lang="en-US" dirty="0" smtClean="0"/>
              <a:t>Each word is drawn from one of those topics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5" y="1196975"/>
            <a:ext cx="6419056" cy="34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Application: Reuters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52225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7877" r="5723"/>
          <a:stretch/>
        </p:blipFill>
        <p:spPr bwMode="auto">
          <a:xfrm>
            <a:off x="1090725" y="2330946"/>
            <a:ext cx="6984776" cy="27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Perplexity of a probability model</a:t>
                </a:r>
              </a:p>
              <a:p>
                <a:r>
                  <a:rPr lang="en-US" sz="2400" dirty="0" smtClean="0"/>
                  <a:t>How well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/>
                  <a:t>a probability distribution or probability model predicts a sample</a:t>
                </a:r>
              </a:p>
              <a:p>
                <a:pPr lvl="1"/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q</a:t>
                </a:r>
                <a:r>
                  <a:rPr lang="en-US" sz="2000" dirty="0" smtClean="0"/>
                  <a:t>: Model of an unknown probability distribution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p</a:t>
                </a:r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based on a training sample drawn from </a:t>
                </a:r>
                <a:r>
                  <a:rPr lang="en-US" sz="2000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</a:t>
                </a:r>
              </a:p>
              <a:p>
                <a:pPr lvl="1"/>
                <a:r>
                  <a:rPr lang="en-US" sz="2000" dirty="0" smtClean="0"/>
                  <a:t>Evaluate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q</a:t>
                </a:r>
                <a:r>
                  <a:rPr lang="en-US" sz="2000" dirty="0" smtClean="0"/>
                  <a:t> by asking how well it predicts a separate test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 smtClean="0"/>
                  <a:t> also drawn from </a:t>
                </a:r>
                <a:r>
                  <a:rPr lang="en-US" sz="2000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</a:t>
                </a:r>
              </a:p>
              <a:p>
                <a:pPr lvl="1"/>
                <a:r>
                  <a:rPr lang="en-US" sz="2000" dirty="0" smtClean="0"/>
                  <a:t>Perplexity of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q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w.r.t</a:t>
                </a:r>
                <a:r>
                  <a:rPr lang="en-US" sz="2000" dirty="0" smtClean="0"/>
                  <a:t>.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de-DE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defined as 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/>
                <a:r>
                  <a:rPr lang="en-US" sz="2000" dirty="0" smtClean="0"/>
                  <a:t>A better model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q</a:t>
                </a:r>
                <a:r>
                  <a:rPr lang="en-US" sz="2000" dirty="0" smtClean="0"/>
                  <a:t> will tend to assign higher probabilities to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b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sz="2000" dirty="0" smtClean="0"/>
                  <a:t>→ lower perplexity (“less surprised by sample”)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72997" y="636158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[Wikipedia]</a:t>
            </a:r>
            <a:endParaRPr lang="de-DE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190126"/>
                <a:ext cx="5760640" cy="5350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de-DE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s-I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de-DE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90126"/>
                <a:ext cx="5760640" cy="5350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7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Perplexity of Various Models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77680" y="1484784"/>
            <a:ext cx="6610865" cy="4613275"/>
            <a:chOff x="1447800" y="1772816"/>
            <a:chExt cx="6610865" cy="461327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772816"/>
              <a:ext cx="6469063" cy="461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517984" y="2996952"/>
              <a:ext cx="104604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Unigram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 rot="275915">
              <a:off x="5349533" y="3640513"/>
              <a:ext cx="21715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Mixture </a:t>
              </a:r>
              <a:r>
                <a:rPr lang="en-US" smtClean="0"/>
                <a:t>of Unigrams</a:t>
              </a:r>
              <a:endParaRPr lang="en-US" dirty="0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 rot="835012">
              <a:off x="5283107" y="4517049"/>
              <a:ext cx="714166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PLSA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5334000" y="5517232"/>
              <a:ext cx="632256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LDA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467865" y="1981200"/>
              <a:ext cx="2590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4313"/>
            <a:ext cx="8548439" cy="146208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Use of LDA</a:t>
            </a:r>
            <a:endParaRPr lang="en-US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9512" y="1114400"/>
            <a:ext cx="8569201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 widely used topic model (Griffiths, </a:t>
            </a:r>
            <a:r>
              <a:rPr lang="en-US" sz="2800" dirty="0" err="1" smtClean="0"/>
              <a:t>Steyvers</a:t>
            </a:r>
            <a:r>
              <a:rPr lang="en-US" sz="2800" dirty="0" smtClean="0"/>
              <a:t>, 04)</a:t>
            </a:r>
          </a:p>
          <a:p>
            <a:pPr>
              <a:defRPr/>
            </a:pPr>
            <a:r>
              <a:rPr lang="en-US" sz="2800" dirty="0" smtClean="0"/>
              <a:t>Complexity is an issue</a:t>
            </a:r>
          </a:p>
          <a:p>
            <a:pPr>
              <a:defRPr/>
            </a:pPr>
            <a:r>
              <a:rPr lang="en-US" sz="2800" dirty="0" smtClean="0"/>
              <a:t>Use in IR: </a:t>
            </a:r>
          </a:p>
          <a:p>
            <a:pPr lvl="1">
              <a:defRPr/>
            </a:pPr>
            <a:r>
              <a:rPr lang="en-US" sz="2400" dirty="0" smtClean="0"/>
              <a:t>Ad </a:t>
            </a:r>
            <a:r>
              <a:rPr lang="en-US" dirty="0"/>
              <a:t>hoc retrieval (Wei and Croft, SIGIR </a:t>
            </a:r>
            <a:r>
              <a:rPr lang="en-US" dirty="0" smtClean="0"/>
              <a:t>06: TREC benchmarks)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Improvements over traditional LM (e.g., LSI techniques)</a:t>
            </a:r>
          </a:p>
          <a:p>
            <a:pPr lvl="1">
              <a:defRPr/>
            </a:pPr>
            <a:r>
              <a:rPr lang="en-US" sz="2400" dirty="0" smtClean="0"/>
              <a:t>But no consensus on whether there is any improvement over Relevance model, i.e., model with relevance feedback (relevance feedback part of the TREC tests)</a:t>
            </a: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2358132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dirty="0">
                <a:solidFill>
                  <a:srgbClr val="0000FF"/>
                </a:solidFill>
              </a:rPr>
              <a:t>T</a:t>
            </a:r>
            <a:r>
              <a:rPr lang="en-US" sz="1200" dirty="0" smtClean="0">
                <a:solidFill>
                  <a:srgbClr val="0000FF"/>
                </a:solidFill>
              </a:rPr>
              <a:t>. Griffiths, M</a:t>
            </a:r>
            <a:r>
              <a:rPr lang="en-US" sz="1200" dirty="0">
                <a:solidFill>
                  <a:srgbClr val="0000FF"/>
                </a:solidFill>
              </a:rPr>
              <a:t>. </a:t>
            </a:r>
            <a:r>
              <a:rPr lang="en-US" sz="1200" dirty="0" err="1" smtClean="0">
                <a:solidFill>
                  <a:srgbClr val="0000FF"/>
                </a:solidFill>
              </a:rPr>
              <a:t>Steyvers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smtClean="0">
                <a:solidFill>
                  <a:srgbClr val="0000FF"/>
                </a:solidFill>
              </a:rPr>
              <a:t>Finding </a:t>
            </a:r>
            <a:r>
              <a:rPr lang="en-US" sz="1200" dirty="0">
                <a:solidFill>
                  <a:srgbClr val="0000FF"/>
                </a:solidFill>
              </a:rPr>
              <a:t>Scientific Topics.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Proceedings </a:t>
            </a:r>
            <a:r>
              <a:rPr lang="en-US" sz="1200" dirty="0">
                <a:solidFill>
                  <a:srgbClr val="0000FF"/>
                </a:solidFill>
              </a:rPr>
              <a:t>of the National Academy of Sciences,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101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>
                <a:solidFill>
                  <a:srgbClr val="0000FF"/>
                </a:solidFill>
              </a:rPr>
              <a:t>suppl. 1), 5228-5235.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53</a:t>
            </a:fld>
            <a:endParaRPr lang="de-DE" dirty="0"/>
          </a:p>
        </p:txBody>
      </p:sp>
      <p:sp>
        <p:nvSpPr>
          <p:cNvPr id="7" name="Rechteck 4"/>
          <p:cNvSpPr/>
          <p:nvPr/>
        </p:nvSpPr>
        <p:spPr>
          <a:xfrm>
            <a:off x="2355985" y="53770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dirty="0">
                <a:solidFill>
                  <a:srgbClr val="0904FF"/>
                </a:solidFill>
              </a:rPr>
              <a:t>Xing Wei and W. Bruce </a:t>
            </a:r>
            <a:r>
              <a:rPr lang="en-US" sz="1200" dirty="0" smtClean="0">
                <a:solidFill>
                  <a:srgbClr val="0904FF"/>
                </a:solidFill>
              </a:rPr>
              <a:t>Croft. </a:t>
            </a:r>
            <a:r>
              <a:rPr lang="en-US" sz="1200" dirty="0">
                <a:solidFill>
                  <a:srgbClr val="0904FF"/>
                </a:solidFill>
              </a:rPr>
              <a:t>LDA-based document models for ad-hoc retrieval. In </a:t>
            </a:r>
            <a:r>
              <a:rPr lang="en-US" sz="1200" i="1" dirty="0">
                <a:solidFill>
                  <a:srgbClr val="0904FF"/>
                </a:solidFill>
              </a:rPr>
              <a:t>Proceedings of the 29th annual international ACM SIGIR conference on Research and development in information retrieval</a:t>
            </a:r>
            <a:r>
              <a:rPr lang="en-US" sz="1200" dirty="0">
                <a:solidFill>
                  <a:srgbClr val="0904FF"/>
                </a:solidFill>
              </a:rPr>
              <a:t> (SIGIR '06). ACM, New York, NY, USA, 178-185.  </a:t>
            </a:r>
            <a:r>
              <a:rPr lang="en-US" sz="1200" b="1" dirty="0" smtClean="0">
                <a:solidFill>
                  <a:srgbClr val="FF0000"/>
                </a:solidFill>
              </a:rPr>
              <a:t>2006</a:t>
            </a:r>
            <a:r>
              <a:rPr lang="en-US" sz="1200" dirty="0" smtClean="0">
                <a:solidFill>
                  <a:srgbClr val="0904FF"/>
                </a:solidFill>
              </a:rPr>
              <a:t>.</a:t>
            </a:r>
            <a:endParaRPr lang="en-US" sz="1200" b="1" dirty="0">
              <a:solidFill>
                <a:srgbClr val="0904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5610" y="6403630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smtClean="0">
                <a:solidFill>
                  <a:srgbClr val="0904FF"/>
                </a:solidFill>
                <a:latin typeface="+mn-lt"/>
              </a:rPr>
              <a:t>TREC=Text </a:t>
            </a:r>
            <a:r>
              <a:rPr lang="de-DE" sz="1200" dirty="0" err="1">
                <a:solidFill>
                  <a:srgbClr val="0904FF"/>
                </a:solidFill>
                <a:latin typeface="+mn-lt"/>
              </a:rPr>
              <a:t>REtrieval</a:t>
            </a:r>
            <a:r>
              <a:rPr lang="de-DE" sz="1200" dirty="0">
                <a:solidFill>
                  <a:srgbClr val="0904FF"/>
                </a:solidFill>
                <a:latin typeface="+mn-lt"/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6081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Generative Topic Models for Community Analysis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Pilfered from: Ramesh </a:t>
            </a:r>
            <a:r>
              <a:rPr lang="en-US" sz="2400" dirty="0" err="1"/>
              <a:t>Nallapati</a:t>
            </a:r>
            <a:endParaRPr lang="en-US" sz="2400" dirty="0"/>
          </a:p>
          <a:p>
            <a:r>
              <a:rPr lang="en-US" sz="1800" dirty="0">
                <a:hlinkClick r:id="rId3"/>
              </a:rPr>
              <a:t>http://www.cs.cmu.edu/~wcohen/10-802/lda-sep-18.ppt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/>
              <a:t>&amp;</a:t>
            </a:r>
            <a:endParaRPr lang="en-US" sz="1800" dirty="0" smtClean="0"/>
          </a:p>
          <a:p>
            <a:r>
              <a:rPr lang="en-US" altLang="x-none" sz="2400" dirty="0"/>
              <a:t>Arthur Asuncion, </a:t>
            </a:r>
            <a:r>
              <a:rPr lang="en-US" altLang="x-none" sz="2400" dirty="0" err="1"/>
              <a:t>Qiang</a:t>
            </a:r>
            <a:r>
              <a:rPr lang="en-US" altLang="x-none" sz="2400" dirty="0"/>
              <a:t> Liu, </a:t>
            </a:r>
            <a:r>
              <a:rPr lang="en-US" altLang="x-none" sz="2400" dirty="0" err="1"/>
              <a:t>Padhraic</a:t>
            </a:r>
            <a:r>
              <a:rPr lang="en-US" altLang="x-none" sz="2400" dirty="0"/>
              <a:t> </a:t>
            </a:r>
            <a:r>
              <a:rPr lang="en-US" altLang="x-none" sz="2400" dirty="0" smtClean="0"/>
              <a:t>Smyth:</a:t>
            </a:r>
          </a:p>
          <a:p>
            <a:r>
              <a:rPr lang="en-US" altLang="x-none" sz="2400" dirty="0"/>
              <a:t>Statistical Approaches to Joint Modeling of Text and Network Data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2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if the corpus has network structure?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5938" y="6400800"/>
            <a:ext cx="1008062" cy="196850"/>
          </a:xfrm>
        </p:spPr>
        <p:txBody>
          <a:bodyPr/>
          <a:lstStyle/>
          <a:p>
            <a:fld id="{61ECF3A8-7778-6349-A190-2ABCA2B4D884}" type="slidenum">
              <a:rPr lang="en-US" altLang="x-none"/>
              <a:pPr/>
              <a:t>55</a:t>
            </a:fld>
            <a:endParaRPr lang="en-US" altLang="x-none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36020" y="5540315"/>
            <a:ext cx="7094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b="0" dirty="0">
                <a:latin typeface="Franklin Gothic Book" charset="0"/>
              </a:rPr>
              <a:t>CORA citation network.  Figure from [Chang, </a:t>
            </a:r>
            <a:r>
              <a:rPr lang="en-US" altLang="x-none" sz="2000" b="0" dirty="0" err="1">
                <a:latin typeface="Franklin Gothic Book" charset="0"/>
              </a:rPr>
              <a:t>Blei</a:t>
            </a:r>
            <a:r>
              <a:rPr lang="en-US" altLang="x-none" sz="2000" b="0" dirty="0">
                <a:latin typeface="Franklin Gothic Book" charset="0"/>
              </a:rPr>
              <a:t>, AISTATS 2009]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6"/>
          <a:stretch>
            <a:fillRect/>
          </a:stretch>
        </p:blipFill>
        <p:spPr bwMode="auto">
          <a:xfrm>
            <a:off x="0" y="1124744"/>
            <a:ext cx="91440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6239263"/>
            <a:ext cx="4824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904FF"/>
                </a:solidFill>
              </a:rPr>
              <a:t>J. Chang, and D. </a:t>
            </a:r>
            <a:r>
              <a:rPr lang="en-US" sz="1100" dirty="0" err="1">
                <a:solidFill>
                  <a:srgbClr val="0904FF"/>
                </a:solidFill>
              </a:rPr>
              <a:t>Blei</a:t>
            </a:r>
            <a:r>
              <a:rPr lang="en-US" sz="1100" dirty="0">
                <a:solidFill>
                  <a:srgbClr val="0904FF"/>
                </a:solidFill>
              </a:rPr>
              <a:t>. Relational Topic Models for Document Networks</a:t>
            </a:r>
            <a:r>
              <a:rPr lang="en-US" sz="1100" dirty="0" smtClean="0">
                <a:solidFill>
                  <a:srgbClr val="0904FF"/>
                </a:solidFill>
              </a:rPr>
              <a:t>.</a:t>
            </a:r>
            <a:br>
              <a:rPr lang="en-US" sz="1100" dirty="0" smtClean="0">
                <a:solidFill>
                  <a:srgbClr val="0904FF"/>
                </a:solidFill>
              </a:rPr>
            </a:br>
            <a:r>
              <a:rPr lang="en-US" sz="1100" dirty="0" smtClean="0">
                <a:solidFill>
                  <a:srgbClr val="0904FF"/>
                </a:solidFill>
              </a:rPr>
              <a:t>AISTATS</a:t>
            </a:r>
            <a:r>
              <a:rPr lang="en-US" sz="1100" dirty="0">
                <a:solidFill>
                  <a:srgbClr val="0904FF"/>
                </a:solidFill>
              </a:rPr>
              <a:t>, volume 5 of JMLR Proceedings, page 81-88. </a:t>
            </a:r>
            <a:r>
              <a:rPr lang="en-US" sz="1100" dirty="0" err="1">
                <a:solidFill>
                  <a:srgbClr val="0904FF"/>
                </a:solidFill>
              </a:rPr>
              <a:t>JMLR.org</a:t>
            </a:r>
            <a:r>
              <a:rPr lang="en-US" sz="1100" dirty="0">
                <a:solidFill>
                  <a:srgbClr val="0904FF"/>
                </a:solidFill>
              </a:rPr>
              <a:t>, </a:t>
            </a:r>
            <a:r>
              <a:rPr lang="en-US" sz="1100" b="1" dirty="0">
                <a:solidFill>
                  <a:srgbClr val="FF0000"/>
                </a:solidFill>
              </a:rPr>
              <a:t>2009</a:t>
            </a:r>
            <a:r>
              <a:rPr lang="en-US" sz="1100" dirty="0">
                <a:solidFill>
                  <a:srgbClr val="0904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Topic </a:t>
            </a:r>
            <a:r>
              <a:rPr lang="en-US" dirty="0"/>
              <a:t>Models for Community Analysis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Citation </a:t>
            </a:r>
            <a:r>
              <a:rPr lang="en-US" dirty="0" smtClean="0"/>
              <a:t>Modeling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with </a:t>
            </a:r>
            <a:r>
              <a:rPr lang="en-US" dirty="0" err="1" smtClean="0"/>
              <a:t>pLSI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with LDA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Modeling </a:t>
            </a:r>
            <a:r>
              <a:rPr lang="en-US" dirty="0"/>
              <a:t>influence of </a:t>
            </a:r>
            <a:r>
              <a:rPr lang="en-US" dirty="0" smtClean="0"/>
              <a:t>citations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Relational Topic Models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</a:t>
            </a:r>
            <a:r>
              <a:rPr lang="en-US" dirty="0" smtClean="0"/>
              <a:t>Modeling Using </a:t>
            </a:r>
            <a:r>
              <a:rPr lang="en-US" smtClean="0"/>
              <a:t>pLSI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598" y="1196975"/>
                <a:ext cx="5029201" cy="4968875"/>
              </a:xfrm>
            </p:spPr>
            <p:txBody>
              <a:bodyPr/>
              <a:lstStyle/>
              <a:p>
                <a:r>
                  <a:rPr lang="en-US" dirty="0" smtClean="0"/>
                  <a:t>Select document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each position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n = 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is-I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…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en-US" baseline="-25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Generate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Generate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each citation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j = 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is-I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…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L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en-US" dirty="0"/>
                  <a:t>  </a:t>
                </a:r>
              </a:p>
              <a:p>
                <a:pPr lvl="2"/>
                <a:r>
                  <a:rPr lang="en-US" dirty="0" smtClean="0"/>
                  <a:t>Generate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Generate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Mult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598" y="1196975"/>
                <a:ext cx="5029201" cy="4968875"/>
              </a:xfrm>
              <a:blipFill rotWithShape="0">
                <a:blip r:embed="rId3"/>
                <a:stretch>
                  <a:fillRect l="-1576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57</a:t>
            </a:fld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158315" y="1091592"/>
            <a:ext cx="3200400" cy="5179640"/>
            <a:chOff x="158315" y="1091592"/>
            <a:chExt cx="3200400" cy="5179640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158315" y="1875296"/>
              <a:ext cx="32004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691715" y="2027696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691715" y="3094496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691715" y="4161296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63115" y="2942096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691715" y="558543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V="1">
              <a:off x="996515" y="484709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H="1">
              <a:off x="1072715" y="2561096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996515" y="378029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2977715" y="5075696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2063315" y="2027696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</a:t>
              </a:r>
              <a:r>
                <a:rPr lang="en-US" sz="2400" baseline="-25000">
                  <a:sym typeface="Symbol" charset="0"/>
                </a:rPr>
                <a:t>d</a:t>
              </a:r>
              <a:endParaRPr lang="en-US" sz="2400" baseline="-25000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flipH="1">
              <a:off x="1072715" y="271349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767915" y="1091592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H="1">
              <a:off x="1072715" y="1624992"/>
              <a:ext cx="0" cy="402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301315" y="4694696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2715" y="2637296"/>
            <a:ext cx="2057400" cy="3633936"/>
            <a:chOff x="1072715" y="2637296"/>
            <a:chExt cx="2057400" cy="3633936"/>
          </a:xfrm>
        </p:grpSpPr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758515" y="2942096"/>
              <a:ext cx="12192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1987115" y="3094496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20501" name="Oval 21"/>
            <p:cNvSpPr>
              <a:spLocks noChangeArrowheads="1"/>
            </p:cNvSpPr>
            <p:nvPr/>
          </p:nvSpPr>
          <p:spPr bwMode="auto">
            <a:xfrm>
              <a:off x="1987115" y="4161296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291915" y="378029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1072715" y="2713496"/>
              <a:ext cx="1219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2291915" y="263729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5" name="Oval 25"/>
            <p:cNvSpPr>
              <a:spLocks noChangeArrowheads="1"/>
            </p:cNvSpPr>
            <p:nvPr/>
          </p:nvSpPr>
          <p:spPr bwMode="auto">
            <a:xfrm>
              <a:off x="1987115" y="558543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g</a:t>
              </a:r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 flipV="1">
              <a:off x="2291915" y="484709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2672915" y="4694696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3059832" y="6069196"/>
            <a:ext cx="3816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solidFill>
                  <a:srgbClr val="0000FF"/>
                </a:solidFill>
              </a:rPr>
              <a:t>D. A. Cohn, </a:t>
            </a:r>
            <a:r>
              <a:rPr lang="de-DE" sz="1100" dirty="0" err="1" smtClean="0">
                <a:solidFill>
                  <a:srgbClr val="0000FF"/>
                </a:solidFill>
              </a:rPr>
              <a:t>Th</a:t>
            </a:r>
            <a:r>
              <a:rPr lang="de-DE" sz="1100" dirty="0" smtClean="0">
                <a:solidFill>
                  <a:srgbClr val="0000FF"/>
                </a:solidFill>
              </a:rPr>
              <a:t>. Hofmann, The </a:t>
            </a:r>
            <a:r>
              <a:rPr lang="de-DE" sz="1100" dirty="0" err="1">
                <a:solidFill>
                  <a:srgbClr val="0000FF"/>
                </a:solidFill>
              </a:rPr>
              <a:t>Missing</a:t>
            </a:r>
            <a:r>
              <a:rPr lang="de-DE" sz="1100" dirty="0">
                <a:solidFill>
                  <a:srgbClr val="0000FF"/>
                </a:solidFill>
              </a:rPr>
              <a:t> Link - A </a:t>
            </a:r>
            <a:r>
              <a:rPr lang="de-DE" sz="1100" dirty="0" err="1">
                <a:solidFill>
                  <a:srgbClr val="0000FF"/>
                </a:solidFill>
              </a:rPr>
              <a:t>Probabilistic</a:t>
            </a:r>
            <a:r>
              <a:rPr lang="de-DE" sz="1100" dirty="0">
                <a:solidFill>
                  <a:srgbClr val="0000FF"/>
                </a:solidFill>
              </a:rPr>
              <a:t> Model of </a:t>
            </a:r>
            <a:r>
              <a:rPr lang="de-DE" sz="1100" dirty="0" err="1">
                <a:solidFill>
                  <a:srgbClr val="0000FF"/>
                </a:solidFill>
              </a:rPr>
              <a:t>Document</a:t>
            </a:r>
            <a:r>
              <a:rPr lang="de-DE" sz="1100" dirty="0">
                <a:solidFill>
                  <a:srgbClr val="0000FF"/>
                </a:solidFill>
              </a:rPr>
              <a:t> Content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Hypertext </a:t>
            </a:r>
            <a:r>
              <a:rPr lang="de-DE" sz="1100" dirty="0" smtClean="0">
                <a:solidFill>
                  <a:srgbClr val="0000FF"/>
                </a:solidFill>
              </a:rPr>
              <a:t>Connectivity, In: </a:t>
            </a:r>
            <a:r>
              <a:rPr lang="de-DE" sz="1100" dirty="0" err="1" smtClean="0">
                <a:solidFill>
                  <a:srgbClr val="0000FF"/>
                </a:solidFill>
              </a:rPr>
              <a:t>Proc</a:t>
            </a:r>
            <a:r>
              <a:rPr lang="de-DE" sz="1100" dirty="0" smtClean="0">
                <a:solidFill>
                  <a:srgbClr val="0000FF"/>
                </a:solidFill>
              </a:rPr>
              <a:t>.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is-IS" sz="1100" dirty="0" smtClean="0">
                <a:solidFill>
                  <a:srgbClr val="0000FF"/>
                </a:solidFill>
              </a:rPr>
              <a:t>NIPS, </a:t>
            </a:r>
            <a:r>
              <a:rPr lang="is-IS" sz="1100" dirty="0">
                <a:solidFill>
                  <a:srgbClr val="0000FF"/>
                </a:solidFill>
              </a:rPr>
              <a:t>pp. 430-</a:t>
            </a:r>
            <a:r>
              <a:rPr lang="is-IS" sz="1100" dirty="0" smtClean="0">
                <a:solidFill>
                  <a:srgbClr val="0000FF"/>
                </a:solidFill>
              </a:rPr>
              <a:t>436, </a:t>
            </a:r>
            <a:r>
              <a:rPr lang="is-IS" sz="1100" b="1" dirty="0" smtClean="0">
                <a:solidFill>
                  <a:srgbClr val="FF0000"/>
                </a:solidFill>
              </a:rPr>
              <a:t>2000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</a:t>
            </a:r>
            <a:r>
              <a:rPr lang="en-US" dirty="0" smtClean="0"/>
              <a:t>Modeling Using </a:t>
            </a:r>
            <a:r>
              <a:rPr lang="en-US" dirty="0" err="1" smtClean="0"/>
              <a:t>pLSI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196975"/>
            <a:ext cx="5029200" cy="4968875"/>
          </a:xfrm>
        </p:spPr>
        <p:txBody>
          <a:bodyPr/>
          <a:lstStyle/>
          <a:p>
            <a:r>
              <a:rPr lang="en-US" dirty="0" err="1" smtClean="0"/>
              <a:t>pLSI</a:t>
            </a:r>
            <a:r>
              <a:rPr lang="en-US" dirty="0" smtClean="0"/>
              <a:t> likelihood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likelihood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Learning using EM</a:t>
            </a:r>
            <a:endParaRPr lang="en-US" dirty="0"/>
          </a:p>
        </p:txBody>
      </p:sp>
      <p:sp>
        <p:nvSpPr>
          <p:cNvPr id="3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73730" y="1690803"/>
                <a:ext cx="3481536" cy="1865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3127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 indent="142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is-IS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30" y="1690803"/>
                <a:ext cx="3481536" cy="18655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73730" y="4050206"/>
                <a:ext cx="4816877" cy="1978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3127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 indent="142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30" y="4050206"/>
                <a:ext cx="4816877" cy="19783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58315" y="1091592"/>
            <a:ext cx="3200400" cy="5179640"/>
            <a:chOff x="158315" y="1091592"/>
            <a:chExt cx="3200400" cy="5179640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8315" y="1875296"/>
              <a:ext cx="32004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691715" y="2027696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691715" y="3094496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691715" y="4161296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63115" y="2942096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691715" y="558543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V="1">
              <a:off x="996515" y="484709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>
              <a:off x="1072715" y="2561096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996515" y="378029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977715" y="5075696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2063315" y="2027696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</a:t>
              </a:r>
              <a:r>
                <a:rPr lang="en-US" sz="2400" baseline="-25000">
                  <a:sym typeface="Symbol" charset="0"/>
                </a:rPr>
                <a:t>d</a:t>
              </a:r>
              <a:endParaRPr lang="en-US" sz="2400" baseline="-25000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>
              <a:off x="1072715" y="271349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767915" y="1091592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H="1">
              <a:off x="1072715" y="1624992"/>
              <a:ext cx="0" cy="402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1301315" y="4694696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72715" y="2637296"/>
            <a:ext cx="2057400" cy="3633936"/>
            <a:chOff x="1072715" y="2637296"/>
            <a:chExt cx="2057400" cy="3633936"/>
          </a:xfrm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1758515" y="2942096"/>
              <a:ext cx="12192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1987115" y="3094496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1987115" y="4161296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2291915" y="378029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1072715" y="2713496"/>
              <a:ext cx="1219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2291915" y="263729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1987115" y="558543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g</a:t>
              </a:r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V="1">
              <a:off x="2291915" y="484709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2672915" y="4694696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</a:t>
            </a:r>
            <a:r>
              <a:rPr lang="en-US" dirty="0" smtClean="0"/>
              <a:t>Modeling Using </a:t>
            </a:r>
            <a:r>
              <a:rPr lang="en-US" dirty="0" err="1" smtClean="0"/>
              <a:t>pLSI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Heuristic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&lt;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&lt;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en-US" dirty="0"/>
              <a:t>determines the relative importance of content and hyperlinks</a:t>
            </a:r>
          </a:p>
          <a:p>
            <a:pPr lvl="1"/>
            <a:endParaRPr lang="en-US" dirty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10741" y="3187090"/>
                <a:ext cx="5144743" cy="2057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3127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</a:endParaRPr>
              </a:p>
              <a:p>
                <a:pPr indent="142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s-I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is-I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𝑑𝑘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is-IS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𝑑𝑘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41" y="3187090"/>
                <a:ext cx="5144743" cy="2057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Topic Modeling 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1" y="4663265"/>
            <a:ext cx="8713092" cy="1502585"/>
          </a:xfrm>
        </p:spPr>
        <p:txBody>
          <a:bodyPr/>
          <a:lstStyle/>
          <a:p>
            <a:r>
              <a:rPr lang="en-US" dirty="0" smtClean="0"/>
              <a:t>In reality, we only observe the documents</a:t>
            </a:r>
          </a:p>
          <a:p>
            <a:r>
              <a:rPr lang="en-US" dirty="0" smtClean="0"/>
              <a:t>The other structures are hidden variables</a:t>
            </a:r>
          </a:p>
          <a:p>
            <a:r>
              <a:rPr lang="en-US" dirty="0" smtClean="0"/>
              <a:t>Topic modeling algorithms infer these variables from data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6" y="1124744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</a:t>
            </a:r>
            <a:r>
              <a:rPr lang="en-US" dirty="0" smtClean="0"/>
              <a:t>Modeling Using </a:t>
            </a:r>
            <a:r>
              <a:rPr lang="en-US" dirty="0" err="1" smtClean="0"/>
              <a:t>pLSI</a:t>
            </a:r>
            <a:endParaRPr lang="en-US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performance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60</a:t>
            </a:fld>
            <a:endParaRPr lang="de-DE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Hyperlink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57600" y="5638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371600" y="5715000"/>
            <a:ext cx="2286000" cy="2286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Hyperlink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229600" y="5486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019800" y="5638800"/>
            <a:ext cx="2286000" cy="2286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5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 modeling using LDA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733797" y="1196975"/>
                <a:ext cx="5410203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For each document d,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Generate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Dirichlet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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For each position 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i = 1, ...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,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 eaLnBrk="1" hangingPunct="1">
                  <a:defRPr/>
                </a:pPr>
                <a:r>
                  <a:rPr lang="en-US" dirty="0">
                    <a:ea typeface="ＭＳ Ｐゴシック" charset="0"/>
                  </a:rPr>
                  <a:t>Generate a topic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</a:t>
                </a:r>
                <a:r>
                  <a:rPr lang="en-US" dirty="0">
                    <a:ea typeface="ＭＳ Ｐゴシック" charset="0"/>
                  </a:rPr>
                  <a:t>a word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  <a:p>
                <a:pPr lvl="1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For each citation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j = 1, </a:t>
                </a:r>
                <a:r>
                  <a:rPr lang="is-I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…, L</a:t>
                </a:r>
                <a:r>
                  <a:rPr lang="is-IS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c</a:t>
                </a: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c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~ Mult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  <a:p>
                <a:pPr eaLnBrk="1" hangingPunct="1">
                  <a:defRPr/>
                </a:pPr>
                <a:endParaRPr lang="en-US" dirty="0" smtClean="0">
                  <a:ea typeface="ＭＳ Ｐゴシック" charset="0"/>
                </a:endParaRPr>
              </a:p>
              <a:p>
                <a:pPr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Learning using </a:t>
                </a:r>
                <a:r>
                  <a:rPr lang="en-US" dirty="0" err="1" smtClean="0">
                    <a:ea typeface="ＭＳ Ｐゴシック" charset="0"/>
                  </a:rPr>
                  <a:t>variational</a:t>
                </a:r>
                <a:r>
                  <a:rPr lang="en-US" dirty="0" smtClean="0">
                    <a:ea typeface="ＭＳ Ｐゴシック" charset="0"/>
                  </a:rPr>
                  <a:t> EM, Gibbs sampling</a:t>
                </a:r>
                <a:endParaRPr lang="en-US" dirty="0"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797" y="1196975"/>
                <a:ext cx="5410203" cy="4968875"/>
              </a:xfrm>
              <a:blipFill rotWithShape="0">
                <a:blip r:embed="rId3"/>
                <a:stretch>
                  <a:fillRect l="-1351" t="-982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1916832"/>
            <a:ext cx="31242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762000" y="313603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62000" y="420283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3400" y="2983632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62000" y="565063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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1066800" y="488863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066800" y="38218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76400" y="5041032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838200" y="2069232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</a:t>
            </a:r>
            <a:endParaRPr lang="en-US" sz="2400" baseline="-25000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1066800" y="267883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371600" y="4736232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762000" y="1143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a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066800" y="1676400"/>
            <a:ext cx="0" cy="3928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2209800" y="313603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2209800" y="420283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981200" y="2983632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2209800" y="565063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g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2514600" y="488863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514600" y="38218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1447800" y="2374032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819400" y="4736232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2" name="Rechteck 1"/>
          <p:cNvSpPr/>
          <p:nvPr/>
        </p:nvSpPr>
        <p:spPr>
          <a:xfrm>
            <a:off x="3059832" y="6093296"/>
            <a:ext cx="41764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E. </a:t>
            </a:r>
            <a:r>
              <a:rPr lang="de-DE" sz="1100" dirty="0" err="1">
                <a:solidFill>
                  <a:srgbClr val="0000FF"/>
                </a:solidFill>
              </a:rPr>
              <a:t>Erosheva</a:t>
            </a:r>
            <a:r>
              <a:rPr lang="de-DE" sz="1100" dirty="0">
                <a:solidFill>
                  <a:srgbClr val="0000FF"/>
                </a:solidFill>
              </a:rPr>
              <a:t>, S </a:t>
            </a:r>
            <a:r>
              <a:rPr lang="de-DE" sz="1100" dirty="0" err="1">
                <a:solidFill>
                  <a:srgbClr val="0000FF"/>
                </a:solidFill>
              </a:rPr>
              <a:t>Fienberg</a:t>
            </a:r>
            <a:r>
              <a:rPr lang="de-DE" sz="1100" dirty="0">
                <a:solidFill>
                  <a:srgbClr val="0000FF"/>
                </a:solidFill>
              </a:rPr>
              <a:t>, J. </a:t>
            </a:r>
            <a:r>
              <a:rPr lang="de-DE" sz="1100" dirty="0" err="1">
                <a:solidFill>
                  <a:srgbClr val="0000FF"/>
                </a:solidFill>
              </a:rPr>
              <a:t>Lafferty</a:t>
            </a:r>
            <a:r>
              <a:rPr lang="de-DE" sz="1100" dirty="0">
                <a:solidFill>
                  <a:srgbClr val="0000FF"/>
                </a:solidFill>
              </a:rPr>
              <a:t>, Mixed-membership </a:t>
            </a:r>
            <a:r>
              <a:rPr lang="de-DE" sz="1100" dirty="0" err="1">
                <a:solidFill>
                  <a:srgbClr val="0000FF"/>
                </a:solidFill>
              </a:rPr>
              <a:t>models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scientific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publications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</a:t>
            </a:r>
            <a:r>
              <a:rPr lang="de-DE" sz="1100" dirty="0">
                <a:solidFill>
                  <a:srgbClr val="0000FF"/>
                </a:solidFill>
              </a:rPr>
              <a:t> National </a:t>
            </a:r>
            <a:r>
              <a:rPr lang="de-DE" sz="1100" dirty="0" err="1">
                <a:solidFill>
                  <a:srgbClr val="0000FF"/>
                </a:solidFill>
              </a:rPr>
              <a:t>Academy</a:t>
            </a:r>
            <a:r>
              <a:rPr lang="de-DE" sz="1100" dirty="0">
                <a:solidFill>
                  <a:srgbClr val="0000FF"/>
                </a:solidFill>
              </a:rPr>
              <a:t> Science U S A. 2004 Apr 6;101 </a:t>
            </a:r>
            <a:r>
              <a:rPr lang="de-DE" sz="1100" dirty="0" err="1">
                <a:solidFill>
                  <a:srgbClr val="0000FF"/>
                </a:solidFill>
              </a:rPr>
              <a:t>Suppl</a:t>
            </a:r>
            <a:r>
              <a:rPr lang="de-DE" sz="1100" dirty="0">
                <a:solidFill>
                  <a:srgbClr val="0000FF"/>
                </a:solidFill>
              </a:rPr>
              <a:t> 1:5220-7. </a:t>
            </a:r>
            <a:r>
              <a:rPr lang="de-DE" sz="1100" dirty="0" err="1">
                <a:solidFill>
                  <a:srgbClr val="0000FF"/>
                </a:solidFill>
              </a:rPr>
              <a:t>Epub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b="1" dirty="0">
                <a:solidFill>
                  <a:srgbClr val="FF0000"/>
                </a:solidFill>
              </a:rPr>
              <a:t>2004</a:t>
            </a:r>
            <a:r>
              <a:rPr lang="de-DE" sz="1100" dirty="0">
                <a:solidFill>
                  <a:srgbClr val="0000FF"/>
                </a:solidFill>
              </a:rPr>
              <a:t> Mar 12.</a:t>
            </a:r>
          </a:p>
        </p:txBody>
      </p:sp>
    </p:spTree>
    <p:extLst>
      <p:ext uri="{BB962C8B-B14F-4D97-AF65-F5344CB8AC3E}">
        <p14:creationId xmlns:p14="http://schemas.microsoft.com/office/powerpoint/2010/main" val="2326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</a:t>
            </a:r>
            <a:r>
              <a:rPr lang="en-US" dirty="0" err="1" smtClean="0"/>
              <a:t>pLSI</a:t>
            </a:r>
            <a:r>
              <a:rPr lang="en-US" dirty="0" smtClean="0"/>
              <a:t>-LDA</a:t>
            </a:r>
            <a:r>
              <a:rPr lang="en-US" dirty="0"/>
              <a:t>: Topic Influence in </a:t>
            </a:r>
            <a:r>
              <a:rPr lang="en-US" dirty="0" smtClean="0"/>
              <a:t>Blogs</a:t>
            </a:r>
            <a:endParaRPr lang="en-US" sz="2000" dirty="0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32655" r="24359" b="8807"/>
          <a:stretch>
            <a:fillRect/>
          </a:stretch>
        </p:blipFill>
        <p:spPr bwMode="auto">
          <a:xfrm>
            <a:off x="1259632" y="1104106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4644008" y="1124744"/>
            <a:ext cx="4139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</a:t>
            </a:r>
            <a:r>
              <a:rPr lang="de-DE" sz="1200" dirty="0" err="1">
                <a:solidFill>
                  <a:srgbClr val="0000FF"/>
                </a:solidFill>
              </a:rPr>
              <a:t>Nallapati</a:t>
            </a:r>
            <a:r>
              <a:rPr lang="de-DE" sz="1200" dirty="0">
                <a:solidFill>
                  <a:srgbClr val="0000FF"/>
                </a:solidFill>
              </a:rPr>
              <a:t>, A. Ahmed, E. </a:t>
            </a:r>
            <a:r>
              <a:rPr lang="de-DE" sz="1200" dirty="0" err="1">
                <a:solidFill>
                  <a:srgbClr val="0000FF"/>
                </a:solidFill>
              </a:rPr>
              <a:t>Xing</a:t>
            </a:r>
            <a:r>
              <a:rPr lang="de-DE" sz="1200" dirty="0">
                <a:solidFill>
                  <a:srgbClr val="0000FF"/>
                </a:solidFill>
              </a:rPr>
              <a:t>, W.W. Cohen, Joint Latent Topic Models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Text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Citations</a:t>
            </a:r>
            <a:r>
              <a:rPr lang="de-DE" sz="1200" dirty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KDD,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956550" y="6358852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459873F-0287-9A4B-A260-FE52D1F3913B}" type="slidenum">
              <a:rPr lang="de-DE" sz="1100" smtClean="0"/>
              <a:pPr algn="r">
                <a:defRPr/>
              </a:pPr>
              <a:t>62</a:t>
            </a:fld>
            <a:endParaRPr lang="de-DE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11984" y="3321859"/>
                <a:ext cx="216000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t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84" y="3321859"/>
                <a:ext cx="216000" cy="323165"/>
              </a:xfrm>
              <a:prstGeom prst="rect">
                <a:avLst/>
              </a:prstGeom>
              <a:blipFill rotWithShape="0">
                <a:blip r:embed="rId4"/>
                <a:stretch>
                  <a:fillRect r="-37143"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1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1818" r="15811" b="8182"/>
          <a:stretch>
            <a:fillRect/>
          </a:stretch>
        </p:blipFill>
        <p:spPr bwMode="auto">
          <a:xfrm>
            <a:off x="381000" y="152400"/>
            <a:ext cx="77724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7956550" y="6358852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3459873F-0287-9A4B-A260-FE52D1F3913B}" type="slidenum">
              <a:rPr lang="de-DE" sz="1100" smtClean="0"/>
              <a:pPr algn="r">
                <a:defRPr/>
              </a:pPr>
              <a:t>63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043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Citation </a:t>
            </a:r>
            <a:r>
              <a:rPr lang="en-US" dirty="0" smtClean="0"/>
              <a:t>Influences - </a:t>
            </a:r>
            <a:r>
              <a:rPr lang="en-US" dirty="0"/>
              <a:t>Copycat </a:t>
            </a:r>
            <a:r>
              <a:rPr lang="en-US" dirty="0" smtClean="0"/>
              <a:t>Model</a:t>
            </a:r>
            <a:endParaRPr lang="en-US" sz="2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topic in a citing document is drawn from one of the topic mixtures of cited publications</a:t>
            </a:r>
            <a:endParaRPr lang="en-US"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44827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Dietz, St. Bickel,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T. Scheffer, </a:t>
            </a:r>
            <a:r>
              <a:rPr lang="de-DE" sz="1200" dirty="0" err="1">
                <a:solidFill>
                  <a:srgbClr val="0000FF"/>
                </a:solidFill>
              </a:rPr>
              <a:t>Unsupervised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Prediction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Citation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Influences</a:t>
            </a:r>
            <a:r>
              <a:rPr lang="de-DE" sz="1200" dirty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ICML </a:t>
            </a:r>
            <a:r>
              <a:rPr lang="de-DE" sz="1200" b="1" dirty="0">
                <a:solidFill>
                  <a:srgbClr val="FF0000"/>
                </a:solidFill>
              </a:rPr>
              <a:t>2007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65" y="2132856"/>
            <a:ext cx="4446469" cy="38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Citation </a:t>
            </a:r>
            <a:r>
              <a:rPr lang="en-US" dirty="0" smtClean="0"/>
              <a:t>Influences</a:t>
            </a:r>
            <a:endParaRPr lang="en-US" sz="24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Citation influence </a:t>
            </a:r>
            <a:r>
              <a:rPr lang="en-US" dirty="0" smtClean="0"/>
              <a:t>model: Combination of LDA and Copycat model</a:t>
            </a:r>
            <a:endParaRPr lang="en-US"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65</a:t>
            </a:fld>
            <a:endParaRPr lang="de-DE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096985"/>
            <a:ext cx="4759325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44827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Dietz, St. Bickel,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T. Scheffer, </a:t>
            </a:r>
            <a:r>
              <a:rPr lang="de-DE" sz="1200" dirty="0" err="1">
                <a:solidFill>
                  <a:srgbClr val="0000FF"/>
                </a:solidFill>
              </a:rPr>
              <a:t>Unsupervised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Prediction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Citation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Influences</a:t>
            </a:r>
            <a:r>
              <a:rPr lang="de-DE" sz="1200" dirty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ICML </a:t>
            </a:r>
            <a:r>
              <a:rPr lang="de-DE" sz="1200" b="1" dirty="0">
                <a:solidFill>
                  <a:srgbClr val="FF0000"/>
                </a:solidFill>
              </a:rPr>
              <a:t>2007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6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Citation </a:t>
            </a:r>
            <a:r>
              <a:rPr lang="en-US" dirty="0" smtClean="0"/>
              <a:t>Influences</a:t>
            </a:r>
            <a:endParaRPr lang="en-US" sz="24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Citation influence graph for LDA paper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66</a:t>
            </a:fld>
            <a:endParaRPr lang="de-DE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438400"/>
            <a:ext cx="8956675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Citation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Words in LDA paper assigned to </a:t>
            </a:r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824" y="2022610"/>
            <a:ext cx="5102578" cy="413710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7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Citation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Predictive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60" y="2032295"/>
            <a:ext cx="6348880" cy="41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Relational Topic Model (RTM</a:t>
            </a:r>
            <a:r>
              <a:rPr lang="en-US" altLang="x-none" dirty="0" smtClean="0"/>
              <a:t>) [</a:t>
            </a:r>
            <a:r>
              <a:rPr lang="en-US" altLang="x-none" dirty="0" err="1" smtClean="0"/>
              <a:t>ChangBlei</a:t>
            </a:r>
            <a:r>
              <a:rPr lang="en-US" altLang="x-none" dirty="0" smtClean="0"/>
              <a:t> 2009]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setup as LDA, except now we have observed network information across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sp>
        <p:nvSpPr>
          <p:cNvPr id="45" name="Oval 51"/>
          <p:cNvSpPr>
            <a:spLocks noChangeArrowheads="1"/>
          </p:cNvSpPr>
          <p:nvPr/>
        </p:nvSpPr>
        <p:spPr bwMode="auto">
          <a:xfrm>
            <a:off x="1652394" y="3037374"/>
            <a:ext cx="1813798" cy="1860997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flipV="1">
            <a:off x="3260787" y="2614330"/>
            <a:ext cx="1673163" cy="74825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5293729" y="2614331"/>
            <a:ext cx="29931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b="0" dirty="0">
                <a:latin typeface="+mn-lt"/>
              </a:rPr>
              <a:t>“Link probability function”</a:t>
            </a: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5448673" y="4542475"/>
            <a:ext cx="32450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2400" b="0" dirty="0">
                <a:solidFill>
                  <a:schemeClr val="accent2"/>
                </a:solidFill>
                <a:latin typeface="+mn-lt"/>
              </a:rPr>
              <a:t>Documents with similar topics are more likely to be linked.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79124" y="2213518"/>
                <a:ext cx="3352905" cy="428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 ~ </m:t>
                      </m:r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endChr m:val="|"/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sSup>
                            <m:sSup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124" y="2213518"/>
                <a:ext cx="3352905" cy="428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78904" y="2895600"/>
            <a:ext cx="1828800" cy="3505200"/>
            <a:chOff x="342525" y="2895600"/>
            <a:chExt cx="1828800" cy="3505200"/>
          </a:xfrm>
        </p:grpSpPr>
        <p:sp>
          <p:nvSpPr>
            <p:cNvPr id="113" name="Rectangle 4"/>
            <p:cNvSpPr>
              <a:spLocks noChangeArrowheads="1"/>
            </p:cNvSpPr>
            <p:nvPr/>
          </p:nvSpPr>
          <p:spPr bwMode="auto">
            <a:xfrm>
              <a:off x="342525" y="2895600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" name="Text Box 13"/>
            <p:cNvSpPr txBox="1">
              <a:spLocks noChangeArrowheads="1"/>
            </p:cNvSpPr>
            <p:nvPr/>
          </p:nvSpPr>
          <p:spPr bwMode="auto">
            <a:xfrm>
              <a:off x="1790325" y="6019800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51520" y="2146771"/>
            <a:ext cx="2888776" cy="3958237"/>
            <a:chOff x="612973" y="2146771"/>
            <a:chExt cx="2888776" cy="3958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Oval 6"/>
                <p:cNvSpPr>
                  <a:spLocks noChangeArrowheads="1"/>
                </p:cNvSpPr>
                <p:nvPr/>
              </p:nvSpPr>
              <p:spPr bwMode="auto">
                <a:xfrm>
                  <a:off x="875925" y="4114800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29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925" y="4114800"/>
                  <a:ext cx="685800" cy="6858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Oval 7"/>
                <p:cNvSpPr>
                  <a:spLocks noChangeArrowheads="1"/>
                </p:cNvSpPr>
                <p:nvPr/>
              </p:nvSpPr>
              <p:spPr bwMode="auto">
                <a:xfrm>
                  <a:off x="875925" y="5181600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30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925" y="5181600"/>
                  <a:ext cx="685800" cy="6858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Rectangle 8"/>
            <p:cNvSpPr>
              <a:spLocks noChangeArrowheads="1"/>
            </p:cNvSpPr>
            <p:nvPr/>
          </p:nvSpPr>
          <p:spPr bwMode="auto">
            <a:xfrm>
              <a:off x="647325" y="3962400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11"/>
            <p:cNvSpPr>
              <a:spLocks noChangeShapeType="1"/>
            </p:cNvSpPr>
            <p:nvPr/>
          </p:nvSpPr>
          <p:spPr bwMode="auto">
            <a:xfrm rot="21480000" flipH="1">
              <a:off x="1214593" y="3657600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12"/>
            <p:cNvSpPr>
              <a:spLocks noChangeShapeType="1"/>
            </p:cNvSpPr>
            <p:nvPr/>
          </p:nvSpPr>
          <p:spPr bwMode="auto">
            <a:xfrm>
              <a:off x="1180725" y="4800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5"/>
                <p:cNvSpPr>
                  <a:spLocks noChangeArrowheads="1"/>
                </p:cNvSpPr>
                <p:nvPr/>
              </p:nvSpPr>
              <p:spPr bwMode="auto">
                <a:xfrm>
                  <a:off x="918589" y="3048000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4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89" y="3048000"/>
                  <a:ext cx="612000" cy="6120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/>
                <p:cNvSpPr>
                  <a:spLocks noChangeArrowheads="1"/>
                </p:cNvSpPr>
                <p:nvPr/>
              </p:nvSpPr>
              <p:spPr bwMode="auto">
                <a:xfrm>
                  <a:off x="2625449" y="2146771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b="0" i="1" dirty="0" smtClean="0">
                            <a:latin typeface="Cambria Math" charset="0"/>
                            <a:sym typeface="Symbol" charset="0"/>
                          </a:rPr>
                          <m:t>α</m:t>
                        </m:r>
                      </m:oMath>
                    </m:oMathPara>
                  </a14:m>
                  <a:endParaRPr lang="de-DE" sz="2400" b="0" dirty="0" smtClean="0">
                    <a:latin typeface="Symbol" charset="0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5449" y="2146771"/>
                  <a:ext cx="609600" cy="5334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Line 22"/>
            <p:cNvSpPr>
              <a:spLocks noChangeShapeType="1"/>
            </p:cNvSpPr>
            <p:nvPr/>
          </p:nvSpPr>
          <p:spPr bwMode="auto">
            <a:xfrm flipH="1">
              <a:off x="1223761" y="2490317"/>
              <a:ext cx="1401688" cy="556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12973" y="5742024"/>
                  <a:ext cx="304800" cy="3629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37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2973" y="5742024"/>
                  <a:ext cx="304800" cy="3629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6000"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2358749" y="4953000"/>
              <a:ext cx="11430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Text Box 24"/>
            <p:cNvSpPr txBox="1">
              <a:spLocks noChangeArrowheads="1"/>
            </p:cNvSpPr>
            <p:nvPr/>
          </p:nvSpPr>
          <p:spPr bwMode="auto">
            <a:xfrm>
              <a:off x="3196949" y="563880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5"/>
                <p:cNvSpPr>
                  <a:spLocks noChangeArrowheads="1"/>
                </p:cNvSpPr>
                <p:nvPr/>
              </p:nvSpPr>
              <p:spPr bwMode="auto">
                <a:xfrm>
                  <a:off x="2592044" y="5207684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de-DE" sz="2400" b="0" dirty="0" smtClean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40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044" y="5207684"/>
                  <a:ext cx="612000" cy="6120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ine 10"/>
            <p:cNvSpPr>
              <a:spLocks noChangeShapeType="1"/>
            </p:cNvSpPr>
            <p:nvPr/>
          </p:nvSpPr>
          <p:spPr bwMode="auto">
            <a:xfrm rot="5400000">
              <a:off x="2074747" y="50178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842591" y="2490318"/>
            <a:ext cx="1932929" cy="3674266"/>
            <a:chOff x="3204044" y="2490318"/>
            <a:chExt cx="1932929" cy="3674266"/>
          </a:xfrm>
        </p:grpSpPr>
        <p:grpSp>
          <p:nvGrpSpPr>
            <p:cNvPr id="143" name="Group 142"/>
            <p:cNvGrpSpPr/>
            <p:nvPr/>
          </p:nvGrpSpPr>
          <p:grpSpPr>
            <a:xfrm>
              <a:off x="3204044" y="2490318"/>
              <a:ext cx="1932929" cy="3674266"/>
              <a:chOff x="198439" y="1127276"/>
              <a:chExt cx="1932929" cy="36742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216968" y="2820342"/>
                    <a:ext cx="685800" cy="6858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𝑧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145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16968" y="2820342"/>
                    <a:ext cx="685800" cy="6858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216968" y="3887142"/>
                    <a:ext cx="685800" cy="6858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charset="0"/>
                                  <a:sym typeface="Symbol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146" name="Oval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16968" y="3887142"/>
                    <a:ext cx="685800" cy="6858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7" name="Rectangle 8"/>
              <p:cNvSpPr>
                <a:spLocks noChangeArrowheads="1"/>
              </p:cNvSpPr>
              <p:nvPr/>
            </p:nvSpPr>
            <p:spPr bwMode="auto">
              <a:xfrm>
                <a:off x="988368" y="2667942"/>
                <a:ext cx="1143000" cy="2133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8" name="Line 11"/>
              <p:cNvSpPr>
                <a:spLocks noChangeShapeType="1"/>
              </p:cNvSpPr>
              <p:nvPr/>
            </p:nvSpPr>
            <p:spPr bwMode="auto">
              <a:xfrm rot="21480000" flipH="1">
                <a:off x="1555636" y="2363142"/>
                <a:ext cx="21704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Line 12"/>
              <p:cNvSpPr>
                <a:spLocks noChangeShapeType="1"/>
              </p:cNvSpPr>
              <p:nvPr/>
            </p:nvSpPr>
            <p:spPr bwMode="auto">
              <a:xfrm>
                <a:off x="1521768" y="3506142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259632" y="1753542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i="1" dirty="0">
                                  <a:latin typeface="Cambria Math" charset="0"/>
                                  <a:sym typeface="Symbol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2400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2400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2400" baseline="-25000" dirty="0"/>
                  </a:p>
                </p:txBody>
              </p:sp>
            </mc:Choice>
            <mc:Fallback xmlns="">
              <p:sp>
                <p:nvSpPr>
                  <p:cNvPr id="150" name="Oval 1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9632" y="1753542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 l="-388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>
                <a:off x="198439" y="1127276"/>
                <a:ext cx="1323329" cy="6209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6568" y="4420542"/>
                    <a:ext cx="304800" cy="3725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charset="0"/>
                                  <a:sym typeface="Symbol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152" name="Text 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26568" y="4420542"/>
                    <a:ext cx="304800" cy="37253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38000" r="-14000" b="-327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 rot="16200000" flipH="1">
              <a:off x="3715941" y="5011814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205328" y="3125352"/>
            <a:ext cx="2648892" cy="1673229"/>
            <a:chOff x="1566781" y="3125352"/>
            <a:chExt cx="2648892" cy="1673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Oval 15"/>
                <p:cNvSpPr>
                  <a:spLocks noChangeArrowheads="1"/>
                </p:cNvSpPr>
                <p:nvPr/>
              </p:nvSpPr>
              <p:spPr bwMode="auto">
                <a:xfrm>
                  <a:off x="2625449" y="4186581"/>
                  <a:ext cx="612000" cy="6120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charset="0"/>
                            <a:sym typeface="Symbol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charset="0"/>
                                <a:sym typeface="Symbol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  <m:r>
                              <a:rPr lang="de-DE" sz="2000" b="0" i="1" dirty="0" smtClean="0">
                                <a:latin typeface="Cambria Math" charset="0"/>
                                <a:sym typeface="Symbol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e-DE" sz="2000" b="0" i="1" dirty="0" smtClean="0">
                                    <a:latin typeface="Cambria Math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b="0" i="1" dirty="0" smtClean="0">
                                    <a:latin typeface="Cambria Math" charset="0"/>
                                    <a:sym typeface="Symbol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de-DE" sz="2000" b="0" i="1" dirty="0" smtClean="0">
                                    <a:latin typeface="Cambria Math" charset="0"/>
                                    <a:sym typeface="Symbol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de-DE" sz="2400" b="0" dirty="0" smtClean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54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5449" y="4186581"/>
                  <a:ext cx="612000" cy="6120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 l="-20388" t="-47059" b="-61765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Line 10"/>
            <p:cNvSpPr>
              <a:spLocks noChangeShapeType="1"/>
            </p:cNvSpPr>
            <p:nvPr/>
          </p:nvSpPr>
          <p:spPr bwMode="auto">
            <a:xfrm rot="5400000">
              <a:off x="2104400" y="3961278"/>
              <a:ext cx="4762" cy="108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Line 10"/>
            <p:cNvSpPr>
              <a:spLocks noChangeShapeType="1"/>
            </p:cNvSpPr>
            <p:nvPr/>
          </p:nvSpPr>
          <p:spPr bwMode="auto">
            <a:xfrm rot="16200000" flipH="1">
              <a:off x="3729553" y="4048894"/>
              <a:ext cx="240" cy="9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"/>
                <p:cNvSpPr>
                  <a:spLocks noChangeArrowheads="1"/>
                </p:cNvSpPr>
                <p:nvPr/>
              </p:nvSpPr>
              <p:spPr bwMode="auto">
                <a:xfrm>
                  <a:off x="2631673" y="312535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charset="0"/>
                            <a:sym typeface="Symbol" charset="0"/>
                          </a:rPr>
                          <m:t> </m:t>
                        </m:r>
                        <m:r>
                          <a:rPr lang="de-DE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𝜂</m:t>
                        </m:r>
                      </m:oMath>
                    </m:oMathPara>
                  </a14:m>
                  <a:endParaRPr lang="de-DE" sz="2400" b="0" dirty="0" smtClean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57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31673" y="3125352"/>
                  <a:ext cx="612000" cy="6120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 t="-47059" b="-61765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Line 11"/>
            <p:cNvSpPr>
              <a:spLocks noChangeShapeType="1"/>
            </p:cNvSpPr>
            <p:nvPr/>
          </p:nvSpPr>
          <p:spPr bwMode="auto">
            <a:xfrm rot="21480000" flipH="1">
              <a:off x="2926821" y="3749371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2411760" y="6239263"/>
            <a:ext cx="4824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904FF"/>
                </a:solidFill>
              </a:rPr>
              <a:t>J. Chang, and D. </a:t>
            </a:r>
            <a:r>
              <a:rPr lang="en-US" sz="1100" dirty="0" err="1">
                <a:solidFill>
                  <a:srgbClr val="0904FF"/>
                </a:solidFill>
              </a:rPr>
              <a:t>Blei</a:t>
            </a:r>
            <a:r>
              <a:rPr lang="en-US" sz="1100" dirty="0">
                <a:solidFill>
                  <a:srgbClr val="0904FF"/>
                </a:solidFill>
              </a:rPr>
              <a:t>. Relational Topic Models for Document Networks</a:t>
            </a:r>
            <a:r>
              <a:rPr lang="en-US" sz="1100" dirty="0" smtClean="0">
                <a:solidFill>
                  <a:srgbClr val="0904FF"/>
                </a:solidFill>
              </a:rPr>
              <a:t>.</a:t>
            </a:r>
            <a:br>
              <a:rPr lang="en-US" sz="1100" dirty="0" smtClean="0">
                <a:solidFill>
                  <a:srgbClr val="0904FF"/>
                </a:solidFill>
              </a:rPr>
            </a:br>
            <a:r>
              <a:rPr lang="en-US" sz="1100" dirty="0" smtClean="0">
                <a:solidFill>
                  <a:srgbClr val="0904FF"/>
                </a:solidFill>
              </a:rPr>
              <a:t>AISTATS</a:t>
            </a:r>
            <a:r>
              <a:rPr lang="en-US" sz="1100" dirty="0">
                <a:solidFill>
                  <a:srgbClr val="0904FF"/>
                </a:solidFill>
              </a:rPr>
              <a:t>, volume 5 of JMLR Proceedings, page 81-88. </a:t>
            </a:r>
            <a:r>
              <a:rPr lang="en-US" sz="1100" dirty="0" err="1">
                <a:solidFill>
                  <a:srgbClr val="0904FF"/>
                </a:solidFill>
              </a:rPr>
              <a:t>JMLR.org</a:t>
            </a:r>
            <a:r>
              <a:rPr lang="en-US" sz="1100" dirty="0">
                <a:solidFill>
                  <a:srgbClr val="0904FF"/>
                </a:solidFill>
              </a:rPr>
              <a:t>, </a:t>
            </a:r>
            <a:r>
              <a:rPr lang="en-US" sz="1100" b="1" dirty="0">
                <a:solidFill>
                  <a:srgbClr val="FF0000"/>
                </a:solidFill>
              </a:rPr>
              <a:t>2009</a:t>
            </a:r>
            <a:r>
              <a:rPr lang="en-US" sz="1100" dirty="0">
                <a:solidFill>
                  <a:srgbClr val="0904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Notation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sz="2800" dirty="0"/>
              <a:t>Naïve Bayes Model: Compact </a:t>
            </a:r>
            <a:r>
              <a:rPr lang="en-US" sz="2800" dirty="0" smtClean="0"/>
              <a:t>representation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/>
              <a:t> = topic/class (name for a word distribution)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/>
              <a:t> = number of words in considered document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one specific word in corpus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/>
              <a:t> documents,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 smtClean="0"/>
              <a:t> now words in document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Idea: Generate doc from P(W, C)</a:t>
            </a:r>
          </a:p>
        </p:txBody>
      </p:sp>
      <p:sp>
        <p:nvSpPr>
          <p:cNvPr id="3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362200" y="3752056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1524000" y="4437856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286000" y="4437856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2743200" y="443785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219200" y="4971256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1905000" y="4971256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514600" y="4971256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48000" y="4895056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…..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819400" y="4437856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810000" y="4895056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w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90600" y="3599656"/>
            <a:ext cx="3733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6172200" y="3950804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248400" y="5170004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endParaRPr lang="en-US" baseline="-2500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553200" y="463660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791200" y="3569804"/>
            <a:ext cx="1828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019800" y="4941404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858000" y="5627204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343400" y="535225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239000" y="585580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31" y="1321506"/>
            <a:ext cx="1027928" cy="30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/>
      <p:bldP spid="3096" grpId="0"/>
      <p:bldP spid="309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Relational Topic Model (RTM) [</a:t>
            </a:r>
            <a:r>
              <a:rPr lang="en-US" altLang="x-none" dirty="0" err="1" smtClean="0"/>
              <a:t>ChangBlei</a:t>
            </a:r>
            <a:r>
              <a:rPr lang="en-US" altLang="x-none" dirty="0" smtClean="0"/>
              <a:t> 2009]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46444" y="1196975"/>
                <a:ext cx="4340356" cy="4968875"/>
              </a:xfrm>
            </p:spPr>
            <p:txBody>
              <a:bodyPr/>
              <a:lstStyle/>
              <a:p>
                <a:r>
                  <a:rPr lang="en-US" dirty="0" smtClean="0"/>
                  <a:t>For each document d</a:t>
                </a:r>
              </a:p>
              <a:p>
                <a:pPr lvl="1"/>
                <a:r>
                  <a:rPr lang="en-US" dirty="0"/>
                  <a:t>Draw topic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𝛼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~ 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𝐷𝑖𝑟</m:t>
                    </m:r>
                    <m:d>
                      <m:d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𝛼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For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𝑑</m:t>
                        </m:r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Draw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~ 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𝑀𝑢𝑙𝑡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/>
                  <a:t>Draw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1:</m:t>
                        </m:r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~ 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𝑀𝑢𝑙𝑡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200" kern="1200" dirty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 smtClean="0"/>
                  <a:t>For each pair of documents </a:t>
                </a:r>
                <a14:m>
                  <m:oMath xmlns:m="http://schemas.openxmlformats.org/officeDocument/2006/math"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𝑑</m:t>
                    </m:r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2"/>
                <a:r>
                  <a:rPr lang="en-US" dirty="0" smtClean="0"/>
                  <a:t>Draw binary link indicator </a:t>
                </a:r>
                <a14:m>
                  <m:oMath xmlns:m="http://schemas.openxmlformats.org/officeDocument/2006/math"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𝑦</m:t>
                    </m:r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de-DE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~ </m:t>
                    </m:r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𝜓</m:t>
                    </m:r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(⋅|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de-DE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de-D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6444" y="1196975"/>
                <a:ext cx="4340356" cy="4968875"/>
              </a:xfrm>
              <a:blipFill rotWithShape="0">
                <a:blip r:embed="rId3"/>
                <a:stretch>
                  <a:fillRect l="-1826" t="-982" r="-8989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7E2-95DD-1F4B-A688-E8FB02007787}" type="slidenum">
              <a:rPr lang="de-DE" smtClean="0"/>
              <a:pPr/>
              <a:t>70</a:t>
            </a:fld>
            <a:endParaRPr lang="de-DE"/>
          </a:p>
        </p:txBody>
      </p:sp>
      <p:grpSp>
        <p:nvGrpSpPr>
          <p:cNvPr id="53" name="Group 52"/>
          <p:cNvGrpSpPr/>
          <p:nvPr/>
        </p:nvGrpSpPr>
        <p:grpSpPr>
          <a:xfrm>
            <a:off x="251520" y="2146771"/>
            <a:ext cx="2888776" cy="3958237"/>
            <a:chOff x="612973" y="2146771"/>
            <a:chExt cx="2888776" cy="3958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6"/>
                <p:cNvSpPr>
                  <a:spLocks noChangeArrowheads="1"/>
                </p:cNvSpPr>
                <p:nvPr/>
              </p:nvSpPr>
              <p:spPr bwMode="auto">
                <a:xfrm>
                  <a:off x="875925" y="4114800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4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925" y="4114800"/>
                  <a:ext cx="685800" cy="6858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7"/>
                <p:cNvSpPr>
                  <a:spLocks noChangeArrowheads="1"/>
                </p:cNvSpPr>
                <p:nvPr/>
              </p:nvSpPr>
              <p:spPr bwMode="auto">
                <a:xfrm>
                  <a:off x="875925" y="5181600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925" y="5181600"/>
                  <a:ext cx="685800" cy="6858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647325" y="3962400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 rot="21480000" flipH="1">
              <a:off x="1214593" y="3657600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1180725" y="4800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>
                  <a:off x="918589" y="3048000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59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89" y="3048000"/>
                  <a:ext cx="612000" cy="6120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2625449" y="2146771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b="0" i="1" dirty="0" smtClean="0">
                            <a:latin typeface="Cambria Math" charset="0"/>
                            <a:sym typeface="Symbol" charset="0"/>
                          </a:rPr>
                          <m:t>α</m:t>
                        </m:r>
                      </m:oMath>
                    </m:oMathPara>
                  </a14:m>
                  <a:endParaRPr lang="de-DE" sz="2400" b="0" dirty="0" smtClean="0">
                    <a:latin typeface="Symbol" charset="0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5449" y="2146771"/>
                  <a:ext cx="609600" cy="5334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H="1">
              <a:off x="1223761" y="2490317"/>
              <a:ext cx="1401688" cy="556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12973" y="5742024"/>
                  <a:ext cx="304800" cy="3629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charset="0"/>
                                <a:sym typeface="Symbol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 dirty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2973" y="5742024"/>
                  <a:ext cx="304800" cy="3629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6000"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358749" y="4953000"/>
              <a:ext cx="11430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3196949" y="563880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K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15"/>
                <p:cNvSpPr>
                  <a:spLocks noChangeArrowheads="1"/>
                </p:cNvSpPr>
                <p:nvPr/>
              </p:nvSpPr>
              <p:spPr bwMode="auto">
                <a:xfrm>
                  <a:off x="2592044" y="5207684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charset="0"/>
                                <a:sym typeface="Symbol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de-DE" sz="2400" b="0" dirty="0" smtClean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65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044" y="5207684"/>
                  <a:ext cx="612000" cy="6120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Line 10"/>
            <p:cNvSpPr>
              <a:spLocks noChangeShapeType="1"/>
            </p:cNvSpPr>
            <p:nvPr/>
          </p:nvSpPr>
          <p:spPr bwMode="auto">
            <a:xfrm rot="5400000">
              <a:off x="2074747" y="50178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842591" y="2490318"/>
            <a:ext cx="1932929" cy="3674266"/>
            <a:chOff x="3204044" y="2490318"/>
            <a:chExt cx="1932929" cy="3674266"/>
          </a:xfrm>
        </p:grpSpPr>
        <p:grpSp>
          <p:nvGrpSpPr>
            <p:cNvPr id="68" name="Group 67"/>
            <p:cNvGrpSpPr/>
            <p:nvPr/>
          </p:nvGrpSpPr>
          <p:grpSpPr>
            <a:xfrm>
              <a:off x="3204044" y="2490318"/>
              <a:ext cx="1932929" cy="3674266"/>
              <a:chOff x="198439" y="1127276"/>
              <a:chExt cx="1932929" cy="36742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216968" y="2820342"/>
                    <a:ext cx="685800" cy="6858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𝑧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70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16968" y="2820342"/>
                    <a:ext cx="685800" cy="685800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216968" y="3887142"/>
                    <a:ext cx="685800" cy="6858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charset="0"/>
                                  <a:sym typeface="Symbol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charset="0"/>
                                  <a:sym typeface="Symbol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71" name="Oval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16968" y="3887142"/>
                    <a:ext cx="685800" cy="685800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Rectangle 8"/>
              <p:cNvSpPr>
                <a:spLocks noChangeArrowheads="1"/>
              </p:cNvSpPr>
              <p:nvPr/>
            </p:nvSpPr>
            <p:spPr bwMode="auto">
              <a:xfrm>
                <a:off x="988368" y="2667942"/>
                <a:ext cx="1143000" cy="2133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 rot="21480000" flipH="1">
                <a:off x="1555636" y="2363142"/>
                <a:ext cx="21704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2"/>
              <p:cNvSpPr>
                <a:spLocks noChangeShapeType="1"/>
              </p:cNvSpPr>
              <p:nvPr/>
            </p:nvSpPr>
            <p:spPr bwMode="auto">
              <a:xfrm>
                <a:off x="1521768" y="3506142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259632" y="1753542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i="1" dirty="0">
                                  <a:latin typeface="Cambria Math" charset="0"/>
                                  <a:sym typeface="Symbol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2400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2400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2400" baseline="-25000" dirty="0"/>
                  </a:p>
                </p:txBody>
              </p:sp>
            </mc:Choice>
            <mc:Fallback xmlns="">
              <p:sp>
                <p:nvSpPr>
                  <p:cNvPr id="75" name="Oval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9632" y="1753542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 l="-388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>
                <a:off x="198439" y="1127276"/>
                <a:ext cx="1323329" cy="6209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6568" y="4420542"/>
                    <a:ext cx="304800" cy="3725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charset="0"/>
                                  <a:sym typeface="Symbol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>
                                      <a:latin typeface="Cambria Math" charset="0"/>
                                      <a:sym typeface="Symbol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charset="0"/>
                                      <a:sym typeface="Symbo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77" name="Text 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26568" y="4420542"/>
                    <a:ext cx="304800" cy="37253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38000" r="-14000" b="-327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Line 10"/>
            <p:cNvSpPr>
              <a:spLocks noChangeShapeType="1"/>
            </p:cNvSpPr>
            <p:nvPr/>
          </p:nvSpPr>
          <p:spPr bwMode="auto">
            <a:xfrm rot="16200000" flipH="1">
              <a:off x="3715941" y="5011814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205328" y="3125352"/>
            <a:ext cx="2648892" cy="1673229"/>
            <a:chOff x="1566781" y="3125352"/>
            <a:chExt cx="2648892" cy="1673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15"/>
                <p:cNvSpPr>
                  <a:spLocks noChangeArrowheads="1"/>
                </p:cNvSpPr>
                <p:nvPr/>
              </p:nvSpPr>
              <p:spPr bwMode="auto">
                <a:xfrm>
                  <a:off x="2625449" y="4186581"/>
                  <a:ext cx="612000" cy="6120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charset="0"/>
                            <a:sym typeface="Symbol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charset="0"/>
                                <a:sym typeface="Symbol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charset="0"/>
                                <a:sym typeface="Symbol" charset="0"/>
                              </a:rPr>
                              <m:t>𝑑</m:t>
                            </m:r>
                            <m:r>
                              <a:rPr lang="de-DE" sz="2000" b="0" i="1" dirty="0" smtClean="0">
                                <a:latin typeface="Cambria Math" charset="0"/>
                                <a:sym typeface="Symbol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e-DE" sz="2000" b="0" i="1" dirty="0" smtClean="0">
                                    <a:latin typeface="Cambria Math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b="0" i="1" dirty="0" smtClean="0">
                                    <a:latin typeface="Cambria Math" charset="0"/>
                                    <a:sym typeface="Symbol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de-DE" sz="2000" b="0" i="1" dirty="0" smtClean="0">
                                    <a:latin typeface="Cambria Math" charset="0"/>
                                    <a:sym typeface="Symbol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de-DE" sz="2400" b="0" dirty="0" smtClean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79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5449" y="4186581"/>
                  <a:ext cx="612000" cy="6120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 l="-20388" t="-47059" b="-61765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10"/>
            <p:cNvSpPr>
              <a:spLocks noChangeShapeType="1"/>
            </p:cNvSpPr>
            <p:nvPr/>
          </p:nvSpPr>
          <p:spPr bwMode="auto">
            <a:xfrm rot="5400000">
              <a:off x="2104400" y="3961278"/>
              <a:ext cx="4762" cy="108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 rot="16200000" flipH="1">
              <a:off x="3729553" y="4048894"/>
              <a:ext cx="240" cy="9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15"/>
                <p:cNvSpPr>
                  <a:spLocks noChangeArrowheads="1"/>
                </p:cNvSpPr>
                <p:nvPr/>
              </p:nvSpPr>
              <p:spPr bwMode="auto">
                <a:xfrm>
                  <a:off x="2631673" y="312535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charset="0"/>
                            <a:sym typeface="Symbol" charset="0"/>
                          </a:rPr>
                          <m:t> </m:t>
                        </m:r>
                        <m:r>
                          <a:rPr lang="de-DE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𝜂</m:t>
                        </m:r>
                      </m:oMath>
                    </m:oMathPara>
                  </a14:m>
                  <a:endParaRPr lang="de-DE" sz="2400" b="0" dirty="0" smtClean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82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31673" y="3125352"/>
                  <a:ext cx="612000" cy="6120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 t="-47059" b="-61765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Line 11"/>
            <p:cNvSpPr>
              <a:spLocks noChangeShapeType="1"/>
            </p:cNvSpPr>
            <p:nvPr/>
          </p:nvSpPr>
          <p:spPr bwMode="auto">
            <a:xfrm rot="21480000" flipH="1">
              <a:off x="2926821" y="3749371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439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Collapsed Gibbs </a:t>
            </a:r>
            <a:r>
              <a:rPr lang="en-US" altLang="x-none" dirty="0" smtClean="0"/>
              <a:t>Sampling </a:t>
            </a:r>
            <a:r>
              <a:rPr lang="en-US" altLang="x-none" dirty="0"/>
              <a:t>for RTM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x-none" dirty="0"/>
                  <a:t>Conditional distribution of each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altLang="x-none" dirty="0" smtClean="0"/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en-US" altLang="x-none" dirty="0"/>
              </a:p>
              <a:p>
                <a:pPr>
                  <a:lnSpc>
                    <a:spcPct val="90000"/>
                  </a:lnSpc>
                </a:pPr>
                <a:endParaRPr lang="en-US" altLang="x-none" dirty="0" smtClean="0"/>
              </a:p>
              <a:p>
                <a:pPr>
                  <a:lnSpc>
                    <a:spcPct val="90000"/>
                  </a:lnSpc>
                </a:pPr>
                <a:endParaRPr lang="en-US" altLang="x-none" dirty="0"/>
              </a:p>
              <a:p>
                <a:pPr>
                  <a:lnSpc>
                    <a:spcPct val="90000"/>
                  </a:lnSpc>
                </a:pPr>
                <a:endParaRPr lang="en-US" altLang="x-none" dirty="0" smtClean="0"/>
              </a:p>
              <a:p>
                <a:pPr>
                  <a:lnSpc>
                    <a:spcPct val="90000"/>
                  </a:lnSpc>
                </a:pPr>
                <a:endParaRPr lang="en-US" altLang="x-none" dirty="0"/>
              </a:p>
              <a:p>
                <a:pPr>
                  <a:lnSpc>
                    <a:spcPct val="90000"/>
                  </a:lnSpc>
                </a:pPr>
                <a:endParaRPr lang="en-US" altLang="x-none" dirty="0"/>
              </a:p>
              <a:p>
                <a:pPr>
                  <a:lnSpc>
                    <a:spcPct val="90000"/>
                  </a:lnSpc>
                </a:pPr>
                <a:r>
                  <a:rPr lang="en-US" altLang="x-none" dirty="0" smtClean="0"/>
                  <a:t>Using </a:t>
                </a:r>
                <a:r>
                  <a:rPr lang="en-US" altLang="x-none" dirty="0"/>
                  <a:t>the exponential link probability function, it is computationally efficient to calculate the “edge” term</a:t>
                </a:r>
                <a:r>
                  <a:rPr lang="en-US" altLang="x-none" dirty="0" smtClean="0"/>
                  <a:t>.</a:t>
                </a:r>
                <a:endParaRPr lang="en-US" altLang="x-none" dirty="0"/>
              </a:p>
              <a:p>
                <a:pPr>
                  <a:lnSpc>
                    <a:spcPct val="90000"/>
                  </a:lnSpc>
                </a:pPr>
                <a:r>
                  <a:rPr lang="en-US" altLang="x-none" dirty="0"/>
                  <a:t>It is </a:t>
                </a:r>
                <a:r>
                  <a:rPr lang="en-US" altLang="x-none" b="1" u="sng" dirty="0"/>
                  <a:t>very costly</a:t>
                </a:r>
                <a:r>
                  <a:rPr lang="en-US" altLang="x-none" dirty="0"/>
                  <a:t> to compute the “non-edge” term exactly.</a:t>
                </a: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403D-74E6-ED44-BC88-56837F0CC820}" type="slidenum">
              <a:rPr lang="en-US" altLang="x-none"/>
              <a:pPr/>
              <a:t>71</a:t>
            </a:fld>
            <a:endParaRPr lang="en-US" altLang="x-none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232650" y="1736657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0" dirty="0">
                <a:solidFill>
                  <a:schemeClr val="accent2"/>
                </a:solidFill>
                <a:latin typeface="Franklin Gothic Book" charset="0"/>
              </a:rPr>
              <a:t>LDA term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7191089" y="2525564"/>
            <a:ext cx="139439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b="0" dirty="0">
                <a:solidFill>
                  <a:schemeClr val="accent2"/>
                </a:solidFill>
                <a:latin typeface="Franklin Gothic Book" charset="0"/>
              </a:rPr>
              <a:t>“Edge” term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7232650" y="3466667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0" dirty="0">
                <a:solidFill>
                  <a:schemeClr val="accent2"/>
                </a:solidFill>
                <a:latin typeface="Franklin Gothic Book" charset="0"/>
              </a:rPr>
              <a:t>“</a:t>
            </a:r>
            <a:r>
              <a:rPr lang="en-US" altLang="x-none" b="0" dirty="0" smtClean="0">
                <a:solidFill>
                  <a:schemeClr val="accent2"/>
                </a:solidFill>
                <a:latin typeface="Franklin Gothic Book" charset="0"/>
              </a:rPr>
              <a:t>Non-edge” </a:t>
            </a:r>
            <a:r>
              <a:rPr lang="en-US" altLang="x-none" b="0" dirty="0">
                <a:solidFill>
                  <a:schemeClr val="accent2"/>
                </a:solidFill>
                <a:latin typeface="Franklin Gothic Book" charset="0"/>
              </a:rPr>
              <a:t>term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87046" y="2708920"/>
            <a:ext cx="3492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6896571" y="3650023"/>
            <a:ext cx="3492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5884217" y="1913784"/>
            <a:ext cx="1361604" cy="304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4738" y="1580493"/>
                <a:ext cx="6225037" cy="2681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,⋅</m:t>
                          </m:r>
                        </m:e>
                      </m:d>
                      <m:r>
                        <a:rPr lang="de-DE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d>
                        <m:dPr>
                          <m:ctrlPr>
                            <a:rPr lang="is-I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𝑑𝑘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f>
                        <m:fPr>
                          <m:ctrlPr>
                            <a:rPr lang="bg-BG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𝑊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25400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bg-BG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=1|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𝜂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 smtClean="0">
                  <a:solidFill>
                    <a:schemeClr val="accent1">
                      <a:lumMod val="50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25400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bg-BG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is-I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𝜂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38" y="1580493"/>
                <a:ext cx="6225037" cy="2681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Approximating the </a:t>
            </a:r>
            <a:r>
              <a:rPr lang="en-US" altLang="x-none" dirty="0" smtClean="0"/>
              <a:t>Non-edges</a:t>
            </a:r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altLang="x-none" dirty="0" smtClean="0"/>
                  <a:t>Assume non-edges </a:t>
                </a:r>
                <a:r>
                  <a:rPr lang="en-US" altLang="x-none" dirty="0"/>
                  <a:t>are “missing” and ignore the term entirely (Chang/</a:t>
                </a:r>
                <a:r>
                  <a:rPr lang="en-US" altLang="x-none" dirty="0" err="1"/>
                  <a:t>Blei</a:t>
                </a:r>
                <a:r>
                  <a:rPr lang="en-US" altLang="x-none" dirty="0" smtClean="0"/>
                  <a:t>)</a:t>
                </a:r>
                <a:endParaRPr lang="en-US" altLang="x-none" sz="2600" dirty="0"/>
              </a:p>
              <a:p>
                <a:pPr marL="990600" lvl="1" indent="-533400">
                  <a:lnSpc>
                    <a:spcPct val="80000"/>
                  </a:lnSpc>
                  <a:buFontTx/>
                  <a:buAutoNum type="arabicPeriod"/>
                </a:pPr>
                <a:endParaRPr lang="en-US" altLang="x-none" sz="26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altLang="x-none" dirty="0"/>
                  <a:t>Make the following fast approximation</a:t>
                </a:r>
                <a:r>
                  <a:rPr lang="en-US" altLang="x-none" dirty="0" smtClean="0"/>
                  <a:t>:</a:t>
                </a:r>
                <a:endParaRPr lang="en-US" altLang="x-none" sz="2600" dirty="0"/>
              </a:p>
              <a:p>
                <a:pPr marL="990600" lvl="1" indent="-533400">
                  <a:lnSpc>
                    <a:spcPct val="80000"/>
                  </a:lnSpc>
                  <a:buFontTx/>
                  <a:buAutoNum type="arabicPeriod"/>
                </a:pPr>
                <a:endParaRPr lang="en-US" altLang="x-none" sz="2600" dirty="0" smtClean="0"/>
              </a:p>
              <a:p>
                <a:pPr marL="990600" lvl="1" indent="-533400">
                  <a:lnSpc>
                    <a:spcPct val="80000"/>
                  </a:lnSpc>
                  <a:buFontTx/>
                  <a:buAutoNum type="arabicPeriod"/>
                </a:pPr>
                <a:endParaRPr lang="en-US" altLang="x-none" sz="2600" dirty="0"/>
              </a:p>
              <a:p>
                <a:pPr marL="990600" lvl="1" indent="-533400">
                  <a:lnSpc>
                    <a:spcPct val="80000"/>
                  </a:lnSpc>
                  <a:buFontTx/>
                  <a:buAutoNum type="arabicPeriod"/>
                </a:pPr>
                <a:endParaRPr lang="en-US" altLang="x-none" sz="26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altLang="x-none" dirty="0"/>
                  <a:t>Subsample non-edges and exactly calculate the term over subset</a:t>
                </a:r>
                <a:r>
                  <a:rPr lang="en-US" altLang="x-none" dirty="0" smtClean="0"/>
                  <a:t>.</a:t>
                </a:r>
                <a:endParaRPr lang="en-US" altLang="x-none" sz="26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altLang="x-none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altLang="x-none" dirty="0"/>
                  <a:t>Subsample non-edges but instead of recalculating statistics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x-non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x-none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altLang="x-non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  <m:r>
                          <a:rPr lang="de-DE" altLang="x-non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de-DE" altLang="x-none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x-none" dirty="0"/>
                  <a:t> </a:t>
                </a:r>
                <a:r>
                  <a:rPr lang="en-US" altLang="x-none" i="1" dirty="0"/>
                  <a:t>token</a:t>
                </a:r>
                <a:r>
                  <a:rPr lang="en-US" altLang="x-none" dirty="0"/>
                  <a:t>, calculate statistics </a:t>
                </a:r>
                <a:r>
                  <a:rPr lang="en-US" altLang="x-none" i="1" dirty="0"/>
                  <a:t>once per document</a:t>
                </a:r>
                <a:r>
                  <a:rPr lang="en-US" altLang="x-none" dirty="0"/>
                  <a:t> and </a:t>
                </a:r>
                <a:r>
                  <a:rPr lang="en-US" altLang="x-none" i="1" u="sng" dirty="0"/>
                  <a:t>cache</a:t>
                </a:r>
                <a:r>
                  <a:rPr lang="en-US" altLang="x-none" dirty="0"/>
                  <a:t> them over each Gibbs sweep.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endParaRPr lang="en-US" altLang="x-none" sz="18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2209" r="-741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BCD-5E75-CF4B-97AA-D2D7A6F97B25}" type="slidenum">
              <a:rPr lang="en-US" altLang="x-none"/>
              <a:pPr/>
              <a:t>72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5772" y="2785205"/>
                <a:ext cx="726480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s-IS" sz="2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exp</m:t>
                              </m:r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is-I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de-DE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4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s-I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2400" b="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de-DE" sz="24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de-DE" sz="24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de-DE" sz="2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bg-BG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72" y="2785205"/>
                <a:ext cx="7264809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F655-720D-4C43-9D17-D4187D31BD88}" type="slidenum">
              <a:rPr lang="en-US" altLang="x-none"/>
              <a:pPr/>
              <a:t>73</a:t>
            </a:fld>
            <a:endParaRPr lang="en-US" altLang="x-non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Document networks</a:t>
            </a:r>
          </a:p>
        </p:txBody>
      </p:sp>
      <p:graphicFrame>
        <p:nvGraphicFramePr>
          <p:cNvPr id="32930" name="Group 162"/>
          <p:cNvGraphicFramePr>
            <a:graphicFrameLocks noGrp="1"/>
          </p:cNvGraphicFramePr>
          <p:nvPr>
            <p:ph sz="half" idx="2"/>
          </p:nvPr>
        </p:nvGraphicFramePr>
        <p:xfrm>
          <a:off x="495300" y="2076450"/>
          <a:ext cx="8201025" cy="2651760"/>
        </p:xfrm>
        <a:graphic>
          <a:graphicData uri="http://schemas.openxmlformats.org/drawingml/2006/table">
            <a:tbl>
              <a:tblPr/>
              <a:tblGrid>
                <a:gridCol w="1250950"/>
                <a:gridCol w="958850"/>
                <a:gridCol w="1057275"/>
                <a:gridCol w="1123950"/>
                <a:gridCol w="1285875"/>
                <a:gridCol w="252412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# Docs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# 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Ave. Doc-Length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Vocab-Size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Link Semantics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CORA </a:t>
                      </a:r>
                      <a:endParaRPr kumimoji="0" lang="en-US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17,000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60,000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Paper citation (undirected)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Netflix Movies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43,000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38,000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Common actor/director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Enron (Undirected)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16,000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55,000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Communication between person i and person 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Enron (Directed)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21,000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55,000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</a:rPr>
                        <a:t>Email from person i to person 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5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US" dirty="0" smtClean="0"/>
              <a:t>“Link rank” on held-out data as evaluation metric</a:t>
            </a:r>
          </a:p>
          <a:p>
            <a:pPr lvl="1"/>
            <a:r>
              <a:rPr lang="en-US" dirty="0" smtClean="0"/>
              <a:t>Lower is better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compute link rank (simplified):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altLang="x-none" dirty="0" smtClean="0"/>
              <a:t>Train model with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n-US" altLang="x-none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train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en-US" altLang="x-none" dirty="0" smtClean="0"/>
              <a:t>.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altLang="x-none" dirty="0" smtClean="0"/>
              <a:t>Given the model, calculate probability that </a:t>
            </a:r>
            <a:r>
              <a:rPr lang="en-US" altLang="x-none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test</a:t>
            </a:r>
            <a:r>
              <a:rPr lang="en-US" altLang="x-none" dirty="0" smtClean="0"/>
              <a:t> would link to each </a:t>
            </a:r>
            <a:r>
              <a:rPr lang="en-US" altLang="x-none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train</a:t>
            </a:r>
            <a:r>
              <a:rPr lang="en-US" altLang="x-none" dirty="0" smtClean="0"/>
              <a:t>.  Rank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n-US" altLang="x-none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train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en-US" altLang="x-none" dirty="0" smtClean="0"/>
              <a:t> according to these probabilities. 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altLang="x-none" dirty="0" smtClean="0"/>
              <a:t>For each observed link between </a:t>
            </a:r>
            <a:r>
              <a:rPr lang="en-US" altLang="x-none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test</a:t>
            </a:r>
            <a:r>
              <a:rPr lang="en-US" altLang="x-none" dirty="0" smtClean="0"/>
              <a:t> and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n-US" altLang="x-none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train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en-US" altLang="x-none" dirty="0" smtClean="0"/>
              <a:t>, find the “rank”, and average all these ranks to obtain the “link rank”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241675" y="2276872"/>
            <a:ext cx="59372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b="0" dirty="0" err="1">
                <a:latin typeface="Franklin Gothic Book" charset="0"/>
              </a:rPr>
              <a:t>d</a:t>
            </a:r>
            <a:r>
              <a:rPr lang="en-US" altLang="x-none" sz="2000" b="0" baseline="-25000" dirty="0" err="1">
                <a:latin typeface="Franklin Gothic Book" charset="0"/>
              </a:rPr>
              <a:t>test</a:t>
            </a:r>
            <a:endParaRPr lang="en-US" altLang="x-none" sz="2000" b="0" dirty="0">
              <a:latin typeface="Franklin Gothic Book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93850" y="2819797"/>
            <a:ext cx="798513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b="0">
                <a:latin typeface="Franklin Gothic Book" charset="0"/>
              </a:rPr>
              <a:t>{d</a:t>
            </a:r>
            <a:r>
              <a:rPr lang="en-US" altLang="x-none" sz="2000" b="0" baseline="-25000">
                <a:latin typeface="Franklin Gothic Book" charset="0"/>
              </a:rPr>
              <a:t>train</a:t>
            </a:r>
            <a:r>
              <a:rPr lang="en-US" altLang="x-none" sz="2000" b="0">
                <a:latin typeface="Franklin Gothic Book" charset="0"/>
              </a:rPr>
              <a:t>}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936875" y="2919810"/>
            <a:ext cx="1120775" cy="650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0">
                <a:solidFill>
                  <a:schemeClr val="bg1"/>
                </a:solidFill>
                <a:latin typeface="Franklin Gothic Book" charset="0"/>
              </a:rPr>
              <a:t>Black-box predictor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537075" y="2932510"/>
            <a:ext cx="1725613" cy="31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 b="0"/>
              <a:t>Ranking over {d</a:t>
            </a:r>
            <a:r>
              <a:rPr lang="en-US" altLang="x-none" sz="1400" b="0" baseline="-25000"/>
              <a:t>train</a:t>
            </a:r>
            <a:r>
              <a:rPr lang="en-US" altLang="x-none" sz="1400" b="0"/>
              <a:t>}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346575" y="3521472"/>
            <a:ext cx="2579688" cy="31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 b="0"/>
              <a:t>Edges between d</a:t>
            </a:r>
            <a:r>
              <a:rPr lang="en-US" altLang="x-none" sz="1400" b="0" baseline="-25000"/>
              <a:t>test</a:t>
            </a:r>
            <a:r>
              <a:rPr lang="en-US" altLang="x-none" sz="1400" b="0"/>
              <a:t> and {d</a:t>
            </a:r>
            <a:r>
              <a:rPr lang="en-US" altLang="x-none" sz="1400" b="0" baseline="-25000"/>
              <a:t>train</a:t>
            </a:r>
            <a:r>
              <a:rPr lang="en-US" altLang="x-none" sz="1400" b="0"/>
              <a:t>}</a:t>
            </a: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409825" y="3092847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H="1">
            <a:off x="3543300" y="2692797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4076700" y="3111897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860425" y="3426222"/>
            <a:ext cx="1774825" cy="31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 b="0"/>
              <a:t>Edges among {d</a:t>
            </a:r>
            <a:r>
              <a:rPr lang="en-US" altLang="x-none" sz="1400" b="0" baseline="-25000"/>
              <a:t>train</a:t>
            </a:r>
            <a:r>
              <a:rPr lang="en-US" altLang="x-none" sz="1400" b="0"/>
              <a:t>}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2628900" y="3530997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6286500" y="3159522"/>
            <a:ext cx="10382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6934200" y="3359547"/>
            <a:ext cx="40957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7327900" y="3107135"/>
            <a:ext cx="1071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0">
                <a:latin typeface="Franklin Gothic Book" charset="0"/>
              </a:rPr>
              <a:t>Link ranks</a:t>
            </a:r>
          </a:p>
        </p:txBody>
      </p:sp>
    </p:spTree>
    <p:extLst>
      <p:ext uri="{BB962C8B-B14F-4D97-AF65-F5344CB8AC3E}">
        <p14:creationId xmlns:p14="http://schemas.microsoft.com/office/powerpoint/2010/main" val="11722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DE97-D6C3-F541-864C-3B97338801A8}" type="slidenum">
              <a:rPr lang="en-US" altLang="x-none"/>
              <a:pPr/>
              <a:t>75</a:t>
            </a:fld>
            <a:endParaRPr lang="en-US" altLang="x-none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Results on CORA data</a:t>
            </a:r>
          </a:p>
        </p:txBody>
      </p:sp>
      <p:graphicFrame>
        <p:nvGraphicFramePr>
          <p:cNvPr id="104462" name="Object 1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77863" y="1537494"/>
          <a:ext cx="78105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hart" r:id="rId4" imgW="7277322" imgH="3810190" progId="Excel.Chart.8">
                  <p:embed/>
                </p:oleObj>
              </mc:Choice>
              <mc:Fallback>
                <p:oleObj name="Chart" r:id="rId4" imgW="7277322" imgH="38101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537494"/>
                        <a:ext cx="78105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1566498" y="6125933"/>
            <a:ext cx="58205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0" smtClean="0">
                <a:latin typeface="Franklin Gothic Book" charset="0"/>
              </a:rPr>
              <a:t>8-fold </a:t>
            </a:r>
            <a:r>
              <a:rPr lang="en-US" altLang="x-none" sz="1600" b="0" dirty="0">
                <a:latin typeface="Franklin Gothic Book" charset="0"/>
              </a:rPr>
              <a:t>cross-validation.  Random guessing gives link rank = 2000.</a:t>
            </a:r>
          </a:p>
        </p:txBody>
      </p:sp>
    </p:spTree>
    <p:extLst>
      <p:ext uri="{BB962C8B-B14F-4D97-AF65-F5344CB8AC3E}">
        <p14:creationId xmlns:p14="http://schemas.microsoft.com/office/powerpoint/2010/main" val="21199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Results on CORA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Model does better with more topics</a:t>
            </a:r>
          </a:p>
          <a:p>
            <a:r>
              <a:rPr lang="en-US" dirty="0" smtClean="0"/>
              <a:t>Model does better with more words in each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10FA-9F8D-DE42-A0A3-19133D1CC3EE}" type="slidenum">
              <a:rPr lang="en-US" altLang="x-none"/>
              <a:pPr/>
              <a:t>76</a:t>
            </a:fld>
            <a:endParaRPr lang="en-US" altLang="x-none"/>
          </a:p>
        </p:txBody>
      </p:sp>
      <p:pic>
        <p:nvPicPr>
          <p:cNvPr id="41026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7938"/>
            <a:ext cx="413385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2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74763"/>
            <a:ext cx="4159250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AA-9865-2543-BE18-3F302075A623}" type="slidenum">
              <a:rPr lang="en-US" altLang="x-none"/>
              <a:pPr/>
              <a:t>77</a:t>
            </a:fld>
            <a:endParaRPr lang="en-US" altLang="x-non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Timing Results on CORA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68500" y="5919788"/>
            <a:ext cx="526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400" b="0">
                <a:latin typeface="Franklin Gothic Book" charset="0"/>
              </a:rPr>
              <a:t>“Subsampling (20%) without caching” not shown since it takes </a:t>
            </a:r>
            <a:r>
              <a:rPr lang="en-US" altLang="x-none" sz="1400">
                <a:latin typeface="Franklin Gothic Book" charset="0"/>
              </a:rPr>
              <a:t>62,000</a:t>
            </a:r>
            <a:r>
              <a:rPr lang="en-US" altLang="x-none" sz="1400" b="0">
                <a:latin typeface="Franklin Gothic Book" charset="0"/>
              </a:rPr>
              <a:t> seconds for D=1000 and </a:t>
            </a:r>
            <a:r>
              <a:rPr lang="en-US" altLang="x-none" sz="1400">
                <a:latin typeface="Franklin Gothic Book" charset="0"/>
              </a:rPr>
              <a:t>3,720,150</a:t>
            </a:r>
            <a:r>
              <a:rPr lang="en-US" altLang="x-none" sz="1400" b="0">
                <a:latin typeface="Franklin Gothic Book" charset="0"/>
              </a:rPr>
              <a:t> seconds for D=4000</a:t>
            </a: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682750"/>
            <a:ext cx="52324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0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5E65-34B8-0646-879C-D971D6F4339A}" type="slidenum">
              <a:rPr lang="en-US" altLang="x-none"/>
              <a:pPr/>
              <a:t>78</a:t>
            </a:fld>
            <a:endParaRPr lang="en-US" altLang="x-none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Conclusion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800975" cy="4011613"/>
          </a:xfrm>
        </p:spPr>
        <p:txBody>
          <a:bodyPr/>
          <a:lstStyle/>
          <a:p>
            <a:r>
              <a:rPr lang="en-US" altLang="x-none" sz="2000"/>
              <a:t>Relational topic modeling provides a useful start for combining text and network data in a single statistical framework </a:t>
            </a:r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en-US" altLang="x-none" sz="2000"/>
              <a:t>RTM can improve over simpler approaches for link prediction</a:t>
            </a:r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en-US" altLang="x-none" sz="2000"/>
              <a:t> Opportunities for future work:</a:t>
            </a:r>
          </a:p>
          <a:p>
            <a:pPr lvl="1"/>
            <a:r>
              <a:rPr lang="en-US" altLang="x-none" sz="1800"/>
              <a:t>Faster algorithms for larger data sets</a:t>
            </a:r>
          </a:p>
          <a:p>
            <a:pPr lvl="1"/>
            <a:r>
              <a:rPr lang="en-US" altLang="x-none" sz="1800"/>
              <a:t>Better understanding of non-edge modeling</a:t>
            </a:r>
          </a:p>
          <a:p>
            <a:pPr lvl="1"/>
            <a:r>
              <a:rPr lang="en-US" altLang="x-none" sz="1800"/>
              <a:t>Extended models</a:t>
            </a:r>
          </a:p>
        </p:txBody>
      </p:sp>
    </p:spTree>
    <p:extLst>
      <p:ext uri="{BB962C8B-B14F-4D97-AF65-F5344CB8AC3E}">
        <p14:creationId xmlns:p14="http://schemas.microsoft.com/office/powerpoint/2010/main" val="15496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Descriptive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models: Learn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P(x, y)</a:t>
            </a:r>
          </a:p>
          <a:p>
            <a:pPr lvl="1"/>
            <a:r>
              <a:rPr lang="en-US" dirty="0" smtClean="0"/>
              <a:t>Tasks: </a:t>
            </a:r>
          </a:p>
          <a:p>
            <a:pPr lvl="2"/>
            <a:r>
              <a:rPr lang="en-US" dirty="0" smtClean="0"/>
              <a:t>Transform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P(y | x) </a:t>
            </a:r>
            <a:r>
              <a:rPr lang="en-US" dirty="0" smtClean="0"/>
              <a:t>for classification</a:t>
            </a:r>
          </a:p>
          <a:p>
            <a:pPr lvl="2"/>
            <a:r>
              <a:rPr lang="en-US" dirty="0" smtClean="0"/>
              <a:t>Use the model to predict (infer) new data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Assumptions </a:t>
            </a:r>
            <a:r>
              <a:rPr lang="en-US" dirty="0"/>
              <a:t>and model are </a:t>
            </a:r>
            <a:r>
              <a:rPr lang="en-US" dirty="0" smtClean="0"/>
              <a:t>explicit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well-known algorithms (e.g., MCMC, EM</a:t>
            </a:r>
            <a:r>
              <a:rPr lang="en-US" dirty="0" smtClean="0"/>
              <a:t>)</a:t>
            </a:r>
          </a:p>
          <a:p>
            <a:r>
              <a:rPr lang="en-US" dirty="0"/>
              <a:t>Descriptive models: Learn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P(y | x)</a:t>
            </a:r>
          </a:p>
          <a:p>
            <a:pPr lvl="1"/>
            <a:r>
              <a:rPr lang="en-US" dirty="0"/>
              <a:t>Task: Classify data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Fewer </a:t>
            </a:r>
            <a:r>
              <a:rPr lang="en-US" dirty="0"/>
              <a:t>parameters to </a:t>
            </a:r>
            <a:r>
              <a:rPr lang="en-US" dirty="0" smtClean="0"/>
              <a:t>learn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performance for classification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Earlier Topic Models: Topics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584" y="1196975"/>
            <a:ext cx="5573215" cy="4968875"/>
          </a:xfrm>
        </p:spPr>
        <p:txBody>
          <a:bodyPr/>
          <a:lstStyle/>
          <a:p>
            <a:r>
              <a:rPr lang="en-US" dirty="0" smtClean="0"/>
              <a:t>Unigram</a:t>
            </a:r>
          </a:p>
          <a:p>
            <a:pPr lvl="1"/>
            <a:r>
              <a:rPr lang="en-US" dirty="0" smtClean="0"/>
              <a:t>No context information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7E2-95DD-1F4B-A688-E8FB02007787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33" name="Group 32"/>
          <p:cNvGrpSpPr/>
          <p:nvPr/>
        </p:nvGrpSpPr>
        <p:grpSpPr>
          <a:xfrm>
            <a:off x="1056184" y="1449388"/>
            <a:ext cx="1219200" cy="1066800"/>
            <a:chOff x="6322572" y="1449719"/>
            <a:chExt cx="1219200" cy="1066800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6551172" y="1678319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322572" y="1449719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160772" y="2135519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23928" y="2204864"/>
                <a:ext cx="347447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04864"/>
                <a:ext cx="3474477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3459589"/>
            <a:ext cx="7772400" cy="22733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94781" y="58108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Automatically generated sentences from a unigram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gamma^*,\phi^*)=\arg\min_{(\gamma,\phi)} KL(q(\theta,z|\gamma,\phi)||p(\theta,z|w,\alpha,\beta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08"/>
  <p:tag name="PICTUREFILESIZE" val="2946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7531</Words>
  <Application>Microsoft Macintosh PowerPoint</Application>
  <PresentationFormat>On-screen Show (4:3)</PresentationFormat>
  <Paragraphs>989</Paragraphs>
  <Slides>78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Calibri</vt:lpstr>
      <vt:lpstr>Cambria Math</vt:lpstr>
      <vt:lpstr>cmsy10</vt:lpstr>
      <vt:lpstr>Franklin Gothic Book</vt:lpstr>
      <vt:lpstr>LucidaGrande</vt:lpstr>
      <vt:lpstr>ＭＳ Ｐゴシック</vt:lpstr>
      <vt:lpstr>Myriad Pro</vt:lpstr>
      <vt:lpstr>Symbol</vt:lpstr>
      <vt:lpstr>Times New Roman</vt:lpstr>
      <vt:lpstr>Wingdings</vt:lpstr>
      <vt:lpstr>Arial</vt:lpstr>
      <vt:lpstr>7_Standarddesign</vt:lpstr>
      <vt:lpstr>Chart</vt:lpstr>
      <vt:lpstr>Web-Mining Agents Topic Analysis: pLSI and LDA</vt:lpstr>
      <vt:lpstr>PowerPoint Presentation</vt:lpstr>
      <vt:lpstr>Recap</vt:lpstr>
      <vt:lpstr>Objectives</vt:lpstr>
      <vt:lpstr>Topic Modeling Scenario</vt:lpstr>
      <vt:lpstr>Topic Modeling Scenario</vt:lpstr>
      <vt:lpstr>Plate Notation</vt:lpstr>
      <vt:lpstr>Generative vs. Descriptive Models</vt:lpstr>
      <vt:lpstr>Earlier Topic Models: Topics Known</vt:lpstr>
      <vt:lpstr>Earlier Topic Models: Topics Known</vt:lpstr>
      <vt:lpstr>Mixture of Unigrams: Known Topics</vt:lpstr>
      <vt:lpstr>Multinomial Distribution</vt:lpstr>
      <vt:lpstr>Mixture of Unigrams: Unknown Topics</vt:lpstr>
      <vt:lpstr>Mixture of Unigrams: Learning</vt:lpstr>
      <vt:lpstr>Trick: Optimize Lower Bound</vt:lpstr>
      <vt:lpstr>Mixture of Unigrams: Learning</vt:lpstr>
      <vt:lpstr>Mixture of Unigrams: Learning</vt:lpstr>
      <vt:lpstr>Graphical Idea of the EM Algorithm</vt:lpstr>
      <vt:lpstr>Mixture of Unigrams: Learning</vt:lpstr>
      <vt:lpstr>Back to Topic Modeling Scenario</vt:lpstr>
      <vt:lpstr>Probabilistic LSI</vt:lpstr>
      <vt:lpstr>pLSI</vt:lpstr>
      <vt:lpstr>pLSI: Learning Using EM</vt:lpstr>
      <vt:lpstr>pLSI: Learning Using EM</vt:lpstr>
      <vt:lpstr>pLSI: Overview</vt:lpstr>
      <vt:lpstr>pLSI Testrun</vt:lpstr>
      <vt:lpstr>Relation with LSI</vt:lpstr>
      <vt:lpstr>pLSI with Multinomials</vt:lpstr>
      <vt:lpstr>Prior Distribution for Topic Mixture</vt:lpstr>
      <vt:lpstr>Latent Dirichlet Allocation</vt:lpstr>
      <vt:lpstr>Dirichlet Distributions</vt:lpstr>
      <vt:lpstr>LDA Model</vt:lpstr>
      <vt:lpstr>LDA Model – Parameters</vt:lpstr>
      <vt:lpstr>Dirichlet Distribution over a 2-Simplex</vt:lpstr>
      <vt:lpstr>LDA Model – Plate Notation</vt:lpstr>
      <vt:lpstr>Corpus-level Parameter α= K-1 𝛴iαi</vt:lpstr>
      <vt:lpstr>Corpus-level Parameter α</vt:lpstr>
      <vt:lpstr>Corpus-level Parameter α</vt:lpstr>
      <vt:lpstr>Back to Topic Modeling Scenario</vt:lpstr>
      <vt:lpstr>Smoothed LDA Model</vt:lpstr>
      <vt:lpstr>Smoothed LDA Model</vt:lpstr>
      <vt:lpstr>Back to Topic Modeling Scenario</vt:lpstr>
      <vt:lpstr>Why does LDA “work”?</vt:lpstr>
      <vt:lpstr> Inference: The Problem (non-smoothed version)</vt:lpstr>
      <vt:lpstr>LDA Learning</vt:lpstr>
      <vt:lpstr>LDA: Variational Inference</vt:lpstr>
      <vt:lpstr>LDA: Gibbs Sampling</vt:lpstr>
      <vt:lpstr>Variational Inference vs. Gibbs Sampling</vt:lpstr>
      <vt:lpstr>LDA Application: Reuters Data</vt:lpstr>
      <vt:lpstr>LDA Application: Reuters Data</vt:lpstr>
      <vt:lpstr>Measuring Performance</vt:lpstr>
      <vt:lpstr>Perplexity of Various Models</vt:lpstr>
      <vt:lpstr>Use of LDA</vt:lpstr>
      <vt:lpstr>Generative Topic Models for Community Analysis </vt:lpstr>
      <vt:lpstr>What if the corpus has network structure? </vt:lpstr>
      <vt:lpstr>Outline</vt:lpstr>
      <vt:lpstr>Hyperlink Modeling Using pLSI</vt:lpstr>
      <vt:lpstr>Hyperlink Modeling Using pLSI</vt:lpstr>
      <vt:lpstr>Hyperlink Modeling Using pLSI</vt:lpstr>
      <vt:lpstr>Hyperlink Modeling Using pLSI</vt:lpstr>
      <vt:lpstr>Hyperlink modeling using LDA</vt:lpstr>
      <vt:lpstr>Link-pLSI-LDA: Topic Influence in Blogs</vt:lpstr>
      <vt:lpstr>PowerPoint Presentation</vt:lpstr>
      <vt:lpstr>Modeling Citation Influences - Copycat Model</vt:lpstr>
      <vt:lpstr>Modeling Citation Influences</vt:lpstr>
      <vt:lpstr>Modeling Citation Influences</vt:lpstr>
      <vt:lpstr>Modeling Citation Influences</vt:lpstr>
      <vt:lpstr>Modeling Citation Influences</vt:lpstr>
      <vt:lpstr>Relational Topic Model (RTM) [ChangBlei 2009]</vt:lpstr>
      <vt:lpstr>Relational Topic Model (RTM) [ChangBlei 2009]</vt:lpstr>
      <vt:lpstr>Collapsed Gibbs Sampling for RTM</vt:lpstr>
      <vt:lpstr>Approximating the Non-edges</vt:lpstr>
      <vt:lpstr>Document networks</vt:lpstr>
      <vt:lpstr>Link Rank</vt:lpstr>
      <vt:lpstr>Results on CORA data</vt:lpstr>
      <vt:lpstr>Results on CORA data</vt:lpstr>
      <vt:lpstr>Timing Results on CORA </vt:lpstr>
      <vt:lpstr>Conclusion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830</cp:revision>
  <cp:lastPrinted>2017-11-15T23:01:46Z</cp:lastPrinted>
  <dcterms:created xsi:type="dcterms:W3CDTF">2010-04-27T12:26:40Z</dcterms:created>
  <dcterms:modified xsi:type="dcterms:W3CDTF">2017-11-21T20:20:18Z</dcterms:modified>
</cp:coreProperties>
</file>