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83"/>
  </p:notesMasterIdLst>
  <p:handoutMasterIdLst>
    <p:handoutMasterId r:id="rId84"/>
  </p:handoutMasterIdLst>
  <p:sldIdLst>
    <p:sldId id="273" r:id="rId2"/>
    <p:sldId id="543" r:id="rId3"/>
    <p:sldId id="497" r:id="rId4"/>
    <p:sldId id="498" r:id="rId5"/>
    <p:sldId id="500" r:id="rId6"/>
    <p:sldId id="511" r:id="rId7"/>
    <p:sldId id="485" r:id="rId8"/>
    <p:sldId id="486" r:id="rId9"/>
    <p:sldId id="487" r:id="rId10"/>
    <p:sldId id="488" r:id="rId11"/>
    <p:sldId id="489" r:id="rId12"/>
    <p:sldId id="490" r:id="rId13"/>
    <p:sldId id="491" r:id="rId14"/>
    <p:sldId id="492" r:id="rId15"/>
    <p:sldId id="542" r:id="rId16"/>
    <p:sldId id="541" r:id="rId17"/>
    <p:sldId id="493" r:id="rId18"/>
    <p:sldId id="494" r:id="rId19"/>
    <p:sldId id="495" r:id="rId20"/>
    <p:sldId id="496" r:id="rId21"/>
    <p:sldId id="513" r:id="rId22"/>
    <p:sldId id="514" r:id="rId23"/>
    <p:sldId id="515" r:id="rId24"/>
    <p:sldId id="516" r:id="rId25"/>
    <p:sldId id="517" r:id="rId26"/>
    <p:sldId id="518" r:id="rId27"/>
    <p:sldId id="519" r:id="rId28"/>
    <p:sldId id="520" r:id="rId29"/>
    <p:sldId id="521" r:id="rId30"/>
    <p:sldId id="523" r:id="rId31"/>
    <p:sldId id="524" r:id="rId32"/>
    <p:sldId id="525" r:id="rId33"/>
    <p:sldId id="526" r:id="rId34"/>
    <p:sldId id="527" r:id="rId35"/>
    <p:sldId id="528" r:id="rId36"/>
    <p:sldId id="529" r:id="rId37"/>
    <p:sldId id="530" r:id="rId38"/>
    <p:sldId id="531" r:id="rId39"/>
    <p:sldId id="535" r:id="rId40"/>
    <p:sldId id="501" r:id="rId41"/>
    <p:sldId id="502" r:id="rId42"/>
    <p:sldId id="503" r:id="rId43"/>
    <p:sldId id="504" r:id="rId44"/>
    <p:sldId id="505" r:id="rId45"/>
    <p:sldId id="506" r:id="rId46"/>
    <p:sldId id="507" r:id="rId47"/>
    <p:sldId id="508" r:id="rId48"/>
    <p:sldId id="509" r:id="rId49"/>
    <p:sldId id="536" r:id="rId50"/>
    <p:sldId id="274" r:id="rId51"/>
    <p:sldId id="275" r:id="rId52"/>
    <p:sldId id="276" r:id="rId53"/>
    <p:sldId id="467" r:id="rId54"/>
    <p:sldId id="469" r:id="rId55"/>
    <p:sldId id="471" r:id="rId56"/>
    <p:sldId id="472" r:id="rId57"/>
    <p:sldId id="473" r:id="rId58"/>
    <p:sldId id="474" r:id="rId59"/>
    <p:sldId id="475" r:id="rId60"/>
    <p:sldId id="476" r:id="rId61"/>
    <p:sldId id="277" r:id="rId62"/>
    <p:sldId id="278" r:id="rId63"/>
    <p:sldId id="478" r:id="rId64"/>
    <p:sldId id="477" r:id="rId65"/>
    <p:sldId id="479" r:id="rId66"/>
    <p:sldId id="482" r:id="rId67"/>
    <p:sldId id="484" r:id="rId68"/>
    <p:sldId id="280" r:id="rId69"/>
    <p:sldId id="281" r:id="rId70"/>
    <p:sldId id="282" r:id="rId71"/>
    <p:sldId id="283" r:id="rId72"/>
    <p:sldId id="284" r:id="rId73"/>
    <p:sldId id="285" r:id="rId74"/>
    <p:sldId id="286" r:id="rId75"/>
    <p:sldId id="287" r:id="rId76"/>
    <p:sldId id="288" r:id="rId77"/>
    <p:sldId id="289" r:id="rId78"/>
    <p:sldId id="290" r:id="rId79"/>
    <p:sldId id="291" r:id="rId80"/>
    <p:sldId id="544" r:id="rId81"/>
    <p:sldId id="545" r:id="rId82"/>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elis hristidis" initials="v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B05FF"/>
    <a:srgbClr val="6D7CFF"/>
    <a:srgbClr val="0305FF"/>
    <a:srgbClr val="0544FF"/>
    <a:srgbClr val="807CFF"/>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33"/>
    <p:restoredTop sz="65207"/>
  </p:normalViewPr>
  <p:slideViewPr>
    <p:cSldViewPr>
      <p:cViewPr varScale="1">
        <p:scale>
          <a:sx n="63" d="100"/>
          <a:sy n="63" d="100"/>
        </p:scale>
        <p:origin x="73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commentAuthors" Target="commentAuthors.xml"/><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1-06T13:13:28.149" idx="2">
    <p:pos x="457" y="2273"/>
    <p:text>One hot encoding technique is used to encode categorical integer features using a one-hot aka one-of-K scheme.
Suppose you have ‘color’ feature which can take values ‘green’, ‘red’, and ‘blue’. One hot encoding will convert this ‘color’ feature to three features, namely, ‘is_green’, ‘is_red’, and ‘is_blue’ which all are binary.</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A6ECAE5-6A67-9648-BFD4-50D589EC5C71}" type="datetimeFigureOut">
              <a:rPr lang="de-DE"/>
              <a:pPr>
                <a:defRPr/>
              </a:pPr>
              <a:t>17.01.18</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98B09E7-CB36-8743-B365-30F25214A412}" type="slidenum">
              <a:rPr lang="en-US"/>
              <a:pPr>
                <a:defRPr/>
              </a:pPr>
              <a:t>‹#›</a:t>
            </a:fld>
            <a:endParaRPr lang="en-US"/>
          </a:p>
        </p:txBody>
      </p:sp>
    </p:spTree>
    <p:extLst>
      <p:ext uri="{BB962C8B-B14F-4D97-AF65-F5344CB8AC3E}">
        <p14:creationId xmlns:p14="http://schemas.microsoft.com/office/powerpoint/2010/main" val="42924333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67AB418-317D-AC4E-A41A-2B33F9292AC9}" type="datetimeFigureOut">
              <a:rPr lang="de-DE"/>
              <a:pPr>
                <a:defRPr/>
              </a:pPr>
              <a:t>17.01.18</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smtClean="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609C88DA-55BC-924E-8761-82F5902E2CE5}" type="slidenum">
              <a:rPr lang="en-US"/>
              <a:pPr>
                <a:defRPr/>
              </a:pPr>
              <a:t>‹#›</a:t>
            </a:fld>
            <a:endParaRPr lang="en-US"/>
          </a:p>
        </p:txBody>
      </p:sp>
    </p:spTree>
    <p:extLst>
      <p:ext uri="{BB962C8B-B14F-4D97-AF65-F5344CB8AC3E}">
        <p14:creationId xmlns:p14="http://schemas.microsoft.com/office/powerpoint/2010/main" val="253413931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There</a:t>
            </a:r>
            <a:r>
              <a:rPr lang="en-US" baseline="0" dirty="0" smtClean="0"/>
              <a:t> are two approaches for creating these vectors:</a:t>
            </a:r>
          </a:p>
          <a:p>
            <a:endParaRPr lang="en-US" baseline="0" dirty="0" smtClean="0"/>
          </a:p>
          <a:p>
            <a:r>
              <a:rPr lang="en-US" baseline="0" dirty="0" smtClean="0"/>
              <a:t>First, we’ve got the traditional count-based approach,</a:t>
            </a:r>
            <a:endParaRPr lang="en-GB" baseline="0" dirty="0" smtClean="0"/>
          </a:p>
          <a:p>
            <a:r>
              <a:rPr lang="en-US" baseline="0" dirty="0" smtClean="0"/>
              <a:t>where the most common variant is the word-context PMI matrix.</a:t>
            </a:r>
          </a:p>
          <a:p>
            <a:endParaRPr lang="en-US" baseline="0" dirty="0" smtClean="0"/>
          </a:p>
          <a:p>
            <a:r>
              <a:rPr lang="en-US" baseline="0" dirty="0" smtClean="0"/>
              <a:t>The other, cutting-edge, approach, is word embeddings,</a:t>
            </a:r>
          </a:p>
          <a:p>
            <a:r>
              <a:rPr lang="en-US" baseline="0" dirty="0" smtClean="0"/>
              <a:t>Which has become extremely popular with word2vec.</a:t>
            </a:r>
          </a:p>
          <a:p>
            <a:r>
              <a:rPr lang="en-US" baseline="0" dirty="0" smtClean="0"/>
              <a:t>Now, the interesting thing…</a:t>
            </a:r>
          </a:p>
          <a:p>
            <a:endParaRPr lang="en-US" baseline="0" dirty="0" smtClean="0"/>
          </a:p>
          <a:p>
            <a:r>
              <a:rPr lang="en-US" baseline="0" dirty="0" smtClean="0"/>
              <a:t>…is that both approaches rely on the same linguistic theory: the distributional hypothesis.</a:t>
            </a:r>
          </a:p>
          <a:p>
            <a:r>
              <a:rPr lang="en-US" baseline="0" dirty="0" smtClean="0"/>
              <a:t>&lt;pause&gt;</a:t>
            </a:r>
          </a:p>
          <a:p>
            <a:r>
              <a:rPr lang="en-US" baseline="0" dirty="0" smtClean="0"/>
              <a:t>Now, in previous work, that I’ll talk about in a minute,</a:t>
            </a:r>
          </a:p>
          <a:p>
            <a:r>
              <a:rPr lang="en-US" baseline="0" dirty="0" smtClean="0"/>
              <a:t>we showed that the two approaches are even more related.</a:t>
            </a:r>
          </a:p>
        </p:txBody>
      </p:sp>
      <p:sp>
        <p:nvSpPr>
          <p:cNvPr id="4" name="Slide Number Placeholder 3"/>
          <p:cNvSpPr>
            <a:spLocks noGrp="1"/>
          </p:cNvSpPr>
          <p:nvPr>
            <p:ph type="sldNum" sz="quarter" idx="10"/>
          </p:nvPr>
        </p:nvSpPr>
        <p:spPr/>
        <p:txBody>
          <a:bodyPr/>
          <a:lstStyle/>
          <a:p>
            <a:fld id="{3A287F05-FCD8-4F5C-AFF0-93765CD6FDBF}"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97213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train</a:t>
            </a:r>
            <a:r>
              <a:rPr lang="en-US" baseline="0" dirty="0" smtClean="0"/>
              <a:t> these vectors…</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26</a:t>
            </a:fld>
            <a:endParaRPr lang="en-GB"/>
          </a:p>
        </p:txBody>
      </p:sp>
    </p:spTree>
    <p:extLst>
      <p:ext uri="{BB962C8B-B14F-4D97-AF65-F5344CB8AC3E}">
        <p14:creationId xmlns:p14="http://schemas.microsoft.com/office/powerpoint/2010/main" val="471970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…SGNS maximizes the similarity between word</a:t>
            </a:r>
            <a:r>
              <a:rPr lang="en-US" baseline="0" dirty="0" smtClean="0"/>
              <a:t> and context vectors that were </a:t>
            </a:r>
            <a:r>
              <a:rPr lang="en-US" b="1" baseline="0" dirty="0" smtClean="0"/>
              <a:t>observed together</a:t>
            </a:r>
            <a:r>
              <a:rPr lang="en-US" baseline="0" dirty="0" smtClean="0"/>
              <a:t>.</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27</a:t>
            </a:fld>
            <a:endParaRPr lang="en-GB"/>
          </a:p>
        </p:txBody>
      </p:sp>
    </p:spTree>
    <p:extLst>
      <p:ext uri="{BB962C8B-B14F-4D97-AF65-F5344CB8AC3E}">
        <p14:creationId xmlns:p14="http://schemas.microsoft.com/office/powerpoint/2010/main" val="1310667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minimizes the similarity between word and context vectors </a:t>
            </a:r>
            <a:r>
              <a:rPr lang="en-US" b="1" baseline="0" dirty="0" smtClean="0"/>
              <a:t>hallucinated together</a:t>
            </a:r>
            <a:r>
              <a:rPr lang="en-US" baseline="0" dirty="0" smtClean="0"/>
              <a:t>.</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28</a:t>
            </a:fld>
            <a:endParaRPr lang="en-GB"/>
          </a:p>
        </p:txBody>
      </p:sp>
    </p:spTree>
    <p:extLst>
      <p:ext uri="{BB962C8B-B14F-4D97-AF65-F5344CB8AC3E}">
        <p14:creationId xmlns:p14="http://schemas.microsoft.com/office/powerpoint/2010/main" val="853481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the way SGNS hallucinates is really important.</a:t>
            </a:r>
          </a:p>
          <a:p>
            <a:endParaRPr lang="en-US" dirty="0" smtClean="0"/>
          </a:p>
          <a:p>
            <a:r>
              <a:rPr lang="en-US" dirty="0" smtClean="0"/>
              <a:t>It’s actually where it</a:t>
            </a:r>
            <a:r>
              <a:rPr lang="en-US" baseline="0" dirty="0" smtClean="0"/>
              <a:t> gets its name from.</a:t>
            </a:r>
          </a:p>
          <a:p>
            <a:endParaRPr lang="en-US" baseline="0" dirty="0" smtClean="0"/>
          </a:p>
          <a:p>
            <a:r>
              <a:rPr lang="en-US" baseline="0" dirty="0" smtClean="0"/>
              <a:t>For each observed word-context pair,</a:t>
            </a:r>
          </a:p>
          <a:p>
            <a:r>
              <a:rPr lang="en-US" baseline="0" dirty="0" smtClean="0"/>
              <a:t>SGNS samples k contexts at random,</a:t>
            </a:r>
          </a:p>
          <a:p>
            <a:r>
              <a:rPr lang="en-US" baseline="0" dirty="0" smtClean="0"/>
              <a:t>As negative examples</a:t>
            </a:r>
          </a:p>
          <a:p>
            <a:endParaRPr lang="en-US" baseline="0" dirty="0" smtClean="0"/>
          </a:p>
          <a:p>
            <a:r>
              <a:rPr lang="en-US" baseline="0" dirty="0" smtClean="0"/>
              <a:t>Now, when we say random, we mean the unigram distribution</a:t>
            </a:r>
          </a:p>
          <a:p>
            <a:endParaRPr lang="en-US" baseline="0" dirty="0" smtClean="0"/>
          </a:p>
          <a:p>
            <a:r>
              <a:rPr lang="en-US" baseline="0" dirty="0" smtClean="0"/>
              <a:t>And Spoiler Alert: changing this distribution has quite a significant effect.</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29</a:t>
            </a:fld>
            <a:endParaRPr lang="en-GB"/>
          </a:p>
        </p:txBody>
      </p:sp>
    </p:spTree>
    <p:extLst>
      <p:ext uri="{BB962C8B-B14F-4D97-AF65-F5344CB8AC3E}">
        <p14:creationId xmlns:p14="http://schemas.microsoft.com/office/powerpoint/2010/main" val="549109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take the embedding matrices</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30</a:t>
            </a:fld>
            <a:endParaRPr lang="en-GB"/>
          </a:p>
        </p:txBody>
      </p:sp>
    </p:spTree>
    <p:extLst>
      <p:ext uri="{BB962C8B-B14F-4D97-AF65-F5344CB8AC3E}">
        <p14:creationId xmlns:p14="http://schemas.microsoft.com/office/powerpoint/2010/main" val="2109610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multiply them</a:t>
            </a:r>
          </a:p>
          <a:p>
            <a:endParaRPr lang="en-US" dirty="0" smtClean="0"/>
          </a:p>
          <a:p>
            <a:r>
              <a:rPr lang="en-US" dirty="0" smtClean="0"/>
              <a:t>What do we get?</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31</a:t>
            </a:fld>
            <a:endParaRPr lang="en-GB"/>
          </a:p>
        </p:txBody>
      </p:sp>
    </p:spTree>
    <p:extLst>
      <p:ext uri="{BB962C8B-B14F-4D97-AF65-F5344CB8AC3E}">
        <p14:creationId xmlns:p14="http://schemas.microsoft.com/office/powerpoint/2010/main" val="777746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get a pretty big, </a:t>
            </a:r>
            <a:r>
              <a:rPr lang="en-US" baseline="0" dirty="0" smtClean="0"/>
              <a:t>square matrix</a:t>
            </a:r>
            <a:r>
              <a:rPr lang="en-GB" baseline="0" dirty="0" smtClean="0"/>
              <a:t>,</a:t>
            </a:r>
          </a:p>
          <a:p>
            <a:endParaRPr lang="en-US" baseline="0" dirty="0" smtClean="0"/>
          </a:p>
          <a:p>
            <a:r>
              <a:rPr lang="en-US" baseline="0" dirty="0" smtClean="0"/>
              <a:t>Where each cell describes the relation between a specific word, w, </a:t>
            </a:r>
          </a:p>
          <a:p>
            <a:r>
              <a:rPr lang="en-US" baseline="0" dirty="0" smtClean="0"/>
              <a:t>With a specific context, c.</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A287F05-FCD8-4F5C-AFF0-93765CD6FDBF}" type="slidenum">
              <a:rPr lang="en-GB" smtClean="0"/>
              <a:t>32</a:t>
            </a:fld>
            <a:endParaRPr lang="en-GB"/>
          </a:p>
        </p:txBody>
      </p:sp>
    </p:spTree>
    <p:extLst>
      <p:ext uri="{BB962C8B-B14F-4D97-AF65-F5344CB8AC3E}">
        <p14:creationId xmlns:p14="http://schemas.microsoft.com/office/powerpoint/2010/main" val="266337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our NIPS paper, we </a:t>
            </a:r>
            <a:r>
              <a:rPr lang="en-US" b="1" dirty="0" smtClean="0"/>
              <a:t>proved</a:t>
            </a:r>
            <a:r>
              <a:rPr lang="en-US" b="0" baseline="0" dirty="0" smtClean="0"/>
              <a:t> that with enough dimensions and iterations…</a:t>
            </a:r>
          </a:p>
          <a:p>
            <a:endParaRPr lang="en-GB" b="1" dirty="0"/>
          </a:p>
        </p:txBody>
      </p:sp>
      <p:sp>
        <p:nvSpPr>
          <p:cNvPr id="4" name="Slide Number Placeholder 3"/>
          <p:cNvSpPr>
            <a:spLocks noGrp="1"/>
          </p:cNvSpPr>
          <p:nvPr>
            <p:ph type="sldNum" sz="quarter" idx="10"/>
          </p:nvPr>
        </p:nvSpPr>
        <p:spPr/>
        <p:txBody>
          <a:bodyPr/>
          <a:lstStyle/>
          <a:p>
            <a:fld id="{3A287F05-FCD8-4F5C-AFF0-93765CD6FDBF}" type="slidenum">
              <a:rPr lang="en-GB" smtClean="0"/>
              <a:t>33</a:t>
            </a:fld>
            <a:endParaRPr lang="en-GB"/>
          </a:p>
        </p:txBody>
      </p:sp>
    </p:spTree>
    <p:extLst>
      <p:ext uri="{BB962C8B-B14F-4D97-AF65-F5344CB8AC3E}">
        <p14:creationId xmlns:p14="http://schemas.microsoft.com/office/powerpoint/2010/main" val="370663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…SGNS will converge to the classic word-context PMI matrix…</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34</a:t>
            </a:fld>
            <a:endParaRPr lang="en-GB"/>
          </a:p>
        </p:txBody>
      </p:sp>
    </p:spTree>
    <p:extLst>
      <p:ext uri="{BB962C8B-B14F-4D97-AF65-F5344CB8AC3E}">
        <p14:creationId xmlns:p14="http://schemas.microsoft.com/office/powerpoint/2010/main" val="4363090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 little twist.</a:t>
            </a:r>
          </a:p>
          <a:p>
            <a:r>
              <a:rPr lang="en-US" dirty="0" smtClean="0"/>
              <a:t>Now, recall that k is the number of negative samples generated for each positive example (</a:t>
            </a:r>
            <a:r>
              <a:rPr lang="en-US" dirty="0" err="1" smtClean="0"/>
              <a:t>w,c</a:t>
            </a:r>
            <a:r>
              <a:rPr lang="en-US" dirty="0" smtClean="0"/>
              <a:t>) \in D.</a:t>
            </a:r>
          </a:p>
          <a:p>
            <a:endParaRPr lang="en-US" dirty="0" smtClean="0"/>
          </a:p>
          <a:p>
            <a:r>
              <a:rPr lang="en-US" dirty="0" smtClean="0"/>
              <a:t>This is of course the optimal value, and not necessarily</a:t>
            </a:r>
            <a:r>
              <a:rPr lang="en-US" baseline="0" dirty="0" smtClean="0"/>
              <a:t> what we get in practice.</a:t>
            </a:r>
            <a:endParaRPr lang="en-US" dirty="0" smtClean="0"/>
          </a:p>
        </p:txBody>
      </p:sp>
      <p:sp>
        <p:nvSpPr>
          <p:cNvPr id="4" name="Slide Number Placeholder 3"/>
          <p:cNvSpPr>
            <a:spLocks noGrp="1"/>
          </p:cNvSpPr>
          <p:nvPr>
            <p:ph type="sldNum" sz="quarter" idx="10"/>
          </p:nvPr>
        </p:nvSpPr>
        <p:spPr/>
        <p:txBody>
          <a:bodyPr/>
          <a:lstStyle/>
          <a:p>
            <a:fld id="{3A287F05-FCD8-4F5C-AFF0-93765CD6FDBF}" type="slidenum">
              <a:rPr lang="en-GB" smtClean="0"/>
              <a:t>35</a:t>
            </a:fld>
            <a:endParaRPr lang="en-GB"/>
          </a:p>
        </p:txBody>
      </p:sp>
    </p:spTree>
    <p:extLst>
      <p:ext uri="{BB962C8B-B14F-4D97-AF65-F5344CB8AC3E}">
        <p14:creationId xmlns:p14="http://schemas.microsoft.com/office/powerpoint/2010/main" val="172956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maybe a bit of both?</a:t>
            </a:r>
          </a:p>
          <a:p>
            <a:r>
              <a:rPr lang="en-US" dirty="0" smtClean="0"/>
              <a:t>&lt;pause&gt;</a:t>
            </a:r>
          </a:p>
        </p:txBody>
      </p:sp>
      <p:sp>
        <p:nvSpPr>
          <p:cNvPr id="4" name="Slide Number Placeholder 3"/>
          <p:cNvSpPr>
            <a:spLocks noGrp="1"/>
          </p:cNvSpPr>
          <p:nvPr>
            <p:ph type="sldNum" sz="quarter" idx="10"/>
          </p:nvPr>
        </p:nvSpPr>
        <p:spPr/>
        <p:txBody>
          <a:bodyPr/>
          <a:lstStyle/>
          <a:p>
            <a:fld id="{3A287F05-FCD8-4F5C-AFF0-93765CD6FDBF}" type="slidenum">
              <a:rPr lang="en-GB" smtClean="0"/>
              <a:t>6</a:t>
            </a:fld>
            <a:endParaRPr lang="en-GB"/>
          </a:p>
        </p:txBody>
      </p:sp>
    </p:spTree>
    <p:extLst>
      <p:ext uri="{BB962C8B-B14F-4D97-AF65-F5344CB8AC3E}">
        <p14:creationId xmlns:p14="http://schemas.microsoft.com/office/powerpoint/2010/main" val="522930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to sum it up,</a:t>
            </a:r>
            <a:r>
              <a:rPr lang="en-US" baseline="0" dirty="0" smtClean="0"/>
              <a:t> SGNS is doing what we’ve been doing in NLP for a couple of decades:</a:t>
            </a:r>
          </a:p>
          <a:p>
            <a:endParaRPr lang="en-US" baseline="0" dirty="0" smtClean="0"/>
          </a:p>
          <a:p>
            <a:r>
              <a:rPr lang="en-US" baseline="0" dirty="0" smtClean="0"/>
              <a:t>It’s factorizing the PMI matrix,</a:t>
            </a:r>
          </a:p>
          <a:p>
            <a:endParaRPr lang="en-US" baseline="0" dirty="0" smtClean="0"/>
          </a:p>
          <a:p>
            <a:r>
              <a:rPr lang="en-US" baseline="0" dirty="0" smtClean="0"/>
              <a:t>Apparently, just like SVD.</a:t>
            </a:r>
          </a:p>
          <a:p>
            <a:endParaRPr lang="en-US" baseline="0" dirty="0" smtClean="0"/>
          </a:p>
          <a:p>
            <a:r>
              <a:rPr lang="en-US" baseline="0" dirty="0" smtClean="0"/>
              <a:t>And, while I didn’t explain it, </a:t>
            </a:r>
            <a:r>
              <a:rPr lang="en-US" baseline="0" dirty="0" err="1" smtClean="0"/>
              <a:t>GloVe</a:t>
            </a:r>
            <a:r>
              <a:rPr lang="en-US" baseline="0" dirty="0" smtClean="0"/>
              <a:t> also factorizes a similar matrix.</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36</a:t>
            </a:fld>
            <a:endParaRPr lang="en-GB"/>
          </a:p>
        </p:txBody>
      </p:sp>
    </p:spTree>
    <p:extLst>
      <p:ext uri="{BB962C8B-B14F-4D97-AF65-F5344CB8AC3E}">
        <p14:creationId xmlns:p14="http://schemas.microsoft.com/office/powerpoint/2010/main" val="1799791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embeddings are still better, right?</a:t>
            </a:r>
          </a:p>
          <a:p>
            <a:endParaRPr lang="en-US" dirty="0" smtClean="0"/>
          </a:p>
          <a:p>
            <a:r>
              <a:rPr lang="en-US" dirty="0" smtClean="0"/>
              <a:t>There’s plenty of evidence,</a:t>
            </a:r>
          </a:p>
          <a:p>
            <a:endParaRPr lang="en-US" dirty="0" smtClean="0"/>
          </a:p>
          <a:p>
            <a:r>
              <a:rPr lang="en-US" baseline="0" dirty="0" smtClean="0"/>
              <a:t>Even a couple of papers.</a:t>
            </a:r>
          </a:p>
          <a:p>
            <a:endParaRPr lang="en-US" baseline="0" dirty="0" smtClean="0"/>
          </a:p>
          <a:p>
            <a:r>
              <a:rPr lang="en-US" baseline="0" dirty="0" smtClean="0"/>
              <a:t>So how does this fit with our story?</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37</a:t>
            </a:fld>
            <a:endParaRPr lang="en-GB"/>
          </a:p>
        </p:txBody>
      </p:sp>
    </p:spTree>
    <p:extLst>
      <p:ext uri="{BB962C8B-B14F-4D97-AF65-F5344CB8AC3E}">
        <p14:creationId xmlns:p14="http://schemas.microsoft.com/office/powerpoint/2010/main" val="2035968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like I said at the</a:t>
            </a:r>
            <a:r>
              <a:rPr lang="en-US" baseline="0" dirty="0" smtClean="0"/>
              <a:t> beginning, word2vec and </a:t>
            </a:r>
            <a:r>
              <a:rPr lang="en-US" baseline="0" dirty="0" err="1" smtClean="0"/>
              <a:t>GloVe</a:t>
            </a:r>
            <a:r>
              <a:rPr lang="en-US" baseline="0" dirty="0" smtClean="0"/>
              <a:t> are more than just algorithms.</a:t>
            </a:r>
          </a:p>
          <a:p>
            <a:endParaRPr lang="en-US" baseline="0" dirty="0" smtClean="0"/>
          </a:p>
          <a:p>
            <a:r>
              <a:rPr lang="en-US" baseline="0" dirty="0" smtClean="0"/>
              <a:t>They introduce many new hyperparameters,</a:t>
            </a:r>
          </a:p>
          <a:p>
            <a:endParaRPr lang="en-US" baseline="0" dirty="0" smtClean="0"/>
          </a:p>
          <a:p>
            <a:r>
              <a:rPr lang="en-US" baseline="0" dirty="0" smtClean="0"/>
              <a:t>Which may seem minor,</a:t>
            </a:r>
          </a:p>
          <a:p>
            <a:r>
              <a:rPr lang="en-US" baseline="0" dirty="0" smtClean="0"/>
              <a:t>but as it turns out, they make a pretty big difference in practice.</a:t>
            </a:r>
          </a:p>
        </p:txBody>
      </p:sp>
      <p:sp>
        <p:nvSpPr>
          <p:cNvPr id="4" name="Slide Number Placeholder 3"/>
          <p:cNvSpPr>
            <a:spLocks noGrp="1"/>
          </p:cNvSpPr>
          <p:nvPr>
            <p:ph type="sldNum" sz="quarter" idx="10"/>
          </p:nvPr>
        </p:nvSpPr>
        <p:spPr/>
        <p:txBody>
          <a:bodyPr/>
          <a:lstStyle/>
          <a:p>
            <a:fld id="{3A287F05-FCD8-4F5C-AFF0-93765CD6FDBF}" type="slidenum">
              <a:rPr lang="en-GB" smtClean="0"/>
              <a:t>38</a:t>
            </a:fld>
            <a:endParaRPr lang="en-GB"/>
          </a:p>
        </p:txBody>
      </p:sp>
    </p:spTree>
    <p:extLst>
      <p:ext uri="{BB962C8B-B14F-4D97-AF65-F5344CB8AC3E}">
        <p14:creationId xmlns:p14="http://schemas.microsoft.com/office/powerpoint/2010/main" val="2134862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look at Context Distribution Smoothing,</a:t>
            </a:r>
          </a:p>
          <a:p>
            <a:r>
              <a:rPr lang="en-US" dirty="0" smtClean="0"/>
              <a:t>and see how we can adapt it to traditional count-based methods.</a:t>
            </a:r>
          </a:p>
          <a:p>
            <a:endParaRPr lang="en-US" baseline="0" dirty="0" smtClean="0"/>
          </a:p>
        </p:txBody>
      </p:sp>
      <p:sp>
        <p:nvSpPr>
          <p:cNvPr id="4" name="Slide Number Placeholder 3"/>
          <p:cNvSpPr>
            <a:spLocks noGrp="1"/>
          </p:cNvSpPr>
          <p:nvPr>
            <p:ph type="sldNum" sz="quarter" idx="10"/>
          </p:nvPr>
        </p:nvSpPr>
        <p:spPr/>
        <p:txBody>
          <a:bodyPr/>
          <a:lstStyle/>
          <a:p>
            <a:fld id="{3A287F05-FCD8-4F5C-AFF0-93765CD6FDBF}" type="slidenum">
              <a:rPr lang="en-GB" smtClean="0"/>
              <a:t>39</a:t>
            </a:fld>
            <a:endParaRPr lang="en-GB"/>
          </a:p>
        </p:txBody>
      </p:sp>
    </p:spTree>
    <p:extLst>
      <p:ext uri="{BB962C8B-B14F-4D97-AF65-F5344CB8AC3E}">
        <p14:creationId xmlns:p14="http://schemas.microsoft.com/office/powerpoint/2010/main" val="1153019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baseline="0" dirty="0" smtClean="0"/>
              <a:t>So dynamic context windows</a:t>
            </a:r>
          </a:p>
          <a:p>
            <a:endParaRPr lang="en-US" baseline="0" dirty="0" smtClean="0"/>
          </a:p>
          <a:p>
            <a:r>
              <a:rPr lang="en-US" baseline="0" dirty="0" smtClean="0"/>
              <a:t>Let’s say we have our sentence from earlier,</a:t>
            </a:r>
          </a:p>
          <a:p>
            <a:r>
              <a:rPr lang="en-US" baseline="0" dirty="0" smtClean="0"/>
              <a:t>And we want to look at a context window of 4 words around </a:t>
            </a:r>
            <a:r>
              <a:rPr lang="en-US" baseline="0" dirty="0" err="1" smtClean="0"/>
              <a:t>wampimuk</a:t>
            </a:r>
            <a:r>
              <a:rPr lang="en-US" baseline="0" dirty="0" smtClean="0"/>
              <a:t>.</a:t>
            </a:r>
          </a:p>
        </p:txBody>
      </p:sp>
      <p:sp>
        <p:nvSpPr>
          <p:cNvPr id="4" name="Slide Number Placeholder 3"/>
          <p:cNvSpPr>
            <a:spLocks noGrp="1"/>
          </p:cNvSpPr>
          <p:nvPr>
            <p:ph type="sldNum" sz="quarter" idx="10"/>
          </p:nvPr>
        </p:nvSpPr>
        <p:spPr/>
        <p:txBody>
          <a:bodyPr/>
          <a:lstStyle/>
          <a:p>
            <a:fld id="{3A287F05-FCD8-4F5C-AFF0-93765CD6FDBF}"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297810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Now, some of these context words are obviously more related</a:t>
            </a:r>
            <a:r>
              <a:rPr lang="en-US" baseline="0" dirty="0" smtClean="0"/>
              <a:t> to the meaning of </a:t>
            </a:r>
            <a:r>
              <a:rPr lang="en-US" baseline="0" dirty="0" err="1" smtClean="0"/>
              <a:t>wampimuk</a:t>
            </a:r>
            <a:r>
              <a:rPr lang="en-US" baseline="0" dirty="0" smtClean="0"/>
              <a:t> than others.</a:t>
            </a:r>
          </a:p>
          <a:p>
            <a:r>
              <a:rPr lang="en-US" baseline="0" dirty="0" smtClean="0"/>
              <a:t>The intuition behind dynamic context windows, is that the closer the context is to the target…</a:t>
            </a:r>
          </a:p>
        </p:txBody>
      </p:sp>
      <p:sp>
        <p:nvSpPr>
          <p:cNvPr id="4" name="Slide Number Placeholder 3"/>
          <p:cNvSpPr>
            <a:spLocks noGrp="1"/>
          </p:cNvSpPr>
          <p:nvPr>
            <p:ph type="sldNum" sz="quarter" idx="10"/>
          </p:nvPr>
        </p:nvSpPr>
        <p:spPr/>
        <p:txBody>
          <a:bodyPr/>
          <a:lstStyle/>
          <a:p>
            <a:fld id="{3A287F05-FCD8-4F5C-AFF0-93765CD6FDBF}"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1553872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a:t>
            </a:r>
            <a:r>
              <a:rPr lang="en-US" baseline="0" dirty="0" smtClean="0"/>
              <a:t>the more relevant it is.</a:t>
            </a:r>
          </a:p>
          <a:p>
            <a:endParaRPr lang="en-US" baseline="0" dirty="0" smtClean="0"/>
          </a:p>
          <a:p>
            <a:r>
              <a:rPr lang="en-US" baseline="0" dirty="0" smtClean="0"/>
              <a:t>word2vec does just that, by randomly sampling the size of the context window around each token.</a:t>
            </a:r>
          </a:p>
          <a:p>
            <a:r>
              <a:rPr lang="en-US" baseline="0" dirty="0" smtClean="0"/>
              <a:t>What you see here are the probabilities that each specific context word will be included in the training data.</a:t>
            </a:r>
          </a:p>
          <a:p>
            <a:endParaRPr lang="en-US" baseline="0" dirty="0" smtClean="0"/>
          </a:p>
          <a:p>
            <a:r>
              <a:rPr lang="en-US" baseline="0" dirty="0" err="1" smtClean="0"/>
              <a:t>GloVe</a:t>
            </a:r>
            <a:r>
              <a:rPr lang="en-US" baseline="0" dirty="0" smtClean="0"/>
              <a:t> also does something similar, but in a deterministic manner, and with a slightly different distribution.</a:t>
            </a:r>
          </a:p>
          <a:p>
            <a:endParaRPr lang="en-US" baseline="0" dirty="0" smtClean="0"/>
          </a:p>
          <a:p>
            <a:r>
              <a:rPr lang="en-US" baseline="0" dirty="0" smtClean="0"/>
              <a:t>There are of course other ways to do this,</a:t>
            </a:r>
          </a:p>
          <a:p>
            <a:r>
              <a:rPr lang="en-US" baseline="0" dirty="0" smtClean="0"/>
              <a:t>And they were all, apparently,</a:t>
            </a:r>
          </a:p>
          <a:p>
            <a:endParaRPr lang="en-US" baseline="0" dirty="0" smtClean="0"/>
          </a:p>
          <a:p>
            <a:r>
              <a:rPr lang="en-US" baseline="0" dirty="0" smtClean="0"/>
              <a:t>Applied to traditional algorithms about a decade ago.</a:t>
            </a:r>
          </a:p>
        </p:txBody>
      </p:sp>
      <p:sp>
        <p:nvSpPr>
          <p:cNvPr id="4" name="Slide Number Placeholder 3"/>
          <p:cNvSpPr>
            <a:spLocks noGrp="1"/>
          </p:cNvSpPr>
          <p:nvPr>
            <p:ph type="sldNum" sz="quarter" idx="10"/>
          </p:nvPr>
        </p:nvSpPr>
        <p:spPr/>
        <p:txBody>
          <a:bodyPr/>
          <a:lstStyle/>
          <a:p>
            <a:fld id="{3A287F05-FCD8-4F5C-AFF0-93765CD6FDBF}"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1598530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The second</a:t>
            </a:r>
            <a:r>
              <a:rPr lang="en-US" baseline="0" dirty="0" smtClean="0"/>
              <a:t> hyperparameter I’d like to discuss is adding context vectors.</a:t>
            </a:r>
          </a:p>
          <a:p>
            <a:endParaRPr lang="en-US" baseline="0" dirty="0" smtClean="0"/>
          </a:p>
          <a:p>
            <a:r>
              <a:rPr lang="en-US" baseline="0" dirty="0" smtClean="0"/>
              <a:t>So, remember that SGNS doesn’t </a:t>
            </a:r>
            <a:r>
              <a:rPr lang="en-US" b="1" baseline="0" dirty="0" smtClean="0"/>
              <a:t>only</a:t>
            </a:r>
            <a:r>
              <a:rPr lang="en-US" baseline="0" dirty="0" smtClean="0"/>
              <a:t> create word vectors,</a:t>
            </a:r>
          </a:p>
          <a:p>
            <a:endParaRPr lang="en-US" baseline="0" dirty="0" smtClean="0"/>
          </a:p>
          <a:p>
            <a:r>
              <a:rPr lang="en-US" baseline="0" dirty="0" smtClean="0"/>
              <a:t>It also creates these auxiliary context vectors.</a:t>
            </a:r>
          </a:p>
          <a:p>
            <a:endParaRPr lang="en-US" baseline="0" dirty="0" smtClean="0"/>
          </a:p>
          <a:p>
            <a:r>
              <a:rPr lang="en-US" baseline="0" dirty="0" smtClean="0"/>
              <a:t>And, by the way, so do </a:t>
            </a:r>
            <a:r>
              <a:rPr lang="en-US" baseline="0" dirty="0" err="1" smtClean="0"/>
              <a:t>GloVe</a:t>
            </a:r>
            <a:r>
              <a:rPr lang="en-US" baseline="0" dirty="0" smtClean="0"/>
              <a:t> and SVD.</a:t>
            </a:r>
          </a:p>
        </p:txBody>
      </p:sp>
      <p:sp>
        <p:nvSpPr>
          <p:cNvPr id="4" name="Slide Number Placeholder 3"/>
          <p:cNvSpPr>
            <a:spLocks noGrp="1"/>
          </p:cNvSpPr>
          <p:nvPr>
            <p:ph type="sldNum" sz="quarter" idx="10"/>
          </p:nvPr>
        </p:nvSpPr>
        <p:spPr/>
        <p:txBody>
          <a:bodyPr/>
          <a:lstStyle/>
          <a:p>
            <a:fld id="{3A287F05-FCD8-4F5C-AFF0-93765CD6FDBF}"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507950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baseline="0" dirty="0" smtClean="0"/>
              <a:t>So, each word has two representations, right?</a:t>
            </a:r>
          </a:p>
          <a:p>
            <a:endParaRPr lang="en-US" baseline="0" dirty="0" smtClean="0"/>
          </a:p>
          <a:p>
            <a:r>
              <a:rPr lang="en-US" baseline="0" dirty="0" smtClean="0"/>
              <a:t>So what if instead of using just the word vectors,</a:t>
            </a:r>
          </a:p>
          <a:p>
            <a:endParaRPr lang="en-US" baseline="0" dirty="0" smtClean="0"/>
          </a:p>
          <a:p>
            <a:r>
              <a:rPr lang="en-US" baseline="0" dirty="0" smtClean="0"/>
              <a:t>We’d also use the information in the context vectors,</a:t>
            </a:r>
          </a:p>
          <a:p>
            <a:r>
              <a:rPr lang="en-US" baseline="0" dirty="0" smtClean="0"/>
              <a:t>to represent our words?</a:t>
            </a:r>
          </a:p>
          <a:p>
            <a:endParaRPr lang="en-US" dirty="0" smtClean="0"/>
          </a:p>
          <a:p>
            <a:r>
              <a:rPr lang="en-US" dirty="0" smtClean="0"/>
              <a:t>This trick was introduced as part of </a:t>
            </a:r>
            <a:r>
              <a:rPr lang="en-US" dirty="0" err="1" smtClean="0"/>
              <a:t>GloVe</a:t>
            </a:r>
            <a:r>
              <a:rPr lang="en-US" dirty="0" smtClean="0"/>
              <a:t>,</a:t>
            </a:r>
          </a:p>
          <a:p>
            <a:endParaRPr lang="en-US" baseline="0" dirty="0" smtClean="0"/>
          </a:p>
          <a:p>
            <a:r>
              <a:rPr lang="en-US" baseline="0" dirty="0" smtClean="0"/>
              <a:t>But it was also only applied to </a:t>
            </a:r>
            <a:r>
              <a:rPr lang="en-US" baseline="0" dirty="0" err="1" smtClean="0"/>
              <a:t>GloVe</a:t>
            </a:r>
            <a:r>
              <a:rPr lang="en-US" baseline="0" dirty="0" smtClean="0"/>
              <a:t>,</a:t>
            </a:r>
          </a:p>
          <a:p>
            <a:r>
              <a:rPr lang="en-US" baseline="0" dirty="0" smtClean="0"/>
              <a:t>and not to the other methods.</a:t>
            </a:r>
          </a:p>
        </p:txBody>
      </p:sp>
      <p:sp>
        <p:nvSpPr>
          <p:cNvPr id="4" name="Slide Number Placeholder 3"/>
          <p:cNvSpPr>
            <a:spLocks noGrp="1"/>
          </p:cNvSpPr>
          <p:nvPr>
            <p:ph type="sldNum" sz="quarter" idx="10"/>
          </p:nvPr>
        </p:nvSpPr>
        <p:spPr/>
        <p:txBody>
          <a:bodyPr/>
          <a:lstStyle/>
          <a:p>
            <a:fld id="{3A287F05-FCD8-4F5C-AFF0-93765CD6FDBF}"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1567800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Let’s talk about </a:t>
            </a:r>
            <a:r>
              <a:rPr lang="en-US" b="1" dirty="0" smtClean="0"/>
              <a:t>context distribution smoothing</a:t>
            </a:r>
            <a:r>
              <a:rPr lang="en-US" b="0" baseline="0" dirty="0" smtClean="0"/>
              <a:t>,</a:t>
            </a:r>
          </a:p>
          <a:p>
            <a:r>
              <a:rPr lang="en-US" dirty="0" smtClean="0"/>
              <a:t>And see how we can adapt it </a:t>
            </a:r>
            <a:r>
              <a:rPr lang="en-US" baseline="0" dirty="0" smtClean="0"/>
              <a:t>to traditional PMI vectors.</a:t>
            </a:r>
          </a:p>
          <a:p>
            <a:r>
              <a:rPr lang="en-US" baseline="0" dirty="0" smtClean="0"/>
              <a:t>&lt;pause&gt;</a:t>
            </a:r>
            <a:endParaRPr lang="en-GB" dirty="0" smtClean="0"/>
          </a:p>
          <a:p>
            <a:endParaRPr lang="en-US" dirty="0" smtClean="0"/>
          </a:p>
          <a:p>
            <a:r>
              <a:rPr lang="en-US" dirty="0" smtClean="0"/>
              <a:t>So remember that SGNS samples these negative contexts</a:t>
            </a:r>
            <a:r>
              <a:rPr lang="en-US" baseline="0" dirty="0" smtClean="0"/>
              <a:t> from some distribution?</a:t>
            </a:r>
          </a:p>
          <a:p>
            <a:endParaRPr lang="en-US" baseline="0" dirty="0" smtClean="0"/>
          </a:p>
          <a:p>
            <a:r>
              <a:rPr lang="en-US" baseline="0" dirty="0" smtClean="0"/>
              <a:t>And that I said that this distribution is the unigram distribution?</a:t>
            </a:r>
          </a:p>
          <a:p>
            <a:r>
              <a:rPr lang="en-US" dirty="0" smtClean="0"/>
              <a:t>Well,</a:t>
            </a:r>
            <a:r>
              <a:rPr lang="en-US" baseline="0" dirty="0" smtClean="0"/>
              <a:t> I wasn’t completely honest with you…</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solidFill>
                  <a:prstClr val="black"/>
                </a:solidFill>
              </a:rPr>
              <a:pPr/>
              <a:t>45</a:t>
            </a:fld>
            <a:endParaRPr lang="en-GB">
              <a:solidFill>
                <a:prstClr val="black"/>
              </a:solidFill>
            </a:endParaRPr>
          </a:p>
        </p:txBody>
      </p:sp>
    </p:spTree>
    <p:extLst>
      <p:ext uri="{BB962C8B-B14F-4D97-AF65-F5344CB8AC3E}">
        <p14:creationId xmlns:p14="http://schemas.microsoft.com/office/powerpoint/2010/main" val="210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a:t>
            </a:r>
            <a:r>
              <a:rPr lang="en-US" baseline="0" dirty="0"/>
              <a:t> contains input word vectors.</a:t>
            </a:r>
          </a:p>
          <a:p>
            <a:r>
              <a:rPr lang="en-US" baseline="0" dirty="0"/>
              <a:t>W’ contains output word vectors.</a:t>
            </a:r>
          </a:p>
          <a:p>
            <a:endParaRPr lang="en-US" baseline="0" dirty="0"/>
          </a:p>
          <a:p>
            <a:r>
              <a:rPr lang="en-US" baseline="0" dirty="0"/>
              <a:t>We can consider either W or W’ as the word’s representation. Or even take the average.</a:t>
            </a:r>
            <a:endParaRPr lang="en-US" dirty="0"/>
          </a:p>
        </p:txBody>
      </p:sp>
      <p:sp>
        <p:nvSpPr>
          <p:cNvPr id="4" name="Slide Number Placeholder 3"/>
          <p:cNvSpPr>
            <a:spLocks noGrp="1"/>
          </p:cNvSpPr>
          <p:nvPr>
            <p:ph type="sldNum" sz="quarter" idx="10"/>
          </p:nvPr>
        </p:nvSpPr>
        <p:spPr/>
        <p:txBody>
          <a:bodyPr/>
          <a:lstStyle/>
          <a:p>
            <a:fld id="{5DE69103-2D17-4832-98EE-51E176497DD9}" type="slidenum">
              <a:rPr lang="en-US" smtClean="0"/>
              <a:t>18</a:t>
            </a:fld>
            <a:endParaRPr lang="en-US"/>
          </a:p>
        </p:txBody>
      </p:sp>
    </p:spTree>
    <p:extLst>
      <p:ext uri="{BB962C8B-B14F-4D97-AF65-F5344CB8AC3E}">
        <p14:creationId xmlns:p14="http://schemas.microsoft.com/office/powerpoint/2010/main" val="19397853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dirty="0" smtClean="0"/>
              <a:t>In practice, it’s</a:t>
            </a:r>
            <a:r>
              <a:rPr lang="en-US" baseline="0" dirty="0" smtClean="0"/>
              <a:t> actually a smoothed unigram distribution.</a:t>
            </a:r>
          </a:p>
          <a:p>
            <a:endParaRPr lang="en-US" baseline="0" dirty="0" smtClean="0"/>
          </a:p>
          <a:p>
            <a:r>
              <a:rPr lang="en-US" baseline="0" dirty="0" smtClean="0"/>
              <a:t>And this tiny little change, makes quite a big difference.</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6423336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6013" y="696913"/>
            <a:ext cx="4649787" cy="3486150"/>
          </a:xfrm>
        </p:spPr>
      </p:sp>
      <p:sp>
        <p:nvSpPr>
          <p:cNvPr id="3" name="Notes Placeholder 2"/>
          <p:cNvSpPr>
            <a:spLocks noGrp="1"/>
          </p:cNvSpPr>
          <p:nvPr>
            <p:ph type="body" idx="1"/>
          </p:nvPr>
        </p:nvSpPr>
        <p:spPr/>
        <p:txBody>
          <a:bodyPr/>
          <a:lstStyle/>
          <a:p>
            <a:r>
              <a:rPr lang="en-US" baseline="0" dirty="0" smtClean="0"/>
              <a:t>Now, what’s neat about context distribution smoothing</a:t>
            </a:r>
          </a:p>
          <a:p>
            <a:endParaRPr lang="en-US" baseline="0" dirty="0" smtClean="0"/>
          </a:p>
          <a:p>
            <a:r>
              <a:rPr lang="en-US" baseline="0" dirty="0" smtClean="0"/>
              <a:t>Is that we can adapt it to PMI!</a:t>
            </a:r>
          </a:p>
          <a:p>
            <a:endParaRPr lang="en-US" baseline="0" dirty="0" smtClean="0"/>
          </a:p>
          <a:p>
            <a:r>
              <a:rPr lang="en-US" baseline="0" dirty="0" smtClean="0"/>
              <a:t>This is done by simply replacing the probability of C with the smoothed probability.</a:t>
            </a:r>
          </a:p>
          <a:p>
            <a:endParaRPr lang="en-US" baseline="0" dirty="0" smtClean="0"/>
          </a:p>
          <a:p>
            <a:r>
              <a:rPr lang="en-US" baseline="0" dirty="0" smtClean="0"/>
              <a:t>Just like this:</a:t>
            </a:r>
          </a:p>
          <a:p>
            <a:endParaRPr lang="en-US" baseline="0" dirty="0" smtClean="0"/>
          </a:p>
          <a:p>
            <a:r>
              <a:rPr lang="en-US" baseline="0" dirty="0" smtClean="0"/>
              <a:t>And this tweak consistently improves performance on every task.</a:t>
            </a:r>
          </a:p>
          <a:p>
            <a:endParaRPr lang="en-US" baseline="0" dirty="0" smtClean="0"/>
          </a:p>
          <a:p>
            <a:r>
              <a:rPr lang="en-US" baseline="0" dirty="0" smtClean="0"/>
              <a:t>So if there’s one technical detail you should remember from this talk, it’s this:</a:t>
            </a:r>
          </a:p>
          <a:p>
            <a:r>
              <a:rPr lang="en-US" baseline="0" dirty="0" smtClean="0"/>
              <a:t>Always use context distribution smoothing!</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solidFill>
                  <a:prstClr val="black"/>
                </a:solidFill>
              </a:rPr>
              <a:pPr/>
              <a:t>47</a:t>
            </a:fld>
            <a:endParaRPr lang="en-GB">
              <a:solidFill>
                <a:prstClr val="black"/>
              </a:solidFill>
            </a:endParaRPr>
          </a:p>
        </p:txBody>
      </p:sp>
    </p:spTree>
    <p:extLst>
      <p:ext uri="{BB962C8B-B14F-4D97-AF65-F5344CB8AC3E}">
        <p14:creationId xmlns:p14="http://schemas.microsoft.com/office/powerpoint/2010/main" val="1396212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E69103-2D17-4832-98EE-51E176497DD9}" type="slidenum">
              <a:rPr lang="en-US"/>
              <a:t>48</a:t>
            </a:fld>
            <a:endParaRPr lang="en-US"/>
          </a:p>
        </p:txBody>
      </p:sp>
    </p:spTree>
    <p:extLst>
      <p:ext uri="{BB962C8B-B14F-4D97-AF65-F5344CB8AC3E}">
        <p14:creationId xmlns:p14="http://schemas.microsoft.com/office/powerpoint/2010/main" val="216508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“don’t count, predict”</a:t>
            </a:r>
            <a:r>
              <a:rPr lang="en-US" baseline="0" dirty="0" smtClean="0"/>
              <a:t>,</a:t>
            </a:r>
          </a:p>
          <a:p>
            <a:endParaRPr lang="en-US" baseline="0" dirty="0" smtClean="0"/>
          </a:p>
          <a:p>
            <a:r>
              <a:rPr lang="en-US" baseline="0" dirty="0" smtClean="0"/>
              <a:t>The authors show that word2vec is better than count-based methods.</a:t>
            </a:r>
          </a:p>
          <a:p>
            <a:r>
              <a:rPr lang="en-US" baseline="0" dirty="0" smtClean="0"/>
              <a:t>And, while they did tune a lot of different hyperparameters,</a:t>
            </a:r>
          </a:p>
          <a:p>
            <a:r>
              <a:rPr lang="en-US" baseline="0" dirty="0" smtClean="0"/>
              <a:t>Other hyperparameters remained hidden inside the code.</a:t>
            </a:r>
          </a:p>
          <a:p>
            <a:endParaRPr lang="en-US" baseline="0" dirty="0" smtClean="0"/>
          </a:p>
          <a:p>
            <a:r>
              <a:rPr lang="en-US" baseline="0" dirty="0" smtClean="0"/>
              <a:t>And it turns out,</a:t>
            </a:r>
          </a:p>
          <a:p>
            <a:r>
              <a:rPr lang="en-US" baseline="0" dirty="0" smtClean="0"/>
              <a:t>That these hidden hyperparameters account for most of the reported performance gaps.</a:t>
            </a:r>
          </a:p>
          <a:p>
            <a:endParaRPr lang="en-US" baseline="0" dirty="0" smtClean="0"/>
          </a:p>
          <a:p>
            <a:r>
              <a:rPr lang="en-US" baseline="0" dirty="0" smtClean="0"/>
              <a:t>In our experiments, we show that embeddings are not really better than count-based methods.</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49</a:t>
            </a:fld>
            <a:endParaRPr lang="en-GB"/>
          </a:p>
        </p:txBody>
      </p:sp>
    </p:spTree>
    <p:extLst>
      <p:ext uri="{BB962C8B-B14F-4D97-AF65-F5344CB8AC3E}">
        <p14:creationId xmlns:p14="http://schemas.microsoft.com/office/powerpoint/2010/main" val="1046091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empus Sans ITC" charset="0"/>
                <a:ea typeface="Arial" charset="0"/>
                <a:cs typeface="Arial" charset="0"/>
              </a:defRPr>
            </a:lvl1pPr>
            <a:lvl2pPr marL="742950" indent="-285750">
              <a:defRPr>
                <a:solidFill>
                  <a:schemeClr val="tx1"/>
                </a:solidFill>
                <a:latin typeface="Tempus Sans ITC" charset="0"/>
                <a:ea typeface="Arial" charset="0"/>
                <a:cs typeface="Arial" charset="0"/>
              </a:defRPr>
            </a:lvl2pPr>
            <a:lvl3pPr marL="1143000" indent="-228600">
              <a:defRPr>
                <a:solidFill>
                  <a:schemeClr val="tx1"/>
                </a:solidFill>
                <a:latin typeface="Tempus Sans ITC" charset="0"/>
                <a:ea typeface="Arial" charset="0"/>
                <a:cs typeface="Arial" charset="0"/>
              </a:defRPr>
            </a:lvl3pPr>
            <a:lvl4pPr marL="1600200" indent="-228600">
              <a:defRPr>
                <a:solidFill>
                  <a:schemeClr val="tx1"/>
                </a:solidFill>
                <a:latin typeface="Tempus Sans ITC" charset="0"/>
                <a:ea typeface="Arial" charset="0"/>
                <a:cs typeface="Arial" charset="0"/>
              </a:defRPr>
            </a:lvl4pPr>
            <a:lvl5pPr marL="2057400" indent="-228600">
              <a:defRPr>
                <a:solidFill>
                  <a:schemeClr val="tx1"/>
                </a:solidFill>
                <a:latin typeface="Tempus Sans ITC" charset="0"/>
                <a:ea typeface="Arial" charset="0"/>
                <a:cs typeface="Arial" charset="0"/>
              </a:defRPr>
            </a:lvl5pPr>
            <a:lvl6pPr marL="2514600" indent="-228600" defTabSz="457200" fontAlgn="base">
              <a:spcBef>
                <a:spcPct val="0"/>
              </a:spcBef>
              <a:spcAft>
                <a:spcPct val="0"/>
              </a:spcAft>
              <a:defRPr>
                <a:solidFill>
                  <a:schemeClr val="tx1"/>
                </a:solidFill>
                <a:latin typeface="Tempus Sans ITC" charset="0"/>
                <a:ea typeface="Arial" charset="0"/>
                <a:cs typeface="Arial" charset="0"/>
              </a:defRPr>
            </a:lvl6pPr>
            <a:lvl7pPr marL="2971800" indent="-228600" defTabSz="457200" fontAlgn="base">
              <a:spcBef>
                <a:spcPct val="0"/>
              </a:spcBef>
              <a:spcAft>
                <a:spcPct val="0"/>
              </a:spcAft>
              <a:defRPr>
                <a:solidFill>
                  <a:schemeClr val="tx1"/>
                </a:solidFill>
                <a:latin typeface="Tempus Sans ITC" charset="0"/>
                <a:ea typeface="Arial" charset="0"/>
                <a:cs typeface="Arial" charset="0"/>
              </a:defRPr>
            </a:lvl7pPr>
            <a:lvl8pPr marL="3429000" indent="-228600" defTabSz="457200" fontAlgn="base">
              <a:spcBef>
                <a:spcPct val="0"/>
              </a:spcBef>
              <a:spcAft>
                <a:spcPct val="0"/>
              </a:spcAft>
              <a:defRPr>
                <a:solidFill>
                  <a:schemeClr val="tx1"/>
                </a:solidFill>
                <a:latin typeface="Tempus Sans ITC" charset="0"/>
                <a:ea typeface="Arial" charset="0"/>
                <a:cs typeface="Arial" charset="0"/>
              </a:defRPr>
            </a:lvl8pPr>
            <a:lvl9pPr marL="3886200" indent="-228600" defTabSz="457200" fontAlgn="base">
              <a:spcBef>
                <a:spcPct val="0"/>
              </a:spcBef>
              <a:spcAft>
                <a:spcPct val="0"/>
              </a:spcAft>
              <a:defRPr>
                <a:solidFill>
                  <a:schemeClr val="tx1"/>
                </a:solidFill>
                <a:latin typeface="Tempus Sans ITC" charset="0"/>
                <a:ea typeface="Arial" charset="0"/>
                <a:cs typeface="Arial" charset="0"/>
              </a:defRPr>
            </a:lvl9pPr>
          </a:lstStyle>
          <a:p>
            <a:fld id="{A16D7A9F-A889-0A40-9FC2-46175C619DEC}" type="slidenum">
              <a:rPr lang="en-US" altLang="x-none">
                <a:latin typeface="Calibri" charset="0"/>
              </a:rPr>
              <a:pPr/>
              <a:t>51</a:t>
            </a:fld>
            <a:endParaRPr lang="en-US" altLang="x-none">
              <a:latin typeface="Calibri" charset="0"/>
            </a:endParaRPr>
          </a:p>
        </p:txBody>
      </p:sp>
    </p:spTree>
    <p:extLst>
      <p:ext uri="{BB962C8B-B14F-4D97-AF65-F5344CB8AC3E}">
        <p14:creationId xmlns:p14="http://schemas.microsoft.com/office/powerpoint/2010/main" val="19534943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62</a:t>
            </a:fld>
            <a:endParaRPr lang="en-US"/>
          </a:p>
        </p:txBody>
      </p:sp>
    </p:spTree>
    <p:extLst>
      <p:ext uri="{BB962C8B-B14F-4D97-AF65-F5344CB8AC3E}">
        <p14:creationId xmlns:p14="http://schemas.microsoft.com/office/powerpoint/2010/main" val="2981662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10F76-A975-7B45-92C2-290A7B0F3DC6}" type="slidenum">
              <a:rPr lang="zh-TW" altLang="en-US"/>
              <a:pPr/>
              <a:t>63</a:t>
            </a:fld>
            <a:endParaRPr lang="en-US" altLang="zh-TW"/>
          </a:p>
        </p:txBody>
      </p:sp>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endParaRPr lang="zh-TW" altLang="en-US"/>
          </a:p>
        </p:txBody>
      </p:sp>
    </p:spTree>
    <p:extLst>
      <p:ext uri="{BB962C8B-B14F-4D97-AF65-F5344CB8AC3E}">
        <p14:creationId xmlns:p14="http://schemas.microsoft.com/office/powerpoint/2010/main" val="14774710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5B98EF-220B-184B-9D00-DE1D036BAC02}" type="slidenum">
              <a:rPr lang="zh-TW" altLang="en-US"/>
              <a:pPr/>
              <a:t>64</a:t>
            </a:fld>
            <a:endParaRPr lang="en-US" altLang="zh-TW"/>
          </a:p>
        </p:txBody>
      </p:sp>
      <p:sp>
        <p:nvSpPr>
          <p:cNvPr id="1328130" name="Rectangle 2"/>
          <p:cNvSpPr>
            <a:spLocks noGrp="1" noRot="1" noChangeAspect="1" noChangeArrowheads="1" noTextEdit="1"/>
          </p:cNvSpPr>
          <p:nvPr>
            <p:ph type="sldImg"/>
          </p:nvPr>
        </p:nvSpPr>
        <p:spPr>
          <a:ln/>
        </p:spPr>
      </p:sp>
      <p:sp>
        <p:nvSpPr>
          <p:cNvPr id="1328131"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2885446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506854-773A-D042-98D5-3416459AF4B2}" type="slidenum">
              <a:rPr lang="zh-TW" altLang="en-US"/>
              <a:pPr/>
              <a:t>65</a:t>
            </a:fld>
            <a:endParaRPr lang="en-US" altLang="zh-TW"/>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r>
              <a:rPr lang="en-US" altLang="zh-TW"/>
              <a:t>Moving toward statistical approaches for semantic role labeling, the first available corpus is FrameNet, which is developed in UC Berkeley.  According to their definition, semantic frames are representations of situation types, such as eating or walking, together with lists of participants and conceptual roles that are components of such situations.  For example, the frame shown on this slide is the hit_target situation. </a:t>
            </a:r>
          </a:p>
          <a:p>
            <a:endParaRPr lang="en-US" altLang="zh-TW"/>
          </a:p>
          <a:p>
            <a:r>
              <a:rPr lang="en-US" altLang="zh-TW"/>
              <a:t>In their terminology, there are two types of components of a frame.  One is lexical units, which are words that evoke the frame, such as hit, pick off, and shoot here.</a:t>
            </a:r>
          </a:p>
          <a:p>
            <a:r>
              <a:rPr lang="en-US" altLang="zh-TW"/>
              <a:t>The other component is frame elements, which are the semantic roles involved in this frame.</a:t>
            </a:r>
          </a:p>
          <a:p>
            <a:r>
              <a:rPr lang="en-US" altLang="zh-TW"/>
              <a:t>Frame elements can be further categorized into 2 types, one is core elements, and the other is non-core frame elements.</a:t>
            </a:r>
          </a:p>
          <a:p>
            <a:endParaRPr lang="en-US" altLang="zh-TW"/>
          </a:p>
          <a:p>
            <a:r>
              <a:rPr lang="en-US" altLang="zh-TW"/>
              <a:t>------------------</a:t>
            </a:r>
          </a:p>
          <a:p>
            <a:endParaRPr lang="en-US" altLang="zh-TW"/>
          </a:p>
          <a:p>
            <a:r>
              <a:rPr lang="en-US" altLang="zh-TW"/>
              <a:t>http://framenet.icsi.berkeley.edu/index.php?option=com_wrapper&amp;Itemid=118&amp;frame=Hit_target&amp;</a:t>
            </a:r>
          </a:p>
          <a:p>
            <a:endParaRPr lang="zh-TW" altLang="en-US"/>
          </a:p>
          <a:p>
            <a:r>
              <a:rPr lang="en-US" altLang="zh-TW" b="1"/>
              <a:t>What is a frame and how do you know when you've got one?</a:t>
            </a:r>
            <a:r>
              <a:rPr lang="en-US" altLang="zh-TW"/>
              <a:t> Semantic frames are schematic representations of situation types (eating, spying, removing, classifying, etc.) together with lists of the kinds of participants, props, and other conceptual roles that are seen as components of such situations. The semantic arguments of a predicating word correspond to what we call the frame elements of the frame associated with that word. </a:t>
            </a:r>
            <a:br>
              <a:rPr lang="en-US" altLang="zh-TW"/>
            </a:br>
            <a:r>
              <a:rPr lang="en-US" altLang="zh-TW"/>
              <a:t/>
            </a:r>
            <a:br>
              <a:rPr lang="en-US" altLang="zh-TW"/>
            </a:br>
            <a:r>
              <a:rPr lang="en-US" altLang="zh-TW"/>
              <a:t>In principle, work on a new frame begins with the native speaker analyst's intuitive judgment that some particular conceptual pattern underlies one or more lexical units in the language in a systematic way. We are satisfied with such judgments when we see that we can analyze sentences containing the words we've assigned to the frame in terms of the frame elements that we defined in characterizing the frame. </a:t>
            </a:r>
            <a:br>
              <a:rPr lang="en-US" altLang="zh-TW"/>
            </a:br>
            <a:r>
              <a:rPr lang="en-US" altLang="zh-TW"/>
              <a:t/>
            </a:r>
            <a:br>
              <a:rPr lang="en-US" altLang="zh-TW"/>
            </a:br>
            <a:r>
              <a:rPr lang="en-US" altLang="zh-TW"/>
              <a:t>In real life, the actual experience is a kind of cognitive zigzag: a frame is proposed, and some words are suggested for illustrating the frame. Frame elements are suggested that the analyst thinks these words would have in common. In the course of doing some initial annotation, however, we often discover distinctions among the words that were not at first noticed, and often a slightly different version of the frame is formulated--one which no longer welcomes some of the words in the original list, but takes in some new ones. </a:t>
            </a:r>
            <a:br>
              <a:rPr lang="en-US" altLang="zh-TW"/>
            </a:br>
            <a:endParaRPr lang="en-US" altLang="zh-TW"/>
          </a:p>
        </p:txBody>
      </p:sp>
    </p:spTree>
    <p:extLst>
      <p:ext uri="{BB962C8B-B14F-4D97-AF65-F5344CB8AC3E}">
        <p14:creationId xmlns:p14="http://schemas.microsoft.com/office/powerpoint/2010/main" val="2380663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90EAD-4856-FE4A-B669-33D7C455835D}" type="slidenum">
              <a:rPr lang="zh-TW" altLang="en-US"/>
              <a:pPr/>
              <a:t>66</a:t>
            </a:fld>
            <a:endParaRPr lang="en-US" altLang="zh-TW"/>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r>
              <a:rPr lang="en-US" altLang="zh-TW"/>
              <a:t>The next corpus, which is the main focused data in this tutorial, is the proposition bank, or PropBank.</a:t>
            </a:r>
          </a:p>
          <a:p>
            <a:r>
              <a:rPr lang="en-US" altLang="zh-TW"/>
              <a:t>PropBank is developed in U Penn by a team led by Martha Palmer.  The name of “proposition” comes from the goal of transferring sentences into propositions.</a:t>
            </a:r>
          </a:p>
        </p:txBody>
      </p:sp>
    </p:spTree>
    <p:extLst>
      <p:ext uri="{BB962C8B-B14F-4D97-AF65-F5344CB8AC3E}">
        <p14:creationId xmlns:p14="http://schemas.microsoft.com/office/powerpoint/2010/main" val="661690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E69103-2D17-4832-98EE-51E176497DD9}" type="slidenum">
              <a:rPr lang="en-US"/>
              <a:t>20</a:t>
            </a:fld>
            <a:endParaRPr lang="en-US"/>
          </a:p>
        </p:txBody>
      </p:sp>
    </p:spTree>
    <p:extLst>
      <p:ext uri="{BB962C8B-B14F-4D97-AF65-F5344CB8AC3E}">
        <p14:creationId xmlns:p14="http://schemas.microsoft.com/office/powerpoint/2010/main" val="1996663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67</a:t>
            </a:fld>
            <a:endParaRPr lang="en-US"/>
          </a:p>
        </p:txBody>
      </p:sp>
    </p:spTree>
    <p:extLst>
      <p:ext uri="{BB962C8B-B14F-4D97-AF65-F5344CB8AC3E}">
        <p14:creationId xmlns:p14="http://schemas.microsoft.com/office/powerpoint/2010/main" val="7428461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9C88DA-55BC-924E-8761-82F5902E2CE5}" type="slidenum">
              <a:rPr lang="en-US" smtClean="0"/>
              <a:pPr>
                <a:defRPr/>
              </a:pPr>
              <a:t>80</a:t>
            </a:fld>
            <a:endParaRPr lang="en-US"/>
          </a:p>
        </p:txBody>
      </p:sp>
    </p:spTree>
    <p:extLst>
      <p:ext uri="{BB962C8B-B14F-4D97-AF65-F5344CB8AC3E}">
        <p14:creationId xmlns:p14="http://schemas.microsoft.com/office/powerpoint/2010/main" val="1345207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going to focus on Skip-Grams</a:t>
            </a:r>
            <a:r>
              <a:rPr lang="en-US" baseline="0" dirty="0" smtClean="0"/>
              <a:t> with Negative Sampling,</a:t>
            </a:r>
          </a:p>
          <a:p>
            <a:r>
              <a:rPr lang="en-US" baseline="0" dirty="0" smtClean="0"/>
              <a:t>Which is considered the state-of-the-art.</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21</a:t>
            </a:fld>
            <a:endParaRPr lang="en-GB"/>
          </a:p>
        </p:txBody>
      </p:sp>
    </p:spTree>
    <p:extLst>
      <p:ext uri="{BB962C8B-B14F-4D97-AF65-F5344CB8AC3E}">
        <p14:creationId xmlns:p14="http://schemas.microsoft.com/office/powerpoint/2010/main" val="743722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how does SGNS work?</a:t>
            </a:r>
          </a:p>
          <a:p>
            <a:endParaRPr lang="en-US" baseline="0" dirty="0" smtClean="0"/>
          </a:p>
          <a:p>
            <a:r>
              <a:rPr lang="en-US" baseline="0" dirty="0" smtClean="0"/>
              <a:t>Let’s say we have this sentence,</a:t>
            </a:r>
          </a:p>
          <a:p>
            <a:r>
              <a:rPr lang="en-US" dirty="0" smtClean="0"/>
              <a:t>(This example was shamelessly taken from Marco </a:t>
            </a:r>
            <a:r>
              <a:rPr lang="en-US" dirty="0" err="1" smtClean="0"/>
              <a:t>Baroni</a:t>
            </a:r>
            <a:r>
              <a:rPr lang="en-US" dirty="0" smtClean="0"/>
              <a:t>)</a:t>
            </a:r>
            <a:endParaRPr lang="en-GB" dirty="0" smtClean="0"/>
          </a:p>
          <a:p>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22</a:t>
            </a:fld>
            <a:endParaRPr lang="en-GB"/>
          </a:p>
        </p:txBody>
      </p:sp>
    </p:spTree>
    <p:extLst>
      <p:ext uri="{BB962C8B-B14F-4D97-AF65-F5344CB8AC3E}">
        <p14:creationId xmlns:p14="http://schemas.microsoft.com/office/powerpoint/2010/main" val="1610695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 want to understand what a </a:t>
            </a:r>
            <a:r>
              <a:rPr lang="en-US" dirty="0" err="1" smtClean="0"/>
              <a:t>wampimuk</a:t>
            </a:r>
            <a:r>
              <a:rPr lang="en-US" dirty="0" smtClean="0"/>
              <a:t> is.</a:t>
            </a:r>
          </a:p>
        </p:txBody>
      </p:sp>
      <p:sp>
        <p:nvSpPr>
          <p:cNvPr id="4" name="Slide Number Placeholder 3"/>
          <p:cNvSpPr>
            <a:spLocks noGrp="1"/>
          </p:cNvSpPr>
          <p:nvPr>
            <p:ph type="sldNum" sz="quarter" idx="10"/>
          </p:nvPr>
        </p:nvSpPr>
        <p:spPr/>
        <p:txBody>
          <a:bodyPr/>
          <a:lstStyle/>
          <a:p>
            <a:fld id="{3A287F05-FCD8-4F5C-AFF0-93765CD6FDBF}" type="slidenum">
              <a:rPr lang="en-GB" smtClean="0"/>
              <a:t>23</a:t>
            </a:fld>
            <a:endParaRPr lang="en-GB"/>
          </a:p>
        </p:txBody>
      </p:sp>
    </p:spTree>
    <p:extLst>
      <p:ext uri="{BB962C8B-B14F-4D97-AF65-F5344CB8AC3E}">
        <p14:creationId xmlns:p14="http://schemas.microsoft.com/office/powerpoint/2010/main" val="473368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SGNS does is take the context words around “</a:t>
            </a:r>
            <a:r>
              <a:rPr lang="en-US" dirty="0" err="1" smtClean="0"/>
              <a:t>wampimuk</a:t>
            </a:r>
            <a:r>
              <a:rPr lang="en-US" dirty="0" smtClean="0"/>
              <a:t>”,</a:t>
            </a:r>
          </a:p>
          <a:p>
            <a:r>
              <a:rPr lang="en-US" dirty="0" smtClean="0"/>
              <a:t>And</a:t>
            </a:r>
            <a:r>
              <a:rPr lang="en-US" baseline="0" dirty="0" smtClean="0"/>
              <a:t> in this way</a:t>
            </a:r>
            <a:r>
              <a:rPr lang="en-GB" baseline="0" dirty="0" smtClean="0"/>
              <a:t>,</a:t>
            </a:r>
          </a:p>
          <a:p>
            <a:r>
              <a:rPr lang="en-US" baseline="0" dirty="0" smtClean="0"/>
              <a:t>Constructs a dataset of word-context pairs, D.</a:t>
            </a:r>
          </a:p>
        </p:txBody>
      </p:sp>
      <p:sp>
        <p:nvSpPr>
          <p:cNvPr id="4" name="Slide Number Placeholder 3"/>
          <p:cNvSpPr>
            <a:spLocks noGrp="1"/>
          </p:cNvSpPr>
          <p:nvPr>
            <p:ph type="sldNum" sz="quarter" idx="10"/>
          </p:nvPr>
        </p:nvSpPr>
        <p:spPr/>
        <p:txBody>
          <a:bodyPr/>
          <a:lstStyle/>
          <a:p>
            <a:fld id="{3A287F05-FCD8-4F5C-AFF0-93765CD6FDBF}" type="slidenum">
              <a:rPr lang="en-GB" smtClean="0"/>
              <a:t>24</a:t>
            </a:fld>
            <a:endParaRPr lang="en-GB"/>
          </a:p>
        </p:txBody>
      </p:sp>
    </p:spTree>
    <p:extLst>
      <p:ext uri="{BB962C8B-B14F-4D97-AF65-F5344CB8AC3E}">
        <p14:creationId xmlns:p14="http://schemas.microsoft.com/office/powerpoint/2010/main" val="679339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using D,</a:t>
            </a:r>
          </a:p>
          <a:p>
            <a:endParaRPr lang="en-US" dirty="0" smtClean="0"/>
          </a:p>
          <a:p>
            <a:r>
              <a:rPr lang="en-US" dirty="0" smtClean="0"/>
              <a:t>SGNS is going to learn a vector for</a:t>
            </a:r>
            <a:r>
              <a:rPr lang="en-US" baseline="0" dirty="0" smtClean="0"/>
              <a:t> each word in the vocabulary</a:t>
            </a:r>
          </a:p>
          <a:p>
            <a:endParaRPr lang="en-US" baseline="0" dirty="0" smtClean="0"/>
          </a:p>
          <a:p>
            <a:r>
              <a:rPr lang="en-US" baseline="0" dirty="0" smtClean="0"/>
              <a:t>A vector of say… 100 latent dimensions.</a:t>
            </a:r>
          </a:p>
          <a:p>
            <a:endParaRPr lang="en-US" baseline="0" dirty="0" smtClean="0"/>
          </a:p>
          <a:p>
            <a:r>
              <a:rPr lang="en-US" baseline="0" dirty="0" smtClean="0"/>
              <a:t>Effectively, it’s learning a matrix W,</a:t>
            </a:r>
          </a:p>
          <a:p>
            <a:endParaRPr lang="en-US" baseline="0" dirty="0" smtClean="0"/>
          </a:p>
          <a:p>
            <a:r>
              <a:rPr lang="en-US" baseline="0" dirty="0" smtClean="0"/>
              <a:t>Where each row is a vector that represents a specific word.</a:t>
            </a:r>
          </a:p>
          <a:p>
            <a:endParaRPr lang="en-US" baseline="0" dirty="0" smtClean="0"/>
          </a:p>
          <a:p>
            <a:r>
              <a:rPr lang="en-US" baseline="0" dirty="0" smtClean="0"/>
              <a:t>Now, a key point in understanding SGNS,</a:t>
            </a:r>
          </a:p>
          <a:p>
            <a:r>
              <a:rPr lang="en-US" baseline="0" dirty="0" smtClean="0"/>
              <a:t>Is that it also learns an auxiliary matrix C of context vectors</a:t>
            </a:r>
          </a:p>
          <a:p>
            <a:endParaRPr lang="en-US" baseline="0" dirty="0" smtClean="0"/>
          </a:p>
          <a:p>
            <a:r>
              <a:rPr lang="en-US" baseline="0" dirty="0" smtClean="0"/>
              <a:t>So in fact, each word has two different embeddings</a:t>
            </a:r>
          </a:p>
          <a:p>
            <a:endParaRPr lang="en-US" baseline="0" dirty="0" smtClean="0"/>
          </a:p>
          <a:p>
            <a:r>
              <a:rPr lang="en-US" baseline="0" dirty="0" smtClean="0"/>
              <a:t>Which are not necessarily similar.</a:t>
            </a:r>
            <a:endParaRPr lang="en-GB" dirty="0"/>
          </a:p>
        </p:txBody>
      </p:sp>
      <p:sp>
        <p:nvSpPr>
          <p:cNvPr id="4" name="Slide Number Placeholder 3"/>
          <p:cNvSpPr>
            <a:spLocks noGrp="1"/>
          </p:cNvSpPr>
          <p:nvPr>
            <p:ph type="sldNum" sz="quarter" idx="10"/>
          </p:nvPr>
        </p:nvSpPr>
        <p:spPr/>
        <p:txBody>
          <a:bodyPr/>
          <a:lstStyle/>
          <a:p>
            <a:fld id="{3A287F05-FCD8-4F5C-AFF0-93765CD6FDBF}" type="slidenum">
              <a:rPr lang="en-GB" smtClean="0"/>
              <a:t>25</a:t>
            </a:fld>
            <a:endParaRPr lang="en-GB"/>
          </a:p>
        </p:txBody>
      </p:sp>
    </p:spTree>
    <p:extLst>
      <p:ext uri="{BB962C8B-B14F-4D97-AF65-F5344CB8AC3E}">
        <p14:creationId xmlns:p14="http://schemas.microsoft.com/office/powerpoint/2010/main" val="141565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smtClean="0"/>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CB34403-92B1-A544-A7FD-95466AC3179C}" type="slidenum">
              <a:rPr lang="de-DE"/>
              <a:pPr>
                <a:defRPr/>
              </a:pPr>
              <a:t>‹#›</a:t>
            </a:fld>
            <a:endParaRPr lang="de-DE"/>
          </a:p>
        </p:txBody>
      </p:sp>
    </p:spTree>
    <p:extLst>
      <p:ext uri="{BB962C8B-B14F-4D97-AF65-F5344CB8AC3E}">
        <p14:creationId xmlns:p14="http://schemas.microsoft.com/office/powerpoint/2010/main" val="3231135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Inhaltsplatzhalter 2"/>
          <p:cNvSpPr>
            <a:spLocks noGrp="1"/>
          </p:cNvSpPr>
          <p:nvPr>
            <p:ph idx="1"/>
          </p:nvPr>
        </p:nvSpPr>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4C577E2-95DD-1F4B-A688-E8FB02007787}" type="slidenum">
              <a:rPr lang="de-DE"/>
              <a:pPr>
                <a:defRPr/>
              </a:pPr>
              <a:t>‹#›</a:t>
            </a:fld>
            <a:endParaRPr lang="de-DE"/>
          </a:p>
        </p:txBody>
      </p:sp>
    </p:spTree>
    <p:extLst>
      <p:ext uri="{BB962C8B-B14F-4D97-AF65-F5344CB8AC3E}">
        <p14:creationId xmlns:p14="http://schemas.microsoft.com/office/powerpoint/2010/main" val="390878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8C81944A-D244-47BF-B1C6-C46970BBC34F}" type="datetime1">
              <a:rPr lang="en-GB" smtClean="0">
                <a:solidFill>
                  <a:prstClr val="black">
                    <a:tint val="75000"/>
                  </a:prstClr>
                </a:solidFill>
              </a:rPr>
              <a:pPr/>
              <a:t>17/01/2018</a:t>
            </a:fld>
            <a:endParaRPr lang="en-GB">
              <a:solidFill>
                <a:prstClr val="black">
                  <a:tint val="75000"/>
                </a:prstClr>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7F92B3FB-2F82-4CB9-93A4-1640FC20E3C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581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ltLang="zh-TW"/>
          </a:p>
        </p:txBody>
      </p:sp>
      <p:sp>
        <p:nvSpPr>
          <p:cNvPr id="6" name="Footer Placeholder 5"/>
          <p:cNvSpPr>
            <a:spLocks noGrp="1"/>
          </p:cNvSpPr>
          <p:nvPr>
            <p:ph type="ftr" sz="quarter" idx="11"/>
          </p:nvPr>
        </p:nvSpPr>
        <p:spPr>
          <a:xfrm>
            <a:off x="2895600" y="6248400"/>
            <a:ext cx="2895600" cy="476250"/>
          </a:xfrm>
          <a:prstGeom prst="rect">
            <a:avLst/>
          </a:prstGeom>
        </p:spPr>
        <p:txBody>
          <a:bodyPr/>
          <a:lstStyle>
            <a:lvl1pPr>
              <a:defRPr/>
            </a:lvl1pPr>
          </a:lstStyle>
          <a:p>
            <a:endParaRPr lang="en-US" altLang="zh-TW"/>
          </a:p>
        </p:txBody>
      </p:sp>
      <p:sp>
        <p:nvSpPr>
          <p:cNvPr id="7" name="Slide Number Placeholder 6"/>
          <p:cNvSpPr>
            <a:spLocks noGrp="1"/>
          </p:cNvSpPr>
          <p:nvPr>
            <p:ph type="sldNum" sz="quarter" idx="12"/>
          </p:nvPr>
        </p:nvSpPr>
        <p:spPr>
          <a:xfrm>
            <a:off x="6324600" y="6248400"/>
            <a:ext cx="2667000" cy="457200"/>
          </a:xfrm>
        </p:spPr>
        <p:txBody>
          <a:bodyPr/>
          <a:lstStyle>
            <a:lvl1pPr>
              <a:defRPr/>
            </a:lvl1pPr>
          </a:lstStyle>
          <a:p>
            <a:endParaRPr lang="en-US" altLang="zh-TW"/>
          </a:p>
        </p:txBody>
      </p:sp>
    </p:spTree>
    <p:extLst>
      <p:ext uri="{BB962C8B-B14F-4D97-AF65-F5344CB8AC3E}">
        <p14:creationId xmlns:p14="http://schemas.microsoft.com/office/powerpoint/2010/main" val="486932972"/>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B1C38A0-67D8-0242-BF64-2E51696E2079}" type="slidenum">
              <a:rPr lang="de-DE"/>
              <a:pPr>
                <a:defRPr/>
              </a:pPr>
              <a:t>‹#›</a:t>
            </a:fld>
            <a:endParaRPr lang="de-DE" dirty="0"/>
          </a:p>
        </p:txBody>
      </p:sp>
      <p:pic>
        <p:nvPicPr>
          <p:cNvPr id="1027" name="Picture 45" descr="Logo_ImFocus"/>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58" name="Rectangle 46"/>
          <p:cNvSpPr>
            <a:spLocks noChangeArrowheads="1"/>
          </p:cNvSpPr>
          <p:nvPr userDrawn="1"/>
        </p:nvSpPr>
        <p:spPr bwMode="auto">
          <a:xfrm>
            <a:off x="179388" y="981075"/>
            <a:ext cx="8785225" cy="73025"/>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59" name="Rectangle 47"/>
          <p:cNvSpPr>
            <a:spLocks noChangeArrowheads="1"/>
          </p:cNvSpPr>
          <p:nvPr userDrawn="1"/>
        </p:nvSpPr>
        <p:spPr bwMode="auto">
          <a:xfrm flipV="1">
            <a:off x="179388" y="6669088"/>
            <a:ext cx="8785225" cy="188912"/>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Titelmasterformat durch Klicken bearbeiten</a:t>
            </a:r>
            <a:endParaRPr lang="en-US" noProof="0"/>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endParaRPr lang="en-US" noProof="0"/>
          </a:p>
        </p:txBody>
      </p:sp>
      <p:pic>
        <p:nvPicPr>
          <p:cNvPr id="1032" name="Bild 48" descr="Logo_Inst_InfSys_P309.pd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7" r:id="rId4"/>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s>
</file>

<file path=ppt/slides/_rels/slide11.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81.png"/><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5.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7.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71.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01.png"/></Relationships>
</file>

<file path=ppt/slides/_rels/slide25.xml.rels><?xml version="1.0" encoding="UTF-8" standalone="yes"?>
<Relationships xmlns="http://schemas.openxmlformats.org/package/2006/relationships"><Relationship Id="rId11" Type="http://schemas.openxmlformats.org/officeDocument/2006/relationships/image" Target="../media/image49.png"/><Relationship Id="rId12"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png"/><Relationship Id="rId4" Type="http://schemas.openxmlformats.org/officeDocument/2006/relationships/image" Target="../media/image110.png"/><Relationship Id="rId5" Type="http://schemas.openxmlformats.org/officeDocument/2006/relationships/image" Target="../media/image120.png"/><Relationship Id="rId6" Type="http://schemas.openxmlformats.org/officeDocument/2006/relationships/image" Target="../media/image130.png"/><Relationship Id="rId7" Type="http://schemas.openxmlformats.org/officeDocument/2006/relationships/image" Target="../media/image32.png"/><Relationship Id="rId8" Type="http://schemas.openxmlformats.org/officeDocument/2006/relationships/image" Target="../media/image150.png"/><Relationship Id="rId9" Type="http://schemas.openxmlformats.org/officeDocument/2006/relationships/image" Target="../media/image160.png"/><Relationship Id="rId10" Type="http://schemas.openxmlformats.org/officeDocument/2006/relationships/image" Target="../media/image17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21.png"/></Relationships>
</file>

<file path=ppt/slides/_rels/slide28.xml.rels><?xml version="1.0" encoding="UTF-8" standalone="yes"?>
<Relationships xmlns="http://schemas.openxmlformats.org/package/2006/relationships"><Relationship Id="rId3" Type="http://schemas.openxmlformats.org/officeDocument/2006/relationships/image" Target="../media/image331.png"/><Relationship Id="rId4"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30.png"/><Relationship Id="rId5" Type="http://schemas.openxmlformats.org/officeDocument/2006/relationships/image" Target="../media/image340.png"/><Relationship Id="rId6" Type="http://schemas.openxmlformats.org/officeDocument/2006/relationships/image" Target="../media/image350.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280.png"/><Relationship Id="rId5" Type="http://schemas.openxmlformats.org/officeDocument/2006/relationships/image" Target="../media/image290.png"/><Relationship Id="rId6" Type="http://schemas.openxmlformats.org/officeDocument/2006/relationships/image" Target="../media/image300.png"/><Relationship Id="rId7" Type="http://schemas.openxmlformats.org/officeDocument/2006/relationships/image" Target="../media/image310.png"/><Relationship Id="rId8" Type="http://schemas.openxmlformats.org/officeDocument/2006/relationships/image" Target="../media/image320.png"/><Relationship Id="rId9" Type="http://schemas.openxmlformats.org/officeDocument/2006/relationships/image" Target="../media/image36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png"/><Relationship Id="rId4" Type="http://schemas.openxmlformats.org/officeDocument/2006/relationships/image" Target="../media/image280.png"/><Relationship Id="rId5" Type="http://schemas.openxmlformats.org/officeDocument/2006/relationships/image" Target="../media/image290.png"/><Relationship Id="rId6" Type="http://schemas.openxmlformats.org/officeDocument/2006/relationships/image" Target="../media/image300.png"/><Relationship Id="rId7" Type="http://schemas.openxmlformats.org/officeDocument/2006/relationships/image" Target="../media/image310.png"/><Relationship Id="rId8" Type="http://schemas.openxmlformats.org/officeDocument/2006/relationships/image" Target="../media/image320.png"/><Relationship Id="rId9" Type="http://schemas.openxmlformats.org/officeDocument/2006/relationships/image" Target="../media/image361.png"/><Relationship Id="rId10" Type="http://schemas.openxmlformats.org/officeDocument/2006/relationships/image" Target="../media/image381.png"/></Relationships>
</file>

<file path=ppt/slides/_rels/slide33.xml.rels><?xml version="1.0" encoding="UTF-8" standalone="yes"?>
<Relationships xmlns="http://schemas.openxmlformats.org/package/2006/relationships"><Relationship Id="rId11" Type="http://schemas.openxmlformats.org/officeDocument/2006/relationships/image" Target="../media/image410.png"/><Relationship Id="rId12" Type="http://schemas.openxmlformats.org/officeDocument/2006/relationships/image" Target="../media/image420.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330.png"/><Relationship Id="rId5" Type="http://schemas.openxmlformats.org/officeDocument/2006/relationships/image" Target="../media/image340.png"/><Relationship Id="rId6" Type="http://schemas.openxmlformats.org/officeDocument/2006/relationships/image" Target="../media/image350.png"/><Relationship Id="rId7" Type="http://schemas.openxmlformats.org/officeDocument/2006/relationships/image" Target="../media/image360.png"/><Relationship Id="rId8" Type="http://schemas.openxmlformats.org/officeDocument/2006/relationships/image" Target="../media/image370.png"/><Relationship Id="rId9" Type="http://schemas.openxmlformats.org/officeDocument/2006/relationships/image" Target="../media/image380.png"/><Relationship Id="rId10" Type="http://schemas.openxmlformats.org/officeDocument/2006/relationships/image" Target="../media/image400.png"/></Relationships>
</file>

<file path=ppt/slides/_rels/slide34.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2.png"/><Relationship Id="rId4" Type="http://schemas.openxmlformats.org/officeDocument/2006/relationships/image" Target="../media/image280.png"/><Relationship Id="rId5" Type="http://schemas.openxmlformats.org/officeDocument/2006/relationships/image" Target="../media/image290.png"/><Relationship Id="rId6" Type="http://schemas.openxmlformats.org/officeDocument/2006/relationships/image" Target="../media/image300.png"/><Relationship Id="rId7" Type="http://schemas.openxmlformats.org/officeDocument/2006/relationships/image" Target="../media/image310.png"/><Relationship Id="rId8" Type="http://schemas.openxmlformats.org/officeDocument/2006/relationships/image" Target="../media/image320.png"/><Relationship Id="rId9" Type="http://schemas.openxmlformats.org/officeDocument/2006/relationships/image" Target="../media/image361.png"/><Relationship Id="rId10" Type="http://schemas.openxmlformats.org/officeDocument/2006/relationships/image" Target="../media/image44.png"/></Relationships>
</file>

<file path=ppt/slides/_rels/slide35.xml.rels><?xml version="1.0" encoding="UTF-8" standalone="yes"?>
<Relationships xmlns="http://schemas.openxmlformats.org/package/2006/relationships"><Relationship Id="rId11" Type="http://schemas.openxmlformats.org/officeDocument/2006/relationships/image" Target="../media/image400.png"/><Relationship Id="rId12" Type="http://schemas.openxmlformats.org/officeDocument/2006/relationships/image" Target="../media/image410.png"/><Relationship Id="rId13" Type="http://schemas.openxmlformats.org/officeDocument/2006/relationships/image" Target="../media/image420.png"/><Relationship Id="rId1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330.png"/><Relationship Id="rId5" Type="http://schemas.openxmlformats.org/officeDocument/2006/relationships/image" Target="../media/image340.png"/><Relationship Id="rId6" Type="http://schemas.openxmlformats.org/officeDocument/2006/relationships/image" Target="../media/image350.png"/><Relationship Id="rId7" Type="http://schemas.openxmlformats.org/officeDocument/2006/relationships/image" Target="../media/image360.png"/><Relationship Id="rId8" Type="http://schemas.openxmlformats.org/officeDocument/2006/relationships/image" Target="../media/image370.png"/><Relationship Id="rId9" Type="http://schemas.openxmlformats.org/officeDocument/2006/relationships/image" Target="../media/image380.png"/><Relationship Id="rId10" Type="http://schemas.openxmlformats.org/officeDocument/2006/relationships/image" Target="../media/image4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7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7.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 Id="rId3" Type="http://schemas.openxmlformats.org/officeDocument/2006/relationships/image" Target="../media/image60.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68.png"/></Relationships>
</file>

<file path=ppt/slides/_rels/slide81.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268760"/>
            <a:ext cx="7772400" cy="2088232"/>
          </a:xfrm>
        </p:spPr>
        <p:txBody>
          <a:bodyPr/>
          <a:lstStyle/>
          <a:p>
            <a:pPr eaLnBrk="1" hangingPunct="1">
              <a:defRPr/>
            </a:pPr>
            <a:r>
              <a:rPr lang="de-DE" sz="3600" b="1" dirty="0" smtClean="0">
                <a:cs typeface="+mj-cs"/>
              </a:rPr>
              <a:t>Web-Mining </a:t>
            </a:r>
            <a:r>
              <a:rPr lang="de-DE" sz="3600" b="1" dirty="0" err="1" smtClean="0">
                <a:cs typeface="+mj-cs"/>
              </a:rPr>
              <a:t>Agents</a:t>
            </a:r>
            <a:r>
              <a:rPr lang="de-DE" sz="3600" b="1" dirty="0" smtClean="0">
                <a:cs typeface="+mj-cs"/>
              </a:rPr>
              <a:t/>
            </a:r>
            <a:br>
              <a:rPr lang="de-DE" sz="3600" b="1" dirty="0" smtClean="0">
                <a:cs typeface="+mj-cs"/>
              </a:rPr>
            </a:br>
            <a:r>
              <a:rPr lang="de-DE" sz="2400" b="1" dirty="0" smtClean="0">
                <a:cs typeface="+mj-cs"/>
              </a:rPr>
              <a:t> </a:t>
            </a:r>
            <a:r>
              <a:rPr lang="de-DE" sz="3600" b="1" smtClean="0">
                <a:cs typeface="+mj-cs"/>
              </a:rPr>
              <a:t/>
            </a:r>
            <a:br>
              <a:rPr lang="de-DE" sz="3600" b="1" smtClean="0">
                <a:cs typeface="+mj-cs"/>
              </a:rPr>
            </a:br>
            <a:r>
              <a:rPr lang="de-DE" sz="2800" b="1" smtClean="0">
                <a:cs typeface="+mj-cs"/>
              </a:rPr>
              <a:t>Word </a:t>
            </a:r>
            <a:r>
              <a:rPr lang="de-DE" sz="2800" b="1" dirty="0" err="1" smtClean="0">
                <a:cs typeface="+mj-cs"/>
              </a:rPr>
              <a:t>Semantics</a:t>
            </a:r>
            <a:r>
              <a:rPr lang="de-DE" sz="2800" b="1" dirty="0" smtClean="0">
                <a:cs typeface="+mj-cs"/>
              </a:rPr>
              <a:t> </a:t>
            </a:r>
            <a:r>
              <a:rPr lang="de-DE" sz="2800" b="1" dirty="0" err="1" smtClean="0">
                <a:cs typeface="+mj-cs"/>
              </a:rPr>
              <a:t>and</a:t>
            </a:r>
            <a:r>
              <a:rPr lang="de-DE" sz="2800" b="1" dirty="0" smtClean="0">
                <a:cs typeface="+mj-cs"/>
              </a:rPr>
              <a:t> </a:t>
            </a:r>
            <a:br>
              <a:rPr lang="de-DE" sz="2800" b="1" dirty="0" smtClean="0">
                <a:cs typeface="+mj-cs"/>
              </a:rPr>
            </a:br>
            <a:r>
              <a:rPr lang="de-DE" sz="2800" b="1" dirty="0" smtClean="0">
                <a:cs typeface="+mj-cs"/>
              </a:rPr>
              <a:t>Latent Relational </a:t>
            </a:r>
            <a:r>
              <a:rPr lang="de-DE" sz="2800" b="1" dirty="0" err="1" smtClean="0">
                <a:cs typeface="+mj-cs"/>
              </a:rPr>
              <a:t>Structures</a:t>
            </a:r>
            <a:endParaRPr lang="de-DE" sz="3600" b="1" dirty="0" smtClean="0">
              <a:cs typeface="+mj-cs"/>
            </a:endParaRPr>
          </a:p>
        </p:txBody>
      </p:sp>
      <p:sp>
        <p:nvSpPr>
          <p:cNvPr id="3" name="Untertitel 2"/>
          <p:cNvSpPr>
            <a:spLocks noGrp="1"/>
          </p:cNvSpPr>
          <p:nvPr>
            <p:ph type="subTitle" idx="1"/>
          </p:nvPr>
        </p:nvSpPr>
        <p:spPr>
          <a:xfrm>
            <a:off x="1371600" y="3717032"/>
            <a:ext cx="6400800" cy="2304356"/>
          </a:xfrm>
        </p:spPr>
        <p:txBody>
          <a:bodyPr/>
          <a:lstStyle/>
          <a:p>
            <a:pPr eaLnBrk="1" hangingPunct="1">
              <a:defRPr/>
            </a:pPr>
            <a:r>
              <a:rPr lang="de-DE" dirty="0" smtClean="0">
                <a:cs typeface="+mn-cs"/>
              </a:rPr>
              <a:t>Prof. Dr. Ralf Möller</a:t>
            </a:r>
          </a:p>
          <a:p>
            <a:pPr eaLnBrk="1" hangingPunct="1">
              <a:defRPr/>
            </a:pPr>
            <a:r>
              <a:rPr lang="de-DE" dirty="0" smtClean="0">
                <a:cs typeface="+mn-cs"/>
              </a:rPr>
              <a:t>Universität zu Lübeck</a:t>
            </a:r>
          </a:p>
          <a:p>
            <a:pPr eaLnBrk="1" hangingPunct="1">
              <a:defRPr/>
            </a:pPr>
            <a:r>
              <a:rPr lang="de-DE" dirty="0" smtClean="0">
                <a:cs typeface="+mn-cs"/>
              </a:rPr>
              <a:t>Institut für Informationssysteme</a:t>
            </a:r>
          </a:p>
          <a:p>
            <a:pPr eaLnBrk="1" hangingPunct="1">
              <a:defRPr/>
            </a:pPr>
            <a:endParaRPr lang="de-DE" dirty="0" smtClean="0">
              <a:cs typeface="+mn-cs"/>
            </a:endParaRPr>
          </a:p>
          <a:p>
            <a:pPr eaLnBrk="1" hangingPunct="1">
              <a:defRPr/>
            </a:pPr>
            <a:r>
              <a:rPr lang="de-DE" dirty="0" smtClean="0">
                <a:cs typeface="+mn-cs"/>
              </a:rPr>
              <a:t>Tanya Braun (Übungen)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10</a:t>
            </a:fld>
            <a:endParaRPr lang="en-US" dirty="0"/>
          </a:p>
        </p:txBody>
      </p:sp>
      <p:grpSp>
        <p:nvGrpSpPr>
          <p:cNvPr id="20" name="Group 19"/>
          <p:cNvGrpSpPr/>
          <p:nvPr/>
        </p:nvGrpSpPr>
        <p:grpSpPr>
          <a:xfrm>
            <a:off x="1813000" y="1777208"/>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1813001" y="3927968"/>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1404947" y="2441095"/>
            <a:ext cx="396455" cy="300082"/>
          </a:xfrm>
          <a:prstGeom prst="rect">
            <a:avLst/>
          </a:prstGeom>
          <a:noFill/>
        </p:spPr>
        <p:txBody>
          <a:bodyPr wrap="none" rtlCol="0">
            <a:spAutoFit/>
          </a:bodyPr>
          <a:lstStyle/>
          <a:p>
            <a:r>
              <a:rPr lang="en-US" sz="1350" dirty="0"/>
              <a:t>cat</a:t>
            </a:r>
          </a:p>
        </p:txBody>
      </p:sp>
      <p:sp>
        <p:nvSpPr>
          <p:cNvPr id="33" name="TextBox 32"/>
          <p:cNvSpPr txBox="1"/>
          <p:nvPr/>
        </p:nvSpPr>
        <p:spPr>
          <a:xfrm>
            <a:off x="1404947" y="4641199"/>
            <a:ext cx="367408" cy="300082"/>
          </a:xfrm>
          <a:prstGeom prst="rect">
            <a:avLst/>
          </a:prstGeom>
          <a:noFill/>
        </p:spPr>
        <p:txBody>
          <a:bodyPr wrap="none" rtlCol="0">
            <a:spAutoFit/>
          </a:bodyPr>
          <a:lstStyle/>
          <a:p>
            <a:r>
              <a:rPr lang="en-US" sz="1350" dirty="0"/>
              <a:t>on</a:t>
            </a:r>
          </a:p>
        </p:txBody>
      </p:sp>
      <p:grpSp>
        <p:nvGrpSpPr>
          <p:cNvPr id="46" name="Group 45"/>
          <p:cNvGrpSpPr/>
          <p:nvPr/>
        </p:nvGrpSpPr>
        <p:grpSpPr>
          <a:xfrm>
            <a:off x="4408343" y="3139088"/>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7009979" y="2847056"/>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1468174" y="1399992"/>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2018740" y="1777209"/>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018740" y="3136132"/>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012447" y="3558397"/>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018740" y="4219999"/>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63518" y="2366973"/>
            <a:ext cx="1075423" cy="300082"/>
          </a:xfrm>
          <a:prstGeom prst="rect">
            <a:avLst/>
          </a:prstGeom>
          <a:noFill/>
        </p:spPr>
        <p:txBody>
          <a:bodyPr wrap="none" rtlCol="0">
            <a:spAutoFit/>
          </a:bodyPr>
          <a:lstStyle/>
          <a:p>
            <a:r>
              <a:rPr lang="en-US" sz="1350" dirty="0"/>
              <a:t>Hidden layer</a:t>
            </a:r>
          </a:p>
        </p:txBody>
      </p:sp>
      <p:sp>
        <p:nvSpPr>
          <p:cNvPr id="83" name="TextBox 82"/>
          <p:cNvSpPr txBox="1"/>
          <p:nvPr/>
        </p:nvSpPr>
        <p:spPr>
          <a:xfrm>
            <a:off x="7439038" y="3584857"/>
            <a:ext cx="391454" cy="300082"/>
          </a:xfrm>
          <a:prstGeom prst="rect">
            <a:avLst/>
          </a:prstGeom>
          <a:noFill/>
        </p:spPr>
        <p:txBody>
          <a:bodyPr wrap="none" rtlCol="0">
            <a:spAutoFit/>
          </a:bodyPr>
          <a:lstStyle/>
          <a:p>
            <a:r>
              <a:rPr lang="en-US" sz="1350" dirty="0"/>
              <a:t>sat</a:t>
            </a:r>
          </a:p>
        </p:txBody>
      </p:sp>
      <p:cxnSp>
        <p:nvCxnSpPr>
          <p:cNvPr id="84" name="Straight Connector 83"/>
          <p:cNvCxnSpPr/>
          <p:nvPr/>
        </p:nvCxnSpPr>
        <p:spPr>
          <a:xfrm flipV="1">
            <a:off x="4614083" y="2846144"/>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14083" y="4208936"/>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598429" y="2411562"/>
            <a:ext cx="1072217" cy="300082"/>
          </a:xfrm>
          <a:prstGeom prst="rect">
            <a:avLst/>
          </a:prstGeom>
          <a:noFill/>
        </p:spPr>
        <p:txBody>
          <a:bodyPr wrap="none" rtlCol="0">
            <a:spAutoFit/>
          </a:bodyPr>
          <a:lstStyle/>
          <a:p>
            <a:r>
              <a:rPr lang="en-US" sz="1350" dirty="0"/>
              <a:t>Output layer</a:t>
            </a:r>
          </a:p>
        </p:txBody>
      </p:sp>
      <p:sp>
        <p:nvSpPr>
          <p:cNvPr id="55" name="TextBox 54"/>
          <p:cNvSpPr txBox="1"/>
          <p:nvPr/>
        </p:nvSpPr>
        <p:spPr>
          <a:xfrm>
            <a:off x="64155" y="3520792"/>
            <a:ext cx="747320" cy="507831"/>
          </a:xfrm>
          <a:prstGeom prst="rect">
            <a:avLst/>
          </a:prstGeom>
          <a:noFill/>
        </p:spPr>
        <p:txBody>
          <a:bodyPr wrap="none" rtlCol="0">
            <a:spAutoFit/>
          </a:bodyPr>
          <a:lstStyle/>
          <a:p>
            <a:r>
              <a:rPr lang="en-US" sz="1350" dirty="0"/>
              <a:t>one-hot</a:t>
            </a:r>
          </a:p>
          <a:p>
            <a:r>
              <a:rPr lang="en-US" sz="1350" dirty="0"/>
              <a:t>vector</a:t>
            </a:r>
          </a:p>
        </p:txBody>
      </p:sp>
      <p:sp>
        <p:nvSpPr>
          <p:cNvPr id="56" name="TextBox 55"/>
          <p:cNvSpPr txBox="1"/>
          <p:nvPr/>
        </p:nvSpPr>
        <p:spPr>
          <a:xfrm>
            <a:off x="7939036" y="3520791"/>
            <a:ext cx="747320" cy="507831"/>
          </a:xfrm>
          <a:prstGeom prst="rect">
            <a:avLst/>
          </a:prstGeom>
          <a:noFill/>
        </p:spPr>
        <p:txBody>
          <a:bodyPr wrap="none" rtlCol="0">
            <a:spAutoFit/>
          </a:bodyPr>
          <a:lstStyle/>
          <a:p>
            <a:r>
              <a:rPr lang="en-US" sz="1350" dirty="0"/>
              <a:t>one-hot</a:t>
            </a:r>
          </a:p>
          <a:p>
            <a:r>
              <a:rPr lang="en-US" sz="1350" dirty="0"/>
              <a:t>vector</a:t>
            </a:r>
          </a:p>
        </p:txBody>
      </p:sp>
      <p:sp>
        <p:nvSpPr>
          <p:cNvPr id="69" name="TextBox 68"/>
          <p:cNvSpPr txBox="1"/>
          <p:nvPr/>
        </p:nvSpPr>
        <p:spPr>
          <a:xfrm>
            <a:off x="-71218" y="1881601"/>
            <a:ext cx="1981825" cy="300082"/>
          </a:xfrm>
          <a:prstGeom prst="rect">
            <a:avLst/>
          </a:prstGeom>
          <a:noFill/>
        </p:spPr>
        <p:txBody>
          <a:bodyPr wrap="none" rtlCol="0">
            <a:spAutoFit/>
          </a:bodyPr>
          <a:lstStyle/>
          <a:p>
            <a:r>
              <a:rPr lang="en-US" sz="1350" dirty="0">
                <a:solidFill>
                  <a:srgbClr val="FF0000"/>
                </a:solidFill>
              </a:rPr>
              <a:t>Index of cat in vocabulary</a:t>
            </a:r>
          </a:p>
        </p:txBody>
      </p:sp>
      <p:sp>
        <p:nvSpPr>
          <p:cNvPr id="71" name="Rectangle 70"/>
          <p:cNvSpPr/>
          <p:nvPr/>
        </p:nvSpPr>
        <p:spPr>
          <a:xfrm>
            <a:off x="71883" y="843212"/>
            <a:ext cx="8964613" cy="4099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09595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71883" y="843212"/>
            <a:ext cx="8964613" cy="4099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11</a:t>
            </a:fld>
            <a:endParaRPr lang="en-US" dirty="0"/>
          </a:p>
        </p:txBody>
      </p:sp>
      <p:grpSp>
        <p:nvGrpSpPr>
          <p:cNvPr id="20" name="Group 19"/>
          <p:cNvGrpSpPr/>
          <p:nvPr/>
        </p:nvGrpSpPr>
        <p:grpSpPr>
          <a:xfrm>
            <a:off x="1838114" y="1789805"/>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1838115" y="39405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1430062" y="2453691"/>
            <a:ext cx="396455" cy="300082"/>
          </a:xfrm>
          <a:prstGeom prst="rect">
            <a:avLst/>
          </a:prstGeom>
          <a:noFill/>
        </p:spPr>
        <p:txBody>
          <a:bodyPr wrap="none" rtlCol="0">
            <a:spAutoFit/>
          </a:bodyPr>
          <a:lstStyle/>
          <a:p>
            <a:r>
              <a:rPr lang="en-US" sz="1350" dirty="0"/>
              <a:t>cat</a:t>
            </a:r>
          </a:p>
        </p:txBody>
      </p:sp>
      <p:sp>
        <p:nvSpPr>
          <p:cNvPr id="33" name="TextBox 32"/>
          <p:cNvSpPr txBox="1"/>
          <p:nvPr/>
        </p:nvSpPr>
        <p:spPr>
          <a:xfrm>
            <a:off x="1430061" y="4653796"/>
            <a:ext cx="367408" cy="300082"/>
          </a:xfrm>
          <a:prstGeom prst="rect">
            <a:avLst/>
          </a:prstGeom>
          <a:noFill/>
        </p:spPr>
        <p:txBody>
          <a:bodyPr wrap="none" rtlCol="0">
            <a:spAutoFit/>
          </a:bodyPr>
          <a:lstStyle/>
          <a:p>
            <a:r>
              <a:rPr lang="en-US" sz="1350" dirty="0"/>
              <a:t>on</a:t>
            </a:r>
          </a:p>
        </p:txBody>
      </p:sp>
      <p:grpSp>
        <p:nvGrpSpPr>
          <p:cNvPr id="46" name="Group 45"/>
          <p:cNvGrpSpPr/>
          <p:nvPr/>
        </p:nvGrpSpPr>
        <p:grpSpPr>
          <a:xfrm>
            <a:off x="4433457" y="31516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7035093" y="2859653"/>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1493289" y="14125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2043855" y="1789805"/>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043854" y="31487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037562" y="3570993"/>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043854" y="4232595"/>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88632" y="2379569"/>
            <a:ext cx="1075423" cy="300082"/>
          </a:xfrm>
          <a:prstGeom prst="rect">
            <a:avLst/>
          </a:prstGeom>
          <a:noFill/>
        </p:spPr>
        <p:txBody>
          <a:bodyPr wrap="none" rtlCol="0">
            <a:spAutoFit/>
          </a:bodyPr>
          <a:lstStyle/>
          <a:p>
            <a:r>
              <a:rPr lang="en-US" sz="1350" dirty="0"/>
              <a:t>Hidden layer</a:t>
            </a:r>
          </a:p>
        </p:txBody>
      </p:sp>
      <p:sp>
        <p:nvSpPr>
          <p:cNvPr id="83" name="TextBox 82"/>
          <p:cNvSpPr txBox="1"/>
          <p:nvPr/>
        </p:nvSpPr>
        <p:spPr>
          <a:xfrm>
            <a:off x="7464152" y="3597454"/>
            <a:ext cx="391454" cy="300082"/>
          </a:xfrm>
          <a:prstGeom prst="rect">
            <a:avLst/>
          </a:prstGeom>
          <a:noFill/>
        </p:spPr>
        <p:txBody>
          <a:bodyPr wrap="none" rtlCol="0">
            <a:spAutoFit/>
          </a:bodyPr>
          <a:lstStyle/>
          <a:p>
            <a:r>
              <a:rPr lang="en-US" sz="1350" dirty="0"/>
              <a:t>sat</a:t>
            </a:r>
          </a:p>
        </p:txBody>
      </p:sp>
      <p:cxnSp>
        <p:nvCxnSpPr>
          <p:cNvPr id="84" name="Straight Connector 83"/>
          <p:cNvCxnSpPr/>
          <p:nvPr/>
        </p:nvCxnSpPr>
        <p:spPr>
          <a:xfrm flipV="1">
            <a:off x="4639197" y="28587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39197" y="4221532"/>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623544" y="2424158"/>
            <a:ext cx="1072217" cy="300082"/>
          </a:xfrm>
          <a:prstGeom prst="rect">
            <a:avLst/>
          </a:prstGeom>
          <a:noFill/>
        </p:spPr>
        <p:txBody>
          <a:bodyPr wrap="none" rtlCol="0">
            <a:spAutoFit/>
          </a:bodyPr>
          <a:lstStyle/>
          <a:p>
            <a:r>
              <a:rPr lang="en-US" sz="1350" dirty="0"/>
              <a:t>Output layer</a:t>
            </a:r>
          </a:p>
        </p:txBody>
      </p:sp>
      <mc:AlternateContent xmlns:mc="http://schemas.openxmlformats.org/markup-compatibility/2006" xmlns:a14="http://schemas.microsoft.com/office/drawing/2010/main">
        <mc:Choice Requires="a14">
          <p:sp>
            <p:nvSpPr>
              <p:cNvPr id="71" name="TextBox 70"/>
              <p:cNvSpPr txBox="1"/>
              <p:nvPr/>
            </p:nvSpPr>
            <p:spPr>
              <a:xfrm>
                <a:off x="2249594" y="2451367"/>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xmlns="">
          <p:sp>
            <p:nvSpPr>
              <p:cNvPr id="71" name="TextBox 70"/>
              <p:cNvSpPr txBox="1">
                <a:spLocks noRot="1" noChangeAspect="1" noMove="1" noResize="1" noEditPoints="1" noAdjustHandles="1" noChangeArrowheads="1" noChangeShapeType="1" noTextEdit="1"/>
              </p:cNvSpPr>
              <p:nvPr/>
            </p:nvSpPr>
            <p:spPr>
              <a:xfrm>
                <a:off x="2249594" y="2451367"/>
                <a:ext cx="906402" cy="41549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2270889" y="4384725"/>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xmlns="">
          <p:sp>
            <p:nvSpPr>
              <p:cNvPr id="73" name="TextBox 72"/>
              <p:cNvSpPr txBox="1">
                <a:spLocks noRot="1" noChangeAspect="1" noMove="1" noResize="1" noEditPoints="1" noAdjustHandles="1" noChangeArrowheads="1" noChangeShapeType="1" noTextEdit="1"/>
              </p:cNvSpPr>
              <p:nvPr/>
            </p:nvSpPr>
            <p:spPr>
              <a:xfrm>
                <a:off x="2270889" y="4384725"/>
                <a:ext cx="906402" cy="415498"/>
              </a:xfrm>
              <a:prstGeom prst="rect">
                <a:avLst/>
              </a:prstGeom>
              <a:blipFill>
                <a:blip r:embed="rId3"/>
                <a:stretch>
                  <a:fillRect/>
                </a:stretch>
              </a:blipFill>
            </p:spPr>
            <p:txBody>
              <a:bodyPr/>
              <a:lstStyle/>
              <a:p>
                <a:r>
                  <a:rPr lang="en-US">
                    <a:noFill/>
                  </a:rPr>
                  <a:t> </a:t>
                </a:r>
              </a:p>
            </p:txBody>
          </p:sp>
        </mc:Fallback>
      </mc:AlternateContent>
      <p:sp>
        <p:nvSpPr>
          <p:cNvPr id="74" name="TextBox 73"/>
          <p:cNvSpPr txBox="1"/>
          <p:nvPr/>
        </p:nvSpPr>
        <p:spPr>
          <a:xfrm>
            <a:off x="1198629" y="3329992"/>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1198629" y="5456182"/>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4256683" y="4359966"/>
            <a:ext cx="619080" cy="300082"/>
          </a:xfrm>
          <a:prstGeom prst="rect">
            <a:avLst/>
          </a:prstGeom>
          <a:noFill/>
        </p:spPr>
        <p:txBody>
          <a:bodyPr wrap="none" rtlCol="0">
            <a:spAutoFit/>
          </a:bodyPr>
          <a:lstStyle/>
          <a:p>
            <a:r>
              <a:rPr lang="en-US" sz="1350" dirty="0"/>
              <a:t>N-dim</a:t>
            </a:r>
          </a:p>
        </p:txBody>
      </p:sp>
      <mc:AlternateContent xmlns:mc="http://schemas.openxmlformats.org/markup-compatibility/2006" xmlns:a14="http://schemas.microsoft.com/office/drawing/2010/main">
        <mc:Choice Requires="a14">
          <p:sp>
            <p:nvSpPr>
              <p:cNvPr id="78" name="TextBox 77"/>
              <p:cNvSpPr txBox="1"/>
              <p:nvPr/>
            </p:nvSpPr>
            <p:spPr>
              <a:xfrm>
                <a:off x="5584219" y="3469545"/>
                <a:ext cx="1011111"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charset="0"/>
                            </a:rPr>
                          </m:ctrlPr>
                        </m:sSubPr>
                        <m:e>
                          <m:r>
                            <a:rPr lang="en-US" sz="2100" i="1">
                              <a:latin typeface="Cambria Math" panose="02040503050406030204" pitchFamily="18" charset="0"/>
                            </a:rPr>
                            <m:t>𝑊</m:t>
                          </m:r>
                          <m:r>
                            <a:rPr lang="en-US" sz="2100" i="1">
                              <a:latin typeface="Cambria Math" panose="02040503050406030204" pitchFamily="18" charset="0"/>
                            </a:rPr>
                            <m:t>′</m:t>
                          </m:r>
                        </m:e>
                        <m:sub>
                          <m:r>
                            <a:rPr lang="en-US" sz="2100" i="1">
                              <a:latin typeface="Cambria Math" panose="02040503050406030204" pitchFamily="18" charset="0"/>
                            </a:rPr>
                            <m:t>𝑁</m:t>
                          </m:r>
                          <m:r>
                            <a:rPr lang="en-US" sz="2100" i="1">
                              <a:latin typeface="Cambria Math" panose="02040503050406030204" pitchFamily="18" charset="0"/>
                            </a:rPr>
                            <m:t>×</m:t>
                          </m:r>
                          <m:r>
                            <a:rPr lang="en-US" sz="2100" i="1">
                              <a:latin typeface="Cambria Math" panose="02040503050406030204" pitchFamily="18" charset="0"/>
                            </a:rPr>
                            <m:t>𝑉</m:t>
                          </m:r>
                        </m:sub>
                      </m:sSub>
                    </m:oMath>
                  </m:oMathPara>
                </a14:m>
                <a:endParaRPr lang="en-US" sz="2100" dirty="0"/>
              </a:p>
            </p:txBody>
          </p:sp>
        </mc:Choice>
        <mc:Fallback xmlns="">
          <p:sp>
            <p:nvSpPr>
              <p:cNvPr id="78" name="TextBox 77"/>
              <p:cNvSpPr txBox="1">
                <a:spLocks noRot="1" noChangeAspect="1" noMove="1" noResize="1" noEditPoints="1" noAdjustHandles="1" noChangeArrowheads="1" noChangeShapeType="1" noTextEdit="1"/>
              </p:cNvSpPr>
              <p:nvPr/>
            </p:nvSpPr>
            <p:spPr>
              <a:xfrm>
                <a:off x="5584219" y="3469545"/>
                <a:ext cx="1011111" cy="415498"/>
              </a:xfrm>
              <a:prstGeom prst="rect">
                <a:avLst/>
              </a:prstGeom>
              <a:blipFill>
                <a:blip r:embed="rId4"/>
                <a:stretch>
                  <a:fillRect/>
                </a:stretch>
              </a:blipFill>
            </p:spPr>
            <p:txBody>
              <a:bodyPr/>
              <a:lstStyle/>
              <a:p>
                <a:r>
                  <a:rPr lang="en-US">
                    <a:noFill/>
                  </a:rPr>
                  <a:t> </a:t>
                </a:r>
              </a:p>
            </p:txBody>
          </p:sp>
        </mc:Fallback>
      </mc:AlternateContent>
      <p:sp>
        <p:nvSpPr>
          <p:cNvPr id="80" name="TextBox 79"/>
          <p:cNvSpPr txBox="1"/>
          <p:nvPr/>
        </p:nvSpPr>
        <p:spPr>
          <a:xfrm>
            <a:off x="7356959" y="4408603"/>
            <a:ext cx="604653" cy="300082"/>
          </a:xfrm>
          <a:prstGeom prst="rect">
            <a:avLst/>
          </a:prstGeom>
          <a:noFill/>
        </p:spPr>
        <p:txBody>
          <a:bodyPr wrap="none" rtlCol="0">
            <a:spAutoFit/>
          </a:bodyPr>
          <a:lstStyle/>
          <a:p>
            <a:r>
              <a:rPr lang="en-US" sz="1350" dirty="0"/>
              <a:t>V-dim</a:t>
            </a:r>
          </a:p>
        </p:txBody>
      </p:sp>
      <p:sp>
        <p:nvSpPr>
          <p:cNvPr id="69" name="TextBox 68"/>
          <p:cNvSpPr txBox="1"/>
          <p:nvPr/>
        </p:nvSpPr>
        <p:spPr>
          <a:xfrm>
            <a:off x="3368056" y="5456182"/>
            <a:ext cx="2435282" cy="300082"/>
          </a:xfrm>
          <a:prstGeom prst="rect">
            <a:avLst/>
          </a:prstGeom>
          <a:noFill/>
        </p:spPr>
        <p:txBody>
          <a:bodyPr wrap="none" rtlCol="0">
            <a:spAutoFit/>
          </a:bodyPr>
          <a:lstStyle/>
          <a:p>
            <a:r>
              <a:rPr lang="en-US" sz="1350" dirty="0"/>
              <a:t>N will be the size of word vector</a:t>
            </a:r>
          </a:p>
        </p:txBody>
      </p:sp>
      <p:sp>
        <p:nvSpPr>
          <p:cNvPr id="81" name="TextBox 80"/>
          <p:cNvSpPr txBox="1"/>
          <p:nvPr/>
        </p:nvSpPr>
        <p:spPr>
          <a:xfrm>
            <a:off x="3677804" y="1106081"/>
            <a:ext cx="1968103" cy="300082"/>
          </a:xfrm>
          <a:prstGeom prst="rect">
            <a:avLst/>
          </a:prstGeom>
          <a:noFill/>
        </p:spPr>
        <p:txBody>
          <a:bodyPr wrap="none" rtlCol="0">
            <a:spAutoFit/>
          </a:bodyPr>
          <a:lstStyle/>
          <a:p>
            <a:r>
              <a:rPr lang="en-US" sz="1350" dirty="0">
                <a:solidFill>
                  <a:srgbClr val="FF0000"/>
                </a:solidFill>
              </a:rPr>
              <a:t>We must learn W and W</a:t>
            </a:r>
            <a:r>
              <a:rPr lang="en-US" sz="1350" baseline="30000" dirty="0">
                <a:solidFill>
                  <a:srgbClr val="FF0000"/>
                </a:solidFill>
              </a:rPr>
              <a:t>’</a:t>
            </a:r>
            <a:r>
              <a:rPr lang="en-US" sz="1350" dirty="0">
                <a:solidFill>
                  <a:srgbClr val="FF0000"/>
                </a:solidFill>
              </a:rPr>
              <a:t> </a:t>
            </a:r>
          </a:p>
        </p:txBody>
      </p:sp>
      <p:cxnSp>
        <p:nvCxnSpPr>
          <p:cNvPr id="3" name="Straight Arrow Connector 2"/>
          <p:cNvCxnSpPr>
            <a:stCxn id="81" idx="2"/>
            <a:endCxn id="71" idx="3"/>
          </p:cNvCxnSpPr>
          <p:nvPr/>
        </p:nvCxnSpPr>
        <p:spPr>
          <a:xfrm flipH="1">
            <a:off x="3155996" y="1406163"/>
            <a:ext cx="1505860" cy="1252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1" idx="2"/>
            <a:endCxn id="78" idx="0"/>
          </p:cNvCxnSpPr>
          <p:nvPr/>
        </p:nvCxnSpPr>
        <p:spPr>
          <a:xfrm>
            <a:off x="4661856" y="1406163"/>
            <a:ext cx="1427919" cy="2063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611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883" y="843212"/>
            <a:ext cx="8964613" cy="4099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12</a:t>
            </a:fld>
            <a:endParaRPr lang="en-US" dirty="0"/>
          </a:p>
        </p:txBody>
      </p:sp>
      <p:grpSp>
        <p:nvGrpSpPr>
          <p:cNvPr id="20" name="Group 19"/>
          <p:cNvGrpSpPr/>
          <p:nvPr/>
        </p:nvGrpSpPr>
        <p:grpSpPr>
          <a:xfrm>
            <a:off x="1836685" y="1781204"/>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1836686" y="39319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1428632" y="2445091"/>
            <a:ext cx="395108" cy="300082"/>
          </a:xfrm>
          <a:prstGeom prst="rect">
            <a:avLst/>
          </a:prstGeom>
          <a:noFill/>
        </p:spPr>
        <p:txBody>
          <a:bodyPr wrap="none" rtlCol="0">
            <a:spAutoFit/>
          </a:bodyPr>
          <a:lstStyle/>
          <a:p>
            <a:r>
              <a:rPr lang="en-US" sz="1350" dirty="0" err="1"/>
              <a:t>x</a:t>
            </a:r>
            <a:r>
              <a:rPr lang="en-US" sz="1350" baseline="-25000" dirty="0" err="1"/>
              <a:t>cat</a:t>
            </a:r>
            <a:endParaRPr lang="en-US" sz="1350" dirty="0"/>
          </a:p>
        </p:txBody>
      </p:sp>
      <p:sp>
        <p:nvSpPr>
          <p:cNvPr id="33" name="TextBox 32"/>
          <p:cNvSpPr txBox="1"/>
          <p:nvPr/>
        </p:nvSpPr>
        <p:spPr>
          <a:xfrm>
            <a:off x="1428632" y="4645195"/>
            <a:ext cx="377155" cy="300082"/>
          </a:xfrm>
          <a:prstGeom prst="rect">
            <a:avLst/>
          </a:prstGeom>
          <a:noFill/>
        </p:spPr>
        <p:txBody>
          <a:bodyPr wrap="none" rtlCol="0">
            <a:spAutoFit/>
          </a:bodyPr>
          <a:lstStyle/>
          <a:p>
            <a:r>
              <a:rPr lang="en-US" sz="1350" dirty="0" err="1"/>
              <a:t>x</a:t>
            </a:r>
            <a:r>
              <a:rPr lang="en-US" sz="1350" baseline="-25000" dirty="0" err="1"/>
              <a:t>on</a:t>
            </a:r>
            <a:endParaRPr lang="en-US" sz="1350" dirty="0"/>
          </a:p>
        </p:txBody>
      </p:sp>
      <p:grpSp>
        <p:nvGrpSpPr>
          <p:cNvPr id="46" name="Group 45"/>
          <p:cNvGrpSpPr/>
          <p:nvPr/>
        </p:nvGrpSpPr>
        <p:grpSpPr>
          <a:xfrm>
            <a:off x="4433456" y="31430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7035092" y="2851052"/>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1491859" y="14039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2043854" y="1781205"/>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043854" y="31401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037561" y="3562393"/>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043854" y="4223995"/>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81434" y="4582242"/>
            <a:ext cx="1075423" cy="300082"/>
          </a:xfrm>
          <a:prstGeom prst="rect">
            <a:avLst/>
          </a:prstGeom>
          <a:noFill/>
        </p:spPr>
        <p:txBody>
          <a:bodyPr wrap="none" rtlCol="0">
            <a:spAutoFit/>
          </a:bodyPr>
          <a:lstStyle/>
          <a:p>
            <a:r>
              <a:rPr lang="en-US" sz="1350" dirty="0"/>
              <a:t>Hidden layer</a:t>
            </a:r>
          </a:p>
        </p:txBody>
      </p:sp>
      <p:sp>
        <p:nvSpPr>
          <p:cNvPr id="83" name="TextBox 82"/>
          <p:cNvSpPr txBox="1"/>
          <p:nvPr/>
        </p:nvSpPr>
        <p:spPr>
          <a:xfrm>
            <a:off x="7464151" y="3588853"/>
            <a:ext cx="391454" cy="300082"/>
          </a:xfrm>
          <a:prstGeom prst="rect">
            <a:avLst/>
          </a:prstGeom>
          <a:noFill/>
        </p:spPr>
        <p:txBody>
          <a:bodyPr wrap="none" rtlCol="0">
            <a:spAutoFit/>
          </a:bodyPr>
          <a:lstStyle/>
          <a:p>
            <a:r>
              <a:rPr lang="en-US" sz="1350" dirty="0"/>
              <a:t>sat</a:t>
            </a:r>
          </a:p>
        </p:txBody>
      </p:sp>
      <p:cxnSp>
        <p:nvCxnSpPr>
          <p:cNvPr id="84" name="Straight Connector 83"/>
          <p:cNvCxnSpPr/>
          <p:nvPr/>
        </p:nvCxnSpPr>
        <p:spPr>
          <a:xfrm flipV="1">
            <a:off x="4639196" y="28501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39196" y="4212932"/>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623543" y="2415558"/>
            <a:ext cx="1072217" cy="300082"/>
          </a:xfrm>
          <a:prstGeom prst="rect">
            <a:avLst/>
          </a:prstGeom>
          <a:noFill/>
        </p:spPr>
        <p:txBody>
          <a:bodyPr wrap="none" rtlCol="0">
            <a:spAutoFit/>
          </a:bodyPr>
          <a:lstStyle/>
          <a:p>
            <a:r>
              <a:rPr lang="en-US" sz="1350" dirty="0"/>
              <a:t>Output layer</a:t>
            </a:r>
          </a:p>
        </p:txBody>
      </p:sp>
      <p:sp>
        <p:nvSpPr>
          <p:cNvPr id="74" name="TextBox 73"/>
          <p:cNvSpPr txBox="1"/>
          <p:nvPr/>
        </p:nvSpPr>
        <p:spPr>
          <a:xfrm>
            <a:off x="1197200" y="3321391"/>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1197200" y="5447581"/>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4271741" y="4845890"/>
            <a:ext cx="619080" cy="300082"/>
          </a:xfrm>
          <a:prstGeom prst="rect">
            <a:avLst/>
          </a:prstGeom>
          <a:noFill/>
        </p:spPr>
        <p:txBody>
          <a:bodyPr wrap="none" rtlCol="0">
            <a:spAutoFit/>
          </a:bodyPr>
          <a:lstStyle/>
          <a:p>
            <a:r>
              <a:rPr lang="en-US" sz="1350" dirty="0"/>
              <a:t>N-dim</a:t>
            </a:r>
          </a:p>
        </p:txBody>
      </p:sp>
      <p:sp>
        <p:nvSpPr>
          <p:cNvPr id="80" name="TextBox 79"/>
          <p:cNvSpPr txBox="1"/>
          <p:nvPr/>
        </p:nvSpPr>
        <p:spPr>
          <a:xfrm>
            <a:off x="7356958" y="4400003"/>
            <a:ext cx="604653" cy="300082"/>
          </a:xfrm>
          <a:prstGeom prst="rect">
            <a:avLst/>
          </a:prstGeom>
          <a:noFill/>
        </p:spPr>
        <p:txBody>
          <a:bodyPr wrap="none" rtlCol="0">
            <a:spAutoFit/>
          </a:bodyPr>
          <a:lstStyle/>
          <a:p>
            <a:r>
              <a:rPr lang="en-US" sz="1350" dirty="0"/>
              <a:t>V-dim</a:t>
            </a:r>
          </a:p>
        </p:txBody>
      </p:sp>
      <mc:AlternateContent xmlns:mc="http://schemas.openxmlformats.org/markup-compatibility/2006" xmlns:a14="http://schemas.microsoft.com/office/drawing/2010/main">
        <mc:Choice Requires="a14">
          <p:sp>
            <p:nvSpPr>
              <p:cNvPr id="98" name="TextBox 97"/>
              <p:cNvSpPr txBox="1"/>
              <p:nvPr/>
            </p:nvSpPr>
            <p:spPr>
              <a:xfrm rot="1413182">
                <a:off x="2030402" y="2789620"/>
                <a:ext cx="2504916"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m:t>
                      </m:r>
                      <m:sSub>
                        <m:sSubPr>
                          <m:ctrlPr>
                            <a:rPr lang="en-US" sz="2100" i="1">
                              <a:latin typeface="Cambria Math" charset="0"/>
                            </a:rPr>
                          </m:ctrlPr>
                        </m:sSubPr>
                        <m:e>
                          <m:r>
                            <a:rPr lang="en-US" sz="2100" i="1">
                              <a:latin typeface="Cambria Math" panose="02040503050406030204" pitchFamily="18" charset="0"/>
                            </a:rPr>
                            <m:t>𝑥</m:t>
                          </m:r>
                        </m:e>
                        <m:sub>
                          <m:r>
                            <a:rPr lang="en-US" sz="2100" i="1">
                              <a:latin typeface="Cambria Math" panose="02040503050406030204" pitchFamily="18" charset="0"/>
                            </a:rPr>
                            <m:t>𝑐𝑎𝑡</m:t>
                          </m:r>
                        </m:sub>
                      </m:sSub>
                      <m:r>
                        <a:rPr lang="en-US" sz="2100" i="1">
                          <a:latin typeface="Cambria Math" panose="02040503050406030204" pitchFamily="18" charset="0"/>
                        </a:rPr>
                        <m:t>=</m:t>
                      </m:r>
                      <m:sSub>
                        <m:sSubPr>
                          <m:ctrlPr>
                            <a:rPr lang="en-US" sz="2100" i="1">
                              <a:latin typeface="Cambria Math" charset="0"/>
                            </a:rPr>
                          </m:ctrlPr>
                        </m:sSubPr>
                        <m:e>
                          <m:r>
                            <a:rPr lang="en-US" sz="2100" i="1">
                              <a:latin typeface="Cambria Math" panose="02040503050406030204" pitchFamily="18" charset="0"/>
                            </a:rPr>
                            <m:t>𝑣</m:t>
                          </m:r>
                        </m:e>
                        <m:sub>
                          <m:r>
                            <a:rPr lang="en-US" sz="2100" i="1">
                              <a:latin typeface="Cambria Math" panose="02040503050406030204" pitchFamily="18" charset="0"/>
                            </a:rPr>
                            <m:t>𝑐𝑎𝑡</m:t>
                          </m:r>
                        </m:sub>
                      </m:sSub>
                    </m:oMath>
                  </m:oMathPara>
                </a14:m>
                <a:endParaRPr lang="en-US" sz="2100" dirty="0"/>
              </a:p>
            </p:txBody>
          </p:sp>
        </mc:Choice>
        <mc:Fallback xmlns="">
          <p:sp>
            <p:nvSpPr>
              <p:cNvPr id="98" name="TextBox 97"/>
              <p:cNvSpPr txBox="1">
                <a:spLocks noRot="1" noChangeAspect="1" noMove="1" noResize="1" noEditPoints="1" noAdjustHandles="1" noChangeArrowheads="1" noChangeShapeType="1" noTextEdit="1"/>
              </p:cNvSpPr>
              <p:nvPr/>
            </p:nvSpPr>
            <p:spPr>
              <a:xfrm rot="1413182">
                <a:off x="2030402" y="2789620"/>
                <a:ext cx="2504916" cy="42203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rot="19631347">
                <a:off x="2133570" y="4232326"/>
                <a:ext cx="2356479"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m:t>
                      </m:r>
                      <m:sSub>
                        <m:sSubPr>
                          <m:ctrlPr>
                            <a:rPr lang="en-US" sz="2100" i="1">
                              <a:latin typeface="Cambria Math" charset="0"/>
                            </a:rPr>
                          </m:ctrlPr>
                        </m:sSubPr>
                        <m:e>
                          <m:r>
                            <a:rPr lang="en-US" sz="2100" i="1">
                              <a:latin typeface="Cambria Math" panose="02040503050406030204" pitchFamily="18" charset="0"/>
                            </a:rPr>
                            <m:t>𝑥</m:t>
                          </m:r>
                        </m:e>
                        <m:sub>
                          <m:r>
                            <a:rPr lang="en-US" sz="2100" i="1">
                              <a:latin typeface="Cambria Math" panose="02040503050406030204" pitchFamily="18" charset="0"/>
                            </a:rPr>
                            <m:t>𝑜𝑛</m:t>
                          </m:r>
                        </m:sub>
                      </m:sSub>
                      <m:r>
                        <a:rPr lang="en-US" sz="2100" i="1">
                          <a:latin typeface="Cambria Math" panose="02040503050406030204" pitchFamily="18" charset="0"/>
                        </a:rPr>
                        <m:t>=</m:t>
                      </m:r>
                      <m:sSub>
                        <m:sSubPr>
                          <m:ctrlPr>
                            <a:rPr lang="en-US" sz="2100" i="1">
                              <a:latin typeface="Cambria Math" charset="0"/>
                            </a:rPr>
                          </m:ctrlPr>
                        </m:sSubPr>
                        <m:e>
                          <m:r>
                            <a:rPr lang="en-US" sz="2100" i="1">
                              <a:latin typeface="Cambria Math" panose="02040503050406030204" pitchFamily="18" charset="0"/>
                            </a:rPr>
                            <m:t>𝑣</m:t>
                          </m:r>
                        </m:e>
                        <m:sub>
                          <m:r>
                            <a:rPr lang="en-US" sz="2100" i="1">
                              <a:latin typeface="Cambria Math" panose="02040503050406030204" pitchFamily="18" charset="0"/>
                            </a:rPr>
                            <m:t>𝑜𝑛</m:t>
                          </m:r>
                        </m:sub>
                      </m:sSub>
                    </m:oMath>
                  </m:oMathPara>
                </a14:m>
                <a:endParaRPr lang="en-US" sz="2100" dirty="0"/>
              </a:p>
            </p:txBody>
          </p:sp>
        </mc:Choice>
        <mc:Fallback xmlns="">
          <p:sp>
            <p:nvSpPr>
              <p:cNvPr id="99" name="TextBox 98"/>
              <p:cNvSpPr txBox="1">
                <a:spLocks noRot="1" noChangeAspect="1" noMove="1" noResize="1" noEditPoints="1" noAdjustHandles="1" noChangeArrowheads="1" noChangeShapeType="1" noTextEdit="1"/>
              </p:cNvSpPr>
              <p:nvPr/>
            </p:nvSpPr>
            <p:spPr>
              <a:xfrm rot="19631347">
                <a:off x="2133570" y="4232326"/>
                <a:ext cx="2356479" cy="422039"/>
              </a:xfrm>
              <a:prstGeom prst="rect">
                <a:avLst/>
              </a:prstGeom>
              <a:blipFill>
                <a:blip r:embed="rId3"/>
                <a:stretch>
                  <a:fillRect/>
                </a:stretch>
              </a:blipFill>
            </p:spPr>
            <p:txBody>
              <a:bodyPr/>
              <a:lstStyle/>
              <a:p>
                <a:r>
                  <a:rPr lang="en-US">
                    <a:noFill/>
                  </a:rPr>
                  <a:t> </a:t>
                </a:r>
              </a:p>
            </p:txBody>
          </p:sp>
        </mc:Fallback>
      </mc:AlternateContent>
      <p:sp>
        <p:nvSpPr>
          <p:cNvPr id="100" name="TextBox 99"/>
          <p:cNvSpPr txBox="1"/>
          <p:nvPr/>
        </p:nvSpPr>
        <p:spPr>
          <a:xfrm>
            <a:off x="3921245" y="3579316"/>
            <a:ext cx="271228" cy="300082"/>
          </a:xfrm>
          <a:prstGeom prst="rect">
            <a:avLst/>
          </a:prstGeom>
          <a:noFill/>
        </p:spPr>
        <p:txBody>
          <a:bodyPr wrap="none" rtlCol="0">
            <a:spAutoFit/>
          </a:bodyPr>
          <a:lstStyle/>
          <a:p>
            <a:r>
              <a:rPr lang="en-US" sz="1350" dirty="0"/>
              <a:t>+</a:t>
            </a:r>
          </a:p>
        </p:txBody>
      </p:sp>
      <mc:AlternateContent xmlns:mc="http://schemas.openxmlformats.org/markup-compatibility/2006" xmlns:a14="http://schemas.microsoft.com/office/drawing/2010/main">
        <mc:Choice Requires="a14">
          <p:sp>
            <p:nvSpPr>
              <p:cNvPr id="101" name="TextBox 100"/>
              <p:cNvSpPr txBox="1"/>
              <p:nvPr/>
            </p:nvSpPr>
            <p:spPr>
              <a:xfrm>
                <a:off x="4573989" y="3476420"/>
                <a:ext cx="1307153" cy="468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350" i="1">
                              <a:latin typeface="Cambria Math" charset="0"/>
                            </a:rPr>
                          </m:ctrlPr>
                        </m:accPr>
                        <m:e>
                          <m:r>
                            <a:rPr lang="en-US" sz="1350" i="1">
                              <a:latin typeface="Cambria Math" panose="02040503050406030204" pitchFamily="18" charset="0"/>
                            </a:rPr>
                            <m:t>𝑣</m:t>
                          </m:r>
                        </m:e>
                      </m:acc>
                      <m:r>
                        <a:rPr lang="en-US" sz="1350" i="1">
                          <a:latin typeface="Cambria Math" panose="02040503050406030204" pitchFamily="18" charset="0"/>
                        </a:rPr>
                        <m:t>=</m:t>
                      </m:r>
                      <m:f>
                        <m:fPr>
                          <m:ctrlPr>
                            <a:rPr lang="en-US" sz="1350" i="1">
                              <a:latin typeface="Cambria Math" charset="0"/>
                            </a:rPr>
                          </m:ctrlPr>
                        </m:fPr>
                        <m:num>
                          <m:sSub>
                            <m:sSubPr>
                              <m:ctrlPr>
                                <a:rPr lang="en-US" sz="1350" i="1">
                                  <a:latin typeface="Cambria Math" charset="0"/>
                                </a:rPr>
                              </m:ctrlPr>
                            </m:sSubPr>
                            <m:e>
                              <m:r>
                                <a:rPr lang="en-US" sz="1350" i="1">
                                  <a:latin typeface="Cambria Math" panose="02040503050406030204" pitchFamily="18" charset="0"/>
                                </a:rPr>
                                <m:t>𝑣</m:t>
                              </m:r>
                            </m:e>
                            <m:sub>
                              <m:r>
                                <a:rPr lang="en-US" sz="1350" i="1">
                                  <a:latin typeface="Cambria Math" panose="02040503050406030204" pitchFamily="18" charset="0"/>
                                </a:rPr>
                                <m:t>𝑐𝑎𝑡</m:t>
                              </m:r>
                            </m:sub>
                          </m:sSub>
                          <m:r>
                            <a:rPr lang="en-US" sz="1350" i="1">
                              <a:latin typeface="Cambria Math" panose="02040503050406030204" pitchFamily="18" charset="0"/>
                            </a:rPr>
                            <m:t>+</m:t>
                          </m:r>
                          <m:sSub>
                            <m:sSubPr>
                              <m:ctrlPr>
                                <a:rPr lang="en-US" sz="1350" i="1">
                                  <a:latin typeface="Cambria Math" charset="0"/>
                                </a:rPr>
                              </m:ctrlPr>
                            </m:sSubPr>
                            <m:e>
                              <m:r>
                                <a:rPr lang="en-US" sz="1350" i="1">
                                  <a:latin typeface="Cambria Math" panose="02040503050406030204" pitchFamily="18" charset="0"/>
                                </a:rPr>
                                <m:t>𝑣</m:t>
                              </m:r>
                            </m:e>
                            <m:sub>
                              <m:r>
                                <a:rPr lang="en-US" sz="1350" i="1">
                                  <a:latin typeface="Cambria Math" panose="02040503050406030204" pitchFamily="18" charset="0"/>
                                </a:rPr>
                                <m:t>𝑜𝑛</m:t>
                              </m:r>
                            </m:sub>
                          </m:sSub>
                        </m:num>
                        <m:den>
                          <m:r>
                            <a:rPr lang="en-US" sz="1350" i="1">
                              <a:latin typeface="Cambria Math" panose="02040503050406030204" pitchFamily="18" charset="0"/>
                            </a:rPr>
                            <m:t>2</m:t>
                          </m:r>
                        </m:den>
                      </m:f>
                    </m:oMath>
                  </m:oMathPara>
                </a14:m>
                <a:endParaRPr lang="en-US" sz="1350" dirty="0"/>
              </a:p>
            </p:txBody>
          </p:sp>
        </mc:Choice>
        <mc:Fallback xmlns="">
          <p:sp>
            <p:nvSpPr>
              <p:cNvPr id="101" name="TextBox 100"/>
              <p:cNvSpPr txBox="1">
                <a:spLocks noRot="1" noChangeAspect="1" noMove="1" noResize="1" noEditPoints="1" noAdjustHandles="1" noChangeArrowheads="1" noChangeShapeType="1" noTextEdit="1"/>
              </p:cNvSpPr>
              <p:nvPr/>
            </p:nvSpPr>
            <p:spPr>
              <a:xfrm>
                <a:off x="4573989" y="3476420"/>
                <a:ext cx="1307153" cy="468333"/>
              </a:xfrm>
              <a:prstGeom prst="rect">
                <a:avLst/>
              </a:prstGeom>
              <a:blipFill>
                <a:blip r:embed="rId4"/>
                <a:stretch>
                  <a:fillRect b="-2597"/>
                </a:stretch>
              </a:blipFill>
            </p:spPr>
            <p:txBody>
              <a:bodyPr/>
              <a:lstStyle/>
              <a:p>
                <a:r>
                  <a:rPr lang="en-US">
                    <a:noFill/>
                  </a:rPr>
                  <a:t> </a:t>
                </a:r>
              </a:p>
            </p:txBody>
          </p:sp>
        </mc:Fallback>
      </mc:AlternateContent>
      <p:graphicFrame>
        <p:nvGraphicFramePr>
          <p:cNvPr id="2" name="Table 1"/>
          <p:cNvGraphicFramePr>
            <a:graphicFrameLocks noGrp="1"/>
          </p:cNvGraphicFramePr>
          <p:nvPr>
            <p:extLst/>
          </p:nvPr>
        </p:nvGraphicFramePr>
        <p:xfrm>
          <a:off x="2536924" y="1255867"/>
          <a:ext cx="2468880" cy="123444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xmlns="" val="4253241636"/>
                    </a:ext>
                  </a:extLst>
                </a:gridCol>
                <a:gridCol w="246888">
                  <a:extLst>
                    <a:ext uri="{9D8B030D-6E8A-4147-A177-3AD203B41FA5}">
                      <a16:colId xmlns:a16="http://schemas.microsoft.com/office/drawing/2014/main" xmlns="" val="4278168359"/>
                    </a:ext>
                  </a:extLst>
                </a:gridCol>
                <a:gridCol w="246888">
                  <a:extLst>
                    <a:ext uri="{9D8B030D-6E8A-4147-A177-3AD203B41FA5}">
                      <a16:colId xmlns:a16="http://schemas.microsoft.com/office/drawing/2014/main" xmlns="" val="1775200123"/>
                    </a:ext>
                  </a:extLst>
                </a:gridCol>
                <a:gridCol w="246888">
                  <a:extLst>
                    <a:ext uri="{9D8B030D-6E8A-4147-A177-3AD203B41FA5}">
                      <a16:colId xmlns:a16="http://schemas.microsoft.com/office/drawing/2014/main" xmlns="" val="3058570661"/>
                    </a:ext>
                  </a:extLst>
                </a:gridCol>
                <a:gridCol w="246888">
                  <a:extLst>
                    <a:ext uri="{9D8B030D-6E8A-4147-A177-3AD203B41FA5}">
                      <a16:colId xmlns:a16="http://schemas.microsoft.com/office/drawing/2014/main" xmlns="" val="3635929464"/>
                    </a:ext>
                  </a:extLst>
                </a:gridCol>
                <a:gridCol w="246888">
                  <a:extLst>
                    <a:ext uri="{9D8B030D-6E8A-4147-A177-3AD203B41FA5}">
                      <a16:colId xmlns:a16="http://schemas.microsoft.com/office/drawing/2014/main" xmlns="" val="1060927547"/>
                    </a:ext>
                  </a:extLst>
                </a:gridCol>
                <a:gridCol w="246888">
                  <a:extLst>
                    <a:ext uri="{9D8B030D-6E8A-4147-A177-3AD203B41FA5}">
                      <a16:colId xmlns:a16="http://schemas.microsoft.com/office/drawing/2014/main" xmlns="" val="2648937507"/>
                    </a:ext>
                  </a:extLst>
                </a:gridCol>
                <a:gridCol w="246888">
                  <a:extLst>
                    <a:ext uri="{9D8B030D-6E8A-4147-A177-3AD203B41FA5}">
                      <a16:colId xmlns:a16="http://schemas.microsoft.com/office/drawing/2014/main" xmlns="" val="3865230097"/>
                    </a:ext>
                  </a:extLst>
                </a:gridCol>
                <a:gridCol w="246888">
                  <a:extLst>
                    <a:ext uri="{9D8B030D-6E8A-4147-A177-3AD203B41FA5}">
                      <a16:colId xmlns:a16="http://schemas.microsoft.com/office/drawing/2014/main" xmlns="" val="2604712063"/>
                    </a:ext>
                  </a:extLst>
                </a:gridCol>
                <a:gridCol w="246888">
                  <a:extLst>
                    <a:ext uri="{9D8B030D-6E8A-4147-A177-3AD203B41FA5}">
                      <a16:colId xmlns:a16="http://schemas.microsoft.com/office/drawing/2014/main" xmlns="" val="3797226581"/>
                    </a:ext>
                  </a:extLst>
                </a:gridCol>
              </a:tblGrid>
              <a:tr h="246888">
                <a:tc>
                  <a:txBody>
                    <a:bodyPr/>
                    <a:lstStyle/>
                    <a:p>
                      <a:pPr algn="ctr"/>
                      <a:r>
                        <a:rPr lang="en-US" sz="900" b="0" dirty="0"/>
                        <a:t>0.1</a:t>
                      </a:r>
                    </a:p>
                  </a:txBody>
                  <a:tcPr marL="0" marR="0" marT="0" marB="0" anchor="ctr">
                    <a:solidFill>
                      <a:schemeClr val="bg1"/>
                    </a:solidFill>
                  </a:tcPr>
                </a:tc>
                <a:tc>
                  <a:txBody>
                    <a:bodyPr/>
                    <a:lstStyle/>
                    <a:p>
                      <a:pPr algn="ctr"/>
                      <a:r>
                        <a:rPr lang="en-US" sz="900" b="1" dirty="0">
                          <a:solidFill>
                            <a:srgbClr val="FF0000"/>
                          </a:solidFill>
                        </a:rPr>
                        <a:t>2.4</a:t>
                      </a:r>
                    </a:p>
                  </a:txBody>
                  <a:tcPr marL="0" marR="0" marT="0" marB="0" anchor="ctr">
                    <a:solidFill>
                      <a:schemeClr val="bg1"/>
                    </a:solidFill>
                  </a:tcPr>
                </a:tc>
                <a:tc>
                  <a:txBody>
                    <a:bodyPr/>
                    <a:lstStyle/>
                    <a:p>
                      <a:pPr algn="ctr"/>
                      <a:r>
                        <a:rPr lang="en-US" sz="900" b="0" dirty="0"/>
                        <a:t>1.6</a:t>
                      </a:r>
                    </a:p>
                  </a:txBody>
                  <a:tcPr marL="0" marR="0" marT="0" marB="0" anchor="ctr">
                    <a:solidFill>
                      <a:schemeClr val="bg1"/>
                    </a:solidFill>
                  </a:tcPr>
                </a:tc>
                <a:tc>
                  <a:txBody>
                    <a:bodyPr/>
                    <a:lstStyle/>
                    <a:p>
                      <a:pPr algn="ctr"/>
                      <a:r>
                        <a:rPr lang="en-US" sz="900" b="0" dirty="0"/>
                        <a:t>1.8</a:t>
                      </a:r>
                    </a:p>
                  </a:txBody>
                  <a:tcPr marL="0" marR="0" marT="0" marB="0" anchor="ctr">
                    <a:solidFill>
                      <a:schemeClr val="bg1"/>
                    </a:solidFill>
                  </a:tcPr>
                </a:tc>
                <a:tc>
                  <a:txBody>
                    <a:bodyPr/>
                    <a:lstStyle/>
                    <a:p>
                      <a:pPr algn="ctr"/>
                      <a:r>
                        <a:rPr lang="en-US" sz="900" b="0" dirty="0"/>
                        <a:t>0.5</a:t>
                      </a:r>
                    </a:p>
                  </a:txBody>
                  <a:tcPr marL="0" marR="0" marT="0" marB="0" anchor="ctr">
                    <a:solidFill>
                      <a:schemeClr val="bg1"/>
                    </a:solidFill>
                  </a:tcPr>
                </a:tc>
                <a:tc>
                  <a:txBody>
                    <a:bodyPr/>
                    <a:lstStyle/>
                    <a:p>
                      <a:pPr algn="ctr"/>
                      <a:r>
                        <a:rPr lang="en-US" sz="900" b="0" dirty="0"/>
                        <a:t>0.9</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3.2</a:t>
                      </a:r>
                    </a:p>
                  </a:txBody>
                  <a:tcPr marL="0" marR="0" marT="0" marB="0" anchor="ctr">
                    <a:solidFill>
                      <a:schemeClr val="bg1"/>
                    </a:solidFill>
                  </a:tcPr>
                </a:tc>
                <a:extLst>
                  <a:ext uri="{0D108BD9-81ED-4DB2-BD59-A6C34878D82A}">
                    <a16:rowId xmlns:a16="http://schemas.microsoft.com/office/drawing/2014/main" xmlns="" val="1811048262"/>
                  </a:ext>
                </a:extLst>
              </a:tr>
              <a:tr h="246888">
                <a:tc>
                  <a:txBody>
                    <a:bodyPr/>
                    <a:lstStyle/>
                    <a:p>
                      <a:pPr algn="ctr"/>
                      <a:r>
                        <a:rPr lang="en-US" sz="900" b="0" dirty="0"/>
                        <a:t>0.5</a:t>
                      </a:r>
                    </a:p>
                  </a:txBody>
                  <a:tcPr marL="0" marR="0" marT="0" marB="0" anchor="ctr">
                    <a:solidFill>
                      <a:schemeClr val="bg1"/>
                    </a:solidFill>
                  </a:tcPr>
                </a:tc>
                <a:tc>
                  <a:txBody>
                    <a:bodyPr/>
                    <a:lstStyle/>
                    <a:p>
                      <a:pPr algn="ctr"/>
                      <a:r>
                        <a:rPr lang="en-US" sz="900" b="1" dirty="0">
                          <a:solidFill>
                            <a:srgbClr val="FF0000"/>
                          </a:solidFill>
                        </a:rPr>
                        <a:t>2.6</a:t>
                      </a:r>
                    </a:p>
                  </a:txBody>
                  <a:tcPr marL="0" marR="0" marT="0" marB="0" anchor="ctr">
                    <a:solidFill>
                      <a:schemeClr val="bg1"/>
                    </a:solidFill>
                  </a:tcPr>
                </a:tc>
                <a:tc>
                  <a:txBody>
                    <a:bodyPr/>
                    <a:lstStyle/>
                    <a:p>
                      <a:pPr algn="ctr"/>
                      <a:r>
                        <a:rPr lang="en-US" sz="900" b="0" dirty="0"/>
                        <a:t>1.4</a:t>
                      </a:r>
                    </a:p>
                  </a:txBody>
                  <a:tcPr marL="0" marR="0" marT="0" marB="0" anchor="ctr">
                    <a:solidFill>
                      <a:schemeClr val="bg1"/>
                    </a:solidFill>
                  </a:tcPr>
                </a:tc>
                <a:tc>
                  <a:txBody>
                    <a:bodyPr/>
                    <a:lstStyle/>
                    <a:p>
                      <a:pPr algn="ctr"/>
                      <a:r>
                        <a:rPr lang="en-US" sz="900" b="0" dirty="0"/>
                        <a:t>2.9</a:t>
                      </a:r>
                    </a:p>
                  </a:txBody>
                  <a:tcPr marL="0" marR="0" marT="0" marB="0" anchor="ctr">
                    <a:solidFill>
                      <a:schemeClr val="bg1"/>
                    </a:solidFill>
                  </a:tcPr>
                </a:tc>
                <a:tc>
                  <a:txBody>
                    <a:bodyPr/>
                    <a:lstStyle/>
                    <a:p>
                      <a:pPr algn="ctr"/>
                      <a:r>
                        <a:rPr lang="en-US" sz="900" b="0" dirty="0"/>
                        <a:t>1.5</a:t>
                      </a:r>
                    </a:p>
                  </a:txBody>
                  <a:tcPr marL="0" marR="0" marT="0" marB="0" anchor="ctr">
                    <a:solidFill>
                      <a:schemeClr val="bg1"/>
                    </a:solidFill>
                  </a:tcPr>
                </a:tc>
                <a:tc>
                  <a:txBody>
                    <a:bodyPr/>
                    <a:lstStyle/>
                    <a:p>
                      <a:pPr algn="ctr"/>
                      <a:r>
                        <a:rPr lang="en-US" sz="900" b="0" dirty="0"/>
                        <a:t>3.6</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6.1</a:t>
                      </a:r>
                    </a:p>
                  </a:txBody>
                  <a:tcPr marL="0" marR="0" marT="0" marB="0" anchor="ctr">
                    <a:solidFill>
                      <a:schemeClr val="bg1"/>
                    </a:solidFill>
                  </a:tcPr>
                </a:tc>
                <a:extLst>
                  <a:ext uri="{0D108BD9-81ED-4DB2-BD59-A6C34878D82A}">
                    <a16:rowId xmlns:a16="http://schemas.microsoft.com/office/drawing/2014/main" xmlns="" val="1623160804"/>
                  </a:ext>
                </a:extLst>
              </a:tr>
              <a:tr h="246888">
                <a:tc>
                  <a:txBody>
                    <a:bodyPr/>
                    <a:lstStyle/>
                    <a:p>
                      <a:pPr algn="ctr"/>
                      <a:r>
                        <a:rPr lang="en-US" sz="900" b="0" dirty="0"/>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xmlns="" val="4268311445"/>
                  </a:ext>
                </a:extLst>
              </a:tr>
              <a:tr h="246888">
                <a:tc>
                  <a:txBody>
                    <a:bodyPr/>
                    <a:lstStyle/>
                    <a:p>
                      <a:pPr algn="ctr"/>
                      <a:r>
                        <a:rPr lang="en-US" sz="900" b="0" dirty="0"/>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xmlns="" val="3457582356"/>
                  </a:ext>
                </a:extLst>
              </a:tr>
              <a:tr h="246888">
                <a:tc>
                  <a:txBody>
                    <a:bodyPr/>
                    <a:lstStyle/>
                    <a:p>
                      <a:pPr algn="ctr"/>
                      <a:r>
                        <a:rPr lang="en-US" sz="900" b="0" dirty="0"/>
                        <a:t>0.6</a:t>
                      </a:r>
                    </a:p>
                  </a:txBody>
                  <a:tcPr marL="0" marR="0" marT="0" marB="0" anchor="ctr">
                    <a:solidFill>
                      <a:schemeClr val="bg1"/>
                    </a:solidFill>
                  </a:tcPr>
                </a:tc>
                <a:tc>
                  <a:txBody>
                    <a:bodyPr/>
                    <a:lstStyle/>
                    <a:p>
                      <a:pPr algn="ctr"/>
                      <a:r>
                        <a:rPr lang="en-US" sz="900" b="1" dirty="0">
                          <a:solidFill>
                            <a:srgbClr val="FF0000"/>
                          </a:solidFill>
                        </a:rPr>
                        <a:t>1.8</a:t>
                      </a:r>
                    </a:p>
                  </a:txBody>
                  <a:tcPr marL="0" marR="0" marT="0" marB="0" anchor="ctr">
                    <a:solidFill>
                      <a:schemeClr val="bg1"/>
                    </a:solidFill>
                  </a:tcPr>
                </a:tc>
                <a:tc>
                  <a:txBody>
                    <a:bodyPr/>
                    <a:lstStyle/>
                    <a:p>
                      <a:pPr algn="ctr"/>
                      <a:r>
                        <a:rPr lang="en-US" sz="900" b="0" dirty="0"/>
                        <a:t>2.7</a:t>
                      </a:r>
                    </a:p>
                  </a:txBody>
                  <a:tcPr marL="0" marR="0" marT="0" marB="0" anchor="ctr">
                    <a:solidFill>
                      <a:schemeClr val="bg1"/>
                    </a:solidFill>
                  </a:tcPr>
                </a:tc>
                <a:tc>
                  <a:txBody>
                    <a:bodyPr/>
                    <a:lstStyle/>
                    <a:p>
                      <a:pPr algn="ctr"/>
                      <a:r>
                        <a:rPr lang="en-US" sz="900" b="0" dirty="0"/>
                        <a:t>1.9</a:t>
                      </a:r>
                    </a:p>
                  </a:txBody>
                  <a:tcPr marL="0" marR="0" marT="0" marB="0" anchor="ctr">
                    <a:solidFill>
                      <a:schemeClr val="bg1"/>
                    </a:solidFill>
                  </a:tcPr>
                </a:tc>
                <a:tc>
                  <a:txBody>
                    <a:bodyPr/>
                    <a:lstStyle/>
                    <a:p>
                      <a:pPr algn="ctr"/>
                      <a:r>
                        <a:rPr lang="en-US" sz="900" b="0" dirty="0"/>
                        <a:t>2.4</a:t>
                      </a:r>
                    </a:p>
                  </a:txBody>
                  <a:tcPr marL="0" marR="0" marT="0" marB="0" anchor="ctr">
                    <a:solidFill>
                      <a:schemeClr val="bg1"/>
                    </a:solidFill>
                  </a:tcPr>
                </a:tc>
                <a:tc>
                  <a:txBody>
                    <a:bodyPr/>
                    <a:lstStyle/>
                    <a:p>
                      <a:pPr algn="ctr"/>
                      <a:r>
                        <a:rPr lang="en-US" sz="900" b="0" dirty="0"/>
                        <a:t>2.0</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1.2</a:t>
                      </a:r>
                    </a:p>
                  </a:txBody>
                  <a:tcPr marL="0" marR="0" marT="0" marB="0" anchor="ctr">
                    <a:solidFill>
                      <a:schemeClr val="bg1"/>
                    </a:solidFill>
                  </a:tcPr>
                </a:tc>
                <a:extLst>
                  <a:ext uri="{0D108BD9-81ED-4DB2-BD59-A6C34878D82A}">
                    <a16:rowId xmlns:a16="http://schemas.microsoft.com/office/drawing/2014/main" xmlns="" val="633999658"/>
                  </a:ext>
                </a:extLst>
              </a:tr>
            </a:tbl>
          </a:graphicData>
        </a:graphic>
      </p:graphicFrame>
      <mc:AlternateContent xmlns:mc="http://schemas.openxmlformats.org/markup-compatibility/2006" xmlns:a14="http://schemas.microsoft.com/office/drawing/2010/main">
        <mc:Choice Requires="a14">
          <p:sp>
            <p:nvSpPr>
              <p:cNvPr id="157" name="TextBox 156"/>
              <p:cNvSpPr txBox="1"/>
              <p:nvPr/>
            </p:nvSpPr>
            <p:spPr>
              <a:xfrm>
                <a:off x="5053939" y="1734834"/>
                <a:ext cx="34657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m:t>
                      </m:r>
                    </m:oMath>
                  </m:oMathPara>
                </a14:m>
                <a:endParaRPr lang="en-US" sz="1350" dirty="0"/>
              </a:p>
            </p:txBody>
          </p:sp>
        </mc:Choice>
        <mc:Fallback xmlns="">
          <p:sp>
            <p:nvSpPr>
              <p:cNvPr id="157" name="TextBox 156"/>
              <p:cNvSpPr txBox="1">
                <a:spLocks noRot="1" noChangeAspect="1" noMove="1" noResize="1" noEditPoints="1" noAdjustHandles="1" noChangeArrowheads="1" noChangeShapeType="1" noTextEdit="1"/>
              </p:cNvSpPr>
              <p:nvPr/>
            </p:nvSpPr>
            <p:spPr>
              <a:xfrm>
                <a:off x="5053939" y="1734834"/>
                <a:ext cx="346570" cy="300082"/>
              </a:xfrm>
              <a:prstGeom prst="rect">
                <a:avLst/>
              </a:prstGeom>
              <a:blipFill>
                <a:blip r:embed="rId5"/>
                <a:stretch>
                  <a:fillRect/>
                </a:stretch>
              </a:blipFill>
            </p:spPr>
            <p:txBody>
              <a:bodyPr/>
              <a:lstStyle/>
              <a:p>
                <a:r>
                  <a:rPr lang="en-US">
                    <a:noFill/>
                  </a:rPr>
                  <a:t> </a:t>
                </a:r>
              </a:p>
            </p:txBody>
          </p:sp>
        </mc:Fallback>
      </mc:AlternateContent>
      <p:grpSp>
        <p:nvGrpSpPr>
          <p:cNvPr id="159" name="Group 158"/>
          <p:cNvGrpSpPr/>
          <p:nvPr/>
        </p:nvGrpSpPr>
        <p:grpSpPr>
          <a:xfrm>
            <a:off x="5404082" y="1253174"/>
            <a:ext cx="205740" cy="1783080"/>
            <a:chOff x="1800225" y="419100"/>
            <a:chExt cx="182880" cy="1828800"/>
          </a:xfrm>
        </p:grpSpPr>
        <p:sp>
          <p:nvSpPr>
            <p:cNvPr id="160" name="Rectangle 159"/>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1" name="Rectangle 160"/>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62" name="Rectangle 161"/>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3" name="Rectangle 162"/>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4" name="Rectangle 163"/>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5" name="Rectangle 16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6" name="Rectangle 16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7" name="Rectangle 16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8" name="Rectangle 16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69" name="Rectangle 16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mc:AlternateContent xmlns:mc="http://schemas.openxmlformats.org/markup-compatibility/2006" xmlns:a14="http://schemas.microsoft.com/office/drawing/2010/main">
        <mc:Choice Requires="a14">
          <p:sp>
            <p:nvSpPr>
              <p:cNvPr id="170" name="TextBox 169"/>
              <p:cNvSpPr txBox="1"/>
              <p:nvPr/>
            </p:nvSpPr>
            <p:spPr>
              <a:xfrm>
                <a:off x="3364441" y="843212"/>
                <a:ext cx="3335272"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              ×</m:t>
                      </m:r>
                      <m:sSub>
                        <m:sSubPr>
                          <m:ctrlPr>
                            <a:rPr lang="en-US" sz="2100" i="1">
                              <a:latin typeface="Cambria Math" charset="0"/>
                            </a:rPr>
                          </m:ctrlPr>
                        </m:sSubPr>
                        <m:e>
                          <m:r>
                            <a:rPr lang="en-US" sz="2100" i="1">
                              <a:latin typeface="Cambria Math" panose="02040503050406030204" pitchFamily="18" charset="0"/>
                            </a:rPr>
                            <m:t>𝑥</m:t>
                          </m:r>
                        </m:e>
                        <m:sub>
                          <m:r>
                            <a:rPr lang="en-US" sz="2100" i="1">
                              <a:latin typeface="Cambria Math" panose="02040503050406030204" pitchFamily="18" charset="0"/>
                            </a:rPr>
                            <m:t>𝑐𝑎𝑡</m:t>
                          </m:r>
                        </m:sub>
                      </m:sSub>
                      <m:r>
                        <a:rPr lang="en-US" sz="2100" i="1">
                          <a:latin typeface="Cambria Math" panose="02040503050406030204" pitchFamily="18" charset="0"/>
                        </a:rPr>
                        <m:t>=</m:t>
                      </m:r>
                      <m:sSub>
                        <m:sSubPr>
                          <m:ctrlPr>
                            <a:rPr lang="en-US" sz="2100" i="1">
                              <a:latin typeface="Cambria Math" charset="0"/>
                            </a:rPr>
                          </m:ctrlPr>
                        </m:sSubPr>
                        <m:e>
                          <m:r>
                            <a:rPr lang="en-US" sz="2100" i="1">
                              <a:latin typeface="Cambria Math" panose="02040503050406030204" pitchFamily="18" charset="0"/>
                            </a:rPr>
                            <m:t>𝑣</m:t>
                          </m:r>
                        </m:e>
                        <m:sub>
                          <m:r>
                            <a:rPr lang="en-US" sz="2100" i="1">
                              <a:latin typeface="Cambria Math" panose="02040503050406030204" pitchFamily="18" charset="0"/>
                            </a:rPr>
                            <m:t>𝑐𝑎𝑡</m:t>
                          </m:r>
                        </m:sub>
                      </m:sSub>
                    </m:oMath>
                  </m:oMathPara>
                </a14:m>
                <a:endParaRPr lang="en-US" sz="2100" dirty="0"/>
              </a:p>
            </p:txBody>
          </p:sp>
        </mc:Choice>
        <mc:Fallback xmlns="">
          <p:sp>
            <p:nvSpPr>
              <p:cNvPr id="170" name="TextBox 169"/>
              <p:cNvSpPr txBox="1">
                <a:spLocks noRot="1" noChangeAspect="1" noMove="1" noResize="1" noEditPoints="1" noAdjustHandles="1" noChangeArrowheads="1" noChangeShapeType="1" noTextEdit="1"/>
              </p:cNvSpPr>
              <p:nvPr/>
            </p:nvSpPr>
            <p:spPr>
              <a:xfrm>
                <a:off x="3364441" y="843212"/>
                <a:ext cx="3335272" cy="422039"/>
              </a:xfrm>
              <a:prstGeom prst="rect">
                <a:avLst/>
              </a:prstGeom>
              <a:blipFill>
                <a:blip r:embed="rId6"/>
                <a:stretch>
                  <a:fillRect/>
                </a:stretch>
              </a:blipFill>
            </p:spPr>
            <p:txBody>
              <a:bodyPr/>
              <a:lstStyle/>
              <a:p>
                <a:r>
                  <a:rPr lang="en-US">
                    <a:noFill/>
                  </a:rPr>
                  <a:t> </a:t>
                </a:r>
              </a:p>
            </p:txBody>
          </p:sp>
        </mc:Fallback>
      </mc:AlternateContent>
      <p:graphicFrame>
        <p:nvGraphicFramePr>
          <p:cNvPr id="3" name="Table 2"/>
          <p:cNvGraphicFramePr>
            <a:graphicFrameLocks noGrp="1"/>
          </p:cNvGraphicFramePr>
          <p:nvPr>
            <p:extLst/>
          </p:nvPr>
        </p:nvGraphicFramePr>
        <p:xfrm>
          <a:off x="6114243" y="1257515"/>
          <a:ext cx="246888" cy="123444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xmlns="" val="4255159121"/>
                    </a:ext>
                  </a:extLst>
                </a:gridCol>
              </a:tblGrid>
              <a:tr h="246888">
                <a:tc>
                  <a:txBody>
                    <a:bodyPr/>
                    <a:lstStyle/>
                    <a:p>
                      <a:pPr algn="ctr"/>
                      <a:r>
                        <a:rPr lang="en-US" sz="900" b="1" dirty="0">
                          <a:solidFill>
                            <a:srgbClr val="FF0000"/>
                          </a:solidFill>
                        </a:rPr>
                        <a:t>2.4</a:t>
                      </a:r>
                    </a:p>
                  </a:txBody>
                  <a:tcPr marL="0" marR="0" marT="0" marB="0" anchor="ctr">
                    <a:solidFill>
                      <a:schemeClr val="bg1"/>
                    </a:solidFill>
                  </a:tcPr>
                </a:tc>
                <a:extLst>
                  <a:ext uri="{0D108BD9-81ED-4DB2-BD59-A6C34878D82A}">
                    <a16:rowId xmlns:a16="http://schemas.microsoft.com/office/drawing/2014/main" xmlns="" val="2404443869"/>
                  </a:ext>
                </a:extLst>
              </a:tr>
              <a:tr h="246888">
                <a:tc>
                  <a:txBody>
                    <a:bodyPr/>
                    <a:lstStyle/>
                    <a:p>
                      <a:pPr algn="ctr"/>
                      <a:r>
                        <a:rPr lang="en-US" sz="900" b="1" dirty="0">
                          <a:solidFill>
                            <a:srgbClr val="FF0000"/>
                          </a:solidFill>
                        </a:rPr>
                        <a:t>2.6</a:t>
                      </a:r>
                    </a:p>
                  </a:txBody>
                  <a:tcPr marL="0" marR="0" marT="0" marB="0" anchor="ctr">
                    <a:solidFill>
                      <a:schemeClr val="bg1"/>
                    </a:solidFill>
                  </a:tcPr>
                </a:tc>
                <a:extLst>
                  <a:ext uri="{0D108BD9-81ED-4DB2-BD59-A6C34878D82A}">
                    <a16:rowId xmlns:a16="http://schemas.microsoft.com/office/drawing/2014/main" xmlns="" val="4045244593"/>
                  </a:ext>
                </a:extLst>
              </a:tr>
              <a:tr h="246888">
                <a:tc>
                  <a:txBody>
                    <a:bodyPr/>
                    <a:lstStyle/>
                    <a:p>
                      <a:pPr algn="ctr"/>
                      <a:r>
                        <a:rPr lang="en-US" sz="900" b="1" dirty="0">
                          <a:solidFill>
                            <a:srgbClr val="FF0000"/>
                          </a:solidFill>
                        </a:rPr>
                        <a:t>…</a:t>
                      </a:r>
                    </a:p>
                  </a:txBody>
                  <a:tcPr marL="0" marR="0" marT="0" marB="0" anchor="ctr">
                    <a:solidFill>
                      <a:schemeClr val="bg1"/>
                    </a:solidFill>
                  </a:tcPr>
                </a:tc>
                <a:extLst>
                  <a:ext uri="{0D108BD9-81ED-4DB2-BD59-A6C34878D82A}">
                    <a16:rowId xmlns:a16="http://schemas.microsoft.com/office/drawing/2014/main" xmlns="" val="2752563613"/>
                  </a:ext>
                </a:extLst>
              </a:tr>
              <a:tr h="246888">
                <a:tc>
                  <a:txBody>
                    <a:bodyPr/>
                    <a:lstStyle/>
                    <a:p>
                      <a:pPr algn="ctr"/>
                      <a:r>
                        <a:rPr lang="en-US" sz="900" b="1" dirty="0">
                          <a:solidFill>
                            <a:srgbClr val="FF0000"/>
                          </a:solidFill>
                        </a:rPr>
                        <a:t>…</a:t>
                      </a:r>
                    </a:p>
                  </a:txBody>
                  <a:tcPr marL="0" marR="0" marT="0" marB="0" anchor="ctr">
                    <a:solidFill>
                      <a:schemeClr val="bg1"/>
                    </a:solidFill>
                  </a:tcPr>
                </a:tc>
                <a:extLst>
                  <a:ext uri="{0D108BD9-81ED-4DB2-BD59-A6C34878D82A}">
                    <a16:rowId xmlns:a16="http://schemas.microsoft.com/office/drawing/2014/main" xmlns="" val="201681552"/>
                  </a:ext>
                </a:extLst>
              </a:tr>
              <a:tr h="246888">
                <a:tc>
                  <a:txBody>
                    <a:bodyPr/>
                    <a:lstStyle/>
                    <a:p>
                      <a:pPr algn="ctr"/>
                      <a:r>
                        <a:rPr lang="en-US" sz="900" b="1" dirty="0">
                          <a:solidFill>
                            <a:srgbClr val="FF0000"/>
                          </a:solidFill>
                        </a:rPr>
                        <a:t>1.8</a:t>
                      </a:r>
                    </a:p>
                  </a:txBody>
                  <a:tcPr marL="0" marR="0" marT="0" marB="0" anchor="ctr">
                    <a:solidFill>
                      <a:schemeClr val="bg1"/>
                    </a:solidFill>
                  </a:tcPr>
                </a:tc>
                <a:extLst>
                  <a:ext uri="{0D108BD9-81ED-4DB2-BD59-A6C34878D82A}">
                    <a16:rowId xmlns:a16="http://schemas.microsoft.com/office/drawing/2014/main" xmlns="" val="177053094"/>
                  </a:ext>
                </a:extLst>
              </a:tr>
            </a:tbl>
          </a:graphicData>
        </a:graphic>
      </p:graphicFrame>
      <mc:AlternateContent xmlns:mc="http://schemas.openxmlformats.org/markup-compatibility/2006" xmlns:a14="http://schemas.microsoft.com/office/drawing/2010/main">
        <mc:Choice Requires="a14">
          <p:sp>
            <p:nvSpPr>
              <p:cNvPr id="171" name="TextBox 170"/>
              <p:cNvSpPr txBox="1"/>
              <p:nvPr/>
            </p:nvSpPr>
            <p:spPr>
              <a:xfrm>
                <a:off x="5706094" y="1744978"/>
                <a:ext cx="352982"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m:t>
                      </m:r>
                    </m:oMath>
                  </m:oMathPara>
                </a14:m>
                <a:endParaRPr lang="en-US" sz="1350" dirty="0"/>
              </a:p>
            </p:txBody>
          </p:sp>
        </mc:Choice>
        <mc:Fallback xmlns="">
          <p:sp>
            <p:nvSpPr>
              <p:cNvPr id="171" name="TextBox 170"/>
              <p:cNvSpPr txBox="1">
                <a:spLocks noRot="1" noChangeAspect="1" noMove="1" noResize="1" noEditPoints="1" noAdjustHandles="1" noChangeArrowheads="1" noChangeShapeType="1" noTextEdit="1"/>
              </p:cNvSpPr>
              <p:nvPr/>
            </p:nvSpPr>
            <p:spPr>
              <a:xfrm>
                <a:off x="5706094" y="1744978"/>
                <a:ext cx="352982" cy="30008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044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wipe(down)">
                                      <p:cBhvr>
                                        <p:cTn id="10" dur="500"/>
                                        <p:tgtEl>
                                          <p:spTgt spid="157"/>
                                        </p:tgtEl>
                                      </p:cBhvr>
                                    </p:animEffect>
                                  </p:childTnLst>
                                </p:cTn>
                              </p:par>
                              <p:par>
                                <p:cTn id="11" presetID="22" presetClass="entr" presetSubtype="4" fill="hold" nodeType="with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wipe(down)">
                                      <p:cBhvr>
                                        <p:cTn id="13" dur="500"/>
                                        <p:tgtEl>
                                          <p:spTgt spid="15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0"/>
                                        </p:tgtEl>
                                        <p:attrNameLst>
                                          <p:attrName>style.visibility</p:attrName>
                                        </p:attrNameLst>
                                      </p:cBhvr>
                                      <p:to>
                                        <p:strVal val="visible"/>
                                      </p:to>
                                    </p:set>
                                    <p:animEffect transition="in" filter="wipe(down)">
                                      <p:cBhvr>
                                        <p:cTn id="16" dur="500"/>
                                        <p:tgtEl>
                                          <p:spTgt spid="170"/>
                                        </p:tgtEl>
                                      </p:cBhvr>
                                    </p:animEffect>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wipe(down)">
                                      <p:cBhvr>
                                        <p:cTn id="22"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70" grpId="0"/>
      <p:bldP spid="1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71883" y="843212"/>
            <a:ext cx="8964613" cy="4099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13</a:t>
            </a:fld>
            <a:endParaRPr lang="en-US" dirty="0"/>
          </a:p>
        </p:txBody>
      </p:sp>
      <p:grpSp>
        <p:nvGrpSpPr>
          <p:cNvPr id="20" name="Group 19"/>
          <p:cNvGrpSpPr/>
          <p:nvPr/>
        </p:nvGrpSpPr>
        <p:grpSpPr>
          <a:xfrm>
            <a:off x="1836685" y="1781204"/>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1836686" y="39319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1428632" y="2445091"/>
            <a:ext cx="395108" cy="300082"/>
          </a:xfrm>
          <a:prstGeom prst="rect">
            <a:avLst/>
          </a:prstGeom>
          <a:noFill/>
        </p:spPr>
        <p:txBody>
          <a:bodyPr wrap="none" rtlCol="0">
            <a:spAutoFit/>
          </a:bodyPr>
          <a:lstStyle/>
          <a:p>
            <a:r>
              <a:rPr lang="en-US" sz="1350" dirty="0" err="1"/>
              <a:t>x</a:t>
            </a:r>
            <a:r>
              <a:rPr lang="en-US" sz="1350" baseline="-25000" dirty="0" err="1"/>
              <a:t>cat</a:t>
            </a:r>
            <a:endParaRPr lang="en-US" sz="1350" dirty="0"/>
          </a:p>
        </p:txBody>
      </p:sp>
      <p:sp>
        <p:nvSpPr>
          <p:cNvPr id="33" name="TextBox 32"/>
          <p:cNvSpPr txBox="1"/>
          <p:nvPr/>
        </p:nvSpPr>
        <p:spPr>
          <a:xfrm>
            <a:off x="1428632" y="4645195"/>
            <a:ext cx="377155" cy="300082"/>
          </a:xfrm>
          <a:prstGeom prst="rect">
            <a:avLst/>
          </a:prstGeom>
          <a:noFill/>
        </p:spPr>
        <p:txBody>
          <a:bodyPr wrap="none" rtlCol="0">
            <a:spAutoFit/>
          </a:bodyPr>
          <a:lstStyle/>
          <a:p>
            <a:r>
              <a:rPr lang="en-US" sz="1350" dirty="0" err="1"/>
              <a:t>x</a:t>
            </a:r>
            <a:r>
              <a:rPr lang="en-US" sz="1350" baseline="-25000" dirty="0" err="1"/>
              <a:t>on</a:t>
            </a:r>
            <a:endParaRPr lang="en-US" sz="1350" dirty="0"/>
          </a:p>
        </p:txBody>
      </p:sp>
      <p:grpSp>
        <p:nvGrpSpPr>
          <p:cNvPr id="46" name="Group 45"/>
          <p:cNvGrpSpPr/>
          <p:nvPr/>
        </p:nvGrpSpPr>
        <p:grpSpPr>
          <a:xfrm>
            <a:off x="4433456" y="31430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7035092" y="2851052"/>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1491859" y="14039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2043854" y="1781205"/>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043854" y="31401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037561" y="3562393"/>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043854" y="4223995"/>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81434" y="4582242"/>
            <a:ext cx="1075423" cy="300082"/>
          </a:xfrm>
          <a:prstGeom prst="rect">
            <a:avLst/>
          </a:prstGeom>
          <a:noFill/>
        </p:spPr>
        <p:txBody>
          <a:bodyPr wrap="none" rtlCol="0">
            <a:spAutoFit/>
          </a:bodyPr>
          <a:lstStyle/>
          <a:p>
            <a:r>
              <a:rPr lang="en-US" sz="1350" dirty="0"/>
              <a:t>Hidden layer</a:t>
            </a:r>
          </a:p>
        </p:txBody>
      </p:sp>
      <p:sp>
        <p:nvSpPr>
          <p:cNvPr id="83" name="TextBox 82"/>
          <p:cNvSpPr txBox="1"/>
          <p:nvPr/>
        </p:nvSpPr>
        <p:spPr>
          <a:xfrm>
            <a:off x="7464151" y="3588853"/>
            <a:ext cx="391454" cy="300082"/>
          </a:xfrm>
          <a:prstGeom prst="rect">
            <a:avLst/>
          </a:prstGeom>
          <a:noFill/>
        </p:spPr>
        <p:txBody>
          <a:bodyPr wrap="none" rtlCol="0">
            <a:spAutoFit/>
          </a:bodyPr>
          <a:lstStyle/>
          <a:p>
            <a:r>
              <a:rPr lang="en-US" sz="1350" dirty="0"/>
              <a:t>sat</a:t>
            </a:r>
          </a:p>
        </p:txBody>
      </p:sp>
      <p:cxnSp>
        <p:nvCxnSpPr>
          <p:cNvPr id="84" name="Straight Connector 83"/>
          <p:cNvCxnSpPr/>
          <p:nvPr/>
        </p:nvCxnSpPr>
        <p:spPr>
          <a:xfrm flipV="1">
            <a:off x="4639196" y="28501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39196" y="4212932"/>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623543" y="2415558"/>
            <a:ext cx="1072217" cy="300082"/>
          </a:xfrm>
          <a:prstGeom prst="rect">
            <a:avLst/>
          </a:prstGeom>
          <a:noFill/>
        </p:spPr>
        <p:txBody>
          <a:bodyPr wrap="none" rtlCol="0">
            <a:spAutoFit/>
          </a:bodyPr>
          <a:lstStyle/>
          <a:p>
            <a:r>
              <a:rPr lang="en-US" sz="1350" dirty="0"/>
              <a:t>Output layer</a:t>
            </a:r>
          </a:p>
        </p:txBody>
      </p:sp>
      <p:sp>
        <p:nvSpPr>
          <p:cNvPr id="74" name="TextBox 73"/>
          <p:cNvSpPr txBox="1"/>
          <p:nvPr/>
        </p:nvSpPr>
        <p:spPr>
          <a:xfrm>
            <a:off x="1197200" y="3321391"/>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1197200" y="5447581"/>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4271741" y="4845890"/>
            <a:ext cx="619080" cy="300082"/>
          </a:xfrm>
          <a:prstGeom prst="rect">
            <a:avLst/>
          </a:prstGeom>
          <a:noFill/>
        </p:spPr>
        <p:txBody>
          <a:bodyPr wrap="none" rtlCol="0">
            <a:spAutoFit/>
          </a:bodyPr>
          <a:lstStyle/>
          <a:p>
            <a:r>
              <a:rPr lang="en-US" sz="1350" dirty="0"/>
              <a:t>N-dim</a:t>
            </a:r>
          </a:p>
        </p:txBody>
      </p:sp>
      <p:sp>
        <p:nvSpPr>
          <p:cNvPr id="80" name="TextBox 79"/>
          <p:cNvSpPr txBox="1"/>
          <p:nvPr/>
        </p:nvSpPr>
        <p:spPr>
          <a:xfrm>
            <a:off x="7356958" y="4400003"/>
            <a:ext cx="604653" cy="300082"/>
          </a:xfrm>
          <a:prstGeom prst="rect">
            <a:avLst/>
          </a:prstGeom>
          <a:noFill/>
        </p:spPr>
        <p:txBody>
          <a:bodyPr wrap="none" rtlCol="0">
            <a:spAutoFit/>
          </a:bodyPr>
          <a:lstStyle/>
          <a:p>
            <a:r>
              <a:rPr lang="en-US" sz="1350" dirty="0"/>
              <a:t>V-dim</a:t>
            </a:r>
          </a:p>
        </p:txBody>
      </p:sp>
      <mc:AlternateContent xmlns:mc="http://schemas.openxmlformats.org/markup-compatibility/2006" xmlns:a14="http://schemas.microsoft.com/office/drawing/2010/main">
        <mc:Choice Requires="a14">
          <p:sp>
            <p:nvSpPr>
              <p:cNvPr id="98" name="TextBox 97"/>
              <p:cNvSpPr txBox="1"/>
              <p:nvPr/>
            </p:nvSpPr>
            <p:spPr>
              <a:xfrm rot="1413182">
                <a:off x="2030402" y="2789620"/>
                <a:ext cx="2504916"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m:t>
                      </m:r>
                      <m:sSub>
                        <m:sSubPr>
                          <m:ctrlPr>
                            <a:rPr lang="en-US" sz="2100" i="1">
                              <a:latin typeface="Cambria Math" charset="0"/>
                            </a:rPr>
                          </m:ctrlPr>
                        </m:sSubPr>
                        <m:e>
                          <m:r>
                            <a:rPr lang="en-US" sz="2100" i="1">
                              <a:latin typeface="Cambria Math" panose="02040503050406030204" pitchFamily="18" charset="0"/>
                            </a:rPr>
                            <m:t>𝑥</m:t>
                          </m:r>
                        </m:e>
                        <m:sub>
                          <m:r>
                            <a:rPr lang="en-US" sz="2100" i="1">
                              <a:latin typeface="Cambria Math" panose="02040503050406030204" pitchFamily="18" charset="0"/>
                            </a:rPr>
                            <m:t>𝑐𝑎𝑡</m:t>
                          </m:r>
                        </m:sub>
                      </m:sSub>
                      <m:r>
                        <a:rPr lang="en-US" sz="2100" i="1">
                          <a:latin typeface="Cambria Math" panose="02040503050406030204" pitchFamily="18" charset="0"/>
                        </a:rPr>
                        <m:t>=</m:t>
                      </m:r>
                      <m:sSub>
                        <m:sSubPr>
                          <m:ctrlPr>
                            <a:rPr lang="en-US" sz="2100" i="1">
                              <a:latin typeface="Cambria Math" charset="0"/>
                            </a:rPr>
                          </m:ctrlPr>
                        </m:sSubPr>
                        <m:e>
                          <m:r>
                            <a:rPr lang="en-US" sz="2100" i="1">
                              <a:latin typeface="Cambria Math" panose="02040503050406030204" pitchFamily="18" charset="0"/>
                            </a:rPr>
                            <m:t>𝑣</m:t>
                          </m:r>
                        </m:e>
                        <m:sub>
                          <m:r>
                            <a:rPr lang="en-US" sz="2100" i="1">
                              <a:latin typeface="Cambria Math" panose="02040503050406030204" pitchFamily="18" charset="0"/>
                            </a:rPr>
                            <m:t>𝑐𝑎𝑡</m:t>
                          </m:r>
                        </m:sub>
                      </m:sSub>
                    </m:oMath>
                  </m:oMathPara>
                </a14:m>
                <a:endParaRPr lang="en-US" sz="2100" dirty="0"/>
              </a:p>
            </p:txBody>
          </p:sp>
        </mc:Choice>
        <mc:Fallback xmlns="">
          <p:sp>
            <p:nvSpPr>
              <p:cNvPr id="98" name="TextBox 97"/>
              <p:cNvSpPr txBox="1">
                <a:spLocks noRot="1" noChangeAspect="1" noMove="1" noResize="1" noEditPoints="1" noAdjustHandles="1" noChangeArrowheads="1" noChangeShapeType="1" noTextEdit="1"/>
              </p:cNvSpPr>
              <p:nvPr/>
            </p:nvSpPr>
            <p:spPr>
              <a:xfrm rot="1413182">
                <a:off x="2030402" y="2789620"/>
                <a:ext cx="2504916" cy="42203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rot="19631347">
                <a:off x="2133570" y="4232326"/>
                <a:ext cx="2356479"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m:t>
                      </m:r>
                      <m:sSub>
                        <m:sSubPr>
                          <m:ctrlPr>
                            <a:rPr lang="en-US" sz="2100" i="1">
                              <a:latin typeface="Cambria Math" charset="0"/>
                            </a:rPr>
                          </m:ctrlPr>
                        </m:sSubPr>
                        <m:e>
                          <m:r>
                            <a:rPr lang="en-US" sz="2100" i="1">
                              <a:latin typeface="Cambria Math" panose="02040503050406030204" pitchFamily="18" charset="0"/>
                            </a:rPr>
                            <m:t>𝑥</m:t>
                          </m:r>
                        </m:e>
                        <m:sub>
                          <m:r>
                            <a:rPr lang="en-US" sz="2100" i="1">
                              <a:latin typeface="Cambria Math" panose="02040503050406030204" pitchFamily="18" charset="0"/>
                            </a:rPr>
                            <m:t>𝑜𝑛</m:t>
                          </m:r>
                        </m:sub>
                      </m:sSub>
                      <m:r>
                        <a:rPr lang="en-US" sz="2100" i="1">
                          <a:latin typeface="Cambria Math" panose="02040503050406030204" pitchFamily="18" charset="0"/>
                        </a:rPr>
                        <m:t>=</m:t>
                      </m:r>
                      <m:sSub>
                        <m:sSubPr>
                          <m:ctrlPr>
                            <a:rPr lang="en-US" sz="2100" i="1">
                              <a:latin typeface="Cambria Math" charset="0"/>
                            </a:rPr>
                          </m:ctrlPr>
                        </m:sSubPr>
                        <m:e>
                          <m:r>
                            <a:rPr lang="en-US" sz="2100" i="1">
                              <a:latin typeface="Cambria Math" panose="02040503050406030204" pitchFamily="18" charset="0"/>
                            </a:rPr>
                            <m:t>𝑣</m:t>
                          </m:r>
                        </m:e>
                        <m:sub>
                          <m:r>
                            <a:rPr lang="en-US" sz="2100" i="1">
                              <a:latin typeface="Cambria Math" panose="02040503050406030204" pitchFamily="18" charset="0"/>
                            </a:rPr>
                            <m:t>𝑜𝑛</m:t>
                          </m:r>
                        </m:sub>
                      </m:sSub>
                    </m:oMath>
                  </m:oMathPara>
                </a14:m>
                <a:endParaRPr lang="en-US" sz="2100" dirty="0"/>
              </a:p>
            </p:txBody>
          </p:sp>
        </mc:Choice>
        <mc:Fallback xmlns="">
          <p:sp>
            <p:nvSpPr>
              <p:cNvPr id="99" name="TextBox 98"/>
              <p:cNvSpPr txBox="1">
                <a:spLocks noRot="1" noChangeAspect="1" noMove="1" noResize="1" noEditPoints="1" noAdjustHandles="1" noChangeArrowheads="1" noChangeShapeType="1" noTextEdit="1"/>
              </p:cNvSpPr>
              <p:nvPr/>
            </p:nvSpPr>
            <p:spPr>
              <a:xfrm rot="19631347">
                <a:off x="2133570" y="4232326"/>
                <a:ext cx="2356479" cy="422039"/>
              </a:xfrm>
              <a:prstGeom prst="rect">
                <a:avLst/>
              </a:prstGeom>
              <a:blipFill>
                <a:blip r:embed="rId3"/>
                <a:stretch>
                  <a:fillRect/>
                </a:stretch>
              </a:blipFill>
            </p:spPr>
            <p:txBody>
              <a:bodyPr/>
              <a:lstStyle/>
              <a:p>
                <a:r>
                  <a:rPr lang="en-US">
                    <a:noFill/>
                  </a:rPr>
                  <a:t> </a:t>
                </a:r>
              </a:p>
            </p:txBody>
          </p:sp>
        </mc:Fallback>
      </mc:AlternateContent>
      <p:sp>
        <p:nvSpPr>
          <p:cNvPr id="100" name="TextBox 99"/>
          <p:cNvSpPr txBox="1"/>
          <p:nvPr/>
        </p:nvSpPr>
        <p:spPr>
          <a:xfrm>
            <a:off x="3921245" y="3579316"/>
            <a:ext cx="271228" cy="300082"/>
          </a:xfrm>
          <a:prstGeom prst="rect">
            <a:avLst/>
          </a:prstGeom>
          <a:noFill/>
        </p:spPr>
        <p:txBody>
          <a:bodyPr wrap="none" rtlCol="0">
            <a:spAutoFit/>
          </a:bodyPr>
          <a:lstStyle/>
          <a:p>
            <a:r>
              <a:rPr lang="en-US" sz="1350" dirty="0"/>
              <a:t>+</a:t>
            </a:r>
          </a:p>
        </p:txBody>
      </p:sp>
      <mc:AlternateContent xmlns:mc="http://schemas.openxmlformats.org/markup-compatibility/2006" xmlns:a14="http://schemas.microsoft.com/office/drawing/2010/main">
        <mc:Choice Requires="a14">
          <p:sp>
            <p:nvSpPr>
              <p:cNvPr id="101" name="TextBox 100"/>
              <p:cNvSpPr txBox="1"/>
              <p:nvPr/>
            </p:nvSpPr>
            <p:spPr>
              <a:xfrm>
                <a:off x="4573989" y="3476420"/>
                <a:ext cx="1307153" cy="468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350" i="1">
                              <a:latin typeface="Cambria Math" charset="0"/>
                            </a:rPr>
                          </m:ctrlPr>
                        </m:accPr>
                        <m:e>
                          <m:r>
                            <a:rPr lang="en-US" sz="1350" i="1">
                              <a:latin typeface="Cambria Math" panose="02040503050406030204" pitchFamily="18" charset="0"/>
                            </a:rPr>
                            <m:t>𝑣</m:t>
                          </m:r>
                        </m:e>
                      </m:acc>
                      <m:r>
                        <a:rPr lang="en-US" sz="1350" i="1">
                          <a:latin typeface="Cambria Math" panose="02040503050406030204" pitchFamily="18" charset="0"/>
                        </a:rPr>
                        <m:t>=</m:t>
                      </m:r>
                      <m:f>
                        <m:fPr>
                          <m:ctrlPr>
                            <a:rPr lang="en-US" sz="1350" i="1">
                              <a:latin typeface="Cambria Math" charset="0"/>
                            </a:rPr>
                          </m:ctrlPr>
                        </m:fPr>
                        <m:num>
                          <m:sSub>
                            <m:sSubPr>
                              <m:ctrlPr>
                                <a:rPr lang="en-US" sz="1350" i="1">
                                  <a:latin typeface="Cambria Math" charset="0"/>
                                </a:rPr>
                              </m:ctrlPr>
                            </m:sSubPr>
                            <m:e>
                              <m:r>
                                <a:rPr lang="en-US" sz="1350" i="1">
                                  <a:latin typeface="Cambria Math" panose="02040503050406030204" pitchFamily="18" charset="0"/>
                                </a:rPr>
                                <m:t>𝑣</m:t>
                              </m:r>
                            </m:e>
                            <m:sub>
                              <m:r>
                                <a:rPr lang="en-US" sz="1350" i="1">
                                  <a:latin typeface="Cambria Math" panose="02040503050406030204" pitchFamily="18" charset="0"/>
                                </a:rPr>
                                <m:t>𝑐𝑎𝑡</m:t>
                              </m:r>
                            </m:sub>
                          </m:sSub>
                          <m:r>
                            <a:rPr lang="en-US" sz="1350" i="1">
                              <a:latin typeface="Cambria Math" panose="02040503050406030204" pitchFamily="18" charset="0"/>
                            </a:rPr>
                            <m:t>+</m:t>
                          </m:r>
                          <m:sSub>
                            <m:sSubPr>
                              <m:ctrlPr>
                                <a:rPr lang="en-US" sz="1350" i="1">
                                  <a:latin typeface="Cambria Math" charset="0"/>
                                </a:rPr>
                              </m:ctrlPr>
                            </m:sSubPr>
                            <m:e>
                              <m:r>
                                <a:rPr lang="en-US" sz="1350" i="1">
                                  <a:latin typeface="Cambria Math" panose="02040503050406030204" pitchFamily="18" charset="0"/>
                                </a:rPr>
                                <m:t>𝑣</m:t>
                              </m:r>
                            </m:e>
                            <m:sub>
                              <m:r>
                                <a:rPr lang="en-US" sz="1350" i="1">
                                  <a:latin typeface="Cambria Math" panose="02040503050406030204" pitchFamily="18" charset="0"/>
                                </a:rPr>
                                <m:t>𝑜𝑛</m:t>
                              </m:r>
                            </m:sub>
                          </m:sSub>
                        </m:num>
                        <m:den>
                          <m:r>
                            <a:rPr lang="en-US" sz="1350" i="1">
                              <a:latin typeface="Cambria Math" panose="02040503050406030204" pitchFamily="18" charset="0"/>
                            </a:rPr>
                            <m:t>2</m:t>
                          </m:r>
                        </m:den>
                      </m:f>
                    </m:oMath>
                  </m:oMathPara>
                </a14:m>
                <a:endParaRPr lang="en-US" sz="1350" dirty="0"/>
              </a:p>
            </p:txBody>
          </p:sp>
        </mc:Choice>
        <mc:Fallback xmlns="">
          <p:sp>
            <p:nvSpPr>
              <p:cNvPr id="101" name="TextBox 100"/>
              <p:cNvSpPr txBox="1">
                <a:spLocks noRot="1" noChangeAspect="1" noMove="1" noResize="1" noEditPoints="1" noAdjustHandles="1" noChangeArrowheads="1" noChangeShapeType="1" noTextEdit="1"/>
              </p:cNvSpPr>
              <p:nvPr/>
            </p:nvSpPr>
            <p:spPr>
              <a:xfrm>
                <a:off x="4573989" y="3476420"/>
                <a:ext cx="1307153" cy="468333"/>
              </a:xfrm>
              <a:prstGeom prst="rect">
                <a:avLst/>
              </a:prstGeom>
              <a:blipFill>
                <a:blip r:embed="rId4"/>
                <a:stretch>
                  <a:fillRect b="-2597"/>
                </a:stretch>
              </a:blipFill>
            </p:spPr>
            <p:txBody>
              <a:bodyPr/>
              <a:lstStyle/>
              <a:p>
                <a:r>
                  <a:rPr lang="en-US">
                    <a:noFill/>
                  </a:rPr>
                  <a:t> </a:t>
                </a:r>
              </a:p>
            </p:txBody>
          </p:sp>
        </mc:Fallback>
      </mc:AlternateContent>
      <p:graphicFrame>
        <p:nvGraphicFramePr>
          <p:cNvPr id="2" name="Table 1"/>
          <p:cNvGraphicFramePr>
            <a:graphicFrameLocks noGrp="1"/>
          </p:cNvGraphicFramePr>
          <p:nvPr>
            <p:extLst/>
          </p:nvPr>
        </p:nvGraphicFramePr>
        <p:xfrm>
          <a:off x="2536924" y="1255867"/>
          <a:ext cx="2468880" cy="123444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xmlns="" val="4253241636"/>
                    </a:ext>
                  </a:extLst>
                </a:gridCol>
                <a:gridCol w="246888">
                  <a:extLst>
                    <a:ext uri="{9D8B030D-6E8A-4147-A177-3AD203B41FA5}">
                      <a16:colId xmlns:a16="http://schemas.microsoft.com/office/drawing/2014/main" xmlns="" val="4278168359"/>
                    </a:ext>
                  </a:extLst>
                </a:gridCol>
                <a:gridCol w="246888">
                  <a:extLst>
                    <a:ext uri="{9D8B030D-6E8A-4147-A177-3AD203B41FA5}">
                      <a16:colId xmlns:a16="http://schemas.microsoft.com/office/drawing/2014/main" xmlns="" val="1775200123"/>
                    </a:ext>
                  </a:extLst>
                </a:gridCol>
                <a:gridCol w="246888">
                  <a:extLst>
                    <a:ext uri="{9D8B030D-6E8A-4147-A177-3AD203B41FA5}">
                      <a16:colId xmlns:a16="http://schemas.microsoft.com/office/drawing/2014/main" xmlns="" val="3058570661"/>
                    </a:ext>
                  </a:extLst>
                </a:gridCol>
                <a:gridCol w="246888">
                  <a:extLst>
                    <a:ext uri="{9D8B030D-6E8A-4147-A177-3AD203B41FA5}">
                      <a16:colId xmlns:a16="http://schemas.microsoft.com/office/drawing/2014/main" xmlns="" val="3635929464"/>
                    </a:ext>
                  </a:extLst>
                </a:gridCol>
                <a:gridCol w="246888">
                  <a:extLst>
                    <a:ext uri="{9D8B030D-6E8A-4147-A177-3AD203B41FA5}">
                      <a16:colId xmlns:a16="http://schemas.microsoft.com/office/drawing/2014/main" xmlns="" val="1060927547"/>
                    </a:ext>
                  </a:extLst>
                </a:gridCol>
                <a:gridCol w="246888">
                  <a:extLst>
                    <a:ext uri="{9D8B030D-6E8A-4147-A177-3AD203B41FA5}">
                      <a16:colId xmlns:a16="http://schemas.microsoft.com/office/drawing/2014/main" xmlns="" val="2648937507"/>
                    </a:ext>
                  </a:extLst>
                </a:gridCol>
                <a:gridCol w="246888">
                  <a:extLst>
                    <a:ext uri="{9D8B030D-6E8A-4147-A177-3AD203B41FA5}">
                      <a16:colId xmlns:a16="http://schemas.microsoft.com/office/drawing/2014/main" xmlns="" val="3865230097"/>
                    </a:ext>
                  </a:extLst>
                </a:gridCol>
                <a:gridCol w="246888">
                  <a:extLst>
                    <a:ext uri="{9D8B030D-6E8A-4147-A177-3AD203B41FA5}">
                      <a16:colId xmlns:a16="http://schemas.microsoft.com/office/drawing/2014/main" xmlns="" val="2604712063"/>
                    </a:ext>
                  </a:extLst>
                </a:gridCol>
                <a:gridCol w="246888">
                  <a:extLst>
                    <a:ext uri="{9D8B030D-6E8A-4147-A177-3AD203B41FA5}">
                      <a16:colId xmlns:a16="http://schemas.microsoft.com/office/drawing/2014/main" xmlns="" val="3797226581"/>
                    </a:ext>
                  </a:extLst>
                </a:gridCol>
              </a:tblGrid>
              <a:tr h="246888">
                <a:tc>
                  <a:txBody>
                    <a:bodyPr/>
                    <a:lstStyle/>
                    <a:p>
                      <a:pPr algn="ctr"/>
                      <a:r>
                        <a:rPr lang="en-US" sz="900" b="0" dirty="0">
                          <a:solidFill>
                            <a:schemeClr val="tx1"/>
                          </a:solidFill>
                        </a:rPr>
                        <a:t>0.1</a:t>
                      </a:r>
                    </a:p>
                  </a:txBody>
                  <a:tcPr marL="0" marR="0" marT="0" marB="0" anchor="ctr">
                    <a:solidFill>
                      <a:schemeClr val="bg1"/>
                    </a:solidFill>
                  </a:tcPr>
                </a:tc>
                <a:tc>
                  <a:txBody>
                    <a:bodyPr/>
                    <a:lstStyle/>
                    <a:p>
                      <a:pPr algn="ctr"/>
                      <a:r>
                        <a:rPr lang="en-US" sz="900" b="0" dirty="0">
                          <a:solidFill>
                            <a:schemeClr val="tx1"/>
                          </a:solidFill>
                        </a:rPr>
                        <a:t>2.4</a:t>
                      </a:r>
                    </a:p>
                  </a:txBody>
                  <a:tcPr marL="0" marR="0" marT="0" marB="0" anchor="ctr">
                    <a:solidFill>
                      <a:schemeClr val="bg1"/>
                    </a:solidFill>
                  </a:tcPr>
                </a:tc>
                <a:tc>
                  <a:txBody>
                    <a:bodyPr/>
                    <a:lstStyle/>
                    <a:p>
                      <a:pPr algn="ctr"/>
                      <a:r>
                        <a:rPr lang="en-US" sz="900" b="0" dirty="0">
                          <a:solidFill>
                            <a:schemeClr val="tx1"/>
                          </a:solidFill>
                        </a:rPr>
                        <a:t>1.6</a:t>
                      </a:r>
                    </a:p>
                  </a:txBody>
                  <a:tcPr marL="0" marR="0" marT="0" marB="0" anchor="ctr">
                    <a:solidFill>
                      <a:schemeClr val="bg1"/>
                    </a:solidFill>
                  </a:tcPr>
                </a:tc>
                <a:tc>
                  <a:txBody>
                    <a:bodyPr/>
                    <a:lstStyle/>
                    <a:p>
                      <a:pPr algn="ctr"/>
                      <a:r>
                        <a:rPr lang="en-US" sz="900" b="1" dirty="0">
                          <a:solidFill>
                            <a:srgbClr val="FF0000"/>
                          </a:solidFill>
                        </a:rPr>
                        <a:t>1.8</a:t>
                      </a:r>
                    </a:p>
                  </a:txBody>
                  <a:tcPr marL="0" marR="0" marT="0" marB="0" anchor="ctr">
                    <a:solidFill>
                      <a:schemeClr val="bg1"/>
                    </a:solidFill>
                  </a:tcPr>
                </a:tc>
                <a:tc>
                  <a:txBody>
                    <a:bodyPr/>
                    <a:lstStyle/>
                    <a:p>
                      <a:pPr algn="ctr"/>
                      <a:r>
                        <a:rPr lang="en-US" sz="900" b="0" dirty="0"/>
                        <a:t>0.5</a:t>
                      </a:r>
                    </a:p>
                  </a:txBody>
                  <a:tcPr marL="0" marR="0" marT="0" marB="0" anchor="ctr">
                    <a:solidFill>
                      <a:schemeClr val="bg1"/>
                    </a:solidFill>
                  </a:tcPr>
                </a:tc>
                <a:tc>
                  <a:txBody>
                    <a:bodyPr/>
                    <a:lstStyle/>
                    <a:p>
                      <a:pPr algn="ctr"/>
                      <a:r>
                        <a:rPr lang="en-US" sz="900" b="0" dirty="0"/>
                        <a:t>0.9</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3.2</a:t>
                      </a:r>
                    </a:p>
                  </a:txBody>
                  <a:tcPr marL="0" marR="0" marT="0" marB="0" anchor="ctr">
                    <a:solidFill>
                      <a:schemeClr val="bg1"/>
                    </a:solidFill>
                  </a:tcPr>
                </a:tc>
                <a:extLst>
                  <a:ext uri="{0D108BD9-81ED-4DB2-BD59-A6C34878D82A}">
                    <a16:rowId xmlns:a16="http://schemas.microsoft.com/office/drawing/2014/main" xmlns="" val="1811048262"/>
                  </a:ext>
                </a:extLst>
              </a:tr>
              <a:tr h="246888">
                <a:tc>
                  <a:txBody>
                    <a:bodyPr/>
                    <a:lstStyle/>
                    <a:p>
                      <a:pPr algn="ctr"/>
                      <a:r>
                        <a:rPr lang="en-US" sz="900" b="0" dirty="0">
                          <a:solidFill>
                            <a:schemeClr val="tx1"/>
                          </a:solidFill>
                        </a:rPr>
                        <a:t>0.5</a:t>
                      </a:r>
                    </a:p>
                  </a:txBody>
                  <a:tcPr marL="0" marR="0" marT="0" marB="0" anchor="ctr">
                    <a:solidFill>
                      <a:schemeClr val="bg1"/>
                    </a:solidFill>
                  </a:tcPr>
                </a:tc>
                <a:tc>
                  <a:txBody>
                    <a:bodyPr/>
                    <a:lstStyle/>
                    <a:p>
                      <a:pPr algn="ctr"/>
                      <a:r>
                        <a:rPr lang="en-US" sz="900" b="0" dirty="0">
                          <a:solidFill>
                            <a:schemeClr val="tx1"/>
                          </a:solidFill>
                        </a:rPr>
                        <a:t>2.6</a:t>
                      </a:r>
                    </a:p>
                  </a:txBody>
                  <a:tcPr marL="0" marR="0" marT="0" marB="0" anchor="ctr">
                    <a:solidFill>
                      <a:schemeClr val="bg1"/>
                    </a:solidFill>
                  </a:tcPr>
                </a:tc>
                <a:tc>
                  <a:txBody>
                    <a:bodyPr/>
                    <a:lstStyle/>
                    <a:p>
                      <a:pPr algn="ctr"/>
                      <a:r>
                        <a:rPr lang="en-US" sz="900" b="0" dirty="0">
                          <a:solidFill>
                            <a:schemeClr val="tx1"/>
                          </a:solidFill>
                        </a:rPr>
                        <a:t>1.4</a:t>
                      </a:r>
                    </a:p>
                  </a:txBody>
                  <a:tcPr marL="0" marR="0" marT="0" marB="0" anchor="ctr">
                    <a:solidFill>
                      <a:schemeClr val="bg1"/>
                    </a:solidFill>
                  </a:tcPr>
                </a:tc>
                <a:tc>
                  <a:txBody>
                    <a:bodyPr/>
                    <a:lstStyle/>
                    <a:p>
                      <a:pPr algn="ctr"/>
                      <a:r>
                        <a:rPr lang="en-US" sz="900" b="1" dirty="0">
                          <a:solidFill>
                            <a:srgbClr val="FF0000"/>
                          </a:solidFill>
                        </a:rPr>
                        <a:t>2.9</a:t>
                      </a:r>
                    </a:p>
                  </a:txBody>
                  <a:tcPr marL="0" marR="0" marT="0" marB="0" anchor="ctr">
                    <a:solidFill>
                      <a:schemeClr val="bg1"/>
                    </a:solidFill>
                  </a:tcPr>
                </a:tc>
                <a:tc>
                  <a:txBody>
                    <a:bodyPr/>
                    <a:lstStyle/>
                    <a:p>
                      <a:pPr algn="ctr"/>
                      <a:r>
                        <a:rPr lang="en-US" sz="900" b="0" dirty="0"/>
                        <a:t>1.5</a:t>
                      </a:r>
                    </a:p>
                  </a:txBody>
                  <a:tcPr marL="0" marR="0" marT="0" marB="0" anchor="ctr">
                    <a:solidFill>
                      <a:schemeClr val="bg1"/>
                    </a:solidFill>
                  </a:tcPr>
                </a:tc>
                <a:tc>
                  <a:txBody>
                    <a:bodyPr/>
                    <a:lstStyle/>
                    <a:p>
                      <a:pPr algn="ctr"/>
                      <a:r>
                        <a:rPr lang="en-US" sz="900" b="0" dirty="0"/>
                        <a:t>3.6</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6.1</a:t>
                      </a:r>
                    </a:p>
                  </a:txBody>
                  <a:tcPr marL="0" marR="0" marT="0" marB="0" anchor="ctr">
                    <a:solidFill>
                      <a:schemeClr val="bg1"/>
                    </a:solidFill>
                  </a:tcPr>
                </a:tc>
                <a:extLst>
                  <a:ext uri="{0D108BD9-81ED-4DB2-BD59-A6C34878D82A}">
                    <a16:rowId xmlns:a16="http://schemas.microsoft.com/office/drawing/2014/main" xmlns="" val="1623160804"/>
                  </a:ext>
                </a:extLst>
              </a:tr>
              <a:tr h="246888">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xmlns="" val="4268311445"/>
                  </a:ext>
                </a:extLst>
              </a:tr>
              <a:tr h="246888">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0" dirty="0">
                          <a:solidFill>
                            <a:schemeClr val="tx1"/>
                          </a:solidFill>
                        </a:rPr>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xmlns="" val="3457582356"/>
                  </a:ext>
                </a:extLst>
              </a:tr>
              <a:tr h="246888">
                <a:tc>
                  <a:txBody>
                    <a:bodyPr/>
                    <a:lstStyle/>
                    <a:p>
                      <a:pPr algn="ctr"/>
                      <a:r>
                        <a:rPr lang="en-US" sz="900" b="0" dirty="0">
                          <a:solidFill>
                            <a:schemeClr val="tx1"/>
                          </a:solidFill>
                        </a:rPr>
                        <a:t>0.6</a:t>
                      </a:r>
                    </a:p>
                  </a:txBody>
                  <a:tcPr marL="0" marR="0" marT="0" marB="0" anchor="ctr">
                    <a:solidFill>
                      <a:schemeClr val="bg1"/>
                    </a:solidFill>
                  </a:tcPr>
                </a:tc>
                <a:tc>
                  <a:txBody>
                    <a:bodyPr/>
                    <a:lstStyle/>
                    <a:p>
                      <a:pPr algn="ctr"/>
                      <a:r>
                        <a:rPr lang="en-US" sz="900" b="0" dirty="0">
                          <a:solidFill>
                            <a:schemeClr val="tx1"/>
                          </a:solidFill>
                        </a:rPr>
                        <a:t>1.8</a:t>
                      </a:r>
                    </a:p>
                  </a:txBody>
                  <a:tcPr marL="0" marR="0" marT="0" marB="0" anchor="ctr">
                    <a:solidFill>
                      <a:schemeClr val="bg1"/>
                    </a:solidFill>
                  </a:tcPr>
                </a:tc>
                <a:tc>
                  <a:txBody>
                    <a:bodyPr/>
                    <a:lstStyle/>
                    <a:p>
                      <a:pPr algn="ctr"/>
                      <a:r>
                        <a:rPr lang="en-US" sz="900" b="0" dirty="0">
                          <a:solidFill>
                            <a:schemeClr val="tx1"/>
                          </a:solidFill>
                        </a:rPr>
                        <a:t>2.7</a:t>
                      </a:r>
                    </a:p>
                  </a:txBody>
                  <a:tcPr marL="0" marR="0" marT="0" marB="0" anchor="ctr">
                    <a:solidFill>
                      <a:schemeClr val="bg1"/>
                    </a:solidFill>
                  </a:tcPr>
                </a:tc>
                <a:tc>
                  <a:txBody>
                    <a:bodyPr/>
                    <a:lstStyle/>
                    <a:p>
                      <a:pPr algn="ctr"/>
                      <a:r>
                        <a:rPr lang="en-US" sz="900" b="1" dirty="0">
                          <a:solidFill>
                            <a:srgbClr val="FF0000"/>
                          </a:solidFill>
                        </a:rPr>
                        <a:t>1.9</a:t>
                      </a:r>
                    </a:p>
                  </a:txBody>
                  <a:tcPr marL="0" marR="0" marT="0" marB="0" anchor="ctr">
                    <a:solidFill>
                      <a:schemeClr val="bg1"/>
                    </a:solidFill>
                  </a:tcPr>
                </a:tc>
                <a:tc>
                  <a:txBody>
                    <a:bodyPr/>
                    <a:lstStyle/>
                    <a:p>
                      <a:pPr algn="ctr"/>
                      <a:r>
                        <a:rPr lang="en-US" sz="900" b="0" dirty="0"/>
                        <a:t>2.4</a:t>
                      </a:r>
                    </a:p>
                  </a:txBody>
                  <a:tcPr marL="0" marR="0" marT="0" marB="0" anchor="ctr">
                    <a:solidFill>
                      <a:schemeClr val="bg1"/>
                    </a:solidFill>
                  </a:tcPr>
                </a:tc>
                <a:tc>
                  <a:txBody>
                    <a:bodyPr/>
                    <a:lstStyle/>
                    <a:p>
                      <a:pPr algn="ctr"/>
                      <a:r>
                        <a:rPr lang="en-US" sz="900" b="0" dirty="0"/>
                        <a:t>2.0</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1.2</a:t>
                      </a:r>
                    </a:p>
                  </a:txBody>
                  <a:tcPr marL="0" marR="0" marT="0" marB="0" anchor="ctr">
                    <a:solidFill>
                      <a:schemeClr val="bg1"/>
                    </a:solidFill>
                  </a:tcPr>
                </a:tc>
                <a:extLst>
                  <a:ext uri="{0D108BD9-81ED-4DB2-BD59-A6C34878D82A}">
                    <a16:rowId xmlns:a16="http://schemas.microsoft.com/office/drawing/2014/main" xmlns="" val="633999658"/>
                  </a:ext>
                </a:extLst>
              </a:tr>
            </a:tbl>
          </a:graphicData>
        </a:graphic>
      </p:graphicFrame>
      <mc:AlternateContent xmlns:mc="http://schemas.openxmlformats.org/markup-compatibility/2006" xmlns:a14="http://schemas.microsoft.com/office/drawing/2010/main">
        <mc:Choice Requires="a14">
          <p:sp>
            <p:nvSpPr>
              <p:cNvPr id="157" name="TextBox 156"/>
              <p:cNvSpPr txBox="1"/>
              <p:nvPr/>
            </p:nvSpPr>
            <p:spPr>
              <a:xfrm>
                <a:off x="5053939" y="1734834"/>
                <a:ext cx="346570"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m:t>
                      </m:r>
                    </m:oMath>
                  </m:oMathPara>
                </a14:m>
                <a:endParaRPr lang="en-US" sz="1350" dirty="0"/>
              </a:p>
            </p:txBody>
          </p:sp>
        </mc:Choice>
        <mc:Fallback xmlns="">
          <p:sp>
            <p:nvSpPr>
              <p:cNvPr id="157" name="TextBox 156"/>
              <p:cNvSpPr txBox="1">
                <a:spLocks noRot="1" noChangeAspect="1" noMove="1" noResize="1" noEditPoints="1" noAdjustHandles="1" noChangeArrowheads="1" noChangeShapeType="1" noTextEdit="1"/>
              </p:cNvSpPr>
              <p:nvPr/>
            </p:nvSpPr>
            <p:spPr>
              <a:xfrm>
                <a:off x="5053939" y="1734834"/>
                <a:ext cx="346570" cy="300082"/>
              </a:xfrm>
              <a:prstGeom prst="rect">
                <a:avLst/>
              </a:prstGeom>
              <a:blipFill>
                <a:blip r:embed="rId5"/>
                <a:stretch>
                  <a:fillRect/>
                </a:stretch>
              </a:blipFill>
            </p:spPr>
            <p:txBody>
              <a:bodyPr/>
              <a:lstStyle/>
              <a:p>
                <a:r>
                  <a:rPr lang="en-US">
                    <a:noFill/>
                  </a:rPr>
                  <a:t> </a:t>
                </a:r>
              </a:p>
            </p:txBody>
          </p:sp>
        </mc:Fallback>
      </mc:AlternateContent>
      <p:grpSp>
        <p:nvGrpSpPr>
          <p:cNvPr id="159" name="Group 158"/>
          <p:cNvGrpSpPr/>
          <p:nvPr/>
        </p:nvGrpSpPr>
        <p:grpSpPr>
          <a:xfrm>
            <a:off x="5404082" y="1253174"/>
            <a:ext cx="205740" cy="1783080"/>
            <a:chOff x="1800225" y="419100"/>
            <a:chExt cx="182880" cy="1828800"/>
          </a:xfrm>
        </p:grpSpPr>
        <p:sp>
          <p:nvSpPr>
            <p:cNvPr id="160" name="Rectangle 159"/>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1" name="Rectangle 160"/>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2" name="Rectangle 161"/>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3" name="Rectangle 162"/>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64" name="Rectangle 163"/>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5" name="Rectangle 16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6" name="Rectangle 16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7" name="Rectangle 16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8" name="Rectangle 16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69" name="Rectangle 16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mc:AlternateContent xmlns:mc="http://schemas.openxmlformats.org/markup-compatibility/2006" xmlns:a14="http://schemas.microsoft.com/office/drawing/2010/main">
        <mc:Choice Requires="a14">
          <p:sp>
            <p:nvSpPr>
              <p:cNvPr id="170" name="TextBox 169"/>
              <p:cNvSpPr txBox="1"/>
              <p:nvPr/>
            </p:nvSpPr>
            <p:spPr>
              <a:xfrm>
                <a:off x="3364441" y="843212"/>
                <a:ext cx="3186834"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r>
                        <a:rPr lang="en-US" sz="2100" i="1">
                          <a:latin typeface="Cambria Math" panose="02040503050406030204" pitchFamily="18" charset="0"/>
                        </a:rPr>
                        <m:t>              ×</m:t>
                      </m:r>
                      <m:sSub>
                        <m:sSubPr>
                          <m:ctrlPr>
                            <a:rPr lang="en-US" sz="2100" i="1">
                              <a:latin typeface="Cambria Math" charset="0"/>
                            </a:rPr>
                          </m:ctrlPr>
                        </m:sSubPr>
                        <m:e>
                          <m:r>
                            <a:rPr lang="en-US" sz="2100" i="1">
                              <a:latin typeface="Cambria Math" panose="02040503050406030204" pitchFamily="18" charset="0"/>
                            </a:rPr>
                            <m:t>𝑥</m:t>
                          </m:r>
                        </m:e>
                        <m:sub>
                          <m:r>
                            <a:rPr lang="en-US" sz="2100" i="1">
                              <a:latin typeface="Cambria Math" panose="02040503050406030204" pitchFamily="18" charset="0"/>
                            </a:rPr>
                            <m:t>𝑜𝑛</m:t>
                          </m:r>
                        </m:sub>
                      </m:sSub>
                      <m:r>
                        <a:rPr lang="en-US" sz="2100" i="1">
                          <a:latin typeface="Cambria Math" panose="02040503050406030204" pitchFamily="18" charset="0"/>
                        </a:rPr>
                        <m:t>=</m:t>
                      </m:r>
                      <m:sSub>
                        <m:sSubPr>
                          <m:ctrlPr>
                            <a:rPr lang="en-US" sz="2100" i="1">
                              <a:latin typeface="Cambria Math" charset="0"/>
                            </a:rPr>
                          </m:ctrlPr>
                        </m:sSubPr>
                        <m:e>
                          <m:r>
                            <a:rPr lang="en-US" sz="2100" i="1">
                              <a:latin typeface="Cambria Math" panose="02040503050406030204" pitchFamily="18" charset="0"/>
                            </a:rPr>
                            <m:t>𝑣</m:t>
                          </m:r>
                        </m:e>
                        <m:sub>
                          <m:r>
                            <a:rPr lang="en-US" sz="2100" i="1">
                              <a:latin typeface="Cambria Math" panose="02040503050406030204" pitchFamily="18" charset="0"/>
                            </a:rPr>
                            <m:t>𝑜𝑛</m:t>
                          </m:r>
                        </m:sub>
                      </m:sSub>
                    </m:oMath>
                  </m:oMathPara>
                </a14:m>
                <a:endParaRPr lang="en-US" sz="2100" dirty="0"/>
              </a:p>
            </p:txBody>
          </p:sp>
        </mc:Choice>
        <mc:Fallback xmlns="">
          <p:sp>
            <p:nvSpPr>
              <p:cNvPr id="170" name="TextBox 169"/>
              <p:cNvSpPr txBox="1">
                <a:spLocks noRot="1" noChangeAspect="1" noMove="1" noResize="1" noEditPoints="1" noAdjustHandles="1" noChangeArrowheads="1" noChangeShapeType="1" noTextEdit="1"/>
              </p:cNvSpPr>
              <p:nvPr/>
            </p:nvSpPr>
            <p:spPr>
              <a:xfrm>
                <a:off x="3364441" y="843212"/>
                <a:ext cx="3186834" cy="422039"/>
              </a:xfrm>
              <a:prstGeom prst="rect">
                <a:avLst/>
              </a:prstGeom>
              <a:blipFill>
                <a:blip r:embed="rId6"/>
                <a:stretch>
                  <a:fillRect/>
                </a:stretch>
              </a:blipFill>
            </p:spPr>
            <p:txBody>
              <a:bodyPr/>
              <a:lstStyle/>
              <a:p>
                <a:r>
                  <a:rPr lang="en-US">
                    <a:noFill/>
                  </a:rPr>
                  <a:t> </a:t>
                </a:r>
              </a:p>
            </p:txBody>
          </p:sp>
        </mc:Fallback>
      </mc:AlternateContent>
      <p:graphicFrame>
        <p:nvGraphicFramePr>
          <p:cNvPr id="3" name="Table 2"/>
          <p:cNvGraphicFramePr>
            <a:graphicFrameLocks noGrp="1"/>
          </p:cNvGraphicFramePr>
          <p:nvPr>
            <p:extLst/>
          </p:nvPr>
        </p:nvGraphicFramePr>
        <p:xfrm>
          <a:off x="6114243" y="1257515"/>
          <a:ext cx="246888" cy="123444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xmlns="" val="4255159121"/>
                    </a:ext>
                  </a:extLst>
                </a:gridCol>
              </a:tblGrid>
              <a:tr h="246888">
                <a:tc>
                  <a:txBody>
                    <a:bodyPr/>
                    <a:lstStyle/>
                    <a:p>
                      <a:pPr algn="ctr"/>
                      <a:r>
                        <a:rPr lang="en-US" sz="900" b="1" dirty="0">
                          <a:solidFill>
                            <a:srgbClr val="FF0000"/>
                          </a:solidFill>
                        </a:rPr>
                        <a:t>1.8</a:t>
                      </a:r>
                    </a:p>
                  </a:txBody>
                  <a:tcPr marL="0" marR="0" marT="0" marB="0" anchor="ctr">
                    <a:solidFill>
                      <a:schemeClr val="bg1"/>
                    </a:solidFill>
                  </a:tcPr>
                </a:tc>
                <a:extLst>
                  <a:ext uri="{0D108BD9-81ED-4DB2-BD59-A6C34878D82A}">
                    <a16:rowId xmlns:a16="http://schemas.microsoft.com/office/drawing/2014/main" xmlns="" val="2404443869"/>
                  </a:ext>
                </a:extLst>
              </a:tr>
              <a:tr h="246888">
                <a:tc>
                  <a:txBody>
                    <a:bodyPr/>
                    <a:lstStyle/>
                    <a:p>
                      <a:pPr algn="ctr"/>
                      <a:r>
                        <a:rPr lang="en-US" sz="900" b="1" dirty="0">
                          <a:solidFill>
                            <a:srgbClr val="FF0000"/>
                          </a:solidFill>
                        </a:rPr>
                        <a:t>2.9</a:t>
                      </a:r>
                    </a:p>
                  </a:txBody>
                  <a:tcPr marL="0" marR="0" marT="0" marB="0" anchor="ctr">
                    <a:solidFill>
                      <a:schemeClr val="bg1"/>
                    </a:solidFill>
                  </a:tcPr>
                </a:tc>
                <a:extLst>
                  <a:ext uri="{0D108BD9-81ED-4DB2-BD59-A6C34878D82A}">
                    <a16:rowId xmlns:a16="http://schemas.microsoft.com/office/drawing/2014/main" xmlns="" val="4045244593"/>
                  </a:ext>
                </a:extLst>
              </a:tr>
              <a:tr h="246888">
                <a:tc>
                  <a:txBody>
                    <a:bodyPr/>
                    <a:lstStyle/>
                    <a:p>
                      <a:pPr algn="ctr"/>
                      <a:r>
                        <a:rPr lang="en-US" sz="900" b="1" dirty="0">
                          <a:solidFill>
                            <a:srgbClr val="FF0000"/>
                          </a:solidFill>
                        </a:rPr>
                        <a:t>…</a:t>
                      </a:r>
                    </a:p>
                  </a:txBody>
                  <a:tcPr marL="0" marR="0" marT="0" marB="0" anchor="ctr">
                    <a:solidFill>
                      <a:schemeClr val="bg1"/>
                    </a:solidFill>
                  </a:tcPr>
                </a:tc>
                <a:extLst>
                  <a:ext uri="{0D108BD9-81ED-4DB2-BD59-A6C34878D82A}">
                    <a16:rowId xmlns:a16="http://schemas.microsoft.com/office/drawing/2014/main" xmlns="" val="2752563613"/>
                  </a:ext>
                </a:extLst>
              </a:tr>
              <a:tr h="246888">
                <a:tc>
                  <a:txBody>
                    <a:bodyPr/>
                    <a:lstStyle/>
                    <a:p>
                      <a:pPr algn="ctr"/>
                      <a:r>
                        <a:rPr lang="en-US" sz="900" b="1" dirty="0">
                          <a:solidFill>
                            <a:srgbClr val="FF0000"/>
                          </a:solidFill>
                        </a:rPr>
                        <a:t>…</a:t>
                      </a:r>
                    </a:p>
                  </a:txBody>
                  <a:tcPr marL="0" marR="0" marT="0" marB="0" anchor="ctr">
                    <a:solidFill>
                      <a:schemeClr val="bg1"/>
                    </a:solidFill>
                  </a:tcPr>
                </a:tc>
                <a:extLst>
                  <a:ext uri="{0D108BD9-81ED-4DB2-BD59-A6C34878D82A}">
                    <a16:rowId xmlns:a16="http://schemas.microsoft.com/office/drawing/2014/main" xmlns="" val="201681552"/>
                  </a:ext>
                </a:extLst>
              </a:tr>
              <a:tr h="246888">
                <a:tc>
                  <a:txBody>
                    <a:bodyPr/>
                    <a:lstStyle/>
                    <a:p>
                      <a:pPr algn="ctr"/>
                      <a:r>
                        <a:rPr lang="en-US" sz="900" b="1" dirty="0">
                          <a:solidFill>
                            <a:srgbClr val="FF0000"/>
                          </a:solidFill>
                        </a:rPr>
                        <a:t>1.9</a:t>
                      </a:r>
                    </a:p>
                  </a:txBody>
                  <a:tcPr marL="0" marR="0" marT="0" marB="0" anchor="ctr">
                    <a:solidFill>
                      <a:schemeClr val="bg1"/>
                    </a:solidFill>
                  </a:tcPr>
                </a:tc>
                <a:extLst>
                  <a:ext uri="{0D108BD9-81ED-4DB2-BD59-A6C34878D82A}">
                    <a16:rowId xmlns:a16="http://schemas.microsoft.com/office/drawing/2014/main" xmlns="" val="177053094"/>
                  </a:ext>
                </a:extLst>
              </a:tr>
            </a:tbl>
          </a:graphicData>
        </a:graphic>
      </p:graphicFrame>
      <mc:AlternateContent xmlns:mc="http://schemas.openxmlformats.org/markup-compatibility/2006" xmlns:a14="http://schemas.microsoft.com/office/drawing/2010/main">
        <mc:Choice Requires="a14">
          <p:sp>
            <p:nvSpPr>
              <p:cNvPr id="171" name="TextBox 170"/>
              <p:cNvSpPr txBox="1"/>
              <p:nvPr/>
            </p:nvSpPr>
            <p:spPr>
              <a:xfrm>
                <a:off x="5706094" y="1744978"/>
                <a:ext cx="352982" cy="3000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m:t>
                      </m:r>
                    </m:oMath>
                  </m:oMathPara>
                </a14:m>
                <a:endParaRPr lang="en-US" sz="1350" dirty="0"/>
              </a:p>
            </p:txBody>
          </p:sp>
        </mc:Choice>
        <mc:Fallback xmlns="">
          <p:sp>
            <p:nvSpPr>
              <p:cNvPr id="171" name="TextBox 170"/>
              <p:cNvSpPr txBox="1">
                <a:spLocks noRot="1" noChangeAspect="1" noMove="1" noResize="1" noEditPoints="1" noAdjustHandles="1" noChangeArrowheads="1" noChangeShapeType="1" noTextEdit="1"/>
              </p:cNvSpPr>
              <p:nvPr/>
            </p:nvSpPr>
            <p:spPr>
              <a:xfrm>
                <a:off x="5706094" y="1744978"/>
                <a:ext cx="352982" cy="30008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07435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14</a:t>
            </a:fld>
            <a:endParaRPr lang="en-US" dirty="0"/>
          </a:p>
        </p:txBody>
      </p:sp>
      <p:grpSp>
        <p:nvGrpSpPr>
          <p:cNvPr id="20" name="Group 19"/>
          <p:cNvGrpSpPr/>
          <p:nvPr/>
        </p:nvGrpSpPr>
        <p:grpSpPr>
          <a:xfrm>
            <a:off x="1412230" y="1789805"/>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1412231" y="39405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1004178" y="2453691"/>
            <a:ext cx="396455" cy="300082"/>
          </a:xfrm>
          <a:prstGeom prst="rect">
            <a:avLst/>
          </a:prstGeom>
          <a:noFill/>
        </p:spPr>
        <p:txBody>
          <a:bodyPr wrap="none" rtlCol="0">
            <a:spAutoFit/>
          </a:bodyPr>
          <a:lstStyle/>
          <a:p>
            <a:r>
              <a:rPr lang="en-US" sz="1350" dirty="0"/>
              <a:t>cat</a:t>
            </a:r>
          </a:p>
        </p:txBody>
      </p:sp>
      <p:sp>
        <p:nvSpPr>
          <p:cNvPr id="33" name="TextBox 32"/>
          <p:cNvSpPr txBox="1"/>
          <p:nvPr/>
        </p:nvSpPr>
        <p:spPr>
          <a:xfrm>
            <a:off x="1004177" y="4653796"/>
            <a:ext cx="367408" cy="300082"/>
          </a:xfrm>
          <a:prstGeom prst="rect">
            <a:avLst/>
          </a:prstGeom>
          <a:noFill/>
        </p:spPr>
        <p:txBody>
          <a:bodyPr wrap="none" rtlCol="0">
            <a:spAutoFit/>
          </a:bodyPr>
          <a:lstStyle/>
          <a:p>
            <a:r>
              <a:rPr lang="en-US" sz="1350" dirty="0"/>
              <a:t>on</a:t>
            </a:r>
          </a:p>
        </p:txBody>
      </p:sp>
      <p:grpSp>
        <p:nvGrpSpPr>
          <p:cNvPr id="46" name="Group 45"/>
          <p:cNvGrpSpPr/>
          <p:nvPr/>
        </p:nvGrpSpPr>
        <p:grpSpPr>
          <a:xfrm>
            <a:off x="4007573" y="31516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6609209" y="2859653"/>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1067405" y="14125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1617971" y="1789805"/>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617970" y="31487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611678" y="3570993"/>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617970" y="4232595"/>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3662748" y="2379569"/>
            <a:ext cx="1075423" cy="300082"/>
          </a:xfrm>
          <a:prstGeom prst="rect">
            <a:avLst/>
          </a:prstGeom>
          <a:noFill/>
        </p:spPr>
        <p:txBody>
          <a:bodyPr wrap="none" rtlCol="0">
            <a:spAutoFit/>
          </a:bodyPr>
          <a:lstStyle/>
          <a:p>
            <a:r>
              <a:rPr lang="en-US" sz="1350" dirty="0"/>
              <a:t>Hidden layer</a:t>
            </a:r>
          </a:p>
        </p:txBody>
      </p:sp>
      <mc:AlternateContent xmlns:mc="http://schemas.openxmlformats.org/markup-compatibility/2006" xmlns:a14="http://schemas.microsoft.com/office/drawing/2010/main">
        <mc:Choice Requires="a14">
          <p:sp>
            <p:nvSpPr>
              <p:cNvPr id="83" name="TextBox 82"/>
              <p:cNvSpPr txBox="1"/>
              <p:nvPr/>
            </p:nvSpPr>
            <p:spPr>
              <a:xfrm>
                <a:off x="6537223" y="4719314"/>
                <a:ext cx="542456" cy="300082"/>
              </a:xfrm>
              <a:prstGeom prst="rect">
                <a:avLst/>
              </a:prstGeom>
              <a:noFill/>
            </p:spPr>
            <p:txBody>
              <a:bodyPr wrap="none" rtlCol="0">
                <a:spAutoFit/>
              </a:bodyPr>
              <a:lstStyle/>
              <a:p>
                <a14:m>
                  <m:oMath xmlns:m="http://schemas.openxmlformats.org/officeDocument/2006/math">
                    <m:sSub>
                      <m:sSubPr>
                        <m:ctrlPr>
                          <a:rPr lang="en-US" sz="1350" i="1">
                            <a:latin typeface="Cambria Math" charset="0"/>
                          </a:rPr>
                        </m:ctrlPr>
                      </m:sSubPr>
                      <m:e>
                        <m:acc>
                          <m:accPr>
                            <m:chr m:val="̂"/>
                            <m:ctrlPr>
                              <a:rPr lang="en-US" sz="1350" i="1">
                                <a:latin typeface="Cambria Math" charset="0"/>
                              </a:rPr>
                            </m:ctrlPr>
                          </m:accPr>
                          <m:e>
                            <m:r>
                              <a:rPr lang="en-US" sz="1350" i="1">
                                <a:latin typeface="Cambria Math" panose="02040503050406030204" pitchFamily="18" charset="0"/>
                              </a:rPr>
                              <m:t>𝑦</m:t>
                            </m:r>
                          </m:e>
                        </m:acc>
                      </m:e>
                      <m:sub>
                        <m:r>
                          <m:rPr>
                            <m:sty m:val="p"/>
                          </m:rPr>
                          <a:rPr lang="en-US" sz="1350">
                            <a:latin typeface="Cambria Math" panose="02040503050406030204" pitchFamily="18" charset="0"/>
                          </a:rPr>
                          <m:t>sat</m:t>
                        </m:r>
                      </m:sub>
                    </m:sSub>
                    <m:r>
                      <a:rPr lang="en-US" sz="1350">
                        <a:latin typeface="Cambria Math" panose="02040503050406030204" pitchFamily="18" charset="0"/>
                      </a:rPr>
                      <m:t> </m:t>
                    </m:r>
                  </m:oMath>
                </a14:m>
                <a:r>
                  <a:rPr lang="en-US" sz="1350" dirty="0"/>
                  <a:t> </a:t>
                </a:r>
              </a:p>
            </p:txBody>
          </p:sp>
        </mc:Choice>
        <mc:Fallback xmlns="">
          <p:sp>
            <p:nvSpPr>
              <p:cNvPr id="83" name="TextBox 82"/>
              <p:cNvSpPr txBox="1">
                <a:spLocks noRot="1" noChangeAspect="1" noMove="1" noResize="1" noEditPoints="1" noAdjustHandles="1" noChangeArrowheads="1" noChangeShapeType="1" noTextEdit="1"/>
              </p:cNvSpPr>
              <p:nvPr/>
            </p:nvSpPr>
            <p:spPr>
              <a:xfrm>
                <a:off x="6537223" y="4719314"/>
                <a:ext cx="542456" cy="300082"/>
              </a:xfrm>
              <a:prstGeom prst="rect">
                <a:avLst/>
              </a:prstGeom>
              <a:blipFill>
                <a:blip r:embed="rId2"/>
                <a:stretch>
                  <a:fillRect b="-2041"/>
                </a:stretch>
              </a:blipFill>
            </p:spPr>
            <p:txBody>
              <a:bodyPr/>
              <a:lstStyle/>
              <a:p>
                <a:r>
                  <a:rPr lang="en-US">
                    <a:noFill/>
                  </a:rPr>
                  <a:t> </a:t>
                </a:r>
              </a:p>
            </p:txBody>
          </p:sp>
        </mc:Fallback>
      </mc:AlternateContent>
      <p:cxnSp>
        <p:nvCxnSpPr>
          <p:cNvPr id="84" name="Straight Connector 83"/>
          <p:cNvCxnSpPr/>
          <p:nvPr/>
        </p:nvCxnSpPr>
        <p:spPr>
          <a:xfrm flipV="1">
            <a:off x="4213313" y="28587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213313" y="4221532"/>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052351" y="2412643"/>
            <a:ext cx="1072217" cy="300082"/>
          </a:xfrm>
          <a:prstGeom prst="rect">
            <a:avLst/>
          </a:prstGeom>
          <a:noFill/>
        </p:spPr>
        <p:txBody>
          <a:bodyPr wrap="none" rtlCol="0">
            <a:spAutoFit/>
          </a:bodyPr>
          <a:lstStyle/>
          <a:p>
            <a:r>
              <a:rPr lang="en-US" sz="1350" dirty="0"/>
              <a:t>Output layer</a:t>
            </a:r>
          </a:p>
        </p:txBody>
      </p:sp>
      <mc:AlternateContent xmlns:mc="http://schemas.openxmlformats.org/markup-compatibility/2006" xmlns:a14="http://schemas.microsoft.com/office/drawing/2010/main">
        <mc:Choice Requires="a14">
          <p:sp>
            <p:nvSpPr>
              <p:cNvPr id="71" name="TextBox 70"/>
              <p:cNvSpPr txBox="1"/>
              <p:nvPr/>
            </p:nvSpPr>
            <p:spPr>
              <a:xfrm>
                <a:off x="1823710" y="2451367"/>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xmlns="">
          <p:sp>
            <p:nvSpPr>
              <p:cNvPr id="71" name="TextBox 70"/>
              <p:cNvSpPr txBox="1">
                <a:spLocks noRot="1" noChangeAspect="1" noMove="1" noResize="1" noEditPoints="1" noAdjustHandles="1" noChangeArrowheads="1" noChangeShapeType="1" noTextEdit="1"/>
              </p:cNvSpPr>
              <p:nvPr/>
            </p:nvSpPr>
            <p:spPr>
              <a:xfrm>
                <a:off x="1823710" y="2451367"/>
                <a:ext cx="906402" cy="4154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845005" y="4384725"/>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xmlns="">
          <p:sp>
            <p:nvSpPr>
              <p:cNvPr id="73" name="TextBox 72"/>
              <p:cNvSpPr txBox="1">
                <a:spLocks noRot="1" noChangeAspect="1" noMove="1" noResize="1" noEditPoints="1" noAdjustHandles="1" noChangeArrowheads="1" noChangeShapeType="1" noTextEdit="1"/>
              </p:cNvSpPr>
              <p:nvPr/>
            </p:nvSpPr>
            <p:spPr>
              <a:xfrm>
                <a:off x="1845005" y="4384725"/>
                <a:ext cx="906402" cy="415498"/>
              </a:xfrm>
              <a:prstGeom prst="rect">
                <a:avLst/>
              </a:prstGeom>
              <a:blipFill>
                <a:blip r:embed="rId4"/>
                <a:stretch>
                  <a:fillRect/>
                </a:stretch>
              </a:blipFill>
            </p:spPr>
            <p:txBody>
              <a:bodyPr/>
              <a:lstStyle/>
              <a:p>
                <a:r>
                  <a:rPr lang="en-US">
                    <a:noFill/>
                  </a:rPr>
                  <a:t> </a:t>
                </a:r>
              </a:p>
            </p:txBody>
          </p:sp>
        </mc:Fallback>
      </mc:AlternateContent>
      <p:sp>
        <p:nvSpPr>
          <p:cNvPr id="74" name="TextBox 73"/>
          <p:cNvSpPr txBox="1"/>
          <p:nvPr/>
        </p:nvSpPr>
        <p:spPr>
          <a:xfrm>
            <a:off x="772745" y="3329992"/>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772745" y="5456182"/>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3830797" y="4594160"/>
            <a:ext cx="619080" cy="300082"/>
          </a:xfrm>
          <a:prstGeom prst="rect">
            <a:avLst/>
          </a:prstGeom>
          <a:noFill/>
        </p:spPr>
        <p:txBody>
          <a:bodyPr wrap="none" rtlCol="0">
            <a:spAutoFit/>
          </a:bodyPr>
          <a:lstStyle/>
          <a:p>
            <a:r>
              <a:rPr lang="en-US" sz="1350" dirty="0"/>
              <a:t>N-dim</a:t>
            </a:r>
          </a:p>
        </p:txBody>
      </p:sp>
      <mc:AlternateContent xmlns:mc="http://schemas.openxmlformats.org/markup-compatibility/2006" xmlns:a14="http://schemas.microsoft.com/office/drawing/2010/main">
        <mc:Choice Requires="a14">
          <p:sp>
            <p:nvSpPr>
              <p:cNvPr id="78" name="TextBox 77"/>
              <p:cNvSpPr txBox="1"/>
              <p:nvPr/>
            </p:nvSpPr>
            <p:spPr>
              <a:xfrm>
                <a:off x="4505412" y="3455545"/>
                <a:ext cx="1754903"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smtClean="0">
                              <a:latin typeface="Cambria Math" charset="0"/>
                            </a:rPr>
                          </m:ctrlPr>
                        </m:sSubSupPr>
                        <m:e>
                          <m:r>
                            <a:rPr lang="en-US" sz="2100" i="1">
                              <a:latin typeface="Cambria Math" panose="02040503050406030204" pitchFamily="18" charset="0"/>
                            </a:rPr>
                            <m:t>𝑊</m:t>
                          </m:r>
                        </m:e>
                        <m:sub>
                          <m:r>
                            <a:rPr lang="de-DE" sz="2100" b="0" i="1" smtClean="0">
                              <a:latin typeface="Cambria Math" charset="0"/>
                            </a:rPr>
                            <m:t>𝑁</m:t>
                          </m:r>
                          <m:r>
                            <a:rPr lang="en-US" sz="2100" i="1">
                              <a:latin typeface="Cambria Math" panose="02040503050406030204" pitchFamily="18" charset="0"/>
                            </a:rPr>
                            <m:t>×</m:t>
                          </m:r>
                          <m:r>
                            <a:rPr lang="de-DE" sz="2100" b="0" i="1" smtClean="0">
                              <a:latin typeface="Cambria Math" charset="0"/>
                            </a:rPr>
                            <m:t>𝑉</m:t>
                          </m:r>
                        </m:sub>
                        <m:sup>
                          <m:r>
                            <a:rPr lang="en-US" sz="2100" i="1">
                              <a:latin typeface="Cambria Math" panose="02040503050406030204" pitchFamily="18" charset="0"/>
                            </a:rPr>
                            <m:t>′</m:t>
                          </m:r>
                        </m:sup>
                      </m:sSubSup>
                      <m:r>
                        <a:rPr lang="en-US" sz="2100" i="1">
                          <a:latin typeface="Cambria Math" panose="02040503050406030204" pitchFamily="18" charset="0"/>
                        </a:rPr>
                        <m:t>×</m:t>
                      </m:r>
                      <m:acc>
                        <m:accPr>
                          <m:chr m:val="̂"/>
                          <m:ctrlPr>
                            <a:rPr lang="en-US" sz="2100" i="1">
                              <a:latin typeface="Cambria Math" charset="0"/>
                            </a:rPr>
                          </m:ctrlPr>
                        </m:accPr>
                        <m:e>
                          <m:r>
                            <a:rPr lang="en-US" sz="2100" i="1">
                              <a:latin typeface="Cambria Math" panose="02040503050406030204" pitchFamily="18" charset="0"/>
                            </a:rPr>
                            <m:t>𝑣</m:t>
                          </m:r>
                        </m:e>
                      </m:acc>
                      <m:r>
                        <a:rPr lang="en-US" sz="2100" i="1">
                          <a:latin typeface="Cambria Math" panose="02040503050406030204" pitchFamily="18" charset="0"/>
                        </a:rPr>
                        <m:t>=</m:t>
                      </m:r>
                      <m:r>
                        <a:rPr lang="en-US" sz="2100" i="1">
                          <a:latin typeface="Cambria Math" panose="02040503050406030204" pitchFamily="18" charset="0"/>
                        </a:rPr>
                        <m:t>𝑧</m:t>
                      </m:r>
                    </m:oMath>
                  </m:oMathPara>
                </a14:m>
                <a:endParaRPr lang="en-US" sz="2100" dirty="0"/>
              </a:p>
            </p:txBody>
          </p:sp>
        </mc:Choice>
        <mc:Fallback xmlns="">
          <p:sp>
            <p:nvSpPr>
              <p:cNvPr id="78" name="TextBox 77"/>
              <p:cNvSpPr txBox="1">
                <a:spLocks noRot="1" noChangeAspect="1" noMove="1" noResize="1" noEditPoints="1" noAdjustHandles="1" noChangeArrowheads="1" noChangeShapeType="1" noTextEdit="1"/>
              </p:cNvSpPr>
              <p:nvPr/>
            </p:nvSpPr>
            <p:spPr>
              <a:xfrm>
                <a:off x="4505412" y="3455545"/>
                <a:ext cx="1754903" cy="415498"/>
              </a:xfrm>
              <a:prstGeom prst="rect">
                <a:avLst/>
              </a:prstGeom>
              <a:blipFill rotWithShape="0">
                <a:blip r:embed="rId5"/>
                <a:stretch>
                  <a:fillRect t="-5882" b="-1471"/>
                </a:stretch>
              </a:blipFill>
            </p:spPr>
            <p:txBody>
              <a:bodyPr/>
              <a:lstStyle/>
              <a:p>
                <a:r>
                  <a:rPr lang="en-US">
                    <a:noFill/>
                  </a:rPr>
                  <a:t> </a:t>
                </a:r>
              </a:p>
            </p:txBody>
          </p:sp>
        </mc:Fallback>
      </mc:AlternateContent>
      <p:sp>
        <p:nvSpPr>
          <p:cNvPr id="80" name="TextBox 79"/>
          <p:cNvSpPr txBox="1"/>
          <p:nvPr/>
        </p:nvSpPr>
        <p:spPr>
          <a:xfrm>
            <a:off x="6474226" y="5036235"/>
            <a:ext cx="604653" cy="300082"/>
          </a:xfrm>
          <a:prstGeom prst="rect">
            <a:avLst/>
          </a:prstGeom>
          <a:noFill/>
        </p:spPr>
        <p:txBody>
          <a:bodyPr wrap="none" rtlCol="0">
            <a:spAutoFit/>
          </a:bodyPr>
          <a:lstStyle/>
          <a:p>
            <a:r>
              <a:rPr lang="en-US" sz="1350" dirty="0"/>
              <a:t>V-dim</a:t>
            </a:r>
          </a:p>
        </p:txBody>
      </p:sp>
      <p:sp>
        <p:nvSpPr>
          <p:cNvPr id="69" name="TextBox 68"/>
          <p:cNvSpPr txBox="1"/>
          <p:nvPr/>
        </p:nvSpPr>
        <p:spPr>
          <a:xfrm>
            <a:off x="2942172" y="5456182"/>
            <a:ext cx="2435282" cy="300082"/>
          </a:xfrm>
          <a:prstGeom prst="rect">
            <a:avLst/>
          </a:prstGeom>
          <a:noFill/>
        </p:spPr>
        <p:txBody>
          <a:bodyPr wrap="none" rtlCol="0">
            <a:spAutoFit/>
          </a:bodyPr>
          <a:lstStyle/>
          <a:p>
            <a:r>
              <a:rPr lang="en-US" sz="1350" dirty="0"/>
              <a:t>N will be the size of word vector</a:t>
            </a:r>
          </a:p>
        </p:txBody>
      </p:sp>
      <mc:AlternateContent xmlns:mc="http://schemas.openxmlformats.org/markup-compatibility/2006" xmlns:a14="http://schemas.microsoft.com/office/drawing/2010/main">
        <mc:Choice Requires="a14">
          <p:sp>
            <p:nvSpPr>
              <p:cNvPr id="2" name="Rectangle 1"/>
              <p:cNvSpPr/>
              <p:nvPr/>
            </p:nvSpPr>
            <p:spPr>
              <a:xfrm>
                <a:off x="3955526" y="4241513"/>
                <a:ext cx="322781"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350" i="1">
                              <a:latin typeface="Cambria Math" charset="0"/>
                            </a:rPr>
                          </m:ctrlPr>
                        </m:accPr>
                        <m:e>
                          <m:r>
                            <a:rPr lang="en-US" sz="1350" i="1">
                              <a:latin typeface="Cambria Math" panose="02040503050406030204" pitchFamily="18" charset="0"/>
                            </a:rPr>
                            <m:t>𝑣</m:t>
                          </m:r>
                        </m:e>
                      </m:acc>
                    </m:oMath>
                  </m:oMathPara>
                </a14:m>
                <a:endParaRPr lang="en-US" sz="1350" dirty="0"/>
              </a:p>
            </p:txBody>
          </p:sp>
        </mc:Choice>
        <mc:Fallback xmlns="">
          <p:sp>
            <p:nvSpPr>
              <p:cNvPr id="2" name="Rectangle 1"/>
              <p:cNvSpPr>
                <a:spLocks noRot="1" noChangeAspect="1" noMove="1" noResize="1" noEditPoints="1" noAdjustHandles="1" noChangeArrowheads="1" noChangeShapeType="1" noTextEdit="1"/>
              </p:cNvSpPr>
              <p:nvPr/>
            </p:nvSpPr>
            <p:spPr>
              <a:xfrm>
                <a:off x="3955526" y="4241513"/>
                <a:ext cx="322781" cy="300082"/>
              </a:xfrm>
              <a:prstGeom prst="rect">
                <a:avLst/>
              </a:prstGeom>
              <a:blipFill>
                <a:blip r:embed="rId6"/>
                <a:stretch>
                  <a:fillRect r="-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6712079" y="3402022"/>
                <a:ext cx="2208495"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100" i="1">
                              <a:latin typeface="Cambria Math" charset="0"/>
                            </a:rPr>
                          </m:ctrlPr>
                        </m:accPr>
                        <m:e>
                          <m:r>
                            <a:rPr lang="en-US" sz="2100" i="1">
                              <a:latin typeface="Cambria Math" panose="02040503050406030204" pitchFamily="18" charset="0"/>
                            </a:rPr>
                            <m:t>𝑦</m:t>
                          </m:r>
                        </m:e>
                      </m:acc>
                      <m:r>
                        <a:rPr lang="en-US" sz="2100" i="1">
                          <a:latin typeface="Cambria Math" panose="02040503050406030204" pitchFamily="18" charset="0"/>
                        </a:rPr>
                        <m:t>=</m:t>
                      </m:r>
                      <m:r>
                        <a:rPr lang="en-US" sz="2100" i="1">
                          <a:latin typeface="Cambria Math" panose="02040503050406030204" pitchFamily="18" charset="0"/>
                        </a:rPr>
                        <m:t>𝑠𝑜𝑓𝑡𝑚𝑎𝑥</m:t>
                      </m:r>
                      <m:r>
                        <a:rPr lang="en-US" sz="2100" i="1">
                          <a:latin typeface="Cambria Math" panose="02040503050406030204" pitchFamily="18" charset="0"/>
                        </a:rPr>
                        <m:t>(</m:t>
                      </m:r>
                      <m:r>
                        <a:rPr lang="en-US" sz="2100" i="1">
                          <a:latin typeface="Cambria Math" panose="02040503050406030204" pitchFamily="18" charset="0"/>
                        </a:rPr>
                        <m:t>𝑧</m:t>
                      </m:r>
                      <m:r>
                        <a:rPr lang="en-US" sz="2100" i="1">
                          <a:latin typeface="Cambria Math" panose="02040503050406030204" pitchFamily="18" charset="0"/>
                        </a:rPr>
                        <m:t>)</m:t>
                      </m:r>
                    </m:oMath>
                  </m:oMathPara>
                </a14:m>
                <a:endParaRPr lang="en-US" sz="2100" dirty="0"/>
              </a:p>
            </p:txBody>
          </p:sp>
        </mc:Choice>
        <mc:Fallback xmlns="">
          <p:sp>
            <p:nvSpPr>
              <p:cNvPr id="86" name="TextBox 85"/>
              <p:cNvSpPr txBox="1">
                <a:spLocks noRot="1" noChangeAspect="1" noMove="1" noResize="1" noEditPoints="1" noAdjustHandles="1" noChangeArrowheads="1" noChangeShapeType="1" noTextEdit="1"/>
              </p:cNvSpPr>
              <p:nvPr/>
            </p:nvSpPr>
            <p:spPr>
              <a:xfrm>
                <a:off x="6712079" y="3402022"/>
                <a:ext cx="2208495" cy="415498"/>
              </a:xfrm>
              <a:prstGeom prst="rect">
                <a:avLst/>
              </a:prstGeom>
              <a:blipFill>
                <a:blip r:embed="rId7"/>
                <a:stretch>
                  <a:fillRect t="-4412" b="-17647"/>
                </a:stretch>
              </a:blipFill>
            </p:spPr>
            <p:txBody>
              <a:bodyPr/>
              <a:lstStyle/>
              <a:p>
                <a:r>
                  <a:rPr lang="en-US">
                    <a:noFill/>
                  </a:rPr>
                  <a:t> </a:t>
                </a:r>
              </a:p>
            </p:txBody>
          </p:sp>
        </mc:Fallback>
      </mc:AlternateContent>
      <p:sp>
        <p:nvSpPr>
          <p:cNvPr id="81" name="Rectangle 80"/>
          <p:cNvSpPr/>
          <p:nvPr/>
        </p:nvSpPr>
        <p:spPr>
          <a:xfrm>
            <a:off x="71883" y="843212"/>
            <a:ext cx="8964613" cy="4099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02589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 function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90836"/>
            <a:ext cx="8229600" cy="3381153"/>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15</a:t>
            </a:fld>
            <a:endParaRPr lang="de-DE"/>
          </a:p>
        </p:txBody>
      </p:sp>
      <p:sp>
        <p:nvSpPr>
          <p:cNvPr id="6" name="TextBox 5"/>
          <p:cNvSpPr txBox="1"/>
          <p:nvPr/>
        </p:nvSpPr>
        <p:spPr>
          <a:xfrm>
            <a:off x="3995936" y="6361583"/>
            <a:ext cx="1029449" cy="307777"/>
          </a:xfrm>
          <a:prstGeom prst="rect">
            <a:avLst/>
          </a:prstGeom>
          <a:noFill/>
        </p:spPr>
        <p:txBody>
          <a:bodyPr wrap="none" rtlCol="0">
            <a:spAutoFit/>
          </a:bodyPr>
          <a:lstStyle/>
          <a:p>
            <a:r>
              <a:rPr lang="en-US" sz="1400" dirty="0" smtClean="0">
                <a:solidFill>
                  <a:srgbClr val="0B05FF"/>
                </a:solidFill>
              </a:rPr>
              <a:t>[Wikipedia]</a:t>
            </a:r>
            <a:endParaRPr lang="en-US" sz="1400" dirty="0">
              <a:solidFill>
                <a:srgbClr val="0B05FF"/>
              </a:solidFill>
            </a:endParaRPr>
          </a:p>
        </p:txBody>
      </p:sp>
    </p:spTree>
    <p:extLst>
      <p:ext uri="{BB962C8B-B14F-4D97-AF65-F5344CB8AC3E}">
        <p14:creationId xmlns:p14="http://schemas.microsoft.com/office/powerpoint/2010/main" val="2142003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softmax</a:t>
            </a:r>
            <a:r>
              <a:rPr lang="en-US" dirty="0" smtClean="0"/>
              <a:t>(</a:t>
            </a:r>
            <a:r>
              <a:rPr lang="en-US" b="1" dirty="0" smtClean="0"/>
              <a:t>z</a:t>
            </a:r>
            <a:r>
              <a:rPr lang="en-US" dirty="0" smtClean="0"/>
              <a: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9385" y="1196975"/>
            <a:ext cx="5445229" cy="4968875"/>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16</a:t>
            </a:fld>
            <a:endParaRPr lang="de-DE"/>
          </a:p>
        </p:txBody>
      </p:sp>
      <p:sp>
        <p:nvSpPr>
          <p:cNvPr id="6" name="Rectangle 5"/>
          <p:cNvSpPr/>
          <p:nvPr/>
        </p:nvSpPr>
        <p:spPr>
          <a:xfrm>
            <a:off x="3995936" y="1556792"/>
            <a:ext cx="576064" cy="21602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Rectangle 6"/>
          <p:cNvSpPr/>
          <p:nvPr/>
        </p:nvSpPr>
        <p:spPr>
          <a:xfrm>
            <a:off x="2915816" y="5517232"/>
            <a:ext cx="4378798" cy="57606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ectangle 7"/>
          <p:cNvSpPr/>
          <p:nvPr/>
        </p:nvSpPr>
        <p:spPr>
          <a:xfrm>
            <a:off x="1849385" y="5817449"/>
            <a:ext cx="4378798" cy="57606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ectangle 8"/>
          <p:cNvSpPr/>
          <p:nvPr/>
        </p:nvSpPr>
        <p:spPr>
          <a:xfrm>
            <a:off x="1849385" y="1196975"/>
            <a:ext cx="1930528" cy="32408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TextBox 9"/>
          <p:cNvSpPr txBox="1"/>
          <p:nvPr/>
        </p:nvSpPr>
        <p:spPr>
          <a:xfrm>
            <a:off x="2935447" y="1234046"/>
            <a:ext cx="522900" cy="353943"/>
          </a:xfrm>
          <a:prstGeom prst="rect">
            <a:avLst/>
          </a:prstGeom>
          <a:noFill/>
        </p:spPr>
        <p:txBody>
          <a:bodyPr wrap="none" rtlCol="0">
            <a:spAutoFit/>
          </a:bodyPr>
          <a:lstStyle/>
          <a:p>
            <a:r>
              <a:rPr lang="en-US" sz="1700" smtClean="0"/>
              <a:t>The</a:t>
            </a:r>
            <a:endParaRPr lang="en-US" sz="1700"/>
          </a:p>
        </p:txBody>
      </p:sp>
      <p:sp>
        <p:nvSpPr>
          <p:cNvPr id="11" name="TextBox 10"/>
          <p:cNvSpPr txBox="1"/>
          <p:nvPr/>
        </p:nvSpPr>
        <p:spPr>
          <a:xfrm>
            <a:off x="3995936" y="6361583"/>
            <a:ext cx="1029449" cy="307777"/>
          </a:xfrm>
          <a:prstGeom prst="rect">
            <a:avLst/>
          </a:prstGeom>
          <a:noFill/>
        </p:spPr>
        <p:txBody>
          <a:bodyPr wrap="none" rtlCol="0">
            <a:spAutoFit/>
          </a:bodyPr>
          <a:lstStyle/>
          <a:p>
            <a:r>
              <a:rPr lang="en-US" sz="1400" dirty="0" smtClean="0">
                <a:solidFill>
                  <a:srgbClr val="0B05FF"/>
                </a:solidFill>
              </a:rPr>
              <a:t>[Wikipedia]</a:t>
            </a:r>
            <a:endParaRPr lang="en-US" sz="1400" dirty="0">
              <a:solidFill>
                <a:srgbClr val="0B05FF"/>
              </a:solidFill>
            </a:endParaRPr>
          </a:p>
        </p:txBody>
      </p:sp>
    </p:spTree>
    <p:extLst>
      <p:ext uri="{BB962C8B-B14F-4D97-AF65-F5344CB8AC3E}">
        <p14:creationId xmlns:p14="http://schemas.microsoft.com/office/powerpoint/2010/main" val="1155614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30EA680-D336-4FF7-8B7A-9848BB0A1C32}" type="slidenum">
              <a:rPr lang="en-US" smtClean="0"/>
              <a:pPr/>
              <a:t>17</a:t>
            </a:fld>
            <a:endParaRPr lang="en-US" dirty="0"/>
          </a:p>
        </p:txBody>
      </p:sp>
      <p:grpSp>
        <p:nvGrpSpPr>
          <p:cNvPr id="20" name="Group 19"/>
          <p:cNvGrpSpPr/>
          <p:nvPr/>
        </p:nvGrpSpPr>
        <p:grpSpPr>
          <a:xfrm>
            <a:off x="1838114" y="1789805"/>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1838115" y="39405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1430062" y="2453691"/>
            <a:ext cx="396455" cy="300082"/>
          </a:xfrm>
          <a:prstGeom prst="rect">
            <a:avLst/>
          </a:prstGeom>
          <a:noFill/>
        </p:spPr>
        <p:txBody>
          <a:bodyPr wrap="none" rtlCol="0">
            <a:spAutoFit/>
          </a:bodyPr>
          <a:lstStyle/>
          <a:p>
            <a:r>
              <a:rPr lang="en-US" sz="1350" dirty="0"/>
              <a:t>cat</a:t>
            </a:r>
          </a:p>
        </p:txBody>
      </p:sp>
      <p:sp>
        <p:nvSpPr>
          <p:cNvPr id="33" name="TextBox 32"/>
          <p:cNvSpPr txBox="1"/>
          <p:nvPr/>
        </p:nvSpPr>
        <p:spPr>
          <a:xfrm>
            <a:off x="1430061" y="4653796"/>
            <a:ext cx="367408" cy="300082"/>
          </a:xfrm>
          <a:prstGeom prst="rect">
            <a:avLst/>
          </a:prstGeom>
          <a:noFill/>
        </p:spPr>
        <p:txBody>
          <a:bodyPr wrap="none" rtlCol="0">
            <a:spAutoFit/>
          </a:bodyPr>
          <a:lstStyle/>
          <a:p>
            <a:r>
              <a:rPr lang="en-US" sz="1350" dirty="0"/>
              <a:t>on</a:t>
            </a:r>
          </a:p>
        </p:txBody>
      </p:sp>
      <p:grpSp>
        <p:nvGrpSpPr>
          <p:cNvPr id="46" name="Group 45"/>
          <p:cNvGrpSpPr/>
          <p:nvPr/>
        </p:nvGrpSpPr>
        <p:grpSpPr>
          <a:xfrm>
            <a:off x="4433457" y="31516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7035093" y="2859653"/>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1493289" y="14125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2043855" y="1789805"/>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043854" y="31487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037562" y="3570993"/>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043854" y="4232595"/>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88632" y="2379569"/>
            <a:ext cx="1075423" cy="300082"/>
          </a:xfrm>
          <a:prstGeom prst="rect">
            <a:avLst/>
          </a:prstGeom>
          <a:noFill/>
        </p:spPr>
        <p:txBody>
          <a:bodyPr wrap="none" rtlCol="0">
            <a:spAutoFit/>
          </a:bodyPr>
          <a:lstStyle/>
          <a:p>
            <a:r>
              <a:rPr lang="en-US" sz="1350" dirty="0"/>
              <a:t>Hidden layer</a:t>
            </a:r>
          </a:p>
        </p:txBody>
      </p:sp>
      <mc:AlternateContent xmlns:mc="http://schemas.openxmlformats.org/markup-compatibility/2006" xmlns:a14="http://schemas.microsoft.com/office/drawing/2010/main">
        <mc:Choice Requires="a14">
          <p:sp>
            <p:nvSpPr>
              <p:cNvPr id="83" name="TextBox 82"/>
              <p:cNvSpPr txBox="1"/>
              <p:nvPr/>
            </p:nvSpPr>
            <p:spPr>
              <a:xfrm>
                <a:off x="6963107" y="4719314"/>
                <a:ext cx="542456" cy="300082"/>
              </a:xfrm>
              <a:prstGeom prst="rect">
                <a:avLst/>
              </a:prstGeom>
              <a:noFill/>
            </p:spPr>
            <p:txBody>
              <a:bodyPr wrap="none" rtlCol="0">
                <a:spAutoFit/>
              </a:bodyPr>
              <a:lstStyle/>
              <a:p>
                <a14:m>
                  <m:oMath xmlns:m="http://schemas.openxmlformats.org/officeDocument/2006/math">
                    <m:sSub>
                      <m:sSubPr>
                        <m:ctrlPr>
                          <a:rPr lang="en-US" sz="1350" i="1">
                            <a:latin typeface="Cambria Math" charset="0"/>
                          </a:rPr>
                        </m:ctrlPr>
                      </m:sSubPr>
                      <m:e>
                        <m:acc>
                          <m:accPr>
                            <m:chr m:val="̂"/>
                            <m:ctrlPr>
                              <a:rPr lang="en-US" sz="1350" i="1">
                                <a:latin typeface="Cambria Math" charset="0"/>
                              </a:rPr>
                            </m:ctrlPr>
                          </m:accPr>
                          <m:e>
                            <m:r>
                              <a:rPr lang="en-US" sz="1350" i="1">
                                <a:latin typeface="Cambria Math" panose="02040503050406030204" pitchFamily="18" charset="0"/>
                              </a:rPr>
                              <m:t>𝑦</m:t>
                            </m:r>
                          </m:e>
                        </m:acc>
                      </m:e>
                      <m:sub>
                        <m:r>
                          <m:rPr>
                            <m:sty m:val="p"/>
                          </m:rPr>
                          <a:rPr lang="en-US" sz="1350">
                            <a:latin typeface="Cambria Math" panose="02040503050406030204" pitchFamily="18" charset="0"/>
                          </a:rPr>
                          <m:t>sat</m:t>
                        </m:r>
                      </m:sub>
                    </m:sSub>
                    <m:r>
                      <a:rPr lang="en-US" sz="1350">
                        <a:latin typeface="Cambria Math" panose="02040503050406030204" pitchFamily="18" charset="0"/>
                      </a:rPr>
                      <m:t> </m:t>
                    </m:r>
                  </m:oMath>
                </a14:m>
                <a:r>
                  <a:rPr lang="en-US" sz="1350" dirty="0"/>
                  <a:t> </a:t>
                </a:r>
              </a:p>
            </p:txBody>
          </p:sp>
        </mc:Choice>
        <mc:Fallback xmlns="">
          <p:sp>
            <p:nvSpPr>
              <p:cNvPr id="83" name="TextBox 82"/>
              <p:cNvSpPr txBox="1">
                <a:spLocks noRot="1" noChangeAspect="1" noMove="1" noResize="1" noEditPoints="1" noAdjustHandles="1" noChangeArrowheads="1" noChangeShapeType="1" noTextEdit="1"/>
              </p:cNvSpPr>
              <p:nvPr/>
            </p:nvSpPr>
            <p:spPr>
              <a:xfrm>
                <a:off x="6963107" y="4719314"/>
                <a:ext cx="542456" cy="300082"/>
              </a:xfrm>
              <a:prstGeom prst="rect">
                <a:avLst/>
              </a:prstGeom>
              <a:blipFill>
                <a:blip r:embed="rId2"/>
                <a:stretch>
                  <a:fillRect b="-2041"/>
                </a:stretch>
              </a:blipFill>
            </p:spPr>
            <p:txBody>
              <a:bodyPr/>
              <a:lstStyle/>
              <a:p>
                <a:r>
                  <a:rPr lang="en-US">
                    <a:noFill/>
                  </a:rPr>
                  <a:t> </a:t>
                </a:r>
              </a:p>
            </p:txBody>
          </p:sp>
        </mc:Fallback>
      </mc:AlternateContent>
      <p:cxnSp>
        <p:nvCxnSpPr>
          <p:cNvPr id="84" name="Straight Connector 83"/>
          <p:cNvCxnSpPr/>
          <p:nvPr/>
        </p:nvCxnSpPr>
        <p:spPr>
          <a:xfrm flipV="1">
            <a:off x="4639197" y="28587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39197" y="4221532"/>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623544" y="2424158"/>
            <a:ext cx="1072217" cy="300082"/>
          </a:xfrm>
          <a:prstGeom prst="rect">
            <a:avLst/>
          </a:prstGeom>
          <a:noFill/>
        </p:spPr>
        <p:txBody>
          <a:bodyPr wrap="none" rtlCol="0">
            <a:spAutoFit/>
          </a:bodyPr>
          <a:lstStyle/>
          <a:p>
            <a:r>
              <a:rPr lang="en-US" sz="1350" dirty="0"/>
              <a:t>Output layer</a:t>
            </a:r>
          </a:p>
        </p:txBody>
      </p:sp>
      <mc:AlternateContent xmlns:mc="http://schemas.openxmlformats.org/markup-compatibility/2006" xmlns:a14="http://schemas.microsoft.com/office/drawing/2010/main">
        <mc:Choice Requires="a14">
          <p:sp>
            <p:nvSpPr>
              <p:cNvPr id="71" name="TextBox 70"/>
              <p:cNvSpPr txBox="1"/>
              <p:nvPr/>
            </p:nvSpPr>
            <p:spPr>
              <a:xfrm>
                <a:off x="2249594" y="2451367"/>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xmlns="">
          <p:sp>
            <p:nvSpPr>
              <p:cNvPr id="71" name="TextBox 70"/>
              <p:cNvSpPr txBox="1">
                <a:spLocks noRot="1" noChangeAspect="1" noMove="1" noResize="1" noEditPoints="1" noAdjustHandles="1" noChangeArrowheads="1" noChangeShapeType="1" noTextEdit="1"/>
              </p:cNvSpPr>
              <p:nvPr/>
            </p:nvSpPr>
            <p:spPr>
              <a:xfrm>
                <a:off x="2249594" y="2451367"/>
                <a:ext cx="906402" cy="41549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2270889" y="4384725"/>
                <a:ext cx="906402"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100" i="1">
                              <a:latin typeface="Cambria Math" charset="0"/>
                            </a:rPr>
                          </m:ctrlPr>
                        </m:sSub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Sub>
                    </m:oMath>
                  </m:oMathPara>
                </a14:m>
                <a:endParaRPr lang="en-US" sz="2100" dirty="0"/>
              </a:p>
            </p:txBody>
          </p:sp>
        </mc:Choice>
        <mc:Fallback xmlns="">
          <p:sp>
            <p:nvSpPr>
              <p:cNvPr id="73" name="TextBox 72"/>
              <p:cNvSpPr txBox="1">
                <a:spLocks noRot="1" noChangeAspect="1" noMove="1" noResize="1" noEditPoints="1" noAdjustHandles="1" noChangeArrowheads="1" noChangeShapeType="1" noTextEdit="1"/>
              </p:cNvSpPr>
              <p:nvPr/>
            </p:nvSpPr>
            <p:spPr>
              <a:xfrm>
                <a:off x="2270889" y="4384725"/>
                <a:ext cx="906402" cy="415498"/>
              </a:xfrm>
              <a:prstGeom prst="rect">
                <a:avLst/>
              </a:prstGeom>
              <a:blipFill>
                <a:blip r:embed="rId4"/>
                <a:stretch>
                  <a:fillRect/>
                </a:stretch>
              </a:blipFill>
            </p:spPr>
            <p:txBody>
              <a:bodyPr/>
              <a:lstStyle/>
              <a:p>
                <a:r>
                  <a:rPr lang="en-US">
                    <a:noFill/>
                  </a:rPr>
                  <a:t> </a:t>
                </a:r>
              </a:p>
            </p:txBody>
          </p:sp>
        </mc:Fallback>
      </mc:AlternateContent>
      <p:sp>
        <p:nvSpPr>
          <p:cNvPr id="74" name="TextBox 73"/>
          <p:cNvSpPr txBox="1"/>
          <p:nvPr/>
        </p:nvSpPr>
        <p:spPr>
          <a:xfrm>
            <a:off x="1198629" y="3329992"/>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1198629" y="5456182"/>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4256681" y="4594160"/>
            <a:ext cx="619080" cy="300082"/>
          </a:xfrm>
          <a:prstGeom prst="rect">
            <a:avLst/>
          </a:prstGeom>
          <a:noFill/>
        </p:spPr>
        <p:txBody>
          <a:bodyPr wrap="none" rtlCol="0">
            <a:spAutoFit/>
          </a:bodyPr>
          <a:lstStyle/>
          <a:p>
            <a:r>
              <a:rPr lang="en-US" sz="1350" dirty="0"/>
              <a:t>N-dim</a:t>
            </a:r>
          </a:p>
        </p:txBody>
      </p:sp>
      <mc:AlternateContent xmlns:mc="http://schemas.openxmlformats.org/markup-compatibility/2006" xmlns:a14="http://schemas.microsoft.com/office/drawing/2010/main">
        <mc:Choice Requires="a14">
          <p:sp>
            <p:nvSpPr>
              <p:cNvPr id="78" name="TextBox 77"/>
              <p:cNvSpPr txBox="1"/>
              <p:nvPr/>
            </p:nvSpPr>
            <p:spPr>
              <a:xfrm>
                <a:off x="4931296" y="3455545"/>
                <a:ext cx="2159887" cy="7386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smtClean="0">
                              <a:latin typeface="Cambria Math" charset="0"/>
                            </a:rPr>
                          </m:ctrlPr>
                        </m:sSubSupPr>
                        <m:e>
                          <m:r>
                            <a:rPr lang="en-US" sz="2100" i="1">
                              <a:latin typeface="Cambria Math" panose="02040503050406030204" pitchFamily="18" charset="0"/>
                            </a:rPr>
                            <m:t>𝑊</m:t>
                          </m:r>
                        </m:e>
                        <m:sub>
                          <m:r>
                            <a:rPr lang="de-DE" sz="2100" b="0" i="1" smtClean="0">
                              <a:latin typeface="Cambria Math" charset="0"/>
                            </a:rPr>
                            <m:t>𝑁</m:t>
                          </m:r>
                          <m:r>
                            <a:rPr lang="en-US" sz="2100" i="1">
                              <a:latin typeface="Cambria Math" panose="02040503050406030204" pitchFamily="18" charset="0"/>
                            </a:rPr>
                            <m:t>×</m:t>
                          </m:r>
                          <m:r>
                            <a:rPr lang="de-DE" sz="2100" b="0" i="1" smtClean="0">
                              <a:latin typeface="Cambria Math" charset="0"/>
                            </a:rPr>
                            <m:t>𝑉</m:t>
                          </m:r>
                        </m:sub>
                        <m:sup>
                          <m:r>
                            <a:rPr lang="en-US" sz="2100" i="1">
                              <a:latin typeface="Cambria Math" panose="02040503050406030204" pitchFamily="18" charset="0"/>
                            </a:rPr>
                            <m:t>′</m:t>
                          </m:r>
                        </m:sup>
                      </m:sSubSup>
                      <m:r>
                        <a:rPr lang="en-US" sz="2100" i="1">
                          <a:latin typeface="Cambria Math" panose="02040503050406030204" pitchFamily="18" charset="0"/>
                        </a:rPr>
                        <m:t>×</m:t>
                      </m:r>
                      <m:acc>
                        <m:accPr>
                          <m:chr m:val="̂"/>
                          <m:ctrlPr>
                            <a:rPr lang="en-US" sz="2100" i="1">
                              <a:latin typeface="Cambria Math" charset="0"/>
                            </a:rPr>
                          </m:ctrlPr>
                        </m:accPr>
                        <m:e>
                          <m:r>
                            <a:rPr lang="en-US" sz="2100" i="1">
                              <a:latin typeface="Cambria Math" panose="02040503050406030204" pitchFamily="18" charset="0"/>
                            </a:rPr>
                            <m:t>𝑣</m:t>
                          </m:r>
                        </m:e>
                      </m:acc>
                      <m:r>
                        <a:rPr lang="en-US" sz="2100" i="1">
                          <a:latin typeface="Cambria Math" panose="02040503050406030204" pitchFamily="18" charset="0"/>
                        </a:rPr>
                        <m:t>=</m:t>
                      </m:r>
                      <m:r>
                        <a:rPr lang="en-US" sz="2100" i="1">
                          <a:latin typeface="Cambria Math" panose="02040503050406030204" pitchFamily="18" charset="0"/>
                        </a:rPr>
                        <m:t>𝑧</m:t>
                      </m:r>
                    </m:oMath>
                  </m:oMathPara>
                </a14:m>
                <a:endParaRPr lang="en-US" sz="2100" dirty="0"/>
              </a:p>
              <a:p>
                <a:pPr/>
                <a14:m>
                  <m:oMathPara xmlns:m="http://schemas.openxmlformats.org/officeDocument/2006/math">
                    <m:oMathParaPr>
                      <m:jc m:val="centerGroup"/>
                    </m:oMathParaPr>
                    <m:oMath xmlns:m="http://schemas.openxmlformats.org/officeDocument/2006/math">
                      <m:acc>
                        <m:accPr>
                          <m:chr m:val="̂"/>
                          <m:ctrlPr>
                            <a:rPr lang="en-US" sz="2100" i="1">
                              <a:latin typeface="Cambria Math" charset="0"/>
                            </a:rPr>
                          </m:ctrlPr>
                        </m:accPr>
                        <m:e>
                          <m:r>
                            <a:rPr lang="en-US" sz="2100" i="1">
                              <a:latin typeface="Cambria Math" panose="02040503050406030204" pitchFamily="18" charset="0"/>
                            </a:rPr>
                            <m:t>𝑦</m:t>
                          </m:r>
                        </m:e>
                      </m:acc>
                      <m:r>
                        <a:rPr lang="en-US" sz="2100" i="1">
                          <a:latin typeface="Cambria Math" panose="02040503050406030204" pitchFamily="18" charset="0"/>
                        </a:rPr>
                        <m:t>=</m:t>
                      </m:r>
                      <m:r>
                        <a:rPr lang="en-US" sz="2100" i="1">
                          <a:latin typeface="Cambria Math" panose="02040503050406030204" pitchFamily="18" charset="0"/>
                        </a:rPr>
                        <m:t>𝑠𝑜𝑓𝑡𝑚𝑎𝑥</m:t>
                      </m:r>
                      <m:r>
                        <a:rPr lang="en-US" sz="2100" i="1">
                          <a:latin typeface="Cambria Math" panose="02040503050406030204" pitchFamily="18" charset="0"/>
                        </a:rPr>
                        <m:t>(</m:t>
                      </m:r>
                      <m:r>
                        <a:rPr lang="en-US" sz="2100" i="1">
                          <a:latin typeface="Cambria Math" panose="02040503050406030204" pitchFamily="18" charset="0"/>
                        </a:rPr>
                        <m:t>𝑧</m:t>
                      </m:r>
                      <m:r>
                        <a:rPr lang="en-US" sz="2100" i="1">
                          <a:latin typeface="Cambria Math" panose="02040503050406030204" pitchFamily="18" charset="0"/>
                        </a:rPr>
                        <m:t>)</m:t>
                      </m:r>
                    </m:oMath>
                  </m:oMathPara>
                </a14:m>
                <a:endParaRPr lang="en-US" sz="2100" dirty="0"/>
              </a:p>
            </p:txBody>
          </p:sp>
        </mc:Choice>
        <mc:Fallback xmlns="">
          <p:sp>
            <p:nvSpPr>
              <p:cNvPr id="78" name="TextBox 77"/>
              <p:cNvSpPr txBox="1">
                <a:spLocks noRot="1" noChangeAspect="1" noMove="1" noResize="1" noEditPoints="1" noAdjustHandles="1" noChangeArrowheads="1" noChangeShapeType="1" noTextEdit="1"/>
              </p:cNvSpPr>
              <p:nvPr/>
            </p:nvSpPr>
            <p:spPr>
              <a:xfrm>
                <a:off x="4931296" y="3455545"/>
                <a:ext cx="2159887" cy="738664"/>
              </a:xfrm>
              <a:prstGeom prst="rect">
                <a:avLst/>
              </a:prstGeom>
              <a:blipFill rotWithShape="0">
                <a:blip r:embed="rId5"/>
                <a:stretch>
                  <a:fillRect t="-3306" b="-7438"/>
                </a:stretch>
              </a:blipFill>
            </p:spPr>
            <p:txBody>
              <a:bodyPr/>
              <a:lstStyle/>
              <a:p>
                <a:r>
                  <a:rPr lang="en-US">
                    <a:noFill/>
                  </a:rPr>
                  <a:t> </a:t>
                </a:r>
              </a:p>
            </p:txBody>
          </p:sp>
        </mc:Fallback>
      </mc:AlternateContent>
      <p:sp>
        <p:nvSpPr>
          <p:cNvPr id="80" name="TextBox 79"/>
          <p:cNvSpPr txBox="1"/>
          <p:nvPr/>
        </p:nvSpPr>
        <p:spPr>
          <a:xfrm>
            <a:off x="6900110" y="5036235"/>
            <a:ext cx="604653" cy="300082"/>
          </a:xfrm>
          <a:prstGeom prst="rect">
            <a:avLst/>
          </a:prstGeom>
          <a:noFill/>
        </p:spPr>
        <p:txBody>
          <a:bodyPr wrap="none" rtlCol="0">
            <a:spAutoFit/>
          </a:bodyPr>
          <a:lstStyle/>
          <a:p>
            <a:r>
              <a:rPr lang="en-US" sz="1350" dirty="0"/>
              <a:t>V-dim</a:t>
            </a:r>
          </a:p>
        </p:txBody>
      </p:sp>
      <p:sp>
        <p:nvSpPr>
          <p:cNvPr id="69" name="TextBox 68"/>
          <p:cNvSpPr txBox="1"/>
          <p:nvPr/>
        </p:nvSpPr>
        <p:spPr>
          <a:xfrm>
            <a:off x="3368056" y="5456182"/>
            <a:ext cx="2435282" cy="300082"/>
          </a:xfrm>
          <a:prstGeom prst="rect">
            <a:avLst/>
          </a:prstGeom>
          <a:noFill/>
        </p:spPr>
        <p:txBody>
          <a:bodyPr wrap="none" rtlCol="0">
            <a:spAutoFit/>
          </a:bodyPr>
          <a:lstStyle/>
          <a:p>
            <a:r>
              <a:rPr lang="en-US" sz="1350" dirty="0"/>
              <a:t>N will be the size of word vector</a:t>
            </a:r>
          </a:p>
        </p:txBody>
      </p:sp>
      <mc:AlternateContent xmlns:mc="http://schemas.openxmlformats.org/markup-compatibility/2006" xmlns:a14="http://schemas.microsoft.com/office/drawing/2010/main">
        <mc:Choice Requires="a14">
          <p:sp>
            <p:nvSpPr>
              <p:cNvPr id="2" name="Rectangle 1"/>
              <p:cNvSpPr/>
              <p:nvPr/>
            </p:nvSpPr>
            <p:spPr>
              <a:xfrm>
                <a:off x="4381410" y="4241513"/>
                <a:ext cx="322781"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1350" i="1">
                              <a:latin typeface="Cambria Math" charset="0"/>
                            </a:rPr>
                          </m:ctrlPr>
                        </m:accPr>
                        <m:e>
                          <m:r>
                            <a:rPr lang="en-US" sz="1350" i="1">
                              <a:latin typeface="Cambria Math" panose="02040503050406030204" pitchFamily="18" charset="0"/>
                            </a:rPr>
                            <m:t>𝑣</m:t>
                          </m:r>
                        </m:e>
                      </m:acc>
                    </m:oMath>
                  </m:oMathPara>
                </a14:m>
                <a:endParaRPr lang="en-US" sz="1350" dirty="0"/>
              </a:p>
            </p:txBody>
          </p:sp>
        </mc:Choice>
        <mc:Fallback xmlns="">
          <p:sp>
            <p:nvSpPr>
              <p:cNvPr id="2" name="Rectangle 1"/>
              <p:cNvSpPr>
                <a:spLocks noRot="1" noChangeAspect="1" noMove="1" noResize="1" noEditPoints="1" noAdjustHandles="1" noChangeArrowheads="1" noChangeShapeType="1" noTextEdit="1"/>
              </p:cNvSpPr>
              <p:nvPr/>
            </p:nvSpPr>
            <p:spPr>
              <a:xfrm>
                <a:off x="4381410" y="4241513"/>
                <a:ext cx="322781" cy="300082"/>
              </a:xfrm>
              <a:prstGeom prst="rect">
                <a:avLst/>
              </a:prstGeom>
              <a:blipFill>
                <a:blip r:embed="rId6"/>
                <a:stretch>
                  <a:fillRect r="-3774"/>
                </a:stretch>
              </a:blipFill>
            </p:spPr>
            <p:txBody>
              <a:bodyPr/>
              <a:lstStyle/>
              <a:p>
                <a:r>
                  <a:rPr lang="en-US">
                    <a:noFill/>
                  </a:rPr>
                  <a:t> </a:t>
                </a:r>
              </a:p>
            </p:txBody>
          </p:sp>
        </mc:Fallback>
      </mc:AlternateContent>
      <p:graphicFrame>
        <p:nvGraphicFramePr>
          <p:cNvPr id="81" name="Table 80"/>
          <p:cNvGraphicFramePr>
            <a:graphicFrameLocks noGrp="1"/>
          </p:cNvGraphicFramePr>
          <p:nvPr>
            <p:extLst/>
          </p:nvPr>
        </p:nvGraphicFramePr>
        <p:xfrm>
          <a:off x="8135165" y="2858741"/>
          <a:ext cx="246888" cy="246888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xmlns="" val="4255159121"/>
                    </a:ext>
                  </a:extLst>
                </a:gridCol>
              </a:tblGrid>
              <a:tr h="246888">
                <a:tc>
                  <a:txBody>
                    <a:bodyPr/>
                    <a:lstStyle/>
                    <a:p>
                      <a:pPr algn="ctr"/>
                      <a:r>
                        <a:rPr lang="en-US" sz="9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xmlns="" val="2404443869"/>
                  </a:ext>
                </a:extLst>
              </a:tr>
              <a:tr h="246888">
                <a:tc>
                  <a:txBody>
                    <a:bodyPr/>
                    <a:lstStyle/>
                    <a:p>
                      <a:pPr algn="ctr"/>
                      <a:r>
                        <a:rPr lang="en-US" sz="9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xmlns="" val="4045244593"/>
                  </a:ext>
                </a:extLst>
              </a:tr>
              <a:tr h="246888">
                <a:tc>
                  <a:txBody>
                    <a:bodyPr/>
                    <a:lstStyle/>
                    <a:p>
                      <a:pPr algn="ctr"/>
                      <a:r>
                        <a:rPr lang="en-US" sz="900" b="0" dirty="0">
                          <a:solidFill>
                            <a:schemeClr val="tx1"/>
                          </a:solidFill>
                        </a:rPr>
                        <a:t>0.00</a:t>
                      </a:r>
                    </a:p>
                  </a:txBody>
                  <a:tcPr marL="0" marR="0" marT="0" marB="0" anchor="ctr">
                    <a:solidFill>
                      <a:schemeClr val="bg1"/>
                    </a:solidFill>
                  </a:tcPr>
                </a:tc>
                <a:extLst>
                  <a:ext uri="{0D108BD9-81ED-4DB2-BD59-A6C34878D82A}">
                    <a16:rowId xmlns:a16="http://schemas.microsoft.com/office/drawing/2014/main" xmlns="" val="2752563613"/>
                  </a:ext>
                </a:extLst>
              </a:tr>
              <a:tr h="246888">
                <a:tc>
                  <a:txBody>
                    <a:bodyPr/>
                    <a:lstStyle/>
                    <a:p>
                      <a:pPr algn="ctr"/>
                      <a:r>
                        <a:rPr lang="en-US" sz="9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xmlns="" val="201681552"/>
                  </a:ext>
                </a:extLst>
              </a:tr>
              <a:tr h="246888">
                <a:tc>
                  <a:txBody>
                    <a:bodyPr/>
                    <a:lstStyle/>
                    <a:p>
                      <a:pPr algn="ctr"/>
                      <a:r>
                        <a:rPr lang="en-US" sz="9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xmlns="" val="177053094"/>
                  </a:ext>
                </a:extLst>
              </a:tr>
              <a:tr h="246888">
                <a:tc>
                  <a:txBody>
                    <a:bodyPr/>
                    <a:lstStyle/>
                    <a:p>
                      <a:pPr algn="ctr"/>
                      <a:r>
                        <a:rPr lang="en-US" sz="900" b="0" dirty="0">
                          <a:solidFill>
                            <a:schemeClr val="tx1"/>
                          </a:solidFill>
                        </a:rPr>
                        <a:t>0.02</a:t>
                      </a:r>
                    </a:p>
                  </a:txBody>
                  <a:tcPr marL="0" marR="0" marT="0" marB="0" anchor="ctr">
                    <a:solidFill>
                      <a:schemeClr val="bg1"/>
                    </a:solidFill>
                  </a:tcPr>
                </a:tc>
                <a:extLst>
                  <a:ext uri="{0D108BD9-81ED-4DB2-BD59-A6C34878D82A}">
                    <a16:rowId xmlns:a16="http://schemas.microsoft.com/office/drawing/2014/main" xmlns="" val="2987099312"/>
                  </a:ext>
                </a:extLst>
              </a:tr>
              <a:tr h="246888">
                <a:tc>
                  <a:txBody>
                    <a:bodyPr/>
                    <a:lstStyle/>
                    <a:p>
                      <a:pPr algn="ctr"/>
                      <a:r>
                        <a:rPr lang="en-US" sz="900" b="0" dirty="0">
                          <a:solidFill>
                            <a:schemeClr val="tx1"/>
                          </a:solidFill>
                        </a:rPr>
                        <a:t>0.01</a:t>
                      </a:r>
                    </a:p>
                  </a:txBody>
                  <a:tcPr marL="0" marR="0" marT="0" marB="0" anchor="ctr">
                    <a:solidFill>
                      <a:schemeClr val="bg1"/>
                    </a:solidFill>
                  </a:tcPr>
                </a:tc>
                <a:extLst>
                  <a:ext uri="{0D108BD9-81ED-4DB2-BD59-A6C34878D82A}">
                    <a16:rowId xmlns:a16="http://schemas.microsoft.com/office/drawing/2014/main" xmlns="" val="4040427874"/>
                  </a:ext>
                </a:extLst>
              </a:tr>
              <a:tr h="246888">
                <a:tc>
                  <a:txBody>
                    <a:bodyPr/>
                    <a:lstStyle/>
                    <a:p>
                      <a:pPr algn="ctr"/>
                      <a:r>
                        <a:rPr lang="en-US" sz="900" b="1" dirty="0">
                          <a:solidFill>
                            <a:srgbClr val="FF0000"/>
                          </a:solidFill>
                        </a:rPr>
                        <a:t>0.7</a:t>
                      </a:r>
                    </a:p>
                  </a:txBody>
                  <a:tcPr marL="0" marR="0" marT="0" marB="0" anchor="ctr">
                    <a:solidFill>
                      <a:schemeClr val="bg1"/>
                    </a:solidFill>
                  </a:tcPr>
                </a:tc>
                <a:extLst>
                  <a:ext uri="{0D108BD9-81ED-4DB2-BD59-A6C34878D82A}">
                    <a16:rowId xmlns:a16="http://schemas.microsoft.com/office/drawing/2014/main" xmlns="" val="4092259214"/>
                  </a:ext>
                </a:extLst>
              </a:tr>
              <a:tr h="246888">
                <a:tc>
                  <a:txBody>
                    <a:bodyPr/>
                    <a:lstStyle/>
                    <a:p>
                      <a:pPr algn="ctr"/>
                      <a:r>
                        <a:rPr lang="en-US" sz="900" b="0" dirty="0">
                          <a:solidFill>
                            <a:schemeClr val="tx1"/>
                          </a:solidFill>
                        </a:rPr>
                        <a:t>…</a:t>
                      </a:r>
                    </a:p>
                  </a:txBody>
                  <a:tcPr marL="0" marR="0" marT="0" marB="0" anchor="ctr">
                    <a:solidFill>
                      <a:schemeClr val="bg1"/>
                    </a:solidFill>
                  </a:tcPr>
                </a:tc>
                <a:extLst>
                  <a:ext uri="{0D108BD9-81ED-4DB2-BD59-A6C34878D82A}">
                    <a16:rowId xmlns:a16="http://schemas.microsoft.com/office/drawing/2014/main" xmlns="" val="2895132886"/>
                  </a:ext>
                </a:extLst>
              </a:tr>
              <a:tr h="246888">
                <a:tc>
                  <a:txBody>
                    <a:bodyPr/>
                    <a:lstStyle/>
                    <a:p>
                      <a:pPr algn="ctr"/>
                      <a:r>
                        <a:rPr lang="en-US" sz="900" b="0" dirty="0">
                          <a:solidFill>
                            <a:schemeClr val="tx1"/>
                          </a:solidFill>
                        </a:rPr>
                        <a:t>0.00</a:t>
                      </a:r>
                    </a:p>
                  </a:txBody>
                  <a:tcPr marL="0" marR="0" marT="0" marB="0" anchor="ctr">
                    <a:solidFill>
                      <a:schemeClr val="bg1"/>
                    </a:solidFill>
                  </a:tcPr>
                </a:tc>
                <a:extLst>
                  <a:ext uri="{0D108BD9-81ED-4DB2-BD59-A6C34878D82A}">
                    <a16:rowId xmlns:a16="http://schemas.microsoft.com/office/drawing/2014/main" xmlns="" val="3595132379"/>
                  </a:ext>
                </a:extLst>
              </a:tr>
            </a:tbl>
          </a:graphicData>
        </a:graphic>
      </p:graphicFrame>
      <mc:AlternateContent xmlns:mc="http://schemas.openxmlformats.org/markup-compatibility/2006" xmlns:a14="http://schemas.microsoft.com/office/drawing/2010/main">
        <mc:Choice Requires="a14">
          <p:sp>
            <p:nvSpPr>
              <p:cNvPr id="85" name="TextBox 84"/>
              <p:cNvSpPr txBox="1"/>
              <p:nvPr/>
            </p:nvSpPr>
            <p:spPr>
              <a:xfrm>
                <a:off x="8135165" y="5446645"/>
                <a:ext cx="360740" cy="300082"/>
              </a:xfrm>
              <a:prstGeom prst="rect">
                <a:avLst/>
              </a:prstGeom>
              <a:noFill/>
            </p:spPr>
            <p:txBody>
              <a:bodyPr wrap="none" rtlCol="0">
                <a:spAutoFit/>
              </a:bodyPr>
              <a:lstStyle/>
              <a:p>
                <a14:m>
                  <m:oMath xmlns:m="http://schemas.openxmlformats.org/officeDocument/2006/math">
                    <m:acc>
                      <m:accPr>
                        <m:chr m:val="̂"/>
                        <m:ctrlPr>
                          <a:rPr lang="en-US" sz="1350" i="1">
                            <a:latin typeface="Cambria Math" charset="0"/>
                          </a:rPr>
                        </m:ctrlPr>
                      </m:accPr>
                      <m:e>
                        <m:r>
                          <a:rPr lang="en-US" sz="1350" i="1">
                            <a:latin typeface="Cambria Math" panose="02040503050406030204" pitchFamily="18" charset="0"/>
                          </a:rPr>
                          <m:t>𝑦</m:t>
                        </m:r>
                      </m:e>
                    </m:acc>
                    <m:r>
                      <a:rPr lang="en-US" sz="1350">
                        <a:latin typeface="Cambria Math" panose="02040503050406030204" pitchFamily="18" charset="0"/>
                      </a:rPr>
                      <m:t> </m:t>
                    </m:r>
                  </m:oMath>
                </a14:m>
                <a:r>
                  <a:rPr lang="en-US" sz="1350" dirty="0"/>
                  <a:t> </a:t>
                </a:r>
              </a:p>
            </p:txBody>
          </p:sp>
        </mc:Choice>
        <mc:Fallback xmlns="">
          <p:sp>
            <p:nvSpPr>
              <p:cNvPr id="85" name="TextBox 84"/>
              <p:cNvSpPr txBox="1">
                <a:spLocks noRot="1" noChangeAspect="1" noMove="1" noResize="1" noEditPoints="1" noAdjustHandles="1" noChangeArrowheads="1" noChangeShapeType="1" noTextEdit="1"/>
              </p:cNvSpPr>
              <p:nvPr/>
            </p:nvSpPr>
            <p:spPr>
              <a:xfrm>
                <a:off x="8135165" y="5446645"/>
                <a:ext cx="360740" cy="30008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6623543" y="1841407"/>
                <a:ext cx="2419380" cy="300082"/>
              </a:xfrm>
              <a:prstGeom prst="rect">
                <a:avLst/>
              </a:prstGeom>
              <a:noFill/>
            </p:spPr>
            <p:txBody>
              <a:bodyPr wrap="none" rtlCol="0">
                <a:spAutoFit/>
              </a:bodyPr>
              <a:lstStyle/>
              <a:p>
                <a:r>
                  <a:rPr lang="en-US" sz="1350" dirty="0">
                    <a:solidFill>
                      <a:srgbClr val="FF0000"/>
                    </a:solidFill>
                  </a:rPr>
                  <a:t>We would prefer </a:t>
                </a:r>
                <a14:m>
                  <m:oMath xmlns:m="http://schemas.openxmlformats.org/officeDocument/2006/math">
                    <m:acc>
                      <m:accPr>
                        <m:chr m:val="̂"/>
                        <m:ctrlPr>
                          <a:rPr lang="en-US" sz="1350" i="1">
                            <a:solidFill>
                              <a:srgbClr val="FF0000"/>
                            </a:solidFill>
                            <a:latin typeface="Cambria Math" charset="0"/>
                          </a:rPr>
                        </m:ctrlPr>
                      </m:accPr>
                      <m:e>
                        <m:r>
                          <a:rPr lang="en-US" sz="1350" i="1">
                            <a:solidFill>
                              <a:srgbClr val="FF0000"/>
                            </a:solidFill>
                            <a:latin typeface="Cambria Math" panose="02040503050406030204" pitchFamily="18" charset="0"/>
                          </a:rPr>
                          <m:t>𝑦</m:t>
                        </m:r>
                      </m:e>
                    </m:acc>
                  </m:oMath>
                </a14:m>
                <a:r>
                  <a:rPr lang="en-US" sz="1350" dirty="0">
                    <a:solidFill>
                      <a:srgbClr val="FF0000"/>
                    </a:solidFill>
                  </a:rPr>
                  <a:t> close to </a:t>
                </a:r>
                <a14:m>
                  <m:oMath xmlns:m="http://schemas.openxmlformats.org/officeDocument/2006/math">
                    <m:sSub>
                      <m:sSubPr>
                        <m:ctrlPr>
                          <a:rPr lang="en-US" sz="1350" i="1" dirty="0">
                            <a:solidFill>
                              <a:srgbClr val="FF0000"/>
                            </a:solidFill>
                            <a:latin typeface="Cambria Math" charset="0"/>
                          </a:rPr>
                        </m:ctrlPr>
                      </m:sSubPr>
                      <m:e>
                        <m:acc>
                          <m:accPr>
                            <m:chr m:val="̂"/>
                            <m:ctrlPr>
                              <a:rPr lang="en-US" sz="1350" i="1">
                                <a:solidFill>
                                  <a:srgbClr val="FF0000"/>
                                </a:solidFill>
                                <a:latin typeface="Cambria Math" charset="0"/>
                              </a:rPr>
                            </m:ctrlPr>
                          </m:accPr>
                          <m:e>
                            <m:r>
                              <a:rPr lang="en-US" sz="1350" i="1">
                                <a:solidFill>
                                  <a:srgbClr val="FF0000"/>
                                </a:solidFill>
                                <a:latin typeface="Cambria Math" panose="02040503050406030204" pitchFamily="18" charset="0"/>
                              </a:rPr>
                              <m:t>𝑦</m:t>
                            </m:r>
                          </m:e>
                        </m:acc>
                      </m:e>
                      <m:sub>
                        <m:r>
                          <a:rPr lang="en-US" sz="1350" i="1" dirty="0">
                            <a:solidFill>
                              <a:srgbClr val="FF0000"/>
                            </a:solidFill>
                            <a:latin typeface="Cambria Math" panose="02040503050406030204" pitchFamily="18" charset="0"/>
                          </a:rPr>
                          <m:t>𝑠𝑎𝑡</m:t>
                        </m:r>
                      </m:sub>
                    </m:sSub>
                  </m:oMath>
                </a14:m>
                <a:endParaRPr lang="en-US" sz="1350" dirty="0">
                  <a:solidFill>
                    <a:srgbClr val="FF0000"/>
                  </a:solidFill>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6623543" y="1841407"/>
                <a:ext cx="2419380" cy="300082"/>
              </a:xfrm>
              <a:prstGeom prst="rect">
                <a:avLst/>
              </a:prstGeom>
              <a:blipFill>
                <a:blip r:embed="rId8"/>
                <a:stretch>
                  <a:fillRect l="-758" t="-2041" b="-20408"/>
                </a:stretch>
              </a:blipFill>
            </p:spPr>
            <p:txBody>
              <a:bodyPr/>
              <a:lstStyle/>
              <a:p>
                <a:r>
                  <a:rPr lang="en-US">
                    <a:noFill/>
                  </a:rPr>
                  <a:t> </a:t>
                </a:r>
              </a:p>
            </p:txBody>
          </p:sp>
        </mc:Fallback>
      </mc:AlternateContent>
      <p:sp>
        <p:nvSpPr>
          <p:cNvPr id="86" name="Rectangle 85"/>
          <p:cNvSpPr/>
          <p:nvPr/>
        </p:nvSpPr>
        <p:spPr>
          <a:xfrm>
            <a:off x="71883" y="843212"/>
            <a:ext cx="8964613" cy="4099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871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71883" y="843212"/>
            <a:ext cx="8964613" cy="40996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18</a:t>
            </a:fld>
            <a:endParaRPr lang="en-US" dirty="0"/>
          </a:p>
        </p:txBody>
      </p:sp>
      <p:grpSp>
        <p:nvGrpSpPr>
          <p:cNvPr id="20" name="Group 19"/>
          <p:cNvGrpSpPr/>
          <p:nvPr/>
        </p:nvGrpSpPr>
        <p:grpSpPr>
          <a:xfrm>
            <a:off x="1836685" y="1781204"/>
            <a:ext cx="205740" cy="1783080"/>
            <a:chOff x="1800225" y="419100"/>
            <a:chExt cx="182880" cy="1828800"/>
          </a:xfrm>
        </p:grpSpPr>
        <p:sp>
          <p:nvSpPr>
            <p:cNvPr id="9" name="Rectangle 8"/>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0" name="Rectangle 9"/>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11" name="Rectangle 10"/>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2" name="Rectangle 11"/>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3" name="Rectangle 12"/>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5" name="Rectangle 14"/>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6" name="Rectangle 15"/>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7" name="Rectangle 16"/>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18" name="Rectangle 17"/>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19" name="Rectangle 18"/>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grpSp>
        <p:nvGrpSpPr>
          <p:cNvPr id="21" name="Group 20"/>
          <p:cNvGrpSpPr/>
          <p:nvPr/>
        </p:nvGrpSpPr>
        <p:grpSpPr>
          <a:xfrm>
            <a:off x="1836686" y="3931964"/>
            <a:ext cx="205740" cy="1783080"/>
            <a:chOff x="1800225" y="419100"/>
            <a:chExt cx="182880" cy="1828800"/>
          </a:xfrm>
        </p:grpSpPr>
        <p:sp>
          <p:nvSpPr>
            <p:cNvPr id="22" name="Rectangle 21"/>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3" name="Rectangle 22"/>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4" name="Rectangle 23"/>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5" name="Rectangle 24"/>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26" name="Rectangle 25"/>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7" name="Rectangle 26"/>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8" name="Rectangle 27"/>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29" name="Rectangle 28"/>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30" name="Rectangle 29"/>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31" name="Rectangle 30"/>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32" name="TextBox 31"/>
          <p:cNvSpPr txBox="1"/>
          <p:nvPr/>
        </p:nvSpPr>
        <p:spPr>
          <a:xfrm>
            <a:off x="1428632" y="2445091"/>
            <a:ext cx="395108" cy="300082"/>
          </a:xfrm>
          <a:prstGeom prst="rect">
            <a:avLst/>
          </a:prstGeom>
          <a:noFill/>
        </p:spPr>
        <p:txBody>
          <a:bodyPr wrap="none" rtlCol="0">
            <a:spAutoFit/>
          </a:bodyPr>
          <a:lstStyle/>
          <a:p>
            <a:r>
              <a:rPr lang="en-US" sz="1350" dirty="0" err="1"/>
              <a:t>x</a:t>
            </a:r>
            <a:r>
              <a:rPr lang="en-US" sz="1350" baseline="-25000" dirty="0" err="1"/>
              <a:t>cat</a:t>
            </a:r>
            <a:endParaRPr lang="en-US" sz="1350" dirty="0"/>
          </a:p>
        </p:txBody>
      </p:sp>
      <p:sp>
        <p:nvSpPr>
          <p:cNvPr id="33" name="TextBox 32"/>
          <p:cNvSpPr txBox="1"/>
          <p:nvPr/>
        </p:nvSpPr>
        <p:spPr>
          <a:xfrm>
            <a:off x="1428632" y="4645195"/>
            <a:ext cx="377155" cy="300082"/>
          </a:xfrm>
          <a:prstGeom prst="rect">
            <a:avLst/>
          </a:prstGeom>
          <a:noFill/>
        </p:spPr>
        <p:txBody>
          <a:bodyPr wrap="none" rtlCol="0">
            <a:spAutoFit/>
          </a:bodyPr>
          <a:lstStyle/>
          <a:p>
            <a:r>
              <a:rPr lang="en-US" sz="1350" dirty="0" err="1"/>
              <a:t>x</a:t>
            </a:r>
            <a:r>
              <a:rPr lang="en-US" sz="1350" baseline="-25000" dirty="0" err="1"/>
              <a:t>on</a:t>
            </a:r>
            <a:endParaRPr lang="en-US" sz="1350" dirty="0"/>
          </a:p>
        </p:txBody>
      </p:sp>
      <p:grpSp>
        <p:nvGrpSpPr>
          <p:cNvPr id="46" name="Group 45"/>
          <p:cNvGrpSpPr/>
          <p:nvPr/>
        </p:nvGrpSpPr>
        <p:grpSpPr>
          <a:xfrm>
            <a:off x="4433456" y="3143084"/>
            <a:ext cx="205740" cy="1069848"/>
            <a:chOff x="1800225" y="419100"/>
            <a:chExt cx="182880" cy="1097280"/>
          </a:xfrm>
        </p:grpSpPr>
        <p:sp>
          <p:nvSpPr>
            <p:cNvPr id="47" name="Rectangle 46"/>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48" name="Rectangle 47"/>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b="1" dirty="0">
                <a:solidFill>
                  <a:srgbClr val="FF0000"/>
                </a:solidFill>
              </a:endParaRPr>
            </a:p>
          </p:txBody>
        </p:sp>
        <p:sp>
          <p:nvSpPr>
            <p:cNvPr id="49" name="Rectangle 48"/>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0" name="Rectangle 49"/>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1" name="Rectangle 50"/>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sp>
          <p:nvSpPr>
            <p:cNvPr id="52" name="Rectangle 51"/>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825" dirty="0">
                <a:solidFill>
                  <a:schemeClr val="tx1"/>
                </a:solidFill>
              </a:endParaRPr>
            </a:p>
          </p:txBody>
        </p:sp>
      </p:grpSp>
      <p:grpSp>
        <p:nvGrpSpPr>
          <p:cNvPr id="57" name="Group 56"/>
          <p:cNvGrpSpPr/>
          <p:nvPr/>
        </p:nvGrpSpPr>
        <p:grpSpPr>
          <a:xfrm>
            <a:off x="7035092" y="2851052"/>
            <a:ext cx="205740" cy="1783080"/>
            <a:chOff x="1800225" y="419100"/>
            <a:chExt cx="182880" cy="1828800"/>
          </a:xfrm>
        </p:grpSpPr>
        <p:sp>
          <p:nvSpPr>
            <p:cNvPr id="58" name="Rectangle 57"/>
            <p:cNvSpPr/>
            <p:nvPr/>
          </p:nvSpPr>
          <p:spPr>
            <a:xfrm>
              <a:off x="1800225" y="4191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59" name="Rectangle 58"/>
            <p:cNvSpPr/>
            <p:nvPr/>
          </p:nvSpPr>
          <p:spPr>
            <a:xfrm>
              <a:off x="1800225" y="6019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0" name="Rectangle 59"/>
            <p:cNvSpPr/>
            <p:nvPr/>
          </p:nvSpPr>
          <p:spPr>
            <a:xfrm>
              <a:off x="1800225" y="7848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1" name="Rectangle 60"/>
            <p:cNvSpPr/>
            <p:nvPr/>
          </p:nvSpPr>
          <p:spPr>
            <a:xfrm>
              <a:off x="1800225" y="9677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2" name="Rectangle 61"/>
            <p:cNvSpPr/>
            <p:nvPr/>
          </p:nvSpPr>
          <p:spPr>
            <a:xfrm>
              <a:off x="1800225" y="11506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3" name="Rectangle 62"/>
            <p:cNvSpPr/>
            <p:nvPr/>
          </p:nvSpPr>
          <p:spPr>
            <a:xfrm>
              <a:off x="1800225" y="133350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4" name="Rectangle 63"/>
            <p:cNvSpPr/>
            <p:nvPr/>
          </p:nvSpPr>
          <p:spPr>
            <a:xfrm>
              <a:off x="1800225" y="151638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sp>
          <p:nvSpPr>
            <p:cNvPr id="65" name="Rectangle 64"/>
            <p:cNvSpPr/>
            <p:nvPr/>
          </p:nvSpPr>
          <p:spPr>
            <a:xfrm>
              <a:off x="1800225" y="169926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b="1" dirty="0">
                  <a:solidFill>
                    <a:srgbClr val="FF0000"/>
                  </a:solidFill>
                </a:rPr>
                <a:t>1</a:t>
              </a:r>
            </a:p>
          </p:txBody>
        </p:sp>
        <p:sp>
          <p:nvSpPr>
            <p:cNvPr id="66" name="Rectangle 65"/>
            <p:cNvSpPr/>
            <p:nvPr/>
          </p:nvSpPr>
          <p:spPr>
            <a:xfrm>
              <a:off x="1800225" y="188214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a:t>
              </a:r>
            </a:p>
          </p:txBody>
        </p:sp>
        <p:sp>
          <p:nvSpPr>
            <p:cNvPr id="67" name="Rectangle 66"/>
            <p:cNvSpPr/>
            <p:nvPr/>
          </p:nvSpPr>
          <p:spPr>
            <a:xfrm>
              <a:off x="1800225" y="2065020"/>
              <a:ext cx="182880" cy="1828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825" dirty="0">
                  <a:solidFill>
                    <a:schemeClr val="tx1"/>
                  </a:solidFill>
                </a:rPr>
                <a:t>0</a:t>
              </a:r>
            </a:p>
          </p:txBody>
        </p:sp>
      </p:grpSp>
      <p:sp>
        <p:nvSpPr>
          <p:cNvPr id="68" name="TextBox 67"/>
          <p:cNvSpPr txBox="1"/>
          <p:nvPr/>
        </p:nvSpPr>
        <p:spPr>
          <a:xfrm>
            <a:off x="1491859" y="1403988"/>
            <a:ext cx="942374" cy="300082"/>
          </a:xfrm>
          <a:prstGeom prst="rect">
            <a:avLst/>
          </a:prstGeom>
          <a:noFill/>
        </p:spPr>
        <p:txBody>
          <a:bodyPr wrap="none" rtlCol="0">
            <a:spAutoFit/>
          </a:bodyPr>
          <a:lstStyle/>
          <a:p>
            <a:r>
              <a:rPr lang="en-US" sz="1350" dirty="0"/>
              <a:t>Input layer</a:t>
            </a:r>
          </a:p>
        </p:txBody>
      </p:sp>
      <p:cxnSp>
        <p:nvCxnSpPr>
          <p:cNvPr id="70" name="Straight Connector 69"/>
          <p:cNvCxnSpPr/>
          <p:nvPr/>
        </p:nvCxnSpPr>
        <p:spPr>
          <a:xfrm>
            <a:off x="2043854" y="1781205"/>
            <a:ext cx="2389603" cy="13618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2043854" y="3140128"/>
            <a:ext cx="2389602" cy="79183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037561" y="3562393"/>
            <a:ext cx="2395895" cy="650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2043854" y="4223995"/>
            <a:ext cx="2389602" cy="1491049"/>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081434" y="4582242"/>
            <a:ext cx="1075423" cy="300082"/>
          </a:xfrm>
          <a:prstGeom prst="rect">
            <a:avLst/>
          </a:prstGeom>
          <a:noFill/>
        </p:spPr>
        <p:txBody>
          <a:bodyPr wrap="none" rtlCol="0">
            <a:spAutoFit/>
          </a:bodyPr>
          <a:lstStyle/>
          <a:p>
            <a:r>
              <a:rPr lang="en-US" sz="1350" dirty="0"/>
              <a:t>Hidden layer</a:t>
            </a:r>
          </a:p>
        </p:txBody>
      </p:sp>
      <p:sp>
        <p:nvSpPr>
          <p:cNvPr id="83" name="TextBox 82"/>
          <p:cNvSpPr txBox="1"/>
          <p:nvPr/>
        </p:nvSpPr>
        <p:spPr>
          <a:xfrm>
            <a:off x="7464151" y="3588853"/>
            <a:ext cx="391454" cy="300082"/>
          </a:xfrm>
          <a:prstGeom prst="rect">
            <a:avLst/>
          </a:prstGeom>
          <a:noFill/>
        </p:spPr>
        <p:txBody>
          <a:bodyPr wrap="none" rtlCol="0">
            <a:spAutoFit/>
          </a:bodyPr>
          <a:lstStyle/>
          <a:p>
            <a:r>
              <a:rPr lang="en-US" sz="1350" dirty="0"/>
              <a:t>sat</a:t>
            </a:r>
          </a:p>
        </p:txBody>
      </p:sp>
      <p:cxnSp>
        <p:nvCxnSpPr>
          <p:cNvPr id="84" name="Straight Connector 83"/>
          <p:cNvCxnSpPr/>
          <p:nvPr/>
        </p:nvCxnSpPr>
        <p:spPr>
          <a:xfrm flipV="1">
            <a:off x="4639196" y="2850140"/>
            <a:ext cx="2395896" cy="289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639196" y="4212932"/>
            <a:ext cx="2395896" cy="421201"/>
          </a:xfrm>
          <a:prstGeom prst="line">
            <a:avLst/>
          </a:prstGeom>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623543" y="2415558"/>
            <a:ext cx="1072217" cy="300082"/>
          </a:xfrm>
          <a:prstGeom prst="rect">
            <a:avLst/>
          </a:prstGeom>
          <a:noFill/>
        </p:spPr>
        <p:txBody>
          <a:bodyPr wrap="none" rtlCol="0">
            <a:spAutoFit/>
          </a:bodyPr>
          <a:lstStyle/>
          <a:p>
            <a:r>
              <a:rPr lang="en-US" sz="1350" dirty="0"/>
              <a:t>Output layer</a:t>
            </a:r>
          </a:p>
        </p:txBody>
      </p:sp>
      <p:sp>
        <p:nvSpPr>
          <p:cNvPr id="74" name="TextBox 73"/>
          <p:cNvSpPr txBox="1"/>
          <p:nvPr/>
        </p:nvSpPr>
        <p:spPr>
          <a:xfrm>
            <a:off x="1197200" y="3321391"/>
            <a:ext cx="604653" cy="300082"/>
          </a:xfrm>
          <a:prstGeom prst="rect">
            <a:avLst/>
          </a:prstGeom>
          <a:noFill/>
        </p:spPr>
        <p:txBody>
          <a:bodyPr wrap="none" rtlCol="0">
            <a:spAutoFit/>
          </a:bodyPr>
          <a:lstStyle/>
          <a:p>
            <a:r>
              <a:rPr lang="en-US" sz="1350" dirty="0"/>
              <a:t>V-dim</a:t>
            </a:r>
          </a:p>
        </p:txBody>
      </p:sp>
      <p:sp>
        <p:nvSpPr>
          <p:cNvPr id="75" name="TextBox 74"/>
          <p:cNvSpPr txBox="1"/>
          <p:nvPr/>
        </p:nvSpPr>
        <p:spPr>
          <a:xfrm>
            <a:off x="1197200" y="5447581"/>
            <a:ext cx="604653" cy="300082"/>
          </a:xfrm>
          <a:prstGeom prst="rect">
            <a:avLst/>
          </a:prstGeom>
          <a:noFill/>
        </p:spPr>
        <p:txBody>
          <a:bodyPr wrap="none" rtlCol="0">
            <a:spAutoFit/>
          </a:bodyPr>
          <a:lstStyle/>
          <a:p>
            <a:r>
              <a:rPr lang="en-US" sz="1350" dirty="0"/>
              <a:t>V-dim</a:t>
            </a:r>
          </a:p>
        </p:txBody>
      </p:sp>
      <p:sp>
        <p:nvSpPr>
          <p:cNvPr id="77" name="TextBox 76"/>
          <p:cNvSpPr txBox="1"/>
          <p:nvPr/>
        </p:nvSpPr>
        <p:spPr>
          <a:xfrm>
            <a:off x="4271741" y="4845890"/>
            <a:ext cx="619080" cy="300082"/>
          </a:xfrm>
          <a:prstGeom prst="rect">
            <a:avLst/>
          </a:prstGeom>
          <a:noFill/>
        </p:spPr>
        <p:txBody>
          <a:bodyPr wrap="none" rtlCol="0">
            <a:spAutoFit/>
          </a:bodyPr>
          <a:lstStyle/>
          <a:p>
            <a:r>
              <a:rPr lang="en-US" sz="1350" dirty="0"/>
              <a:t>N-dim</a:t>
            </a:r>
          </a:p>
        </p:txBody>
      </p:sp>
      <p:sp>
        <p:nvSpPr>
          <p:cNvPr id="80" name="TextBox 79"/>
          <p:cNvSpPr txBox="1"/>
          <p:nvPr/>
        </p:nvSpPr>
        <p:spPr>
          <a:xfrm>
            <a:off x="7356958" y="4400003"/>
            <a:ext cx="604653" cy="300082"/>
          </a:xfrm>
          <a:prstGeom prst="rect">
            <a:avLst/>
          </a:prstGeom>
          <a:noFill/>
        </p:spPr>
        <p:txBody>
          <a:bodyPr wrap="none" rtlCol="0">
            <a:spAutoFit/>
          </a:bodyPr>
          <a:lstStyle/>
          <a:p>
            <a:r>
              <a:rPr lang="en-US" sz="1350" dirty="0"/>
              <a:t>V-dim</a:t>
            </a:r>
          </a:p>
        </p:txBody>
      </p:sp>
      <mc:AlternateContent xmlns:mc="http://schemas.openxmlformats.org/markup-compatibility/2006" xmlns:a14="http://schemas.microsoft.com/office/drawing/2010/main">
        <mc:Choice Requires="a14">
          <p:sp>
            <p:nvSpPr>
              <p:cNvPr id="98" name="TextBox 97"/>
              <p:cNvSpPr txBox="1"/>
              <p:nvPr/>
            </p:nvSpPr>
            <p:spPr>
              <a:xfrm>
                <a:off x="2053870" y="2801162"/>
                <a:ext cx="906402" cy="450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sSubSup>
                    </m:oMath>
                  </m:oMathPara>
                </a14:m>
                <a:endParaRPr lang="en-US" sz="2100" dirty="0"/>
              </a:p>
            </p:txBody>
          </p:sp>
        </mc:Choice>
        <mc:Fallback xmlns="">
          <p:sp>
            <p:nvSpPr>
              <p:cNvPr id="98" name="TextBox 97"/>
              <p:cNvSpPr txBox="1">
                <a:spLocks noRot="1" noChangeAspect="1" noMove="1" noResize="1" noEditPoints="1" noAdjustHandles="1" noChangeArrowheads="1" noChangeShapeType="1" noTextEdit="1"/>
              </p:cNvSpPr>
              <p:nvPr/>
            </p:nvSpPr>
            <p:spPr>
              <a:xfrm>
                <a:off x="2053870" y="2801162"/>
                <a:ext cx="906402" cy="450444"/>
              </a:xfrm>
              <a:prstGeom prst="rect">
                <a:avLst/>
              </a:prstGeom>
              <a:blipFill>
                <a:blip r:embed="rId3"/>
                <a:stretch>
                  <a:fillRect b="-2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2157431" y="4243868"/>
                <a:ext cx="906402" cy="45044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sSubSup>
                    </m:oMath>
                  </m:oMathPara>
                </a14:m>
                <a:endParaRPr lang="en-US" sz="2100" dirty="0"/>
              </a:p>
            </p:txBody>
          </p:sp>
        </mc:Choice>
        <mc:Fallback xmlns="">
          <p:sp>
            <p:nvSpPr>
              <p:cNvPr id="99" name="TextBox 98"/>
              <p:cNvSpPr txBox="1">
                <a:spLocks noRot="1" noChangeAspect="1" noMove="1" noResize="1" noEditPoints="1" noAdjustHandles="1" noChangeArrowheads="1" noChangeShapeType="1" noTextEdit="1"/>
              </p:cNvSpPr>
              <p:nvPr/>
            </p:nvSpPr>
            <p:spPr>
              <a:xfrm>
                <a:off x="2157431" y="4243868"/>
                <a:ext cx="906402" cy="450444"/>
              </a:xfrm>
              <a:prstGeom prst="rect">
                <a:avLst/>
              </a:prstGeom>
              <a:blipFill>
                <a:blip r:embed="rId4"/>
                <a:stretch>
                  <a:fillRect b="-1351"/>
                </a:stretch>
              </a:blipFill>
            </p:spPr>
            <p:txBody>
              <a:bodyPr/>
              <a:lstStyle/>
              <a:p>
                <a:r>
                  <a:rPr lang="en-US">
                    <a:noFill/>
                  </a:rPr>
                  <a:t> </a:t>
                </a:r>
              </a:p>
            </p:txBody>
          </p:sp>
        </mc:Fallback>
      </mc:AlternateContent>
      <p:graphicFrame>
        <p:nvGraphicFramePr>
          <p:cNvPr id="2" name="Table 1"/>
          <p:cNvGraphicFramePr>
            <a:graphicFrameLocks noGrp="1"/>
          </p:cNvGraphicFramePr>
          <p:nvPr/>
        </p:nvGraphicFramePr>
        <p:xfrm>
          <a:off x="2536924" y="1255867"/>
          <a:ext cx="2468880" cy="1234440"/>
        </p:xfrm>
        <a:graphic>
          <a:graphicData uri="http://schemas.openxmlformats.org/drawingml/2006/table">
            <a:tbl>
              <a:tblPr firstRow="1" bandRow="1">
                <a:tableStyleId>{69CF1AB2-1976-4502-BF36-3FF5EA218861}</a:tableStyleId>
              </a:tblPr>
              <a:tblGrid>
                <a:gridCol w="246888">
                  <a:extLst>
                    <a:ext uri="{9D8B030D-6E8A-4147-A177-3AD203B41FA5}">
                      <a16:colId xmlns:a16="http://schemas.microsoft.com/office/drawing/2014/main" xmlns="" val="4253241636"/>
                    </a:ext>
                  </a:extLst>
                </a:gridCol>
                <a:gridCol w="246888">
                  <a:extLst>
                    <a:ext uri="{9D8B030D-6E8A-4147-A177-3AD203B41FA5}">
                      <a16:colId xmlns:a16="http://schemas.microsoft.com/office/drawing/2014/main" xmlns="" val="4278168359"/>
                    </a:ext>
                  </a:extLst>
                </a:gridCol>
                <a:gridCol w="246888">
                  <a:extLst>
                    <a:ext uri="{9D8B030D-6E8A-4147-A177-3AD203B41FA5}">
                      <a16:colId xmlns:a16="http://schemas.microsoft.com/office/drawing/2014/main" xmlns="" val="1775200123"/>
                    </a:ext>
                  </a:extLst>
                </a:gridCol>
                <a:gridCol w="246888">
                  <a:extLst>
                    <a:ext uri="{9D8B030D-6E8A-4147-A177-3AD203B41FA5}">
                      <a16:colId xmlns:a16="http://schemas.microsoft.com/office/drawing/2014/main" xmlns="" val="3058570661"/>
                    </a:ext>
                  </a:extLst>
                </a:gridCol>
                <a:gridCol w="246888">
                  <a:extLst>
                    <a:ext uri="{9D8B030D-6E8A-4147-A177-3AD203B41FA5}">
                      <a16:colId xmlns:a16="http://schemas.microsoft.com/office/drawing/2014/main" xmlns="" val="3635929464"/>
                    </a:ext>
                  </a:extLst>
                </a:gridCol>
                <a:gridCol w="246888">
                  <a:extLst>
                    <a:ext uri="{9D8B030D-6E8A-4147-A177-3AD203B41FA5}">
                      <a16:colId xmlns:a16="http://schemas.microsoft.com/office/drawing/2014/main" xmlns="" val="1060927547"/>
                    </a:ext>
                  </a:extLst>
                </a:gridCol>
                <a:gridCol w="246888">
                  <a:extLst>
                    <a:ext uri="{9D8B030D-6E8A-4147-A177-3AD203B41FA5}">
                      <a16:colId xmlns:a16="http://schemas.microsoft.com/office/drawing/2014/main" xmlns="" val="2648937507"/>
                    </a:ext>
                  </a:extLst>
                </a:gridCol>
                <a:gridCol w="246888">
                  <a:extLst>
                    <a:ext uri="{9D8B030D-6E8A-4147-A177-3AD203B41FA5}">
                      <a16:colId xmlns:a16="http://schemas.microsoft.com/office/drawing/2014/main" xmlns="" val="3865230097"/>
                    </a:ext>
                  </a:extLst>
                </a:gridCol>
                <a:gridCol w="246888">
                  <a:extLst>
                    <a:ext uri="{9D8B030D-6E8A-4147-A177-3AD203B41FA5}">
                      <a16:colId xmlns:a16="http://schemas.microsoft.com/office/drawing/2014/main" xmlns="" val="2604712063"/>
                    </a:ext>
                  </a:extLst>
                </a:gridCol>
                <a:gridCol w="246888">
                  <a:extLst>
                    <a:ext uri="{9D8B030D-6E8A-4147-A177-3AD203B41FA5}">
                      <a16:colId xmlns:a16="http://schemas.microsoft.com/office/drawing/2014/main" xmlns="" val="3797226581"/>
                    </a:ext>
                  </a:extLst>
                </a:gridCol>
              </a:tblGrid>
              <a:tr h="246888">
                <a:tc>
                  <a:txBody>
                    <a:bodyPr/>
                    <a:lstStyle/>
                    <a:p>
                      <a:pPr algn="ctr"/>
                      <a:r>
                        <a:rPr lang="en-US" sz="900" b="0" dirty="0"/>
                        <a:t>0.1</a:t>
                      </a:r>
                    </a:p>
                  </a:txBody>
                  <a:tcPr marL="0" marR="0" marT="0" marB="0" anchor="ctr">
                    <a:solidFill>
                      <a:schemeClr val="bg1"/>
                    </a:solidFill>
                  </a:tcPr>
                </a:tc>
                <a:tc>
                  <a:txBody>
                    <a:bodyPr/>
                    <a:lstStyle/>
                    <a:p>
                      <a:pPr algn="ctr"/>
                      <a:r>
                        <a:rPr lang="en-US" sz="900" b="1" dirty="0">
                          <a:solidFill>
                            <a:srgbClr val="FF0000"/>
                          </a:solidFill>
                        </a:rPr>
                        <a:t>2.4</a:t>
                      </a:r>
                    </a:p>
                  </a:txBody>
                  <a:tcPr marL="0" marR="0" marT="0" marB="0" anchor="ctr">
                    <a:solidFill>
                      <a:schemeClr val="bg1"/>
                    </a:solidFill>
                  </a:tcPr>
                </a:tc>
                <a:tc>
                  <a:txBody>
                    <a:bodyPr/>
                    <a:lstStyle/>
                    <a:p>
                      <a:pPr algn="ctr"/>
                      <a:r>
                        <a:rPr lang="en-US" sz="900" b="0" dirty="0"/>
                        <a:t>1.6</a:t>
                      </a:r>
                    </a:p>
                  </a:txBody>
                  <a:tcPr marL="0" marR="0" marT="0" marB="0" anchor="ctr">
                    <a:solidFill>
                      <a:schemeClr val="bg1"/>
                    </a:solidFill>
                  </a:tcPr>
                </a:tc>
                <a:tc>
                  <a:txBody>
                    <a:bodyPr/>
                    <a:lstStyle/>
                    <a:p>
                      <a:pPr algn="ctr"/>
                      <a:r>
                        <a:rPr lang="en-US" sz="900" b="0" dirty="0"/>
                        <a:t>1.8</a:t>
                      </a:r>
                    </a:p>
                  </a:txBody>
                  <a:tcPr marL="0" marR="0" marT="0" marB="0" anchor="ctr">
                    <a:solidFill>
                      <a:schemeClr val="bg1"/>
                    </a:solidFill>
                  </a:tcPr>
                </a:tc>
                <a:tc>
                  <a:txBody>
                    <a:bodyPr/>
                    <a:lstStyle/>
                    <a:p>
                      <a:pPr algn="ctr"/>
                      <a:r>
                        <a:rPr lang="en-US" sz="900" b="0" dirty="0"/>
                        <a:t>0.5</a:t>
                      </a:r>
                    </a:p>
                  </a:txBody>
                  <a:tcPr marL="0" marR="0" marT="0" marB="0" anchor="ctr">
                    <a:solidFill>
                      <a:schemeClr val="bg1"/>
                    </a:solidFill>
                  </a:tcPr>
                </a:tc>
                <a:tc>
                  <a:txBody>
                    <a:bodyPr/>
                    <a:lstStyle/>
                    <a:p>
                      <a:pPr algn="ctr"/>
                      <a:r>
                        <a:rPr lang="en-US" sz="900" b="0" dirty="0"/>
                        <a:t>0.9</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3.2</a:t>
                      </a:r>
                    </a:p>
                  </a:txBody>
                  <a:tcPr marL="0" marR="0" marT="0" marB="0" anchor="ctr">
                    <a:solidFill>
                      <a:schemeClr val="bg1"/>
                    </a:solidFill>
                  </a:tcPr>
                </a:tc>
                <a:extLst>
                  <a:ext uri="{0D108BD9-81ED-4DB2-BD59-A6C34878D82A}">
                    <a16:rowId xmlns:a16="http://schemas.microsoft.com/office/drawing/2014/main" xmlns="" val="1811048262"/>
                  </a:ext>
                </a:extLst>
              </a:tr>
              <a:tr h="246888">
                <a:tc>
                  <a:txBody>
                    <a:bodyPr/>
                    <a:lstStyle/>
                    <a:p>
                      <a:pPr algn="ctr"/>
                      <a:r>
                        <a:rPr lang="en-US" sz="900" b="0" dirty="0"/>
                        <a:t>0.5</a:t>
                      </a:r>
                    </a:p>
                  </a:txBody>
                  <a:tcPr marL="0" marR="0" marT="0" marB="0" anchor="ctr">
                    <a:solidFill>
                      <a:schemeClr val="bg1"/>
                    </a:solidFill>
                  </a:tcPr>
                </a:tc>
                <a:tc>
                  <a:txBody>
                    <a:bodyPr/>
                    <a:lstStyle/>
                    <a:p>
                      <a:pPr algn="ctr"/>
                      <a:r>
                        <a:rPr lang="en-US" sz="900" b="1" dirty="0">
                          <a:solidFill>
                            <a:srgbClr val="FF0000"/>
                          </a:solidFill>
                        </a:rPr>
                        <a:t>2.6</a:t>
                      </a:r>
                    </a:p>
                  </a:txBody>
                  <a:tcPr marL="0" marR="0" marT="0" marB="0" anchor="ctr">
                    <a:solidFill>
                      <a:schemeClr val="bg1"/>
                    </a:solidFill>
                  </a:tcPr>
                </a:tc>
                <a:tc>
                  <a:txBody>
                    <a:bodyPr/>
                    <a:lstStyle/>
                    <a:p>
                      <a:pPr algn="ctr"/>
                      <a:r>
                        <a:rPr lang="en-US" sz="900" b="0" dirty="0"/>
                        <a:t>1.4</a:t>
                      </a:r>
                    </a:p>
                  </a:txBody>
                  <a:tcPr marL="0" marR="0" marT="0" marB="0" anchor="ctr">
                    <a:solidFill>
                      <a:schemeClr val="bg1"/>
                    </a:solidFill>
                  </a:tcPr>
                </a:tc>
                <a:tc>
                  <a:txBody>
                    <a:bodyPr/>
                    <a:lstStyle/>
                    <a:p>
                      <a:pPr algn="ctr"/>
                      <a:r>
                        <a:rPr lang="en-US" sz="900" b="0" dirty="0"/>
                        <a:t>2.9</a:t>
                      </a:r>
                    </a:p>
                  </a:txBody>
                  <a:tcPr marL="0" marR="0" marT="0" marB="0" anchor="ctr">
                    <a:solidFill>
                      <a:schemeClr val="bg1"/>
                    </a:solidFill>
                  </a:tcPr>
                </a:tc>
                <a:tc>
                  <a:txBody>
                    <a:bodyPr/>
                    <a:lstStyle/>
                    <a:p>
                      <a:pPr algn="ctr"/>
                      <a:r>
                        <a:rPr lang="en-US" sz="900" b="0" dirty="0"/>
                        <a:t>1.5</a:t>
                      </a:r>
                    </a:p>
                  </a:txBody>
                  <a:tcPr marL="0" marR="0" marT="0" marB="0" anchor="ctr">
                    <a:solidFill>
                      <a:schemeClr val="bg1"/>
                    </a:solidFill>
                  </a:tcPr>
                </a:tc>
                <a:tc>
                  <a:txBody>
                    <a:bodyPr/>
                    <a:lstStyle/>
                    <a:p>
                      <a:pPr algn="ctr"/>
                      <a:r>
                        <a:rPr lang="en-US" sz="900" b="0" dirty="0"/>
                        <a:t>3.6</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6.1</a:t>
                      </a:r>
                    </a:p>
                  </a:txBody>
                  <a:tcPr marL="0" marR="0" marT="0" marB="0" anchor="ctr">
                    <a:solidFill>
                      <a:schemeClr val="bg1"/>
                    </a:solidFill>
                  </a:tcPr>
                </a:tc>
                <a:extLst>
                  <a:ext uri="{0D108BD9-81ED-4DB2-BD59-A6C34878D82A}">
                    <a16:rowId xmlns:a16="http://schemas.microsoft.com/office/drawing/2014/main" xmlns="" val="1623160804"/>
                  </a:ext>
                </a:extLst>
              </a:tr>
              <a:tr h="246888">
                <a:tc>
                  <a:txBody>
                    <a:bodyPr/>
                    <a:lstStyle/>
                    <a:p>
                      <a:pPr algn="ctr"/>
                      <a:r>
                        <a:rPr lang="en-US" sz="900" b="0" dirty="0"/>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xmlns="" val="4268311445"/>
                  </a:ext>
                </a:extLst>
              </a:tr>
              <a:tr h="246888">
                <a:tc>
                  <a:txBody>
                    <a:bodyPr/>
                    <a:lstStyle/>
                    <a:p>
                      <a:pPr algn="ctr"/>
                      <a:r>
                        <a:rPr lang="en-US" sz="900" b="0" dirty="0"/>
                        <a:t>…</a:t>
                      </a:r>
                    </a:p>
                  </a:txBody>
                  <a:tcPr marL="0" marR="0" marT="0" marB="0" anchor="ctr">
                    <a:solidFill>
                      <a:schemeClr val="bg1"/>
                    </a:solidFill>
                  </a:tcPr>
                </a:tc>
                <a:tc>
                  <a:txBody>
                    <a:bodyPr/>
                    <a:lstStyle/>
                    <a:p>
                      <a:pPr algn="ctr"/>
                      <a:r>
                        <a:rPr lang="en-US" sz="900" b="1" dirty="0">
                          <a:solidFill>
                            <a:srgbClr val="FF0000"/>
                          </a:solidFill>
                        </a:rPr>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extLst>
                  <a:ext uri="{0D108BD9-81ED-4DB2-BD59-A6C34878D82A}">
                    <a16:rowId xmlns:a16="http://schemas.microsoft.com/office/drawing/2014/main" xmlns="" val="3457582356"/>
                  </a:ext>
                </a:extLst>
              </a:tr>
              <a:tr h="246888">
                <a:tc>
                  <a:txBody>
                    <a:bodyPr/>
                    <a:lstStyle/>
                    <a:p>
                      <a:pPr algn="ctr"/>
                      <a:r>
                        <a:rPr lang="en-US" sz="900" b="0" dirty="0"/>
                        <a:t>0.6</a:t>
                      </a:r>
                    </a:p>
                  </a:txBody>
                  <a:tcPr marL="0" marR="0" marT="0" marB="0" anchor="ctr">
                    <a:solidFill>
                      <a:schemeClr val="bg1"/>
                    </a:solidFill>
                  </a:tcPr>
                </a:tc>
                <a:tc>
                  <a:txBody>
                    <a:bodyPr/>
                    <a:lstStyle/>
                    <a:p>
                      <a:pPr algn="ctr"/>
                      <a:r>
                        <a:rPr lang="en-US" sz="900" b="1" dirty="0">
                          <a:solidFill>
                            <a:srgbClr val="FF0000"/>
                          </a:solidFill>
                        </a:rPr>
                        <a:t>1.8</a:t>
                      </a:r>
                    </a:p>
                  </a:txBody>
                  <a:tcPr marL="0" marR="0" marT="0" marB="0" anchor="ctr">
                    <a:solidFill>
                      <a:schemeClr val="bg1"/>
                    </a:solidFill>
                  </a:tcPr>
                </a:tc>
                <a:tc>
                  <a:txBody>
                    <a:bodyPr/>
                    <a:lstStyle/>
                    <a:p>
                      <a:pPr algn="ctr"/>
                      <a:r>
                        <a:rPr lang="en-US" sz="900" b="0" dirty="0"/>
                        <a:t>2.7</a:t>
                      </a:r>
                    </a:p>
                  </a:txBody>
                  <a:tcPr marL="0" marR="0" marT="0" marB="0" anchor="ctr">
                    <a:solidFill>
                      <a:schemeClr val="bg1"/>
                    </a:solidFill>
                  </a:tcPr>
                </a:tc>
                <a:tc>
                  <a:txBody>
                    <a:bodyPr/>
                    <a:lstStyle/>
                    <a:p>
                      <a:pPr algn="ctr"/>
                      <a:r>
                        <a:rPr lang="en-US" sz="900" b="0" dirty="0"/>
                        <a:t>1.9</a:t>
                      </a:r>
                    </a:p>
                  </a:txBody>
                  <a:tcPr marL="0" marR="0" marT="0" marB="0" anchor="ctr">
                    <a:solidFill>
                      <a:schemeClr val="bg1"/>
                    </a:solidFill>
                  </a:tcPr>
                </a:tc>
                <a:tc>
                  <a:txBody>
                    <a:bodyPr/>
                    <a:lstStyle/>
                    <a:p>
                      <a:pPr algn="ctr"/>
                      <a:r>
                        <a:rPr lang="en-US" sz="900" b="0" dirty="0"/>
                        <a:t>2.4</a:t>
                      </a:r>
                    </a:p>
                  </a:txBody>
                  <a:tcPr marL="0" marR="0" marT="0" marB="0" anchor="ctr">
                    <a:solidFill>
                      <a:schemeClr val="bg1"/>
                    </a:solidFill>
                  </a:tcPr>
                </a:tc>
                <a:tc>
                  <a:txBody>
                    <a:bodyPr/>
                    <a:lstStyle/>
                    <a:p>
                      <a:pPr algn="ctr"/>
                      <a:r>
                        <a:rPr lang="en-US" sz="900" b="0" dirty="0"/>
                        <a:t>2.0</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a:t>
                      </a:r>
                    </a:p>
                  </a:txBody>
                  <a:tcPr marL="0" marR="0" marT="0" marB="0" anchor="ctr">
                    <a:solidFill>
                      <a:schemeClr val="bg1"/>
                    </a:solidFill>
                  </a:tcPr>
                </a:tc>
                <a:tc>
                  <a:txBody>
                    <a:bodyPr/>
                    <a:lstStyle/>
                    <a:p>
                      <a:pPr algn="ctr"/>
                      <a:r>
                        <a:rPr lang="en-US" sz="900" b="0" dirty="0"/>
                        <a:t>1.2</a:t>
                      </a:r>
                    </a:p>
                  </a:txBody>
                  <a:tcPr marL="0" marR="0" marT="0" marB="0" anchor="ctr">
                    <a:solidFill>
                      <a:schemeClr val="bg1"/>
                    </a:solidFill>
                  </a:tcPr>
                </a:tc>
                <a:extLst>
                  <a:ext uri="{0D108BD9-81ED-4DB2-BD59-A6C34878D82A}">
                    <a16:rowId xmlns:a16="http://schemas.microsoft.com/office/drawing/2014/main" xmlns="" val="633999658"/>
                  </a:ext>
                </a:extLst>
              </a:tr>
            </a:tbl>
          </a:graphicData>
        </a:graphic>
      </p:graphicFrame>
      <mc:AlternateContent xmlns:mc="http://schemas.openxmlformats.org/markup-compatibility/2006" xmlns:a14="http://schemas.microsoft.com/office/drawing/2010/main">
        <mc:Choice Requires="a14">
          <p:sp>
            <p:nvSpPr>
              <p:cNvPr id="170" name="TextBox 169"/>
              <p:cNvSpPr txBox="1"/>
              <p:nvPr/>
            </p:nvSpPr>
            <p:spPr>
              <a:xfrm>
                <a:off x="3364441" y="843212"/>
                <a:ext cx="906402" cy="4220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a:latin typeface="Cambria Math" charset="0"/>
                            </a:rPr>
                          </m:ctrlPr>
                        </m:sSubSupPr>
                        <m:e>
                          <m:r>
                            <a:rPr lang="en-US" sz="2100" i="1">
                              <a:latin typeface="Cambria Math" panose="02040503050406030204" pitchFamily="18" charset="0"/>
                            </a:rPr>
                            <m:t>𝑊</m:t>
                          </m:r>
                        </m:e>
                        <m:sub>
                          <m:r>
                            <a:rPr lang="en-US" sz="2100" i="1">
                              <a:latin typeface="Cambria Math" panose="02040503050406030204" pitchFamily="18" charset="0"/>
                            </a:rPr>
                            <m:t>𝑉</m:t>
                          </m:r>
                          <m:r>
                            <a:rPr lang="en-US" sz="2100" i="1">
                              <a:latin typeface="Cambria Math" panose="02040503050406030204" pitchFamily="18" charset="0"/>
                            </a:rPr>
                            <m:t>×</m:t>
                          </m:r>
                          <m:r>
                            <a:rPr lang="en-US" sz="2100" i="1">
                              <a:latin typeface="Cambria Math" panose="02040503050406030204" pitchFamily="18" charset="0"/>
                            </a:rPr>
                            <m:t>𝑁</m:t>
                          </m:r>
                        </m:sub>
                        <m:sup>
                          <m:r>
                            <a:rPr lang="en-US" sz="2100" i="1">
                              <a:latin typeface="Cambria Math" panose="02040503050406030204" pitchFamily="18" charset="0"/>
                            </a:rPr>
                            <m:t>𝑇</m:t>
                          </m:r>
                        </m:sup>
                      </m:sSubSup>
                    </m:oMath>
                  </m:oMathPara>
                </a14:m>
                <a:endParaRPr lang="en-US" sz="2100" dirty="0"/>
              </a:p>
            </p:txBody>
          </p:sp>
        </mc:Choice>
        <mc:Fallback xmlns="">
          <p:sp>
            <p:nvSpPr>
              <p:cNvPr id="170" name="TextBox 169"/>
              <p:cNvSpPr txBox="1">
                <a:spLocks noRot="1" noChangeAspect="1" noMove="1" noResize="1" noEditPoints="1" noAdjustHandles="1" noChangeArrowheads="1" noChangeShapeType="1" noTextEdit="1"/>
              </p:cNvSpPr>
              <p:nvPr/>
            </p:nvSpPr>
            <p:spPr>
              <a:xfrm>
                <a:off x="3364441" y="843212"/>
                <a:ext cx="906402" cy="422039"/>
              </a:xfrm>
              <a:prstGeom prst="rect">
                <a:avLst/>
              </a:prstGeom>
              <a:blipFill>
                <a:blip r:embed="rId5"/>
                <a:stretch>
                  <a:fillRect/>
                </a:stretch>
              </a:blipFill>
            </p:spPr>
            <p:txBody>
              <a:bodyPr/>
              <a:lstStyle/>
              <a:p>
                <a:r>
                  <a:rPr lang="en-US">
                    <a:noFill/>
                  </a:rPr>
                  <a:t> </a:t>
                </a:r>
              </a:p>
            </p:txBody>
          </p:sp>
        </mc:Fallback>
      </mc:AlternateContent>
      <p:sp>
        <p:nvSpPr>
          <p:cNvPr id="81" name="TextBox 80"/>
          <p:cNvSpPr txBox="1"/>
          <p:nvPr/>
        </p:nvSpPr>
        <p:spPr>
          <a:xfrm>
            <a:off x="5624801" y="1314183"/>
            <a:ext cx="1779141" cy="300082"/>
          </a:xfrm>
          <a:prstGeom prst="rect">
            <a:avLst/>
          </a:prstGeom>
          <a:noFill/>
        </p:spPr>
        <p:txBody>
          <a:bodyPr wrap="none" rtlCol="0">
            <a:spAutoFit/>
          </a:bodyPr>
          <a:lstStyle/>
          <a:p>
            <a:r>
              <a:rPr lang="en-US" sz="1350" dirty="0">
                <a:solidFill>
                  <a:srgbClr val="FF0000"/>
                </a:solidFill>
              </a:rPr>
              <a:t>Contain word’s vectors</a:t>
            </a:r>
          </a:p>
        </p:txBody>
      </p:sp>
      <p:cxnSp>
        <p:nvCxnSpPr>
          <p:cNvPr id="6" name="Straight Arrow Connector 5"/>
          <p:cNvCxnSpPr>
            <a:stCxn id="81" idx="1"/>
            <a:endCxn id="2" idx="3"/>
          </p:cNvCxnSpPr>
          <p:nvPr/>
        </p:nvCxnSpPr>
        <p:spPr>
          <a:xfrm flipH="1">
            <a:off x="5005804" y="1464224"/>
            <a:ext cx="618997" cy="4088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TextBox 84"/>
              <p:cNvSpPr txBox="1"/>
              <p:nvPr/>
            </p:nvSpPr>
            <p:spPr>
              <a:xfrm>
                <a:off x="5630643" y="3421906"/>
                <a:ext cx="922688" cy="4154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2100" i="1" smtClean="0">
                              <a:latin typeface="Cambria Math" charset="0"/>
                            </a:rPr>
                          </m:ctrlPr>
                        </m:sSubSupPr>
                        <m:e>
                          <m:r>
                            <a:rPr lang="en-US" sz="2100" i="1">
                              <a:latin typeface="Cambria Math" panose="02040503050406030204" pitchFamily="18" charset="0"/>
                            </a:rPr>
                            <m:t>𝑊</m:t>
                          </m:r>
                        </m:e>
                        <m:sub>
                          <m:r>
                            <a:rPr lang="de-DE" sz="2100" b="0" i="1" smtClean="0">
                              <a:latin typeface="Cambria Math" charset="0"/>
                            </a:rPr>
                            <m:t>𝑁</m:t>
                          </m:r>
                          <m:r>
                            <a:rPr lang="en-US" sz="2100" i="1">
                              <a:latin typeface="Cambria Math" panose="02040503050406030204" pitchFamily="18" charset="0"/>
                            </a:rPr>
                            <m:t>×</m:t>
                          </m:r>
                          <m:r>
                            <a:rPr lang="de-DE" sz="2100" b="0" i="1" smtClean="0">
                              <a:latin typeface="Cambria Math" charset="0"/>
                            </a:rPr>
                            <m:t>𝑉</m:t>
                          </m:r>
                        </m:sub>
                        <m:sup>
                          <m:r>
                            <a:rPr lang="en-US" sz="2100" i="1">
                              <a:latin typeface="Cambria Math" panose="02040503050406030204" pitchFamily="18" charset="0"/>
                            </a:rPr>
                            <m:t>′</m:t>
                          </m:r>
                        </m:sup>
                      </m:sSubSup>
                    </m:oMath>
                  </m:oMathPara>
                </a14:m>
                <a:endParaRPr lang="en-US" sz="2100" dirty="0"/>
              </a:p>
            </p:txBody>
          </p:sp>
        </mc:Choice>
        <mc:Fallback xmlns="">
          <p:sp>
            <p:nvSpPr>
              <p:cNvPr id="85" name="TextBox 84"/>
              <p:cNvSpPr txBox="1">
                <a:spLocks noRot="1" noChangeAspect="1" noMove="1" noResize="1" noEditPoints="1" noAdjustHandles="1" noChangeArrowheads="1" noChangeShapeType="1" noTextEdit="1"/>
              </p:cNvSpPr>
              <p:nvPr/>
            </p:nvSpPr>
            <p:spPr>
              <a:xfrm>
                <a:off x="5630643" y="3421906"/>
                <a:ext cx="922688" cy="415498"/>
              </a:xfrm>
              <a:prstGeom prst="rect">
                <a:avLst/>
              </a:prstGeom>
              <a:blipFill rotWithShape="0">
                <a:blip r:embed="rId6"/>
                <a:stretch>
                  <a:fillRect b="-2941"/>
                </a:stretch>
              </a:blipFill>
            </p:spPr>
            <p:txBody>
              <a:bodyPr/>
              <a:lstStyle/>
              <a:p>
                <a:r>
                  <a:rPr lang="en-US">
                    <a:noFill/>
                  </a:rPr>
                  <a:t> </a:t>
                </a:r>
              </a:p>
            </p:txBody>
          </p:sp>
        </mc:Fallback>
      </mc:AlternateContent>
      <p:sp>
        <p:nvSpPr>
          <p:cNvPr id="3" name="Rectangle 2"/>
          <p:cNvSpPr/>
          <p:nvPr/>
        </p:nvSpPr>
        <p:spPr>
          <a:xfrm>
            <a:off x="1491859" y="5898887"/>
            <a:ext cx="6463430" cy="646331"/>
          </a:xfrm>
          <a:prstGeom prst="rect">
            <a:avLst/>
          </a:prstGeom>
        </p:spPr>
        <p:txBody>
          <a:bodyPr wrap="square">
            <a:spAutoFit/>
          </a:bodyPr>
          <a:lstStyle/>
          <a:p>
            <a:r>
              <a:rPr lang="en-US" dirty="0"/>
              <a:t>We can consider either W or W’ as the word’s representation. </a:t>
            </a:r>
            <a:r>
              <a:rPr lang="en-US" dirty="0" smtClean="0"/>
              <a:t/>
            </a:r>
            <a:br>
              <a:rPr lang="en-US" dirty="0" smtClean="0"/>
            </a:br>
            <a:r>
              <a:rPr lang="en-US" dirty="0" smtClean="0"/>
              <a:t>Or </a:t>
            </a:r>
            <a:r>
              <a:rPr lang="en-US" dirty="0"/>
              <a:t>even take the average.</a:t>
            </a:r>
          </a:p>
        </p:txBody>
      </p:sp>
    </p:spTree>
    <p:extLst>
      <p:ext uri="{BB962C8B-B14F-4D97-AF65-F5344CB8AC3E}">
        <p14:creationId xmlns:p14="http://schemas.microsoft.com/office/powerpoint/2010/main" val="555673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640"/>
            <a:ext cx="8229600" cy="503238"/>
          </a:xfrm>
        </p:spPr>
        <p:txBody>
          <a:bodyPr/>
          <a:lstStyle/>
          <a:p>
            <a:r>
              <a:rPr lang="en-US" sz="4400" dirty="0"/>
              <a:t>Some interesting results</a:t>
            </a:r>
          </a:p>
        </p:txBody>
      </p:sp>
      <p:sp>
        <p:nvSpPr>
          <p:cNvPr id="4" name="Slide Number Placeholder 3"/>
          <p:cNvSpPr>
            <a:spLocks noGrp="1"/>
          </p:cNvSpPr>
          <p:nvPr>
            <p:ph type="sldNum" sz="quarter" idx="12"/>
          </p:nvPr>
        </p:nvSpPr>
        <p:spPr/>
        <p:txBody>
          <a:bodyPr/>
          <a:lstStyle/>
          <a:p>
            <a:fld id="{330EA680-D336-4FF7-8B7A-9848BB0A1C32}" type="slidenum">
              <a:rPr lang="en-US" smtClean="0"/>
              <a:pPr/>
              <a:t>19</a:t>
            </a:fld>
            <a:endParaRPr lang="en-US" dirty="0"/>
          </a:p>
        </p:txBody>
      </p:sp>
      <p:pic>
        <p:nvPicPr>
          <p:cNvPr id="5" name="Picture 4"/>
          <p:cNvPicPr>
            <a:picLocks noChangeAspect="1"/>
          </p:cNvPicPr>
          <p:nvPr/>
        </p:nvPicPr>
        <p:blipFill>
          <a:blip r:embed="rId2"/>
          <a:stretch>
            <a:fillRect/>
          </a:stretch>
        </p:blipFill>
        <p:spPr>
          <a:xfrm>
            <a:off x="1077238" y="1481589"/>
            <a:ext cx="6379322" cy="4519161"/>
          </a:xfrm>
          <a:prstGeom prst="rect">
            <a:avLst/>
          </a:prstGeom>
        </p:spPr>
      </p:pic>
    </p:spTree>
    <p:extLst>
      <p:ext uri="{BB962C8B-B14F-4D97-AF65-F5344CB8AC3E}">
        <p14:creationId xmlns:p14="http://schemas.microsoft.com/office/powerpoint/2010/main" val="1022544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Word-Word Associations in Document Retrieval</a:t>
            </a:r>
            <a:endParaRPr lang="en-US" dirty="0"/>
          </a:p>
        </p:txBody>
      </p:sp>
      <p:sp>
        <p:nvSpPr>
          <p:cNvPr id="3" name="Content Placeholder 2"/>
          <p:cNvSpPr>
            <a:spLocks noGrp="1"/>
          </p:cNvSpPr>
          <p:nvPr>
            <p:ph idx="1"/>
          </p:nvPr>
        </p:nvSpPr>
        <p:spPr>
          <a:xfrm>
            <a:off x="457200" y="1196975"/>
            <a:ext cx="8363272" cy="496887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Recap</a:t>
            </a:r>
          </a:p>
          <a:p>
            <a:pPr marL="342900" lvl="1" indent="-342900" eaLnBrk="1" fontAlgn="auto" hangingPunct="1">
              <a:spcBef>
                <a:spcPts val="0"/>
              </a:spcBef>
              <a:spcAft>
                <a:spcPts val="0"/>
              </a:spcAft>
              <a:buFontTx/>
              <a:buChar char="•"/>
            </a:pPr>
            <a:r>
              <a:rPr lang="en-US" dirty="0" smtClean="0">
                <a:solidFill>
                  <a:srgbClr val="0305FF"/>
                </a:solidFill>
              </a:rPr>
              <a:t>LSI</a:t>
            </a:r>
            <a:r>
              <a:rPr lang="en-US" dirty="0" smtClean="0"/>
              <a:t>: </a:t>
            </a:r>
            <a:r>
              <a:rPr lang="en-US" dirty="0"/>
              <a:t>Documents as </a:t>
            </a:r>
            <a:r>
              <a:rPr lang="en-US" dirty="0" smtClean="0"/>
              <a:t>vectors, dimension reduction</a:t>
            </a:r>
          </a:p>
          <a:p>
            <a:pPr eaLnBrk="1" fontAlgn="auto" hangingPunct="1">
              <a:spcBef>
                <a:spcPts val="0"/>
              </a:spcBef>
              <a:spcAft>
                <a:spcPts val="0"/>
              </a:spcAft>
            </a:pPr>
            <a:r>
              <a:rPr lang="en-US" dirty="0" smtClean="0">
                <a:solidFill>
                  <a:srgbClr val="0305FF"/>
                </a:solidFill>
              </a:rPr>
              <a:t>Topic Modeling</a:t>
            </a:r>
          </a:p>
          <a:p>
            <a:pPr lvl="1" eaLnBrk="1" fontAlgn="auto" hangingPunct="1">
              <a:spcBef>
                <a:spcPts val="0"/>
              </a:spcBef>
              <a:spcAft>
                <a:spcPts val="0"/>
              </a:spcAft>
            </a:pPr>
            <a:r>
              <a:rPr lang="en-US" dirty="0" smtClean="0"/>
              <a:t>Topic = Word distribution</a:t>
            </a:r>
          </a:p>
          <a:p>
            <a:pPr lvl="1" eaLnBrk="1" fontAlgn="auto" hangingPunct="1">
              <a:spcBef>
                <a:spcPts val="0"/>
              </a:spcBef>
              <a:spcAft>
                <a:spcPts val="0"/>
              </a:spcAft>
            </a:pPr>
            <a:r>
              <a:rPr lang="en-US" dirty="0" smtClean="0"/>
              <a:t>From LDA-Model: P(Z | </a:t>
            </a:r>
            <a:r>
              <a:rPr lang="en-US" b="1" dirty="0" smtClean="0"/>
              <a:t>w</a:t>
            </a:r>
            <a:r>
              <a:rPr lang="en-US" dirty="0" smtClean="0"/>
              <a:t>)</a:t>
            </a:r>
          </a:p>
          <a:p>
            <a:pPr lvl="1" eaLnBrk="1" fontAlgn="auto" hangingPunct="1">
              <a:spcBef>
                <a:spcPts val="0"/>
              </a:spcBef>
              <a:spcAft>
                <a:spcPts val="0"/>
              </a:spcAft>
            </a:pPr>
            <a:r>
              <a:rPr lang="en-US" dirty="0" smtClean="0"/>
              <a:t>Assumption: </a:t>
            </a:r>
            <a:r>
              <a:rPr lang="en-US" dirty="0" smtClean="0">
                <a:solidFill>
                  <a:srgbClr val="0305FF"/>
                </a:solidFill>
              </a:rPr>
              <a:t>Bag of words </a:t>
            </a:r>
            <a:r>
              <a:rPr lang="en-US" dirty="0" smtClean="0"/>
              <a:t>model </a:t>
            </a:r>
            <a:br>
              <a:rPr lang="en-US" dirty="0" smtClean="0"/>
            </a:br>
            <a:r>
              <a:rPr lang="en-US" dirty="0" smtClean="0"/>
              <a:t>(independence, </a:t>
            </a:r>
            <a:r>
              <a:rPr lang="en-US" dirty="0" smtClean="0">
                <a:solidFill>
                  <a:srgbClr val="0305FF"/>
                </a:solidFill>
              </a:rPr>
              <a:t>naïve Bayes</a:t>
            </a:r>
            <a:r>
              <a:rPr lang="en-US" dirty="0" smtClean="0"/>
              <a:t>, unigram distribution)</a:t>
            </a:r>
            <a:endParaRPr lang="en-US" dirty="0"/>
          </a:p>
          <a:p>
            <a:pPr marL="0" indent="0" eaLnBrk="1" fontAlgn="auto" hangingPunct="1">
              <a:spcBef>
                <a:spcPts val="0"/>
              </a:spcBef>
              <a:spcAft>
                <a:spcPts val="0"/>
              </a:spcAft>
              <a:buNone/>
            </a:pPr>
            <a:r>
              <a:rPr lang="en-US" dirty="0" smtClean="0">
                <a:solidFill>
                  <a:srgbClr val="FF0000"/>
                </a:solidFill>
              </a:rPr>
              <a:t>Words are not independent </a:t>
            </a:r>
            <a:r>
              <a:rPr lang="en-US" dirty="0" smtClean="0"/>
              <a:t>of each other</a:t>
            </a:r>
          </a:p>
          <a:p>
            <a:pPr eaLnBrk="1" fontAlgn="auto" hangingPunct="1">
              <a:spcBef>
                <a:spcPts val="0"/>
              </a:spcBef>
              <a:spcAft>
                <a:spcPts val="0"/>
              </a:spcAft>
            </a:pPr>
            <a:r>
              <a:rPr lang="en-US" dirty="0" smtClean="0"/>
              <a:t>Word similarity measures</a:t>
            </a:r>
          </a:p>
          <a:p>
            <a:pPr eaLnBrk="1" fontAlgn="auto" hangingPunct="1">
              <a:spcBef>
                <a:spcPts val="0"/>
              </a:spcBef>
              <a:spcAft>
                <a:spcPts val="0"/>
              </a:spcAft>
            </a:pPr>
            <a:r>
              <a:rPr lang="en-US" dirty="0" smtClean="0"/>
              <a:t>Extend query with similar words automatically</a:t>
            </a:r>
          </a:p>
          <a:p>
            <a:pPr eaLnBrk="1" fontAlgn="auto" hangingPunct="1">
              <a:spcBef>
                <a:spcPts val="0"/>
              </a:spcBef>
              <a:spcAft>
                <a:spcPts val="0"/>
              </a:spcAft>
            </a:pPr>
            <a:r>
              <a:rPr lang="en-US" dirty="0" smtClean="0"/>
              <a:t>Extend query with most frequent followers/predecessors</a:t>
            </a:r>
          </a:p>
          <a:p>
            <a:pPr eaLnBrk="1" fontAlgn="auto" hangingPunct="1">
              <a:spcBef>
                <a:spcPts val="0"/>
              </a:spcBef>
              <a:spcAft>
                <a:spcPts val="0"/>
              </a:spcAft>
            </a:pPr>
            <a:r>
              <a:rPr lang="en-US" dirty="0" smtClean="0"/>
              <a:t>Insert words in anticipated gaps in a string query</a:t>
            </a:r>
          </a:p>
          <a:p>
            <a:pPr marL="0" indent="0" eaLnBrk="1" fontAlgn="auto" hangingPunct="1">
              <a:spcBef>
                <a:spcPts val="0"/>
              </a:spcBef>
              <a:spcAft>
                <a:spcPts val="0"/>
              </a:spcAft>
              <a:buNone/>
            </a:pPr>
            <a:r>
              <a:rPr lang="en-US" dirty="0" smtClean="0"/>
              <a:t>Need to represent </a:t>
            </a:r>
            <a:r>
              <a:rPr lang="en-US" dirty="0" smtClean="0">
                <a:solidFill>
                  <a:srgbClr val="0305FF"/>
                </a:solidFill>
              </a:rPr>
              <a:t>word semantics</a:t>
            </a:r>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2</a:t>
            </a:fld>
            <a:endParaRPr lang="de-DE"/>
          </a:p>
        </p:txBody>
      </p:sp>
    </p:spTree>
    <p:extLst>
      <p:ext uri="{BB962C8B-B14F-4D97-AF65-F5344CB8AC3E}">
        <p14:creationId xmlns:p14="http://schemas.microsoft.com/office/powerpoint/2010/main" val="25299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Word analogies</a:t>
            </a:r>
          </a:p>
        </p:txBody>
      </p:sp>
      <p:sp>
        <p:nvSpPr>
          <p:cNvPr id="3" name="Slide Number Placeholder 2"/>
          <p:cNvSpPr>
            <a:spLocks noGrp="1"/>
          </p:cNvSpPr>
          <p:nvPr>
            <p:ph type="sldNum" sz="quarter" idx="12"/>
          </p:nvPr>
        </p:nvSpPr>
        <p:spPr/>
        <p:txBody>
          <a:bodyPr/>
          <a:lstStyle/>
          <a:p>
            <a:fld id="{330EA680-D336-4FF7-8B7A-9848BB0A1C32}" type="slidenum">
              <a:rPr lang="en-US" smtClean="0"/>
              <a:t>20</a:t>
            </a:fld>
            <a:endParaRPr lang="en-US"/>
          </a:p>
        </p:txBody>
      </p:sp>
      <p:pic>
        <p:nvPicPr>
          <p:cNvPr id="6" name="Picture 5"/>
          <p:cNvPicPr>
            <a:picLocks noChangeAspect="1"/>
          </p:cNvPicPr>
          <p:nvPr/>
        </p:nvPicPr>
        <p:blipFill>
          <a:blip r:embed="rId3"/>
          <a:stretch>
            <a:fillRect/>
          </a:stretch>
        </p:blipFill>
        <p:spPr>
          <a:xfrm>
            <a:off x="991891" y="1567933"/>
            <a:ext cx="7160217" cy="4911174"/>
          </a:xfrm>
          <a:prstGeom prst="rect">
            <a:avLst/>
          </a:prstGeom>
        </p:spPr>
      </p:pic>
    </p:spTree>
    <p:extLst>
      <p:ext uri="{BB962C8B-B14F-4D97-AF65-F5344CB8AC3E}">
        <p14:creationId xmlns:p14="http://schemas.microsoft.com/office/powerpoint/2010/main" val="1734511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smtClean="0">
                <a:latin typeface="Courier New" panose="02070309020205020404" pitchFamily="49" charset="0"/>
                <a:cs typeface="Courier New" panose="02070309020205020404" pitchFamily="49" charset="0"/>
              </a:rPr>
              <a:t>word2vec</a:t>
            </a:r>
            <a:r>
              <a:rPr lang="en-US" dirty="0" smtClean="0"/>
              <a:t>?</a:t>
            </a:r>
            <a:endParaRPr lang="en-GB" dirty="0"/>
          </a:p>
        </p:txBody>
      </p:sp>
      <p:sp>
        <p:nvSpPr>
          <p:cNvPr id="3" name="Content Placeholder 2"/>
          <p:cNvSpPr>
            <a:spLocks noGrp="1"/>
          </p:cNvSpPr>
          <p:nvPr>
            <p:ph idx="1"/>
          </p:nvPr>
        </p:nvSpPr>
        <p:spPr>
          <a:xfrm>
            <a:off x="468313" y="1484784"/>
            <a:ext cx="7886700" cy="3774281"/>
          </a:xfrm>
        </p:spPr>
        <p:txBody>
          <a:bodyPr>
            <a:normAutofit fontScale="77500" lnSpcReduction="20000"/>
          </a:bodyPr>
          <a:lstStyle/>
          <a:p>
            <a:r>
              <a:rPr lang="en-US" dirty="0" smtClean="0">
                <a:latin typeface="Courier New" panose="02070309020205020404" pitchFamily="49" charset="0"/>
                <a:cs typeface="Courier New" panose="02070309020205020404" pitchFamily="49" charset="0"/>
              </a:rPr>
              <a:t>word2vec</a:t>
            </a:r>
            <a:r>
              <a:rPr lang="en-US" dirty="0" smtClean="0"/>
              <a:t> is </a:t>
            </a:r>
            <a:r>
              <a:rPr lang="en-US" b="1" dirty="0" smtClean="0"/>
              <a:t>not</a:t>
            </a:r>
            <a:r>
              <a:rPr lang="en-US" dirty="0" smtClean="0"/>
              <a:t> a single algorithm</a:t>
            </a:r>
          </a:p>
          <a:p>
            <a:r>
              <a:rPr lang="en-US" dirty="0" smtClean="0"/>
              <a:t>It is a </a:t>
            </a:r>
            <a:r>
              <a:rPr lang="en-US" b="1" dirty="0" smtClean="0"/>
              <a:t>software package</a:t>
            </a:r>
            <a:r>
              <a:rPr lang="en-US" dirty="0" smtClean="0"/>
              <a:t> for representing words as vectors, containing:</a:t>
            </a:r>
          </a:p>
          <a:p>
            <a:pPr lvl="1"/>
            <a:r>
              <a:rPr lang="en-US" dirty="0" smtClean="0"/>
              <a:t>Two distinct models</a:t>
            </a:r>
          </a:p>
          <a:p>
            <a:pPr lvl="2"/>
            <a:r>
              <a:rPr lang="en-US" dirty="0" err="1" smtClean="0"/>
              <a:t>CBoW</a:t>
            </a:r>
            <a:endParaRPr lang="en-US" dirty="0" smtClean="0"/>
          </a:p>
          <a:p>
            <a:pPr lvl="2"/>
            <a:r>
              <a:rPr lang="en-US" b="1" dirty="0" smtClean="0">
                <a:solidFill>
                  <a:schemeClr val="accent1">
                    <a:lumMod val="50000"/>
                  </a:schemeClr>
                </a:solidFill>
              </a:rPr>
              <a:t>Skip-Gram			(SG)</a:t>
            </a:r>
          </a:p>
          <a:p>
            <a:pPr lvl="1"/>
            <a:r>
              <a:rPr lang="en-US" dirty="0" smtClean="0"/>
              <a:t>Various training methods</a:t>
            </a:r>
          </a:p>
          <a:p>
            <a:pPr lvl="2"/>
            <a:r>
              <a:rPr lang="en-US" b="1" dirty="0" smtClean="0">
                <a:solidFill>
                  <a:schemeClr val="accent2"/>
                </a:solidFill>
              </a:rPr>
              <a:t>Negative Sampling		(NS)</a:t>
            </a:r>
          </a:p>
          <a:p>
            <a:pPr lvl="2"/>
            <a:r>
              <a:rPr lang="en-US" dirty="0" smtClean="0"/>
              <a:t>Hierarchical </a:t>
            </a:r>
            <a:r>
              <a:rPr lang="en-US" dirty="0" err="1" smtClean="0"/>
              <a:t>Softmax</a:t>
            </a:r>
            <a:endParaRPr lang="en-US" dirty="0" smtClean="0"/>
          </a:p>
          <a:p>
            <a:pPr lvl="1"/>
            <a:r>
              <a:rPr lang="en-US" dirty="0" smtClean="0"/>
              <a:t>A rich preprocessing pipeline</a:t>
            </a:r>
          </a:p>
          <a:p>
            <a:pPr lvl="2"/>
            <a:r>
              <a:rPr lang="en-US" dirty="0" smtClean="0"/>
              <a:t>Dynamic Context Windows</a:t>
            </a:r>
          </a:p>
          <a:p>
            <a:pPr lvl="2"/>
            <a:r>
              <a:rPr lang="en-US" dirty="0" smtClean="0"/>
              <a:t>Subsampling</a:t>
            </a:r>
          </a:p>
          <a:p>
            <a:pPr lvl="2"/>
            <a:r>
              <a:rPr lang="en-US" dirty="0"/>
              <a:t>Deleting Rare Words</a:t>
            </a:r>
          </a:p>
          <a:p>
            <a:pPr lvl="2"/>
            <a:endParaRPr lang="en-US" dirty="0" smtClean="0"/>
          </a:p>
        </p:txBody>
      </p:sp>
      <p:sp>
        <p:nvSpPr>
          <p:cNvPr id="4" name="Slide Number Placeholder 3"/>
          <p:cNvSpPr>
            <a:spLocks noGrp="1"/>
          </p:cNvSpPr>
          <p:nvPr>
            <p:ph type="sldNum" sz="quarter" idx="12"/>
          </p:nvPr>
        </p:nvSpPr>
        <p:spPr/>
        <p:txBody>
          <a:bodyPr/>
          <a:lstStyle/>
          <a:p>
            <a:fld id="{7F92B3FB-2F82-4CB9-93A4-1640FC20E3CE}" type="slidenum">
              <a:rPr lang="en-GB" smtClean="0"/>
              <a:t>21</a:t>
            </a:fld>
            <a:endParaRPr lang="en-GB"/>
          </a:p>
        </p:txBody>
      </p:sp>
    </p:spTree>
    <p:extLst>
      <p:ext uri="{BB962C8B-B14F-4D97-AF65-F5344CB8AC3E}">
        <p14:creationId xmlns:p14="http://schemas.microsoft.com/office/powerpoint/2010/main" val="65219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Skip-Grams with Negative Sampling (SGNS)</a:t>
            </a:r>
            <a:endParaRPr lang="en-GB" dirty="0"/>
          </a:p>
        </p:txBody>
      </p:sp>
      <p:sp>
        <p:nvSpPr>
          <p:cNvPr id="3" name="Content Placeholder 2"/>
          <p:cNvSpPr>
            <a:spLocks noGrp="1"/>
          </p:cNvSpPr>
          <p:nvPr>
            <p:ph idx="1"/>
          </p:nvPr>
        </p:nvSpPr>
        <p:spPr/>
        <p:txBody>
          <a:bodyPr/>
          <a:lstStyle/>
          <a:p>
            <a:pPr marL="0" indent="0">
              <a:buNone/>
            </a:pPr>
            <a:r>
              <a:rPr lang="en-US" dirty="0" smtClean="0"/>
              <a:t>Marco saw a furry little </a:t>
            </a:r>
            <a:r>
              <a:rPr lang="en-US" dirty="0" err="1" smtClean="0"/>
              <a:t>wampimuk</a:t>
            </a:r>
            <a:r>
              <a:rPr lang="en-US" dirty="0" smtClean="0"/>
              <a:t> hiding in the tree.</a:t>
            </a:r>
            <a:endParaRPr lang="en-GB" dirty="0"/>
          </a:p>
        </p:txBody>
      </p:sp>
      <p:sp>
        <p:nvSpPr>
          <p:cNvPr id="4" name="TextBox 3"/>
          <p:cNvSpPr txBox="1"/>
          <p:nvPr/>
        </p:nvSpPr>
        <p:spPr>
          <a:xfrm>
            <a:off x="3491880" y="6146140"/>
            <a:ext cx="3096344" cy="523220"/>
          </a:xfrm>
          <a:prstGeom prst="rect">
            <a:avLst/>
          </a:prstGeom>
          <a:noFill/>
        </p:spPr>
        <p:txBody>
          <a:bodyPr wrap="square" rtlCol="0">
            <a:spAutoFit/>
          </a:bodyPr>
          <a:lstStyle/>
          <a:p>
            <a:r>
              <a:rPr lang="en-GB" sz="1400" dirty="0" smtClean="0">
                <a:solidFill>
                  <a:srgbClr val="0B05FF"/>
                </a:solidFill>
              </a:rPr>
              <a:t>“word2vec Explained…”</a:t>
            </a:r>
          </a:p>
          <a:p>
            <a:r>
              <a:rPr lang="en-US" sz="1400" dirty="0" smtClean="0">
                <a:solidFill>
                  <a:srgbClr val="0B05FF"/>
                </a:solidFill>
              </a:rPr>
              <a:t>Goldberg &amp; Levy, </a:t>
            </a:r>
            <a:r>
              <a:rPr lang="en-US" sz="1400" dirty="0" err="1" smtClean="0">
                <a:solidFill>
                  <a:srgbClr val="0B05FF"/>
                </a:solidFill>
              </a:rPr>
              <a:t>arXiv</a:t>
            </a:r>
            <a:r>
              <a:rPr lang="en-US" sz="1400" dirty="0" smtClean="0">
                <a:solidFill>
                  <a:srgbClr val="0B05FF"/>
                </a:solidFill>
              </a:rPr>
              <a:t> 2014</a:t>
            </a:r>
            <a:endParaRPr lang="en-GB" sz="1400" dirty="0">
              <a:solidFill>
                <a:srgbClr val="0B05FF"/>
              </a:solidFill>
            </a:endParaRPr>
          </a:p>
        </p:txBody>
      </p:sp>
      <p:sp>
        <p:nvSpPr>
          <p:cNvPr id="5" name="Slide Number Placeholder 4"/>
          <p:cNvSpPr>
            <a:spLocks noGrp="1"/>
          </p:cNvSpPr>
          <p:nvPr>
            <p:ph type="sldNum" sz="quarter" idx="12"/>
          </p:nvPr>
        </p:nvSpPr>
        <p:spPr/>
        <p:txBody>
          <a:bodyPr/>
          <a:lstStyle/>
          <a:p>
            <a:fld id="{7F92B3FB-2F82-4CB9-93A4-1640FC20E3CE}" type="slidenum">
              <a:rPr lang="en-GB" smtClean="0"/>
              <a:t>22</a:t>
            </a:fld>
            <a:endParaRPr lang="en-GB"/>
          </a:p>
        </p:txBody>
      </p:sp>
    </p:spTree>
    <p:extLst>
      <p:ext uri="{BB962C8B-B14F-4D97-AF65-F5344CB8AC3E}">
        <p14:creationId xmlns:p14="http://schemas.microsoft.com/office/powerpoint/2010/main" val="1388223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Skip-Grams with Negative Sampling (SGNS)</a:t>
            </a:r>
            <a:endParaRPr lang="en-GB" dirty="0"/>
          </a:p>
        </p:txBody>
      </p:sp>
      <p:sp>
        <p:nvSpPr>
          <p:cNvPr id="3" name="Content Placeholder 2"/>
          <p:cNvSpPr>
            <a:spLocks noGrp="1"/>
          </p:cNvSpPr>
          <p:nvPr>
            <p:ph idx="1"/>
          </p:nvPr>
        </p:nvSpPr>
        <p:spPr/>
        <p:txBody>
          <a:bodyPr/>
          <a:lstStyle/>
          <a:p>
            <a:pPr marL="0" indent="0">
              <a:buNone/>
            </a:pPr>
            <a:r>
              <a:rPr lang="en-US" dirty="0" smtClean="0"/>
              <a:t>Marco saw a furry little </a:t>
            </a:r>
            <a:r>
              <a:rPr lang="en-US" dirty="0" err="1" smtClean="0">
                <a:solidFill>
                  <a:schemeClr val="accent1">
                    <a:lumMod val="50000"/>
                  </a:schemeClr>
                </a:solidFill>
              </a:rPr>
              <a:t>wampimuk</a:t>
            </a:r>
            <a:r>
              <a:rPr lang="en-US" dirty="0" smtClean="0">
                <a:solidFill>
                  <a:schemeClr val="accent1">
                    <a:lumMod val="50000"/>
                  </a:schemeClr>
                </a:solidFill>
              </a:rPr>
              <a:t> </a:t>
            </a:r>
            <a:r>
              <a:rPr lang="en-US" dirty="0" smtClean="0"/>
              <a:t>hiding in the tree.</a:t>
            </a:r>
            <a:endParaRPr lang="en-GB" dirty="0"/>
          </a:p>
        </p:txBody>
      </p:sp>
      <p:sp>
        <p:nvSpPr>
          <p:cNvPr id="5" name="Slide Number Placeholder 4"/>
          <p:cNvSpPr>
            <a:spLocks noGrp="1"/>
          </p:cNvSpPr>
          <p:nvPr>
            <p:ph type="sldNum" sz="quarter" idx="12"/>
          </p:nvPr>
        </p:nvSpPr>
        <p:spPr/>
        <p:txBody>
          <a:bodyPr/>
          <a:lstStyle/>
          <a:p>
            <a:fld id="{7F92B3FB-2F82-4CB9-93A4-1640FC20E3CE}" type="slidenum">
              <a:rPr lang="en-GB" smtClean="0"/>
              <a:t>23</a:t>
            </a:fld>
            <a:endParaRPr lang="en-GB"/>
          </a:p>
        </p:txBody>
      </p:sp>
      <p:sp>
        <p:nvSpPr>
          <p:cNvPr id="6" name="TextBox 5"/>
          <p:cNvSpPr txBox="1"/>
          <p:nvPr/>
        </p:nvSpPr>
        <p:spPr>
          <a:xfrm>
            <a:off x="3491880" y="6146140"/>
            <a:ext cx="3096344" cy="523220"/>
          </a:xfrm>
          <a:prstGeom prst="rect">
            <a:avLst/>
          </a:prstGeom>
          <a:noFill/>
        </p:spPr>
        <p:txBody>
          <a:bodyPr wrap="square" rtlCol="0">
            <a:spAutoFit/>
          </a:bodyPr>
          <a:lstStyle/>
          <a:p>
            <a:r>
              <a:rPr lang="en-GB" sz="1400" dirty="0" smtClean="0">
                <a:solidFill>
                  <a:srgbClr val="0B05FF"/>
                </a:solidFill>
              </a:rPr>
              <a:t>“word2vec Explained…”</a:t>
            </a:r>
          </a:p>
          <a:p>
            <a:r>
              <a:rPr lang="en-US" sz="1400" dirty="0" smtClean="0">
                <a:solidFill>
                  <a:srgbClr val="0B05FF"/>
                </a:solidFill>
              </a:rPr>
              <a:t>Goldberg &amp; Levy, </a:t>
            </a:r>
            <a:r>
              <a:rPr lang="en-US" sz="1400" dirty="0" err="1" smtClean="0">
                <a:solidFill>
                  <a:srgbClr val="0B05FF"/>
                </a:solidFill>
              </a:rPr>
              <a:t>arXiv</a:t>
            </a:r>
            <a:r>
              <a:rPr lang="en-US" sz="1400" dirty="0" smtClean="0">
                <a:solidFill>
                  <a:srgbClr val="0B05FF"/>
                </a:solidFill>
              </a:rPr>
              <a:t> 2014</a:t>
            </a:r>
            <a:endParaRPr lang="en-GB" sz="1400" dirty="0">
              <a:solidFill>
                <a:srgbClr val="0B05FF"/>
              </a:solidFill>
            </a:endParaRPr>
          </a:p>
        </p:txBody>
      </p:sp>
    </p:spTree>
    <p:extLst>
      <p:ext uri="{BB962C8B-B14F-4D97-AF65-F5344CB8AC3E}">
        <p14:creationId xmlns:p14="http://schemas.microsoft.com/office/powerpoint/2010/main" val="1932469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Skip-Grams with Negative Sampling (SGNS)</a:t>
            </a:r>
            <a:endParaRPr lang="en-GB" dirty="0"/>
          </a:p>
        </p:txBody>
      </p:sp>
      <p:sp>
        <p:nvSpPr>
          <p:cNvPr id="3" name="Content Placeholder 2"/>
          <p:cNvSpPr>
            <a:spLocks noGrp="1"/>
          </p:cNvSpPr>
          <p:nvPr>
            <p:ph idx="1"/>
          </p:nvPr>
        </p:nvSpPr>
        <p:spPr/>
        <p:txBody>
          <a:bodyPr/>
          <a:lstStyle/>
          <a:p>
            <a:pPr marL="0" indent="0">
              <a:buNone/>
            </a:pPr>
            <a:r>
              <a:rPr lang="en-US" dirty="0" smtClean="0"/>
              <a:t>Marco saw a </a:t>
            </a:r>
            <a:r>
              <a:rPr lang="en-US" dirty="0" smtClean="0">
                <a:solidFill>
                  <a:schemeClr val="accent2"/>
                </a:solidFill>
              </a:rPr>
              <a:t>furry little </a:t>
            </a:r>
            <a:r>
              <a:rPr lang="en-US" dirty="0" err="1" smtClean="0">
                <a:solidFill>
                  <a:schemeClr val="accent1">
                    <a:lumMod val="50000"/>
                  </a:schemeClr>
                </a:solidFill>
              </a:rPr>
              <a:t>wampimuk</a:t>
            </a:r>
            <a:r>
              <a:rPr lang="en-US" dirty="0" smtClean="0">
                <a:solidFill>
                  <a:schemeClr val="accent1">
                    <a:lumMod val="50000"/>
                  </a:schemeClr>
                </a:solidFill>
              </a:rPr>
              <a:t> </a:t>
            </a:r>
            <a:r>
              <a:rPr lang="en-US" dirty="0" smtClean="0">
                <a:solidFill>
                  <a:schemeClr val="accent2"/>
                </a:solidFill>
              </a:rPr>
              <a:t>hiding in </a:t>
            </a:r>
            <a:r>
              <a:rPr lang="en-US" dirty="0" smtClean="0"/>
              <a:t>the tree.</a:t>
            </a:r>
          </a:p>
          <a:p>
            <a:pPr marL="0" indent="0">
              <a:buNone/>
            </a:pPr>
            <a:endParaRPr lang="en-US" dirty="0"/>
          </a:p>
          <a:p>
            <a:pPr marL="0" indent="0">
              <a:buNone/>
            </a:pPr>
            <a:r>
              <a:rPr lang="en-US" b="1" u="sng" dirty="0" smtClean="0"/>
              <a:t>words</a:t>
            </a:r>
            <a:r>
              <a:rPr lang="en-US" b="1" dirty="0" smtClean="0"/>
              <a:t>			</a:t>
            </a:r>
            <a:r>
              <a:rPr lang="en-US" b="1" u="sng" dirty="0" smtClean="0"/>
              <a:t>contexts</a:t>
            </a:r>
          </a:p>
          <a:p>
            <a:pPr marL="0" indent="0">
              <a:buNone/>
            </a:pPr>
            <a:r>
              <a:rPr lang="en-US" dirty="0" err="1" smtClean="0"/>
              <a:t>wampimuk</a:t>
            </a:r>
            <a:r>
              <a:rPr lang="en-US" dirty="0" smtClean="0"/>
              <a:t>		furry</a:t>
            </a:r>
          </a:p>
          <a:p>
            <a:pPr marL="0" indent="0">
              <a:buNone/>
            </a:pPr>
            <a:r>
              <a:rPr lang="en-US" dirty="0" err="1" smtClean="0"/>
              <a:t>wampimuk</a:t>
            </a:r>
            <a:r>
              <a:rPr lang="en-US" dirty="0" smtClean="0"/>
              <a:t>		little</a:t>
            </a:r>
            <a:endParaRPr lang="en-GB" dirty="0" smtClean="0"/>
          </a:p>
          <a:p>
            <a:pPr marL="0" indent="0">
              <a:buNone/>
            </a:pPr>
            <a:r>
              <a:rPr lang="en-US" dirty="0" err="1" smtClean="0"/>
              <a:t>wampimuk</a:t>
            </a:r>
            <a:r>
              <a:rPr lang="en-US" dirty="0" smtClean="0"/>
              <a:t>		hiding</a:t>
            </a:r>
            <a:endParaRPr lang="en-GB" dirty="0" smtClean="0"/>
          </a:p>
          <a:p>
            <a:pPr marL="0" indent="0">
              <a:buNone/>
            </a:pPr>
            <a:r>
              <a:rPr lang="en-US" dirty="0" err="1" smtClean="0"/>
              <a:t>wampimuk</a:t>
            </a:r>
            <a:r>
              <a:rPr lang="en-US" dirty="0" smtClean="0"/>
              <a:t>		in</a:t>
            </a:r>
            <a:endParaRPr lang="en-GB" dirty="0" smtClean="0"/>
          </a:p>
          <a:p>
            <a:pPr marL="0" indent="0">
              <a:buNone/>
            </a:pPr>
            <a:r>
              <a:rPr lang="en-US" dirty="0" smtClean="0"/>
              <a:t>…			…</a:t>
            </a:r>
            <a:endParaRPr lang="en-GB" dirty="0"/>
          </a:p>
        </p:txBody>
      </p:sp>
      <p:sp>
        <p:nvSpPr>
          <p:cNvPr id="5" name="Right Brace 4"/>
          <p:cNvSpPr/>
          <p:nvPr/>
        </p:nvSpPr>
        <p:spPr>
          <a:xfrm>
            <a:off x="3780000" y="2636912"/>
            <a:ext cx="810000" cy="2295000"/>
          </a:xfrm>
          <a:prstGeom prst="rightBrace">
            <a:avLst>
              <a:gd name="adj1" fmla="val 45333"/>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p:cNvSpPr txBox="1"/>
              <p:nvPr/>
            </p:nvSpPr>
            <p:spPr>
              <a:xfrm>
                <a:off x="4590000" y="3581912"/>
                <a:ext cx="1369366" cy="415498"/>
              </a:xfrm>
              <a:prstGeom prst="rect">
                <a:avLst/>
              </a:prstGeom>
              <a:noFill/>
            </p:spPr>
            <p:txBody>
              <a:bodyPr wrap="square" rtlCol="0">
                <a:spAutoFit/>
              </a:bodyPr>
              <a:lstStyle/>
              <a:p>
                <a:r>
                  <a:rPr lang="en-US" sz="2100" dirty="0"/>
                  <a:t> </a:t>
                </a:r>
                <a14:m>
                  <m:oMath xmlns:m="http://schemas.openxmlformats.org/officeDocument/2006/math">
                    <m:r>
                      <a:rPr lang="en-US" sz="2100" i="1" dirty="0">
                        <a:latin typeface="Cambria Math" panose="02040503050406030204" pitchFamily="18" charset="0"/>
                      </a:rPr>
                      <m:t>𝐷</m:t>
                    </m:r>
                  </m:oMath>
                </a14:m>
                <a:r>
                  <a:rPr lang="en-GB" sz="2100" dirty="0"/>
                  <a:t> (data)</a:t>
                </a:r>
              </a:p>
            </p:txBody>
          </p:sp>
        </mc:Choice>
        <mc:Fallback xmlns="">
          <p:sp>
            <p:nvSpPr>
              <p:cNvPr id="6" name="TextBox 5"/>
              <p:cNvSpPr txBox="1">
                <a:spLocks noRot="1" noChangeAspect="1" noMove="1" noResize="1" noEditPoints="1" noAdjustHandles="1" noChangeArrowheads="1" noChangeShapeType="1" noTextEdit="1"/>
              </p:cNvSpPr>
              <p:nvPr/>
            </p:nvSpPr>
            <p:spPr>
              <a:xfrm>
                <a:off x="4590000" y="3581912"/>
                <a:ext cx="1369366" cy="415498"/>
              </a:xfrm>
              <a:prstGeom prst="rect">
                <a:avLst/>
              </a:prstGeom>
              <a:blipFill rotWithShape="0">
                <a:blip r:embed="rId3"/>
                <a:stretch>
                  <a:fillRect t="-10294" b="-27941"/>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7F92B3FB-2F82-4CB9-93A4-1640FC20E3CE}" type="slidenum">
              <a:rPr lang="en-GB" smtClean="0"/>
              <a:t>24</a:t>
            </a:fld>
            <a:endParaRPr lang="en-GB"/>
          </a:p>
        </p:txBody>
      </p:sp>
      <p:sp>
        <p:nvSpPr>
          <p:cNvPr id="8" name="TextBox 7"/>
          <p:cNvSpPr txBox="1"/>
          <p:nvPr/>
        </p:nvSpPr>
        <p:spPr>
          <a:xfrm>
            <a:off x="3491880" y="6146140"/>
            <a:ext cx="3096344" cy="523220"/>
          </a:xfrm>
          <a:prstGeom prst="rect">
            <a:avLst/>
          </a:prstGeom>
          <a:noFill/>
        </p:spPr>
        <p:txBody>
          <a:bodyPr wrap="square" rtlCol="0">
            <a:spAutoFit/>
          </a:bodyPr>
          <a:lstStyle/>
          <a:p>
            <a:r>
              <a:rPr lang="en-GB" sz="1400" dirty="0" smtClean="0">
                <a:solidFill>
                  <a:srgbClr val="0B05FF"/>
                </a:solidFill>
              </a:rPr>
              <a:t>“word2vec Explained…”</a:t>
            </a:r>
          </a:p>
          <a:p>
            <a:r>
              <a:rPr lang="en-US" sz="1400" dirty="0" smtClean="0">
                <a:solidFill>
                  <a:srgbClr val="0B05FF"/>
                </a:solidFill>
              </a:rPr>
              <a:t>Goldberg &amp; Levy, </a:t>
            </a:r>
            <a:r>
              <a:rPr lang="en-US" sz="1400" dirty="0" err="1" smtClean="0">
                <a:solidFill>
                  <a:srgbClr val="0B05FF"/>
                </a:solidFill>
              </a:rPr>
              <a:t>arXiv</a:t>
            </a:r>
            <a:r>
              <a:rPr lang="en-US" sz="1400" dirty="0" smtClean="0">
                <a:solidFill>
                  <a:srgbClr val="0B05FF"/>
                </a:solidFill>
              </a:rPr>
              <a:t> 2014</a:t>
            </a:r>
            <a:endParaRPr lang="en-GB" sz="1400" dirty="0">
              <a:solidFill>
                <a:srgbClr val="0B05FF"/>
              </a:solidFill>
            </a:endParaRPr>
          </a:p>
        </p:txBody>
      </p:sp>
    </p:spTree>
    <p:extLst>
      <p:ext uri="{BB962C8B-B14F-4D97-AF65-F5344CB8AC3E}">
        <p14:creationId xmlns:p14="http://schemas.microsoft.com/office/powerpoint/2010/main" val="1632598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Skip-Grams with Negative Sampling (SGNS)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t>SGNS finds a vector </a:t>
                </a:r>
                <a14:m>
                  <m:oMath xmlns:m="http://schemas.openxmlformats.org/officeDocument/2006/math">
                    <m:acc>
                      <m:accPr>
                        <m:chr m:val="⃗"/>
                        <m:ctrlPr>
                          <a:rPr lang="en-US" sz="2400" i="1" smtClean="0">
                            <a:solidFill>
                              <a:schemeClr val="accent1">
                                <a:lumMod val="50000"/>
                              </a:schemeClr>
                            </a:solidFill>
                            <a:latin typeface="Cambria Math" charset="0"/>
                          </a:rPr>
                        </m:ctrlPr>
                      </m:accPr>
                      <m:e>
                        <m:r>
                          <a:rPr lang="en-US" sz="2400" b="0" i="1" smtClean="0">
                            <a:solidFill>
                              <a:schemeClr val="accent1">
                                <a:lumMod val="50000"/>
                              </a:schemeClr>
                            </a:solidFill>
                            <a:latin typeface="Cambria Math" panose="02040503050406030204" pitchFamily="18" charset="0"/>
                          </a:rPr>
                          <m:t>𝑤</m:t>
                        </m:r>
                      </m:e>
                    </m:acc>
                  </m:oMath>
                </a14:m>
                <a:r>
                  <a:rPr lang="en-GB" sz="2400" dirty="0" smtClean="0">
                    <a:solidFill>
                      <a:schemeClr val="accent1">
                        <a:lumMod val="50000"/>
                      </a:schemeClr>
                    </a:solidFill>
                  </a:rPr>
                  <a:t> </a:t>
                </a:r>
                <a:r>
                  <a:rPr lang="en-GB" sz="2400" dirty="0" smtClean="0"/>
                  <a:t>for each word </a:t>
                </a:r>
                <a14:m>
                  <m:oMath xmlns:m="http://schemas.openxmlformats.org/officeDocument/2006/math">
                    <m:r>
                      <a:rPr lang="en-US" sz="2400" b="0" i="1" smtClean="0">
                        <a:solidFill>
                          <a:schemeClr val="accent1">
                            <a:lumMod val="50000"/>
                          </a:schemeClr>
                        </a:solidFill>
                        <a:latin typeface="Cambria Math" panose="02040503050406030204" pitchFamily="18" charset="0"/>
                      </a:rPr>
                      <m:t>𝑤</m:t>
                    </m:r>
                  </m:oMath>
                </a14:m>
                <a:r>
                  <a:rPr lang="en-GB" sz="2400" dirty="0" smtClean="0">
                    <a:solidFill>
                      <a:schemeClr val="accent1">
                        <a:lumMod val="50000"/>
                      </a:schemeClr>
                    </a:solidFill>
                  </a:rPr>
                  <a:t> </a:t>
                </a:r>
                <a:r>
                  <a:rPr lang="en-GB" sz="2400" dirty="0" smtClean="0"/>
                  <a:t>in our vocabulary </a:t>
                </a:r>
                <a14:m>
                  <m:oMath xmlns:m="http://schemas.openxmlformats.org/officeDocument/2006/math">
                    <m:sSub>
                      <m:sSubPr>
                        <m:ctrlPr>
                          <a:rPr lang="en-US" sz="2400" b="0" i="1" smtClean="0">
                            <a:solidFill>
                              <a:schemeClr val="accent1">
                                <a:lumMod val="50000"/>
                              </a:schemeClr>
                            </a:solidFill>
                            <a:latin typeface="Cambria Math" charset="0"/>
                          </a:rPr>
                        </m:ctrlPr>
                      </m:sSubPr>
                      <m:e>
                        <m:r>
                          <a:rPr lang="en-US" sz="2400" b="0" i="1" smtClean="0">
                            <a:solidFill>
                              <a:schemeClr val="accent1">
                                <a:lumMod val="50000"/>
                              </a:schemeClr>
                            </a:solidFill>
                            <a:latin typeface="Cambria Math" panose="02040503050406030204" pitchFamily="18" charset="0"/>
                          </a:rPr>
                          <m:t>𝑉</m:t>
                        </m:r>
                      </m:e>
                      <m:sub>
                        <m:r>
                          <a:rPr lang="en-US" sz="2400" b="0" i="1" smtClean="0">
                            <a:solidFill>
                              <a:schemeClr val="accent1">
                                <a:lumMod val="50000"/>
                              </a:schemeClr>
                            </a:solidFill>
                            <a:latin typeface="Cambria Math" panose="02040503050406030204" pitchFamily="18" charset="0"/>
                          </a:rPr>
                          <m:t>𝑊</m:t>
                        </m:r>
                      </m:sub>
                    </m:sSub>
                  </m:oMath>
                </a14:m>
                <a:endParaRPr lang="en-GB" sz="2400" dirty="0" smtClean="0"/>
              </a:p>
              <a:p>
                <a:r>
                  <a:rPr lang="en-US" sz="2400" dirty="0" smtClean="0"/>
                  <a:t>Each such vector has </a:t>
                </a:r>
                <a14:m>
                  <m:oMath xmlns:m="http://schemas.openxmlformats.org/officeDocument/2006/math">
                    <m:r>
                      <a:rPr lang="en-US" sz="2400" b="0" i="1" smtClean="0">
                        <a:latin typeface="Cambria Math" panose="02040503050406030204" pitchFamily="18" charset="0"/>
                      </a:rPr>
                      <m:t>𝑑</m:t>
                    </m:r>
                  </m:oMath>
                </a14:m>
                <a:r>
                  <a:rPr lang="en-US" sz="2400" dirty="0" smtClean="0"/>
                  <a:t> latent dimensions (e.g. </a:t>
                </a:r>
                <a14:m>
                  <m:oMath xmlns:m="http://schemas.openxmlformats.org/officeDocument/2006/math">
                    <m:r>
                      <a:rPr lang="en-US" sz="2400" b="0" i="1" smtClean="0">
                        <a:latin typeface="Cambria Math" panose="02040503050406030204" pitchFamily="18" charset="0"/>
                      </a:rPr>
                      <m:t>𝑑</m:t>
                    </m:r>
                    <m:r>
                      <a:rPr lang="en-US" sz="2400" b="0" i="1" smtClean="0">
                        <a:latin typeface="Cambria Math" panose="02040503050406030204" pitchFamily="18" charset="0"/>
                      </a:rPr>
                      <m:t>=100</m:t>
                    </m:r>
                  </m:oMath>
                </a14:m>
                <a:r>
                  <a:rPr lang="en-US" sz="2400" dirty="0" smtClean="0"/>
                  <a:t>)</a:t>
                </a:r>
              </a:p>
              <a:p>
                <a:r>
                  <a:rPr lang="en-US" sz="2400" dirty="0" smtClean="0"/>
                  <a:t>Effectively, it learns a matrix </a:t>
                </a:r>
                <a14:m>
                  <m:oMath xmlns:m="http://schemas.openxmlformats.org/officeDocument/2006/math">
                    <m:r>
                      <a:rPr lang="en-US" sz="2400" b="0" i="1" smtClean="0">
                        <a:solidFill>
                          <a:schemeClr val="accent1">
                            <a:lumMod val="50000"/>
                          </a:schemeClr>
                        </a:solidFill>
                        <a:latin typeface="Cambria Math" panose="02040503050406030204" pitchFamily="18" charset="0"/>
                      </a:rPr>
                      <m:t>𝑊</m:t>
                    </m:r>
                  </m:oMath>
                </a14:m>
                <a:r>
                  <a:rPr lang="en-US" sz="2400" dirty="0" smtClean="0">
                    <a:solidFill>
                      <a:schemeClr val="accent1">
                        <a:lumMod val="50000"/>
                      </a:schemeClr>
                    </a:solidFill>
                  </a:rPr>
                  <a:t> </a:t>
                </a:r>
                <a:r>
                  <a:rPr lang="en-US" sz="2400" dirty="0" smtClean="0"/>
                  <a:t>whose rows represent </a:t>
                </a:r>
                <a14:m>
                  <m:oMath xmlns:m="http://schemas.openxmlformats.org/officeDocument/2006/math">
                    <m:sSub>
                      <m:sSubPr>
                        <m:ctrlPr>
                          <a:rPr lang="en-US" sz="2400" b="0" i="1" smtClean="0">
                            <a:solidFill>
                              <a:schemeClr val="accent1">
                                <a:lumMod val="50000"/>
                              </a:schemeClr>
                            </a:solidFill>
                            <a:latin typeface="Cambria Math" charset="0"/>
                          </a:rPr>
                        </m:ctrlPr>
                      </m:sSubPr>
                      <m:e>
                        <m:r>
                          <a:rPr lang="en-US" sz="2400" b="0" i="1" smtClean="0">
                            <a:solidFill>
                              <a:schemeClr val="accent1">
                                <a:lumMod val="50000"/>
                              </a:schemeClr>
                            </a:solidFill>
                            <a:latin typeface="Cambria Math" panose="02040503050406030204" pitchFamily="18" charset="0"/>
                          </a:rPr>
                          <m:t>𝑉</m:t>
                        </m:r>
                      </m:e>
                      <m:sub>
                        <m:r>
                          <a:rPr lang="en-US" sz="2400" b="0" i="1" smtClean="0">
                            <a:solidFill>
                              <a:schemeClr val="accent1">
                                <a:lumMod val="50000"/>
                              </a:schemeClr>
                            </a:solidFill>
                            <a:latin typeface="Cambria Math" panose="02040503050406030204" pitchFamily="18" charset="0"/>
                          </a:rPr>
                          <m:t>𝑊</m:t>
                        </m:r>
                      </m:sub>
                    </m:sSub>
                  </m:oMath>
                </a14:m>
                <a:endParaRPr lang="en-US" sz="2400" dirty="0" smtClean="0"/>
              </a:p>
              <a:p>
                <a:r>
                  <a:rPr lang="en-US" sz="2400" b="1" dirty="0" smtClean="0"/>
                  <a:t>Key point:</a:t>
                </a:r>
                <a:r>
                  <a:rPr lang="en-US" sz="2400" dirty="0" smtClean="0"/>
                  <a:t> it also learns a similar auxiliary matrix </a:t>
                </a:r>
                <a14:m>
                  <m:oMath xmlns:m="http://schemas.openxmlformats.org/officeDocument/2006/math">
                    <m:r>
                      <a:rPr lang="en-US" sz="2400" i="1" dirty="0" smtClean="0">
                        <a:solidFill>
                          <a:schemeClr val="accent2"/>
                        </a:solidFill>
                        <a:latin typeface="Cambria Math" panose="02040503050406030204" pitchFamily="18" charset="0"/>
                      </a:rPr>
                      <m:t>𝐶</m:t>
                    </m:r>
                  </m:oMath>
                </a14:m>
                <a:r>
                  <a:rPr lang="en-US" sz="2400" dirty="0" smtClean="0"/>
                  <a:t> of context vectors</a:t>
                </a:r>
              </a:p>
              <a:p>
                <a:r>
                  <a:rPr lang="en-US" sz="2400" dirty="0" smtClean="0"/>
                  <a:t>In fact, each word has two embeddings</a:t>
                </a:r>
                <a:endParaRPr lang="en-US" sz="2400" dirty="0"/>
              </a:p>
              <a:p>
                <a:endParaRPr lang="en-GB"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815" t="-859"/>
                </a:stretch>
              </a:blipFill>
            </p:spPr>
            <p:txBody>
              <a:bodyPr/>
              <a:lstStyle/>
              <a:p>
                <a:r>
                  <a:rPr lang="en-US">
                    <a:noFill/>
                  </a:rPr>
                  <a:t> </a:t>
                </a:r>
              </a:p>
            </p:txBody>
          </p:sp>
        </mc:Fallback>
      </mc:AlternateContent>
      <p:grpSp>
        <p:nvGrpSpPr>
          <p:cNvPr id="9" name="Group 8"/>
          <p:cNvGrpSpPr/>
          <p:nvPr/>
        </p:nvGrpSpPr>
        <p:grpSpPr>
          <a:xfrm>
            <a:off x="351835" y="4127547"/>
            <a:ext cx="863165" cy="1589703"/>
            <a:chOff x="469113" y="4360397"/>
            <a:chExt cx="1150887" cy="2119605"/>
          </a:xfrm>
        </p:grpSpPr>
        <mc:AlternateContent xmlns:mc="http://schemas.openxmlformats.org/markup-compatibility/2006" xmlns:a14="http://schemas.microsoft.com/office/drawing/2010/main">
          <mc:Choice Requires="a14">
            <p:sp>
              <p:nvSpPr>
                <p:cNvPr id="5" name="Rectangle 4"/>
                <p:cNvSpPr/>
                <p:nvPr/>
              </p:nvSpPr>
              <p:spPr>
                <a:xfrm>
                  <a:off x="900000" y="4680000"/>
                  <a:ext cx="720000" cy="1800000"/>
                </a:xfrm>
                <a:prstGeom prst="rect">
                  <a:avLst/>
                </a:prstGeom>
                <a:pattFill prst="lgGrid">
                  <a:fgClr>
                    <a:schemeClr val="accent5"/>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𝑊</m:t>
                        </m:r>
                      </m:oMath>
                    </m:oMathPara>
                  </a14:m>
                  <a:endParaRPr lang="en-GB" sz="21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900000" y="4680000"/>
                  <a:ext cx="720000" cy="1800000"/>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00000" y="4360397"/>
                  <a:ext cx="720000"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900000" y="4360397"/>
                  <a:ext cx="720000"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rot="16200000">
                  <a:off x="-184665" y="5333780"/>
                  <a:ext cx="1800000"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rot="16200000">
                  <a:off x="-184666" y="5395334"/>
                  <a:ext cx="1800000" cy="369332"/>
                </a:xfrm>
                <a:prstGeom prst="rect">
                  <a:avLst/>
                </a:prstGeom>
                <a:blipFill rotWithShape="0">
                  <a:blip r:embed="rId6"/>
                  <a:stretch>
                    <a:fillRect/>
                  </a:stretch>
                </a:blipFill>
              </p:spPr>
              <p:txBody>
                <a:bodyPr/>
                <a:lstStyle/>
                <a:p>
                  <a:r>
                    <a:rPr lang="en-GB">
                      <a:noFill/>
                    </a:rPr>
                    <a:t> </a:t>
                  </a:r>
                </a:p>
              </p:txBody>
            </p:sp>
          </mc:Fallback>
        </mc:AlternateContent>
      </p:grpSp>
      <p:grpSp>
        <p:nvGrpSpPr>
          <p:cNvPr id="12" name="Group 11"/>
          <p:cNvGrpSpPr/>
          <p:nvPr/>
        </p:nvGrpSpPr>
        <p:grpSpPr>
          <a:xfrm>
            <a:off x="648000" y="4433154"/>
            <a:ext cx="4398516" cy="646331"/>
            <a:chOff x="864000" y="4767873"/>
            <a:chExt cx="5864688" cy="861775"/>
          </a:xfrm>
        </p:grpSpPr>
        <p:sp>
          <p:nvSpPr>
            <p:cNvPr id="8" name="Rectangle 7"/>
            <p:cNvSpPr/>
            <p:nvPr/>
          </p:nvSpPr>
          <p:spPr>
            <a:xfrm>
              <a:off x="864000" y="4860000"/>
              <a:ext cx="792000" cy="18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a:off x="1656000" y="4950000"/>
              <a:ext cx="720000" cy="0"/>
            </a:xfrm>
            <a:prstGeom prst="straightConnector1">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2471999" y="4767873"/>
                  <a:ext cx="4256689" cy="861775"/>
                </a:xfrm>
                <a:prstGeom prst="rect">
                  <a:avLst/>
                </a:prstGeom>
                <a:noFill/>
              </p:spPr>
              <p:txBody>
                <a:bodyPr wrap="square" rtlCol="0">
                  <a:spAutoFit/>
                </a:bodyPr>
                <a:lstStyle/>
                <a:p>
                  <a14:m>
                    <m:oMath xmlns:m="http://schemas.openxmlformats.org/officeDocument/2006/math">
                      <m:r>
                        <a:rPr lang="en-US" b="0" i="1" smtClean="0">
                          <a:solidFill>
                            <a:schemeClr val="accent1">
                              <a:lumMod val="50000"/>
                            </a:schemeClr>
                          </a:solidFill>
                          <a:latin typeface="Cambria Math" panose="02040503050406030204" pitchFamily="18" charset="0"/>
                        </a:rPr>
                        <m:t>𝑤</m:t>
                      </m:r>
                    </m:oMath>
                  </a14:m>
                  <a:r>
                    <a:rPr lang="en-GB" dirty="0" smtClean="0"/>
                    <a:t>:</a:t>
                  </a:r>
                  <a:r>
                    <a:rPr lang="en-GB" dirty="0" err="1" smtClean="0"/>
                    <a:t>wampimuk</a:t>
                  </a:r>
                  <a:r>
                    <a:rPr lang="en-GB" dirty="0" smtClean="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(−3.1, 4.15, 9.2, −6.5,…)</m:t>
                      </m:r>
                    </m:oMath>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471999" y="4767873"/>
                  <a:ext cx="4256689" cy="861775"/>
                </a:xfrm>
                <a:prstGeom prst="rect">
                  <a:avLst/>
                </a:prstGeom>
                <a:blipFill rotWithShape="0">
                  <a:blip r:embed="rId7"/>
                  <a:stretch>
                    <a:fillRect l="-573" t="-3774" b="-6604"/>
                  </a:stretch>
                </a:blipFill>
              </p:spPr>
              <p:txBody>
                <a:bodyPr/>
                <a:lstStyle/>
                <a:p>
                  <a:r>
                    <a:rPr lang="en-US">
                      <a:noFill/>
                    </a:rPr>
                    <a:t> </a:t>
                  </a:r>
                </a:p>
              </p:txBody>
            </p:sp>
          </mc:Fallback>
        </mc:AlternateContent>
      </p:grpSp>
      <p:grpSp>
        <p:nvGrpSpPr>
          <p:cNvPr id="18" name="Group 17"/>
          <p:cNvGrpSpPr/>
          <p:nvPr/>
        </p:nvGrpSpPr>
        <p:grpSpPr>
          <a:xfrm>
            <a:off x="5211833" y="4127547"/>
            <a:ext cx="863165" cy="1589703"/>
            <a:chOff x="6949113" y="4360397"/>
            <a:chExt cx="1150887" cy="2119605"/>
          </a:xfrm>
        </p:grpSpPr>
        <mc:AlternateContent xmlns:mc="http://schemas.openxmlformats.org/markup-compatibility/2006" xmlns:a14="http://schemas.microsoft.com/office/drawing/2010/main">
          <mc:Choice Requires="a14">
            <p:sp>
              <p:nvSpPr>
                <p:cNvPr id="13" name="Rectangle 12"/>
                <p:cNvSpPr/>
                <p:nvPr/>
              </p:nvSpPr>
              <p:spPr>
                <a:xfrm>
                  <a:off x="7380000" y="4680000"/>
                  <a:ext cx="720000" cy="1800000"/>
                </a:xfrm>
                <a:prstGeom prst="rect">
                  <a:avLst/>
                </a:prstGeom>
                <a:pattFill prst="lgGrid">
                  <a:fgClr>
                    <a:schemeClr val="accent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𝐶</m:t>
                        </m:r>
                      </m:oMath>
                    </m:oMathPara>
                  </a14:m>
                  <a:endParaRPr lang="en-GB" sz="21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380000" y="4680000"/>
                  <a:ext cx="720000" cy="1800000"/>
                </a:xfrm>
                <a:prstGeom prst="rect">
                  <a:avLst/>
                </a:prstGeom>
                <a:blipFill rotWithShape="0">
                  <a:blip r:embed="rId8"/>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rot="16200000">
                  <a:off x="6295335" y="5333780"/>
                  <a:ext cx="1800000"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rot="16200000">
                  <a:off x="6295334" y="5395334"/>
                  <a:ext cx="1800000" cy="369332"/>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380000" y="4360397"/>
                  <a:ext cx="720000"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7380000" y="4360397"/>
                  <a:ext cx="720000" cy="369332"/>
                </a:xfrm>
                <a:prstGeom prst="rect">
                  <a:avLst/>
                </a:prstGeom>
                <a:blipFill rotWithShape="0">
                  <a:blip r:embed="rId10"/>
                  <a:stretch>
                    <a:fillRect/>
                  </a:stretch>
                </a:blipFill>
              </p:spPr>
              <p:txBody>
                <a:bodyPr/>
                <a:lstStyle/>
                <a:p>
                  <a:r>
                    <a:rPr lang="en-GB">
                      <a:noFill/>
                    </a:rPr>
                    <a:t> </a:t>
                  </a:r>
                </a:p>
              </p:txBody>
            </p:sp>
          </mc:Fallback>
        </mc:AlternateContent>
      </p:grpSp>
      <p:grpSp>
        <p:nvGrpSpPr>
          <p:cNvPr id="21" name="Group 20"/>
          <p:cNvGrpSpPr/>
          <p:nvPr/>
        </p:nvGrpSpPr>
        <p:grpSpPr>
          <a:xfrm>
            <a:off x="1854000" y="5375038"/>
            <a:ext cx="4248000" cy="646331"/>
            <a:chOff x="2472000" y="6023720"/>
            <a:chExt cx="5664000" cy="861775"/>
          </a:xfrm>
        </p:grpSpPr>
        <p:sp>
          <p:nvSpPr>
            <p:cNvPr id="16" name="Rectangle 15"/>
            <p:cNvSpPr/>
            <p:nvPr/>
          </p:nvSpPr>
          <p:spPr>
            <a:xfrm>
              <a:off x="7344000" y="6120000"/>
              <a:ext cx="792000" cy="18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p:cNvCxnSpPr/>
            <p:nvPr/>
          </p:nvCxnSpPr>
          <p:spPr>
            <a:xfrm flipH="1">
              <a:off x="6624000" y="6208386"/>
              <a:ext cx="720000" cy="0"/>
            </a:xfrm>
            <a:prstGeom prst="straightConnector1">
              <a:avLst/>
            </a:prstGeom>
            <a:ln w="381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2472000" y="6023720"/>
                  <a:ext cx="4256689" cy="861775"/>
                </a:xfrm>
                <a:prstGeom prst="rect">
                  <a:avLst/>
                </a:prstGeom>
                <a:noFill/>
              </p:spPr>
              <p:txBody>
                <a:bodyPr wrap="square" rtlCol="0">
                  <a:spAutoFit/>
                </a:bodyPr>
                <a:lstStyle/>
                <a:p>
                  <a14:m>
                    <m:oMath xmlns:m="http://schemas.openxmlformats.org/officeDocument/2006/math">
                      <m:r>
                        <a:rPr lang="en-US" b="0" i="1" smtClean="0">
                          <a:solidFill>
                            <a:schemeClr val="accent2"/>
                          </a:solidFill>
                          <a:latin typeface="Cambria Math" panose="02040503050406030204" pitchFamily="18" charset="0"/>
                        </a:rPr>
                        <m:t>𝑐</m:t>
                      </m:r>
                    </m:oMath>
                  </a14:m>
                  <a:r>
                    <a:rPr lang="en-GB" dirty="0" smtClean="0"/>
                    <a:t>:wampimuk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(−5.6, 2.95, 1.4, −1.3,…)</m:t>
                      </m:r>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472000" y="6023720"/>
                  <a:ext cx="4256689" cy="369332"/>
                </a:xfrm>
                <a:prstGeom prst="rect">
                  <a:avLst/>
                </a:prstGeom>
                <a:blipFill rotWithShape="0">
                  <a:blip r:embed="rId11"/>
                  <a:stretch>
                    <a:fillRect t="-8197" b="-24590"/>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0" name="TextBox 19"/>
              <p:cNvSpPr txBox="1"/>
              <p:nvPr/>
            </p:nvSpPr>
            <p:spPr>
              <a:xfrm>
                <a:off x="1782000" y="5031750"/>
                <a:ext cx="1873350"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m:t>
                      </m:r>
                    </m:oMath>
                  </m:oMathPara>
                </a14:m>
                <a:endParaRPr lang="en-GB" sz="21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782000" y="5031750"/>
                <a:ext cx="1873350" cy="415498"/>
              </a:xfrm>
              <a:prstGeom prst="rect">
                <a:avLst/>
              </a:prstGeom>
              <a:blipFill rotWithShape="0">
                <a:blip r:embed="rId12"/>
                <a:stretch>
                  <a:fillRect/>
                </a:stretch>
              </a:blipFill>
            </p:spPr>
            <p:txBody>
              <a:bodyPr/>
              <a:lstStyle/>
              <a:p>
                <a:r>
                  <a:rPr lang="en-US">
                    <a:noFill/>
                  </a:rPr>
                  <a:t> </a:t>
                </a:r>
              </a:p>
            </p:txBody>
          </p:sp>
        </mc:Fallback>
      </mc:AlternateContent>
      <p:sp>
        <p:nvSpPr>
          <p:cNvPr id="22" name="Slide Number Placeholder 21"/>
          <p:cNvSpPr>
            <a:spLocks noGrp="1"/>
          </p:cNvSpPr>
          <p:nvPr>
            <p:ph type="sldNum" sz="quarter" idx="12"/>
          </p:nvPr>
        </p:nvSpPr>
        <p:spPr/>
        <p:txBody>
          <a:bodyPr/>
          <a:lstStyle/>
          <a:p>
            <a:fld id="{7F92B3FB-2F82-4CB9-93A4-1640FC20E3CE}" type="slidenum">
              <a:rPr lang="en-GB" smtClean="0"/>
              <a:t>25</a:t>
            </a:fld>
            <a:endParaRPr lang="en-GB"/>
          </a:p>
        </p:txBody>
      </p:sp>
      <p:sp>
        <p:nvSpPr>
          <p:cNvPr id="23" name="TextBox 22"/>
          <p:cNvSpPr txBox="1"/>
          <p:nvPr/>
        </p:nvSpPr>
        <p:spPr>
          <a:xfrm>
            <a:off x="3491880" y="6146140"/>
            <a:ext cx="3096344" cy="523220"/>
          </a:xfrm>
          <a:prstGeom prst="rect">
            <a:avLst/>
          </a:prstGeom>
          <a:noFill/>
        </p:spPr>
        <p:txBody>
          <a:bodyPr wrap="square" rtlCol="0">
            <a:spAutoFit/>
          </a:bodyPr>
          <a:lstStyle/>
          <a:p>
            <a:r>
              <a:rPr lang="en-GB" sz="1400" dirty="0" smtClean="0">
                <a:solidFill>
                  <a:srgbClr val="0B05FF"/>
                </a:solidFill>
              </a:rPr>
              <a:t>“word2vec Explained…”</a:t>
            </a:r>
          </a:p>
          <a:p>
            <a:r>
              <a:rPr lang="en-US" sz="1400" dirty="0" smtClean="0">
                <a:solidFill>
                  <a:srgbClr val="0B05FF"/>
                </a:solidFill>
              </a:rPr>
              <a:t>Goldberg &amp; Levy, </a:t>
            </a:r>
            <a:r>
              <a:rPr lang="en-US" sz="1400" dirty="0" err="1" smtClean="0">
                <a:solidFill>
                  <a:srgbClr val="0B05FF"/>
                </a:solidFill>
              </a:rPr>
              <a:t>arXiv</a:t>
            </a:r>
            <a:r>
              <a:rPr lang="en-US" sz="1400" dirty="0" smtClean="0">
                <a:solidFill>
                  <a:srgbClr val="0B05FF"/>
                </a:solidFill>
              </a:rPr>
              <a:t> 2014</a:t>
            </a:r>
            <a:endParaRPr lang="en-GB" sz="1400" dirty="0">
              <a:solidFill>
                <a:srgbClr val="0B05FF"/>
              </a:solidFill>
            </a:endParaRPr>
          </a:p>
        </p:txBody>
      </p:sp>
    </p:spTree>
    <p:extLst>
      <p:ext uri="{BB962C8B-B14F-4D97-AF65-F5344CB8AC3E}">
        <p14:creationId xmlns:p14="http://schemas.microsoft.com/office/powerpoint/2010/main" val="1631875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Skip-Grams with Negative Sampling (SGNS)</a:t>
            </a:r>
            <a:endParaRPr lang="en-GB" dirty="0"/>
          </a:p>
        </p:txBody>
      </p:sp>
      <p:sp>
        <p:nvSpPr>
          <p:cNvPr id="2" name="Slide Number Placeholder 1"/>
          <p:cNvSpPr>
            <a:spLocks noGrp="1"/>
          </p:cNvSpPr>
          <p:nvPr>
            <p:ph type="sldNum" sz="quarter" idx="12"/>
          </p:nvPr>
        </p:nvSpPr>
        <p:spPr/>
        <p:txBody>
          <a:bodyPr/>
          <a:lstStyle/>
          <a:p>
            <a:fld id="{7F92B3FB-2F82-4CB9-93A4-1640FC20E3CE}" type="slidenum">
              <a:rPr lang="en-GB" smtClean="0"/>
              <a:t>26</a:t>
            </a:fld>
            <a:endParaRPr lang="en-GB"/>
          </a:p>
        </p:txBody>
      </p:sp>
      <p:sp>
        <p:nvSpPr>
          <p:cNvPr id="5" name="TextBox 4"/>
          <p:cNvSpPr txBox="1"/>
          <p:nvPr/>
        </p:nvSpPr>
        <p:spPr>
          <a:xfrm>
            <a:off x="3491880" y="6146140"/>
            <a:ext cx="3096344" cy="523220"/>
          </a:xfrm>
          <a:prstGeom prst="rect">
            <a:avLst/>
          </a:prstGeom>
          <a:noFill/>
        </p:spPr>
        <p:txBody>
          <a:bodyPr wrap="square" rtlCol="0">
            <a:spAutoFit/>
          </a:bodyPr>
          <a:lstStyle/>
          <a:p>
            <a:r>
              <a:rPr lang="en-GB" sz="1400" dirty="0" smtClean="0">
                <a:solidFill>
                  <a:srgbClr val="0B05FF"/>
                </a:solidFill>
              </a:rPr>
              <a:t>“word2vec Explained…”</a:t>
            </a:r>
          </a:p>
          <a:p>
            <a:r>
              <a:rPr lang="en-US" sz="1400" dirty="0" smtClean="0">
                <a:solidFill>
                  <a:srgbClr val="0B05FF"/>
                </a:solidFill>
              </a:rPr>
              <a:t>Goldberg &amp; Levy, </a:t>
            </a:r>
            <a:r>
              <a:rPr lang="en-US" sz="1400" dirty="0" err="1" smtClean="0">
                <a:solidFill>
                  <a:srgbClr val="0B05FF"/>
                </a:solidFill>
              </a:rPr>
              <a:t>arXiv</a:t>
            </a:r>
            <a:r>
              <a:rPr lang="en-US" sz="1400" dirty="0" smtClean="0">
                <a:solidFill>
                  <a:srgbClr val="0B05FF"/>
                </a:solidFill>
              </a:rPr>
              <a:t> 2014</a:t>
            </a:r>
            <a:endParaRPr lang="en-GB" sz="1400" dirty="0">
              <a:solidFill>
                <a:srgbClr val="0B05FF"/>
              </a:solidFill>
            </a:endParaRPr>
          </a:p>
        </p:txBody>
      </p:sp>
    </p:spTree>
    <p:extLst>
      <p:ext uri="{BB962C8B-B14F-4D97-AF65-F5344CB8AC3E}">
        <p14:creationId xmlns:p14="http://schemas.microsoft.com/office/powerpoint/2010/main" val="927789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Skip-Grams with Negative Sampling (SGNS)</a:t>
            </a:r>
            <a:endParaRPr lang="en-GB"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a:normAutofit/>
              </a:bodyPr>
              <a:lstStyle/>
              <a:p>
                <a:r>
                  <a:rPr lang="en-US" b="1" dirty="0" smtClean="0"/>
                  <a:t>Maximize:</a:t>
                </a:r>
                <a:r>
                  <a:rPr lang="en-US" dirty="0" smtClean="0"/>
                  <a:t> </a:t>
                </a:r>
                <a14:m>
                  <m:oMath xmlns:m="http://schemas.openxmlformats.org/officeDocument/2006/math">
                    <m:r>
                      <a:rPr lang="en-US" b="0" i="1" smtClean="0">
                        <a:latin typeface="Cambria Math" panose="02040503050406030204" pitchFamily="18" charset="0"/>
                      </a:rPr>
                      <m:t>𝜎</m:t>
                    </m:r>
                    <m:d>
                      <m:dPr>
                        <m:ctrlPr>
                          <a:rPr lang="en-US" b="0" i="1" smtClean="0">
                            <a:latin typeface="Cambria Math" charset="0"/>
                          </a:rPr>
                        </m:ctrlPr>
                      </m:dPr>
                      <m:e>
                        <m:acc>
                          <m:accPr>
                            <m:chr m:val="⃗"/>
                            <m:ctrlPr>
                              <a:rPr lang="en-US" i="1">
                                <a:latin typeface="Cambria Math" charset="0"/>
                              </a:rPr>
                            </m:ctrlPr>
                          </m:accPr>
                          <m:e>
                            <m:r>
                              <a:rPr lang="en-US" i="1">
                                <a:latin typeface="Cambria Math" panose="02040503050406030204" pitchFamily="18" charset="0"/>
                              </a:rPr>
                              <m:t>𝑤</m:t>
                            </m:r>
                          </m:e>
                        </m:acc>
                        <m:r>
                          <a:rPr lang="en-US" i="1">
                            <a:latin typeface="Cambria Math" panose="02040503050406030204" pitchFamily="18" charset="0"/>
                          </a:rPr>
                          <m:t>⋅</m:t>
                        </m:r>
                        <m:acc>
                          <m:accPr>
                            <m:chr m:val="⃗"/>
                            <m:ctrlPr>
                              <a:rPr lang="en-US" i="1">
                                <a:latin typeface="Cambria Math" charset="0"/>
                              </a:rPr>
                            </m:ctrlPr>
                          </m:accPr>
                          <m:e>
                            <m:sSub>
                              <m:sSubPr>
                                <m:ctrlPr>
                                  <a:rPr lang="en-US" i="1">
                                    <a:latin typeface="Cambria Math" charset="0"/>
                                  </a:rPr>
                                </m:ctrlPr>
                              </m:sSubPr>
                              <m:e>
                                <m:r>
                                  <a:rPr lang="en-US" i="1">
                                    <a:latin typeface="Cambria Math" panose="02040503050406030204" pitchFamily="18" charset="0"/>
                                  </a:rPr>
                                  <m:t>𝑐</m:t>
                                </m:r>
                              </m:e>
                              <m:sub>
                                <m:r>
                                  <a:rPr lang="en-US" b="0" i="1" smtClean="0">
                                    <a:latin typeface="Cambria Math" panose="02040503050406030204" pitchFamily="18" charset="0"/>
                                  </a:rPr>
                                  <m:t> </m:t>
                                </m:r>
                              </m:sub>
                            </m:sSub>
                          </m:e>
                        </m:acc>
                      </m:e>
                    </m:d>
                  </m:oMath>
                </a14:m>
                <a:endParaRPr lang="en-US" b="0" dirty="0" smtClean="0"/>
              </a:p>
              <a:p>
                <a:pPr lvl="1"/>
                <a14:m>
                  <m:oMath xmlns:m="http://schemas.openxmlformats.org/officeDocument/2006/math">
                    <m:r>
                      <a:rPr lang="en-US" b="0" i="1" smtClean="0">
                        <a:solidFill>
                          <a:schemeClr val="accent1">
                            <a:lumMod val="50000"/>
                          </a:schemeClr>
                        </a:solidFill>
                        <a:latin typeface="Cambria Math" panose="02040503050406030204" pitchFamily="18" charset="0"/>
                      </a:rPr>
                      <m:t>𝑐</m:t>
                    </m:r>
                  </m:oMath>
                </a14:m>
                <a:r>
                  <a:rPr lang="en-US" dirty="0" smtClean="0"/>
                  <a:t> was </a:t>
                </a:r>
                <a:r>
                  <a:rPr lang="en-US" b="1" dirty="0" smtClean="0">
                    <a:solidFill>
                      <a:schemeClr val="accent1">
                        <a:lumMod val="50000"/>
                      </a:schemeClr>
                    </a:solidFill>
                  </a:rPr>
                  <a:t>observed</a:t>
                </a:r>
                <a:r>
                  <a:rPr lang="en-US" dirty="0" smtClean="0">
                    <a:solidFill>
                      <a:schemeClr val="accent1">
                        <a:lumMod val="50000"/>
                      </a:schemeClr>
                    </a:solidFill>
                  </a:rPr>
                  <a:t> </a:t>
                </a:r>
                <a:r>
                  <a:rPr lang="en-US" dirty="0" smtClean="0"/>
                  <a:t>with </a:t>
                </a:r>
                <a14:m>
                  <m:oMath xmlns:m="http://schemas.openxmlformats.org/officeDocument/2006/math">
                    <m:r>
                      <a:rPr lang="en-US" i="1" dirty="0" smtClean="0">
                        <a:latin typeface="Cambria Math" panose="02040503050406030204" pitchFamily="18" charset="0"/>
                      </a:rPr>
                      <m:t>𝑤</m:t>
                    </m:r>
                  </m:oMath>
                </a14:m>
                <a:endParaRPr lang="en-US" dirty="0" smtClean="0"/>
              </a:p>
              <a:p>
                <a:pPr marL="0" indent="0">
                  <a:buNone/>
                </a:pPr>
                <a:endParaRPr lang="en-US" b="1" u="sng" dirty="0" smtClean="0"/>
              </a:p>
              <a:p>
                <a:pPr marL="0" indent="0">
                  <a:buNone/>
                </a:pPr>
                <a:r>
                  <a:rPr lang="en-US" b="1" u="sng" dirty="0" smtClean="0"/>
                  <a:t>words</a:t>
                </a:r>
                <a:r>
                  <a:rPr lang="en-US" b="1" dirty="0"/>
                  <a:t>		</a:t>
                </a:r>
                <a:r>
                  <a:rPr lang="en-US" b="1" dirty="0" smtClean="0"/>
                  <a:t>     </a:t>
                </a:r>
                <a:r>
                  <a:rPr lang="en-US" b="1" u="sng" dirty="0" smtClean="0"/>
                  <a:t>contexts</a:t>
                </a:r>
                <a:endParaRPr lang="en-US" b="1" u="sng" dirty="0"/>
              </a:p>
              <a:p>
                <a:pPr marL="0" indent="0">
                  <a:buNone/>
                </a:pPr>
                <a:r>
                  <a:rPr lang="en-US" dirty="0" err="1"/>
                  <a:t>wampimuk</a:t>
                </a:r>
                <a:r>
                  <a:rPr lang="en-US" dirty="0"/>
                  <a:t>		furry</a:t>
                </a:r>
              </a:p>
              <a:p>
                <a:pPr marL="0" indent="0">
                  <a:buNone/>
                </a:pPr>
                <a:r>
                  <a:rPr lang="en-US" dirty="0" err="1"/>
                  <a:t>wampimuk</a:t>
                </a:r>
                <a:r>
                  <a:rPr lang="en-US" dirty="0"/>
                  <a:t>		little</a:t>
                </a:r>
                <a:endParaRPr lang="en-GB" dirty="0"/>
              </a:p>
              <a:p>
                <a:pPr marL="0" indent="0">
                  <a:buNone/>
                </a:pPr>
                <a:r>
                  <a:rPr lang="en-US" dirty="0" err="1"/>
                  <a:t>wampimuk</a:t>
                </a:r>
                <a:r>
                  <a:rPr lang="en-US" dirty="0"/>
                  <a:t>		hiding</a:t>
                </a:r>
                <a:endParaRPr lang="en-GB" dirty="0"/>
              </a:p>
              <a:p>
                <a:pPr marL="0" indent="0">
                  <a:buNone/>
                </a:pPr>
                <a:r>
                  <a:rPr lang="en-US" dirty="0" err="1"/>
                  <a:t>wampimuk</a:t>
                </a:r>
                <a:r>
                  <a:rPr lang="en-US" dirty="0"/>
                  <a:t>		</a:t>
                </a:r>
                <a:r>
                  <a:rPr lang="en-US" dirty="0" smtClean="0"/>
                  <a:t>in</a:t>
                </a:r>
                <a:endParaRPr lang="en-GB"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blipFill rotWithShape="0">
                <a:blip r:embed="rId3"/>
                <a:stretch>
                  <a:fillRect l="-2492" t="-4735" r="-623"/>
                </a:stretch>
              </a:blipFill>
              <a:ln>
                <a:solidFill>
                  <a:schemeClr val="accent1">
                    <a:lumMod val="50000"/>
                  </a:schemeClr>
                </a:solidFill>
              </a:ln>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7F92B3FB-2F82-4CB9-93A4-1640FC20E3CE}" type="slidenum">
              <a:rPr lang="en-GB" smtClean="0"/>
              <a:t>27</a:t>
            </a:fld>
            <a:endParaRPr lang="en-GB"/>
          </a:p>
        </p:txBody>
      </p:sp>
      <p:sp>
        <p:nvSpPr>
          <p:cNvPr id="6" name="TextBox 5"/>
          <p:cNvSpPr txBox="1"/>
          <p:nvPr/>
        </p:nvSpPr>
        <p:spPr>
          <a:xfrm>
            <a:off x="3491880" y="6146140"/>
            <a:ext cx="3096344" cy="523220"/>
          </a:xfrm>
          <a:prstGeom prst="rect">
            <a:avLst/>
          </a:prstGeom>
          <a:noFill/>
        </p:spPr>
        <p:txBody>
          <a:bodyPr wrap="square" rtlCol="0">
            <a:spAutoFit/>
          </a:bodyPr>
          <a:lstStyle/>
          <a:p>
            <a:r>
              <a:rPr lang="en-GB" sz="1400" dirty="0" smtClean="0">
                <a:solidFill>
                  <a:srgbClr val="0B05FF"/>
                </a:solidFill>
              </a:rPr>
              <a:t>“word2vec Explained…”</a:t>
            </a:r>
          </a:p>
          <a:p>
            <a:r>
              <a:rPr lang="en-US" sz="1400" dirty="0" smtClean="0">
                <a:solidFill>
                  <a:srgbClr val="0B05FF"/>
                </a:solidFill>
              </a:rPr>
              <a:t>Goldberg &amp; Levy, </a:t>
            </a:r>
            <a:r>
              <a:rPr lang="en-US" sz="1400" dirty="0" err="1" smtClean="0">
                <a:solidFill>
                  <a:srgbClr val="0B05FF"/>
                </a:solidFill>
              </a:rPr>
              <a:t>arXiv</a:t>
            </a:r>
            <a:r>
              <a:rPr lang="en-US" sz="1400" dirty="0" smtClean="0">
                <a:solidFill>
                  <a:srgbClr val="0B05FF"/>
                </a:solidFill>
              </a:rPr>
              <a:t> 2014</a:t>
            </a:r>
            <a:endParaRPr lang="en-GB" sz="1400" dirty="0">
              <a:solidFill>
                <a:srgbClr val="0B05FF"/>
              </a:solidFill>
            </a:endParaRPr>
          </a:p>
        </p:txBody>
      </p:sp>
    </p:spTree>
    <p:extLst>
      <p:ext uri="{BB962C8B-B14F-4D97-AF65-F5344CB8AC3E}">
        <p14:creationId xmlns:p14="http://schemas.microsoft.com/office/powerpoint/2010/main" val="1751975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Skip-Grams with Negative Sampling (SGNS)</a:t>
            </a:r>
            <a:endParaRPr lang="en-GB" dirty="0"/>
          </a:p>
        </p:txBody>
      </p:sp>
      <mc:AlternateContent xmlns:mc="http://schemas.openxmlformats.org/markup-compatibility/2006" xmlns:a14="http://schemas.microsoft.com/office/drawing/2010/main">
        <mc:Choice Requires="a14">
          <p:sp>
            <p:nvSpPr>
              <p:cNvPr id="5" name="Content Placeholder 4"/>
              <p:cNvSpPr>
                <a:spLocks noGrp="1"/>
              </p:cNvSpPr>
              <p:nvPr>
                <p:ph sz="half" idx="1"/>
              </p:nvPr>
            </p:nvSpPr>
            <p:spPr>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a:normAutofit/>
              </a:bodyPr>
              <a:lstStyle/>
              <a:p>
                <a:r>
                  <a:rPr lang="en-US" b="1" dirty="0" smtClean="0"/>
                  <a:t>Maximize:</a:t>
                </a:r>
                <a:r>
                  <a:rPr lang="en-US" dirty="0" smtClean="0"/>
                  <a:t> </a:t>
                </a:r>
                <a14:m>
                  <m:oMath xmlns:m="http://schemas.openxmlformats.org/officeDocument/2006/math">
                    <m:r>
                      <a:rPr lang="en-US" b="0" i="1" smtClean="0">
                        <a:latin typeface="Cambria Math" panose="02040503050406030204" pitchFamily="18" charset="0"/>
                      </a:rPr>
                      <m:t>𝜎</m:t>
                    </m:r>
                    <m:d>
                      <m:dPr>
                        <m:ctrlPr>
                          <a:rPr lang="en-US" b="0" i="1" smtClean="0">
                            <a:latin typeface="Cambria Math" charset="0"/>
                          </a:rPr>
                        </m:ctrlPr>
                      </m:dPr>
                      <m:e>
                        <m:acc>
                          <m:accPr>
                            <m:chr m:val="⃗"/>
                            <m:ctrlPr>
                              <a:rPr lang="en-US" i="1">
                                <a:latin typeface="Cambria Math" charset="0"/>
                              </a:rPr>
                            </m:ctrlPr>
                          </m:accPr>
                          <m:e>
                            <m:r>
                              <a:rPr lang="en-US" i="1">
                                <a:latin typeface="Cambria Math" panose="02040503050406030204" pitchFamily="18" charset="0"/>
                              </a:rPr>
                              <m:t>𝑤</m:t>
                            </m:r>
                          </m:e>
                        </m:acc>
                        <m:r>
                          <a:rPr lang="en-US" i="1">
                            <a:latin typeface="Cambria Math" panose="02040503050406030204" pitchFamily="18" charset="0"/>
                          </a:rPr>
                          <m:t>⋅</m:t>
                        </m:r>
                        <m:acc>
                          <m:accPr>
                            <m:chr m:val="⃗"/>
                            <m:ctrlPr>
                              <a:rPr lang="en-US" i="1">
                                <a:latin typeface="Cambria Math" charset="0"/>
                              </a:rPr>
                            </m:ctrlPr>
                          </m:accPr>
                          <m:e>
                            <m:sSub>
                              <m:sSubPr>
                                <m:ctrlPr>
                                  <a:rPr lang="en-US" i="1">
                                    <a:latin typeface="Cambria Math" charset="0"/>
                                  </a:rPr>
                                </m:ctrlPr>
                              </m:sSubPr>
                              <m:e>
                                <m:r>
                                  <a:rPr lang="en-US" i="1">
                                    <a:latin typeface="Cambria Math" panose="02040503050406030204" pitchFamily="18" charset="0"/>
                                  </a:rPr>
                                  <m:t>𝑐</m:t>
                                </m:r>
                              </m:e>
                              <m:sub>
                                <m:r>
                                  <a:rPr lang="en-US" b="0" i="1" smtClean="0">
                                    <a:latin typeface="Cambria Math" panose="02040503050406030204" pitchFamily="18" charset="0"/>
                                  </a:rPr>
                                  <m:t> </m:t>
                                </m:r>
                              </m:sub>
                            </m:sSub>
                          </m:e>
                        </m:acc>
                      </m:e>
                    </m:d>
                  </m:oMath>
                </a14:m>
                <a:endParaRPr lang="en-US" b="0" dirty="0" smtClean="0"/>
              </a:p>
              <a:p>
                <a:pPr lvl="1"/>
                <a14:m>
                  <m:oMath xmlns:m="http://schemas.openxmlformats.org/officeDocument/2006/math">
                    <m:r>
                      <a:rPr lang="en-US" b="0" i="1" smtClean="0">
                        <a:solidFill>
                          <a:schemeClr val="accent1">
                            <a:lumMod val="50000"/>
                          </a:schemeClr>
                        </a:solidFill>
                        <a:latin typeface="Cambria Math" panose="02040503050406030204" pitchFamily="18" charset="0"/>
                      </a:rPr>
                      <m:t>𝑐</m:t>
                    </m:r>
                  </m:oMath>
                </a14:m>
                <a:r>
                  <a:rPr lang="en-US" dirty="0" smtClean="0"/>
                  <a:t> was </a:t>
                </a:r>
                <a:r>
                  <a:rPr lang="en-US" b="1" dirty="0" smtClean="0">
                    <a:solidFill>
                      <a:schemeClr val="accent1">
                        <a:lumMod val="50000"/>
                      </a:schemeClr>
                    </a:solidFill>
                  </a:rPr>
                  <a:t>observed</a:t>
                </a:r>
                <a:r>
                  <a:rPr lang="en-US" dirty="0" smtClean="0">
                    <a:solidFill>
                      <a:schemeClr val="accent1">
                        <a:lumMod val="50000"/>
                      </a:schemeClr>
                    </a:solidFill>
                  </a:rPr>
                  <a:t> </a:t>
                </a:r>
                <a:r>
                  <a:rPr lang="en-US" dirty="0" smtClean="0"/>
                  <a:t>with </a:t>
                </a:r>
                <a14:m>
                  <m:oMath xmlns:m="http://schemas.openxmlformats.org/officeDocument/2006/math">
                    <m:r>
                      <a:rPr lang="en-US" i="1" dirty="0" smtClean="0">
                        <a:latin typeface="Cambria Math" panose="02040503050406030204" pitchFamily="18" charset="0"/>
                      </a:rPr>
                      <m:t>𝑤</m:t>
                    </m:r>
                  </m:oMath>
                </a14:m>
                <a:endParaRPr lang="en-US" dirty="0" smtClean="0"/>
              </a:p>
              <a:p>
                <a:pPr marL="0" indent="0">
                  <a:buNone/>
                </a:pPr>
                <a:endParaRPr lang="en-US" b="1" u="sng" dirty="0" smtClean="0"/>
              </a:p>
              <a:p>
                <a:pPr marL="0" indent="0">
                  <a:buNone/>
                </a:pPr>
                <a:r>
                  <a:rPr lang="en-US" b="1" u="sng" dirty="0" smtClean="0"/>
                  <a:t>words</a:t>
                </a:r>
                <a:r>
                  <a:rPr lang="en-US" b="1" dirty="0"/>
                  <a:t>		</a:t>
                </a:r>
                <a:r>
                  <a:rPr lang="en-US" b="1" dirty="0" smtClean="0"/>
                  <a:t>       </a:t>
                </a:r>
                <a:r>
                  <a:rPr lang="en-US" b="1" u="sng" dirty="0" smtClean="0"/>
                  <a:t>contexts</a:t>
                </a:r>
                <a:endParaRPr lang="en-US" b="1" u="sng" dirty="0"/>
              </a:p>
              <a:p>
                <a:pPr marL="0" indent="0">
                  <a:buNone/>
                </a:pPr>
                <a:r>
                  <a:rPr lang="en-US" dirty="0" err="1"/>
                  <a:t>wampimuk</a:t>
                </a:r>
                <a:r>
                  <a:rPr lang="en-US" dirty="0"/>
                  <a:t>		furry</a:t>
                </a:r>
              </a:p>
              <a:p>
                <a:pPr marL="0" indent="0">
                  <a:buNone/>
                </a:pPr>
                <a:r>
                  <a:rPr lang="en-US" dirty="0" err="1"/>
                  <a:t>wampimuk</a:t>
                </a:r>
                <a:r>
                  <a:rPr lang="en-US" dirty="0"/>
                  <a:t>		little</a:t>
                </a:r>
                <a:endParaRPr lang="en-GB" dirty="0"/>
              </a:p>
              <a:p>
                <a:pPr marL="0" indent="0">
                  <a:buNone/>
                </a:pPr>
                <a:r>
                  <a:rPr lang="en-US" dirty="0" err="1"/>
                  <a:t>wampimuk</a:t>
                </a:r>
                <a:r>
                  <a:rPr lang="en-US" dirty="0"/>
                  <a:t>		hiding</a:t>
                </a:r>
                <a:endParaRPr lang="en-GB" dirty="0"/>
              </a:p>
              <a:p>
                <a:pPr marL="0" indent="0">
                  <a:buNone/>
                </a:pPr>
                <a:r>
                  <a:rPr lang="en-US" dirty="0" err="1"/>
                  <a:t>wampimuk</a:t>
                </a:r>
                <a:r>
                  <a:rPr lang="en-US" dirty="0"/>
                  <a:t>		</a:t>
                </a:r>
                <a:r>
                  <a:rPr lang="en-US" dirty="0" smtClean="0"/>
                  <a:t>in</a:t>
                </a:r>
                <a:endParaRPr lang="en-GB" dirty="0"/>
              </a:p>
            </p:txBody>
          </p:sp>
        </mc:Choice>
        <mc:Fallback xmlns="">
          <p:sp>
            <p:nvSpPr>
              <p:cNvPr id="5" name="Content Placeholder 4"/>
              <p:cNvSpPr>
                <a:spLocks noGrp="1" noRot="1" noChangeAspect="1" noMove="1" noResize="1" noEditPoints="1" noAdjustHandles="1" noChangeArrowheads="1" noChangeShapeType="1" noTextEdit="1"/>
              </p:cNvSpPr>
              <p:nvPr>
                <p:ph sz="half" idx="1"/>
              </p:nvPr>
            </p:nvSpPr>
            <p:spPr>
              <a:blipFill rotWithShape="0">
                <a:blip r:embed="rId3"/>
                <a:stretch>
                  <a:fillRect l="-2492" t="-4735" r="-623"/>
                </a:stretch>
              </a:blipFill>
              <a:ln>
                <a:solidFill>
                  <a:schemeClr val="accent1">
                    <a:lumMod val="5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p:cNvSpPr>
                <a:spLocks noGrp="1"/>
              </p:cNvSpPr>
              <p:nvPr>
                <p:ph sz="half" idx="2"/>
              </p:nvPr>
            </p:nvSpPr>
            <p:spPr>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a:normAutofit/>
              </a:bodyPr>
              <a:lstStyle/>
              <a:p>
                <a:r>
                  <a:rPr lang="en-US" b="1" dirty="0" smtClean="0"/>
                  <a:t>Minimize:</a:t>
                </a:r>
                <a:r>
                  <a:rPr lang="en-US" dirty="0" smtClean="0"/>
                  <a:t> </a:t>
                </a:r>
                <a14:m>
                  <m:oMath xmlns:m="http://schemas.openxmlformats.org/officeDocument/2006/math">
                    <m:r>
                      <a:rPr lang="en-US" i="1">
                        <a:latin typeface="Cambria Math" panose="02040503050406030204" pitchFamily="18" charset="0"/>
                      </a:rPr>
                      <m:t>𝜎</m:t>
                    </m:r>
                    <m:d>
                      <m:dPr>
                        <m:ctrlPr>
                          <a:rPr lang="en-US" i="1">
                            <a:latin typeface="Cambria Math" charset="0"/>
                          </a:rPr>
                        </m:ctrlPr>
                      </m:dPr>
                      <m:e>
                        <m:acc>
                          <m:accPr>
                            <m:chr m:val="⃗"/>
                            <m:ctrlPr>
                              <a:rPr lang="en-US" i="1">
                                <a:latin typeface="Cambria Math" charset="0"/>
                              </a:rPr>
                            </m:ctrlPr>
                          </m:accPr>
                          <m:e>
                            <m:r>
                              <a:rPr lang="en-US" i="1">
                                <a:latin typeface="Cambria Math" panose="02040503050406030204" pitchFamily="18" charset="0"/>
                              </a:rPr>
                              <m:t>𝑤</m:t>
                            </m:r>
                          </m:e>
                        </m:acc>
                        <m:r>
                          <a:rPr lang="en-US" i="1">
                            <a:latin typeface="Cambria Math" panose="02040503050406030204" pitchFamily="18" charset="0"/>
                          </a:rPr>
                          <m:t>⋅</m:t>
                        </m:r>
                        <m:acc>
                          <m:accPr>
                            <m:chr m:val="⃗"/>
                            <m:ctrlPr>
                              <a:rPr lang="en-US" i="1">
                                <a:latin typeface="Cambria Math" charset="0"/>
                              </a:rPr>
                            </m:ctrlPr>
                          </m:accPr>
                          <m:e>
                            <m:sSub>
                              <m:sSubPr>
                                <m:ctrlPr>
                                  <a:rPr lang="en-US" i="1">
                                    <a:latin typeface="Cambria Math" charset="0"/>
                                  </a:rPr>
                                </m:ctrlPr>
                              </m:sSubPr>
                              <m:e>
                                <m:r>
                                  <a:rPr lang="en-US" i="1">
                                    <a:latin typeface="Cambria Math" panose="02040503050406030204" pitchFamily="18" charset="0"/>
                                  </a:rPr>
                                  <m:t>𝑐</m:t>
                                </m:r>
                              </m:e>
                              <m:sub>
                                <m:r>
                                  <a:rPr lang="en-US" i="1">
                                    <a:latin typeface="Cambria Math" panose="02040503050406030204" pitchFamily="18" charset="0"/>
                                  </a:rPr>
                                  <m:t> </m:t>
                                </m:r>
                              </m:sub>
                            </m:sSub>
                          </m:e>
                        </m:acc>
                        <m:r>
                          <a:rPr lang="en-US" b="0" i="1" smtClean="0">
                            <a:latin typeface="Cambria Math" panose="02040503050406030204" pitchFamily="18" charset="0"/>
                          </a:rPr>
                          <m:t>′</m:t>
                        </m:r>
                      </m:e>
                    </m:d>
                  </m:oMath>
                </a14:m>
                <a:endParaRPr lang="en-US" dirty="0"/>
              </a:p>
              <a:p>
                <a:pPr lvl="1"/>
                <a14:m>
                  <m:oMath xmlns:m="http://schemas.openxmlformats.org/officeDocument/2006/math">
                    <m:r>
                      <a:rPr lang="en-US" b="0" i="1" smtClean="0">
                        <a:solidFill>
                          <a:schemeClr val="accent2"/>
                        </a:solidFill>
                        <a:latin typeface="Cambria Math" panose="02040503050406030204" pitchFamily="18" charset="0"/>
                      </a:rPr>
                      <m:t>𝑐</m:t>
                    </m:r>
                    <m:r>
                      <a:rPr lang="en-US" b="0" i="1" smtClean="0">
                        <a:solidFill>
                          <a:schemeClr val="accent2"/>
                        </a:solidFill>
                        <a:latin typeface="Cambria Math" panose="02040503050406030204" pitchFamily="18" charset="0"/>
                      </a:rPr>
                      <m:t>′</m:t>
                    </m:r>
                  </m:oMath>
                </a14:m>
                <a:r>
                  <a:rPr lang="en-US" dirty="0" smtClean="0"/>
                  <a:t> was </a:t>
                </a:r>
                <a:r>
                  <a:rPr lang="en-US" b="1" dirty="0" smtClean="0">
                    <a:solidFill>
                      <a:schemeClr val="accent2"/>
                    </a:solidFill>
                  </a:rPr>
                  <a:t>hallucinated</a:t>
                </a:r>
                <a:r>
                  <a:rPr lang="en-US" dirty="0" smtClean="0"/>
                  <a:t> with </a:t>
                </a:r>
                <a14:m>
                  <m:oMath xmlns:m="http://schemas.openxmlformats.org/officeDocument/2006/math">
                    <m:r>
                      <a:rPr lang="en-US" i="1" dirty="0" smtClean="0">
                        <a:latin typeface="Cambria Math" panose="02040503050406030204" pitchFamily="18" charset="0"/>
                      </a:rPr>
                      <m:t>𝑤</m:t>
                    </m:r>
                  </m:oMath>
                </a14:m>
                <a:endParaRPr lang="en-US" dirty="0" smtClean="0"/>
              </a:p>
              <a:p>
                <a:pPr marL="0" indent="0">
                  <a:buNone/>
                </a:pPr>
                <a:endParaRPr lang="en-US" b="1" u="sng" dirty="0" smtClean="0"/>
              </a:p>
              <a:p>
                <a:pPr marL="0" indent="0">
                  <a:buNone/>
                </a:pPr>
                <a:r>
                  <a:rPr lang="en-US" b="1" u="sng" dirty="0" smtClean="0"/>
                  <a:t>words</a:t>
                </a:r>
                <a:r>
                  <a:rPr lang="en-US" b="1" dirty="0"/>
                  <a:t>		</a:t>
                </a:r>
                <a:r>
                  <a:rPr lang="en-US" b="1" dirty="0" smtClean="0"/>
                  <a:t>    </a:t>
                </a:r>
                <a:r>
                  <a:rPr lang="en-US" b="1" u="sng" dirty="0" smtClean="0"/>
                  <a:t>contexts</a:t>
                </a:r>
                <a:endParaRPr lang="en-US" b="1" u="sng" dirty="0"/>
              </a:p>
              <a:p>
                <a:pPr marL="0" indent="0">
                  <a:buNone/>
                </a:pPr>
                <a:r>
                  <a:rPr lang="en-US" dirty="0" err="1"/>
                  <a:t>wampimuk</a:t>
                </a:r>
                <a:r>
                  <a:rPr lang="en-US" dirty="0"/>
                  <a:t>	</a:t>
                </a:r>
                <a:r>
                  <a:rPr lang="en-US" dirty="0" smtClean="0"/>
                  <a:t>       Australia</a:t>
                </a:r>
                <a:endParaRPr lang="en-US" dirty="0"/>
              </a:p>
              <a:p>
                <a:pPr marL="0" indent="0">
                  <a:buNone/>
                </a:pPr>
                <a:r>
                  <a:rPr lang="en-US" dirty="0" err="1"/>
                  <a:t>wampimuk</a:t>
                </a:r>
                <a:r>
                  <a:rPr lang="en-US" dirty="0"/>
                  <a:t>		</a:t>
                </a:r>
                <a:r>
                  <a:rPr lang="en-US" dirty="0" smtClean="0"/>
                  <a:t>cyber</a:t>
                </a:r>
                <a:endParaRPr lang="en-GB" dirty="0"/>
              </a:p>
              <a:p>
                <a:pPr marL="0" indent="0">
                  <a:buNone/>
                </a:pPr>
                <a:r>
                  <a:rPr lang="en-US" dirty="0" err="1"/>
                  <a:t>wampimuk</a:t>
                </a:r>
                <a:r>
                  <a:rPr lang="en-US" dirty="0"/>
                  <a:t>		</a:t>
                </a:r>
                <a:r>
                  <a:rPr lang="en-US" dirty="0" smtClean="0"/>
                  <a:t>the</a:t>
                </a:r>
                <a:endParaRPr lang="en-GB" dirty="0"/>
              </a:p>
              <a:p>
                <a:pPr marL="0" indent="0">
                  <a:buNone/>
                </a:pPr>
                <a:r>
                  <a:rPr lang="en-US" dirty="0" err="1"/>
                  <a:t>wampimuk</a:t>
                </a:r>
                <a:r>
                  <a:rPr lang="en-US" dirty="0"/>
                  <a:t>		</a:t>
                </a:r>
                <a:r>
                  <a:rPr lang="en-US" dirty="0" smtClean="0"/>
                  <a:t>1985</a:t>
                </a:r>
                <a:endParaRPr lang="en-GB" dirty="0"/>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blipFill rotWithShape="0">
                <a:blip r:embed="rId4"/>
                <a:stretch>
                  <a:fillRect l="-2492" t="-4735"/>
                </a:stretch>
              </a:blipFill>
              <a:ln>
                <a:solidFill>
                  <a:schemeClr val="accent2">
                    <a:lumMod val="75000"/>
                  </a:schemeClr>
                </a:solidFill>
              </a:ln>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7F92B3FB-2F82-4CB9-93A4-1640FC20E3CE}" type="slidenum">
              <a:rPr lang="en-GB" smtClean="0"/>
              <a:t>28</a:t>
            </a:fld>
            <a:endParaRPr lang="en-GB"/>
          </a:p>
        </p:txBody>
      </p:sp>
      <p:sp>
        <p:nvSpPr>
          <p:cNvPr id="8" name="TextBox 7"/>
          <p:cNvSpPr txBox="1"/>
          <p:nvPr/>
        </p:nvSpPr>
        <p:spPr>
          <a:xfrm>
            <a:off x="3491880" y="6146140"/>
            <a:ext cx="3096344" cy="523220"/>
          </a:xfrm>
          <a:prstGeom prst="rect">
            <a:avLst/>
          </a:prstGeom>
          <a:noFill/>
        </p:spPr>
        <p:txBody>
          <a:bodyPr wrap="square" rtlCol="0">
            <a:spAutoFit/>
          </a:bodyPr>
          <a:lstStyle/>
          <a:p>
            <a:r>
              <a:rPr lang="en-GB" sz="1400" dirty="0" smtClean="0">
                <a:solidFill>
                  <a:srgbClr val="0B05FF"/>
                </a:solidFill>
              </a:rPr>
              <a:t>“word2vec Explained…”</a:t>
            </a:r>
          </a:p>
          <a:p>
            <a:r>
              <a:rPr lang="en-US" sz="1400" dirty="0" smtClean="0">
                <a:solidFill>
                  <a:srgbClr val="0B05FF"/>
                </a:solidFill>
              </a:rPr>
              <a:t>Goldberg &amp; Levy, </a:t>
            </a:r>
            <a:r>
              <a:rPr lang="en-US" sz="1400" dirty="0" err="1" smtClean="0">
                <a:solidFill>
                  <a:srgbClr val="0B05FF"/>
                </a:solidFill>
              </a:rPr>
              <a:t>arXiv</a:t>
            </a:r>
            <a:r>
              <a:rPr lang="en-US" sz="1400" dirty="0" smtClean="0">
                <a:solidFill>
                  <a:srgbClr val="0B05FF"/>
                </a:solidFill>
              </a:rPr>
              <a:t> 2014</a:t>
            </a:r>
            <a:endParaRPr lang="en-GB" sz="1400" dirty="0">
              <a:solidFill>
                <a:srgbClr val="0B05FF"/>
              </a:solidFill>
            </a:endParaRPr>
          </a:p>
        </p:txBody>
      </p:sp>
    </p:spTree>
    <p:extLst>
      <p:ext uri="{BB962C8B-B14F-4D97-AF65-F5344CB8AC3E}">
        <p14:creationId xmlns:p14="http://schemas.microsoft.com/office/powerpoint/2010/main" val="1645258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Skip-Grams with Negative Sampling (SGNS)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“Negative Sampling”</a:t>
                </a:r>
              </a:p>
              <a:p>
                <a:r>
                  <a:rPr lang="en-US" dirty="0" smtClean="0"/>
                  <a:t>SGNS samples </a:t>
                </a:r>
                <a14:m>
                  <m:oMath xmlns:m="http://schemas.openxmlformats.org/officeDocument/2006/math">
                    <m:r>
                      <a:rPr lang="en-US" i="1" dirty="0" smtClean="0">
                        <a:latin typeface="Cambria Math" panose="02040503050406030204" pitchFamily="18" charset="0"/>
                      </a:rPr>
                      <m:t>𝑘</m:t>
                    </m:r>
                  </m:oMath>
                </a14:m>
                <a:r>
                  <a:rPr lang="en-US" dirty="0" smtClean="0"/>
                  <a:t> contexts </a:t>
                </a:r>
                <a14:m>
                  <m:oMath xmlns:m="http://schemas.openxmlformats.org/officeDocument/2006/math">
                    <m:sSup>
                      <m:sSupPr>
                        <m:ctrlPr>
                          <a:rPr lang="en-US" i="1">
                            <a:latin typeface="Cambria Math" charset="0"/>
                          </a:rPr>
                        </m:ctrlPr>
                      </m:sSupPr>
                      <m:e>
                        <m:r>
                          <a:rPr lang="en-US" b="0" i="1" smtClean="0">
                            <a:latin typeface="Cambria Math" panose="02040503050406030204" pitchFamily="18" charset="0"/>
                          </a:rPr>
                          <m:t>𝑐</m:t>
                        </m:r>
                      </m:e>
                      <m:sup>
                        <m:r>
                          <a:rPr lang="en-US" i="1">
                            <a:latin typeface="Cambria Math" panose="02040503050406030204" pitchFamily="18" charset="0"/>
                          </a:rPr>
                          <m:t>′</m:t>
                        </m:r>
                      </m:sup>
                    </m:sSup>
                  </m:oMath>
                </a14:m>
                <a:r>
                  <a:rPr lang="en-GB" dirty="0" smtClean="0"/>
                  <a:t> </a:t>
                </a:r>
                <a:r>
                  <a:rPr lang="en-GB" b="1" dirty="0" smtClean="0"/>
                  <a:t>at random </a:t>
                </a:r>
                <a:br>
                  <a:rPr lang="en-GB" b="1" dirty="0" smtClean="0"/>
                </a:br>
                <a:r>
                  <a:rPr lang="en-GB" dirty="0" smtClean="0"/>
                  <a:t>as</a:t>
                </a:r>
                <a:r>
                  <a:rPr lang="en-GB" b="1" dirty="0" smtClean="0"/>
                  <a:t> </a:t>
                </a:r>
                <a:r>
                  <a:rPr lang="en-US" b="1" dirty="0">
                    <a:solidFill>
                      <a:schemeClr val="accent2"/>
                    </a:solidFill>
                  </a:rPr>
                  <a:t>negative</a:t>
                </a:r>
                <a:r>
                  <a:rPr lang="en-US" b="1" dirty="0"/>
                  <a:t> </a:t>
                </a:r>
                <a:r>
                  <a:rPr lang="en-US" b="1" dirty="0" smtClean="0"/>
                  <a:t>examples</a:t>
                </a:r>
                <a:endParaRPr lang="en-GB" b="1" dirty="0" smtClean="0"/>
              </a:p>
              <a:p>
                <a:r>
                  <a:rPr lang="en-US" dirty="0" smtClean="0"/>
                  <a:t>“Random” = unigram distribution</a:t>
                </a:r>
              </a:p>
              <a:p>
                <a:endParaRPr lang="en-US" dirty="0" smtClean="0"/>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charset="0"/>
                            </a:rPr>
                          </m:ctrlPr>
                        </m:sSubSupPr>
                        <m:e>
                          <m:r>
                            <a:rPr lang="en-US" i="1">
                              <a:latin typeface="Cambria Math" panose="02040503050406030204" pitchFamily="18" charset="0"/>
                            </a:rPr>
                            <m:t>𝑃</m:t>
                          </m:r>
                        </m:e>
                        <m:sub>
                          <m:r>
                            <a:rPr lang="en-US" b="0" i="1" smtClean="0">
                              <a:latin typeface="Cambria Math" panose="02040503050406030204" pitchFamily="18" charset="0"/>
                            </a:rPr>
                            <m:t> </m:t>
                          </m:r>
                        </m:sub>
                        <m:sup>
                          <m:r>
                            <a:rPr lang="en-US" i="1">
                              <a:latin typeface="Cambria Math" panose="02040503050406030204" pitchFamily="18" charset="0"/>
                            </a:rPr>
                            <m:t> </m:t>
                          </m:r>
                        </m:sup>
                      </m:sSubSup>
                      <m:d>
                        <m:dPr>
                          <m:ctrlPr>
                            <a:rPr lang="en-US" i="1">
                              <a:latin typeface="Cambria Math" charset="0"/>
                            </a:rPr>
                          </m:ctrlPr>
                        </m:dPr>
                        <m:e>
                          <m:r>
                            <a:rPr lang="en-US" b="0" i="1" smtClean="0">
                              <a:latin typeface="Cambria Math" panose="02040503050406030204" pitchFamily="18" charset="0"/>
                            </a:rPr>
                            <m:t>𝑐</m:t>
                          </m:r>
                        </m:e>
                      </m:d>
                      <m:r>
                        <a:rPr lang="en-US" i="1">
                          <a:latin typeface="Cambria Math" panose="02040503050406030204" pitchFamily="18" charset="0"/>
                        </a:rPr>
                        <m:t>=</m:t>
                      </m:r>
                      <m:f>
                        <m:fPr>
                          <m:ctrlPr>
                            <a:rPr lang="en-US" i="1">
                              <a:latin typeface="Cambria Math" charset="0"/>
                            </a:rPr>
                          </m:ctrlPr>
                        </m:fPr>
                        <m:num>
                          <m:r>
                            <a:rPr lang="en-US" i="1">
                              <a:latin typeface="Cambria Math" panose="02040503050406030204" pitchFamily="18" charset="0"/>
                            </a:rPr>
                            <m:t>#</m:t>
                          </m:r>
                          <m:r>
                            <a:rPr lang="en-US" b="0" i="1" smtClean="0">
                              <a:latin typeface="Cambria Math" panose="02040503050406030204" pitchFamily="18" charset="0"/>
                            </a:rPr>
                            <m:t>𝑐</m:t>
                          </m:r>
                        </m:num>
                        <m:den>
                          <m:d>
                            <m:dPr>
                              <m:begChr m:val="|"/>
                              <m:endChr m:val="|"/>
                              <m:ctrlPr>
                                <a:rPr lang="en-US" b="0" i="1" smtClean="0">
                                  <a:latin typeface="Cambria Math" charset="0"/>
                                </a:rPr>
                              </m:ctrlPr>
                            </m:dPr>
                            <m:e>
                              <m:r>
                                <a:rPr lang="en-US" b="0" i="1" smtClean="0">
                                  <a:latin typeface="Cambria Math" panose="02040503050406030204" pitchFamily="18" charset="0"/>
                                </a:rPr>
                                <m:t>𝐷</m:t>
                              </m:r>
                            </m:e>
                          </m:d>
                        </m:den>
                      </m:f>
                    </m:oMath>
                  </m:oMathPara>
                </a14:m>
                <a:endParaRPr lang="en-GB" dirty="0" smtClean="0"/>
              </a:p>
              <a:p>
                <a:endParaRPr lang="en-US" dirty="0"/>
              </a:p>
              <a:p>
                <a:r>
                  <a:rPr lang="en-US" b="1" dirty="0" smtClean="0"/>
                  <a:t>Spoiler: </a:t>
                </a:r>
                <a:r>
                  <a:rPr lang="en-US" dirty="0" smtClean="0"/>
                  <a:t>Changing this distribution has a significant effect</a:t>
                </a:r>
                <a:endParaRPr lang="en-US"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63" t="-98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92B3FB-2F82-4CB9-93A4-1640FC20E3CE}" type="slidenum">
              <a:rPr lang="en-GB" smtClean="0"/>
              <a:t>29</a:t>
            </a:fld>
            <a:endParaRPr lang="en-GB"/>
          </a:p>
        </p:txBody>
      </p:sp>
    </p:spTree>
    <p:extLst>
      <p:ext uri="{BB962C8B-B14F-4D97-AF65-F5344CB8AC3E}">
        <p14:creationId xmlns:p14="http://schemas.microsoft.com/office/powerpoint/2010/main" val="142099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 for Representing Word Semantics</a:t>
            </a:r>
            <a:endParaRPr lang="en-GB" dirty="0"/>
          </a:p>
        </p:txBody>
      </p:sp>
      <p:sp>
        <p:nvSpPr>
          <p:cNvPr id="6" name="Content Placeholder 5"/>
          <p:cNvSpPr>
            <a:spLocks noGrp="1"/>
          </p:cNvSpPr>
          <p:nvPr>
            <p:ph sz="half" idx="1"/>
          </p:nvPr>
        </p:nvSpPr>
        <p:spPr>
          <a:xfrm>
            <a:off x="628650" y="1825625"/>
            <a:ext cx="3886200" cy="1980000"/>
          </a:xfrm>
          <a:ln w="25400">
            <a:solidFill>
              <a:schemeClr val="tx1"/>
            </a:solidFill>
          </a:ln>
        </p:spPr>
        <p:txBody>
          <a:bodyPr>
            <a:normAutofit fontScale="92500" lnSpcReduction="20000"/>
          </a:bodyPr>
          <a:lstStyle/>
          <a:p>
            <a:pPr marL="0" indent="0">
              <a:buNone/>
            </a:pPr>
            <a:r>
              <a:rPr lang="en-US" b="1" dirty="0"/>
              <a:t>Distributional </a:t>
            </a:r>
            <a:r>
              <a:rPr lang="en-US" b="1" dirty="0" smtClean="0"/>
              <a:t>Semantics (</a:t>
            </a:r>
            <a:r>
              <a:rPr lang="en-US" b="1" i="1" dirty="0" smtClean="0"/>
              <a:t>Count</a:t>
            </a:r>
            <a:r>
              <a:rPr lang="en-US" b="1" dirty="0" smtClean="0"/>
              <a:t>)</a:t>
            </a:r>
            <a:endParaRPr lang="en-US" b="1" dirty="0"/>
          </a:p>
          <a:p>
            <a:r>
              <a:rPr lang="en-US" sz="2400" dirty="0" smtClean="0"/>
              <a:t>Used </a:t>
            </a:r>
            <a:r>
              <a:rPr lang="en-US" sz="2400" dirty="0"/>
              <a:t>since the 90’s</a:t>
            </a:r>
          </a:p>
          <a:p>
            <a:r>
              <a:rPr lang="en-US" sz="2400" dirty="0"/>
              <a:t>Sparse word-context PMI/PPMI matrix</a:t>
            </a:r>
          </a:p>
          <a:p>
            <a:r>
              <a:rPr lang="en-US" sz="2400" dirty="0"/>
              <a:t>Decomposed with </a:t>
            </a:r>
            <a:r>
              <a:rPr lang="en-US" sz="2400" dirty="0" smtClean="0"/>
              <a:t>SVD</a:t>
            </a:r>
            <a:endParaRPr lang="en-US" sz="2400" dirty="0"/>
          </a:p>
        </p:txBody>
      </p:sp>
      <p:sp>
        <p:nvSpPr>
          <p:cNvPr id="7" name="Content Placeholder 6"/>
          <p:cNvSpPr>
            <a:spLocks noGrp="1"/>
          </p:cNvSpPr>
          <p:nvPr>
            <p:ph sz="half" idx="2"/>
          </p:nvPr>
        </p:nvSpPr>
        <p:spPr>
          <a:xfrm>
            <a:off x="4629150" y="1825625"/>
            <a:ext cx="3886200" cy="1980000"/>
          </a:xfrm>
          <a:ln w="25400">
            <a:solidFill>
              <a:schemeClr val="tx1"/>
            </a:solidFill>
          </a:ln>
        </p:spPr>
        <p:txBody>
          <a:bodyPr>
            <a:normAutofit fontScale="92500" lnSpcReduction="20000"/>
          </a:bodyPr>
          <a:lstStyle/>
          <a:p>
            <a:pPr marL="0" indent="0">
              <a:buNone/>
            </a:pPr>
            <a:r>
              <a:rPr lang="en-US" b="1" dirty="0"/>
              <a:t>Word Embeddings (</a:t>
            </a:r>
            <a:r>
              <a:rPr lang="en-US" b="1" i="1" dirty="0"/>
              <a:t>Predict</a:t>
            </a:r>
            <a:r>
              <a:rPr lang="en-US" b="1" dirty="0"/>
              <a:t>)</a:t>
            </a:r>
          </a:p>
          <a:p>
            <a:r>
              <a:rPr lang="en-US" sz="2400" dirty="0"/>
              <a:t>Inspired by </a:t>
            </a:r>
            <a:r>
              <a:rPr lang="en-US" sz="2400" dirty="0" smtClean="0"/>
              <a:t>deep </a:t>
            </a:r>
            <a:r>
              <a:rPr lang="en-US" sz="2400" dirty="0"/>
              <a:t>learning</a:t>
            </a:r>
          </a:p>
          <a:p>
            <a:r>
              <a:rPr lang="en-US" sz="2400" dirty="0">
                <a:latin typeface="Courier New" panose="02070309020205020404" pitchFamily="49" charset="0"/>
                <a:cs typeface="Courier New" panose="02070309020205020404" pitchFamily="49" charset="0"/>
              </a:rPr>
              <a:t>word2vec</a:t>
            </a:r>
            <a:r>
              <a:rPr lang="en-US" sz="2400" dirty="0"/>
              <a:t> </a:t>
            </a:r>
            <a:r>
              <a:rPr lang="en-US" sz="2400" dirty="0" smtClean="0"/>
              <a:t/>
            </a:r>
            <a:br>
              <a:rPr lang="en-US" sz="2400" dirty="0" smtClean="0"/>
            </a:br>
            <a:r>
              <a:rPr lang="en-US" sz="2400" i="1" dirty="0" smtClean="0"/>
              <a:t>(</a:t>
            </a:r>
            <a:r>
              <a:rPr lang="en-US" sz="2400" i="1" dirty="0" err="1"/>
              <a:t>Mikolov</a:t>
            </a:r>
            <a:r>
              <a:rPr lang="en-US" sz="2400" i="1" dirty="0"/>
              <a:t> et al., 2013)</a:t>
            </a:r>
          </a:p>
          <a:p>
            <a:r>
              <a:rPr lang="en-US" sz="2400" dirty="0" err="1"/>
              <a:t>GloVe</a:t>
            </a:r>
            <a:r>
              <a:rPr lang="en-US" sz="2400" dirty="0"/>
              <a:t> </a:t>
            </a:r>
            <a:r>
              <a:rPr lang="en-US" sz="2400" dirty="0" smtClean="0"/>
              <a:t/>
            </a:r>
            <a:br>
              <a:rPr lang="en-US" sz="2400" dirty="0" smtClean="0"/>
            </a:br>
            <a:r>
              <a:rPr lang="en-US" sz="2400" i="1" dirty="0" smtClean="0"/>
              <a:t>(</a:t>
            </a:r>
            <a:r>
              <a:rPr lang="en-US" sz="2400" i="1" dirty="0"/>
              <a:t>Pennington et al., 2014</a:t>
            </a:r>
            <a:r>
              <a:rPr lang="en-US" sz="2400" i="1" dirty="0" smtClean="0"/>
              <a:t>)</a:t>
            </a:r>
            <a:endParaRPr lang="en-US" sz="2400" i="1" dirty="0"/>
          </a:p>
        </p:txBody>
      </p:sp>
      <p:sp>
        <p:nvSpPr>
          <p:cNvPr id="4" name="Slide Number Placeholder 3"/>
          <p:cNvSpPr>
            <a:spLocks noGrp="1"/>
          </p:cNvSpPr>
          <p:nvPr>
            <p:ph type="sldNum" sz="quarter" idx="12"/>
          </p:nvPr>
        </p:nvSpPr>
        <p:spPr/>
        <p:txBody>
          <a:bodyPr/>
          <a:lstStyle/>
          <a:p>
            <a:fld id="{7F92B3FB-2F82-4CB9-93A4-1640FC20E3CE}" type="slidenum">
              <a:rPr lang="en-GB" smtClean="0">
                <a:solidFill>
                  <a:prstClr val="black">
                    <a:tint val="75000"/>
                  </a:prstClr>
                </a:solidFill>
              </a:rPr>
              <a:pPr/>
              <a:t>3</a:t>
            </a:fld>
            <a:endParaRPr lang="en-GB">
              <a:solidFill>
                <a:prstClr val="black">
                  <a:tint val="75000"/>
                </a:prstClr>
              </a:solidFill>
            </a:endParaRPr>
          </a:p>
        </p:txBody>
      </p:sp>
      <p:sp>
        <p:nvSpPr>
          <p:cNvPr id="9" name="Content Placeholder 2"/>
          <p:cNvSpPr txBox="1">
            <a:spLocks/>
          </p:cNvSpPr>
          <p:nvPr/>
        </p:nvSpPr>
        <p:spPr>
          <a:xfrm>
            <a:off x="485775" y="4691066"/>
            <a:ext cx="8172450" cy="1038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dirty="0">
                <a:solidFill>
                  <a:prstClr val="black"/>
                </a:solidFill>
              </a:rPr>
              <a:t>U</a:t>
            </a:r>
            <a:r>
              <a:rPr lang="en-US" sz="2000" dirty="0" smtClean="0">
                <a:solidFill>
                  <a:prstClr val="black"/>
                </a:solidFill>
              </a:rPr>
              <a:t>nderlying Theory: </a:t>
            </a:r>
            <a:r>
              <a:rPr lang="en-US" sz="2000" b="1" dirty="0" smtClean="0">
                <a:solidFill>
                  <a:prstClr val="black"/>
                </a:solidFill>
              </a:rPr>
              <a:t>The Distributional Hypothesis</a:t>
            </a:r>
            <a:r>
              <a:rPr lang="en-US" sz="2000" dirty="0" smtClean="0">
                <a:solidFill>
                  <a:prstClr val="black"/>
                </a:solidFill>
              </a:rPr>
              <a:t> </a:t>
            </a:r>
            <a:r>
              <a:rPr lang="en-US" sz="2000" i="1" dirty="0" smtClean="0">
                <a:solidFill>
                  <a:prstClr val="black"/>
                </a:solidFill>
              </a:rPr>
              <a:t>(Harris, ’54; Firth, ‘57)</a:t>
            </a:r>
          </a:p>
          <a:p>
            <a:pPr marL="0" indent="0" algn="ctr">
              <a:buFont typeface="Arial" panose="020B0604020202020204" pitchFamily="34" charset="0"/>
              <a:buNone/>
            </a:pPr>
            <a:r>
              <a:rPr lang="en-US" sz="2000" dirty="0" smtClean="0">
                <a:solidFill>
                  <a:prstClr val="black"/>
                </a:solidFill>
              </a:rPr>
              <a:t>“Similar words occur in similar contexts”</a:t>
            </a:r>
          </a:p>
        </p:txBody>
      </p:sp>
      <p:cxnSp>
        <p:nvCxnSpPr>
          <p:cNvPr id="11" name="Straight Arrow Connector 10"/>
          <p:cNvCxnSpPr>
            <a:stCxn id="6" idx="2"/>
            <a:endCxn id="9" idx="0"/>
          </p:cNvCxnSpPr>
          <p:nvPr/>
        </p:nvCxnSpPr>
        <p:spPr>
          <a:xfrm>
            <a:off x="2571750" y="3805625"/>
            <a:ext cx="675000" cy="90000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2"/>
          </p:cNvCxnSpPr>
          <p:nvPr/>
        </p:nvCxnSpPr>
        <p:spPr>
          <a:xfrm flipH="1">
            <a:off x="5897250" y="3805625"/>
            <a:ext cx="675000" cy="900000"/>
          </a:xfrm>
          <a:prstGeom prst="straightConnector1">
            <a:avLst/>
          </a:prstGeom>
          <a:ln w="254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02256" y="1152072"/>
            <a:ext cx="3025187" cy="461665"/>
          </a:xfrm>
          <a:prstGeom prst="rect">
            <a:avLst/>
          </a:prstGeom>
        </p:spPr>
        <p:txBody>
          <a:bodyPr wrap="none">
            <a:spAutoFit/>
          </a:bodyPr>
          <a:lstStyle/>
          <a:p>
            <a:r>
              <a:rPr lang="en-US" sz="2400" dirty="0"/>
              <a:t>Beyond bags of words</a:t>
            </a:r>
          </a:p>
        </p:txBody>
      </p:sp>
      <p:sp>
        <p:nvSpPr>
          <p:cNvPr id="5" name="Rectangle 4"/>
          <p:cNvSpPr/>
          <p:nvPr/>
        </p:nvSpPr>
        <p:spPr>
          <a:xfrm>
            <a:off x="4788024" y="6073551"/>
            <a:ext cx="3171061" cy="307777"/>
          </a:xfrm>
          <a:prstGeom prst="rect">
            <a:avLst/>
          </a:prstGeom>
        </p:spPr>
        <p:txBody>
          <a:bodyPr wrap="none">
            <a:spAutoFit/>
          </a:bodyPr>
          <a:lstStyle/>
          <a:p>
            <a:r>
              <a:rPr lang="en-US" sz="1400" dirty="0">
                <a:solidFill>
                  <a:srgbClr val="0B05FF"/>
                </a:solidFill>
              </a:rPr>
              <a:t>https://</a:t>
            </a:r>
            <a:r>
              <a:rPr lang="en-US" sz="1400" dirty="0" err="1">
                <a:solidFill>
                  <a:srgbClr val="0B05FF"/>
                </a:solidFill>
              </a:rPr>
              <a:t>nlp.stanford.edu</a:t>
            </a:r>
            <a:r>
              <a:rPr lang="en-US" sz="1400" dirty="0">
                <a:solidFill>
                  <a:srgbClr val="0B05FF"/>
                </a:solidFill>
              </a:rPr>
              <a:t>/projects/glove/</a:t>
            </a:r>
          </a:p>
        </p:txBody>
      </p:sp>
      <p:sp>
        <p:nvSpPr>
          <p:cNvPr id="8" name="Rectangle 7"/>
          <p:cNvSpPr/>
          <p:nvPr/>
        </p:nvSpPr>
        <p:spPr>
          <a:xfrm>
            <a:off x="4629150" y="5785625"/>
            <a:ext cx="5005777" cy="307777"/>
          </a:xfrm>
          <a:prstGeom prst="rect">
            <a:avLst/>
          </a:prstGeom>
        </p:spPr>
        <p:txBody>
          <a:bodyPr wrap="square">
            <a:spAutoFit/>
          </a:bodyPr>
          <a:lstStyle/>
          <a:p>
            <a:r>
              <a:rPr lang="en-US" sz="1400" dirty="0">
                <a:solidFill>
                  <a:srgbClr val="0B05FF"/>
                </a:solidFill>
              </a:rPr>
              <a:t>https://</a:t>
            </a:r>
            <a:r>
              <a:rPr lang="en-US" sz="1400" dirty="0" err="1">
                <a:solidFill>
                  <a:srgbClr val="0B05FF"/>
                </a:solidFill>
              </a:rPr>
              <a:t>www.tensorflow.org</a:t>
            </a:r>
            <a:r>
              <a:rPr lang="en-US" sz="1400" dirty="0">
                <a:solidFill>
                  <a:srgbClr val="0B05FF"/>
                </a:solidFill>
              </a:rPr>
              <a:t>/tutorials/word2vec</a:t>
            </a:r>
          </a:p>
        </p:txBody>
      </p:sp>
    </p:spTree>
    <p:extLst>
      <p:ext uri="{BB962C8B-B14F-4D97-AF65-F5344CB8AC3E}">
        <p14:creationId xmlns:p14="http://schemas.microsoft.com/office/powerpoint/2010/main" val="204065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additive="base">
                                        <p:cTn id="45" dur="500" fill="hold"/>
                                        <p:tgtEl>
                                          <p:spTgt spid="3"/>
                                        </p:tgtEl>
                                        <p:attrNameLst>
                                          <p:attrName>ppt_x</p:attrName>
                                        </p:attrNameLst>
                                      </p:cBhvr>
                                      <p:tavLst>
                                        <p:tav tm="0">
                                          <p:val>
                                            <p:strVal val="#ppt_x"/>
                                          </p:val>
                                        </p:tav>
                                        <p:tav tm="100000">
                                          <p:val>
                                            <p:strVal val="#ppt_x"/>
                                          </p:val>
                                        </p:tav>
                                      </p:tavLst>
                                    </p:anim>
                                    <p:anim calcmode="lin" valueType="num">
                                      <p:cBhvr additive="base">
                                        <p:cTn id="4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3" grpId="0"/>
      <p:bldP spid="5"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SGNS learning?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Take SGNS’s embedding matrices (</a:t>
                </a:r>
                <a14:m>
                  <m:oMath xmlns:m="http://schemas.openxmlformats.org/officeDocument/2006/math">
                    <m:r>
                      <a:rPr lang="en-US" i="1" dirty="0" smtClean="0">
                        <a:solidFill>
                          <a:schemeClr val="accent1">
                            <a:lumMod val="50000"/>
                          </a:schemeClr>
                        </a:solidFill>
                        <a:latin typeface="Cambria Math" panose="02040503050406030204" pitchFamily="18" charset="0"/>
                      </a:rPr>
                      <m:t>𝑊</m:t>
                    </m:r>
                  </m:oMath>
                </a14:m>
                <a:r>
                  <a:rPr lang="en-US" dirty="0" smtClean="0">
                    <a:solidFill>
                      <a:schemeClr val="accent1">
                        <a:lumMod val="50000"/>
                      </a:schemeClr>
                    </a:solidFill>
                  </a:rPr>
                  <a:t> </a:t>
                </a:r>
                <a:r>
                  <a:rPr lang="en-US" dirty="0" smtClean="0"/>
                  <a:t>and </a:t>
                </a:r>
                <a14:m>
                  <m:oMath xmlns:m="http://schemas.openxmlformats.org/officeDocument/2006/math">
                    <m:r>
                      <a:rPr lang="en-US" i="1" dirty="0" smtClean="0">
                        <a:solidFill>
                          <a:schemeClr val="accent2"/>
                        </a:solidFill>
                        <a:latin typeface="Cambria Math" panose="02040503050406030204" pitchFamily="18" charset="0"/>
                      </a:rPr>
                      <m:t>𝐶</m:t>
                    </m:r>
                  </m:oMath>
                </a14:m>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63" t="-982"/>
                </a:stretch>
              </a:blipFill>
            </p:spPr>
            <p:txBody>
              <a:bodyPr/>
              <a:lstStyle/>
              <a:p>
                <a:r>
                  <a:rPr lang="en-US">
                    <a:noFill/>
                  </a:rPr>
                  <a:t> </a:t>
                </a:r>
              </a:p>
            </p:txBody>
          </p:sp>
        </mc:Fallback>
      </mc:AlternateContent>
      <p:sp>
        <p:nvSpPr>
          <p:cNvPr id="12" name="TextBox 11"/>
          <p:cNvSpPr txBox="1"/>
          <p:nvPr/>
        </p:nvSpPr>
        <p:spPr>
          <a:xfrm>
            <a:off x="2700305" y="6207695"/>
            <a:ext cx="4319752" cy="461665"/>
          </a:xfrm>
          <a:prstGeom prst="rect">
            <a:avLst/>
          </a:prstGeom>
          <a:noFill/>
        </p:spPr>
        <p:txBody>
          <a:bodyPr wrap="square" rtlCol="0">
            <a:spAutoFit/>
          </a:bodyPr>
          <a:lstStyle/>
          <a:p>
            <a:pPr algn="ctr"/>
            <a:r>
              <a:rPr lang="en-GB" sz="1200" dirty="0" smtClean="0">
                <a:solidFill>
                  <a:srgbClr val="0B05FF"/>
                </a:solidFill>
              </a:rPr>
              <a:t>“Neural Word Embeddings as Implicit Matrix Factorization”</a:t>
            </a:r>
          </a:p>
          <a:p>
            <a:pPr algn="ctr"/>
            <a:r>
              <a:rPr lang="en-US" sz="1200" dirty="0" smtClean="0">
                <a:solidFill>
                  <a:srgbClr val="0B05FF"/>
                </a:solidFill>
              </a:rPr>
              <a:t>Levy &amp; Goldberg, NIPS 2014</a:t>
            </a:r>
            <a:endParaRPr lang="en-GB" sz="1200" dirty="0">
              <a:solidFill>
                <a:srgbClr val="0B05FF"/>
              </a:solidFill>
            </a:endParaRPr>
          </a:p>
        </p:txBody>
      </p:sp>
      <p:grpSp>
        <p:nvGrpSpPr>
          <p:cNvPr id="10" name="Group 9"/>
          <p:cNvGrpSpPr/>
          <p:nvPr/>
        </p:nvGrpSpPr>
        <p:grpSpPr>
          <a:xfrm>
            <a:off x="621834" y="3546090"/>
            <a:ext cx="2347254" cy="1631162"/>
            <a:chOff x="829111" y="3585119"/>
            <a:chExt cx="3129672" cy="2174882"/>
          </a:xfrm>
        </p:grpSpPr>
        <mc:AlternateContent xmlns:mc="http://schemas.openxmlformats.org/markup-compatibility/2006" xmlns:a14="http://schemas.microsoft.com/office/drawing/2010/main">
          <mc:Choice Requires="a14">
            <p:sp>
              <p:nvSpPr>
                <p:cNvPr id="4" name="Rectangle 3"/>
                <p:cNvSpPr/>
                <p:nvPr/>
              </p:nvSpPr>
              <p:spPr>
                <a:xfrm>
                  <a:off x="1260000" y="3960000"/>
                  <a:ext cx="720000" cy="1800000"/>
                </a:xfrm>
                <a:prstGeom prst="rect">
                  <a:avLst/>
                </a:prstGeom>
                <a:pattFill prst="lgGrid">
                  <a:fgClr>
                    <a:schemeClr val="accent5"/>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𝑊</m:t>
                        </m:r>
                      </m:oMath>
                    </m:oMathPara>
                  </a14:m>
                  <a:endParaRPr lang="en-GB" sz="21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260000" y="3960000"/>
                  <a:ext cx="720000" cy="1800000"/>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60000" y="3590668"/>
                  <a:ext cx="720000"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260000" y="3590668"/>
                  <a:ext cx="720000"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rot="16200000">
                  <a:off x="175333" y="4613779"/>
                  <a:ext cx="1800000"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rot="16200000">
                  <a:off x="175334" y="4675334"/>
                  <a:ext cx="1800000"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rot="16200000">
                  <a:off x="2149451" y="4608231"/>
                  <a:ext cx="1799999"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rot="16200000">
                  <a:off x="2149451" y="4669785"/>
                  <a:ext cx="1800000"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38783" y="3585119"/>
                  <a:ext cx="720000" cy="4924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3238783" y="3585119"/>
                  <a:ext cx="720000" cy="369332"/>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237058" y="3954451"/>
                  <a:ext cx="720000" cy="1800000"/>
                </a:xfrm>
                <a:prstGeom prst="rect">
                  <a:avLst/>
                </a:prstGeom>
                <a:pattFill prst="lgGrid">
                  <a:fgClr>
                    <a:schemeClr val="accent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𝐶</m:t>
                        </m:r>
                      </m:oMath>
                    </m:oMathPara>
                  </a14:m>
                  <a:endParaRPr lang="en-GB" sz="2100" dirty="0">
                    <a:solidFill>
                      <a:schemeClr val="tx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3237058" y="3954451"/>
                  <a:ext cx="720000" cy="1800000"/>
                </a:xfrm>
                <a:prstGeom prst="rect">
                  <a:avLst/>
                </a:prstGeom>
                <a:blipFill rotWithShape="0">
                  <a:blip r:embed="rId9"/>
                  <a:stretch>
                    <a:fillRect/>
                  </a:stretch>
                </a:blipFill>
                <a:ln>
                  <a:solidFill>
                    <a:schemeClr val="tx1"/>
                  </a:solidFill>
                </a:ln>
              </p:spPr>
              <p:txBody>
                <a:bodyPr/>
                <a:lstStyle/>
                <a:p>
                  <a:r>
                    <a:rPr lang="en-GB">
                      <a:noFill/>
                    </a:rPr>
                    <a:t> </a:t>
                  </a:r>
                </a:p>
              </p:txBody>
            </p:sp>
          </mc:Fallback>
        </mc:AlternateContent>
      </p:grpSp>
      <p:sp>
        <p:nvSpPr>
          <p:cNvPr id="7" name="Slide Number Placeholder 6"/>
          <p:cNvSpPr>
            <a:spLocks noGrp="1"/>
          </p:cNvSpPr>
          <p:nvPr>
            <p:ph type="sldNum" sz="quarter" idx="12"/>
          </p:nvPr>
        </p:nvSpPr>
        <p:spPr/>
        <p:txBody>
          <a:bodyPr/>
          <a:lstStyle/>
          <a:p>
            <a:fld id="{7F92B3FB-2F82-4CB9-93A4-1640FC20E3CE}" type="slidenum">
              <a:rPr lang="en-GB" smtClean="0"/>
              <a:t>30</a:t>
            </a:fld>
            <a:endParaRPr lang="en-GB"/>
          </a:p>
        </p:txBody>
      </p:sp>
    </p:spTree>
    <p:extLst>
      <p:ext uri="{BB962C8B-B14F-4D97-AF65-F5344CB8AC3E}">
        <p14:creationId xmlns:p14="http://schemas.microsoft.com/office/powerpoint/2010/main" val="673490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SGNS learning?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Take SGNS’s embedding matrices (</a:t>
                </a:r>
                <a14:m>
                  <m:oMath xmlns:m="http://schemas.openxmlformats.org/officeDocument/2006/math">
                    <m:r>
                      <a:rPr lang="en-US" i="1" dirty="0" smtClean="0">
                        <a:solidFill>
                          <a:schemeClr val="accent1">
                            <a:lumMod val="50000"/>
                          </a:schemeClr>
                        </a:solidFill>
                        <a:latin typeface="Cambria Math" panose="02040503050406030204" pitchFamily="18" charset="0"/>
                      </a:rPr>
                      <m:t>𝑊</m:t>
                    </m:r>
                  </m:oMath>
                </a14:m>
                <a:r>
                  <a:rPr lang="en-US" dirty="0" smtClean="0">
                    <a:solidFill>
                      <a:schemeClr val="accent1">
                        <a:lumMod val="50000"/>
                      </a:schemeClr>
                    </a:solidFill>
                  </a:rPr>
                  <a:t> </a:t>
                </a:r>
                <a:r>
                  <a:rPr lang="en-US" dirty="0" smtClean="0"/>
                  <a:t>and </a:t>
                </a:r>
                <a14:m>
                  <m:oMath xmlns:m="http://schemas.openxmlformats.org/officeDocument/2006/math">
                    <m:r>
                      <a:rPr lang="en-US" i="1" dirty="0" smtClean="0">
                        <a:solidFill>
                          <a:schemeClr val="accent2"/>
                        </a:solidFill>
                        <a:latin typeface="Cambria Math" panose="02040503050406030204" pitchFamily="18" charset="0"/>
                      </a:rPr>
                      <m:t>𝐶</m:t>
                    </m:r>
                  </m:oMath>
                </a14:m>
                <a:r>
                  <a:rPr lang="en-US" dirty="0" smtClean="0"/>
                  <a:t>)</a:t>
                </a:r>
              </a:p>
              <a:p>
                <a:r>
                  <a:rPr lang="en-US" dirty="0" smtClean="0"/>
                  <a:t>Multiply them</a:t>
                </a:r>
              </a:p>
              <a:p>
                <a:r>
                  <a:rPr lang="en-US" dirty="0" smtClean="0"/>
                  <a:t>What do you get?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63"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45000" y="3827250"/>
                <a:ext cx="540000" cy="1350000"/>
              </a:xfrm>
              <a:prstGeom prst="rect">
                <a:avLst/>
              </a:prstGeom>
              <a:pattFill prst="lgGrid">
                <a:fgClr>
                  <a:schemeClr val="accent5"/>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𝑊</m:t>
                      </m:r>
                    </m:oMath>
                  </m:oMathPara>
                </a14:m>
                <a:endParaRPr lang="en-GB" sz="21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260000" y="3960000"/>
                <a:ext cx="720000" cy="1800000"/>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45000" y="3550251"/>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260000" y="3590668"/>
                <a:ext cx="720000"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rot="16200000">
                <a:off x="131501"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rot="16200000">
                <a:off x="175334" y="4675334"/>
                <a:ext cx="1800000"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25000" y="4232250"/>
                <a:ext cx="1350000" cy="540000"/>
              </a:xfrm>
              <a:prstGeom prst="rect">
                <a:avLst/>
              </a:prstGeom>
              <a:pattFill prst="lgGrid">
                <a:fgClr>
                  <a:schemeClr val="accent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𝐶</m:t>
                      </m:r>
                    </m:oMath>
                  </m:oMathPara>
                </a14:m>
                <a:endParaRPr lang="en-GB" sz="21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700000" y="4500000"/>
                <a:ext cx="1800000" cy="720000"/>
              </a:xfrm>
              <a:prstGeom prst="rect">
                <a:avLst/>
              </a:prstGeom>
              <a:blipFill rotWithShape="0">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025000" y="3955251"/>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700000" y="4130668"/>
                <a:ext cx="1800000" cy="369332"/>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16200000">
                <a:off x="1616501" y="4317585"/>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rot="16200000">
                <a:off x="2155334" y="4675334"/>
                <a:ext cx="720000" cy="369332"/>
              </a:xfrm>
              <a:prstGeom prst="rect">
                <a:avLst/>
              </a:prstGeom>
              <a:blipFill rotWithShape="0">
                <a:blip r:embed="rId9"/>
                <a:stretch>
                  <a:fillRect/>
                </a:stretch>
              </a:blipFill>
            </p:spPr>
            <p:txBody>
              <a:bodyPr/>
              <a:lstStyle/>
              <a:p>
                <a:r>
                  <a:rPr lang="en-GB">
                    <a:noFill/>
                  </a:rPr>
                  <a:t> </a:t>
                </a:r>
              </a:p>
            </p:txBody>
          </p:sp>
        </mc:Fallback>
      </mc:AlternateContent>
      <p:sp>
        <p:nvSpPr>
          <p:cNvPr id="10" name="Slide Number Placeholder 9"/>
          <p:cNvSpPr>
            <a:spLocks noGrp="1"/>
          </p:cNvSpPr>
          <p:nvPr>
            <p:ph type="sldNum" sz="quarter" idx="12"/>
          </p:nvPr>
        </p:nvSpPr>
        <p:spPr/>
        <p:txBody>
          <a:bodyPr/>
          <a:lstStyle/>
          <a:p>
            <a:fld id="{7F92B3FB-2F82-4CB9-93A4-1640FC20E3CE}" type="slidenum">
              <a:rPr lang="en-GB" smtClean="0"/>
              <a:t>31</a:t>
            </a:fld>
            <a:endParaRPr lang="en-GB"/>
          </a:p>
        </p:txBody>
      </p:sp>
      <p:sp>
        <p:nvSpPr>
          <p:cNvPr id="13" name="TextBox 12"/>
          <p:cNvSpPr txBox="1"/>
          <p:nvPr/>
        </p:nvSpPr>
        <p:spPr>
          <a:xfrm>
            <a:off x="2700305" y="6207695"/>
            <a:ext cx="4319752" cy="461665"/>
          </a:xfrm>
          <a:prstGeom prst="rect">
            <a:avLst/>
          </a:prstGeom>
          <a:noFill/>
        </p:spPr>
        <p:txBody>
          <a:bodyPr wrap="square" rtlCol="0">
            <a:spAutoFit/>
          </a:bodyPr>
          <a:lstStyle/>
          <a:p>
            <a:pPr algn="ctr"/>
            <a:r>
              <a:rPr lang="en-GB" sz="1200" dirty="0" smtClean="0">
                <a:solidFill>
                  <a:srgbClr val="0B05FF"/>
                </a:solidFill>
              </a:rPr>
              <a:t>“Neural Word Embeddings as Implicit Matrix Factorization”</a:t>
            </a:r>
          </a:p>
          <a:p>
            <a:pPr algn="ctr"/>
            <a:r>
              <a:rPr lang="en-US" sz="1200" dirty="0" smtClean="0">
                <a:solidFill>
                  <a:srgbClr val="0B05FF"/>
                </a:solidFill>
              </a:rPr>
              <a:t>Levy &amp; Goldberg, NIPS 2014</a:t>
            </a:r>
            <a:endParaRPr lang="en-GB" sz="1200" dirty="0">
              <a:solidFill>
                <a:srgbClr val="0B05FF"/>
              </a:solidFill>
            </a:endParaRPr>
          </a:p>
        </p:txBody>
      </p:sp>
    </p:spTree>
    <p:extLst>
      <p:ext uri="{BB962C8B-B14F-4D97-AF65-F5344CB8AC3E}">
        <p14:creationId xmlns:p14="http://schemas.microsoft.com/office/powerpoint/2010/main" val="1266022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SGNS learning?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0" dirty="0" smtClean="0"/>
                  <a:t>A </a:t>
                </a:r>
                <a14:m>
                  <m:oMath xmlns:m="http://schemas.openxmlformats.org/officeDocument/2006/math">
                    <m:sSub>
                      <m:sSubPr>
                        <m:ctrlPr>
                          <a:rPr lang="en-US" b="0" i="1" smtClean="0">
                            <a:solidFill>
                              <a:schemeClr val="accent1">
                                <a:lumMod val="50000"/>
                              </a:schemeClr>
                            </a:solidFill>
                            <a:latin typeface="Cambria Math" charset="0"/>
                          </a:rPr>
                        </m:ctrlPr>
                      </m:sSubPr>
                      <m:e>
                        <m:r>
                          <a:rPr lang="en-US" b="0" i="1" smtClean="0">
                            <a:solidFill>
                              <a:schemeClr val="accent1">
                                <a:lumMod val="50000"/>
                              </a:schemeClr>
                            </a:solidFill>
                            <a:latin typeface="Cambria Math" panose="02040503050406030204" pitchFamily="18" charset="0"/>
                          </a:rPr>
                          <m:t>𝑉</m:t>
                        </m:r>
                      </m:e>
                      <m:sub>
                        <m:r>
                          <a:rPr lang="en-US" b="0" i="1" smtClean="0">
                            <a:solidFill>
                              <a:schemeClr val="accent1">
                                <a:lumMod val="50000"/>
                              </a:schemeClr>
                            </a:solidFill>
                            <a:latin typeface="Cambria Math" panose="02040503050406030204" pitchFamily="18" charset="0"/>
                          </a:rPr>
                          <m:t>𝑊</m:t>
                        </m:r>
                      </m:sub>
                    </m:sSub>
                    <m:r>
                      <a:rPr lang="en-US" b="0" i="1" smtClean="0">
                        <a:latin typeface="Cambria Math" panose="02040503050406030204" pitchFamily="18" charset="0"/>
                      </a:rPr>
                      <m:t>×</m:t>
                    </m:r>
                    <m:sSub>
                      <m:sSubPr>
                        <m:ctrlPr>
                          <a:rPr lang="en-US" b="0" i="1" smtClean="0">
                            <a:solidFill>
                              <a:schemeClr val="accent2"/>
                            </a:solidFill>
                            <a:latin typeface="Cambria Math" charset="0"/>
                          </a:rPr>
                        </m:ctrlPr>
                      </m:sSubPr>
                      <m:e>
                        <m:r>
                          <a:rPr lang="en-US" b="0" i="1" smtClean="0">
                            <a:solidFill>
                              <a:schemeClr val="accent2"/>
                            </a:solidFill>
                            <a:latin typeface="Cambria Math" panose="02040503050406030204" pitchFamily="18" charset="0"/>
                          </a:rPr>
                          <m:t>𝑉</m:t>
                        </m:r>
                      </m:e>
                      <m:sub>
                        <m:r>
                          <a:rPr lang="en-US" b="0" i="1" smtClean="0">
                            <a:solidFill>
                              <a:schemeClr val="accent2"/>
                            </a:solidFill>
                            <a:latin typeface="Cambria Math" panose="02040503050406030204" pitchFamily="18" charset="0"/>
                          </a:rPr>
                          <m:t>𝐶</m:t>
                        </m:r>
                      </m:sub>
                    </m:sSub>
                  </m:oMath>
                </a14:m>
                <a:r>
                  <a:rPr lang="en-GB" dirty="0" smtClean="0"/>
                  <a:t> matrix</a:t>
                </a:r>
              </a:p>
              <a:p>
                <a:r>
                  <a:rPr lang="en-US" dirty="0" smtClean="0"/>
                  <a:t>Each cell describes the relation between a specific word-context pair</a:t>
                </a:r>
              </a:p>
              <a:p>
                <a:pPr marL="0" indent="0">
                  <a:buNone/>
                </a:pPr>
                <a:endParaRPr lang="en-US" sz="600" dirty="0"/>
              </a:p>
              <a:p>
                <a:pPr marL="0" indent="0">
                  <a:buNone/>
                </a:pPr>
                <a:r>
                  <a:rPr lang="en-US" b="0" dirty="0" smtClean="0"/>
                  <a:t> 				   </a:t>
                </a:r>
                <a14:m>
                  <m:oMath xmlns:m="http://schemas.openxmlformats.org/officeDocument/2006/math">
                    <m:acc>
                      <m:accPr>
                        <m:chr m:val="⃗"/>
                        <m:ctrlPr>
                          <a:rPr lang="en-US" b="0" i="1" smtClean="0">
                            <a:solidFill>
                              <a:schemeClr val="accent1">
                                <a:lumMod val="50000"/>
                              </a:schemeClr>
                            </a:solidFill>
                            <a:latin typeface="Cambria Math" charset="0"/>
                          </a:rPr>
                        </m:ctrlPr>
                      </m:accPr>
                      <m:e>
                        <m:r>
                          <a:rPr lang="en-US" b="0" i="1" smtClean="0">
                            <a:solidFill>
                              <a:schemeClr val="accent1">
                                <a:lumMod val="50000"/>
                              </a:schemeClr>
                            </a:solidFill>
                            <a:latin typeface="Cambria Math" panose="02040503050406030204" pitchFamily="18" charset="0"/>
                          </a:rPr>
                          <m:t>𝑤</m:t>
                        </m:r>
                      </m:e>
                    </m:acc>
                    <m:r>
                      <a:rPr lang="en-US" b="0" i="1" smtClean="0">
                        <a:latin typeface="Cambria Math" panose="02040503050406030204" pitchFamily="18" charset="0"/>
                      </a:rPr>
                      <m:t>⋅</m:t>
                    </m:r>
                    <m:acc>
                      <m:accPr>
                        <m:chr m:val="⃗"/>
                        <m:ctrlPr>
                          <a:rPr lang="en-US" i="1" smtClean="0">
                            <a:solidFill>
                              <a:schemeClr val="accent2"/>
                            </a:solidFill>
                            <a:latin typeface="Cambria Math" charset="0"/>
                          </a:rPr>
                        </m:ctrlPr>
                      </m:accPr>
                      <m:e>
                        <m:r>
                          <a:rPr lang="en-US" b="0" i="1" smtClean="0">
                            <a:solidFill>
                              <a:schemeClr val="accent2"/>
                            </a:solidFill>
                            <a:latin typeface="Cambria Math" panose="02040503050406030204" pitchFamily="18" charset="0"/>
                          </a:rPr>
                          <m:t>𝑐</m:t>
                        </m:r>
                      </m:e>
                    </m:acc>
                    <m:r>
                      <a:rPr lang="en-US" b="0" i="1" smtClean="0">
                        <a:latin typeface="Cambria Math" panose="02040503050406030204" pitchFamily="18" charset="0"/>
                      </a:rPr>
                      <m:t>= ?</m:t>
                    </m:r>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63"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45000" y="3827250"/>
                <a:ext cx="540000" cy="1350000"/>
              </a:xfrm>
              <a:prstGeom prst="rect">
                <a:avLst/>
              </a:prstGeom>
              <a:pattFill prst="lgGrid">
                <a:fgClr>
                  <a:schemeClr val="accent5"/>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𝑊</m:t>
                      </m:r>
                    </m:oMath>
                  </m:oMathPara>
                </a14:m>
                <a:endParaRPr lang="en-GB" sz="21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260000" y="3960000"/>
                <a:ext cx="720000" cy="1800000"/>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45000" y="3550251"/>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260000" y="3590668"/>
                <a:ext cx="720000"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rot="16200000">
                <a:off x="131501"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rot="16200000">
                <a:off x="175334" y="4675334"/>
                <a:ext cx="1800000"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25000" y="4232250"/>
                <a:ext cx="1350000" cy="540000"/>
              </a:xfrm>
              <a:prstGeom prst="rect">
                <a:avLst/>
              </a:prstGeom>
              <a:pattFill prst="lgGrid">
                <a:fgClr>
                  <a:schemeClr val="accent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𝐶</m:t>
                      </m:r>
                    </m:oMath>
                  </m:oMathPara>
                </a14:m>
                <a:endParaRPr lang="en-GB" sz="21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700000" y="4500000"/>
                <a:ext cx="1800000" cy="720000"/>
              </a:xfrm>
              <a:prstGeom prst="rect">
                <a:avLst/>
              </a:prstGeom>
              <a:blipFill rotWithShape="0">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025000" y="3955251"/>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700000" y="4130668"/>
                <a:ext cx="1800000" cy="369332"/>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16200000">
                <a:off x="1616501" y="4317585"/>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rot="16200000">
                <a:off x="2155334" y="4675334"/>
                <a:ext cx="720000" cy="369332"/>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270175" y="3827250"/>
                <a:ext cx="1350000" cy="1350000"/>
              </a:xfrm>
              <a:prstGeom prst="rect">
                <a:avLst/>
              </a:prstGeom>
              <a:pattFill prst="lgGrid">
                <a:fgClr>
                  <a:schemeClr val="accent4"/>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m:t>
                      </m:r>
                    </m:oMath>
                  </m:oMathPara>
                </a14:m>
                <a:endParaRPr lang="en-GB" sz="21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026900" y="3960000"/>
                <a:ext cx="1800000" cy="1800000"/>
              </a:xfrm>
              <a:prstGeom prst="rect">
                <a:avLst/>
              </a:prstGeom>
              <a:blipFill rotWithShape="0">
                <a:blip r:embed="rId10"/>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47588" y="4306042"/>
                <a:ext cx="1350000"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m:t>
                      </m:r>
                    </m:oMath>
                  </m:oMathPara>
                </a14:m>
                <a:endParaRPr lang="en-GB" sz="21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863450" y="4598390"/>
                <a:ext cx="1800000" cy="523220"/>
              </a:xfrm>
              <a:prstGeom prst="rect">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rot="16200000">
                <a:off x="4456676"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rot="16200000">
                <a:off x="5942234" y="4675334"/>
                <a:ext cx="1800000" cy="369332"/>
              </a:xfrm>
              <a:prstGeom prst="rect">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265763" y="3546089"/>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7021017" y="3585119"/>
                <a:ext cx="1800000" cy="369332"/>
              </a:xfrm>
              <a:prstGeom prst="rect">
                <a:avLst/>
              </a:prstGeom>
              <a:blipFill rotWithShape="0">
                <a:blip r:embed="rId13"/>
                <a:stretch>
                  <a:fillRect/>
                </a:stretch>
              </a:blipFill>
            </p:spPr>
            <p:txBody>
              <a:bodyPr/>
              <a:lstStyle/>
              <a:p>
                <a:r>
                  <a:rPr lang="en-GB">
                    <a:noFill/>
                  </a:rPr>
                  <a:t> </a:t>
                </a:r>
              </a:p>
            </p:txBody>
          </p:sp>
        </mc:Fallback>
      </mc:AlternateContent>
      <p:sp>
        <p:nvSpPr>
          <p:cNvPr id="10" name="Slide Number Placeholder 9"/>
          <p:cNvSpPr>
            <a:spLocks noGrp="1"/>
          </p:cNvSpPr>
          <p:nvPr>
            <p:ph type="sldNum" sz="quarter" idx="12"/>
          </p:nvPr>
        </p:nvSpPr>
        <p:spPr/>
        <p:txBody>
          <a:bodyPr/>
          <a:lstStyle/>
          <a:p>
            <a:fld id="{7F92B3FB-2F82-4CB9-93A4-1640FC20E3CE}" type="slidenum">
              <a:rPr lang="en-GB" smtClean="0"/>
              <a:t>32</a:t>
            </a:fld>
            <a:endParaRPr lang="en-GB"/>
          </a:p>
        </p:txBody>
      </p:sp>
      <p:sp>
        <p:nvSpPr>
          <p:cNvPr id="17" name="TextBox 16"/>
          <p:cNvSpPr txBox="1"/>
          <p:nvPr/>
        </p:nvSpPr>
        <p:spPr>
          <a:xfrm>
            <a:off x="2700305" y="6207695"/>
            <a:ext cx="4319752" cy="461665"/>
          </a:xfrm>
          <a:prstGeom prst="rect">
            <a:avLst/>
          </a:prstGeom>
          <a:noFill/>
        </p:spPr>
        <p:txBody>
          <a:bodyPr wrap="square" rtlCol="0">
            <a:spAutoFit/>
          </a:bodyPr>
          <a:lstStyle/>
          <a:p>
            <a:pPr algn="ctr"/>
            <a:r>
              <a:rPr lang="en-GB" sz="1200" dirty="0" smtClean="0">
                <a:solidFill>
                  <a:srgbClr val="0B05FF"/>
                </a:solidFill>
              </a:rPr>
              <a:t>“Neural Word Embeddings as Implicit Matrix Factorization”</a:t>
            </a:r>
          </a:p>
          <a:p>
            <a:pPr algn="ctr"/>
            <a:r>
              <a:rPr lang="en-US" sz="1200" dirty="0" smtClean="0">
                <a:solidFill>
                  <a:srgbClr val="0B05FF"/>
                </a:solidFill>
              </a:rPr>
              <a:t>Levy &amp; Goldberg, NIPS 2014</a:t>
            </a:r>
            <a:endParaRPr lang="en-GB" sz="1200" dirty="0">
              <a:solidFill>
                <a:srgbClr val="0B05FF"/>
              </a:solidFill>
            </a:endParaRPr>
          </a:p>
        </p:txBody>
      </p:sp>
    </p:spTree>
    <p:extLst>
      <p:ext uri="{BB962C8B-B14F-4D97-AF65-F5344CB8AC3E}">
        <p14:creationId xmlns:p14="http://schemas.microsoft.com/office/powerpoint/2010/main" val="1993916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SGNS learning?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a:t>
                </a:r>
                <a:r>
                  <a:rPr lang="en-US" b="1" dirty="0" smtClean="0"/>
                  <a:t>proved</a:t>
                </a:r>
                <a:r>
                  <a:rPr lang="en-US" dirty="0" smtClean="0"/>
                  <a:t> that for large enough </a:t>
                </a:r>
                <a14:m>
                  <m:oMath xmlns:m="http://schemas.openxmlformats.org/officeDocument/2006/math">
                    <m:r>
                      <a:rPr lang="en-US" b="0" i="1" smtClean="0">
                        <a:latin typeface="Cambria Math" panose="02040503050406030204" pitchFamily="18" charset="0"/>
                      </a:rPr>
                      <m:t>𝑑</m:t>
                    </m:r>
                  </m:oMath>
                </a14:m>
                <a:r>
                  <a:rPr lang="en-US" dirty="0" smtClean="0"/>
                  <a:t> and enough iterations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t="-22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45000" y="3827250"/>
                <a:ext cx="540000" cy="1350000"/>
              </a:xfrm>
              <a:prstGeom prst="rect">
                <a:avLst/>
              </a:prstGeom>
              <a:pattFill prst="lgGrid">
                <a:fgClr>
                  <a:schemeClr val="accent5"/>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𝑊</m:t>
                      </m:r>
                    </m:oMath>
                  </m:oMathPara>
                </a14:m>
                <a:endParaRPr lang="en-GB" sz="21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260000" y="3960000"/>
                <a:ext cx="720000" cy="1800000"/>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45000" y="3550251"/>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260000" y="3590668"/>
                <a:ext cx="720000"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rot="16200000">
                <a:off x="131501"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rot="16200000">
                <a:off x="175334" y="4675334"/>
                <a:ext cx="1800000"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25000" y="4232250"/>
                <a:ext cx="1350000" cy="540000"/>
              </a:xfrm>
              <a:prstGeom prst="rect">
                <a:avLst/>
              </a:prstGeom>
              <a:pattFill prst="lgGrid">
                <a:fgClr>
                  <a:schemeClr val="accent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𝐶</m:t>
                      </m:r>
                    </m:oMath>
                  </m:oMathPara>
                </a14:m>
                <a:endParaRPr lang="en-GB" sz="21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700000" y="4500000"/>
                <a:ext cx="1800000" cy="720000"/>
              </a:xfrm>
              <a:prstGeom prst="rect">
                <a:avLst/>
              </a:prstGeom>
              <a:blipFill rotWithShape="0">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025000" y="3955251"/>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700000" y="4130668"/>
                <a:ext cx="1800000" cy="369332"/>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16200000">
                <a:off x="1616501" y="4317585"/>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rot="16200000">
                <a:off x="2155334" y="4675334"/>
                <a:ext cx="720000" cy="369332"/>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270175" y="3827250"/>
                <a:ext cx="1350000" cy="1350000"/>
              </a:xfrm>
              <a:prstGeom prst="rect">
                <a:avLst/>
              </a:prstGeom>
              <a:pattFill prst="lgGrid">
                <a:fgClr>
                  <a:schemeClr val="accent4"/>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m:t>
                      </m:r>
                    </m:oMath>
                  </m:oMathPara>
                </a14:m>
                <a:endParaRPr lang="en-GB" sz="21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026900" y="3960000"/>
                <a:ext cx="1800000" cy="1800000"/>
              </a:xfrm>
              <a:prstGeom prst="rect">
                <a:avLst/>
              </a:prstGeom>
              <a:blipFill rotWithShape="0">
                <a:blip r:embed="rId9"/>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47588" y="4306042"/>
                <a:ext cx="1350000"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m:t>
                      </m:r>
                    </m:oMath>
                  </m:oMathPara>
                </a14:m>
                <a:endParaRPr lang="en-GB" sz="21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863450" y="4598390"/>
                <a:ext cx="1800000" cy="523220"/>
              </a:xfrm>
              <a:prstGeom prst="rect">
                <a:avLst/>
              </a:prstGeom>
              <a:blipFill rotWithShape="0">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rot="16200000">
                <a:off x="4456676"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rot="16200000">
                <a:off x="5942234" y="4675334"/>
                <a:ext cx="1800000" cy="369332"/>
              </a:xfrm>
              <a:prstGeom prst="rect">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265763" y="3546089"/>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7021017" y="3585119"/>
                <a:ext cx="1800000" cy="369332"/>
              </a:xfrm>
              <a:prstGeom prst="rect">
                <a:avLst/>
              </a:prstGeom>
              <a:blipFill rotWithShape="0">
                <a:blip r:embed="rId12"/>
                <a:stretch>
                  <a:fillRect/>
                </a:stretch>
              </a:blipFill>
            </p:spPr>
            <p:txBody>
              <a:bodyPr/>
              <a:lstStyle/>
              <a:p>
                <a:r>
                  <a:rPr lang="en-GB">
                    <a:noFill/>
                  </a:rPr>
                  <a:t> </a:t>
                </a:r>
              </a:p>
            </p:txBody>
          </p:sp>
        </mc:Fallback>
      </mc:AlternateContent>
      <p:sp>
        <p:nvSpPr>
          <p:cNvPr id="10" name="Slide Number Placeholder 9"/>
          <p:cNvSpPr>
            <a:spLocks noGrp="1"/>
          </p:cNvSpPr>
          <p:nvPr>
            <p:ph type="sldNum" sz="quarter" idx="12"/>
          </p:nvPr>
        </p:nvSpPr>
        <p:spPr/>
        <p:txBody>
          <a:bodyPr/>
          <a:lstStyle/>
          <a:p>
            <a:fld id="{7F92B3FB-2F82-4CB9-93A4-1640FC20E3CE}" type="slidenum">
              <a:rPr lang="en-GB" smtClean="0"/>
              <a:t>33</a:t>
            </a:fld>
            <a:endParaRPr lang="en-GB"/>
          </a:p>
        </p:txBody>
      </p:sp>
      <p:sp>
        <p:nvSpPr>
          <p:cNvPr id="17" name="TextBox 16"/>
          <p:cNvSpPr txBox="1"/>
          <p:nvPr/>
        </p:nvSpPr>
        <p:spPr>
          <a:xfrm>
            <a:off x="2700305" y="6207695"/>
            <a:ext cx="4319752" cy="461665"/>
          </a:xfrm>
          <a:prstGeom prst="rect">
            <a:avLst/>
          </a:prstGeom>
          <a:noFill/>
        </p:spPr>
        <p:txBody>
          <a:bodyPr wrap="square" rtlCol="0">
            <a:spAutoFit/>
          </a:bodyPr>
          <a:lstStyle/>
          <a:p>
            <a:pPr algn="ctr"/>
            <a:r>
              <a:rPr lang="en-GB" sz="1200" dirty="0" smtClean="0">
                <a:solidFill>
                  <a:srgbClr val="0B05FF"/>
                </a:solidFill>
              </a:rPr>
              <a:t>“Neural Word Embeddings as Implicit Matrix Factorization”</a:t>
            </a:r>
          </a:p>
          <a:p>
            <a:pPr algn="ctr"/>
            <a:r>
              <a:rPr lang="en-US" sz="1200" dirty="0" smtClean="0">
                <a:solidFill>
                  <a:srgbClr val="0B05FF"/>
                </a:solidFill>
              </a:rPr>
              <a:t>Levy &amp; Goldberg, NIPS 2014</a:t>
            </a:r>
            <a:endParaRPr lang="en-GB" sz="1200" dirty="0">
              <a:solidFill>
                <a:srgbClr val="0B05FF"/>
              </a:solidFill>
            </a:endParaRPr>
          </a:p>
        </p:txBody>
      </p:sp>
    </p:spTree>
    <p:extLst>
      <p:ext uri="{BB962C8B-B14F-4D97-AF65-F5344CB8AC3E}">
        <p14:creationId xmlns:p14="http://schemas.microsoft.com/office/powerpoint/2010/main" val="979786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SGNS learning?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err="1" smtClean="0"/>
                  <a:t>Levy&amp;Goldberg</a:t>
                </a:r>
                <a:r>
                  <a:rPr lang="en-US" dirty="0" smtClean="0"/>
                  <a:t> [2014] </a:t>
                </a:r>
                <a:r>
                  <a:rPr lang="en-US" b="1" dirty="0" smtClean="0"/>
                  <a:t>proved</a:t>
                </a:r>
                <a:r>
                  <a:rPr lang="en-US" dirty="0" smtClean="0"/>
                  <a:t> that for large enough </a:t>
                </a:r>
                <a14:m>
                  <m:oMath xmlns:m="http://schemas.openxmlformats.org/officeDocument/2006/math">
                    <m:r>
                      <a:rPr lang="en-US" b="0" i="1" smtClean="0">
                        <a:latin typeface="Cambria Math" panose="02040503050406030204" pitchFamily="18" charset="0"/>
                      </a:rPr>
                      <m:t>𝑑</m:t>
                    </m:r>
                  </m:oMath>
                </a14:m>
                <a:r>
                  <a:rPr lang="en-US" dirty="0" smtClean="0"/>
                  <a:t> and enough iterations </a:t>
                </a:r>
                <a:r>
                  <a:rPr lang="mr-IN" dirty="0" smtClean="0"/>
                  <a:t>…</a:t>
                </a:r>
                <a:endParaRPr lang="en-US" dirty="0" smtClean="0"/>
              </a:p>
              <a:p>
                <a:r>
                  <a:rPr lang="mr-IN" dirty="0" smtClean="0"/>
                  <a:t>…</a:t>
                </a:r>
                <a:r>
                  <a:rPr lang="de-DE" dirty="0" smtClean="0"/>
                  <a:t> o</a:t>
                </a:r>
                <a:r>
                  <a:rPr lang="en-US" dirty="0" smtClean="0"/>
                  <a:t>ne obtains the word-context PMI matrix</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63"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45000" y="3827250"/>
                <a:ext cx="540000" cy="1350000"/>
              </a:xfrm>
              <a:prstGeom prst="rect">
                <a:avLst/>
              </a:prstGeom>
              <a:pattFill prst="lgGrid">
                <a:fgClr>
                  <a:schemeClr val="accent5"/>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𝑊</m:t>
                      </m:r>
                    </m:oMath>
                  </m:oMathPara>
                </a14:m>
                <a:endParaRPr lang="en-GB" sz="21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260000" y="3960000"/>
                <a:ext cx="720000" cy="1800000"/>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45000" y="3550251"/>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260000" y="3590668"/>
                <a:ext cx="720000"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rot="16200000">
                <a:off x="131501"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rot="16200000">
                <a:off x="175334" y="4675334"/>
                <a:ext cx="1800000"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25000" y="4232250"/>
                <a:ext cx="1350000" cy="540000"/>
              </a:xfrm>
              <a:prstGeom prst="rect">
                <a:avLst/>
              </a:prstGeom>
              <a:pattFill prst="lgGrid">
                <a:fgClr>
                  <a:schemeClr val="accent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𝐶</m:t>
                      </m:r>
                    </m:oMath>
                  </m:oMathPara>
                </a14:m>
                <a:endParaRPr lang="en-GB" sz="21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700000" y="4500000"/>
                <a:ext cx="1800000" cy="720000"/>
              </a:xfrm>
              <a:prstGeom prst="rect">
                <a:avLst/>
              </a:prstGeom>
              <a:blipFill rotWithShape="0">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025000" y="3955251"/>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700000" y="4130668"/>
                <a:ext cx="1800000" cy="369332"/>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16200000">
                <a:off x="1616501" y="4317585"/>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rot="16200000">
                <a:off x="2155334" y="4675334"/>
                <a:ext cx="720000" cy="369332"/>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270175" y="3827250"/>
                <a:ext cx="1350000" cy="1350000"/>
              </a:xfrm>
              <a:prstGeom prst="rect">
                <a:avLst/>
              </a:prstGeom>
              <a:pattFill prst="lgGrid">
                <a:fgClr>
                  <a:schemeClr val="accent4"/>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100" i="1" dirty="0">
                              <a:solidFill>
                                <a:schemeClr val="tx1"/>
                              </a:solidFill>
                              <a:latin typeface="Cambria Math" charset="0"/>
                            </a:rPr>
                          </m:ctrlPr>
                        </m:sSupPr>
                        <m:e>
                          <m:r>
                            <a:rPr lang="en-US" sz="2100" i="1" dirty="0">
                              <a:solidFill>
                                <a:schemeClr val="tx1"/>
                              </a:solidFill>
                              <a:latin typeface="Cambria Math" panose="02040503050406030204" pitchFamily="18" charset="0"/>
                            </a:rPr>
                            <m:t>𝑀</m:t>
                          </m:r>
                        </m:e>
                        <m:sup>
                          <m:r>
                            <a:rPr lang="en-US" sz="2100" i="1" dirty="0">
                              <a:solidFill>
                                <a:schemeClr val="tx1"/>
                              </a:solidFill>
                              <a:latin typeface="Cambria Math" panose="02040503050406030204" pitchFamily="18" charset="0"/>
                            </a:rPr>
                            <m:t>𝑃𝑀𝐼</m:t>
                          </m:r>
                        </m:sup>
                      </m:sSup>
                    </m:oMath>
                  </m:oMathPara>
                </a14:m>
                <a:endParaRPr lang="en-GB" sz="21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026900" y="3960000"/>
                <a:ext cx="1800000" cy="1800000"/>
              </a:xfrm>
              <a:prstGeom prst="rect">
                <a:avLst/>
              </a:prstGeom>
              <a:blipFill rotWithShape="0">
                <a:blip r:embed="rId10"/>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47588" y="4306042"/>
                <a:ext cx="1350000"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m:t>
                      </m:r>
                    </m:oMath>
                  </m:oMathPara>
                </a14:m>
                <a:endParaRPr lang="en-GB" sz="21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863450" y="4598390"/>
                <a:ext cx="1800000" cy="523220"/>
              </a:xfrm>
              <a:prstGeom prst="rect">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rot="16200000">
                <a:off x="4456676"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rot="16200000">
                <a:off x="5942234" y="4675334"/>
                <a:ext cx="1800000" cy="369332"/>
              </a:xfrm>
              <a:prstGeom prst="rect">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265763" y="3546089"/>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7021017" y="3585119"/>
                <a:ext cx="1800000" cy="369332"/>
              </a:xfrm>
              <a:prstGeom prst="rect">
                <a:avLst/>
              </a:prstGeom>
              <a:blipFill rotWithShape="0">
                <a:blip r:embed="rId13"/>
                <a:stretch>
                  <a:fillRect/>
                </a:stretch>
              </a:blipFill>
            </p:spPr>
            <p:txBody>
              <a:bodyPr/>
              <a:lstStyle/>
              <a:p>
                <a:r>
                  <a:rPr lang="en-GB">
                    <a:noFill/>
                  </a:rPr>
                  <a:t> </a:t>
                </a:r>
              </a:p>
            </p:txBody>
          </p:sp>
        </mc:Fallback>
      </mc:AlternateContent>
      <p:sp>
        <p:nvSpPr>
          <p:cNvPr id="10" name="Slide Number Placeholder 9"/>
          <p:cNvSpPr>
            <a:spLocks noGrp="1"/>
          </p:cNvSpPr>
          <p:nvPr>
            <p:ph type="sldNum" sz="quarter" idx="12"/>
          </p:nvPr>
        </p:nvSpPr>
        <p:spPr/>
        <p:txBody>
          <a:bodyPr/>
          <a:lstStyle/>
          <a:p>
            <a:fld id="{7F92B3FB-2F82-4CB9-93A4-1640FC20E3CE}" type="slidenum">
              <a:rPr lang="en-GB" smtClean="0"/>
              <a:t>34</a:t>
            </a:fld>
            <a:endParaRPr lang="en-GB"/>
          </a:p>
        </p:txBody>
      </p:sp>
      <p:sp>
        <p:nvSpPr>
          <p:cNvPr id="17" name="TextBox 16"/>
          <p:cNvSpPr txBox="1"/>
          <p:nvPr/>
        </p:nvSpPr>
        <p:spPr>
          <a:xfrm>
            <a:off x="2700305" y="6207695"/>
            <a:ext cx="4319752" cy="461665"/>
          </a:xfrm>
          <a:prstGeom prst="rect">
            <a:avLst/>
          </a:prstGeom>
          <a:noFill/>
        </p:spPr>
        <p:txBody>
          <a:bodyPr wrap="square" rtlCol="0">
            <a:spAutoFit/>
          </a:bodyPr>
          <a:lstStyle/>
          <a:p>
            <a:pPr algn="ctr"/>
            <a:r>
              <a:rPr lang="en-GB" sz="1200" dirty="0" smtClean="0">
                <a:solidFill>
                  <a:srgbClr val="0B05FF"/>
                </a:solidFill>
              </a:rPr>
              <a:t>“Neural Word Embeddings as Implicit Matrix Factorization”</a:t>
            </a:r>
          </a:p>
          <a:p>
            <a:pPr algn="ctr"/>
            <a:r>
              <a:rPr lang="en-US" sz="1200" dirty="0" smtClean="0">
                <a:solidFill>
                  <a:srgbClr val="0B05FF"/>
                </a:solidFill>
              </a:rPr>
              <a:t>Levy &amp; Goldberg, NIPS 2014</a:t>
            </a:r>
            <a:endParaRPr lang="en-GB" sz="1200" dirty="0">
              <a:solidFill>
                <a:srgbClr val="0B05FF"/>
              </a:solidFill>
            </a:endParaRPr>
          </a:p>
        </p:txBody>
      </p:sp>
    </p:spTree>
    <p:extLst>
      <p:ext uri="{BB962C8B-B14F-4D97-AF65-F5344CB8AC3E}">
        <p14:creationId xmlns:p14="http://schemas.microsoft.com/office/powerpoint/2010/main" val="2036985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SGNS learning?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Levy&amp;Goldberg [2014] </a:t>
                </a:r>
                <a:r>
                  <a:rPr lang="en-US" b="1" dirty="0"/>
                  <a:t>proved</a:t>
                </a:r>
                <a:r>
                  <a:rPr lang="en-US" dirty="0"/>
                  <a:t> that for large enough </a:t>
                </a:r>
                <a14:m>
                  <m:oMath xmlns:m="http://schemas.openxmlformats.org/officeDocument/2006/math">
                    <m:r>
                      <a:rPr lang="en-US" i="1">
                        <a:latin typeface="Cambria Math" panose="02040503050406030204" pitchFamily="18" charset="0"/>
                      </a:rPr>
                      <m:t>𝑑</m:t>
                    </m:r>
                  </m:oMath>
                </a14:m>
                <a:r>
                  <a:rPr lang="en-US" dirty="0"/>
                  <a:t> and enough iterations </a:t>
                </a:r>
                <a:r>
                  <a:rPr lang="mr-IN" dirty="0"/>
                  <a:t>…</a:t>
                </a:r>
                <a:endParaRPr lang="en-US" dirty="0"/>
              </a:p>
              <a:p>
                <a:r>
                  <a:rPr lang="mr-IN" dirty="0"/>
                  <a:t>…</a:t>
                </a:r>
                <a:r>
                  <a:rPr lang="de-DE" dirty="0"/>
                  <a:t> o</a:t>
                </a:r>
                <a:r>
                  <a:rPr lang="en-US" dirty="0"/>
                  <a:t>ne obtains the word-context PMI </a:t>
                </a:r>
                <a:r>
                  <a:rPr lang="en-US" dirty="0" smtClean="0"/>
                  <a:t>matrix </a:t>
                </a:r>
                <a:r>
                  <a:rPr lang="mr-IN" dirty="0" smtClean="0"/>
                  <a:t>…</a:t>
                </a:r>
                <a:endParaRPr lang="en-GB" dirty="0"/>
              </a:p>
              <a:p>
                <a:r>
                  <a:rPr lang="en-US" dirty="0" smtClean="0"/>
                  <a:t>shifted by a global constant</a:t>
                </a:r>
              </a:p>
              <a:p>
                <a:pPr marL="0" indent="0">
                  <a:buNone/>
                </a:pPr>
                <a:endParaRPr lang="en-US" sz="600" dirty="0"/>
              </a:p>
              <a:p>
                <a:pPr marL="0" indent="0">
                  <a:buNone/>
                </a:pPr>
                <a:r>
                  <a:rPr lang="en-US" b="0" dirty="0" smtClean="0"/>
                  <a:t>			   </a:t>
                </a:r>
                <a14:m>
                  <m:oMath xmlns:m="http://schemas.openxmlformats.org/officeDocument/2006/math">
                    <m:r>
                      <a:rPr lang="en-US" b="0" i="1" smtClean="0">
                        <a:latin typeface="Cambria Math" panose="02040503050406030204" pitchFamily="18" charset="0"/>
                      </a:rPr>
                      <m:t>𝑂𝑝𝑡</m:t>
                    </m:r>
                    <m:d>
                      <m:dPr>
                        <m:ctrlPr>
                          <a:rPr lang="en-US" b="0" i="1" smtClean="0">
                            <a:latin typeface="Cambria Math" charset="0"/>
                          </a:rPr>
                        </m:ctrlPr>
                      </m:dPr>
                      <m:e>
                        <m:acc>
                          <m:accPr>
                            <m:chr m:val="⃗"/>
                            <m:ctrlPr>
                              <a:rPr lang="en-US" b="0" i="1" smtClean="0">
                                <a:solidFill>
                                  <a:schemeClr val="accent1">
                                    <a:lumMod val="50000"/>
                                  </a:schemeClr>
                                </a:solidFill>
                                <a:latin typeface="Cambria Math" charset="0"/>
                              </a:rPr>
                            </m:ctrlPr>
                          </m:accPr>
                          <m:e>
                            <m:r>
                              <a:rPr lang="en-US" b="0" i="1" smtClean="0">
                                <a:solidFill>
                                  <a:schemeClr val="accent1">
                                    <a:lumMod val="50000"/>
                                  </a:schemeClr>
                                </a:solidFill>
                                <a:latin typeface="Cambria Math" panose="02040503050406030204" pitchFamily="18" charset="0"/>
                              </a:rPr>
                              <m:t>𝑤</m:t>
                            </m:r>
                          </m:e>
                        </m:acc>
                        <m:r>
                          <a:rPr lang="en-US" b="0" i="1" smtClean="0">
                            <a:latin typeface="Cambria Math" panose="02040503050406030204" pitchFamily="18" charset="0"/>
                          </a:rPr>
                          <m:t>⋅</m:t>
                        </m:r>
                        <m:acc>
                          <m:accPr>
                            <m:chr m:val="⃗"/>
                            <m:ctrlPr>
                              <a:rPr lang="en-US" b="0" i="1" smtClean="0">
                                <a:solidFill>
                                  <a:schemeClr val="accent2"/>
                                </a:solidFill>
                                <a:latin typeface="Cambria Math" charset="0"/>
                              </a:rPr>
                            </m:ctrlPr>
                          </m:accPr>
                          <m:e>
                            <m:r>
                              <a:rPr lang="en-US" b="0" i="1" smtClean="0">
                                <a:solidFill>
                                  <a:schemeClr val="accent2"/>
                                </a:solidFill>
                                <a:latin typeface="Cambria Math" panose="02040503050406030204" pitchFamily="18" charset="0"/>
                              </a:rPr>
                              <m:t>𝑐</m:t>
                            </m:r>
                          </m:e>
                        </m:acc>
                      </m:e>
                    </m:d>
                    <m:r>
                      <a:rPr lang="en-US" b="0" i="1" smtClean="0">
                        <a:latin typeface="Cambria Math" panose="02040503050406030204" pitchFamily="18" charset="0"/>
                      </a:rPr>
                      <m:t>=</m:t>
                    </m:r>
                    <m:r>
                      <a:rPr lang="en-US" b="0" i="1" smtClean="0">
                        <a:latin typeface="Cambria Math" panose="02040503050406030204" pitchFamily="18" charset="0"/>
                      </a:rPr>
                      <m:t>𝑃𝑀𝐼</m:t>
                    </m:r>
                    <m:d>
                      <m:dPr>
                        <m:ctrlPr>
                          <a:rPr lang="en-US" b="0" i="1" smtClean="0">
                            <a:latin typeface="Cambria Math" charset="0"/>
                          </a:rPr>
                        </m:ctrlPr>
                      </m:dPr>
                      <m:e>
                        <m:r>
                          <a:rPr lang="en-US" b="0" i="1" smtClean="0">
                            <a:solidFill>
                              <a:schemeClr val="accent1">
                                <a:lumMod val="50000"/>
                              </a:schemeClr>
                            </a:solidFill>
                            <a:latin typeface="Cambria Math" panose="02040503050406030204" pitchFamily="18" charset="0"/>
                          </a:rPr>
                          <m:t>𝑤</m:t>
                        </m:r>
                        <m:r>
                          <a:rPr lang="en-US" b="0" i="1" smtClean="0">
                            <a:latin typeface="Cambria Math" panose="02040503050406030204" pitchFamily="18" charset="0"/>
                          </a:rPr>
                          <m:t>,</m:t>
                        </m:r>
                        <m:r>
                          <a:rPr lang="en-US" b="0" i="1" smtClean="0">
                            <a:solidFill>
                              <a:schemeClr val="accent2"/>
                            </a:solidFill>
                            <a:latin typeface="Cambria Math" panose="02040503050406030204" pitchFamily="18" charset="0"/>
                          </a:rPr>
                          <m:t>𝑐</m:t>
                        </m:r>
                      </m:e>
                    </m:d>
                    <m:r>
                      <a:rPr lang="en-US" b="0" i="1" smtClean="0">
                        <a:latin typeface="Cambria Math" panose="02040503050406030204" pitchFamily="18" charset="0"/>
                      </a:rPr>
                      <m:t>−</m:t>
                    </m:r>
                    <m:func>
                      <m:funcPr>
                        <m:ctrlPr>
                          <a:rPr lang="en-US" b="0" i="1" smtClean="0">
                            <a:latin typeface="Cambria Math"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𝑘</m:t>
                        </m:r>
                      </m:e>
                    </m:func>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963"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945000" y="3827250"/>
                <a:ext cx="540000" cy="1350000"/>
              </a:xfrm>
              <a:prstGeom prst="rect">
                <a:avLst/>
              </a:prstGeom>
              <a:pattFill prst="lgGrid">
                <a:fgClr>
                  <a:schemeClr val="accent5"/>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𝑊</m:t>
                      </m:r>
                    </m:oMath>
                  </m:oMathPara>
                </a14:m>
                <a:endParaRPr lang="en-GB" sz="2100" dirty="0">
                  <a:solidFill>
                    <a:schemeClr val="tx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260000" y="3960000"/>
                <a:ext cx="720000" cy="1800000"/>
              </a:xfrm>
              <a:prstGeom prst="rect">
                <a:avLst/>
              </a:prstGeom>
              <a:blipFill rotWithShape="0">
                <a:blip r:embed="rId4"/>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945000" y="3550251"/>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260000" y="3590668"/>
                <a:ext cx="720000"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rot="16200000">
                <a:off x="131501"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rot="16200000">
                <a:off x="175334" y="4675334"/>
                <a:ext cx="1800000" cy="369332"/>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25000" y="4232250"/>
                <a:ext cx="1350000" cy="540000"/>
              </a:xfrm>
              <a:prstGeom prst="rect">
                <a:avLst/>
              </a:prstGeom>
              <a:pattFill prst="lgGrid">
                <a:fgClr>
                  <a:schemeClr val="accent2"/>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100" i="1" dirty="0">
                          <a:solidFill>
                            <a:schemeClr val="tx1"/>
                          </a:solidFill>
                          <a:latin typeface="Cambria Math" panose="02040503050406030204" pitchFamily="18" charset="0"/>
                        </a:rPr>
                        <m:t>𝐶</m:t>
                      </m:r>
                    </m:oMath>
                  </m:oMathPara>
                </a14:m>
                <a:endParaRPr lang="en-GB" sz="21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700000" y="4500000"/>
                <a:ext cx="1800000" cy="720000"/>
              </a:xfrm>
              <a:prstGeom prst="rect">
                <a:avLst/>
              </a:prstGeom>
              <a:blipFill rotWithShape="0">
                <a:blip r:embed="rId7"/>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025000" y="3955251"/>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700000" y="4130668"/>
                <a:ext cx="1800000" cy="369332"/>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rot="16200000">
                <a:off x="1616501" y="4317585"/>
                <a:ext cx="54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𝑑</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rot="16200000">
                <a:off x="2155334" y="4675334"/>
                <a:ext cx="720000" cy="369332"/>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270175" y="3827250"/>
                <a:ext cx="1350000" cy="1350000"/>
              </a:xfrm>
              <a:prstGeom prst="rect">
                <a:avLst/>
              </a:prstGeom>
              <a:pattFill prst="lgGrid">
                <a:fgClr>
                  <a:schemeClr val="accent4"/>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2100" i="1" dirty="0">
                              <a:solidFill>
                                <a:schemeClr val="tx1"/>
                              </a:solidFill>
                              <a:latin typeface="Cambria Math" charset="0"/>
                            </a:rPr>
                          </m:ctrlPr>
                        </m:sSupPr>
                        <m:e>
                          <m:r>
                            <a:rPr lang="en-US" sz="2100" i="1" dirty="0">
                              <a:solidFill>
                                <a:schemeClr val="tx1"/>
                              </a:solidFill>
                              <a:latin typeface="Cambria Math" panose="02040503050406030204" pitchFamily="18" charset="0"/>
                            </a:rPr>
                            <m:t>𝑀</m:t>
                          </m:r>
                        </m:e>
                        <m:sup>
                          <m:r>
                            <a:rPr lang="en-US" sz="2100" i="1" dirty="0">
                              <a:solidFill>
                                <a:schemeClr val="tx1"/>
                              </a:solidFill>
                              <a:latin typeface="Cambria Math" panose="02040503050406030204" pitchFamily="18" charset="0"/>
                            </a:rPr>
                            <m:t>𝑃𝑀𝐼</m:t>
                          </m:r>
                        </m:sup>
                      </m:sSup>
                    </m:oMath>
                  </m:oMathPara>
                </a14:m>
                <a:endParaRPr lang="en-GB" sz="21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026900" y="3960000"/>
                <a:ext cx="1800000" cy="1800000"/>
              </a:xfrm>
              <a:prstGeom prst="rect">
                <a:avLst/>
              </a:prstGeom>
              <a:blipFill rotWithShape="0">
                <a:blip r:embed="rId10"/>
                <a:stretch>
                  <a:fillRect/>
                </a:stretch>
              </a:blipFill>
              <a:ln>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647588" y="4306042"/>
                <a:ext cx="1350000"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m:t>
                      </m:r>
                    </m:oMath>
                  </m:oMathPara>
                </a14:m>
                <a:endParaRPr lang="en-GB" sz="21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863450" y="4598390"/>
                <a:ext cx="1800000" cy="523220"/>
              </a:xfrm>
              <a:prstGeom prst="rect">
                <a:avLst/>
              </a:prstGeom>
              <a:blipFill rotWithShape="0">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rot="16200000">
                <a:off x="4456676" y="4317585"/>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𝑊</m:t>
                          </m:r>
                        </m:sub>
                      </m:sSub>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rot="16200000">
                <a:off x="5942234" y="4675334"/>
                <a:ext cx="1800000" cy="369332"/>
              </a:xfrm>
              <a:prstGeom prst="rect">
                <a:avLst/>
              </a:prstGeom>
              <a:blipFill rotWithShape="0">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265763" y="3546089"/>
                <a:ext cx="13500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m:t>
                          </m:r>
                        </m:sub>
                      </m:sSub>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7021017" y="3585119"/>
                <a:ext cx="1800000" cy="369332"/>
              </a:xfrm>
              <a:prstGeom prst="rect">
                <a:avLst/>
              </a:prstGeom>
              <a:blipFill rotWithShape="0">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615763" y="4306042"/>
                <a:ext cx="945000" cy="4154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100" i="1">
                          <a:latin typeface="Cambria Math" panose="02040503050406030204" pitchFamily="18" charset="0"/>
                        </a:rPr>
                        <m:t>−</m:t>
                      </m:r>
                      <m:func>
                        <m:funcPr>
                          <m:ctrlPr>
                            <a:rPr lang="en-US" sz="2100" i="1">
                              <a:latin typeface="Cambria Math" charset="0"/>
                            </a:rPr>
                          </m:ctrlPr>
                        </m:funcPr>
                        <m:fName>
                          <m:r>
                            <m:rPr>
                              <m:sty m:val="p"/>
                            </m:rPr>
                            <a:rPr lang="en-US" sz="2100">
                              <a:latin typeface="Cambria Math" panose="02040503050406030204" pitchFamily="18" charset="0"/>
                            </a:rPr>
                            <m:t>log</m:t>
                          </m:r>
                        </m:fName>
                        <m:e>
                          <m:r>
                            <a:rPr lang="en-US" sz="2100" i="1">
                              <a:latin typeface="Cambria Math" panose="02040503050406030204" pitchFamily="18" charset="0"/>
                            </a:rPr>
                            <m:t>𝑘</m:t>
                          </m:r>
                        </m:e>
                      </m:func>
                    </m:oMath>
                  </m:oMathPara>
                </a14:m>
                <a:endParaRPr lang="en-GB" sz="2100" dirty="0"/>
              </a:p>
            </p:txBody>
          </p:sp>
        </mc:Choice>
        <mc:Fallback xmlns="">
          <p:sp>
            <p:nvSpPr>
              <p:cNvPr id="17" name="TextBox 16"/>
              <p:cNvSpPr txBox="1">
                <a:spLocks noRot="1" noChangeAspect="1" noMove="1" noResize="1" noEditPoints="1" noAdjustHandles="1" noChangeArrowheads="1" noChangeShapeType="1" noTextEdit="1"/>
              </p:cNvSpPr>
              <p:nvPr/>
            </p:nvSpPr>
            <p:spPr>
              <a:xfrm>
                <a:off x="8821017" y="4598390"/>
                <a:ext cx="1260000" cy="523220"/>
              </a:xfrm>
              <a:prstGeom prst="rect">
                <a:avLst/>
              </a:prstGeom>
              <a:blipFill rotWithShape="0">
                <a:blip r:embed="rId14"/>
                <a:stretch>
                  <a:fillRect/>
                </a:stretch>
              </a:blipFill>
            </p:spPr>
            <p:txBody>
              <a:bodyPr/>
              <a:lstStyle/>
              <a:p>
                <a:r>
                  <a:rPr lang="en-GB">
                    <a:noFill/>
                  </a:rPr>
                  <a:t> </a:t>
                </a:r>
              </a:p>
            </p:txBody>
          </p:sp>
        </mc:Fallback>
      </mc:AlternateContent>
      <p:sp>
        <p:nvSpPr>
          <p:cNvPr id="10" name="Slide Number Placeholder 9"/>
          <p:cNvSpPr>
            <a:spLocks noGrp="1"/>
          </p:cNvSpPr>
          <p:nvPr>
            <p:ph type="sldNum" sz="quarter" idx="12"/>
          </p:nvPr>
        </p:nvSpPr>
        <p:spPr/>
        <p:txBody>
          <a:bodyPr/>
          <a:lstStyle/>
          <a:p>
            <a:fld id="{7F92B3FB-2F82-4CB9-93A4-1640FC20E3CE}" type="slidenum">
              <a:rPr lang="en-GB" smtClean="0"/>
              <a:t>35</a:t>
            </a:fld>
            <a:endParaRPr lang="en-GB"/>
          </a:p>
        </p:txBody>
      </p:sp>
      <p:sp>
        <p:nvSpPr>
          <p:cNvPr id="18" name="TextBox 17"/>
          <p:cNvSpPr txBox="1"/>
          <p:nvPr/>
        </p:nvSpPr>
        <p:spPr>
          <a:xfrm>
            <a:off x="2700305" y="6207695"/>
            <a:ext cx="4319752" cy="461665"/>
          </a:xfrm>
          <a:prstGeom prst="rect">
            <a:avLst/>
          </a:prstGeom>
          <a:noFill/>
        </p:spPr>
        <p:txBody>
          <a:bodyPr wrap="square" rtlCol="0">
            <a:spAutoFit/>
          </a:bodyPr>
          <a:lstStyle/>
          <a:p>
            <a:pPr algn="ctr"/>
            <a:r>
              <a:rPr lang="en-GB" sz="1200" dirty="0" smtClean="0">
                <a:solidFill>
                  <a:srgbClr val="0B05FF"/>
                </a:solidFill>
              </a:rPr>
              <a:t>“Neural Word Embeddings as Implicit Matrix Factorization”</a:t>
            </a:r>
          </a:p>
          <a:p>
            <a:pPr algn="ctr"/>
            <a:r>
              <a:rPr lang="en-US" sz="1200" dirty="0" smtClean="0">
                <a:solidFill>
                  <a:srgbClr val="0B05FF"/>
                </a:solidFill>
              </a:rPr>
              <a:t>Levy &amp; Goldberg, NIPS 2014</a:t>
            </a:r>
            <a:endParaRPr lang="en-GB" sz="1200" dirty="0">
              <a:solidFill>
                <a:srgbClr val="0B05FF"/>
              </a:solidFill>
            </a:endParaRPr>
          </a:p>
        </p:txBody>
      </p:sp>
    </p:spTree>
    <p:extLst>
      <p:ext uri="{BB962C8B-B14F-4D97-AF65-F5344CB8AC3E}">
        <p14:creationId xmlns:p14="http://schemas.microsoft.com/office/powerpoint/2010/main" val="153683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SGNS learning?</a:t>
            </a:r>
            <a:endParaRPr lang="en-GB" dirty="0"/>
          </a:p>
        </p:txBody>
      </p:sp>
      <p:sp>
        <p:nvSpPr>
          <p:cNvPr id="3" name="Content Placeholder 2"/>
          <p:cNvSpPr>
            <a:spLocks noGrp="1"/>
          </p:cNvSpPr>
          <p:nvPr>
            <p:ph idx="1"/>
          </p:nvPr>
        </p:nvSpPr>
        <p:spPr/>
        <p:txBody>
          <a:bodyPr>
            <a:normAutofit/>
          </a:bodyPr>
          <a:lstStyle/>
          <a:p>
            <a:r>
              <a:rPr lang="en-US" dirty="0" smtClean="0"/>
              <a:t>SGNS is doing something very similar to the older approaches</a:t>
            </a:r>
          </a:p>
          <a:p>
            <a:endParaRPr lang="en-US" dirty="0" smtClean="0"/>
          </a:p>
          <a:p>
            <a:r>
              <a:rPr lang="en-US" dirty="0" smtClean="0"/>
              <a:t>SGNS factorizes the traditional word-context PMI matrix</a:t>
            </a:r>
          </a:p>
          <a:p>
            <a:endParaRPr lang="en-US" dirty="0" smtClean="0"/>
          </a:p>
          <a:p>
            <a:r>
              <a:rPr lang="en-US" dirty="0" smtClean="0"/>
              <a:t>So does SVD!</a:t>
            </a:r>
          </a:p>
          <a:p>
            <a:endParaRPr lang="en-US" dirty="0"/>
          </a:p>
          <a:p>
            <a:r>
              <a:rPr lang="en-US" dirty="0" err="1" smtClean="0"/>
              <a:t>GloVe</a:t>
            </a:r>
            <a:r>
              <a:rPr lang="en-US" dirty="0" smtClean="0"/>
              <a:t> factorizes a similar word-context matrix</a:t>
            </a:r>
          </a:p>
        </p:txBody>
      </p:sp>
      <p:sp>
        <p:nvSpPr>
          <p:cNvPr id="4" name="Slide Number Placeholder 3"/>
          <p:cNvSpPr>
            <a:spLocks noGrp="1"/>
          </p:cNvSpPr>
          <p:nvPr>
            <p:ph type="sldNum" sz="quarter" idx="12"/>
          </p:nvPr>
        </p:nvSpPr>
        <p:spPr/>
        <p:txBody>
          <a:bodyPr/>
          <a:lstStyle/>
          <a:p>
            <a:fld id="{7F92B3FB-2F82-4CB9-93A4-1640FC20E3CE}" type="slidenum">
              <a:rPr lang="en-GB" smtClean="0"/>
              <a:t>36</a:t>
            </a:fld>
            <a:endParaRPr lang="en-GB"/>
          </a:p>
        </p:txBody>
      </p:sp>
    </p:spTree>
    <p:extLst>
      <p:ext uri="{BB962C8B-B14F-4D97-AF65-F5344CB8AC3E}">
        <p14:creationId xmlns:p14="http://schemas.microsoft.com/office/powerpoint/2010/main" val="50378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embeddings are still better, right?</a:t>
            </a:r>
            <a:endParaRPr lang="en-GB" dirty="0"/>
          </a:p>
        </p:txBody>
      </p:sp>
      <p:sp>
        <p:nvSpPr>
          <p:cNvPr id="3" name="Content Placeholder 2"/>
          <p:cNvSpPr>
            <a:spLocks noGrp="1"/>
          </p:cNvSpPr>
          <p:nvPr>
            <p:ph idx="1"/>
          </p:nvPr>
        </p:nvSpPr>
        <p:spPr/>
        <p:txBody>
          <a:bodyPr/>
          <a:lstStyle/>
          <a:p>
            <a:r>
              <a:rPr lang="en-US" dirty="0" smtClean="0"/>
              <a:t>Plenty of evidence that embeddings outperform traditional methods</a:t>
            </a:r>
          </a:p>
          <a:p>
            <a:pPr lvl="1"/>
            <a:r>
              <a:rPr lang="en-US" dirty="0" smtClean="0"/>
              <a:t>“Don’t Count, Predict!” (</a:t>
            </a:r>
            <a:r>
              <a:rPr lang="en-US" dirty="0" err="1" smtClean="0"/>
              <a:t>Baroni</a:t>
            </a:r>
            <a:r>
              <a:rPr lang="en-US" dirty="0" smtClean="0"/>
              <a:t> et al., ACL 2014)</a:t>
            </a:r>
          </a:p>
          <a:p>
            <a:pPr lvl="1"/>
            <a:r>
              <a:rPr lang="en-US" dirty="0" err="1" smtClean="0"/>
              <a:t>GloVe</a:t>
            </a:r>
            <a:r>
              <a:rPr lang="en-US" dirty="0" smtClean="0"/>
              <a:t> (Pennington et al., EMNLP 2014)</a:t>
            </a:r>
          </a:p>
          <a:p>
            <a:endParaRPr lang="en-US" dirty="0"/>
          </a:p>
          <a:p>
            <a:r>
              <a:rPr lang="en-US" dirty="0" smtClean="0"/>
              <a:t>How does this fit with our story?</a:t>
            </a:r>
            <a:endParaRPr lang="en-GB" dirty="0"/>
          </a:p>
        </p:txBody>
      </p:sp>
      <p:sp>
        <p:nvSpPr>
          <p:cNvPr id="4" name="Slide Number Placeholder 3"/>
          <p:cNvSpPr>
            <a:spLocks noGrp="1"/>
          </p:cNvSpPr>
          <p:nvPr>
            <p:ph type="sldNum" sz="quarter" idx="12"/>
          </p:nvPr>
        </p:nvSpPr>
        <p:spPr/>
        <p:txBody>
          <a:bodyPr/>
          <a:lstStyle/>
          <a:p>
            <a:fld id="{7F92B3FB-2F82-4CB9-93A4-1640FC20E3CE}" type="slidenum">
              <a:rPr lang="en-GB" smtClean="0"/>
              <a:t>37</a:t>
            </a:fld>
            <a:endParaRPr lang="en-GB"/>
          </a:p>
        </p:txBody>
      </p:sp>
    </p:spTree>
    <p:extLst>
      <p:ext uri="{BB962C8B-B14F-4D97-AF65-F5344CB8AC3E}">
        <p14:creationId xmlns:p14="http://schemas.microsoft.com/office/powerpoint/2010/main" val="1789328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Impact of “Small” Hyperparameters</a:t>
            </a:r>
            <a:endParaRPr lang="en-GB" dirty="0"/>
          </a:p>
        </p:txBody>
      </p:sp>
      <p:sp>
        <p:nvSpPr>
          <p:cNvPr id="3" name="Content Placeholder 2"/>
          <p:cNvSpPr>
            <a:spLocks noGrp="1"/>
          </p:cNvSpPr>
          <p:nvPr>
            <p:ph idx="1"/>
          </p:nvPr>
        </p:nvSpPr>
        <p:spPr/>
        <p:txBody>
          <a:bodyPr>
            <a:normAutofit/>
          </a:bodyPr>
          <a:lstStyle/>
          <a:p>
            <a:r>
              <a:rPr lang="en-US" dirty="0" smtClean="0">
                <a:latin typeface="Courier New" panose="02070309020205020404" pitchFamily="49" charset="0"/>
                <a:cs typeface="Courier New" panose="02070309020205020404" pitchFamily="49" charset="0"/>
              </a:rPr>
              <a:t>word2vec</a:t>
            </a:r>
            <a:r>
              <a:rPr lang="en-US" dirty="0" smtClean="0"/>
              <a:t> &amp; </a:t>
            </a:r>
            <a:r>
              <a:rPr lang="en-US" dirty="0" err="1" smtClean="0"/>
              <a:t>GloVe</a:t>
            </a:r>
            <a:r>
              <a:rPr lang="en-US" dirty="0" smtClean="0"/>
              <a:t> are more than just algorithms…</a:t>
            </a:r>
          </a:p>
          <a:p>
            <a:endParaRPr lang="en-US" dirty="0"/>
          </a:p>
          <a:p>
            <a:r>
              <a:rPr lang="en-US" dirty="0" smtClean="0"/>
              <a:t>Introduce </a:t>
            </a:r>
            <a:r>
              <a:rPr lang="en-US" b="1" dirty="0" smtClean="0">
                <a:solidFill>
                  <a:schemeClr val="accent2"/>
                </a:solidFill>
              </a:rPr>
              <a:t>new hyperparameters</a:t>
            </a:r>
          </a:p>
          <a:p>
            <a:endParaRPr lang="en-US" dirty="0" smtClean="0"/>
          </a:p>
          <a:p>
            <a:r>
              <a:rPr lang="en-US" dirty="0" smtClean="0"/>
              <a:t>May seem minor, but </a:t>
            </a:r>
            <a:r>
              <a:rPr lang="en-US" b="1" dirty="0" smtClean="0"/>
              <a:t>make a big difference </a:t>
            </a:r>
            <a:r>
              <a:rPr lang="en-US" dirty="0" smtClean="0"/>
              <a:t>in practice</a:t>
            </a:r>
          </a:p>
        </p:txBody>
      </p:sp>
      <p:sp>
        <p:nvSpPr>
          <p:cNvPr id="4" name="Slide Number Placeholder 3"/>
          <p:cNvSpPr>
            <a:spLocks noGrp="1"/>
          </p:cNvSpPr>
          <p:nvPr>
            <p:ph type="sldNum" sz="quarter" idx="12"/>
          </p:nvPr>
        </p:nvSpPr>
        <p:spPr/>
        <p:txBody>
          <a:bodyPr/>
          <a:lstStyle/>
          <a:p>
            <a:fld id="{7F92B3FB-2F82-4CB9-93A4-1640FC20E3CE}" type="slidenum">
              <a:rPr lang="en-GB" smtClean="0"/>
              <a:t>38</a:t>
            </a:fld>
            <a:endParaRPr lang="en-GB"/>
          </a:p>
        </p:txBody>
      </p:sp>
    </p:spTree>
    <p:extLst>
      <p:ext uri="{BB962C8B-B14F-4D97-AF65-F5344CB8AC3E}">
        <p14:creationId xmlns:p14="http://schemas.microsoft.com/office/powerpoint/2010/main" val="110779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Hyperparameters</a:t>
            </a:r>
            <a:endParaRPr lang="en-GB" dirty="0"/>
          </a:p>
        </p:txBody>
      </p:sp>
      <p:sp>
        <p:nvSpPr>
          <p:cNvPr id="3" name="Content Placeholder 2"/>
          <p:cNvSpPr>
            <a:spLocks noGrp="1"/>
          </p:cNvSpPr>
          <p:nvPr>
            <p:ph idx="1"/>
          </p:nvPr>
        </p:nvSpPr>
        <p:spPr>
          <a:xfrm>
            <a:off x="444098" y="1340768"/>
            <a:ext cx="7886700" cy="3774281"/>
          </a:xfrm>
        </p:spPr>
        <p:txBody>
          <a:bodyPr>
            <a:normAutofit fontScale="85000" lnSpcReduction="20000"/>
          </a:bodyPr>
          <a:lstStyle/>
          <a:p>
            <a:r>
              <a:rPr lang="en-US" b="1" dirty="0" smtClean="0"/>
              <a:t>Preprocessing				(word2vec)</a:t>
            </a:r>
          </a:p>
          <a:p>
            <a:pPr lvl="1"/>
            <a:r>
              <a:rPr lang="en-US" dirty="0" smtClean="0">
                <a:solidFill>
                  <a:schemeClr val="accent1">
                    <a:lumMod val="50000"/>
                  </a:schemeClr>
                </a:solidFill>
              </a:rPr>
              <a:t>Dynamic Context Windows</a:t>
            </a:r>
          </a:p>
          <a:p>
            <a:pPr lvl="1"/>
            <a:r>
              <a:rPr lang="en-US" dirty="0" smtClean="0"/>
              <a:t>Subsampling</a:t>
            </a:r>
          </a:p>
          <a:p>
            <a:pPr lvl="1"/>
            <a:r>
              <a:rPr lang="en-US" dirty="0" smtClean="0"/>
              <a:t>Deleting Rare Words</a:t>
            </a:r>
          </a:p>
          <a:p>
            <a:endParaRPr lang="en-US" b="1" dirty="0" smtClean="0"/>
          </a:p>
          <a:p>
            <a:r>
              <a:rPr lang="en-US" b="1" dirty="0" smtClean="0"/>
              <a:t>Postprocessing</a:t>
            </a:r>
            <a:r>
              <a:rPr lang="en-US" b="1" dirty="0"/>
              <a:t>				(</a:t>
            </a:r>
            <a:r>
              <a:rPr lang="en-US" b="1" dirty="0" err="1"/>
              <a:t>GloVe</a:t>
            </a:r>
            <a:r>
              <a:rPr lang="en-US" b="1" dirty="0"/>
              <a:t>)</a:t>
            </a:r>
          </a:p>
          <a:p>
            <a:pPr lvl="1"/>
            <a:r>
              <a:rPr lang="en-US" dirty="0">
                <a:solidFill>
                  <a:schemeClr val="accent1">
                    <a:lumMod val="50000"/>
                  </a:schemeClr>
                </a:solidFill>
              </a:rPr>
              <a:t>Adding Context Vectors</a:t>
            </a:r>
          </a:p>
          <a:p>
            <a:pPr lvl="1"/>
            <a:endParaRPr lang="en-US" b="1" dirty="0" smtClean="0"/>
          </a:p>
          <a:p>
            <a:r>
              <a:rPr lang="en-US" b="1" dirty="0" smtClean="0"/>
              <a:t>Association Metric				(SGNS)</a:t>
            </a:r>
          </a:p>
          <a:p>
            <a:pPr lvl="1"/>
            <a:r>
              <a:rPr lang="en-US" dirty="0" smtClean="0"/>
              <a:t>Shifted PMI</a:t>
            </a:r>
          </a:p>
          <a:p>
            <a:pPr lvl="1"/>
            <a:r>
              <a:rPr lang="en-US" dirty="0" smtClean="0">
                <a:solidFill>
                  <a:schemeClr val="accent2"/>
                </a:solidFill>
              </a:rPr>
              <a:t>Context Distribution Smoothing</a:t>
            </a:r>
          </a:p>
          <a:p>
            <a:pPr lvl="1"/>
            <a:endParaRPr lang="en-US" dirty="0" smtClean="0"/>
          </a:p>
        </p:txBody>
      </p:sp>
      <p:sp>
        <p:nvSpPr>
          <p:cNvPr id="4" name="Slide Number Placeholder 3"/>
          <p:cNvSpPr>
            <a:spLocks noGrp="1"/>
          </p:cNvSpPr>
          <p:nvPr>
            <p:ph type="sldNum" sz="quarter" idx="12"/>
          </p:nvPr>
        </p:nvSpPr>
        <p:spPr/>
        <p:txBody>
          <a:bodyPr/>
          <a:lstStyle/>
          <a:p>
            <a:fld id="{7F92B3FB-2F82-4CB9-93A4-1640FC20E3CE}" type="slidenum">
              <a:rPr lang="en-GB" smtClean="0"/>
              <a:t>39</a:t>
            </a:fld>
            <a:endParaRPr lang="en-GB"/>
          </a:p>
        </p:txBody>
      </p:sp>
    </p:spTree>
    <p:extLst>
      <p:ext uri="{BB962C8B-B14F-4D97-AF65-F5344CB8AC3E}">
        <p14:creationId xmlns:p14="http://schemas.microsoft.com/office/powerpoint/2010/main" val="1466393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Point(wise) Mutual Information: PMI</a:t>
            </a:r>
            <a:endParaRPr lang="en-US" dirty="0"/>
          </a:p>
        </p:txBody>
      </p:sp>
      <p:sp>
        <p:nvSpPr>
          <p:cNvPr id="3" name="Content Placeholder 2"/>
          <p:cNvSpPr>
            <a:spLocks noGrp="1"/>
          </p:cNvSpPr>
          <p:nvPr>
            <p:ph idx="1"/>
          </p:nvPr>
        </p:nvSpPr>
        <p:spPr/>
        <p:txBody>
          <a:bodyPr/>
          <a:lstStyle/>
          <a:p>
            <a:r>
              <a:rPr lang="en-US" sz="2400" dirty="0" smtClean="0">
                <a:solidFill>
                  <a:srgbClr val="0B05FF"/>
                </a:solidFill>
              </a:rPr>
              <a:t>Measure </a:t>
            </a:r>
            <a:r>
              <a:rPr lang="en-US" sz="2400" dirty="0">
                <a:solidFill>
                  <a:srgbClr val="0B05FF"/>
                </a:solidFill>
              </a:rPr>
              <a:t>of association </a:t>
            </a:r>
            <a:r>
              <a:rPr lang="en-US" sz="2400" dirty="0"/>
              <a:t>used in </a:t>
            </a:r>
            <a:r>
              <a:rPr lang="en-US" sz="2400" dirty="0" smtClean="0"/>
              <a:t>information </a:t>
            </a:r>
            <a:r>
              <a:rPr lang="en-US" sz="2400" dirty="0"/>
              <a:t>theory and </a:t>
            </a:r>
            <a:r>
              <a:rPr lang="en-US" sz="2400" dirty="0" smtClean="0"/>
              <a:t>statistics</a:t>
            </a:r>
          </a:p>
          <a:p>
            <a:endParaRPr lang="en-US" sz="2400" dirty="0"/>
          </a:p>
          <a:p>
            <a:endParaRPr lang="en-US" sz="2400" dirty="0" smtClean="0"/>
          </a:p>
          <a:p>
            <a:r>
              <a:rPr lang="en-US" sz="2400" dirty="0" smtClean="0"/>
              <a:t>Positive </a:t>
            </a:r>
            <a:r>
              <a:rPr lang="en-US" sz="2400" dirty="0"/>
              <a:t>PMI:  </a:t>
            </a:r>
            <a:r>
              <a:rPr lang="en-US" sz="2400" dirty="0">
                <a:solidFill>
                  <a:schemeClr val="accent1">
                    <a:lumMod val="50000"/>
                  </a:schemeClr>
                </a:solidFill>
              </a:rPr>
              <a:t>PPMI(x, y) = </a:t>
            </a:r>
            <a:r>
              <a:rPr lang="en-US" sz="2400" dirty="0" smtClean="0">
                <a:solidFill>
                  <a:schemeClr val="accent1">
                    <a:lumMod val="50000"/>
                  </a:schemeClr>
                </a:solidFill>
              </a:rPr>
              <a:t>max( </a:t>
            </a:r>
            <a:r>
              <a:rPr lang="en-US" sz="2400" dirty="0" err="1" smtClean="0">
                <a:solidFill>
                  <a:schemeClr val="accent1">
                    <a:lumMod val="50000"/>
                  </a:schemeClr>
                </a:solidFill>
              </a:rPr>
              <a:t>pmi</a:t>
            </a:r>
            <a:r>
              <a:rPr lang="en-US" sz="2400" dirty="0" smtClean="0">
                <a:solidFill>
                  <a:schemeClr val="accent1">
                    <a:lumMod val="50000"/>
                  </a:schemeClr>
                </a:solidFill>
              </a:rPr>
              <a:t>(x</a:t>
            </a:r>
            <a:r>
              <a:rPr lang="en-US" sz="2400" dirty="0">
                <a:solidFill>
                  <a:schemeClr val="accent1">
                    <a:lumMod val="50000"/>
                  </a:schemeClr>
                </a:solidFill>
              </a:rPr>
              <a:t>, y), </a:t>
            </a:r>
            <a:r>
              <a:rPr lang="en-US" sz="2400" dirty="0" smtClean="0">
                <a:solidFill>
                  <a:schemeClr val="accent1">
                    <a:lumMod val="50000"/>
                  </a:schemeClr>
                </a:solidFill>
              </a:rPr>
              <a:t>0 )</a:t>
            </a:r>
            <a:endParaRPr lang="en-US" sz="2400" dirty="0">
              <a:solidFill>
                <a:schemeClr val="accent1">
                  <a:lumMod val="50000"/>
                </a:schemeClr>
              </a:solidFill>
            </a:endParaRPr>
          </a:p>
          <a:p>
            <a:r>
              <a:rPr lang="en-US" sz="2400" dirty="0" smtClean="0"/>
              <a:t>Quantifies </a:t>
            </a:r>
            <a:r>
              <a:rPr lang="en-US" sz="2400" dirty="0"/>
              <a:t>the discrepancy between the </a:t>
            </a:r>
            <a:r>
              <a:rPr lang="en-US" sz="2400" dirty="0">
                <a:solidFill>
                  <a:srgbClr val="0B05FF"/>
                </a:solidFill>
              </a:rPr>
              <a:t>probability of their coincidence </a:t>
            </a:r>
            <a:r>
              <a:rPr lang="en-US" sz="2400" dirty="0"/>
              <a:t>given their </a:t>
            </a:r>
            <a:r>
              <a:rPr lang="en-US" sz="2400" dirty="0">
                <a:solidFill>
                  <a:srgbClr val="00B050"/>
                </a:solidFill>
              </a:rPr>
              <a:t>joint</a:t>
            </a:r>
            <a:r>
              <a:rPr lang="en-US" sz="2400" dirty="0"/>
              <a:t> </a:t>
            </a:r>
            <a:r>
              <a:rPr lang="en-US" sz="2400" dirty="0">
                <a:solidFill>
                  <a:srgbClr val="00B050"/>
                </a:solidFill>
              </a:rPr>
              <a:t>distribution</a:t>
            </a:r>
            <a:r>
              <a:rPr lang="en-US" sz="2400" dirty="0"/>
              <a:t> and their </a:t>
            </a:r>
            <a:r>
              <a:rPr lang="en-US" sz="2400" dirty="0">
                <a:solidFill>
                  <a:srgbClr val="00B050"/>
                </a:solidFill>
              </a:rPr>
              <a:t>individual distributions</a:t>
            </a:r>
            <a:r>
              <a:rPr lang="en-US" sz="2400" dirty="0"/>
              <a:t>, assuming </a:t>
            </a:r>
            <a:r>
              <a:rPr lang="en-US" sz="2400" dirty="0" smtClean="0"/>
              <a:t>independence</a:t>
            </a:r>
          </a:p>
          <a:p>
            <a:r>
              <a:rPr lang="en-US" sz="2400" dirty="0">
                <a:solidFill>
                  <a:srgbClr val="FF0000"/>
                </a:solidFill>
              </a:rPr>
              <a:t>Finding collocations and associations between words </a:t>
            </a:r>
          </a:p>
          <a:p>
            <a:r>
              <a:rPr lang="en-US" sz="2400" dirty="0" err="1" smtClean="0">
                <a:solidFill>
                  <a:srgbClr val="0B05FF"/>
                </a:solidFill>
              </a:rPr>
              <a:t>Countings</a:t>
            </a:r>
            <a:r>
              <a:rPr lang="en-US" sz="2400" dirty="0" smtClean="0">
                <a:solidFill>
                  <a:srgbClr val="0B05FF"/>
                </a:solidFill>
              </a:rPr>
              <a:t> </a:t>
            </a:r>
            <a:r>
              <a:rPr lang="en-US" sz="2400" dirty="0"/>
              <a:t>of occurrences and co-occurrences of words in a text corpus can be used to </a:t>
            </a:r>
            <a:r>
              <a:rPr lang="en-US" sz="2400" dirty="0">
                <a:solidFill>
                  <a:srgbClr val="0B05FF"/>
                </a:solidFill>
              </a:rPr>
              <a:t>approximate</a:t>
            </a:r>
            <a:r>
              <a:rPr lang="en-US" sz="2400" dirty="0"/>
              <a:t> </a:t>
            </a:r>
            <a:r>
              <a:rPr lang="en-US" sz="2400" dirty="0">
                <a:solidFill>
                  <a:srgbClr val="0B05FF"/>
                </a:solidFill>
              </a:rPr>
              <a:t>the probabilities </a:t>
            </a:r>
            <a:r>
              <a:rPr lang="en-US" sz="2400" dirty="0" smtClean="0">
                <a:solidFill>
                  <a:schemeClr val="accent1">
                    <a:lumMod val="50000"/>
                  </a:schemeClr>
                </a:solidFill>
              </a:rPr>
              <a:t>p(x) </a:t>
            </a:r>
            <a:r>
              <a:rPr lang="en-US" sz="2400" dirty="0" smtClean="0"/>
              <a:t>or </a:t>
            </a:r>
            <a:r>
              <a:rPr lang="en-US" sz="2400" dirty="0" smtClean="0">
                <a:solidFill>
                  <a:schemeClr val="accent1">
                    <a:lumMod val="50000"/>
                  </a:schemeClr>
                </a:solidFill>
              </a:rPr>
              <a:t>p(y) </a:t>
            </a:r>
            <a:r>
              <a:rPr lang="en-US" sz="2400" dirty="0"/>
              <a:t>and </a:t>
            </a:r>
            <a:r>
              <a:rPr lang="en-US" sz="2400" dirty="0" smtClean="0">
                <a:solidFill>
                  <a:schemeClr val="accent1">
                    <a:lumMod val="50000"/>
                  </a:schemeClr>
                </a:solidFill>
              </a:rPr>
              <a:t>p(</a:t>
            </a:r>
            <a:r>
              <a:rPr lang="en-US" sz="2400" dirty="0" err="1" smtClean="0">
                <a:solidFill>
                  <a:schemeClr val="accent1">
                    <a:lumMod val="50000"/>
                  </a:schemeClr>
                </a:solidFill>
              </a:rPr>
              <a:t>x,y</a:t>
            </a:r>
            <a:r>
              <a:rPr lang="en-US" sz="2400" dirty="0" smtClean="0">
                <a:solidFill>
                  <a:schemeClr val="accent1">
                    <a:lumMod val="50000"/>
                  </a:schemeClr>
                </a:solidFill>
              </a:rPr>
              <a:t>) </a:t>
            </a:r>
            <a:r>
              <a:rPr lang="en-US" sz="2400" dirty="0" smtClean="0"/>
              <a:t>respectively</a:t>
            </a:r>
            <a:endParaRPr lang="en-US" sz="2400" dirty="0"/>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4</a:t>
            </a:fld>
            <a:endParaRPr lang="de-DE"/>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309" y="1916832"/>
            <a:ext cx="5940152" cy="758317"/>
          </a:xfrm>
          <a:prstGeom prst="rect">
            <a:avLst/>
          </a:prstGeom>
        </p:spPr>
      </p:pic>
      <p:sp>
        <p:nvSpPr>
          <p:cNvPr id="12" name="TextBox 11"/>
          <p:cNvSpPr txBox="1"/>
          <p:nvPr/>
        </p:nvSpPr>
        <p:spPr>
          <a:xfrm>
            <a:off x="3995936" y="6361583"/>
            <a:ext cx="1029449" cy="307777"/>
          </a:xfrm>
          <a:prstGeom prst="rect">
            <a:avLst/>
          </a:prstGeom>
          <a:noFill/>
        </p:spPr>
        <p:txBody>
          <a:bodyPr wrap="none" rtlCol="0">
            <a:spAutoFit/>
          </a:bodyPr>
          <a:lstStyle/>
          <a:p>
            <a:r>
              <a:rPr lang="en-US" sz="1400" dirty="0" smtClean="0">
                <a:solidFill>
                  <a:srgbClr val="0B05FF"/>
                </a:solidFill>
              </a:rPr>
              <a:t>[Wikipedia]</a:t>
            </a:r>
            <a:endParaRPr lang="en-US" sz="1400" dirty="0">
              <a:solidFill>
                <a:srgbClr val="0B05FF"/>
              </a:solidFill>
            </a:endParaRPr>
          </a:p>
        </p:txBody>
      </p:sp>
    </p:spTree>
    <p:extLst>
      <p:ext uri="{BB962C8B-B14F-4D97-AF65-F5344CB8AC3E}">
        <p14:creationId xmlns:p14="http://schemas.microsoft.com/office/powerpoint/2010/main" val="144941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Context Windows</a:t>
            </a:r>
            <a:endParaRPr lang="en-GB" dirty="0"/>
          </a:p>
        </p:txBody>
      </p:sp>
      <p:sp>
        <p:nvSpPr>
          <p:cNvPr id="3" name="Content Placeholder 2"/>
          <p:cNvSpPr>
            <a:spLocks noGrp="1"/>
          </p:cNvSpPr>
          <p:nvPr>
            <p:ph idx="1"/>
          </p:nvPr>
        </p:nvSpPr>
        <p:spPr/>
        <p:txBody>
          <a:bodyPr/>
          <a:lstStyle/>
          <a:p>
            <a:pPr marL="0" indent="0">
              <a:buNone/>
            </a:pPr>
            <a:r>
              <a:rPr lang="en-US" dirty="0" smtClean="0"/>
              <a:t>Marco saw a furry little </a:t>
            </a:r>
            <a:r>
              <a:rPr lang="en-US" dirty="0" err="1" smtClean="0">
                <a:solidFill>
                  <a:schemeClr val="accent1">
                    <a:lumMod val="50000"/>
                  </a:schemeClr>
                </a:solidFill>
              </a:rPr>
              <a:t>wampimuk</a:t>
            </a:r>
            <a:r>
              <a:rPr lang="en-US" dirty="0" smtClean="0">
                <a:solidFill>
                  <a:schemeClr val="accent1">
                    <a:lumMod val="50000"/>
                  </a:schemeClr>
                </a:solidFill>
              </a:rPr>
              <a:t> </a:t>
            </a:r>
            <a:r>
              <a:rPr lang="en-US" dirty="0" smtClean="0"/>
              <a:t>hiding in the tree.</a:t>
            </a:r>
          </a:p>
        </p:txBody>
      </p:sp>
      <p:sp>
        <p:nvSpPr>
          <p:cNvPr id="7" name="Slide Number Placeholder 6"/>
          <p:cNvSpPr>
            <a:spLocks noGrp="1"/>
          </p:cNvSpPr>
          <p:nvPr>
            <p:ph type="sldNum" sz="quarter" idx="12"/>
          </p:nvPr>
        </p:nvSpPr>
        <p:spPr/>
        <p:txBody>
          <a:bodyPr/>
          <a:lstStyle/>
          <a:p>
            <a:fld id="{7F92B3FB-2F82-4CB9-93A4-1640FC20E3CE}" type="slidenum">
              <a:rPr lang="en-GB" smtClean="0">
                <a:solidFill>
                  <a:prstClr val="black">
                    <a:tint val="75000"/>
                  </a:prstClr>
                </a:solidFill>
              </a:rPr>
              <a:pPr/>
              <a:t>40</a:t>
            </a:fld>
            <a:endParaRPr lang="en-GB">
              <a:solidFill>
                <a:prstClr val="black">
                  <a:tint val="75000"/>
                </a:prstClr>
              </a:solidFill>
            </a:endParaRPr>
          </a:p>
        </p:txBody>
      </p:sp>
    </p:spTree>
    <p:extLst>
      <p:ext uri="{BB962C8B-B14F-4D97-AF65-F5344CB8AC3E}">
        <p14:creationId xmlns:p14="http://schemas.microsoft.com/office/powerpoint/2010/main" val="23064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t>
            </a:r>
            <a:r>
              <a:rPr lang="en-US" dirty="0"/>
              <a:t>Context </a:t>
            </a:r>
            <a:r>
              <a:rPr lang="en-US" dirty="0" smtClean="0"/>
              <a:t>Windows</a:t>
            </a:r>
            <a:endParaRPr lang="en-GB" dirty="0"/>
          </a:p>
        </p:txBody>
      </p:sp>
      <p:sp>
        <p:nvSpPr>
          <p:cNvPr id="3" name="Content Placeholder 2"/>
          <p:cNvSpPr>
            <a:spLocks noGrp="1"/>
          </p:cNvSpPr>
          <p:nvPr>
            <p:ph idx="1"/>
          </p:nvPr>
        </p:nvSpPr>
        <p:spPr/>
        <p:txBody>
          <a:bodyPr/>
          <a:lstStyle/>
          <a:p>
            <a:pPr marL="0" indent="0">
              <a:buNone/>
            </a:pPr>
            <a:r>
              <a:rPr lang="en-US" dirty="0" smtClean="0">
                <a:solidFill>
                  <a:schemeClr val="bg1"/>
                </a:solidFill>
              </a:rPr>
              <a:t>Marco </a:t>
            </a:r>
            <a:r>
              <a:rPr lang="en-US" dirty="0" smtClean="0">
                <a:solidFill>
                  <a:schemeClr val="accent2"/>
                </a:solidFill>
              </a:rPr>
              <a:t>saw a furry little </a:t>
            </a:r>
            <a:r>
              <a:rPr lang="en-US" dirty="0" err="1" smtClean="0">
                <a:solidFill>
                  <a:schemeClr val="accent1">
                    <a:lumMod val="50000"/>
                  </a:schemeClr>
                </a:solidFill>
              </a:rPr>
              <a:t>wampimuk</a:t>
            </a:r>
            <a:r>
              <a:rPr lang="en-US" dirty="0" smtClean="0">
                <a:solidFill>
                  <a:schemeClr val="accent1">
                    <a:lumMod val="50000"/>
                  </a:schemeClr>
                </a:solidFill>
              </a:rPr>
              <a:t> </a:t>
            </a:r>
            <a:r>
              <a:rPr lang="en-US" dirty="0" smtClean="0">
                <a:solidFill>
                  <a:schemeClr val="accent2"/>
                </a:solidFill>
              </a:rPr>
              <a:t>hiding in the tree</a:t>
            </a:r>
            <a:r>
              <a:rPr lang="en-US" dirty="0" smtClean="0">
                <a:solidFill>
                  <a:schemeClr val="bg1"/>
                </a:solidFill>
              </a:rPr>
              <a:t>.</a:t>
            </a:r>
          </a:p>
        </p:txBody>
      </p:sp>
      <p:sp>
        <p:nvSpPr>
          <p:cNvPr id="7" name="Slide Number Placeholder 6"/>
          <p:cNvSpPr>
            <a:spLocks noGrp="1"/>
          </p:cNvSpPr>
          <p:nvPr>
            <p:ph type="sldNum" sz="quarter" idx="12"/>
          </p:nvPr>
        </p:nvSpPr>
        <p:spPr/>
        <p:txBody>
          <a:bodyPr/>
          <a:lstStyle/>
          <a:p>
            <a:fld id="{7F92B3FB-2F82-4CB9-93A4-1640FC20E3CE}" type="slidenum">
              <a:rPr lang="en-GB" smtClean="0">
                <a:solidFill>
                  <a:prstClr val="black">
                    <a:tint val="75000"/>
                  </a:prstClr>
                </a:solidFill>
              </a:rPr>
              <a:pPr/>
              <a:t>41</a:t>
            </a:fld>
            <a:endParaRPr lang="en-GB">
              <a:solidFill>
                <a:prstClr val="black">
                  <a:tint val="75000"/>
                </a:prstClr>
              </a:solidFill>
            </a:endParaRPr>
          </a:p>
        </p:txBody>
      </p:sp>
    </p:spTree>
    <p:extLst>
      <p:ext uri="{BB962C8B-B14F-4D97-AF65-F5344CB8AC3E}">
        <p14:creationId xmlns:p14="http://schemas.microsoft.com/office/powerpoint/2010/main" val="1662293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t>
            </a:r>
            <a:r>
              <a:rPr lang="en-US" dirty="0"/>
              <a:t>Context </a:t>
            </a:r>
            <a:r>
              <a:rPr lang="en-US" dirty="0" smtClean="0"/>
              <a:t>Windows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8313" y="1196752"/>
                <a:ext cx="7886700" cy="5032375"/>
              </a:xfrm>
            </p:spPr>
            <p:txBody>
              <a:bodyPr>
                <a:normAutofit/>
              </a:bodyPr>
              <a:lstStyle/>
              <a:p>
                <a:pPr marL="0" indent="0">
                  <a:buNone/>
                </a:pPr>
                <a:r>
                  <a:rPr lang="en-US" dirty="0" smtClean="0">
                    <a:solidFill>
                      <a:schemeClr val="bg1"/>
                    </a:solidFill>
                  </a:rPr>
                  <a:t>Marco </a:t>
                </a:r>
                <a:r>
                  <a:rPr lang="en-US" dirty="0" smtClean="0">
                    <a:solidFill>
                      <a:schemeClr val="accent2">
                        <a:lumMod val="20000"/>
                        <a:lumOff val="80000"/>
                      </a:schemeClr>
                    </a:solidFill>
                  </a:rPr>
                  <a:t>saw</a:t>
                </a:r>
                <a:r>
                  <a:rPr lang="en-US" dirty="0" smtClean="0">
                    <a:solidFill>
                      <a:schemeClr val="accent2"/>
                    </a:solidFill>
                  </a:rPr>
                  <a:t> </a:t>
                </a:r>
                <a:r>
                  <a:rPr lang="en-US" dirty="0" smtClean="0">
                    <a:solidFill>
                      <a:schemeClr val="accent2">
                        <a:lumMod val="40000"/>
                        <a:lumOff val="60000"/>
                      </a:schemeClr>
                    </a:solidFill>
                  </a:rPr>
                  <a:t>a</a:t>
                </a:r>
                <a:r>
                  <a:rPr lang="en-US" dirty="0" smtClean="0">
                    <a:solidFill>
                      <a:schemeClr val="accent2"/>
                    </a:solidFill>
                  </a:rPr>
                  <a:t> </a:t>
                </a:r>
                <a:r>
                  <a:rPr lang="en-US" dirty="0" smtClean="0">
                    <a:solidFill>
                      <a:schemeClr val="accent2">
                        <a:lumMod val="60000"/>
                        <a:lumOff val="40000"/>
                      </a:schemeClr>
                    </a:solidFill>
                  </a:rPr>
                  <a:t>furry</a:t>
                </a:r>
                <a:r>
                  <a:rPr lang="en-US" dirty="0" smtClean="0">
                    <a:solidFill>
                      <a:schemeClr val="accent2"/>
                    </a:solidFill>
                  </a:rPr>
                  <a:t> little </a:t>
                </a:r>
                <a:r>
                  <a:rPr lang="en-US" dirty="0" err="1" smtClean="0">
                    <a:solidFill>
                      <a:schemeClr val="accent1">
                        <a:lumMod val="50000"/>
                      </a:schemeClr>
                    </a:solidFill>
                  </a:rPr>
                  <a:t>wampimuk</a:t>
                </a:r>
                <a:r>
                  <a:rPr lang="en-US" dirty="0" smtClean="0">
                    <a:solidFill>
                      <a:schemeClr val="accent1">
                        <a:lumMod val="50000"/>
                      </a:schemeClr>
                    </a:solidFill>
                  </a:rPr>
                  <a:t> </a:t>
                </a:r>
                <a:r>
                  <a:rPr lang="en-US" dirty="0" smtClean="0">
                    <a:solidFill>
                      <a:schemeClr val="accent2"/>
                    </a:solidFill>
                  </a:rPr>
                  <a:t>hiding </a:t>
                </a:r>
                <a:r>
                  <a:rPr lang="en-US" dirty="0" smtClean="0">
                    <a:solidFill>
                      <a:schemeClr val="accent2">
                        <a:lumMod val="60000"/>
                        <a:lumOff val="40000"/>
                      </a:schemeClr>
                    </a:solidFill>
                  </a:rPr>
                  <a:t>in</a:t>
                </a:r>
                <a:r>
                  <a:rPr lang="en-US" dirty="0" smtClean="0">
                    <a:solidFill>
                      <a:schemeClr val="accent2"/>
                    </a:solidFill>
                  </a:rPr>
                  <a:t> </a:t>
                </a:r>
                <a:r>
                  <a:rPr lang="en-US" dirty="0" smtClean="0">
                    <a:solidFill>
                      <a:schemeClr val="accent2">
                        <a:lumMod val="40000"/>
                        <a:lumOff val="60000"/>
                      </a:schemeClr>
                    </a:solidFill>
                  </a:rPr>
                  <a:t>the</a:t>
                </a:r>
                <a:r>
                  <a:rPr lang="en-US" dirty="0" smtClean="0">
                    <a:solidFill>
                      <a:schemeClr val="accent2"/>
                    </a:solidFill>
                  </a:rPr>
                  <a:t> </a:t>
                </a:r>
                <a:r>
                  <a:rPr lang="en-US" dirty="0" smtClean="0">
                    <a:solidFill>
                      <a:schemeClr val="accent2">
                        <a:lumMod val="20000"/>
                        <a:lumOff val="80000"/>
                      </a:schemeClr>
                    </a:solidFill>
                  </a:rPr>
                  <a:t>tree</a:t>
                </a:r>
                <a:r>
                  <a:rPr lang="en-US" dirty="0" smtClean="0">
                    <a:solidFill>
                      <a:schemeClr val="bg1"/>
                    </a:solidFill>
                  </a:rPr>
                  <a:t>.</a:t>
                </a:r>
              </a:p>
              <a:p>
                <a:pPr marL="0" indent="0">
                  <a:buNone/>
                </a:pPr>
                <a:endParaRPr lang="en-US" b="0" dirty="0" smtClean="0"/>
              </a:p>
              <a:p>
                <a:pPr marL="0" indent="0">
                  <a:buNone/>
                </a:pPr>
                <a:r>
                  <a:rPr lang="en-US" b="0" dirty="0" smtClean="0"/>
                  <a:t>Word2vec</a:t>
                </a:r>
                <a:r>
                  <a:rPr lang="en-US" dirty="0"/>
                  <a:t>:</a:t>
                </a:r>
                <a:r>
                  <a:rPr lang="en-US" b="0" dirty="0" smtClean="0"/>
                  <a:t>   </a:t>
                </a:r>
                <a14:m>
                  <m:oMath xmlns:m="http://schemas.openxmlformats.org/officeDocument/2006/math">
                    <m:f>
                      <m:fPr>
                        <m:ctrlPr>
                          <a:rPr lang="en-US" b="0" i="1" smtClean="0">
                            <a:latin typeface="Cambria Math"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a14:m>
                <a:r>
                  <a:rPr lang="en-US" dirty="0" smtClean="0"/>
                  <a:t>    </a:t>
                </a:r>
                <a14:m>
                  <m:oMath xmlns:m="http://schemas.openxmlformats.org/officeDocument/2006/math">
                    <m:f>
                      <m:fPr>
                        <m:ctrlPr>
                          <a:rPr lang="en-US" b="0" i="1" dirty="0" smtClean="0">
                            <a:latin typeface="Cambria Math"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4</m:t>
                        </m:r>
                      </m:den>
                    </m:f>
                  </m:oMath>
                </a14:m>
                <a:r>
                  <a:rPr lang="en-US" dirty="0" smtClean="0"/>
                  <a:t>    </a:t>
                </a:r>
                <a14:m>
                  <m:oMath xmlns:m="http://schemas.openxmlformats.org/officeDocument/2006/math">
                    <m:f>
                      <m:fPr>
                        <m:ctrlPr>
                          <a:rPr lang="en-US" b="0" i="1" dirty="0" smtClean="0">
                            <a:latin typeface="Cambria Math" charset="0"/>
                          </a:rPr>
                        </m:ctrlPr>
                      </m:fPr>
                      <m:num>
                        <m:r>
                          <a:rPr lang="en-US" b="0" i="1" dirty="0" smtClean="0">
                            <a:latin typeface="Cambria Math" panose="02040503050406030204" pitchFamily="18" charset="0"/>
                          </a:rPr>
                          <m:t>3</m:t>
                        </m:r>
                      </m:num>
                      <m:den>
                        <m:r>
                          <a:rPr lang="en-US" b="0" i="1" dirty="0" smtClean="0">
                            <a:latin typeface="Cambria Math" panose="02040503050406030204" pitchFamily="18" charset="0"/>
                          </a:rPr>
                          <m:t>4</m:t>
                        </m:r>
                      </m:den>
                    </m:f>
                  </m:oMath>
                </a14:m>
                <a:r>
                  <a:rPr lang="en-US" dirty="0" smtClean="0"/>
                  <a:t>       </a:t>
                </a:r>
                <a14:m>
                  <m:oMath xmlns:m="http://schemas.openxmlformats.org/officeDocument/2006/math">
                    <m:f>
                      <m:fPr>
                        <m:ctrlPr>
                          <a:rPr lang="en-US" b="0" i="1" dirty="0" smtClean="0">
                            <a:latin typeface="Cambria Math" charset="0"/>
                          </a:rPr>
                        </m:ctrlPr>
                      </m:fPr>
                      <m:num>
                        <m:r>
                          <a:rPr lang="en-US" b="0" i="1" dirty="0" smtClean="0">
                            <a:latin typeface="Cambria Math" panose="02040503050406030204" pitchFamily="18" charset="0"/>
                          </a:rPr>
                          <m:t>4</m:t>
                        </m:r>
                      </m:num>
                      <m:den>
                        <m:r>
                          <a:rPr lang="en-US" b="0" i="1" dirty="0" smtClean="0">
                            <a:latin typeface="Cambria Math" panose="02040503050406030204" pitchFamily="18" charset="0"/>
                          </a:rPr>
                          <m:t>4</m:t>
                        </m:r>
                      </m:den>
                    </m:f>
                  </m:oMath>
                </a14:m>
                <a:r>
                  <a:rPr lang="en-US" dirty="0" smtClean="0"/>
                  <a:t>                  </a:t>
                </a:r>
                <a14:m>
                  <m:oMath xmlns:m="http://schemas.openxmlformats.org/officeDocument/2006/math">
                    <m:f>
                      <m:fPr>
                        <m:ctrlPr>
                          <a:rPr lang="en-US" b="0" i="1" dirty="0" smtClean="0">
                            <a:latin typeface="Cambria Math" charset="0"/>
                          </a:rPr>
                        </m:ctrlPr>
                      </m:fPr>
                      <m:num>
                        <m:r>
                          <a:rPr lang="en-US" b="0" i="1" dirty="0" smtClean="0">
                            <a:latin typeface="Cambria Math" panose="02040503050406030204" pitchFamily="18" charset="0"/>
                          </a:rPr>
                          <m:t>4</m:t>
                        </m:r>
                      </m:num>
                      <m:den>
                        <m:r>
                          <a:rPr lang="en-US" b="0" i="1" dirty="0" smtClean="0">
                            <a:latin typeface="Cambria Math" panose="02040503050406030204" pitchFamily="18" charset="0"/>
                          </a:rPr>
                          <m:t>4</m:t>
                        </m:r>
                      </m:den>
                    </m:f>
                  </m:oMath>
                </a14:m>
                <a:r>
                  <a:rPr lang="en-US" dirty="0" smtClean="0"/>
                  <a:t>      </a:t>
                </a:r>
                <a14:m>
                  <m:oMath xmlns:m="http://schemas.openxmlformats.org/officeDocument/2006/math">
                    <m:f>
                      <m:fPr>
                        <m:ctrlPr>
                          <a:rPr lang="en-US" b="0" i="1" dirty="0" smtClean="0">
                            <a:latin typeface="Cambria Math" charset="0"/>
                          </a:rPr>
                        </m:ctrlPr>
                      </m:fPr>
                      <m:num>
                        <m:r>
                          <a:rPr lang="en-US" b="0" i="1" dirty="0" smtClean="0">
                            <a:latin typeface="Cambria Math" panose="02040503050406030204" pitchFamily="18" charset="0"/>
                          </a:rPr>
                          <m:t>3</m:t>
                        </m:r>
                      </m:num>
                      <m:den>
                        <m:r>
                          <a:rPr lang="en-US" b="0" i="1" dirty="0" smtClean="0">
                            <a:latin typeface="Cambria Math" panose="02040503050406030204" pitchFamily="18" charset="0"/>
                          </a:rPr>
                          <m:t>4</m:t>
                        </m:r>
                      </m:den>
                    </m:f>
                  </m:oMath>
                </a14:m>
                <a:r>
                  <a:rPr lang="en-US" dirty="0" smtClean="0"/>
                  <a:t>    </a:t>
                </a:r>
                <a14:m>
                  <m:oMath xmlns:m="http://schemas.openxmlformats.org/officeDocument/2006/math">
                    <m:f>
                      <m:fPr>
                        <m:ctrlPr>
                          <a:rPr lang="en-US" b="0" i="1" dirty="0" smtClean="0">
                            <a:latin typeface="Cambria Math"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4</m:t>
                        </m:r>
                      </m:den>
                    </m:f>
                  </m:oMath>
                </a14:m>
                <a:r>
                  <a:rPr lang="en-US" dirty="0" smtClean="0"/>
                  <a:t>     </a:t>
                </a:r>
                <a14:m>
                  <m:oMath xmlns:m="http://schemas.openxmlformats.org/officeDocument/2006/math">
                    <m:f>
                      <m:fPr>
                        <m:ctrlPr>
                          <a:rPr lang="en-US" b="0" i="1" dirty="0" smtClean="0">
                            <a:latin typeface="Cambria Math"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4</m:t>
                        </m:r>
                      </m:den>
                    </m:f>
                  </m:oMath>
                </a14:m>
                <a:endParaRPr lang="en-US" dirty="0" smtClean="0"/>
              </a:p>
              <a:p>
                <a:pPr marL="0" indent="0">
                  <a:buNone/>
                </a:pPr>
                <a:endParaRPr lang="en-US" sz="2000" dirty="0" smtClean="0"/>
              </a:p>
              <a:p>
                <a:pPr marL="0" indent="0">
                  <a:buNone/>
                </a:pPr>
                <a:r>
                  <a:rPr lang="en-US" dirty="0" err="1" smtClean="0"/>
                  <a:t>GloVe</a:t>
                </a:r>
                <a:r>
                  <a:rPr lang="en-US" dirty="0" smtClean="0"/>
                  <a:t>:	           </a:t>
                </a:r>
                <a14:m>
                  <m:oMath xmlns:m="http://schemas.openxmlformats.org/officeDocument/2006/math">
                    <m:f>
                      <m:fPr>
                        <m:ctrlPr>
                          <a:rPr lang="en-US" i="1">
                            <a:latin typeface="Cambria Math" charset="0"/>
                          </a:rPr>
                        </m:ctrlPr>
                      </m:fPr>
                      <m:num>
                        <m:r>
                          <a:rPr lang="en-US" i="1">
                            <a:latin typeface="Cambria Math" panose="02040503050406030204" pitchFamily="18" charset="0"/>
                          </a:rPr>
                          <m:t>1</m:t>
                        </m:r>
                      </m:num>
                      <m:den>
                        <m:r>
                          <a:rPr lang="en-US" i="1">
                            <a:latin typeface="Cambria Math" panose="02040503050406030204" pitchFamily="18" charset="0"/>
                          </a:rPr>
                          <m:t>4</m:t>
                        </m:r>
                      </m:den>
                    </m:f>
                  </m:oMath>
                </a14:m>
                <a:r>
                  <a:rPr lang="en-US" dirty="0"/>
                  <a:t>    </a:t>
                </a:r>
                <a14:m>
                  <m:oMath xmlns:m="http://schemas.openxmlformats.org/officeDocument/2006/math">
                    <m:f>
                      <m:fPr>
                        <m:ctrlPr>
                          <a:rPr lang="en-US" i="1" dirty="0">
                            <a:latin typeface="Cambria Math"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3</m:t>
                        </m:r>
                      </m:den>
                    </m:f>
                  </m:oMath>
                </a14:m>
                <a:r>
                  <a:rPr lang="en-US" dirty="0"/>
                  <a:t>    </a:t>
                </a:r>
                <a14:m>
                  <m:oMath xmlns:m="http://schemas.openxmlformats.org/officeDocument/2006/math">
                    <m:f>
                      <m:fPr>
                        <m:ctrlPr>
                          <a:rPr lang="en-US" i="1" dirty="0">
                            <a:latin typeface="Cambria Math"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oMath>
                </a14:m>
                <a:r>
                  <a:rPr lang="en-US" dirty="0"/>
                  <a:t>       </a:t>
                </a:r>
                <a14:m>
                  <m:oMath xmlns:m="http://schemas.openxmlformats.org/officeDocument/2006/math">
                    <m:f>
                      <m:fPr>
                        <m:ctrlPr>
                          <a:rPr lang="en-US" i="1" dirty="0">
                            <a:latin typeface="Cambria Math"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1</m:t>
                        </m:r>
                      </m:den>
                    </m:f>
                  </m:oMath>
                </a14:m>
                <a:r>
                  <a:rPr lang="en-US" dirty="0"/>
                  <a:t>           </a:t>
                </a:r>
                <a:r>
                  <a:rPr lang="en-US" dirty="0" smtClean="0"/>
                  <a:t>       </a:t>
                </a:r>
                <a14:m>
                  <m:oMath xmlns:m="http://schemas.openxmlformats.org/officeDocument/2006/math">
                    <m:f>
                      <m:fPr>
                        <m:ctrlPr>
                          <a:rPr lang="en-US" i="1" dirty="0">
                            <a:latin typeface="Cambria Math"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1</m:t>
                        </m:r>
                      </m:den>
                    </m:f>
                  </m:oMath>
                </a14:m>
                <a:r>
                  <a:rPr lang="en-US" dirty="0"/>
                  <a:t>      </a:t>
                </a:r>
                <a14:m>
                  <m:oMath xmlns:m="http://schemas.openxmlformats.org/officeDocument/2006/math">
                    <m:f>
                      <m:fPr>
                        <m:ctrlPr>
                          <a:rPr lang="en-US" i="1" dirty="0">
                            <a:latin typeface="Cambria Math"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oMath>
                </a14:m>
                <a:r>
                  <a:rPr lang="en-US" dirty="0"/>
                  <a:t>    </a:t>
                </a:r>
                <a14:m>
                  <m:oMath xmlns:m="http://schemas.openxmlformats.org/officeDocument/2006/math">
                    <m:f>
                      <m:fPr>
                        <m:ctrlPr>
                          <a:rPr lang="en-US" i="1" dirty="0">
                            <a:latin typeface="Cambria Math"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3</m:t>
                        </m:r>
                      </m:den>
                    </m:f>
                  </m:oMath>
                </a14:m>
                <a:r>
                  <a:rPr lang="en-US" dirty="0"/>
                  <a:t>     </a:t>
                </a:r>
                <a14:m>
                  <m:oMath xmlns:m="http://schemas.openxmlformats.org/officeDocument/2006/math">
                    <m:f>
                      <m:fPr>
                        <m:ctrlPr>
                          <a:rPr lang="en-US" i="1" dirty="0">
                            <a:latin typeface="Cambria Math" charset="0"/>
                          </a:rPr>
                        </m:ctrlPr>
                      </m:fPr>
                      <m:num>
                        <m:r>
                          <a:rPr lang="en-US" i="1" dirty="0">
                            <a:latin typeface="Cambria Math" panose="02040503050406030204" pitchFamily="18" charset="0"/>
                          </a:rPr>
                          <m:t>1</m:t>
                        </m:r>
                      </m:num>
                      <m:den>
                        <m:r>
                          <a:rPr lang="en-US" i="1" dirty="0">
                            <a:latin typeface="Cambria Math" panose="02040503050406030204" pitchFamily="18" charset="0"/>
                          </a:rPr>
                          <m:t>4</m:t>
                        </m:r>
                      </m:den>
                    </m:f>
                  </m:oMath>
                </a14:m>
                <a:endParaRPr lang="en-US" dirty="0"/>
              </a:p>
              <a:p>
                <a:pPr marL="0" indent="0">
                  <a:buNone/>
                </a:pPr>
                <a:endParaRPr lang="en-US" sz="2000" dirty="0" smtClean="0"/>
              </a:p>
              <a:p>
                <a:pPr marL="0" indent="0">
                  <a:buNone/>
                </a:pPr>
                <a:r>
                  <a:rPr lang="en-US" dirty="0" smtClean="0"/>
                  <a:t>Aggressive:  </a:t>
                </a:r>
                <a14:m>
                  <m:oMath xmlns:m="http://schemas.openxmlformats.org/officeDocument/2006/math">
                    <m:f>
                      <m:fPr>
                        <m:ctrlPr>
                          <a:rPr lang="en-US" i="1">
                            <a:latin typeface="Cambria Math" charset="0"/>
                          </a:rPr>
                        </m:ctrlPr>
                      </m:fPr>
                      <m:num>
                        <m:r>
                          <a:rPr lang="en-US" i="1">
                            <a:latin typeface="Cambria Math" panose="02040503050406030204" pitchFamily="18" charset="0"/>
                          </a:rPr>
                          <m:t>1</m:t>
                        </m:r>
                      </m:num>
                      <m:den>
                        <m:r>
                          <a:rPr lang="en-US" b="0" i="1" smtClean="0">
                            <a:latin typeface="Cambria Math" panose="02040503050406030204" pitchFamily="18" charset="0"/>
                          </a:rPr>
                          <m:t>8</m:t>
                        </m:r>
                      </m:den>
                    </m:f>
                  </m:oMath>
                </a14:m>
                <a:r>
                  <a:rPr lang="en-US" dirty="0"/>
                  <a:t>    </a:t>
                </a:r>
                <a14:m>
                  <m:oMath xmlns:m="http://schemas.openxmlformats.org/officeDocument/2006/math">
                    <m:f>
                      <m:fPr>
                        <m:ctrlPr>
                          <a:rPr lang="en-US" i="1" dirty="0">
                            <a:latin typeface="Cambria Math" charset="0"/>
                          </a:rPr>
                        </m:ctrlPr>
                      </m:fPr>
                      <m:num>
                        <m:r>
                          <a:rPr lang="en-US" i="1" dirty="0">
                            <a:latin typeface="Cambria Math" panose="02040503050406030204" pitchFamily="18" charset="0"/>
                          </a:rPr>
                          <m:t>1</m:t>
                        </m:r>
                      </m:num>
                      <m:den>
                        <m:r>
                          <a:rPr lang="en-US" b="0" i="1" dirty="0" smtClean="0">
                            <a:latin typeface="Cambria Math" panose="02040503050406030204" pitchFamily="18" charset="0"/>
                          </a:rPr>
                          <m:t>4</m:t>
                        </m:r>
                      </m:den>
                    </m:f>
                  </m:oMath>
                </a14:m>
                <a:r>
                  <a:rPr lang="en-US" dirty="0"/>
                  <a:t>    </a:t>
                </a:r>
                <a14:m>
                  <m:oMath xmlns:m="http://schemas.openxmlformats.org/officeDocument/2006/math">
                    <m:f>
                      <m:fPr>
                        <m:ctrlPr>
                          <a:rPr lang="en-US" i="1" dirty="0">
                            <a:latin typeface="Cambria Math" charset="0"/>
                          </a:rPr>
                        </m:ctrlPr>
                      </m:fPr>
                      <m:num>
                        <m:r>
                          <a:rPr lang="en-US" i="1" dirty="0">
                            <a:latin typeface="Cambria Math" panose="02040503050406030204" pitchFamily="18" charset="0"/>
                          </a:rPr>
                          <m:t>1</m:t>
                        </m:r>
                      </m:num>
                      <m:den>
                        <m:r>
                          <a:rPr lang="en-US" i="1" dirty="0">
                            <a:latin typeface="Cambria Math" panose="02040503050406030204" pitchFamily="18" charset="0"/>
                          </a:rPr>
                          <m:t>2</m:t>
                        </m:r>
                      </m:den>
                    </m:f>
                  </m:oMath>
                </a14:m>
                <a:r>
                  <a:rPr lang="en-US" dirty="0"/>
                  <a:t>       </a:t>
                </a:r>
                <a14:m>
                  <m:oMath xmlns:m="http://schemas.openxmlformats.org/officeDocument/2006/math">
                    <m:f>
                      <m:fPr>
                        <m:ctrlPr>
                          <a:rPr lang="en-US" i="1" dirty="0">
                            <a:latin typeface="Cambria Math"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den>
                    </m:f>
                  </m:oMath>
                </a14:m>
                <a:r>
                  <a:rPr lang="en-US" dirty="0"/>
                  <a:t>          </a:t>
                </a:r>
                <a:r>
                  <a:rPr lang="en-US" dirty="0" smtClean="0"/>
                  <a:t>        </a:t>
                </a:r>
                <a14:m>
                  <m:oMath xmlns:m="http://schemas.openxmlformats.org/officeDocument/2006/math">
                    <m:f>
                      <m:fPr>
                        <m:ctrlPr>
                          <a:rPr lang="en-US" i="1" dirty="0">
                            <a:latin typeface="Cambria Math" charset="0"/>
                          </a:rPr>
                        </m:ctrlPr>
                      </m:fPr>
                      <m:num>
                        <m:r>
                          <a:rPr lang="en-US" i="1" dirty="0">
                            <a:latin typeface="Cambria Math" panose="02040503050406030204" pitchFamily="18" charset="0"/>
                          </a:rPr>
                          <m:t>1</m:t>
                        </m:r>
                      </m:num>
                      <m:den>
                        <m:r>
                          <a:rPr lang="en-US" i="1" dirty="0">
                            <a:latin typeface="Cambria Math" panose="02040503050406030204" pitchFamily="18" charset="0"/>
                          </a:rPr>
                          <m:t>1</m:t>
                        </m:r>
                      </m:den>
                    </m:f>
                  </m:oMath>
                </a14:m>
                <a:r>
                  <a:rPr lang="en-US" dirty="0"/>
                  <a:t>      </a:t>
                </a:r>
                <a14:m>
                  <m:oMath xmlns:m="http://schemas.openxmlformats.org/officeDocument/2006/math">
                    <m:f>
                      <m:fPr>
                        <m:ctrlPr>
                          <a:rPr lang="en-US" i="1" dirty="0">
                            <a:latin typeface="Cambria Math" charset="0"/>
                          </a:rPr>
                        </m:ctrlPr>
                      </m:fPr>
                      <m:num>
                        <m:r>
                          <a:rPr lang="en-US" i="1" dirty="0">
                            <a:latin typeface="Cambria Math" panose="02040503050406030204" pitchFamily="18" charset="0"/>
                          </a:rPr>
                          <m:t>1</m:t>
                        </m:r>
                      </m:num>
                      <m:den>
                        <m:r>
                          <a:rPr lang="en-US" i="1" dirty="0">
                            <a:latin typeface="Cambria Math" panose="02040503050406030204" pitchFamily="18" charset="0"/>
                          </a:rPr>
                          <m:t>2</m:t>
                        </m:r>
                      </m:den>
                    </m:f>
                  </m:oMath>
                </a14:m>
                <a:r>
                  <a:rPr lang="en-US" dirty="0"/>
                  <a:t>    </a:t>
                </a:r>
                <a14:m>
                  <m:oMath xmlns:m="http://schemas.openxmlformats.org/officeDocument/2006/math">
                    <m:f>
                      <m:fPr>
                        <m:ctrlPr>
                          <a:rPr lang="en-US" i="1" dirty="0">
                            <a:latin typeface="Cambria Math" charset="0"/>
                          </a:rPr>
                        </m:ctrlPr>
                      </m:fPr>
                      <m:num>
                        <m:r>
                          <a:rPr lang="en-US" i="1" dirty="0">
                            <a:latin typeface="Cambria Math" panose="02040503050406030204" pitchFamily="18" charset="0"/>
                          </a:rPr>
                          <m:t>1</m:t>
                        </m:r>
                      </m:num>
                      <m:den>
                        <m:r>
                          <a:rPr lang="en-US" b="0" i="1" dirty="0" smtClean="0">
                            <a:latin typeface="Cambria Math" panose="02040503050406030204" pitchFamily="18" charset="0"/>
                          </a:rPr>
                          <m:t>4</m:t>
                        </m:r>
                      </m:den>
                    </m:f>
                  </m:oMath>
                </a14:m>
                <a:r>
                  <a:rPr lang="en-US" dirty="0"/>
                  <a:t>     </a:t>
                </a:r>
                <a14:m>
                  <m:oMath xmlns:m="http://schemas.openxmlformats.org/officeDocument/2006/math">
                    <m:f>
                      <m:fPr>
                        <m:ctrlPr>
                          <a:rPr lang="en-US" i="1" dirty="0">
                            <a:latin typeface="Cambria Math" charset="0"/>
                          </a:rPr>
                        </m:ctrlPr>
                      </m:fPr>
                      <m:num>
                        <m:r>
                          <a:rPr lang="en-US" i="1" dirty="0">
                            <a:latin typeface="Cambria Math" panose="02040503050406030204" pitchFamily="18" charset="0"/>
                          </a:rPr>
                          <m:t>1</m:t>
                        </m:r>
                      </m:num>
                      <m:den>
                        <m:r>
                          <a:rPr lang="en-US" b="0" i="1" dirty="0" smtClean="0">
                            <a:latin typeface="Cambria Math" panose="02040503050406030204" pitchFamily="18" charset="0"/>
                          </a:rPr>
                          <m:t>8</m:t>
                        </m:r>
                      </m:den>
                    </m:f>
                  </m:oMath>
                </a14:m>
                <a:endParaRPr lang="en-US" dirty="0" smtClean="0"/>
              </a:p>
              <a:p>
                <a:pPr marL="0" indent="0" algn="ctr">
                  <a:buNone/>
                </a:pPr>
                <a:endParaRPr lang="en-US" sz="2000" dirty="0" smtClean="0"/>
              </a:p>
              <a:p>
                <a:pPr marL="0" indent="0" algn="ctr">
                  <a:buNone/>
                </a:pPr>
                <a:r>
                  <a:rPr lang="en-US" b="1" dirty="0" smtClean="0"/>
                  <a:t>The Word-Space Model</a:t>
                </a:r>
                <a:r>
                  <a:rPr lang="en-US" i="1" dirty="0" smtClean="0"/>
                  <a:t> (</a:t>
                </a:r>
                <a:r>
                  <a:rPr lang="en-US" i="1" dirty="0" err="1" smtClean="0"/>
                  <a:t>Sahlgren</a:t>
                </a:r>
                <a:r>
                  <a:rPr lang="en-US" i="1" dirty="0" smtClean="0"/>
                  <a:t>, 2006)</a:t>
                </a:r>
                <a:endParaRPr lang="en-US"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8313" y="1196752"/>
                <a:ext cx="7886700" cy="5032375"/>
              </a:xfrm>
              <a:blipFill rotWithShape="0">
                <a:blip r:embed="rId3"/>
                <a:stretch>
                  <a:fillRect l="-1391" t="-969"/>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7F92B3FB-2F82-4CB9-93A4-1640FC20E3CE}" type="slidenum">
              <a:rPr lang="en-GB" smtClean="0">
                <a:solidFill>
                  <a:prstClr val="black">
                    <a:tint val="75000"/>
                  </a:prstClr>
                </a:solidFill>
              </a:rPr>
              <a:pPr/>
              <a:t>42</a:t>
            </a:fld>
            <a:endParaRPr lang="en-GB">
              <a:solidFill>
                <a:prstClr val="black">
                  <a:tint val="75000"/>
                </a:prstClr>
              </a:solidFill>
            </a:endParaRPr>
          </a:p>
        </p:txBody>
      </p:sp>
    </p:spTree>
    <p:extLst>
      <p:ext uri="{BB962C8B-B14F-4D97-AF65-F5344CB8AC3E}">
        <p14:creationId xmlns:p14="http://schemas.microsoft.com/office/powerpoint/2010/main" val="381753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Context Vectors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7"/>
                <a:ext cx="7886700" cy="5032375"/>
              </a:xfrm>
            </p:spPr>
            <p:txBody>
              <a:bodyPr>
                <a:normAutofit/>
              </a:bodyPr>
              <a:lstStyle/>
              <a:p>
                <a:r>
                  <a:rPr lang="en-US" dirty="0" smtClean="0"/>
                  <a:t>SGNS creates word vectors </a:t>
                </a:r>
                <a14:m>
                  <m:oMath xmlns:m="http://schemas.openxmlformats.org/officeDocument/2006/math">
                    <m:acc>
                      <m:accPr>
                        <m:chr m:val="⃗"/>
                        <m:ctrlPr>
                          <a:rPr lang="en-US" i="1" smtClean="0">
                            <a:solidFill>
                              <a:schemeClr val="accent1">
                                <a:lumMod val="50000"/>
                              </a:schemeClr>
                            </a:solidFill>
                            <a:latin typeface="Cambria Math" charset="0"/>
                          </a:rPr>
                        </m:ctrlPr>
                      </m:accPr>
                      <m:e>
                        <m:r>
                          <a:rPr lang="en-US" b="0" i="1" smtClean="0">
                            <a:solidFill>
                              <a:schemeClr val="accent1">
                                <a:lumMod val="50000"/>
                              </a:schemeClr>
                            </a:solidFill>
                            <a:latin typeface="Cambria Math" panose="02040503050406030204" pitchFamily="18" charset="0"/>
                          </a:rPr>
                          <m:t>𝑤</m:t>
                        </m:r>
                      </m:e>
                    </m:acc>
                  </m:oMath>
                </a14:m>
                <a:endParaRPr lang="en-US" dirty="0" smtClean="0"/>
              </a:p>
              <a:p>
                <a:r>
                  <a:rPr lang="en-US" dirty="0" smtClean="0"/>
                  <a:t>SGNS creates auxiliary context vectors </a:t>
                </a:r>
                <a14:m>
                  <m:oMath xmlns:m="http://schemas.openxmlformats.org/officeDocument/2006/math">
                    <m:acc>
                      <m:accPr>
                        <m:chr m:val="⃗"/>
                        <m:ctrlPr>
                          <a:rPr lang="en-US" i="1" smtClean="0">
                            <a:solidFill>
                              <a:schemeClr val="accent2"/>
                            </a:solidFill>
                            <a:latin typeface="Cambria Math" charset="0"/>
                          </a:rPr>
                        </m:ctrlPr>
                      </m:accPr>
                      <m:e>
                        <m:r>
                          <a:rPr lang="en-US" i="1">
                            <a:solidFill>
                              <a:schemeClr val="accent2"/>
                            </a:solidFill>
                            <a:latin typeface="Cambria Math" panose="02040503050406030204" pitchFamily="18" charset="0"/>
                          </a:rPr>
                          <m:t>𝑐</m:t>
                        </m:r>
                      </m:e>
                    </m:acc>
                  </m:oMath>
                </a14:m>
                <a:endParaRPr lang="en-GB" dirty="0" smtClean="0"/>
              </a:p>
              <a:p>
                <a:pPr lvl="1"/>
                <a:r>
                  <a:rPr lang="en-US" dirty="0" smtClean="0"/>
                  <a:t>So do </a:t>
                </a:r>
                <a:r>
                  <a:rPr lang="en-US" dirty="0" err="1" smtClean="0"/>
                  <a:t>GloVe</a:t>
                </a:r>
                <a:r>
                  <a:rPr lang="en-US" dirty="0" smtClean="0"/>
                  <a:t> and SVD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7"/>
                <a:ext cx="7886700" cy="5032375"/>
              </a:xfrm>
              <a:blipFill rotWithShape="0">
                <a:blip r:embed="rId3"/>
                <a:stretch>
                  <a:fillRect l="-1005" t="-96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92B3FB-2F82-4CB9-93A4-1640FC20E3CE}" type="slidenum">
              <a:rPr lang="en-GB" smtClean="0">
                <a:solidFill>
                  <a:prstClr val="black">
                    <a:tint val="75000"/>
                  </a:prstClr>
                </a:solidFill>
              </a:rPr>
              <a:pPr/>
              <a:t>43</a:t>
            </a:fld>
            <a:endParaRPr lang="en-GB">
              <a:solidFill>
                <a:prstClr val="black">
                  <a:tint val="75000"/>
                </a:prstClr>
              </a:solidFill>
            </a:endParaRPr>
          </a:p>
        </p:txBody>
      </p:sp>
    </p:spTree>
    <p:extLst>
      <p:ext uri="{BB962C8B-B14F-4D97-AF65-F5344CB8AC3E}">
        <p14:creationId xmlns:p14="http://schemas.microsoft.com/office/powerpoint/2010/main" val="147619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Context Vectors</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7"/>
                <a:ext cx="7886700" cy="5032375"/>
              </a:xfrm>
            </p:spPr>
            <p:txBody>
              <a:bodyPr>
                <a:normAutofit/>
              </a:bodyPr>
              <a:lstStyle/>
              <a:p>
                <a:r>
                  <a:rPr lang="en-US" dirty="0" smtClean="0"/>
                  <a:t>SGNS creates word vectors </a:t>
                </a:r>
                <a14:m>
                  <m:oMath xmlns:m="http://schemas.openxmlformats.org/officeDocument/2006/math">
                    <m:acc>
                      <m:accPr>
                        <m:chr m:val="⃗"/>
                        <m:ctrlPr>
                          <a:rPr lang="en-US" i="1" smtClean="0">
                            <a:solidFill>
                              <a:schemeClr val="accent1">
                                <a:lumMod val="50000"/>
                              </a:schemeClr>
                            </a:solidFill>
                            <a:latin typeface="Cambria Math" charset="0"/>
                          </a:rPr>
                        </m:ctrlPr>
                      </m:accPr>
                      <m:e>
                        <m:r>
                          <a:rPr lang="en-US" b="0" i="1" smtClean="0">
                            <a:solidFill>
                              <a:schemeClr val="accent1">
                                <a:lumMod val="50000"/>
                              </a:schemeClr>
                            </a:solidFill>
                            <a:latin typeface="Cambria Math" panose="02040503050406030204" pitchFamily="18" charset="0"/>
                          </a:rPr>
                          <m:t>𝑤</m:t>
                        </m:r>
                      </m:e>
                    </m:acc>
                  </m:oMath>
                </a14:m>
                <a:endParaRPr lang="en-US" dirty="0" smtClean="0">
                  <a:solidFill>
                    <a:schemeClr val="accent1">
                      <a:lumMod val="50000"/>
                    </a:schemeClr>
                  </a:solidFill>
                </a:endParaRPr>
              </a:p>
              <a:p>
                <a:r>
                  <a:rPr lang="en-US" dirty="0" smtClean="0"/>
                  <a:t>SGNS creates auxiliary context vectors </a:t>
                </a:r>
                <a14:m>
                  <m:oMath xmlns:m="http://schemas.openxmlformats.org/officeDocument/2006/math">
                    <m:acc>
                      <m:accPr>
                        <m:chr m:val="⃗"/>
                        <m:ctrlPr>
                          <a:rPr lang="en-US" i="1" smtClean="0">
                            <a:solidFill>
                              <a:schemeClr val="accent2"/>
                            </a:solidFill>
                            <a:latin typeface="Cambria Math" charset="0"/>
                          </a:rPr>
                        </m:ctrlPr>
                      </m:accPr>
                      <m:e>
                        <m:r>
                          <a:rPr lang="en-US" i="1">
                            <a:solidFill>
                              <a:schemeClr val="accent2"/>
                            </a:solidFill>
                            <a:latin typeface="Cambria Math" panose="02040503050406030204" pitchFamily="18" charset="0"/>
                          </a:rPr>
                          <m:t>𝑐</m:t>
                        </m:r>
                      </m:e>
                    </m:acc>
                  </m:oMath>
                </a14:m>
                <a:endParaRPr lang="en-GB" dirty="0" smtClean="0"/>
              </a:p>
              <a:p>
                <a:pPr lvl="1"/>
                <a:r>
                  <a:rPr lang="en-US" dirty="0" smtClean="0"/>
                  <a:t>So do </a:t>
                </a:r>
                <a:r>
                  <a:rPr lang="en-US" dirty="0" err="1" smtClean="0"/>
                  <a:t>GloVe</a:t>
                </a:r>
                <a:r>
                  <a:rPr lang="en-US" dirty="0" smtClean="0"/>
                  <a:t> and SVD</a:t>
                </a:r>
              </a:p>
              <a:p>
                <a:endParaRPr lang="en-US" dirty="0"/>
              </a:p>
              <a:p>
                <a:r>
                  <a:rPr lang="en-US" dirty="0" smtClean="0"/>
                  <a:t>Instead of just </a:t>
                </a:r>
                <a14:m>
                  <m:oMath xmlns:m="http://schemas.openxmlformats.org/officeDocument/2006/math">
                    <m:acc>
                      <m:accPr>
                        <m:chr m:val="⃗"/>
                        <m:ctrlPr>
                          <a:rPr lang="en-US" i="1" smtClean="0">
                            <a:solidFill>
                              <a:schemeClr val="accent1">
                                <a:lumMod val="50000"/>
                              </a:schemeClr>
                            </a:solidFill>
                            <a:latin typeface="Cambria Math" charset="0"/>
                          </a:rPr>
                        </m:ctrlPr>
                      </m:accPr>
                      <m:e>
                        <m:r>
                          <a:rPr lang="en-US" b="0" i="1" smtClean="0">
                            <a:solidFill>
                              <a:schemeClr val="accent1">
                                <a:lumMod val="50000"/>
                              </a:schemeClr>
                            </a:solidFill>
                            <a:latin typeface="Cambria Math" panose="02040503050406030204" pitchFamily="18" charset="0"/>
                          </a:rPr>
                          <m:t>𝑤</m:t>
                        </m:r>
                      </m:e>
                    </m:acc>
                  </m:oMath>
                </a14:m>
                <a:endParaRPr lang="en-GB" dirty="0"/>
              </a:p>
              <a:p>
                <a:r>
                  <a:rPr lang="en-US" dirty="0" smtClean="0"/>
                  <a:t>Represent a word as: </a:t>
                </a:r>
                <a14:m>
                  <m:oMath xmlns:m="http://schemas.openxmlformats.org/officeDocument/2006/math">
                    <m:acc>
                      <m:accPr>
                        <m:chr m:val="⃗"/>
                        <m:ctrlPr>
                          <a:rPr lang="en-US" i="1" smtClean="0">
                            <a:solidFill>
                              <a:schemeClr val="accent1">
                                <a:lumMod val="50000"/>
                              </a:schemeClr>
                            </a:solidFill>
                            <a:latin typeface="Cambria Math" charset="0"/>
                          </a:rPr>
                        </m:ctrlPr>
                      </m:accPr>
                      <m:e>
                        <m:r>
                          <a:rPr lang="en-US" b="0" i="1" smtClean="0">
                            <a:solidFill>
                              <a:schemeClr val="accent1">
                                <a:lumMod val="50000"/>
                              </a:schemeClr>
                            </a:solidFill>
                            <a:latin typeface="Cambria Math" panose="02040503050406030204" pitchFamily="18" charset="0"/>
                          </a:rPr>
                          <m:t>𝑤</m:t>
                        </m:r>
                      </m:e>
                    </m:acc>
                    <m:r>
                      <a:rPr lang="en-US" b="0" i="0" smtClean="0">
                        <a:latin typeface="Cambria Math" panose="02040503050406030204" pitchFamily="18" charset="0"/>
                      </a:rPr>
                      <m:t>+</m:t>
                    </m:r>
                    <m:acc>
                      <m:accPr>
                        <m:chr m:val="⃗"/>
                        <m:ctrlPr>
                          <a:rPr lang="en-US" i="1" smtClean="0">
                            <a:solidFill>
                              <a:schemeClr val="accent2"/>
                            </a:solidFill>
                            <a:latin typeface="Cambria Math" charset="0"/>
                          </a:rPr>
                        </m:ctrlPr>
                      </m:accPr>
                      <m:e>
                        <m:r>
                          <a:rPr lang="en-US" i="1">
                            <a:solidFill>
                              <a:schemeClr val="accent2"/>
                            </a:solidFill>
                            <a:latin typeface="Cambria Math" panose="02040503050406030204" pitchFamily="18" charset="0"/>
                          </a:rPr>
                          <m:t>𝑐</m:t>
                        </m:r>
                      </m:e>
                    </m:acc>
                  </m:oMath>
                </a14:m>
                <a:endParaRPr lang="en-US" dirty="0" smtClean="0">
                  <a:solidFill>
                    <a:schemeClr val="accent2"/>
                  </a:solidFill>
                </a:endParaRPr>
              </a:p>
              <a:p>
                <a:endParaRPr lang="en-US" dirty="0" smtClean="0"/>
              </a:p>
              <a:p>
                <a:r>
                  <a:rPr lang="en-US" dirty="0" smtClean="0"/>
                  <a:t>Introduced by Pennington et al. (2014)</a:t>
                </a:r>
              </a:p>
              <a:p>
                <a:r>
                  <a:rPr lang="en-US" dirty="0" smtClean="0"/>
                  <a:t>Only applied to </a:t>
                </a:r>
                <a:r>
                  <a:rPr lang="en-US" dirty="0" err="1" smtClean="0"/>
                  <a:t>GloVe</a:t>
                </a:r>
                <a:endParaRPr lang="en-GB"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50" y="1825627"/>
                <a:ext cx="7886700" cy="5032375"/>
              </a:xfrm>
              <a:blipFill rotWithShape="0">
                <a:blip r:embed="rId3"/>
                <a:stretch>
                  <a:fillRect l="-1005" t="-96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92B3FB-2F82-4CB9-93A4-1640FC20E3CE}" type="slidenum">
              <a:rPr lang="en-GB" smtClean="0">
                <a:solidFill>
                  <a:prstClr val="black">
                    <a:tint val="75000"/>
                  </a:prstClr>
                </a:solidFill>
              </a:rPr>
              <a:pPr/>
              <a:t>44</a:t>
            </a:fld>
            <a:endParaRPr lang="en-GB">
              <a:solidFill>
                <a:prstClr val="black">
                  <a:tint val="75000"/>
                </a:prstClr>
              </a:solidFill>
            </a:endParaRPr>
          </a:p>
        </p:txBody>
      </p:sp>
    </p:spTree>
    <p:extLst>
      <p:ext uri="{BB962C8B-B14F-4D97-AF65-F5344CB8AC3E}">
        <p14:creationId xmlns:p14="http://schemas.microsoft.com/office/powerpoint/2010/main" val="87648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Distribution Smoothing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50" y="1825625"/>
                <a:ext cx="7886700" cy="5032376"/>
              </a:xfrm>
            </p:spPr>
            <p:txBody>
              <a:bodyPr>
                <a:normAutofit/>
              </a:bodyPr>
              <a:lstStyle/>
              <a:p>
                <a:r>
                  <a:rPr lang="en-US" dirty="0" smtClean="0"/>
                  <a:t>SGNS samples </a:t>
                </a:r>
                <a14:m>
                  <m:oMath xmlns:m="http://schemas.openxmlformats.org/officeDocument/2006/math">
                    <m:sSup>
                      <m:sSupPr>
                        <m:ctrlPr>
                          <a:rPr lang="en-US" b="0" i="1" smtClean="0">
                            <a:latin typeface="Cambria Math"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m:t>
                        </m:r>
                      </m:sup>
                    </m:sSup>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 </m:t>
                        </m:r>
                      </m:sub>
                    </m:sSub>
                  </m:oMath>
                </a14:m>
                <a:r>
                  <a:rPr lang="en-US" dirty="0" smtClean="0"/>
                  <a:t> to form </a:t>
                </a:r>
                <a:r>
                  <a:rPr lang="en-US" b="1" dirty="0" smtClean="0">
                    <a:solidFill>
                      <a:schemeClr val="accent2"/>
                    </a:solidFill>
                  </a:rPr>
                  <a:t>negative</a:t>
                </a:r>
                <a:r>
                  <a:rPr lang="en-US" dirty="0" smtClean="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r>
                  <a:rPr lang="en-US" dirty="0" smtClean="0"/>
                  <a:t> examples</a:t>
                </a:r>
              </a:p>
              <a:p>
                <a:endParaRPr lang="en-US" dirty="0" smtClean="0"/>
              </a:p>
              <a:p>
                <a:r>
                  <a:rPr lang="en-US" dirty="0" smtClean="0"/>
                  <a:t>Our analysis assumes </a:t>
                </a:r>
                <a14:m>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 </m:t>
                        </m:r>
                      </m:sub>
                    </m:sSub>
                  </m:oMath>
                </a14:m>
                <a:r>
                  <a:rPr lang="en-US" dirty="0" smtClean="0"/>
                  <a:t> is the unigram distribution</a:t>
                </a:r>
              </a:p>
              <a:p>
                <a:endParaRPr lang="en-US" dirty="0" smtClean="0"/>
              </a:p>
              <a:p>
                <a:endParaRPr lang="en-US" dirty="0"/>
              </a:p>
              <a:p>
                <a:endParaRPr lang="en-US" dirty="0" smtClean="0"/>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charset="0"/>
                            </a:rPr>
                          </m:ctrlPr>
                        </m:sSubSupPr>
                        <m:e>
                          <m:r>
                            <a:rPr lang="en-US" i="1">
                              <a:latin typeface="Cambria Math" panose="02040503050406030204" pitchFamily="18" charset="0"/>
                            </a:rPr>
                            <m:t>𝑃</m:t>
                          </m:r>
                        </m:e>
                        <m:sub>
                          <m:r>
                            <a:rPr lang="en-US" b="0" i="1" smtClean="0">
                              <a:latin typeface="Cambria Math" panose="02040503050406030204" pitchFamily="18" charset="0"/>
                            </a:rPr>
                            <m:t> </m:t>
                          </m:r>
                        </m:sub>
                        <m:sup>
                          <m:r>
                            <a:rPr lang="en-US" b="0" i="1" smtClean="0">
                              <a:latin typeface="Cambria Math" panose="02040503050406030204" pitchFamily="18" charset="0"/>
                            </a:rPr>
                            <m:t> </m:t>
                          </m:r>
                        </m:sup>
                      </m:sSubSup>
                      <m:d>
                        <m:dPr>
                          <m:ctrlPr>
                            <a:rPr lang="en-US" i="1">
                              <a:latin typeface="Cambria Math" charset="0"/>
                            </a:rPr>
                          </m:ctrlPr>
                        </m:dPr>
                        <m:e>
                          <m:r>
                            <a:rPr lang="en-US" b="0" i="1" smtClean="0">
                              <a:latin typeface="Cambria Math" panose="02040503050406030204" pitchFamily="18" charset="0"/>
                            </a:rPr>
                            <m:t>𝑐</m:t>
                          </m:r>
                        </m:e>
                      </m:d>
                      <m:r>
                        <a:rPr lang="en-US" i="1">
                          <a:latin typeface="Cambria Math" panose="02040503050406030204" pitchFamily="18" charset="0"/>
                        </a:rPr>
                        <m:t>=</m:t>
                      </m:r>
                      <m:f>
                        <m:fPr>
                          <m:ctrlPr>
                            <a:rPr lang="en-US" i="1">
                              <a:latin typeface="Cambria Math" charset="0"/>
                            </a:rPr>
                          </m:ctrlPr>
                        </m:fPr>
                        <m:num>
                          <m:r>
                            <a:rPr lang="en-US" b="0" i="1" smtClean="0">
                              <a:latin typeface="Cambria Math" panose="02040503050406030204" pitchFamily="18" charset="0"/>
                            </a:rPr>
                            <m:t>#</m:t>
                          </m:r>
                          <m:r>
                            <a:rPr lang="en-US" b="0" i="1" smtClean="0">
                              <a:latin typeface="Cambria Math" panose="02040503050406030204" pitchFamily="18" charset="0"/>
                            </a:rPr>
                            <m:t>𝑐</m:t>
                          </m:r>
                        </m:num>
                        <m:den>
                          <m:nary>
                            <m:naryPr>
                              <m:chr m:val="∑"/>
                              <m:supHide m:val="on"/>
                              <m:ctrlPr>
                                <a:rPr lang="en-US" i="1">
                                  <a:latin typeface="Cambria Math" charset="0"/>
                                </a:rPr>
                              </m:ctrlPr>
                            </m:naryPr>
                            <m:sub>
                              <m:sSup>
                                <m:sSupPr>
                                  <m:ctrlPr>
                                    <a:rPr lang="en-US" i="1">
                                      <a:latin typeface="Cambria Math" charset="0"/>
                                    </a:rPr>
                                  </m:ctrlPr>
                                </m:sSupPr>
                                <m:e>
                                  <m:r>
                                    <a:rPr lang="en-US" b="0" i="1" smtClean="0">
                                      <a:latin typeface="Cambria Math" panose="02040503050406030204" pitchFamily="18" charset="0"/>
                                    </a:rPr>
                                    <m:t>𝑐</m:t>
                                  </m:r>
                                </m:e>
                                <m:sup>
                                  <m:r>
                                    <m:rPr>
                                      <m:brk m:alnAt="7"/>
                                    </m:rP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sub>
                              </m:sSub>
                            </m:sub>
                            <m:sup/>
                            <m:e>
                              <m:r>
                                <a:rPr lang="en-US" i="1" smtClean="0">
                                  <a:latin typeface="Cambria Math" panose="02040503050406030204" pitchFamily="18" charset="0"/>
                                </a:rPr>
                                <m:t>#</m:t>
                              </m:r>
                              <m:sSup>
                                <m:sSupPr>
                                  <m:ctrlPr>
                                    <a:rPr lang="en-US" i="1">
                                      <a:latin typeface="Cambria Math" charset="0"/>
                                    </a:rPr>
                                  </m:ctrlPr>
                                </m:sSupPr>
                                <m:e>
                                  <m:r>
                                    <a:rPr lang="en-US" b="0" i="1" smtClean="0">
                                      <a:latin typeface="Cambria Math" panose="02040503050406030204" pitchFamily="18" charset="0"/>
                                    </a:rPr>
                                    <m:t>𝑐</m:t>
                                  </m:r>
                                </m:e>
                                <m:sup>
                                  <m:r>
                                    <a:rPr lang="en-US" i="1">
                                      <a:latin typeface="Cambria Math" panose="02040503050406030204" pitchFamily="18" charset="0"/>
                                    </a:rPr>
                                    <m:t>′</m:t>
                                  </m:r>
                                </m:sup>
                              </m:sSup>
                            </m:e>
                          </m:nary>
                        </m:den>
                      </m:f>
                    </m:oMath>
                  </m:oMathPara>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5"/>
                <a:ext cx="10515600" cy="5032376"/>
              </a:xfrm>
              <a:blipFill rotWithShape="0">
                <a:blip r:embed="rId3"/>
                <a:stretch>
                  <a:fillRect l="-1043" t="-1937"/>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7F92B3FB-2F82-4CB9-93A4-1640FC20E3CE}" type="slidenum">
              <a:rPr lang="en-GB" smtClean="0">
                <a:solidFill>
                  <a:prstClr val="black">
                    <a:tint val="75000"/>
                  </a:prstClr>
                </a:solidFill>
              </a:rPr>
              <a:pPr/>
              <a:t>45</a:t>
            </a:fld>
            <a:endParaRPr lang="en-GB">
              <a:solidFill>
                <a:prstClr val="black">
                  <a:tint val="75000"/>
                </a:prstClr>
              </a:solidFill>
            </a:endParaRPr>
          </a:p>
        </p:txBody>
      </p:sp>
    </p:spTree>
    <p:extLst>
      <p:ext uri="{BB962C8B-B14F-4D97-AF65-F5344CB8AC3E}">
        <p14:creationId xmlns:p14="http://schemas.microsoft.com/office/powerpoint/2010/main" val="40631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Distribution </a:t>
            </a:r>
            <a:r>
              <a:rPr lang="en-US" dirty="0" smtClean="0"/>
              <a:t>Smoothing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8313" y="1337154"/>
                <a:ext cx="7886700" cy="5032376"/>
              </a:xfrm>
            </p:spPr>
            <p:txBody>
              <a:bodyPr>
                <a:normAutofit lnSpcReduction="10000"/>
              </a:bodyPr>
              <a:lstStyle/>
              <a:p>
                <a:r>
                  <a:rPr lang="en-US" dirty="0"/>
                  <a:t>SGNS samples </a:t>
                </a:r>
                <a14:m>
                  <m:oMath xmlns:m="http://schemas.openxmlformats.org/officeDocument/2006/math">
                    <m:sSup>
                      <m:sSupPr>
                        <m:ctrlPr>
                          <a:rPr lang="en-US" i="1">
                            <a:latin typeface="Cambria Math"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𝑃</m:t>
                        </m:r>
                      </m:e>
                      <m:sub>
                        <m:r>
                          <a:rPr lang="en-US" i="1">
                            <a:latin typeface="Cambria Math" panose="02040503050406030204" pitchFamily="18" charset="0"/>
                          </a:rPr>
                          <m:t> </m:t>
                        </m:r>
                      </m:sub>
                    </m:sSub>
                  </m:oMath>
                </a14:m>
                <a:r>
                  <a:rPr lang="en-US" dirty="0"/>
                  <a:t> to form </a:t>
                </a:r>
                <a:r>
                  <a:rPr lang="en-US" b="1" dirty="0">
                    <a:solidFill>
                      <a:schemeClr val="accent2"/>
                    </a:solidFill>
                  </a:rPr>
                  <a:t>negative</a:t>
                </a:r>
                <a:r>
                  <a:rPr lang="en-US" dirty="0"/>
                  <a: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oMath>
                </a14:m>
                <a:r>
                  <a:rPr lang="en-US" dirty="0"/>
                  <a:t> examples</a:t>
                </a:r>
              </a:p>
              <a:p>
                <a:endParaRPr lang="en-US" dirty="0" smtClean="0"/>
              </a:p>
              <a:p>
                <a:r>
                  <a:rPr lang="en-US" dirty="0" smtClean="0"/>
                  <a:t>Our analysis assumes </a:t>
                </a:r>
                <a14:m>
                  <m:oMath xmlns:m="http://schemas.openxmlformats.org/officeDocument/2006/math">
                    <m:sSub>
                      <m:sSubPr>
                        <m:ctrlPr>
                          <a:rPr lang="en-US" b="0" i="1" smtClean="0">
                            <a:latin typeface="Cambria Math"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 </m:t>
                        </m:r>
                      </m:sub>
                    </m:sSub>
                  </m:oMath>
                </a14:m>
                <a:r>
                  <a:rPr lang="en-US" dirty="0" smtClean="0"/>
                  <a:t> is the unigram distribution</a:t>
                </a:r>
              </a:p>
              <a:p>
                <a:endParaRPr lang="en-US" dirty="0" smtClean="0"/>
              </a:p>
              <a:p>
                <a:r>
                  <a:rPr lang="en-US" dirty="0" smtClean="0"/>
                  <a:t>In practice, it’s a </a:t>
                </a:r>
                <a:r>
                  <a:rPr lang="en-US" b="1" dirty="0" smtClean="0"/>
                  <a:t>smoothed</a:t>
                </a:r>
                <a:r>
                  <a:rPr lang="en-US" dirty="0" smtClean="0"/>
                  <a:t> unigram distribution</a:t>
                </a:r>
                <a:endParaRPr lang="en-US" sz="1100" dirty="0" smtClean="0"/>
              </a:p>
              <a:p>
                <a:pPr marL="0" indent="0">
                  <a:buNone/>
                </a:pPr>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i="1">
                              <a:latin typeface="Cambria Math" charset="0"/>
                            </a:rPr>
                          </m:ctrlPr>
                        </m:sSubSupPr>
                        <m:e>
                          <m:r>
                            <a:rPr lang="en-US" i="1">
                              <a:latin typeface="Cambria Math" panose="02040503050406030204" pitchFamily="18" charset="0"/>
                            </a:rPr>
                            <m:t>𝑃</m:t>
                          </m:r>
                        </m:e>
                        <m:sub>
                          <m:r>
                            <a:rPr lang="en-US" b="0" i="1" smtClean="0">
                              <a:latin typeface="Cambria Math" panose="02040503050406030204" pitchFamily="18" charset="0"/>
                            </a:rPr>
                            <m:t> </m:t>
                          </m:r>
                        </m:sub>
                        <m:sup>
                          <m:r>
                            <a:rPr lang="en-US" b="0" i="1" smtClean="0">
                              <a:latin typeface="Cambria Math" panose="02040503050406030204" pitchFamily="18" charset="0"/>
                            </a:rPr>
                            <m:t>0.75</m:t>
                          </m:r>
                        </m:sup>
                      </m:sSubSup>
                      <m:d>
                        <m:dPr>
                          <m:ctrlPr>
                            <a:rPr lang="en-US" i="1">
                              <a:latin typeface="Cambria Math" charset="0"/>
                            </a:rPr>
                          </m:ctrlPr>
                        </m:dPr>
                        <m:e>
                          <m:r>
                            <a:rPr lang="en-US" b="0" i="1" smtClean="0">
                              <a:latin typeface="Cambria Math" panose="02040503050406030204" pitchFamily="18" charset="0"/>
                            </a:rPr>
                            <m:t>𝑐</m:t>
                          </m:r>
                        </m:e>
                      </m:d>
                      <m:r>
                        <a:rPr lang="en-US" i="1">
                          <a:latin typeface="Cambria Math" panose="02040503050406030204" pitchFamily="18" charset="0"/>
                        </a:rPr>
                        <m:t>=</m:t>
                      </m:r>
                      <m:f>
                        <m:fPr>
                          <m:ctrlPr>
                            <a:rPr lang="en-US" i="1">
                              <a:latin typeface="Cambria Math" charset="0"/>
                            </a:rPr>
                          </m:ctrlPr>
                        </m:fPr>
                        <m:num>
                          <m:sSup>
                            <m:sSupPr>
                              <m:ctrlPr>
                                <a:rPr lang="en-US" i="1">
                                  <a:latin typeface="Cambria Math" charset="0"/>
                                </a:rPr>
                              </m:ctrlPr>
                            </m:sSupPr>
                            <m:e>
                              <m:d>
                                <m:dPr>
                                  <m:ctrlPr>
                                    <a:rPr lang="en-US" i="1">
                                      <a:latin typeface="Cambria Math" charset="0"/>
                                    </a:rPr>
                                  </m:ctrlPr>
                                </m:dPr>
                                <m:e>
                                  <m:r>
                                    <a:rPr lang="en-US" i="1">
                                      <a:latin typeface="Cambria Math" panose="02040503050406030204" pitchFamily="18" charset="0"/>
                                    </a:rPr>
                                    <m:t>#</m:t>
                                  </m:r>
                                  <m:r>
                                    <a:rPr lang="en-US" b="0" i="1" smtClean="0">
                                      <a:latin typeface="Cambria Math" panose="02040503050406030204" pitchFamily="18" charset="0"/>
                                    </a:rPr>
                                    <m:t>𝑐</m:t>
                                  </m:r>
                                </m:e>
                              </m:d>
                            </m:e>
                            <m:sup>
                              <m:r>
                                <a:rPr lang="en-US" i="1">
                                  <a:latin typeface="Cambria Math" panose="02040503050406030204" pitchFamily="18" charset="0"/>
                                </a:rPr>
                                <m:t>0.75</m:t>
                              </m:r>
                            </m:sup>
                          </m:sSup>
                        </m:num>
                        <m:den>
                          <m:nary>
                            <m:naryPr>
                              <m:chr m:val="∑"/>
                              <m:supHide m:val="on"/>
                              <m:ctrlPr>
                                <a:rPr lang="en-US" i="1">
                                  <a:latin typeface="Cambria Math" charset="0"/>
                                </a:rPr>
                              </m:ctrlPr>
                            </m:naryPr>
                            <m:sub>
                              <m:sSup>
                                <m:sSupPr>
                                  <m:ctrlPr>
                                    <a:rPr lang="en-US" i="1">
                                      <a:latin typeface="Cambria Math" charset="0"/>
                                    </a:rPr>
                                  </m:ctrlPr>
                                </m:sSupPr>
                                <m:e>
                                  <m:r>
                                    <a:rPr lang="en-US" b="0" i="1" smtClean="0">
                                      <a:latin typeface="Cambria Math" panose="02040503050406030204" pitchFamily="18" charset="0"/>
                                    </a:rPr>
                                    <m:t>𝑐</m:t>
                                  </m:r>
                                </m:e>
                                <m:sup>
                                  <m:r>
                                    <m:rPr>
                                      <m:brk m:alnAt="7"/>
                                    </m:rPr>
                                    <a:rPr lang="en-US" i="1">
                                      <a:latin typeface="Cambria Math" panose="02040503050406030204" pitchFamily="18" charset="0"/>
                                    </a:rPr>
                                    <m:t>′</m:t>
                                  </m:r>
                                </m:sup>
                              </m:sSup>
                              <m:r>
                                <a:rPr lang="en-US" i="1">
                                  <a:latin typeface="Cambria Math" panose="02040503050406030204" pitchFamily="18" charset="0"/>
                                </a:rPr>
                                <m:t>∈</m:t>
                              </m:r>
                              <m:sSub>
                                <m:sSubPr>
                                  <m:ctrlPr>
                                    <a:rPr lang="en-US" i="1">
                                      <a:latin typeface="Cambria Math" charset="0"/>
                                    </a:rPr>
                                  </m:ctrlPr>
                                </m:sSubPr>
                                <m:e>
                                  <m:r>
                                    <a:rPr lang="en-US" i="1">
                                      <a:latin typeface="Cambria Math" panose="02040503050406030204" pitchFamily="18" charset="0"/>
                                    </a:rPr>
                                    <m:t>𝑉</m:t>
                                  </m:r>
                                </m:e>
                                <m:sub>
                                  <m:r>
                                    <a:rPr lang="en-US" b="0" i="1" smtClean="0">
                                      <a:latin typeface="Cambria Math" panose="02040503050406030204" pitchFamily="18" charset="0"/>
                                    </a:rPr>
                                    <m:t>𝐶</m:t>
                                  </m:r>
                                </m:sub>
                              </m:sSub>
                            </m:sub>
                            <m:sup/>
                            <m:e>
                              <m:sSup>
                                <m:sSupPr>
                                  <m:ctrlPr>
                                    <a:rPr lang="en-US" i="1">
                                      <a:latin typeface="Cambria Math" charset="0"/>
                                    </a:rPr>
                                  </m:ctrlPr>
                                </m:sSupPr>
                                <m:e>
                                  <m:d>
                                    <m:dPr>
                                      <m:ctrlPr>
                                        <a:rPr lang="en-US" i="1">
                                          <a:latin typeface="Cambria Math" charset="0"/>
                                        </a:rPr>
                                      </m:ctrlPr>
                                    </m:dPr>
                                    <m:e>
                                      <m:r>
                                        <a:rPr lang="en-US" i="1">
                                          <a:latin typeface="Cambria Math" panose="02040503050406030204" pitchFamily="18" charset="0"/>
                                        </a:rPr>
                                        <m:t>#</m:t>
                                      </m:r>
                                      <m:sSup>
                                        <m:sSupPr>
                                          <m:ctrlPr>
                                            <a:rPr lang="en-US" i="1">
                                              <a:latin typeface="Cambria Math" charset="0"/>
                                            </a:rPr>
                                          </m:ctrlPr>
                                        </m:sSupPr>
                                        <m:e>
                                          <m:r>
                                            <a:rPr lang="en-US" b="0" i="1" smtClean="0">
                                              <a:latin typeface="Cambria Math" panose="02040503050406030204" pitchFamily="18" charset="0"/>
                                            </a:rPr>
                                            <m:t>𝑐</m:t>
                                          </m:r>
                                        </m:e>
                                        <m:sup>
                                          <m:r>
                                            <a:rPr lang="en-US" i="1">
                                              <a:latin typeface="Cambria Math" panose="02040503050406030204" pitchFamily="18" charset="0"/>
                                            </a:rPr>
                                            <m:t>′</m:t>
                                          </m:r>
                                        </m:sup>
                                      </m:sSup>
                                    </m:e>
                                  </m:d>
                                </m:e>
                                <m:sup>
                                  <m:r>
                                    <a:rPr lang="en-US" i="1">
                                      <a:latin typeface="Cambria Math" panose="02040503050406030204" pitchFamily="18" charset="0"/>
                                    </a:rPr>
                                    <m:t>0.75</m:t>
                                  </m:r>
                                </m:sup>
                              </m:sSup>
                            </m:e>
                          </m:nary>
                        </m:den>
                      </m:f>
                    </m:oMath>
                  </m:oMathPara>
                </a14:m>
                <a:endParaRPr lang="en-US" sz="1100" b="0" i="1" dirty="0" smtClean="0">
                  <a:latin typeface="Cambria Math" panose="02040503050406030204" pitchFamily="18" charset="0"/>
                </a:endParaRPr>
              </a:p>
              <a:p>
                <a:endParaRPr lang="en-US" dirty="0" smtClean="0"/>
              </a:p>
              <a:p>
                <a:r>
                  <a:rPr lang="en-US" dirty="0" smtClean="0"/>
                  <a:t>This little change makes a big difference</a:t>
                </a:r>
                <a:endParaRPr lang="en-US" dirty="0"/>
              </a:p>
              <a:p>
                <a:pPr marL="0" indent="0">
                  <a:buNone/>
                </a:pPr>
                <a:endParaRPr lang="en-US" sz="1100" b="0" i="1" dirty="0" smtClean="0">
                  <a:latin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8313" y="1337154"/>
                <a:ext cx="7886700" cy="5032376"/>
              </a:xfrm>
              <a:blipFill rotWithShape="0">
                <a:blip r:embed="rId3"/>
                <a:stretch>
                  <a:fillRect l="-1005" t="-496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92B3FB-2F82-4CB9-93A4-1640FC20E3CE}" type="slidenum">
              <a:rPr lang="en-GB" smtClean="0">
                <a:solidFill>
                  <a:prstClr val="black">
                    <a:tint val="75000"/>
                  </a:prstClr>
                </a:solidFill>
              </a:rPr>
              <a:pPr/>
              <a:t>46</a:t>
            </a:fld>
            <a:endParaRPr lang="en-GB">
              <a:solidFill>
                <a:prstClr val="black">
                  <a:tint val="75000"/>
                </a:prstClr>
              </a:solidFill>
            </a:endParaRPr>
          </a:p>
        </p:txBody>
      </p:sp>
    </p:spTree>
    <p:extLst>
      <p:ext uri="{BB962C8B-B14F-4D97-AF65-F5344CB8AC3E}">
        <p14:creationId xmlns:p14="http://schemas.microsoft.com/office/powerpoint/2010/main" val="106528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Distribution Smoothing</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8313" y="1196752"/>
                <a:ext cx="7886700" cy="5032376"/>
              </a:xfrm>
            </p:spPr>
            <p:txBody>
              <a:bodyPr>
                <a:normAutofit/>
              </a:bodyPr>
              <a:lstStyle/>
              <a:p>
                <a:r>
                  <a:rPr lang="en-US" dirty="0" smtClean="0"/>
                  <a:t>We can </a:t>
                </a:r>
                <a:r>
                  <a:rPr lang="en-US" b="1" dirty="0" smtClean="0"/>
                  <a:t>adapt</a:t>
                </a:r>
                <a:r>
                  <a:rPr lang="en-US" dirty="0" smtClean="0"/>
                  <a:t> context distribution smoothing to PMI!</a:t>
                </a:r>
              </a:p>
              <a:p>
                <a:endParaRPr lang="en-US" b="0" dirty="0" smtClean="0"/>
              </a:p>
              <a:p>
                <a:r>
                  <a:rPr lang="en-US" b="0" dirty="0" smtClean="0"/>
                  <a:t>Replace </a:t>
                </a:r>
                <a14:m>
                  <m:oMath xmlns:m="http://schemas.openxmlformats.org/officeDocument/2006/math">
                    <m:r>
                      <a:rPr lang="en-US" i="1" smtClean="0">
                        <a:latin typeface="Cambria Math" panose="02040503050406030204" pitchFamily="18" charset="0"/>
                      </a:rPr>
                      <m:t>𝑃</m:t>
                    </m:r>
                    <m:r>
                      <a:rPr lang="en-US" i="1">
                        <a:latin typeface="Cambria Math" panose="02040503050406030204" pitchFamily="18" charset="0"/>
                      </a:rPr>
                      <m:t>(</m:t>
                    </m:r>
                    <m:r>
                      <a:rPr lang="en-US" b="0" i="1" smtClean="0">
                        <a:latin typeface="Cambria Math" panose="02040503050406030204" pitchFamily="18" charset="0"/>
                      </a:rPr>
                      <m:t>𝑐</m:t>
                    </m:r>
                    <m:r>
                      <a:rPr lang="en-US" i="1">
                        <a:latin typeface="Cambria Math" panose="02040503050406030204" pitchFamily="18" charset="0"/>
                      </a:rPr>
                      <m:t>)</m:t>
                    </m:r>
                  </m:oMath>
                </a14:m>
                <a:r>
                  <a:rPr lang="en-US" b="0" dirty="0" smtClean="0"/>
                  <a:t> with </a:t>
                </a:r>
                <a14:m>
                  <m:oMath xmlns:m="http://schemas.openxmlformats.org/officeDocument/2006/math">
                    <m:sSubSup>
                      <m:sSubSupPr>
                        <m:ctrlPr>
                          <a:rPr lang="en-US" b="0" i="1" smtClean="0">
                            <a:latin typeface="Cambria Math" charset="0"/>
                          </a:rPr>
                        </m:ctrlPr>
                      </m:sSubSupPr>
                      <m:e>
                        <m:r>
                          <a:rPr lang="en-US" b="0" i="1" smtClean="0">
                            <a:latin typeface="Cambria Math" panose="02040503050406030204" pitchFamily="18" charset="0"/>
                          </a:rPr>
                          <m:t>𝑃</m:t>
                        </m:r>
                      </m:e>
                      <m:sub>
                        <m:r>
                          <a:rPr lang="en-US" b="0" i="1" smtClean="0">
                            <a:latin typeface="Cambria Math" panose="02040503050406030204" pitchFamily="18" charset="0"/>
                          </a:rPr>
                          <m:t> </m:t>
                        </m:r>
                      </m:sub>
                      <m:sup>
                        <m:r>
                          <a:rPr lang="en-US" b="0" i="1" smtClean="0">
                            <a:latin typeface="Cambria Math" panose="02040503050406030204" pitchFamily="18" charset="0"/>
                          </a:rPr>
                          <m:t>0.75</m:t>
                        </m:r>
                      </m:sup>
                    </m:sSubSup>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r>
                  <a:rPr lang="en-US" dirty="0" smtClean="0"/>
                  <a:t>:</a:t>
                </a:r>
              </a:p>
              <a:p>
                <a:endParaRPr lang="en-US"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𝑃𝑀</m:t>
                      </m:r>
                      <m:sSup>
                        <m:sSupPr>
                          <m:ctrlPr>
                            <a:rPr lang="en-US" i="1">
                              <a:latin typeface="Cambria Math" charset="0"/>
                            </a:rPr>
                          </m:ctrlPr>
                        </m:sSupPr>
                        <m:e>
                          <m:r>
                            <a:rPr lang="en-US" i="1">
                              <a:latin typeface="Cambria Math" panose="02040503050406030204" pitchFamily="18" charset="0"/>
                            </a:rPr>
                            <m:t>𝐼</m:t>
                          </m:r>
                        </m:e>
                        <m:sup>
                          <m:r>
                            <a:rPr lang="en-US" b="0" i="1" smtClean="0">
                              <a:latin typeface="Cambria Math" panose="02040503050406030204" pitchFamily="18" charset="0"/>
                            </a:rPr>
                            <m:t>0.75</m:t>
                          </m:r>
                        </m:sup>
                      </m:sSup>
                      <m:d>
                        <m:dPr>
                          <m:ctrlPr>
                            <a:rPr lang="en-US" i="1">
                              <a:latin typeface="Cambria Math" charset="0"/>
                            </a:rPr>
                          </m:ctrlPr>
                        </m:dPr>
                        <m:e>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𝑐</m:t>
                          </m:r>
                        </m:e>
                      </m:d>
                      <m:r>
                        <a:rPr lang="en-US" i="1">
                          <a:latin typeface="Cambria Math" panose="02040503050406030204" pitchFamily="18" charset="0"/>
                        </a:rPr>
                        <m:t>=</m:t>
                      </m:r>
                      <m:func>
                        <m:funcPr>
                          <m:ctrlPr>
                            <a:rPr lang="en-US" i="1">
                              <a:latin typeface="Cambria Math" charset="0"/>
                            </a:rPr>
                          </m:ctrlPr>
                        </m:funcPr>
                        <m:fName>
                          <m:r>
                            <m:rPr>
                              <m:sty m:val="p"/>
                            </m:rPr>
                            <a:rPr lang="en-US">
                              <a:latin typeface="Cambria Math" panose="02040503050406030204" pitchFamily="18" charset="0"/>
                            </a:rPr>
                            <m:t>log</m:t>
                          </m:r>
                        </m:fName>
                        <m:e>
                          <m:f>
                            <m:fPr>
                              <m:ctrlPr>
                                <a:rPr lang="en-US" i="1">
                                  <a:latin typeface="Cambria Math" charset="0"/>
                                </a:rPr>
                              </m:ctrlPr>
                            </m:fPr>
                            <m:num>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𝑤</m:t>
                              </m:r>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num>
                            <m:den>
                              <m:r>
                                <a:rPr lang="en-US" i="1">
                                  <a:latin typeface="Cambria Math" panose="02040503050406030204" pitchFamily="18" charset="0"/>
                                </a:rPr>
                                <m:t>𝑃</m:t>
                              </m:r>
                              <m:d>
                                <m:dPr>
                                  <m:ctrlPr>
                                    <a:rPr lang="en-US" i="1">
                                      <a:latin typeface="Cambria Math" charset="0"/>
                                    </a:rPr>
                                  </m:ctrlPr>
                                </m:dPr>
                                <m:e>
                                  <m:r>
                                    <a:rPr lang="en-US" i="1">
                                      <a:latin typeface="Cambria Math" panose="02040503050406030204" pitchFamily="18" charset="0"/>
                                    </a:rPr>
                                    <m:t>𝑤</m:t>
                                  </m:r>
                                </m:e>
                              </m:d>
                              <m:r>
                                <a:rPr lang="en-US" b="0" i="1" smtClean="0">
                                  <a:latin typeface="Cambria Math" panose="02040503050406030204" pitchFamily="18" charset="0"/>
                                </a:rPr>
                                <m:t>⋅</m:t>
                              </m:r>
                              <m:sSup>
                                <m:sSupPr>
                                  <m:ctrlPr>
                                    <a:rPr lang="en-US" b="1" i="1" smtClean="0">
                                      <a:solidFill>
                                        <a:schemeClr val="tx1"/>
                                      </a:solidFill>
                                      <a:latin typeface="Cambria Math" charset="0"/>
                                    </a:rPr>
                                  </m:ctrlPr>
                                </m:sSupPr>
                                <m:e>
                                  <m:r>
                                    <a:rPr lang="en-US" b="1" i="1">
                                      <a:solidFill>
                                        <a:schemeClr val="tx1"/>
                                      </a:solidFill>
                                      <a:latin typeface="Cambria Math" panose="02040503050406030204" pitchFamily="18" charset="0"/>
                                    </a:rPr>
                                    <m:t>𝑷</m:t>
                                  </m:r>
                                </m:e>
                                <m:sup>
                                  <m:r>
                                    <a:rPr lang="en-US" b="1" i="1" smtClean="0">
                                      <a:solidFill>
                                        <a:schemeClr val="tx1"/>
                                      </a:solidFill>
                                      <a:latin typeface="Cambria Math" panose="02040503050406030204" pitchFamily="18" charset="0"/>
                                    </a:rPr>
                                    <m:t>𝟎</m:t>
                                  </m:r>
                                  <m:r>
                                    <a:rPr lang="en-US" b="1" i="1" smtClean="0">
                                      <a:solidFill>
                                        <a:schemeClr val="tx1"/>
                                      </a:solidFill>
                                      <a:latin typeface="Cambria Math" panose="02040503050406030204" pitchFamily="18" charset="0"/>
                                    </a:rPr>
                                    <m:t>.</m:t>
                                  </m:r>
                                  <m:r>
                                    <a:rPr lang="en-US" b="1" i="1" smtClean="0">
                                      <a:solidFill>
                                        <a:schemeClr val="tx1"/>
                                      </a:solidFill>
                                      <a:latin typeface="Cambria Math" panose="02040503050406030204" pitchFamily="18" charset="0"/>
                                    </a:rPr>
                                    <m:t>𝟕𝟓</m:t>
                                  </m:r>
                                </m:sup>
                              </m:sSup>
                              <m:d>
                                <m:dPr>
                                  <m:ctrlPr>
                                    <a:rPr lang="en-US" b="1" i="1">
                                      <a:solidFill>
                                        <a:schemeClr val="tx1"/>
                                      </a:solidFill>
                                      <a:latin typeface="Cambria Math" charset="0"/>
                                    </a:rPr>
                                  </m:ctrlPr>
                                </m:dPr>
                                <m:e>
                                  <m:r>
                                    <a:rPr lang="en-US" b="1" i="1" smtClean="0">
                                      <a:solidFill>
                                        <a:schemeClr val="tx1"/>
                                      </a:solidFill>
                                      <a:latin typeface="Cambria Math" panose="02040503050406030204" pitchFamily="18" charset="0"/>
                                    </a:rPr>
                                    <m:t>𝒄</m:t>
                                  </m:r>
                                </m:e>
                              </m:d>
                            </m:den>
                          </m:f>
                        </m:e>
                      </m:func>
                    </m:oMath>
                  </m:oMathPara>
                </a14:m>
                <a:endParaRPr lang="en-US" sz="1100" dirty="0" smtClean="0"/>
              </a:p>
              <a:p>
                <a:endParaRPr lang="en-US" dirty="0" smtClean="0"/>
              </a:p>
              <a:p>
                <a:r>
                  <a:rPr lang="en-US" dirty="0" smtClean="0"/>
                  <a:t>Consistently improves </a:t>
                </a:r>
                <a:r>
                  <a:rPr lang="en-US" b="1" dirty="0" smtClean="0"/>
                  <a:t>PMI</a:t>
                </a:r>
                <a:r>
                  <a:rPr lang="en-US" dirty="0" smtClean="0"/>
                  <a:t> on </a:t>
                </a:r>
                <a:r>
                  <a:rPr lang="en-US" b="1" dirty="0" smtClean="0"/>
                  <a:t>every task</a:t>
                </a:r>
              </a:p>
              <a:p>
                <a:endParaRPr lang="en-US" b="1" dirty="0"/>
              </a:p>
              <a:p>
                <a:r>
                  <a:rPr lang="en-US" b="1" dirty="0" smtClean="0"/>
                  <a:t>Always use Context Distribution Smoothing!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8313" y="1196752"/>
                <a:ext cx="7886700" cy="5032376"/>
              </a:xfrm>
              <a:blipFill rotWithShape="0">
                <a:blip r:embed="rId3"/>
                <a:stretch>
                  <a:fillRect l="-1005" t="-969" r="-92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F92B3FB-2F82-4CB9-93A4-1640FC20E3CE}" type="slidenum">
              <a:rPr lang="en-GB" smtClean="0">
                <a:solidFill>
                  <a:prstClr val="black">
                    <a:tint val="75000"/>
                  </a:prstClr>
                </a:solidFill>
              </a:rPr>
              <a:pPr/>
              <a:t>47</a:t>
            </a:fld>
            <a:endParaRPr lang="en-GB">
              <a:solidFill>
                <a:prstClr val="black">
                  <a:tint val="75000"/>
                </a:prstClr>
              </a:solidFill>
            </a:endParaRPr>
          </a:p>
        </p:txBody>
      </p:sp>
    </p:spTree>
    <p:extLst>
      <p:ext uri="{BB962C8B-B14F-4D97-AF65-F5344CB8AC3E}">
        <p14:creationId xmlns:p14="http://schemas.microsoft.com/office/powerpoint/2010/main" val="30124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 the meaning of </a:t>
            </a:r>
            <a:r>
              <a:rPr lang="en-US" b="1" dirty="0"/>
              <a:t>sentence/text</a:t>
            </a:r>
            <a:endParaRPr lang="en-US" dirty="0"/>
          </a:p>
        </p:txBody>
      </p:sp>
      <p:sp>
        <p:nvSpPr>
          <p:cNvPr id="3" name="Content Placeholder 2"/>
          <p:cNvSpPr>
            <a:spLocks noGrp="1"/>
          </p:cNvSpPr>
          <p:nvPr>
            <p:ph idx="1"/>
          </p:nvPr>
        </p:nvSpPr>
        <p:spPr/>
        <p:txBody>
          <a:bodyPr vert="horz" lIns="68580" tIns="34290" rIns="68580" bIns="34290" rtlCol="0" anchor="t">
            <a:normAutofit/>
          </a:bodyPr>
          <a:lstStyle/>
          <a:p>
            <a:r>
              <a:rPr lang="en-US" dirty="0"/>
              <a:t>Paragraph vector (2014, Quoc Le, </a:t>
            </a:r>
            <a:r>
              <a:rPr lang="en-US" dirty="0" err="1"/>
              <a:t>Mikolov</a:t>
            </a:r>
            <a:r>
              <a:rPr lang="en-US" dirty="0"/>
              <a:t>)</a:t>
            </a:r>
          </a:p>
          <a:p>
            <a:pPr lvl="1"/>
            <a:r>
              <a:rPr lang="en-US" dirty="0"/>
              <a:t>Extend word2vec to text level</a:t>
            </a:r>
          </a:p>
          <a:p>
            <a:pPr lvl="1"/>
            <a:r>
              <a:rPr lang="en-US" dirty="0"/>
              <a:t>Also two models: add paragraph vector as the input</a:t>
            </a:r>
          </a:p>
          <a:p>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48</a:t>
            </a:fld>
            <a:endParaRPr lang="en-US"/>
          </a:p>
        </p:txBody>
      </p:sp>
      <p:pic>
        <p:nvPicPr>
          <p:cNvPr id="4" name="Picture 3"/>
          <p:cNvPicPr>
            <a:picLocks noChangeAspect="1"/>
          </p:cNvPicPr>
          <p:nvPr/>
        </p:nvPicPr>
        <p:blipFill>
          <a:blip r:embed="rId3"/>
          <a:stretch>
            <a:fillRect/>
          </a:stretch>
        </p:blipFill>
        <p:spPr>
          <a:xfrm>
            <a:off x="5550662" y="3476206"/>
            <a:ext cx="2813196" cy="1889283"/>
          </a:xfrm>
          <a:prstGeom prst="rect">
            <a:avLst/>
          </a:prstGeom>
        </p:spPr>
      </p:pic>
      <p:pic>
        <p:nvPicPr>
          <p:cNvPr id="8" name="Picture 7"/>
          <p:cNvPicPr>
            <a:picLocks noChangeAspect="1"/>
          </p:cNvPicPr>
          <p:nvPr/>
        </p:nvPicPr>
        <p:blipFill>
          <a:blip r:embed="rId4"/>
          <a:stretch>
            <a:fillRect/>
          </a:stretch>
        </p:blipFill>
        <p:spPr>
          <a:xfrm>
            <a:off x="931849" y="3496342"/>
            <a:ext cx="3315150" cy="1849013"/>
          </a:xfrm>
          <a:prstGeom prst="rect">
            <a:avLst/>
          </a:prstGeom>
        </p:spPr>
      </p:pic>
    </p:spTree>
    <p:extLst>
      <p:ext uri="{BB962C8B-B14F-4D97-AF65-F5344CB8AC3E}">
        <p14:creationId xmlns:p14="http://schemas.microsoft.com/office/powerpoint/2010/main" val="5921137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Count, Predict! [</a:t>
            </a:r>
            <a:r>
              <a:rPr lang="en-US" dirty="0" err="1" smtClean="0"/>
              <a:t>Baroni</a:t>
            </a:r>
            <a:r>
              <a:rPr lang="en-US" dirty="0" smtClean="0"/>
              <a:t> et al., 2014]</a:t>
            </a:r>
            <a:endParaRPr lang="en-GB" dirty="0"/>
          </a:p>
        </p:txBody>
      </p:sp>
      <p:sp>
        <p:nvSpPr>
          <p:cNvPr id="3" name="Content Placeholder 2"/>
          <p:cNvSpPr>
            <a:spLocks noGrp="1"/>
          </p:cNvSpPr>
          <p:nvPr>
            <p:ph idx="1"/>
          </p:nvPr>
        </p:nvSpPr>
        <p:spPr/>
        <p:txBody>
          <a:bodyPr/>
          <a:lstStyle/>
          <a:p>
            <a:r>
              <a:rPr lang="en-US" dirty="0" smtClean="0"/>
              <a:t>“word2vec is better than count-based methods”</a:t>
            </a:r>
          </a:p>
          <a:p>
            <a:endParaRPr lang="en-US" dirty="0" smtClean="0"/>
          </a:p>
          <a:p>
            <a:r>
              <a:rPr lang="en-US" b="1" dirty="0" smtClean="0"/>
              <a:t>Hyperparameter settings</a:t>
            </a:r>
            <a:r>
              <a:rPr lang="en-US" dirty="0" smtClean="0"/>
              <a:t> account for most of the reported gaps</a:t>
            </a:r>
          </a:p>
          <a:p>
            <a:endParaRPr lang="en-US" dirty="0" smtClean="0"/>
          </a:p>
          <a:p>
            <a:r>
              <a:rPr lang="en-US" dirty="0" smtClean="0"/>
              <a:t>Embeddings do </a:t>
            </a:r>
            <a:r>
              <a:rPr lang="en-US" b="1" dirty="0" smtClean="0"/>
              <a:t>not</a:t>
            </a:r>
            <a:r>
              <a:rPr lang="en-US" dirty="0" smtClean="0"/>
              <a:t> really outperform count-based methods</a:t>
            </a:r>
          </a:p>
          <a:p>
            <a:endParaRPr lang="en-US" dirty="0"/>
          </a:p>
          <a:p>
            <a:r>
              <a:rPr lang="en-US" dirty="0" smtClean="0"/>
              <a:t>No unique conclusion available</a:t>
            </a:r>
            <a:endParaRPr lang="en-US" dirty="0"/>
          </a:p>
          <a:p>
            <a:endParaRPr lang="en-GB" dirty="0"/>
          </a:p>
        </p:txBody>
      </p:sp>
      <p:sp>
        <p:nvSpPr>
          <p:cNvPr id="4" name="Slide Number Placeholder 3"/>
          <p:cNvSpPr>
            <a:spLocks noGrp="1"/>
          </p:cNvSpPr>
          <p:nvPr>
            <p:ph type="sldNum" sz="quarter" idx="12"/>
          </p:nvPr>
        </p:nvSpPr>
        <p:spPr/>
        <p:txBody>
          <a:bodyPr/>
          <a:lstStyle/>
          <a:p>
            <a:fld id="{7F92B3FB-2F82-4CB9-93A4-1640FC20E3CE}" type="slidenum">
              <a:rPr lang="en-GB" smtClean="0"/>
              <a:t>49</a:t>
            </a:fld>
            <a:endParaRPr lang="en-GB"/>
          </a:p>
        </p:txBody>
      </p:sp>
    </p:spTree>
    <p:extLst>
      <p:ext uri="{BB962C8B-B14F-4D97-AF65-F5344CB8AC3E}">
        <p14:creationId xmlns:p14="http://schemas.microsoft.com/office/powerpoint/2010/main" val="159748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PMI – Example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313" y="1196752"/>
            <a:ext cx="5149158" cy="5003290"/>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5</a:t>
            </a:fld>
            <a:endParaRPr lang="de-DE"/>
          </a:p>
        </p:txBody>
      </p:sp>
      <p:sp>
        <p:nvSpPr>
          <p:cNvPr id="3" name="TextBox 2"/>
          <p:cNvSpPr txBox="1"/>
          <p:nvPr/>
        </p:nvSpPr>
        <p:spPr>
          <a:xfrm>
            <a:off x="3995936" y="6361583"/>
            <a:ext cx="1029449" cy="307777"/>
          </a:xfrm>
          <a:prstGeom prst="rect">
            <a:avLst/>
          </a:prstGeom>
          <a:noFill/>
        </p:spPr>
        <p:txBody>
          <a:bodyPr wrap="none" rtlCol="0">
            <a:spAutoFit/>
          </a:bodyPr>
          <a:lstStyle/>
          <a:p>
            <a:r>
              <a:rPr lang="en-US" sz="1400" smtClean="0">
                <a:solidFill>
                  <a:srgbClr val="0B05FF"/>
                </a:solidFill>
              </a:rPr>
              <a:t>[Wikipedia]</a:t>
            </a:r>
            <a:endParaRPr lang="en-US" sz="1400">
              <a:solidFill>
                <a:srgbClr val="0B05FF"/>
              </a:solidFill>
            </a:endParaRPr>
          </a:p>
        </p:txBody>
      </p:sp>
      <p:sp>
        <p:nvSpPr>
          <p:cNvPr id="6" name="Rectangle 5"/>
          <p:cNvSpPr/>
          <p:nvPr/>
        </p:nvSpPr>
        <p:spPr>
          <a:xfrm>
            <a:off x="5758573" y="1204684"/>
            <a:ext cx="3203848" cy="4524315"/>
          </a:xfrm>
          <a:prstGeom prst="rect">
            <a:avLst/>
          </a:prstGeom>
        </p:spPr>
        <p:txBody>
          <a:bodyPr wrap="square">
            <a:spAutoFit/>
          </a:bodyPr>
          <a:lstStyle/>
          <a:p>
            <a:pPr marL="285750" indent="-285750">
              <a:buFont typeface="Arial" charset="0"/>
              <a:buChar char="•"/>
            </a:pPr>
            <a:r>
              <a:rPr lang="en-US" dirty="0" smtClean="0">
                <a:solidFill>
                  <a:srgbClr val="222222"/>
                </a:solidFill>
                <a:latin typeface="Arial" charset="0"/>
              </a:rPr>
              <a:t>Counts </a:t>
            </a:r>
            <a:r>
              <a:rPr lang="en-US" dirty="0">
                <a:solidFill>
                  <a:srgbClr val="222222"/>
                </a:solidFill>
                <a:latin typeface="Arial" charset="0"/>
              </a:rPr>
              <a:t>of pairs of words getting the </a:t>
            </a:r>
            <a:r>
              <a:rPr lang="en-US" dirty="0">
                <a:solidFill>
                  <a:srgbClr val="0B05FF"/>
                </a:solidFill>
                <a:latin typeface="Arial" charset="0"/>
              </a:rPr>
              <a:t>most and the least PMI scores </a:t>
            </a:r>
            <a:r>
              <a:rPr lang="en-US" dirty="0">
                <a:solidFill>
                  <a:srgbClr val="222222"/>
                </a:solidFill>
                <a:latin typeface="Arial" charset="0"/>
              </a:rPr>
              <a:t>in the first 50 millions of words in </a:t>
            </a:r>
            <a:r>
              <a:rPr lang="en-US" dirty="0">
                <a:solidFill>
                  <a:srgbClr val="0B05FF"/>
                </a:solidFill>
                <a:latin typeface="Arial" charset="0"/>
              </a:rPr>
              <a:t>Wikipedia</a:t>
            </a:r>
            <a:r>
              <a:rPr lang="en-US" dirty="0">
                <a:solidFill>
                  <a:srgbClr val="222222"/>
                </a:solidFill>
                <a:latin typeface="Arial" charset="0"/>
              </a:rPr>
              <a:t> (dump of October 2015</a:t>
            </a:r>
            <a:r>
              <a:rPr lang="en-US" dirty="0" smtClean="0">
                <a:solidFill>
                  <a:srgbClr val="222222"/>
                </a:solidFill>
                <a:latin typeface="Arial" charset="0"/>
              </a:rPr>
              <a:t>)</a:t>
            </a:r>
          </a:p>
          <a:p>
            <a:pPr marL="285750" indent="-285750">
              <a:buFont typeface="Arial" charset="0"/>
              <a:buChar char="•"/>
            </a:pPr>
            <a:r>
              <a:rPr lang="en-US" dirty="0" smtClean="0">
                <a:solidFill>
                  <a:srgbClr val="222222"/>
                </a:solidFill>
                <a:latin typeface="Arial" charset="0"/>
              </a:rPr>
              <a:t>Filtering </a:t>
            </a:r>
            <a:r>
              <a:rPr lang="en-US" dirty="0">
                <a:solidFill>
                  <a:srgbClr val="222222"/>
                </a:solidFill>
                <a:latin typeface="Arial" charset="0"/>
              </a:rPr>
              <a:t>by 1,000 or more co-occurrences. </a:t>
            </a:r>
            <a:endParaRPr lang="en-US" dirty="0" smtClean="0">
              <a:solidFill>
                <a:srgbClr val="222222"/>
              </a:solidFill>
              <a:latin typeface="Arial" charset="0"/>
            </a:endParaRPr>
          </a:p>
          <a:p>
            <a:pPr marL="285750" indent="-285750">
              <a:buFont typeface="Arial" charset="0"/>
              <a:buChar char="•"/>
            </a:pPr>
            <a:r>
              <a:rPr lang="en-US" dirty="0" smtClean="0">
                <a:solidFill>
                  <a:srgbClr val="222222"/>
                </a:solidFill>
                <a:latin typeface="Arial" charset="0"/>
              </a:rPr>
              <a:t>The </a:t>
            </a:r>
            <a:r>
              <a:rPr lang="en-US" dirty="0">
                <a:solidFill>
                  <a:srgbClr val="222222"/>
                </a:solidFill>
                <a:latin typeface="Arial" charset="0"/>
              </a:rPr>
              <a:t>frequency of each count can be obtained by dividing its value by 50,000,952. (Note: natural log is used to calculate the PMI values in this example, instead of log base 2)</a:t>
            </a:r>
            <a:endParaRPr lang="en-US" dirty="0"/>
          </a:p>
        </p:txBody>
      </p:sp>
      <p:cxnSp>
        <p:nvCxnSpPr>
          <p:cNvPr id="8" name="Straight Connector 7"/>
          <p:cNvCxnSpPr/>
          <p:nvPr/>
        </p:nvCxnSpPr>
        <p:spPr>
          <a:xfrm>
            <a:off x="443311" y="3789040"/>
            <a:ext cx="514915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1853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Latent Relational Structures</a:t>
            </a:r>
            <a:endParaRPr lang="en-US" dirty="0"/>
          </a:p>
        </p:txBody>
      </p:sp>
      <p:sp>
        <p:nvSpPr>
          <p:cNvPr id="3" name="Content Placeholder 2"/>
          <p:cNvSpPr>
            <a:spLocks noGrp="1"/>
          </p:cNvSpPr>
          <p:nvPr>
            <p:ph idx="1"/>
          </p:nvPr>
        </p:nvSpPr>
        <p:spPr/>
        <p:txBody>
          <a:bodyPr/>
          <a:lstStyle/>
          <a:p>
            <a:pPr marL="0" indent="0">
              <a:buNone/>
            </a:pPr>
            <a:r>
              <a:rPr lang="en-US" altLang="x-none" dirty="0" smtClean="0"/>
              <a:t>Processing natural language data:</a:t>
            </a:r>
          </a:p>
          <a:p>
            <a:pPr>
              <a:buFont typeface="Wingdings" charset="2"/>
              <a:buChar char="ü"/>
            </a:pPr>
            <a:r>
              <a:rPr lang="en-US" altLang="x-none" sz="2400" dirty="0" smtClean="0">
                <a:solidFill>
                  <a:schemeClr val="bg1">
                    <a:lumMod val="75000"/>
                  </a:schemeClr>
                </a:solidFill>
              </a:rPr>
              <a:t>Tokenization/Sentence </a:t>
            </a:r>
            <a:r>
              <a:rPr lang="en-US" altLang="x-none" sz="2400" dirty="0">
                <a:solidFill>
                  <a:schemeClr val="bg1">
                    <a:lumMod val="75000"/>
                  </a:schemeClr>
                </a:solidFill>
              </a:rPr>
              <a:t>Splitting</a:t>
            </a:r>
          </a:p>
          <a:p>
            <a:pPr>
              <a:buFont typeface="Wingdings" charset="2"/>
              <a:buChar char="ü"/>
            </a:pPr>
            <a:r>
              <a:rPr lang="en-US" altLang="x-none" sz="2400" dirty="0" smtClean="0">
                <a:solidFill>
                  <a:schemeClr val="bg1">
                    <a:lumMod val="75000"/>
                  </a:schemeClr>
                </a:solidFill>
              </a:rPr>
              <a:t>Part-of-speech (POS) tagging</a:t>
            </a:r>
            <a:endParaRPr lang="en-US" altLang="x-none" sz="2400" dirty="0">
              <a:solidFill>
                <a:schemeClr val="bg1">
                  <a:lumMod val="75000"/>
                </a:schemeClr>
              </a:solidFill>
            </a:endParaRPr>
          </a:p>
          <a:p>
            <a:r>
              <a:rPr lang="en-US" altLang="x-none" sz="2400" dirty="0" smtClean="0"/>
              <a:t>Phrase chunking</a:t>
            </a:r>
            <a:endParaRPr lang="en-US" altLang="x-none" sz="2400" dirty="0"/>
          </a:p>
          <a:p>
            <a:r>
              <a:rPr lang="en-US" altLang="x-none" sz="2400" dirty="0"/>
              <a:t>Named </a:t>
            </a:r>
            <a:r>
              <a:rPr lang="en-US" altLang="x-none" sz="2400" dirty="0" smtClean="0"/>
              <a:t>entity </a:t>
            </a:r>
            <a:r>
              <a:rPr lang="en-US" altLang="x-none" sz="2400" dirty="0"/>
              <a:t>r</a:t>
            </a:r>
            <a:r>
              <a:rPr lang="en-US" altLang="x-none" sz="2400" dirty="0" smtClean="0"/>
              <a:t>ecognition</a:t>
            </a:r>
            <a:endParaRPr lang="en-US" altLang="x-none" sz="2400" dirty="0"/>
          </a:p>
          <a:p>
            <a:r>
              <a:rPr lang="en-US" altLang="x-none" sz="2400" dirty="0" err="1" smtClean="0"/>
              <a:t>Coreference</a:t>
            </a:r>
            <a:r>
              <a:rPr lang="en-US" altLang="x-none" sz="2400" dirty="0" smtClean="0"/>
              <a:t> resolution</a:t>
            </a:r>
            <a:endParaRPr lang="en-US" altLang="x-none" sz="2400" dirty="0"/>
          </a:p>
          <a:p>
            <a:r>
              <a:rPr lang="en-US" altLang="x-none" sz="2400" dirty="0"/>
              <a:t>Semantic </a:t>
            </a:r>
            <a:r>
              <a:rPr lang="en-US" altLang="x-none" sz="2400" dirty="0" smtClean="0"/>
              <a:t>role labeling</a:t>
            </a:r>
          </a:p>
        </p:txBody>
      </p:sp>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50</a:t>
            </a:fld>
            <a:endParaRPr lang="de-DE"/>
          </a:p>
        </p:txBody>
      </p:sp>
      <p:sp>
        <p:nvSpPr>
          <p:cNvPr id="5" name="TextBox 4"/>
          <p:cNvSpPr txBox="1"/>
          <p:nvPr/>
        </p:nvSpPr>
        <p:spPr>
          <a:xfrm>
            <a:off x="1965829" y="6308303"/>
            <a:ext cx="5234568" cy="577081"/>
          </a:xfrm>
          <a:prstGeom prst="rect">
            <a:avLst/>
          </a:prstGeom>
          <a:noFill/>
        </p:spPr>
        <p:txBody>
          <a:bodyPr wrap="square" rtlCol="0">
            <a:spAutoFit/>
          </a:bodyPr>
          <a:lstStyle/>
          <a:p>
            <a:pPr algn="ctr">
              <a:buFont typeface="Wingdings" charset="2"/>
              <a:buNone/>
            </a:pPr>
            <a:r>
              <a:rPr lang="en-US" altLang="x-none" sz="1050" dirty="0">
                <a:solidFill>
                  <a:srgbClr val="0B05FF"/>
                </a:solidFill>
              </a:rPr>
              <a:t>An Introduction to </a:t>
            </a:r>
            <a:r>
              <a:rPr lang="en-US" altLang="x-none" sz="1050" dirty="0" smtClean="0">
                <a:solidFill>
                  <a:srgbClr val="0B05FF"/>
                </a:solidFill>
              </a:rPr>
              <a:t>Machine </a:t>
            </a:r>
            <a:r>
              <a:rPr lang="en-US" altLang="x-none" sz="1050" dirty="0">
                <a:solidFill>
                  <a:srgbClr val="0B05FF"/>
                </a:solidFill>
              </a:rPr>
              <a:t>Learning </a:t>
            </a:r>
            <a:r>
              <a:rPr lang="en-US" altLang="x-none" sz="1050" dirty="0" smtClean="0">
                <a:solidFill>
                  <a:srgbClr val="0B05FF"/>
                </a:solidFill>
              </a:rPr>
              <a:t>and Natural </a:t>
            </a:r>
            <a:r>
              <a:rPr lang="en-US" altLang="x-none" sz="1050" dirty="0">
                <a:solidFill>
                  <a:srgbClr val="0B05FF"/>
                </a:solidFill>
              </a:rPr>
              <a:t>Language </a:t>
            </a:r>
            <a:r>
              <a:rPr lang="en-US" altLang="x-none" sz="1050" dirty="0" smtClean="0">
                <a:solidFill>
                  <a:srgbClr val="0B05FF"/>
                </a:solidFill>
              </a:rPr>
              <a:t>Processing Tools</a:t>
            </a:r>
            <a:r>
              <a:rPr lang="en-US" altLang="x-none" sz="1050" smtClean="0">
                <a:solidFill>
                  <a:srgbClr val="0B05FF"/>
                </a:solidFill>
              </a:rPr>
              <a:t>,  </a:t>
            </a:r>
            <a:br>
              <a:rPr lang="en-US" altLang="x-none" sz="1050" smtClean="0">
                <a:solidFill>
                  <a:srgbClr val="0B05FF"/>
                </a:solidFill>
              </a:rPr>
            </a:br>
            <a:r>
              <a:rPr lang="en-US" altLang="x-none" sz="1050" smtClean="0">
                <a:solidFill>
                  <a:srgbClr val="0B05FF"/>
                </a:solidFill>
              </a:rPr>
              <a:t>V</a:t>
            </a:r>
            <a:r>
              <a:rPr lang="en-US" altLang="x-none" sz="1050" dirty="0" smtClean="0">
                <a:solidFill>
                  <a:srgbClr val="0B05FF"/>
                </a:solidFill>
              </a:rPr>
              <a:t>. </a:t>
            </a:r>
            <a:r>
              <a:rPr lang="en-US" altLang="x-none" sz="1050" dirty="0" err="1">
                <a:solidFill>
                  <a:srgbClr val="0B05FF"/>
                </a:solidFill>
              </a:rPr>
              <a:t>Srikumar</a:t>
            </a:r>
            <a:r>
              <a:rPr lang="en-US" altLang="x-none" sz="1050" dirty="0">
                <a:solidFill>
                  <a:srgbClr val="0B05FF"/>
                </a:solidFill>
              </a:rPr>
              <a:t>, </a:t>
            </a:r>
            <a:r>
              <a:rPr lang="en-US" altLang="x-none" sz="1050" dirty="0" smtClean="0">
                <a:solidFill>
                  <a:srgbClr val="0B05FF"/>
                </a:solidFill>
              </a:rPr>
              <a:t>M. Sammons, N. </a:t>
            </a:r>
            <a:r>
              <a:rPr lang="en-US" altLang="x-none" sz="1050" dirty="0" err="1">
                <a:solidFill>
                  <a:srgbClr val="0B05FF"/>
                </a:solidFill>
              </a:rPr>
              <a:t>Rizzolo</a:t>
            </a:r>
            <a:r>
              <a:rPr lang="en-US" altLang="x-none" sz="1050" dirty="0">
                <a:solidFill>
                  <a:srgbClr val="0B05FF"/>
                </a:solidFill>
              </a:rPr>
              <a:t> </a:t>
            </a:r>
            <a:br>
              <a:rPr lang="en-US" altLang="x-none" sz="1050" dirty="0">
                <a:solidFill>
                  <a:srgbClr val="0B05FF"/>
                </a:solidFill>
              </a:rPr>
            </a:br>
            <a:endParaRPr lang="en-US" sz="1050" dirty="0">
              <a:solidFill>
                <a:srgbClr val="0B05FF"/>
              </a:solidFill>
            </a:endParaRPr>
          </a:p>
        </p:txBody>
      </p:sp>
    </p:spTree>
    <p:extLst>
      <p:ext uri="{BB962C8B-B14F-4D97-AF65-F5344CB8AC3E}">
        <p14:creationId xmlns:p14="http://schemas.microsoft.com/office/powerpoint/2010/main" val="11886349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28600"/>
            <a:ext cx="8229600" cy="990600"/>
          </a:xfrm>
        </p:spPr>
        <p:txBody>
          <a:bodyPr/>
          <a:lstStyle/>
          <a:p>
            <a:r>
              <a:rPr lang="en-US" altLang="x-none" dirty="0" smtClean="0"/>
              <a:t>Phrase Chunking</a:t>
            </a:r>
            <a:endParaRPr lang="en-US" altLang="x-none" dirty="0"/>
          </a:p>
        </p:txBody>
      </p:sp>
      <p:sp>
        <p:nvSpPr>
          <p:cNvPr id="10243" name="Content Placeholder 2"/>
          <p:cNvSpPr>
            <a:spLocks noGrp="1"/>
          </p:cNvSpPr>
          <p:nvPr>
            <p:ph idx="1"/>
          </p:nvPr>
        </p:nvSpPr>
        <p:spPr>
          <a:xfrm>
            <a:off x="457200" y="1143000"/>
            <a:ext cx="8229600" cy="5094312"/>
          </a:xfrm>
        </p:spPr>
        <p:txBody>
          <a:bodyPr/>
          <a:lstStyle/>
          <a:p>
            <a:r>
              <a:rPr lang="en-US" altLang="x-none" sz="2400" dirty="0"/>
              <a:t>Identifies phrase-level constituents in sentences</a:t>
            </a:r>
          </a:p>
          <a:p>
            <a:pPr lvl="1">
              <a:spcBef>
                <a:spcPts val="1200"/>
              </a:spcBef>
              <a:spcAft>
                <a:spcPts val="1200"/>
              </a:spcAft>
              <a:buFont typeface="Wingdings" charset="2"/>
              <a:buNone/>
            </a:pPr>
            <a:r>
              <a:rPr lang="en-US" altLang="x-none" sz="2000" dirty="0">
                <a:latin typeface="Bookman Old Style" charset="0"/>
              </a:rPr>
              <a:t>	[NP Boris]  [ADVP regretfully]  [VP told]  [NP his wife]  </a:t>
            </a:r>
            <a:br>
              <a:rPr lang="en-US" altLang="x-none" sz="2000" dirty="0">
                <a:latin typeface="Bookman Old Style" charset="0"/>
              </a:rPr>
            </a:br>
            <a:r>
              <a:rPr lang="en-US" altLang="x-none" sz="2000" dirty="0">
                <a:latin typeface="Bookman Old Style" charset="0"/>
              </a:rPr>
              <a:t>[SBAR that]  [NP their child]  [VP could not attend] [NP night school]  [PP without]  [NP permission] . </a:t>
            </a:r>
            <a:endParaRPr lang="en-US" altLang="x-none" sz="2000" dirty="0"/>
          </a:p>
          <a:p>
            <a:r>
              <a:rPr lang="en-US" altLang="x-none" sz="2400" dirty="0"/>
              <a:t>Useful for </a:t>
            </a:r>
            <a:r>
              <a:rPr lang="en-US" altLang="x-none" sz="2400" dirty="0">
                <a:solidFill>
                  <a:srgbClr val="FF0000"/>
                </a:solidFill>
              </a:rPr>
              <a:t>filtering</a:t>
            </a:r>
            <a:r>
              <a:rPr lang="en-US" altLang="x-none" sz="2400" dirty="0"/>
              <a:t>: identify e.g. only noun phrases, or only verb phrases</a:t>
            </a:r>
          </a:p>
          <a:p>
            <a:r>
              <a:rPr lang="en-US" altLang="x-none" sz="2400" dirty="0" smtClean="0"/>
              <a:t>Used </a:t>
            </a:r>
            <a:r>
              <a:rPr lang="en-US" altLang="x-none" sz="2400" dirty="0"/>
              <a:t>as source of features, e.g. </a:t>
            </a:r>
            <a:r>
              <a:rPr lang="en-US" altLang="x-none" sz="2400" dirty="0" smtClean="0"/>
              <a:t>distance, </a:t>
            </a:r>
            <a:r>
              <a:rPr lang="en-US" altLang="x-none" sz="2400" dirty="0"/>
              <a:t>(abstracts away determiners, adjectives, for example), sequence,… </a:t>
            </a:r>
          </a:p>
          <a:p>
            <a:pPr lvl="1"/>
            <a:r>
              <a:rPr lang="en-US" altLang="x-none" sz="2000" dirty="0"/>
              <a:t>More </a:t>
            </a:r>
            <a:r>
              <a:rPr lang="en-US" altLang="x-none" sz="2000" dirty="0">
                <a:solidFill>
                  <a:srgbClr val="FF0000"/>
                </a:solidFill>
              </a:rPr>
              <a:t>efficient to compute </a:t>
            </a:r>
            <a:r>
              <a:rPr lang="en-US" altLang="x-none" sz="2000" dirty="0"/>
              <a:t>than full syntactic parse</a:t>
            </a:r>
          </a:p>
          <a:p>
            <a:pPr lvl="1"/>
            <a:r>
              <a:rPr lang="en-US" altLang="x-none" sz="2000" dirty="0"/>
              <a:t>Applications in e.g. Information Extraction – getting (simple) information about concepts of interest from text </a:t>
            </a:r>
            <a:r>
              <a:rPr lang="en-US" altLang="x-none" sz="2000" dirty="0" smtClean="0"/>
              <a:t>documents</a:t>
            </a:r>
          </a:p>
          <a:p>
            <a:r>
              <a:rPr lang="en-US" altLang="x-none" sz="2400" dirty="0" smtClean="0"/>
              <a:t>Hand-crafted </a:t>
            </a:r>
            <a:r>
              <a:rPr lang="en-US" altLang="x-none" sz="2400" dirty="0" err="1" smtClean="0"/>
              <a:t>chunkers</a:t>
            </a:r>
            <a:r>
              <a:rPr lang="en-US" altLang="x-none" sz="2400" dirty="0" smtClean="0"/>
              <a:t> (regular expressions/finite automata)</a:t>
            </a:r>
          </a:p>
          <a:p>
            <a:r>
              <a:rPr lang="en-US" altLang="x-none" sz="2400" dirty="0" smtClean="0"/>
              <a:t>HMM/CRF-based chunk parsers derived from training data</a:t>
            </a:r>
            <a:endParaRPr lang="en-US" altLang="x-none" sz="2800" dirty="0"/>
          </a:p>
        </p:txBody>
      </p:sp>
      <p:sp>
        <p:nvSpPr>
          <p:cNvPr id="5" name="TextBox 4"/>
          <p:cNvSpPr txBox="1"/>
          <p:nvPr/>
        </p:nvSpPr>
        <p:spPr>
          <a:xfrm>
            <a:off x="1965829" y="6308303"/>
            <a:ext cx="5234568" cy="577081"/>
          </a:xfrm>
          <a:prstGeom prst="rect">
            <a:avLst/>
          </a:prstGeom>
          <a:noFill/>
        </p:spPr>
        <p:txBody>
          <a:bodyPr wrap="square" rtlCol="0">
            <a:spAutoFit/>
          </a:bodyPr>
          <a:lstStyle/>
          <a:p>
            <a:pPr algn="ctr">
              <a:buFont typeface="Wingdings" charset="2"/>
              <a:buNone/>
            </a:pPr>
            <a:r>
              <a:rPr lang="en-US" altLang="x-none" sz="1050" dirty="0">
                <a:solidFill>
                  <a:srgbClr val="0B05FF"/>
                </a:solidFill>
              </a:rPr>
              <a:t>An Introduction to </a:t>
            </a:r>
            <a:r>
              <a:rPr lang="en-US" altLang="x-none" sz="1050" dirty="0" smtClean="0">
                <a:solidFill>
                  <a:srgbClr val="0B05FF"/>
                </a:solidFill>
              </a:rPr>
              <a:t>Machine </a:t>
            </a:r>
            <a:r>
              <a:rPr lang="en-US" altLang="x-none" sz="1050" dirty="0">
                <a:solidFill>
                  <a:srgbClr val="0B05FF"/>
                </a:solidFill>
              </a:rPr>
              <a:t>Learning </a:t>
            </a:r>
            <a:r>
              <a:rPr lang="en-US" altLang="x-none" sz="1050" dirty="0" smtClean="0">
                <a:solidFill>
                  <a:srgbClr val="0B05FF"/>
                </a:solidFill>
              </a:rPr>
              <a:t>and Natural </a:t>
            </a:r>
            <a:r>
              <a:rPr lang="en-US" altLang="x-none" sz="1050" dirty="0">
                <a:solidFill>
                  <a:srgbClr val="0B05FF"/>
                </a:solidFill>
              </a:rPr>
              <a:t>Language </a:t>
            </a:r>
            <a:r>
              <a:rPr lang="en-US" altLang="x-none" sz="1050" dirty="0" smtClean="0">
                <a:solidFill>
                  <a:srgbClr val="0B05FF"/>
                </a:solidFill>
              </a:rPr>
              <a:t>Processing Tools</a:t>
            </a:r>
            <a:r>
              <a:rPr lang="en-US" altLang="x-none" sz="1050" smtClean="0">
                <a:solidFill>
                  <a:srgbClr val="0B05FF"/>
                </a:solidFill>
              </a:rPr>
              <a:t>,  </a:t>
            </a:r>
            <a:br>
              <a:rPr lang="en-US" altLang="x-none" sz="1050" smtClean="0">
                <a:solidFill>
                  <a:srgbClr val="0B05FF"/>
                </a:solidFill>
              </a:rPr>
            </a:br>
            <a:r>
              <a:rPr lang="en-US" altLang="x-none" sz="1050" smtClean="0">
                <a:solidFill>
                  <a:srgbClr val="0B05FF"/>
                </a:solidFill>
              </a:rPr>
              <a:t>V</a:t>
            </a:r>
            <a:r>
              <a:rPr lang="en-US" altLang="x-none" sz="1050" dirty="0" smtClean="0">
                <a:solidFill>
                  <a:srgbClr val="0B05FF"/>
                </a:solidFill>
              </a:rPr>
              <a:t>. </a:t>
            </a:r>
            <a:r>
              <a:rPr lang="en-US" altLang="x-none" sz="1050" dirty="0" err="1">
                <a:solidFill>
                  <a:srgbClr val="0B05FF"/>
                </a:solidFill>
              </a:rPr>
              <a:t>Srikumar</a:t>
            </a:r>
            <a:r>
              <a:rPr lang="en-US" altLang="x-none" sz="1050" dirty="0">
                <a:solidFill>
                  <a:srgbClr val="0B05FF"/>
                </a:solidFill>
              </a:rPr>
              <a:t>, </a:t>
            </a:r>
            <a:r>
              <a:rPr lang="en-US" altLang="x-none" sz="1050" dirty="0" smtClean="0">
                <a:solidFill>
                  <a:srgbClr val="0B05FF"/>
                </a:solidFill>
              </a:rPr>
              <a:t>M. Sammons, N. </a:t>
            </a:r>
            <a:r>
              <a:rPr lang="en-US" altLang="x-none" sz="1050" dirty="0" err="1">
                <a:solidFill>
                  <a:srgbClr val="0B05FF"/>
                </a:solidFill>
              </a:rPr>
              <a:t>Rizzolo</a:t>
            </a:r>
            <a:r>
              <a:rPr lang="en-US" altLang="x-none" sz="1050" dirty="0">
                <a:solidFill>
                  <a:srgbClr val="0B05FF"/>
                </a:solidFill>
              </a:rPr>
              <a:t> </a:t>
            </a:r>
            <a:br>
              <a:rPr lang="en-US" altLang="x-none" sz="1050" dirty="0">
                <a:solidFill>
                  <a:srgbClr val="0B05FF"/>
                </a:solidFill>
              </a:rPr>
            </a:br>
            <a:endParaRPr lang="en-US" sz="1050" dirty="0">
              <a:solidFill>
                <a:srgbClr val="0B05FF"/>
              </a:solidFill>
            </a:endParaRPr>
          </a:p>
        </p:txBody>
      </p:sp>
    </p:spTree>
    <p:extLst>
      <p:ext uri="{BB962C8B-B14F-4D97-AF65-F5344CB8AC3E}">
        <p14:creationId xmlns:p14="http://schemas.microsoft.com/office/powerpoint/2010/main" val="53471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8229600" cy="990600"/>
          </a:xfrm>
        </p:spPr>
        <p:txBody>
          <a:bodyPr/>
          <a:lstStyle/>
          <a:p>
            <a:r>
              <a:rPr lang="en-US" altLang="x-none"/>
              <a:t>Named Entity Recognition</a:t>
            </a:r>
          </a:p>
        </p:txBody>
      </p:sp>
      <p:sp>
        <p:nvSpPr>
          <p:cNvPr id="3" name="Content Placeholder 2"/>
          <p:cNvSpPr>
            <a:spLocks noGrp="1"/>
          </p:cNvSpPr>
          <p:nvPr>
            <p:ph idx="1"/>
          </p:nvPr>
        </p:nvSpPr>
        <p:spPr>
          <a:xfrm>
            <a:off x="457200" y="1124421"/>
            <a:ext cx="8229600" cy="4968875"/>
          </a:xfrm>
        </p:spPr>
        <p:txBody>
          <a:bodyPr/>
          <a:lstStyle/>
          <a:p>
            <a:pPr>
              <a:buFont typeface="Arial" charset="0"/>
              <a:buChar char="•"/>
              <a:defRPr/>
            </a:pPr>
            <a:r>
              <a:rPr lang="en-US" sz="2400" dirty="0" smtClean="0">
                <a:ea typeface="+mn-ea"/>
              </a:rPr>
              <a:t>Identifies and classifies strings of characters representing proper nouns</a:t>
            </a:r>
          </a:p>
          <a:p>
            <a:pPr>
              <a:spcBef>
                <a:spcPts val="1200"/>
              </a:spcBef>
              <a:spcAft>
                <a:spcPts val="1200"/>
              </a:spcAft>
              <a:buFont typeface="Arial" charset="0"/>
              <a:buChar char="•"/>
              <a:defRPr/>
            </a:pPr>
            <a:r>
              <a:rPr lang="en-US" sz="2400" b="1" dirty="0" smtClean="0">
                <a:solidFill>
                  <a:srgbClr val="FF0000"/>
                </a:solidFill>
                <a:ea typeface="+mn-ea"/>
              </a:rPr>
              <a:t>[</a:t>
            </a:r>
            <a:r>
              <a:rPr lang="en-US" sz="1800" b="1" dirty="0" smtClean="0">
                <a:solidFill>
                  <a:srgbClr val="FF0000"/>
                </a:solidFill>
                <a:latin typeface="Bookman Old Style" pitchFamily="18" charset="0"/>
                <a:ea typeface="+mn-ea"/>
              </a:rPr>
              <a:t>PER Neil A. Armstrong]</a:t>
            </a:r>
            <a:r>
              <a:rPr lang="en-US" sz="1800" dirty="0" smtClean="0">
                <a:latin typeface="Bookman Old Style" pitchFamily="18" charset="0"/>
                <a:ea typeface="+mn-ea"/>
              </a:rPr>
              <a:t> , the 38-year-old civilian commander, radioed to earth and the mission control room here: “</a:t>
            </a:r>
            <a:r>
              <a:rPr lang="en-US" sz="1800" b="1" dirty="0" smtClean="0">
                <a:solidFill>
                  <a:srgbClr val="FF0000"/>
                </a:solidFill>
                <a:latin typeface="Bookman Old Style" pitchFamily="18" charset="0"/>
                <a:ea typeface="+mn-ea"/>
              </a:rPr>
              <a:t>[LOC Houston]</a:t>
            </a:r>
            <a:r>
              <a:rPr lang="en-US" sz="1800" dirty="0" smtClean="0">
                <a:latin typeface="Bookman Old Style" pitchFamily="18" charset="0"/>
                <a:ea typeface="+mn-ea"/>
              </a:rPr>
              <a:t> , </a:t>
            </a:r>
            <a:r>
              <a:rPr lang="en-US" sz="1800" b="1" dirty="0" smtClean="0">
                <a:solidFill>
                  <a:srgbClr val="FF0000"/>
                </a:solidFill>
                <a:latin typeface="Bookman Old Style" pitchFamily="18" charset="0"/>
                <a:ea typeface="+mn-ea"/>
              </a:rPr>
              <a:t>[ORG Tranquility]</a:t>
            </a:r>
            <a:r>
              <a:rPr lang="en-US" sz="1800" dirty="0" smtClean="0">
                <a:latin typeface="Bookman Old Style" pitchFamily="18" charset="0"/>
                <a:ea typeface="+mn-ea"/>
              </a:rPr>
              <a:t> Base  here; the Eagle has landed."</a:t>
            </a:r>
            <a:endParaRPr lang="en-US" sz="2400" dirty="0" smtClean="0">
              <a:latin typeface="Bookman Old Style" pitchFamily="18" charset="0"/>
              <a:ea typeface="+mn-ea"/>
            </a:endParaRPr>
          </a:p>
          <a:p>
            <a:pPr>
              <a:buFont typeface="Arial" charset="0"/>
              <a:buChar char="•"/>
              <a:defRPr/>
            </a:pPr>
            <a:r>
              <a:rPr lang="en-US" sz="2400" dirty="0" smtClean="0">
                <a:ea typeface="+mn-ea"/>
              </a:rPr>
              <a:t>Useful for </a:t>
            </a:r>
            <a:r>
              <a:rPr lang="en-US" sz="2400" dirty="0" smtClean="0">
                <a:solidFill>
                  <a:srgbClr val="FF0000"/>
                </a:solidFill>
                <a:ea typeface="+mn-ea"/>
              </a:rPr>
              <a:t>filtering </a:t>
            </a:r>
            <a:r>
              <a:rPr lang="en-US" sz="2400" dirty="0" smtClean="0">
                <a:ea typeface="+mn-ea"/>
              </a:rPr>
              <a:t>documents</a:t>
            </a:r>
          </a:p>
          <a:p>
            <a:pPr lvl="1">
              <a:buFont typeface=".AppleSystemUIFont" charset="-120"/>
              <a:buChar char="-"/>
              <a:defRPr/>
            </a:pPr>
            <a:r>
              <a:rPr lang="en-US" sz="2000" dirty="0" smtClean="0"/>
              <a:t>“I need to find news articles about organizations in which Bill Gates might be involved…”</a:t>
            </a:r>
          </a:p>
          <a:p>
            <a:pPr>
              <a:buFont typeface="Arial" charset="0"/>
              <a:buChar char="•"/>
              <a:defRPr/>
            </a:pPr>
            <a:r>
              <a:rPr lang="en-US" sz="2400" dirty="0" smtClean="0">
                <a:solidFill>
                  <a:srgbClr val="FF0000"/>
                </a:solidFill>
                <a:ea typeface="+mn-ea"/>
              </a:rPr>
              <a:t>Disambiguate</a:t>
            </a:r>
            <a:r>
              <a:rPr lang="en-US" sz="2400" dirty="0" smtClean="0">
                <a:ea typeface="+mn-ea"/>
              </a:rPr>
              <a:t> tokens: </a:t>
            </a:r>
            <a:r>
              <a:rPr lang="en-US" sz="1800" dirty="0" smtClean="0">
                <a:ea typeface="+mn-ea"/>
              </a:rPr>
              <a:t>“Chicago” (team) vs. “Chicago” (city)</a:t>
            </a:r>
            <a:endParaRPr lang="en-US" sz="2400" dirty="0" smtClean="0">
              <a:ea typeface="+mn-ea"/>
            </a:endParaRPr>
          </a:p>
          <a:p>
            <a:pPr>
              <a:buFont typeface="Arial" charset="0"/>
              <a:buChar char="•"/>
              <a:defRPr/>
            </a:pPr>
            <a:r>
              <a:rPr lang="en-US" sz="2400" dirty="0" smtClean="0">
                <a:ea typeface="+mn-ea"/>
              </a:rPr>
              <a:t>Source of </a:t>
            </a:r>
            <a:r>
              <a:rPr lang="en-US" sz="2400" dirty="0" smtClean="0">
                <a:solidFill>
                  <a:srgbClr val="FF0000"/>
                </a:solidFill>
                <a:ea typeface="+mn-ea"/>
              </a:rPr>
              <a:t>abstract features</a:t>
            </a:r>
          </a:p>
          <a:p>
            <a:pPr lvl="1">
              <a:buFont typeface=".AppleSystemUIFont" charset="-120"/>
              <a:buChar char="-"/>
              <a:defRPr/>
            </a:pPr>
            <a:r>
              <a:rPr lang="en-US" sz="2000" dirty="0" smtClean="0"/>
              <a:t>E.g. “Verbs that appear with entities that are Organizations”</a:t>
            </a:r>
          </a:p>
          <a:p>
            <a:pPr lvl="1">
              <a:buFont typeface=".AppleSystemUIFont" charset="-120"/>
              <a:buChar char="-"/>
              <a:defRPr/>
            </a:pPr>
            <a:r>
              <a:rPr lang="en-US" sz="2000" dirty="0" smtClean="0"/>
              <a:t>E.g. “Documents that have a high proportion of Organizations”</a:t>
            </a:r>
            <a:endParaRPr lang="en-US" sz="2000" dirty="0"/>
          </a:p>
        </p:txBody>
      </p:sp>
      <p:sp>
        <p:nvSpPr>
          <p:cNvPr id="5" name="TextBox 4"/>
          <p:cNvSpPr txBox="1"/>
          <p:nvPr/>
        </p:nvSpPr>
        <p:spPr>
          <a:xfrm>
            <a:off x="1965829" y="6308303"/>
            <a:ext cx="5234568" cy="577081"/>
          </a:xfrm>
          <a:prstGeom prst="rect">
            <a:avLst/>
          </a:prstGeom>
          <a:noFill/>
        </p:spPr>
        <p:txBody>
          <a:bodyPr wrap="square" rtlCol="0">
            <a:spAutoFit/>
          </a:bodyPr>
          <a:lstStyle/>
          <a:p>
            <a:pPr algn="ctr">
              <a:buFont typeface="Wingdings" charset="2"/>
              <a:buNone/>
            </a:pPr>
            <a:r>
              <a:rPr lang="en-US" altLang="x-none" sz="1050" dirty="0">
                <a:solidFill>
                  <a:srgbClr val="0B05FF"/>
                </a:solidFill>
              </a:rPr>
              <a:t>An Introduction to </a:t>
            </a:r>
            <a:r>
              <a:rPr lang="en-US" altLang="x-none" sz="1050" dirty="0" smtClean="0">
                <a:solidFill>
                  <a:srgbClr val="0B05FF"/>
                </a:solidFill>
              </a:rPr>
              <a:t>Machine </a:t>
            </a:r>
            <a:r>
              <a:rPr lang="en-US" altLang="x-none" sz="1050" dirty="0">
                <a:solidFill>
                  <a:srgbClr val="0B05FF"/>
                </a:solidFill>
              </a:rPr>
              <a:t>Learning </a:t>
            </a:r>
            <a:r>
              <a:rPr lang="en-US" altLang="x-none" sz="1050" dirty="0" smtClean="0">
                <a:solidFill>
                  <a:srgbClr val="0B05FF"/>
                </a:solidFill>
              </a:rPr>
              <a:t>and Natural </a:t>
            </a:r>
            <a:r>
              <a:rPr lang="en-US" altLang="x-none" sz="1050" dirty="0">
                <a:solidFill>
                  <a:srgbClr val="0B05FF"/>
                </a:solidFill>
              </a:rPr>
              <a:t>Language </a:t>
            </a:r>
            <a:r>
              <a:rPr lang="en-US" altLang="x-none" sz="1050" dirty="0" smtClean="0">
                <a:solidFill>
                  <a:srgbClr val="0B05FF"/>
                </a:solidFill>
              </a:rPr>
              <a:t>Processing Tools,  </a:t>
            </a:r>
            <a:br>
              <a:rPr lang="en-US" altLang="x-none" sz="1050" dirty="0" smtClean="0">
                <a:solidFill>
                  <a:srgbClr val="0B05FF"/>
                </a:solidFill>
              </a:rPr>
            </a:br>
            <a:r>
              <a:rPr lang="en-US" altLang="x-none" sz="1050" dirty="0" smtClean="0">
                <a:solidFill>
                  <a:srgbClr val="0B05FF"/>
                </a:solidFill>
              </a:rPr>
              <a:t>V. </a:t>
            </a:r>
            <a:r>
              <a:rPr lang="en-US" altLang="x-none" sz="1050" dirty="0" err="1">
                <a:solidFill>
                  <a:srgbClr val="0B05FF"/>
                </a:solidFill>
              </a:rPr>
              <a:t>Srikumar</a:t>
            </a:r>
            <a:r>
              <a:rPr lang="en-US" altLang="x-none" sz="1050" dirty="0">
                <a:solidFill>
                  <a:srgbClr val="0B05FF"/>
                </a:solidFill>
              </a:rPr>
              <a:t>, </a:t>
            </a:r>
            <a:r>
              <a:rPr lang="en-US" altLang="x-none" sz="1050" dirty="0" smtClean="0">
                <a:solidFill>
                  <a:srgbClr val="0B05FF"/>
                </a:solidFill>
              </a:rPr>
              <a:t>M. Sammons, N. </a:t>
            </a:r>
            <a:r>
              <a:rPr lang="en-US" altLang="x-none" sz="1050" dirty="0" err="1">
                <a:solidFill>
                  <a:srgbClr val="0B05FF"/>
                </a:solidFill>
              </a:rPr>
              <a:t>Rizzolo</a:t>
            </a:r>
            <a:r>
              <a:rPr lang="en-US" altLang="x-none" sz="1050" dirty="0">
                <a:solidFill>
                  <a:srgbClr val="0B05FF"/>
                </a:solidFill>
              </a:rPr>
              <a:t> </a:t>
            </a:r>
            <a:br>
              <a:rPr lang="en-US" altLang="x-none" sz="1050" dirty="0">
                <a:solidFill>
                  <a:srgbClr val="0B05FF"/>
                </a:solidFill>
              </a:rPr>
            </a:br>
            <a:endParaRPr lang="en-US" sz="1050" dirty="0">
              <a:solidFill>
                <a:srgbClr val="0B05FF"/>
              </a:solidFill>
            </a:endParaRPr>
          </a:p>
        </p:txBody>
      </p:sp>
    </p:spTree>
    <p:extLst>
      <p:ext uri="{BB962C8B-B14F-4D97-AF65-F5344CB8AC3E}">
        <p14:creationId xmlns:p14="http://schemas.microsoft.com/office/powerpoint/2010/main" val="1649293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GB" altLang="x-none" dirty="0" smtClean="0"/>
              <a:t>Named Entity </a:t>
            </a:r>
            <a:r>
              <a:rPr lang="en-GB" altLang="x-none" dirty="0" err="1" smtClean="0"/>
              <a:t>Recogniton</a:t>
            </a:r>
            <a:r>
              <a:rPr lang="en-GB" altLang="x-none" dirty="0" smtClean="0"/>
              <a:t>: Definition</a:t>
            </a:r>
          </a:p>
        </p:txBody>
      </p:sp>
      <p:sp>
        <p:nvSpPr>
          <p:cNvPr id="5123" name="Rectangle 3"/>
          <p:cNvSpPr>
            <a:spLocks noGrp="1" noChangeArrowheads="1"/>
          </p:cNvSpPr>
          <p:nvPr>
            <p:ph type="body" idx="1"/>
          </p:nvPr>
        </p:nvSpPr>
        <p:spPr/>
        <p:txBody>
          <a:bodyPr/>
          <a:lstStyle/>
          <a:p>
            <a:pPr eaLnBrk="1" hangingPunct="1">
              <a:lnSpc>
                <a:spcPct val="90000"/>
              </a:lnSpc>
              <a:defRPr/>
            </a:pPr>
            <a:r>
              <a:rPr lang="en-GB" altLang="x-none" sz="2800" dirty="0" smtClean="0"/>
              <a:t>NE involves </a:t>
            </a:r>
            <a:r>
              <a:rPr lang="en-GB" altLang="x-none" sz="2800" b="1" dirty="0" smtClean="0"/>
              <a:t>identification</a:t>
            </a:r>
            <a:r>
              <a:rPr lang="en-GB" altLang="x-none" sz="2800" dirty="0" smtClean="0"/>
              <a:t> of </a:t>
            </a:r>
            <a:r>
              <a:rPr lang="en-GB" altLang="x-none" sz="2800" i="1" dirty="0" smtClean="0"/>
              <a:t>proper names </a:t>
            </a:r>
            <a:r>
              <a:rPr lang="en-GB" altLang="x-none" sz="2800" dirty="0" smtClean="0"/>
              <a:t>in texts, and</a:t>
            </a:r>
            <a:r>
              <a:rPr lang="en-GB" altLang="x-none" sz="2800" i="1" dirty="0" smtClean="0"/>
              <a:t> </a:t>
            </a:r>
            <a:r>
              <a:rPr lang="en-GB" altLang="x-none" sz="2800" b="1" dirty="0" smtClean="0"/>
              <a:t>classification</a:t>
            </a:r>
            <a:r>
              <a:rPr lang="en-GB" altLang="x-none" sz="2800" dirty="0" smtClean="0"/>
              <a:t> into a set of predefined categories of interest</a:t>
            </a:r>
          </a:p>
          <a:p>
            <a:pPr lvl="1" eaLnBrk="1" hangingPunct="1">
              <a:lnSpc>
                <a:spcPct val="90000"/>
              </a:lnSpc>
              <a:defRPr/>
            </a:pPr>
            <a:r>
              <a:rPr lang="en-GB" altLang="x-none" dirty="0" smtClean="0"/>
              <a:t>Three universally accepted categories:</a:t>
            </a:r>
            <a:r>
              <a:rPr lang="en-GB" altLang="x-none" b="1" dirty="0" smtClean="0"/>
              <a:t> person</a:t>
            </a:r>
            <a:r>
              <a:rPr lang="en-GB" altLang="x-none" dirty="0" smtClean="0"/>
              <a:t>, </a:t>
            </a:r>
            <a:r>
              <a:rPr lang="en-GB" altLang="x-none" b="1" dirty="0" smtClean="0"/>
              <a:t>location</a:t>
            </a:r>
            <a:r>
              <a:rPr lang="en-GB" altLang="x-none" dirty="0" smtClean="0"/>
              <a:t> and </a:t>
            </a:r>
            <a:r>
              <a:rPr lang="en-GB" altLang="x-none" b="1" dirty="0" smtClean="0"/>
              <a:t>organisation</a:t>
            </a:r>
          </a:p>
          <a:p>
            <a:pPr lvl="1" eaLnBrk="1" hangingPunct="1">
              <a:lnSpc>
                <a:spcPct val="90000"/>
              </a:lnSpc>
              <a:defRPr/>
            </a:pPr>
            <a:r>
              <a:rPr lang="en-GB" altLang="x-none" dirty="0" smtClean="0"/>
              <a:t>Other common tasks: recognition of date/time expressions, measures (percent, money, weight </a:t>
            </a:r>
            <a:r>
              <a:rPr lang="en-GB" altLang="x-none" dirty="0" err="1" smtClean="0"/>
              <a:t>etc</a:t>
            </a:r>
            <a:r>
              <a:rPr lang="en-GB" altLang="x-none" dirty="0" smtClean="0"/>
              <a:t>), email addresses etc.</a:t>
            </a:r>
          </a:p>
          <a:p>
            <a:pPr lvl="1" eaLnBrk="1" hangingPunct="1">
              <a:lnSpc>
                <a:spcPct val="90000"/>
              </a:lnSpc>
              <a:defRPr/>
            </a:pPr>
            <a:r>
              <a:rPr lang="en-GB" altLang="x-none" dirty="0" smtClean="0"/>
              <a:t>Other domain-specific entities: names of drugs, medical conditions, names of ships, bibliographic references </a:t>
            </a:r>
            <a:r>
              <a:rPr lang="en-GB" altLang="x-none" dirty="0" err="1" smtClean="0"/>
              <a:t>etc</a:t>
            </a:r>
            <a:endParaRPr lang="en-GB" altLang="x-none" dirty="0" smtClean="0"/>
          </a:p>
          <a:p>
            <a:pPr eaLnBrk="1" hangingPunct="1">
              <a:lnSpc>
                <a:spcPct val="90000"/>
              </a:lnSpc>
              <a:defRPr/>
            </a:pPr>
            <a:endParaRPr lang="en-GB" altLang="x-none" sz="2800" dirty="0" smtClean="0"/>
          </a:p>
          <a:p>
            <a:pPr eaLnBrk="1" hangingPunct="1">
              <a:lnSpc>
                <a:spcPct val="90000"/>
              </a:lnSpc>
              <a:defRPr/>
            </a:pPr>
            <a:r>
              <a:rPr lang="en-GB" altLang="x-none" sz="2800" dirty="0" smtClean="0"/>
              <a:t>NER </a:t>
            </a:r>
            <a:r>
              <a:rPr lang="en-GB" altLang="x-none" sz="2800" dirty="0" err="1" smtClean="0"/>
              <a:t>ist</a:t>
            </a:r>
            <a:r>
              <a:rPr lang="en-GB" altLang="x-none" sz="2800" dirty="0" smtClean="0"/>
              <a:t> not easy</a:t>
            </a:r>
            <a:endParaRPr lang="en-US" altLang="x-none" sz="2800" dirty="0" smtClean="0"/>
          </a:p>
        </p:txBody>
      </p:sp>
      <p:sp>
        <p:nvSpPr>
          <p:cNvPr id="2" name="Rectangle 1"/>
          <p:cNvSpPr/>
          <p:nvPr/>
        </p:nvSpPr>
        <p:spPr>
          <a:xfrm>
            <a:off x="2411760" y="6396207"/>
            <a:ext cx="4572000" cy="276999"/>
          </a:xfrm>
          <a:prstGeom prst="rect">
            <a:avLst/>
          </a:prstGeom>
        </p:spPr>
        <p:txBody>
          <a:bodyPr>
            <a:spAutoFit/>
          </a:bodyPr>
          <a:lstStyle/>
          <a:p>
            <a:r>
              <a:rPr lang="en-US" sz="1200">
                <a:solidFill>
                  <a:srgbClr val="0B05FF"/>
                </a:solidFill>
                <a:latin typeface="+mn-lt"/>
              </a:rPr>
              <a:t>“Introduction to Named Entity Recognition”, University of Sheffield </a:t>
            </a:r>
          </a:p>
        </p:txBody>
      </p:sp>
    </p:spTree>
    <p:extLst>
      <p:ext uri="{BB962C8B-B14F-4D97-AF65-F5344CB8AC3E}">
        <p14:creationId xmlns:p14="http://schemas.microsoft.com/office/powerpoint/2010/main" val="2081414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3568" y="188640"/>
            <a:ext cx="7772400" cy="762000"/>
          </a:xfrm>
        </p:spPr>
        <p:txBody>
          <a:bodyPr/>
          <a:lstStyle/>
          <a:p>
            <a:pPr eaLnBrk="1" hangingPunct="1">
              <a:defRPr/>
            </a:pPr>
            <a:r>
              <a:rPr lang="en-GB" altLang="x-none" sz="3600" dirty="0" smtClean="0"/>
              <a:t>Named Entity Classification</a:t>
            </a:r>
          </a:p>
        </p:txBody>
      </p:sp>
      <p:sp>
        <p:nvSpPr>
          <p:cNvPr id="3075" name="Rectangle 3"/>
          <p:cNvSpPr>
            <a:spLocks noGrp="1" noChangeArrowheads="1"/>
          </p:cNvSpPr>
          <p:nvPr>
            <p:ph type="body" idx="1"/>
          </p:nvPr>
        </p:nvSpPr>
        <p:spPr>
          <a:xfrm>
            <a:off x="838200" y="1295400"/>
            <a:ext cx="7772400" cy="4114800"/>
          </a:xfrm>
        </p:spPr>
        <p:txBody>
          <a:bodyPr/>
          <a:lstStyle/>
          <a:p>
            <a:pPr eaLnBrk="1" hangingPunct="1">
              <a:lnSpc>
                <a:spcPct val="90000"/>
              </a:lnSpc>
              <a:defRPr/>
            </a:pPr>
            <a:r>
              <a:rPr lang="en-GB" altLang="x-none" sz="2400" dirty="0" smtClean="0"/>
              <a:t>Category definitions are intuitively quite clear, but there are many grey areas.</a:t>
            </a:r>
          </a:p>
          <a:p>
            <a:pPr eaLnBrk="1" hangingPunct="1">
              <a:lnSpc>
                <a:spcPct val="90000"/>
              </a:lnSpc>
              <a:defRPr/>
            </a:pPr>
            <a:r>
              <a:rPr lang="en-GB" altLang="x-none" sz="2400" dirty="0" smtClean="0"/>
              <a:t>Many of these grey area are caused by </a:t>
            </a:r>
            <a:r>
              <a:rPr lang="en-GB" altLang="x-none" sz="2400" b="1" dirty="0" smtClean="0"/>
              <a:t>metonymy</a:t>
            </a:r>
            <a:r>
              <a:rPr lang="en-GB" altLang="x-none" sz="2400" dirty="0" smtClean="0"/>
              <a:t>.</a:t>
            </a:r>
          </a:p>
          <a:p>
            <a:pPr eaLnBrk="1" hangingPunct="1">
              <a:lnSpc>
                <a:spcPct val="90000"/>
              </a:lnSpc>
              <a:buFontTx/>
              <a:buNone/>
              <a:defRPr/>
            </a:pPr>
            <a:r>
              <a:rPr lang="en-GB" altLang="x-none" sz="2400" dirty="0" smtClean="0"/>
              <a:t>Person vs. Artefact: “The </a:t>
            </a:r>
            <a:r>
              <a:rPr lang="en-GB" altLang="x-none" sz="2400" b="1" dirty="0" smtClean="0"/>
              <a:t>ham sandwich</a:t>
            </a:r>
            <a:r>
              <a:rPr lang="en-GB" altLang="x-none" sz="2400" dirty="0" smtClean="0"/>
              <a:t> wants his bill.” vs “Bring me a </a:t>
            </a:r>
            <a:r>
              <a:rPr lang="en-GB" altLang="x-none" sz="2400" b="1" dirty="0" smtClean="0"/>
              <a:t>ham sandwich</a:t>
            </a:r>
            <a:r>
              <a:rPr lang="en-GB" altLang="x-none" sz="2400" dirty="0" smtClean="0"/>
              <a:t>.”</a:t>
            </a:r>
          </a:p>
          <a:p>
            <a:pPr eaLnBrk="1" hangingPunct="1">
              <a:lnSpc>
                <a:spcPct val="90000"/>
              </a:lnSpc>
              <a:buFontTx/>
              <a:buNone/>
              <a:defRPr/>
            </a:pPr>
            <a:r>
              <a:rPr lang="en-GB" altLang="x-none" sz="2400" dirty="0" smtClean="0"/>
              <a:t>Organisation vs. Location : “</a:t>
            </a:r>
            <a:r>
              <a:rPr lang="en-GB" altLang="x-none" sz="2400" b="1" dirty="0" smtClean="0"/>
              <a:t>England</a:t>
            </a:r>
            <a:r>
              <a:rPr lang="en-GB" altLang="x-none" sz="2400" dirty="0" smtClean="0"/>
              <a:t> won the World Cup” vs. “The World Cup took place in </a:t>
            </a:r>
            <a:r>
              <a:rPr lang="en-GB" altLang="x-none" sz="2400" b="1" dirty="0" smtClean="0"/>
              <a:t>England</a:t>
            </a:r>
            <a:r>
              <a:rPr lang="en-GB" altLang="x-none" sz="2400" dirty="0" smtClean="0"/>
              <a:t>”.</a:t>
            </a:r>
          </a:p>
          <a:p>
            <a:pPr eaLnBrk="1" hangingPunct="1">
              <a:lnSpc>
                <a:spcPct val="90000"/>
              </a:lnSpc>
              <a:buFontTx/>
              <a:buNone/>
              <a:defRPr/>
            </a:pPr>
            <a:r>
              <a:rPr lang="en-GB" altLang="x-none" sz="2400" dirty="0" smtClean="0"/>
              <a:t>Company vs. Artefact: “shares in </a:t>
            </a:r>
            <a:r>
              <a:rPr lang="en-GB" altLang="x-none" sz="2400" b="1" dirty="0" smtClean="0"/>
              <a:t>MTV</a:t>
            </a:r>
            <a:r>
              <a:rPr lang="en-GB" altLang="x-none" sz="2400" dirty="0" smtClean="0"/>
              <a:t>” vs. “watching </a:t>
            </a:r>
            <a:r>
              <a:rPr lang="en-GB" altLang="x-none" sz="2400" b="1" dirty="0" smtClean="0"/>
              <a:t>MTV</a:t>
            </a:r>
            <a:r>
              <a:rPr lang="en-GB" altLang="x-none" sz="2400" dirty="0" smtClean="0"/>
              <a:t>”</a:t>
            </a:r>
          </a:p>
          <a:p>
            <a:pPr eaLnBrk="1" hangingPunct="1">
              <a:lnSpc>
                <a:spcPct val="90000"/>
              </a:lnSpc>
              <a:buFontTx/>
              <a:buNone/>
              <a:defRPr/>
            </a:pPr>
            <a:r>
              <a:rPr lang="en-GB" altLang="x-none" sz="2400" dirty="0" smtClean="0"/>
              <a:t>Location vs. Organisation: “she met him at </a:t>
            </a:r>
            <a:r>
              <a:rPr lang="en-GB" altLang="x-none" sz="2400" b="1" dirty="0" smtClean="0"/>
              <a:t>Heathrow</a:t>
            </a:r>
            <a:r>
              <a:rPr lang="en-GB" altLang="x-none" sz="2400" dirty="0" smtClean="0"/>
              <a:t>” vs. “the </a:t>
            </a:r>
            <a:r>
              <a:rPr lang="en-GB" altLang="x-none" sz="2400" b="1" dirty="0" smtClean="0"/>
              <a:t>Heathrow</a:t>
            </a:r>
            <a:r>
              <a:rPr lang="en-GB" altLang="x-none" sz="2400" dirty="0" smtClean="0"/>
              <a:t> authorities”</a:t>
            </a:r>
          </a:p>
          <a:p>
            <a:pPr eaLnBrk="1" hangingPunct="1">
              <a:lnSpc>
                <a:spcPct val="90000"/>
              </a:lnSpc>
              <a:buFontTx/>
              <a:buNone/>
              <a:defRPr/>
            </a:pPr>
            <a:endParaRPr lang="en-US" altLang="x-none" sz="2400" dirty="0" smtClean="0"/>
          </a:p>
        </p:txBody>
      </p:sp>
      <p:sp>
        <p:nvSpPr>
          <p:cNvPr id="4" name="Rectangle 3"/>
          <p:cNvSpPr/>
          <p:nvPr/>
        </p:nvSpPr>
        <p:spPr>
          <a:xfrm>
            <a:off x="2411760" y="6396207"/>
            <a:ext cx="4572000" cy="276999"/>
          </a:xfrm>
          <a:prstGeom prst="rect">
            <a:avLst/>
          </a:prstGeom>
        </p:spPr>
        <p:txBody>
          <a:bodyPr>
            <a:spAutoFit/>
          </a:bodyPr>
          <a:lstStyle/>
          <a:p>
            <a:r>
              <a:rPr lang="en-US" sz="1200">
                <a:solidFill>
                  <a:srgbClr val="0B05FF"/>
                </a:solidFill>
                <a:latin typeface="+mn-lt"/>
              </a:rPr>
              <a:t>“Introduction to Named Entity Recognition”, University of Sheffield </a:t>
            </a:r>
          </a:p>
        </p:txBody>
      </p:sp>
    </p:spTree>
    <p:extLst>
      <p:ext uri="{BB962C8B-B14F-4D97-AF65-F5344CB8AC3E}">
        <p14:creationId xmlns:p14="http://schemas.microsoft.com/office/powerpoint/2010/main" val="16570743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GB" altLang="x-none" smtClean="0"/>
              <a:t>Basic Problems in NE</a:t>
            </a:r>
          </a:p>
        </p:txBody>
      </p:sp>
      <p:sp>
        <p:nvSpPr>
          <p:cNvPr id="20483" name="Rectangle 3"/>
          <p:cNvSpPr>
            <a:spLocks noGrp="1" noChangeArrowheads="1"/>
          </p:cNvSpPr>
          <p:nvPr>
            <p:ph type="body" idx="1"/>
          </p:nvPr>
        </p:nvSpPr>
        <p:spPr/>
        <p:txBody>
          <a:bodyPr/>
          <a:lstStyle/>
          <a:p>
            <a:pPr eaLnBrk="1" hangingPunct="1">
              <a:lnSpc>
                <a:spcPct val="90000"/>
              </a:lnSpc>
              <a:defRPr/>
            </a:pPr>
            <a:r>
              <a:rPr lang="en-GB" altLang="x-none" smtClean="0"/>
              <a:t>Variation of NEs – e.g. John Smith, Mr Smith, John.</a:t>
            </a:r>
          </a:p>
          <a:p>
            <a:pPr eaLnBrk="1" hangingPunct="1">
              <a:lnSpc>
                <a:spcPct val="90000"/>
              </a:lnSpc>
              <a:defRPr/>
            </a:pPr>
            <a:r>
              <a:rPr lang="en-GB" altLang="x-none" smtClean="0"/>
              <a:t>Ambiguity of NE types</a:t>
            </a:r>
          </a:p>
          <a:p>
            <a:pPr lvl="1" eaLnBrk="1" hangingPunct="1">
              <a:lnSpc>
                <a:spcPct val="90000"/>
              </a:lnSpc>
              <a:defRPr/>
            </a:pPr>
            <a:r>
              <a:rPr lang="en-GB" altLang="x-none" smtClean="0"/>
              <a:t>John Smith (company vs. person)</a:t>
            </a:r>
          </a:p>
          <a:p>
            <a:pPr lvl="1" eaLnBrk="1" hangingPunct="1">
              <a:lnSpc>
                <a:spcPct val="90000"/>
              </a:lnSpc>
              <a:defRPr/>
            </a:pPr>
            <a:r>
              <a:rPr lang="en-GB" altLang="x-none" smtClean="0"/>
              <a:t>May (person vs. month)</a:t>
            </a:r>
          </a:p>
          <a:p>
            <a:pPr lvl="1" eaLnBrk="1" hangingPunct="1">
              <a:lnSpc>
                <a:spcPct val="90000"/>
              </a:lnSpc>
              <a:defRPr/>
            </a:pPr>
            <a:r>
              <a:rPr lang="en-GB" altLang="x-none" smtClean="0"/>
              <a:t>Washington (person vs. location)</a:t>
            </a:r>
          </a:p>
          <a:p>
            <a:pPr lvl="1" eaLnBrk="1" hangingPunct="1">
              <a:lnSpc>
                <a:spcPct val="90000"/>
              </a:lnSpc>
              <a:defRPr/>
            </a:pPr>
            <a:r>
              <a:rPr lang="en-GB" altLang="x-none" smtClean="0"/>
              <a:t>1945 (date vs. time)</a:t>
            </a:r>
          </a:p>
          <a:p>
            <a:pPr eaLnBrk="1" hangingPunct="1">
              <a:lnSpc>
                <a:spcPct val="90000"/>
              </a:lnSpc>
              <a:defRPr/>
            </a:pPr>
            <a:r>
              <a:rPr lang="en-GB" altLang="x-none" smtClean="0"/>
              <a:t>Ambiguity with common words, e.g. “may”</a:t>
            </a:r>
            <a:endParaRPr lang="en-US" altLang="x-none" smtClean="0"/>
          </a:p>
        </p:txBody>
      </p:sp>
      <p:sp>
        <p:nvSpPr>
          <p:cNvPr id="4" name="Rectangle 3"/>
          <p:cNvSpPr/>
          <p:nvPr/>
        </p:nvSpPr>
        <p:spPr>
          <a:xfrm>
            <a:off x="2411760" y="6396207"/>
            <a:ext cx="4572000" cy="276999"/>
          </a:xfrm>
          <a:prstGeom prst="rect">
            <a:avLst/>
          </a:prstGeom>
        </p:spPr>
        <p:txBody>
          <a:bodyPr>
            <a:spAutoFit/>
          </a:bodyPr>
          <a:lstStyle/>
          <a:p>
            <a:r>
              <a:rPr lang="en-US" sz="1200">
                <a:solidFill>
                  <a:srgbClr val="0B05FF"/>
                </a:solidFill>
                <a:latin typeface="+mn-lt"/>
              </a:rPr>
              <a:t>“Introduction to Named Entity Recognition”, University of Sheffield </a:t>
            </a:r>
          </a:p>
        </p:txBody>
      </p:sp>
    </p:spTree>
    <p:extLst>
      <p:ext uri="{BB962C8B-B14F-4D97-AF65-F5344CB8AC3E}">
        <p14:creationId xmlns:p14="http://schemas.microsoft.com/office/powerpoint/2010/main" val="20286887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GB" altLang="x-none" smtClean="0"/>
              <a:t>More complex problems in NER</a:t>
            </a:r>
          </a:p>
        </p:txBody>
      </p:sp>
      <p:sp>
        <p:nvSpPr>
          <p:cNvPr id="22531" name="Rectangle 3"/>
          <p:cNvSpPr>
            <a:spLocks noGrp="1" noChangeArrowheads="1"/>
          </p:cNvSpPr>
          <p:nvPr>
            <p:ph type="body" idx="1"/>
          </p:nvPr>
        </p:nvSpPr>
        <p:spPr/>
        <p:txBody>
          <a:bodyPr/>
          <a:lstStyle/>
          <a:p>
            <a:pPr eaLnBrk="1" hangingPunct="1">
              <a:lnSpc>
                <a:spcPct val="90000"/>
              </a:lnSpc>
              <a:defRPr/>
            </a:pPr>
            <a:r>
              <a:rPr lang="en-GB" altLang="x-none" sz="2800" smtClean="0"/>
              <a:t>Issues of style, structure, domain, genre etc.</a:t>
            </a:r>
          </a:p>
          <a:p>
            <a:pPr lvl="1" eaLnBrk="1" hangingPunct="1">
              <a:lnSpc>
                <a:spcPct val="90000"/>
              </a:lnSpc>
              <a:defRPr/>
            </a:pPr>
            <a:r>
              <a:rPr lang="en-GB" altLang="x-none" sz="2400" smtClean="0"/>
              <a:t>Punctuation, spelling, spacing, formatting, ….all have an impact</a:t>
            </a:r>
          </a:p>
          <a:p>
            <a:pPr eaLnBrk="1" hangingPunct="1">
              <a:lnSpc>
                <a:spcPct val="90000"/>
              </a:lnSpc>
              <a:buFontTx/>
              <a:buNone/>
              <a:defRPr/>
            </a:pPr>
            <a:endParaRPr lang="en-GB" altLang="x-none" sz="2000" smtClean="0"/>
          </a:p>
          <a:p>
            <a:pPr eaLnBrk="1" hangingPunct="1">
              <a:lnSpc>
                <a:spcPct val="90000"/>
              </a:lnSpc>
              <a:buFontTx/>
              <a:buNone/>
              <a:defRPr/>
            </a:pPr>
            <a:r>
              <a:rPr lang="en-US" altLang="x-none" sz="2000" smtClean="0"/>
              <a:t>Dept. of Computing and Maths</a:t>
            </a:r>
          </a:p>
          <a:p>
            <a:pPr eaLnBrk="1" hangingPunct="1">
              <a:lnSpc>
                <a:spcPct val="90000"/>
              </a:lnSpc>
              <a:buFontTx/>
              <a:buNone/>
              <a:defRPr/>
            </a:pPr>
            <a:r>
              <a:rPr lang="en-US" altLang="x-none" sz="2000" smtClean="0"/>
              <a:t>Manchester Metropolitan University</a:t>
            </a:r>
          </a:p>
          <a:p>
            <a:pPr eaLnBrk="1" hangingPunct="1">
              <a:lnSpc>
                <a:spcPct val="90000"/>
              </a:lnSpc>
              <a:buFontTx/>
              <a:buNone/>
              <a:defRPr/>
            </a:pPr>
            <a:r>
              <a:rPr lang="en-US" altLang="x-none" sz="2000" smtClean="0"/>
              <a:t>Manchester</a:t>
            </a:r>
          </a:p>
          <a:p>
            <a:pPr eaLnBrk="1" hangingPunct="1">
              <a:lnSpc>
                <a:spcPct val="90000"/>
              </a:lnSpc>
              <a:buFontTx/>
              <a:buNone/>
              <a:defRPr/>
            </a:pPr>
            <a:r>
              <a:rPr lang="en-US" altLang="x-none" sz="2000" smtClean="0"/>
              <a:t>United Kingdom</a:t>
            </a:r>
            <a:endParaRPr lang="en-GB" altLang="x-none" sz="2000" smtClean="0"/>
          </a:p>
          <a:p>
            <a:pPr eaLnBrk="1" hangingPunct="1">
              <a:lnSpc>
                <a:spcPct val="90000"/>
              </a:lnSpc>
              <a:buFontTx/>
              <a:buNone/>
              <a:defRPr/>
            </a:pPr>
            <a:endParaRPr lang="en-GB" altLang="x-none" sz="2000" smtClean="0"/>
          </a:p>
          <a:p>
            <a:pPr eaLnBrk="1" hangingPunct="1">
              <a:lnSpc>
                <a:spcPct val="90000"/>
              </a:lnSpc>
              <a:buFont typeface="Wingdings" charset="2"/>
              <a:buNone/>
              <a:defRPr/>
            </a:pPr>
            <a:r>
              <a:rPr lang="en-GB" altLang="x-none" sz="2000" smtClean="0"/>
              <a:t>&gt; Tell me more about Leonardo</a:t>
            </a:r>
          </a:p>
          <a:p>
            <a:pPr eaLnBrk="1" hangingPunct="1">
              <a:lnSpc>
                <a:spcPct val="90000"/>
              </a:lnSpc>
              <a:buFont typeface="Wingdings" charset="2"/>
              <a:buNone/>
              <a:defRPr/>
            </a:pPr>
            <a:r>
              <a:rPr lang="en-GB" altLang="x-none" sz="2000" smtClean="0"/>
              <a:t>&gt; Da Vinci</a:t>
            </a:r>
          </a:p>
          <a:p>
            <a:pPr eaLnBrk="1" hangingPunct="1">
              <a:lnSpc>
                <a:spcPct val="90000"/>
              </a:lnSpc>
              <a:buFont typeface="Wingdings" charset="2"/>
              <a:buNone/>
              <a:defRPr/>
            </a:pPr>
            <a:endParaRPr lang="en-GB" altLang="x-none" sz="2000" smtClean="0"/>
          </a:p>
          <a:p>
            <a:pPr eaLnBrk="1" hangingPunct="1">
              <a:lnSpc>
                <a:spcPct val="90000"/>
              </a:lnSpc>
              <a:buFont typeface="Wingdings" charset="2"/>
              <a:buNone/>
              <a:defRPr/>
            </a:pPr>
            <a:endParaRPr lang="en-US" altLang="x-none" sz="2000" smtClean="0"/>
          </a:p>
        </p:txBody>
      </p:sp>
      <p:sp>
        <p:nvSpPr>
          <p:cNvPr id="4" name="Rectangle 3"/>
          <p:cNvSpPr/>
          <p:nvPr/>
        </p:nvSpPr>
        <p:spPr>
          <a:xfrm>
            <a:off x="2411760" y="6396207"/>
            <a:ext cx="4572000" cy="276999"/>
          </a:xfrm>
          <a:prstGeom prst="rect">
            <a:avLst/>
          </a:prstGeom>
        </p:spPr>
        <p:txBody>
          <a:bodyPr>
            <a:spAutoFit/>
          </a:bodyPr>
          <a:lstStyle/>
          <a:p>
            <a:r>
              <a:rPr lang="en-US" sz="1200">
                <a:solidFill>
                  <a:srgbClr val="0B05FF"/>
                </a:solidFill>
                <a:latin typeface="+mn-lt"/>
              </a:rPr>
              <a:t>“Introduction to Named Entity Recognition”, University of Sheffield </a:t>
            </a:r>
          </a:p>
        </p:txBody>
      </p:sp>
    </p:spTree>
    <p:extLst>
      <p:ext uri="{BB962C8B-B14F-4D97-AF65-F5344CB8AC3E}">
        <p14:creationId xmlns:p14="http://schemas.microsoft.com/office/powerpoint/2010/main" val="5742435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GB" altLang="x-none" smtClean="0"/>
              <a:t>List Lookup Approach</a:t>
            </a:r>
          </a:p>
        </p:txBody>
      </p:sp>
      <p:sp>
        <p:nvSpPr>
          <p:cNvPr id="18435" name="Rectangle 3"/>
          <p:cNvSpPr>
            <a:spLocks noGrp="1" noChangeArrowheads="1"/>
          </p:cNvSpPr>
          <p:nvPr>
            <p:ph type="body" idx="1"/>
          </p:nvPr>
        </p:nvSpPr>
        <p:spPr/>
        <p:txBody>
          <a:bodyPr/>
          <a:lstStyle/>
          <a:p>
            <a:pPr eaLnBrk="1" hangingPunct="1">
              <a:defRPr/>
            </a:pPr>
            <a:r>
              <a:rPr lang="en-GB" altLang="x-none" smtClean="0"/>
              <a:t>System that recognises only entities stored in its lists (gazetteers).</a:t>
            </a:r>
          </a:p>
          <a:p>
            <a:pPr eaLnBrk="1" hangingPunct="1">
              <a:defRPr/>
            </a:pPr>
            <a:r>
              <a:rPr lang="en-GB" altLang="x-none" smtClean="0"/>
              <a:t>Advantages - Simple, fast, language independent, easy to retarget</a:t>
            </a:r>
          </a:p>
          <a:p>
            <a:pPr eaLnBrk="1" hangingPunct="1">
              <a:defRPr/>
            </a:pPr>
            <a:r>
              <a:rPr lang="en-GB" altLang="x-none" smtClean="0"/>
              <a:t>Disadvantages – collection and maintenance of lists, cannot deal with name variants, cannot resolve ambiguity</a:t>
            </a:r>
          </a:p>
          <a:p>
            <a:pPr eaLnBrk="1" hangingPunct="1">
              <a:defRPr/>
            </a:pPr>
            <a:endParaRPr lang="en-US" altLang="x-none" smtClean="0"/>
          </a:p>
        </p:txBody>
      </p:sp>
      <p:sp>
        <p:nvSpPr>
          <p:cNvPr id="4" name="Rectangle 3"/>
          <p:cNvSpPr/>
          <p:nvPr/>
        </p:nvSpPr>
        <p:spPr>
          <a:xfrm>
            <a:off x="2411760" y="6396207"/>
            <a:ext cx="4572000" cy="276999"/>
          </a:xfrm>
          <a:prstGeom prst="rect">
            <a:avLst/>
          </a:prstGeom>
        </p:spPr>
        <p:txBody>
          <a:bodyPr>
            <a:spAutoFit/>
          </a:bodyPr>
          <a:lstStyle/>
          <a:p>
            <a:r>
              <a:rPr lang="en-US" sz="1200">
                <a:solidFill>
                  <a:srgbClr val="0B05FF"/>
                </a:solidFill>
                <a:latin typeface="+mn-lt"/>
              </a:rPr>
              <a:t>“Introduction to Named Entity Recognition”, University of Sheffield </a:t>
            </a:r>
          </a:p>
        </p:txBody>
      </p:sp>
    </p:spTree>
    <p:extLst>
      <p:ext uri="{BB962C8B-B14F-4D97-AF65-F5344CB8AC3E}">
        <p14:creationId xmlns:p14="http://schemas.microsoft.com/office/powerpoint/2010/main" val="5198352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GB" altLang="x-none" smtClean="0"/>
              <a:t>Shallow Parsing Approach</a:t>
            </a:r>
          </a:p>
        </p:txBody>
      </p:sp>
      <p:sp>
        <p:nvSpPr>
          <p:cNvPr id="27651" name="Rectangle 3"/>
          <p:cNvSpPr>
            <a:spLocks noGrp="1" noChangeArrowheads="1"/>
          </p:cNvSpPr>
          <p:nvPr>
            <p:ph type="body" idx="1"/>
          </p:nvPr>
        </p:nvSpPr>
        <p:spPr/>
        <p:txBody>
          <a:bodyPr/>
          <a:lstStyle/>
          <a:p>
            <a:pPr eaLnBrk="1" hangingPunct="1">
              <a:defRPr/>
            </a:pPr>
            <a:r>
              <a:rPr lang="en-GB" altLang="x-none" sz="2800" smtClean="0"/>
              <a:t>Internal evidence – names often have internal structure. These components can be either stored or guessed.</a:t>
            </a:r>
          </a:p>
          <a:p>
            <a:pPr eaLnBrk="1" hangingPunct="1">
              <a:buFontTx/>
              <a:buNone/>
              <a:defRPr/>
            </a:pPr>
            <a:r>
              <a:rPr lang="en-GB" altLang="x-none" sz="2800" b="1" smtClean="0"/>
              <a:t>location: </a:t>
            </a:r>
          </a:p>
          <a:p>
            <a:pPr eaLnBrk="1" hangingPunct="1">
              <a:buFontTx/>
              <a:buNone/>
              <a:defRPr/>
            </a:pPr>
            <a:r>
              <a:rPr lang="en-GB" altLang="x-none" sz="2400" smtClean="0"/>
              <a:t>CapWord + {City, Forest, Center}</a:t>
            </a:r>
          </a:p>
          <a:p>
            <a:pPr eaLnBrk="1" hangingPunct="1">
              <a:buFontTx/>
              <a:buNone/>
              <a:defRPr/>
            </a:pPr>
            <a:r>
              <a:rPr lang="en-GB" altLang="x-none" sz="2400" i="1" smtClean="0"/>
              <a:t>       e.g. Sherwood Forest</a:t>
            </a:r>
          </a:p>
          <a:p>
            <a:pPr eaLnBrk="1" hangingPunct="1">
              <a:buFontTx/>
              <a:buNone/>
              <a:defRPr/>
            </a:pPr>
            <a:r>
              <a:rPr lang="en-GB" altLang="x-none" sz="2400" smtClean="0"/>
              <a:t>Cap Word + {Street, Boulevard, Avenue, Crescent, Road}</a:t>
            </a:r>
          </a:p>
          <a:p>
            <a:pPr eaLnBrk="1" hangingPunct="1">
              <a:buFontTx/>
              <a:buNone/>
              <a:defRPr/>
            </a:pPr>
            <a:r>
              <a:rPr lang="en-GB" altLang="x-none" sz="2400" smtClean="0"/>
              <a:t>       e.g. </a:t>
            </a:r>
            <a:r>
              <a:rPr lang="en-GB" altLang="x-none" sz="2400" i="1" smtClean="0"/>
              <a:t>Portobello Street</a:t>
            </a:r>
          </a:p>
          <a:p>
            <a:pPr eaLnBrk="1" hangingPunct="1">
              <a:buFontTx/>
              <a:buNone/>
              <a:defRPr/>
            </a:pPr>
            <a:endParaRPr lang="en-US" altLang="x-none" sz="2400" i="1" smtClean="0"/>
          </a:p>
        </p:txBody>
      </p:sp>
      <p:sp>
        <p:nvSpPr>
          <p:cNvPr id="4" name="Rectangle 3"/>
          <p:cNvSpPr/>
          <p:nvPr/>
        </p:nvSpPr>
        <p:spPr>
          <a:xfrm>
            <a:off x="2411760" y="6396207"/>
            <a:ext cx="4572000" cy="276999"/>
          </a:xfrm>
          <a:prstGeom prst="rect">
            <a:avLst/>
          </a:prstGeom>
        </p:spPr>
        <p:txBody>
          <a:bodyPr>
            <a:spAutoFit/>
          </a:bodyPr>
          <a:lstStyle/>
          <a:p>
            <a:r>
              <a:rPr lang="en-US" sz="1200">
                <a:solidFill>
                  <a:srgbClr val="0B05FF"/>
                </a:solidFill>
                <a:latin typeface="+mn-lt"/>
              </a:rPr>
              <a:t>“Introduction to Named Entity Recognition”, University of Sheffield </a:t>
            </a:r>
          </a:p>
        </p:txBody>
      </p:sp>
    </p:spTree>
    <p:extLst>
      <p:ext uri="{BB962C8B-B14F-4D97-AF65-F5344CB8AC3E}">
        <p14:creationId xmlns:p14="http://schemas.microsoft.com/office/powerpoint/2010/main" val="9072682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GB" altLang="x-none" smtClean="0"/>
              <a:t>Shallow Parsing Approach</a:t>
            </a:r>
          </a:p>
        </p:txBody>
      </p:sp>
      <p:sp>
        <p:nvSpPr>
          <p:cNvPr id="29699" name="Rectangle 3"/>
          <p:cNvSpPr>
            <a:spLocks noGrp="1" noChangeArrowheads="1"/>
          </p:cNvSpPr>
          <p:nvPr>
            <p:ph type="body" idx="1"/>
          </p:nvPr>
        </p:nvSpPr>
        <p:spPr/>
        <p:txBody>
          <a:bodyPr/>
          <a:lstStyle/>
          <a:p>
            <a:pPr eaLnBrk="1" hangingPunct="1">
              <a:defRPr/>
            </a:pPr>
            <a:r>
              <a:rPr lang="en-GB" altLang="x-none" sz="2800" smtClean="0"/>
              <a:t>External evidence -  names are often used in very predictive local contexts</a:t>
            </a:r>
          </a:p>
          <a:p>
            <a:pPr eaLnBrk="1" hangingPunct="1">
              <a:buFontTx/>
              <a:buNone/>
              <a:defRPr/>
            </a:pPr>
            <a:r>
              <a:rPr lang="en-GB" altLang="x-none" sz="2800" b="1" smtClean="0"/>
              <a:t>Location:</a:t>
            </a:r>
          </a:p>
          <a:p>
            <a:pPr eaLnBrk="1" hangingPunct="1">
              <a:buFontTx/>
              <a:buNone/>
              <a:defRPr/>
            </a:pPr>
            <a:r>
              <a:rPr lang="en-GB" altLang="x-none" sz="2400" smtClean="0"/>
              <a:t>“to the” COMPASS “of” CapWord  </a:t>
            </a:r>
          </a:p>
          <a:p>
            <a:pPr eaLnBrk="1" hangingPunct="1">
              <a:buFontTx/>
              <a:buNone/>
              <a:defRPr/>
            </a:pPr>
            <a:r>
              <a:rPr lang="en-GB" altLang="x-none" sz="2400" smtClean="0"/>
              <a:t>     e.g. </a:t>
            </a:r>
            <a:r>
              <a:rPr lang="en-GB" altLang="x-none" sz="2400" i="1" smtClean="0"/>
              <a:t>to the south of </a:t>
            </a:r>
            <a:r>
              <a:rPr lang="en-GB" altLang="x-none" sz="2400" b="1" i="1" smtClean="0"/>
              <a:t>Loitokitok</a:t>
            </a:r>
          </a:p>
          <a:p>
            <a:pPr eaLnBrk="1" hangingPunct="1">
              <a:buFontTx/>
              <a:buNone/>
              <a:defRPr/>
            </a:pPr>
            <a:r>
              <a:rPr lang="en-GB" altLang="x-none" sz="2400" smtClean="0"/>
              <a:t>“based in” CapWord</a:t>
            </a:r>
          </a:p>
          <a:p>
            <a:pPr eaLnBrk="1" hangingPunct="1">
              <a:buFontTx/>
              <a:buNone/>
              <a:defRPr/>
            </a:pPr>
            <a:r>
              <a:rPr lang="en-GB" altLang="x-none" sz="2400" smtClean="0"/>
              <a:t>     e.g. </a:t>
            </a:r>
            <a:r>
              <a:rPr lang="en-GB" altLang="x-none" sz="2400" i="1" smtClean="0"/>
              <a:t>based in </a:t>
            </a:r>
            <a:r>
              <a:rPr lang="en-GB" altLang="x-none" sz="2400" b="1" i="1" smtClean="0"/>
              <a:t>Loitokitok</a:t>
            </a:r>
            <a:endParaRPr lang="en-GB" altLang="x-none" sz="2400" b="1" smtClean="0"/>
          </a:p>
          <a:p>
            <a:pPr eaLnBrk="1" hangingPunct="1">
              <a:buFontTx/>
              <a:buNone/>
              <a:defRPr/>
            </a:pPr>
            <a:r>
              <a:rPr lang="en-GB" altLang="x-none" sz="2400" smtClean="0"/>
              <a:t>CapWord “is a” (ADJ)? GeoWord</a:t>
            </a:r>
          </a:p>
          <a:p>
            <a:pPr eaLnBrk="1" hangingPunct="1">
              <a:buFontTx/>
              <a:buNone/>
              <a:defRPr/>
            </a:pPr>
            <a:r>
              <a:rPr lang="en-GB" altLang="x-none" sz="2400" smtClean="0"/>
              <a:t>     e.g. </a:t>
            </a:r>
            <a:r>
              <a:rPr lang="en-GB" altLang="x-none" sz="2400" b="1" i="1" smtClean="0"/>
              <a:t>Loitokitok</a:t>
            </a:r>
            <a:r>
              <a:rPr lang="en-GB" altLang="x-none" sz="2400" smtClean="0"/>
              <a:t> </a:t>
            </a:r>
            <a:r>
              <a:rPr lang="en-GB" altLang="x-none" sz="2400" i="1" smtClean="0"/>
              <a:t>is a  friendly city</a:t>
            </a:r>
          </a:p>
          <a:p>
            <a:pPr eaLnBrk="1" hangingPunct="1">
              <a:buFontTx/>
              <a:buNone/>
              <a:defRPr/>
            </a:pPr>
            <a:endParaRPr lang="en-US" altLang="x-none" sz="2400" i="1" smtClean="0"/>
          </a:p>
        </p:txBody>
      </p:sp>
      <p:sp>
        <p:nvSpPr>
          <p:cNvPr id="4" name="Rectangle 3"/>
          <p:cNvSpPr/>
          <p:nvPr/>
        </p:nvSpPr>
        <p:spPr>
          <a:xfrm>
            <a:off x="2411760" y="6396207"/>
            <a:ext cx="4572000" cy="276999"/>
          </a:xfrm>
          <a:prstGeom prst="rect">
            <a:avLst/>
          </a:prstGeom>
        </p:spPr>
        <p:txBody>
          <a:bodyPr>
            <a:spAutoFit/>
          </a:bodyPr>
          <a:lstStyle/>
          <a:p>
            <a:r>
              <a:rPr lang="en-US" sz="1200">
                <a:solidFill>
                  <a:srgbClr val="0B05FF"/>
                </a:solidFill>
                <a:latin typeface="+mn-lt"/>
              </a:rPr>
              <a:t>“Introduction to Named Entity Recognition”, University of Sheffield </a:t>
            </a:r>
          </a:p>
        </p:txBody>
      </p:sp>
    </p:spTree>
    <p:extLst>
      <p:ext uri="{BB962C8B-B14F-4D97-AF65-F5344CB8AC3E}">
        <p14:creationId xmlns:p14="http://schemas.microsoft.com/office/powerpoint/2010/main" val="1323214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628650" y="2226469"/>
            <a:ext cx="7886700" cy="377428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100" dirty="0"/>
          </a:p>
          <a:p>
            <a:endParaRPr lang="en-US" sz="2100" dirty="0"/>
          </a:p>
          <a:p>
            <a:endParaRPr lang="en-US" sz="2100" dirty="0"/>
          </a:p>
          <a:p>
            <a:endParaRPr lang="en-US" sz="2100" dirty="0"/>
          </a:p>
          <a:p>
            <a:endParaRPr lang="en-US" sz="2100" dirty="0"/>
          </a:p>
          <a:p>
            <a:endParaRPr lang="en-US" sz="2100" dirty="0"/>
          </a:p>
          <a:p>
            <a:endParaRPr lang="en-US" sz="2100" dirty="0"/>
          </a:p>
          <a:p>
            <a:pPr marL="0" indent="0" algn="ctr">
              <a:buNone/>
            </a:pPr>
            <a:r>
              <a:rPr lang="en-US" sz="2100" dirty="0"/>
              <a:t>What’s really improving performance?</a:t>
            </a:r>
          </a:p>
        </p:txBody>
      </p:sp>
      <p:sp>
        <p:nvSpPr>
          <p:cNvPr id="5" name="Title 4"/>
          <p:cNvSpPr>
            <a:spLocks noGrp="1"/>
          </p:cNvSpPr>
          <p:nvPr>
            <p:ph type="title"/>
          </p:nvPr>
        </p:nvSpPr>
        <p:spPr/>
        <p:txBody>
          <a:bodyPr/>
          <a:lstStyle/>
          <a:p>
            <a:r>
              <a:rPr lang="en-US" dirty="0" smtClean="0"/>
              <a:t>The Contributions of Word Embeddings</a:t>
            </a:r>
            <a:endParaRPr lang="en-GB" dirty="0"/>
          </a:p>
        </p:txBody>
      </p:sp>
      <p:sp>
        <p:nvSpPr>
          <p:cNvPr id="6" name="Content Placeholder 5"/>
          <p:cNvSpPr>
            <a:spLocks noGrp="1"/>
          </p:cNvSpPr>
          <p:nvPr>
            <p:ph sz="half" idx="1"/>
          </p:nvPr>
        </p:nvSpPr>
        <p:spPr>
          <a:xfrm>
            <a:off x="628650" y="2226469"/>
            <a:ext cx="3886200" cy="2430000"/>
          </a:xfrm>
          <a:ln/>
        </p:spPr>
        <p:style>
          <a:lnRef idx="2">
            <a:schemeClr val="dk1"/>
          </a:lnRef>
          <a:fillRef idx="1">
            <a:schemeClr val="lt1"/>
          </a:fillRef>
          <a:effectRef idx="0">
            <a:schemeClr val="dk1"/>
          </a:effectRef>
          <a:fontRef idx="minor">
            <a:schemeClr val="dk1"/>
          </a:fontRef>
        </p:style>
        <p:txBody>
          <a:bodyPr/>
          <a:lstStyle/>
          <a:p>
            <a:pPr marL="0" indent="0">
              <a:buNone/>
            </a:pPr>
            <a:r>
              <a:rPr lang="en-US" b="1" dirty="0" smtClean="0">
                <a:solidFill>
                  <a:schemeClr val="accent1">
                    <a:lumMod val="50000"/>
                  </a:schemeClr>
                </a:solidFill>
              </a:rPr>
              <a:t>Novel Algorithms</a:t>
            </a:r>
          </a:p>
          <a:p>
            <a:pPr marL="0" indent="0">
              <a:buNone/>
            </a:pPr>
            <a:r>
              <a:rPr lang="en-US" sz="1500" i="1" dirty="0">
                <a:solidFill>
                  <a:schemeClr val="accent1">
                    <a:lumMod val="50000"/>
                  </a:schemeClr>
                </a:solidFill>
              </a:rPr>
              <a:t>(objective + training method)</a:t>
            </a:r>
          </a:p>
          <a:p>
            <a:r>
              <a:rPr lang="en-US" sz="1800" dirty="0"/>
              <a:t>Skip Grams + Negative Sampling</a:t>
            </a:r>
          </a:p>
          <a:p>
            <a:r>
              <a:rPr lang="en-US" sz="1800" dirty="0"/>
              <a:t>CBOW + Hierarchical </a:t>
            </a:r>
            <a:r>
              <a:rPr lang="en-US" sz="1800" dirty="0" err="1"/>
              <a:t>Softmax</a:t>
            </a:r>
            <a:endParaRPr lang="en-US" sz="1800" dirty="0"/>
          </a:p>
          <a:p>
            <a:r>
              <a:rPr lang="en-US" sz="1800" dirty="0"/>
              <a:t>Noise Contrastive Estimation</a:t>
            </a:r>
          </a:p>
          <a:p>
            <a:r>
              <a:rPr lang="en-US" sz="1800" dirty="0" err="1"/>
              <a:t>GloVe</a:t>
            </a:r>
            <a:endParaRPr lang="en-US" sz="1800" dirty="0"/>
          </a:p>
          <a:p>
            <a:r>
              <a:rPr lang="en-US" sz="1800" dirty="0"/>
              <a:t>…</a:t>
            </a:r>
            <a:endParaRPr lang="en-GB" sz="1800" dirty="0"/>
          </a:p>
        </p:txBody>
      </p:sp>
      <p:sp>
        <p:nvSpPr>
          <p:cNvPr id="7" name="Content Placeholder 6"/>
          <p:cNvSpPr>
            <a:spLocks noGrp="1"/>
          </p:cNvSpPr>
          <p:nvPr>
            <p:ph sz="half" idx="2"/>
          </p:nvPr>
        </p:nvSpPr>
        <p:spPr>
          <a:xfrm>
            <a:off x="4629150" y="2226469"/>
            <a:ext cx="3886200" cy="2430000"/>
          </a:xfrm>
          <a:ln/>
        </p:spPr>
        <p:style>
          <a:lnRef idx="2">
            <a:schemeClr val="dk1"/>
          </a:lnRef>
          <a:fillRef idx="1">
            <a:schemeClr val="lt1"/>
          </a:fillRef>
          <a:effectRef idx="0">
            <a:schemeClr val="dk1"/>
          </a:effectRef>
          <a:fontRef idx="minor">
            <a:schemeClr val="dk1"/>
          </a:fontRef>
        </p:style>
        <p:txBody>
          <a:bodyPr/>
          <a:lstStyle/>
          <a:p>
            <a:pPr marL="0" indent="0">
              <a:buNone/>
            </a:pPr>
            <a:r>
              <a:rPr lang="en-US" b="1" dirty="0" smtClean="0">
                <a:solidFill>
                  <a:schemeClr val="accent2"/>
                </a:solidFill>
              </a:rPr>
              <a:t>New Hyperparameters</a:t>
            </a:r>
          </a:p>
          <a:p>
            <a:pPr marL="0" indent="0">
              <a:buNone/>
            </a:pPr>
            <a:r>
              <a:rPr lang="en-US" sz="1500" i="1" dirty="0">
                <a:solidFill>
                  <a:schemeClr val="accent2">
                    <a:lumMod val="60000"/>
                    <a:lumOff val="40000"/>
                  </a:schemeClr>
                </a:solidFill>
              </a:rPr>
              <a:t>(preprocessing, smoothing, etc.)</a:t>
            </a:r>
          </a:p>
          <a:p>
            <a:r>
              <a:rPr lang="en-US" sz="1800" dirty="0"/>
              <a:t>Subsampling</a:t>
            </a:r>
          </a:p>
          <a:p>
            <a:r>
              <a:rPr lang="en-US" sz="1800" dirty="0"/>
              <a:t>Dynamic Context Windows</a:t>
            </a:r>
          </a:p>
          <a:p>
            <a:r>
              <a:rPr lang="en-US" sz="1800" dirty="0"/>
              <a:t>Context Distribution Smoothing</a:t>
            </a:r>
          </a:p>
          <a:p>
            <a:r>
              <a:rPr lang="en-US" sz="1800" dirty="0"/>
              <a:t>Adding Context Vectors</a:t>
            </a:r>
          </a:p>
          <a:p>
            <a:r>
              <a:rPr lang="en-US" sz="1800" dirty="0"/>
              <a:t>…</a:t>
            </a:r>
          </a:p>
        </p:txBody>
      </p:sp>
      <p:sp>
        <p:nvSpPr>
          <p:cNvPr id="4" name="Slide Number Placeholder 3"/>
          <p:cNvSpPr>
            <a:spLocks noGrp="1"/>
          </p:cNvSpPr>
          <p:nvPr>
            <p:ph type="sldNum" sz="quarter" idx="12"/>
          </p:nvPr>
        </p:nvSpPr>
        <p:spPr/>
        <p:txBody>
          <a:bodyPr/>
          <a:lstStyle/>
          <a:p>
            <a:fld id="{7F92B3FB-2F82-4CB9-93A4-1640FC20E3CE}" type="slidenum">
              <a:rPr lang="en-GB" smtClean="0"/>
              <a:t>6</a:t>
            </a:fld>
            <a:endParaRPr lang="en-GB"/>
          </a:p>
        </p:txBody>
      </p:sp>
      <p:sp>
        <p:nvSpPr>
          <p:cNvPr id="2" name="Rectangle 1"/>
          <p:cNvSpPr/>
          <p:nvPr/>
        </p:nvSpPr>
        <p:spPr>
          <a:xfrm>
            <a:off x="2411760" y="6207695"/>
            <a:ext cx="4572000" cy="461665"/>
          </a:xfrm>
          <a:prstGeom prst="rect">
            <a:avLst/>
          </a:prstGeom>
        </p:spPr>
        <p:txBody>
          <a:bodyPr>
            <a:spAutoFit/>
          </a:bodyPr>
          <a:lstStyle/>
          <a:p>
            <a:r>
              <a:rPr lang="en-US" sz="1200" dirty="0">
                <a:solidFill>
                  <a:srgbClr val="0B05FF"/>
                </a:solidFill>
              </a:rPr>
              <a:t>Improving Distributional Similarity with Lessons Learned from Word </a:t>
            </a:r>
            <a:r>
              <a:rPr lang="en-US" sz="1200" dirty="0" err="1">
                <a:solidFill>
                  <a:srgbClr val="0B05FF"/>
                </a:solidFill>
              </a:rPr>
              <a:t>Embeddings</a:t>
            </a:r>
            <a:r>
              <a:rPr lang="en-US" sz="1200" dirty="0">
                <a:solidFill>
                  <a:srgbClr val="0B05FF"/>
                </a:solidFill>
              </a:rPr>
              <a:t>, Omer Levy, </a:t>
            </a:r>
            <a:r>
              <a:rPr lang="en-US" sz="1200" dirty="0" err="1">
                <a:solidFill>
                  <a:srgbClr val="0B05FF"/>
                </a:solidFill>
              </a:rPr>
              <a:t>Yoav</a:t>
            </a:r>
            <a:r>
              <a:rPr lang="en-US" sz="1200" dirty="0">
                <a:solidFill>
                  <a:srgbClr val="0B05FF"/>
                </a:solidFill>
              </a:rPr>
              <a:t> Goldberg, </a:t>
            </a:r>
            <a:r>
              <a:rPr lang="en-US" sz="1200" dirty="0" err="1">
                <a:solidFill>
                  <a:srgbClr val="0B05FF"/>
                </a:solidFill>
              </a:rPr>
              <a:t>Ido</a:t>
            </a:r>
            <a:r>
              <a:rPr lang="en-US" sz="1200" dirty="0">
                <a:solidFill>
                  <a:srgbClr val="0B05FF"/>
                </a:solidFill>
              </a:rPr>
              <a:t> Dagan</a:t>
            </a:r>
          </a:p>
        </p:txBody>
      </p:sp>
    </p:spTree>
    <p:extLst>
      <p:ext uri="{BB962C8B-B14F-4D97-AF65-F5344CB8AC3E}">
        <p14:creationId xmlns:p14="http://schemas.microsoft.com/office/powerpoint/2010/main" val="18788077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9552" y="257200"/>
            <a:ext cx="7772400" cy="1371600"/>
          </a:xfrm>
        </p:spPr>
        <p:txBody>
          <a:bodyPr/>
          <a:lstStyle/>
          <a:p>
            <a:pPr eaLnBrk="1" hangingPunct="1">
              <a:defRPr/>
            </a:pPr>
            <a:r>
              <a:rPr lang="en-GB" altLang="x-none" sz="3600" smtClean="0"/>
              <a:t>Difficulties in Shallow Parsing Approach</a:t>
            </a:r>
          </a:p>
        </p:txBody>
      </p:sp>
      <p:sp>
        <p:nvSpPr>
          <p:cNvPr id="31747" name="Rectangle 3"/>
          <p:cNvSpPr>
            <a:spLocks noGrp="1" noChangeArrowheads="1"/>
          </p:cNvSpPr>
          <p:nvPr>
            <p:ph type="body" idx="1"/>
          </p:nvPr>
        </p:nvSpPr>
        <p:spPr>
          <a:xfrm>
            <a:off x="467544" y="1196752"/>
            <a:ext cx="7772400" cy="4114800"/>
          </a:xfrm>
        </p:spPr>
        <p:txBody>
          <a:bodyPr/>
          <a:lstStyle/>
          <a:p>
            <a:pPr eaLnBrk="1" hangingPunct="1">
              <a:lnSpc>
                <a:spcPct val="90000"/>
              </a:lnSpc>
              <a:defRPr/>
            </a:pPr>
            <a:r>
              <a:rPr lang="en-GB" altLang="x-none" sz="2400" b="1" dirty="0" smtClean="0"/>
              <a:t>Ambiguously capitalised words</a:t>
            </a:r>
            <a:r>
              <a:rPr lang="en-GB" altLang="x-none" sz="2400" dirty="0" smtClean="0"/>
              <a:t> (first word in sentence)</a:t>
            </a:r>
          </a:p>
          <a:p>
            <a:pPr eaLnBrk="1" hangingPunct="1">
              <a:lnSpc>
                <a:spcPct val="90000"/>
              </a:lnSpc>
              <a:buFontTx/>
              <a:buNone/>
              <a:defRPr/>
            </a:pPr>
            <a:r>
              <a:rPr lang="en-GB" altLang="x-none" sz="2400" dirty="0" smtClean="0"/>
              <a:t>   [All American Bank] vs. All [State Police]</a:t>
            </a:r>
          </a:p>
          <a:p>
            <a:pPr eaLnBrk="1" hangingPunct="1">
              <a:lnSpc>
                <a:spcPct val="90000"/>
              </a:lnSpc>
              <a:defRPr/>
            </a:pPr>
            <a:r>
              <a:rPr lang="en-GB" altLang="x-none" sz="2400" b="1" dirty="0" smtClean="0"/>
              <a:t>Semantic ambiguity</a:t>
            </a:r>
          </a:p>
          <a:p>
            <a:pPr eaLnBrk="1" hangingPunct="1">
              <a:lnSpc>
                <a:spcPct val="90000"/>
              </a:lnSpc>
              <a:buFontTx/>
              <a:buNone/>
              <a:defRPr/>
            </a:pPr>
            <a:r>
              <a:rPr lang="en-GB" altLang="x-none" sz="2400" b="1" dirty="0" smtClean="0"/>
              <a:t>   </a:t>
            </a:r>
            <a:r>
              <a:rPr lang="en-GB" altLang="x-none" sz="2400" dirty="0" smtClean="0"/>
              <a:t>“John F. Kennedy”  = airport (location)</a:t>
            </a:r>
          </a:p>
          <a:p>
            <a:pPr eaLnBrk="1" hangingPunct="1">
              <a:lnSpc>
                <a:spcPct val="90000"/>
              </a:lnSpc>
              <a:buFontTx/>
              <a:buNone/>
              <a:defRPr/>
            </a:pPr>
            <a:r>
              <a:rPr lang="en-GB" altLang="x-none" sz="2400" dirty="0" smtClean="0"/>
              <a:t>   “Philip Morris” = organisation</a:t>
            </a:r>
          </a:p>
          <a:p>
            <a:pPr eaLnBrk="1" hangingPunct="1">
              <a:lnSpc>
                <a:spcPct val="90000"/>
              </a:lnSpc>
              <a:defRPr/>
            </a:pPr>
            <a:r>
              <a:rPr lang="en-GB" altLang="x-none" sz="2400" b="1" dirty="0" smtClean="0"/>
              <a:t>Structural ambiguity </a:t>
            </a:r>
          </a:p>
          <a:p>
            <a:pPr eaLnBrk="1" hangingPunct="1">
              <a:lnSpc>
                <a:spcPct val="90000"/>
              </a:lnSpc>
              <a:buFontTx/>
              <a:buNone/>
              <a:defRPr/>
            </a:pPr>
            <a:r>
              <a:rPr lang="en-GB" altLang="x-none" sz="2400" dirty="0" smtClean="0"/>
              <a:t>   [Cable and Wireless] vs. [Microsoft] and [Dell]</a:t>
            </a:r>
          </a:p>
          <a:p>
            <a:pPr eaLnBrk="1" hangingPunct="1">
              <a:lnSpc>
                <a:spcPct val="90000"/>
              </a:lnSpc>
              <a:buFontTx/>
              <a:buNone/>
              <a:defRPr/>
            </a:pPr>
            <a:r>
              <a:rPr lang="en-GB" altLang="x-none" sz="2400" dirty="0" smtClean="0"/>
              <a:t>   [</a:t>
            </a:r>
            <a:r>
              <a:rPr lang="en-GB" altLang="x-none" sz="2400" dirty="0" err="1" smtClean="0"/>
              <a:t>Center</a:t>
            </a:r>
            <a:r>
              <a:rPr lang="en-GB" altLang="x-none" sz="2400" dirty="0" smtClean="0"/>
              <a:t> for Computational Linguistics] vs. message from [City Hospital] for  [John Smith].</a:t>
            </a:r>
          </a:p>
          <a:p>
            <a:pPr eaLnBrk="1" hangingPunct="1">
              <a:lnSpc>
                <a:spcPct val="90000"/>
              </a:lnSpc>
              <a:buFontTx/>
              <a:buNone/>
              <a:defRPr/>
            </a:pPr>
            <a:endParaRPr lang="en-US" altLang="x-none" sz="2400" dirty="0" smtClean="0"/>
          </a:p>
        </p:txBody>
      </p:sp>
      <p:sp>
        <p:nvSpPr>
          <p:cNvPr id="4" name="Rectangle 3"/>
          <p:cNvSpPr/>
          <p:nvPr/>
        </p:nvSpPr>
        <p:spPr>
          <a:xfrm>
            <a:off x="2411760" y="6396207"/>
            <a:ext cx="4572000" cy="276999"/>
          </a:xfrm>
          <a:prstGeom prst="rect">
            <a:avLst/>
          </a:prstGeom>
        </p:spPr>
        <p:txBody>
          <a:bodyPr>
            <a:spAutoFit/>
          </a:bodyPr>
          <a:lstStyle/>
          <a:p>
            <a:r>
              <a:rPr lang="en-US" sz="1200">
                <a:solidFill>
                  <a:srgbClr val="0B05FF"/>
                </a:solidFill>
                <a:latin typeface="+mn-lt"/>
              </a:rPr>
              <a:t>“Introduction to Named Entity Recognition”, University of Sheffield </a:t>
            </a:r>
          </a:p>
        </p:txBody>
      </p:sp>
    </p:spTree>
    <p:extLst>
      <p:ext uri="{BB962C8B-B14F-4D97-AF65-F5344CB8AC3E}">
        <p14:creationId xmlns:p14="http://schemas.microsoft.com/office/powerpoint/2010/main" val="20695081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28600"/>
            <a:ext cx="8229600" cy="990600"/>
          </a:xfrm>
        </p:spPr>
        <p:txBody>
          <a:bodyPr/>
          <a:lstStyle/>
          <a:p>
            <a:r>
              <a:rPr lang="en-US" altLang="x-none"/>
              <a:t>Coreference</a:t>
            </a:r>
          </a:p>
        </p:txBody>
      </p:sp>
      <p:sp>
        <p:nvSpPr>
          <p:cNvPr id="3" name="Content Placeholder 2"/>
          <p:cNvSpPr>
            <a:spLocks noGrp="1"/>
          </p:cNvSpPr>
          <p:nvPr>
            <p:ph idx="1"/>
          </p:nvPr>
        </p:nvSpPr>
        <p:spPr>
          <a:xfrm>
            <a:off x="457200" y="1143000"/>
            <a:ext cx="8229600" cy="4572000"/>
          </a:xfrm>
        </p:spPr>
        <p:txBody>
          <a:bodyPr/>
          <a:lstStyle/>
          <a:p>
            <a:pPr>
              <a:buFont typeface="Arial" charset="0"/>
              <a:buChar char="•"/>
              <a:defRPr/>
            </a:pPr>
            <a:r>
              <a:rPr lang="en-US" sz="2400" dirty="0" smtClean="0">
                <a:ea typeface="+mn-ea"/>
              </a:rPr>
              <a:t>Identify all phrases that refer to each entity of interest – i.e., group mentions of concepts</a:t>
            </a:r>
          </a:p>
          <a:p>
            <a:pPr>
              <a:spcBef>
                <a:spcPts val="1200"/>
              </a:spcBef>
              <a:spcAft>
                <a:spcPts val="1200"/>
              </a:spcAft>
              <a:buFont typeface="Arial" charset="0"/>
              <a:buChar char="•"/>
              <a:defRPr/>
            </a:pPr>
            <a:r>
              <a:rPr lang="en-US" sz="2400" b="1" dirty="0" smtClean="0">
                <a:solidFill>
                  <a:srgbClr val="FF0000"/>
                </a:solidFill>
                <a:ea typeface="+mn-ea"/>
              </a:rPr>
              <a:t>[</a:t>
            </a:r>
            <a:r>
              <a:rPr lang="en-US" sz="2400" b="1" dirty="0" smtClean="0">
                <a:solidFill>
                  <a:srgbClr val="FF0000"/>
                </a:solidFill>
                <a:latin typeface="Bookman Old Style" pitchFamily="18" charset="0"/>
                <a:ea typeface="+mn-ea"/>
              </a:rPr>
              <a:t>Neil A. Armstrong]</a:t>
            </a:r>
            <a:r>
              <a:rPr lang="en-US" sz="2400" dirty="0" smtClean="0">
                <a:latin typeface="Bookman Old Style" pitchFamily="18" charset="0"/>
                <a:ea typeface="+mn-ea"/>
              </a:rPr>
              <a:t> , </a:t>
            </a:r>
            <a:r>
              <a:rPr lang="en-US" sz="2400" b="1" dirty="0" smtClean="0">
                <a:solidFill>
                  <a:srgbClr val="FF0000"/>
                </a:solidFill>
                <a:latin typeface="Bookman Old Style" pitchFamily="18" charset="0"/>
                <a:ea typeface="+mn-ea"/>
              </a:rPr>
              <a:t>[the 38-year-old civilian commander]</a:t>
            </a:r>
            <a:r>
              <a:rPr lang="en-US" sz="2400" dirty="0" smtClean="0">
                <a:latin typeface="Bookman Old Style" pitchFamily="18" charset="0"/>
                <a:ea typeface="+mn-ea"/>
              </a:rPr>
              <a:t>, radioed to </a:t>
            </a:r>
            <a:r>
              <a:rPr lang="en-US" sz="2400" b="1" dirty="0" smtClean="0">
                <a:solidFill>
                  <a:srgbClr val="0000FF"/>
                </a:solidFill>
                <a:latin typeface="Bookman Old Style" pitchFamily="18" charset="0"/>
                <a:ea typeface="+mn-ea"/>
              </a:rPr>
              <a:t>[earth]</a:t>
            </a:r>
            <a:r>
              <a:rPr lang="en-US" sz="2400" dirty="0" smtClean="0">
                <a:latin typeface="Bookman Old Style" pitchFamily="18" charset="0"/>
                <a:ea typeface="+mn-ea"/>
              </a:rPr>
              <a:t>. </a:t>
            </a:r>
            <a:r>
              <a:rPr lang="en-US" sz="2400" b="1" dirty="0" smtClean="0">
                <a:solidFill>
                  <a:srgbClr val="FF0000"/>
                </a:solidFill>
                <a:latin typeface="Bookman Old Style" pitchFamily="18" charset="0"/>
                <a:ea typeface="+mn-ea"/>
              </a:rPr>
              <a:t>[He]</a:t>
            </a:r>
            <a:r>
              <a:rPr lang="en-US" sz="2400" dirty="0" smtClean="0">
                <a:latin typeface="Bookman Old Style" pitchFamily="18" charset="0"/>
                <a:ea typeface="+mn-ea"/>
              </a:rPr>
              <a:t> said the famous words, “</a:t>
            </a:r>
            <a:r>
              <a:rPr lang="en-US" sz="2400" b="1" dirty="0" smtClean="0">
                <a:solidFill>
                  <a:srgbClr val="92D050"/>
                </a:solidFill>
                <a:latin typeface="Bookman Old Style" pitchFamily="18" charset="0"/>
                <a:ea typeface="+mn-ea"/>
              </a:rPr>
              <a:t>[the Eagle] </a:t>
            </a:r>
            <a:r>
              <a:rPr lang="en-US" sz="2400" dirty="0" smtClean="0">
                <a:latin typeface="Bookman Old Style" pitchFamily="18" charset="0"/>
                <a:ea typeface="+mn-ea"/>
              </a:rPr>
              <a:t>has landed”."</a:t>
            </a:r>
          </a:p>
          <a:p>
            <a:pPr>
              <a:buFont typeface="Arial" charset="0"/>
              <a:buChar char="•"/>
              <a:defRPr/>
            </a:pPr>
            <a:r>
              <a:rPr lang="en-US" sz="2400" dirty="0" smtClean="0">
                <a:ea typeface="+mn-ea"/>
              </a:rPr>
              <a:t>The Named Entity Recognizer only gets us part-way…</a:t>
            </a:r>
          </a:p>
          <a:p>
            <a:pPr>
              <a:buFont typeface="Arial" charset="0"/>
              <a:buChar char="•"/>
              <a:defRPr/>
            </a:pPr>
            <a:r>
              <a:rPr lang="en-US" sz="2400" dirty="0" smtClean="0">
                <a:ea typeface="+mn-ea"/>
              </a:rPr>
              <a:t>…if we ask, “what actions did Neil Armstrong perform?”, we will miss many instances (e.g. “He said…”)</a:t>
            </a:r>
          </a:p>
          <a:p>
            <a:pPr>
              <a:buFont typeface="Arial" charset="0"/>
              <a:buChar char="•"/>
              <a:defRPr/>
            </a:pPr>
            <a:r>
              <a:rPr lang="en-US" sz="2400" dirty="0" err="1" smtClean="0">
                <a:ea typeface="+mn-ea"/>
              </a:rPr>
              <a:t>Coreference</a:t>
            </a:r>
            <a:r>
              <a:rPr lang="en-US" sz="2400" dirty="0" smtClean="0">
                <a:ea typeface="+mn-ea"/>
              </a:rPr>
              <a:t> resolver </a:t>
            </a:r>
            <a:r>
              <a:rPr lang="en-US" sz="2400" b="1" dirty="0" smtClean="0">
                <a:solidFill>
                  <a:srgbClr val="FF0000"/>
                </a:solidFill>
                <a:ea typeface="+mn-ea"/>
              </a:rPr>
              <a:t>abstracts over different ways of referring to the same person</a:t>
            </a:r>
          </a:p>
          <a:p>
            <a:pPr lvl="1">
              <a:buFont typeface="Arial" charset="0"/>
              <a:buChar char="•"/>
              <a:defRPr/>
            </a:pPr>
            <a:r>
              <a:rPr lang="en-US" sz="2000" dirty="0" smtClean="0"/>
              <a:t>Useful in feature extraction, information extraction</a:t>
            </a:r>
          </a:p>
          <a:p>
            <a:pPr>
              <a:buFont typeface="Arial" charset="0"/>
              <a:buChar char="•"/>
              <a:defRPr/>
            </a:pPr>
            <a:endParaRPr lang="en-US" sz="2400" dirty="0">
              <a:ea typeface="+mn-ea"/>
            </a:endParaRPr>
          </a:p>
        </p:txBody>
      </p:sp>
      <p:sp>
        <p:nvSpPr>
          <p:cNvPr id="6" name="TextBox 5"/>
          <p:cNvSpPr txBox="1"/>
          <p:nvPr/>
        </p:nvSpPr>
        <p:spPr>
          <a:xfrm>
            <a:off x="1965829" y="6308303"/>
            <a:ext cx="5234568" cy="577081"/>
          </a:xfrm>
          <a:prstGeom prst="rect">
            <a:avLst/>
          </a:prstGeom>
          <a:noFill/>
        </p:spPr>
        <p:txBody>
          <a:bodyPr wrap="square" rtlCol="0">
            <a:spAutoFit/>
          </a:bodyPr>
          <a:lstStyle/>
          <a:p>
            <a:pPr algn="ctr">
              <a:buFont typeface="Wingdings" charset="2"/>
              <a:buNone/>
            </a:pPr>
            <a:r>
              <a:rPr lang="en-US" altLang="x-none" sz="1050" dirty="0">
                <a:solidFill>
                  <a:srgbClr val="0B05FF"/>
                </a:solidFill>
              </a:rPr>
              <a:t>An Introduction to </a:t>
            </a:r>
            <a:r>
              <a:rPr lang="en-US" altLang="x-none" sz="1050" dirty="0" smtClean="0">
                <a:solidFill>
                  <a:srgbClr val="0B05FF"/>
                </a:solidFill>
              </a:rPr>
              <a:t>Machine </a:t>
            </a:r>
            <a:r>
              <a:rPr lang="en-US" altLang="x-none" sz="1050" dirty="0">
                <a:solidFill>
                  <a:srgbClr val="0B05FF"/>
                </a:solidFill>
              </a:rPr>
              <a:t>Learning </a:t>
            </a:r>
            <a:r>
              <a:rPr lang="en-US" altLang="x-none" sz="1050" dirty="0" smtClean="0">
                <a:solidFill>
                  <a:srgbClr val="0B05FF"/>
                </a:solidFill>
              </a:rPr>
              <a:t>and Natural </a:t>
            </a:r>
            <a:r>
              <a:rPr lang="en-US" altLang="x-none" sz="1050" dirty="0">
                <a:solidFill>
                  <a:srgbClr val="0B05FF"/>
                </a:solidFill>
              </a:rPr>
              <a:t>Language </a:t>
            </a:r>
            <a:r>
              <a:rPr lang="en-US" altLang="x-none" sz="1050" dirty="0" smtClean="0">
                <a:solidFill>
                  <a:srgbClr val="0B05FF"/>
                </a:solidFill>
              </a:rPr>
              <a:t>Processing Tools,  </a:t>
            </a:r>
            <a:br>
              <a:rPr lang="en-US" altLang="x-none" sz="1050" dirty="0" smtClean="0">
                <a:solidFill>
                  <a:srgbClr val="0B05FF"/>
                </a:solidFill>
              </a:rPr>
            </a:br>
            <a:r>
              <a:rPr lang="en-US" altLang="x-none" sz="1050" dirty="0" smtClean="0">
                <a:solidFill>
                  <a:srgbClr val="0B05FF"/>
                </a:solidFill>
              </a:rPr>
              <a:t>V. </a:t>
            </a:r>
            <a:r>
              <a:rPr lang="en-US" altLang="x-none" sz="1050" dirty="0" err="1">
                <a:solidFill>
                  <a:srgbClr val="0B05FF"/>
                </a:solidFill>
              </a:rPr>
              <a:t>Srikumar</a:t>
            </a:r>
            <a:r>
              <a:rPr lang="en-US" altLang="x-none" sz="1050" dirty="0">
                <a:solidFill>
                  <a:srgbClr val="0B05FF"/>
                </a:solidFill>
              </a:rPr>
              <a:t>, </a:t>
            </a:r>
            <a:r>
              <a:rPr lang="en-US" altLang="x-none" sz="1050" dirty="0" smtClean="0">
                <a:solidFill>
                  <a:srgbClr val="0B05FF"/>
                </a:solidFill>
              </a:rPr>
              <a:t>M. Sammons, N. </a:t>
            </a:r>
            <a:r>
              <a:rPr lang="en-US" altLang="x-none" sz="1050" dirty="0" err="1">
                <a:solidFill>
                  <a:srgbClr val="0B05FF"/>
                </a:solidFill>
              </a:rPr>
              <a:t>Rizzolo</a:t>
            </a:r>
            <a:r>
              <a:rPr lang="en-US" altLang="x-none" sz="1050" dirty="0">
                <a:solidFill>
                  <a:srgbClr val="0B05FF"/>
                </a:solidFill>
              </a:rPr>
              <a:t> </a:t>
            </a:r>
            <a:br>
              <a:rPr lang="en-US" altLang="x-none" sz="1050" dirty="0">
                <a:solidFill>
                  <a:srgbClr val="0B05FF"/>
                </a:solidFill>
              </a:rPr>
            </a:br>
            <a:endParaRPr lang="en-US" sz="1050" dirty="0">
              <a:solidFill>
                <a:srgbClr val="0B05FF"/>
              </a:solidFill>
            </a:endParaRPr>
          </a:p>
        </p:txBody>
      </p:sp>
    </p:spTree>
    <p:extLst>
      <p:ext uri="{BB962C8B-B14F-4D97-AF65-F5344CB8AC3E}">
        <p14:creationId xmlns:p14="http://schemas.microsoft.com/office/powerpoint/2010/main" val="209617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229600" cy="990600"/>
          </a:xfrm>
        </p:spPr>
        <p:txBody>
          <a:bodyPr/>
          <a:lstStyle/>
          <a:p>
            <a:r>
              <a:rPr lang="en-US" altLang="x-none" dirty="0"/>
              <a:t>Semantic Role </a:t>
            </a:r>
            <a:r>
              <a:rPr lang="en-US" altLang="x-none" dirty="0" smtClean="0"/>
              <a:t>Labeling (SRL)</a:t>
            </a:r>
            <a:endParaRPr lang="en-US" altLang="x-none" dirty="0"/>
          </a:p>
        </p:txBody>
      </p:sp>
      <p:sp>
        <p:nvSpPr>
          <p:cNvPr id="14339" name="Content Placeholder 2"/>
          <p:cNvSpPr>
            <a:spLocks noGrp="1"/>
          </p:cNvSpPr>
          <p:nvPr>
            <p:ph idx="1"/>
          </p:nvPr>
        </p:nvSpPr>
        <p:spPr>
          <a:xfrm>
            <a:off x="5029200" y="2590800"/>
            <a:ext cx="3810000" cy="3733800"/>
          </a:xfrm>
        </p:spPr>
        <p:txBody>
          <a:bodyPr/>
          <a:lstStyle/>
          <a:p>
            <a:r>
              <a:rPr lang="en-US" altLang="x-none"/>
              <a:t>SRL reveals </a:t>
            </a:r>
            <a:r>
              <a:rPr lang="en-US" altLang="x-none">
                <a:solidFill>
                  <a:srgbClr val="FF0000"/>
                </a:solidFill>
              </a:rPr>
              <a:t>relations and arguments </a:t>
            </a:r>
            <a:r>
              <a:rPr lang="en-US" altLang="x-none"/>
              <a:t>in the sentence (where relations are expressed as verbs)</a:t>
            </a:r>
          </a:p>
          <a:p>
            <a:r>
              <a:rPr lang="en-US" altLang="x-none"/>
              <a:t>Cannot abstract over variability of expressing the relations – e.g. kill vs. murder vs. slay…</a:t>
            </a:r>
          </a:p>
        </p:txBody>
      </p:sp>
      <p:pic>
        <p:nvPicPr>
          <p:cNvPr id="14341" name="Picture 2" descr="SR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4103688"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SR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6150"/>
            <a:ext cx="69469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p:cNvSpPr>
            <a:spLocks noChangeShapeType="1"/>
          </p:cNvSpPr>
          <p:nvPr/>
        </p:nvSpPr>
        <p:spPr bwMode="auto">
          <a:xfrm flipH="1">
            <a:off x="2514600" y="3505200"/>
            <a:ext cx="2438400" cy="3048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 name="Line 10"/>
          <p:cNvSpPr>
            <a:spLocks noChangeShapeType="1"/>
          </p:cNvSpPr>
          <p:nvPr/>
        </p:nvSpPr>
        <p:spPr bwMode="auto">
          <a:xfrm flipH="1" flipV="1">
            <a:off x="2438400" y="3048000"/>
            <a:ext cx="2514600" cy="4572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 name="Line 11"/>
          <p:cNvSpPr>
            <a:spLocks noChangeShapeType="1"/>
          </p:cNvSpPr>
          <p:nvPr/>
        </p:nvSpPr>
        <p:spPr bwMode="auto">
          <a:xfrm flipH="1">
            <a:off x="2514600" y="3505200"/>
            <a:ext cx="2438400" cy="12954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 name="Line 13"/>
          <p:cNvSpPr>
            <a:spLocks noChangeShapeType="1"/>
          </p:cNvSpPr>
          <p:nvPr/>
        </p:nvSpPr>
        <p:spPr bwMode="auto">
          <a:xfrm flipH="1">
            <a:off x="4038600" y="4267200"/>
            <a:ext cx="1066800" cy="1143000"/>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 name="Line 14"/>
          <p:cNvSpPr>
            <a:spLocks noChangeShapeType="1"/>
          </p:cNvSpPr>
          <p:nvPr/>
        </p:nvSpPr>
        <p:spPr bwMode="auto">
          <a:xfrm flipH="1">
            <a:off x="4038600" y="4267200"/>
            <a:ext cx="1066800" cy="1524000"/>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15"/>
          <p:cNvSpPr>
            <a:spLocks noChangeShapeType="1"/>
          </p:cNvSpPr>
          <p:nvPr/>
        </p:nvSpPr>
        <p:spPr bwMode="auto">
          <a:xfrm flipH="1" flipV="1">
            <a:off x="4038600" y="2819400"/>
            <a:ext cx="1066800" cy="1447800"/>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 name="Oval 2"/>
          <p:cNvSpPr/>
          <p:nvPr/>
        </p:nvSpPr>
        <p:spPr>
          <a:xfrm>
            <a:off x="4944616" y="3284984"/>
            <a:ext cx="419472" cy="419472"/>
          </a:xfrm>
          <a:prstGeom prst="ellipse">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944616" y="4057464"/>
            <a:ext cx="419472" cy="419472"/>
          </a:xfrm>
          <a:prstGeom prst="ellipse">
            <a:avLst/>
          </a:prstGeom>
          <a:solidFill>
            <a:schemeClr val="accent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946150"/>
            <a:ext cx="4572000" cy="3946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170762" y="976796"/>
            <a:ext cx="6851306" cy="75940"/>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TextBox 18"/>
          <p:cNvSpPr txBox="1"/>
          <p:nvPr/>
        </p:nvSpPr>
        <p:spPr>
          <a:xfrm>
            <a:off x="1965829" y="6308303"/>
            <a:ext cx="5234568" cy="577081"/>
          </a:xfrm>
          <a:prstGeom prst="rect">
            <a:avLst/>
          </a:prstGeom>
          <a:noFill/>
        </p:spPr>
        <p:txBody>
          <a:bodyPr wrap="square" rtlCol="0">
            <a:spAutoFit/>
          </a:bodyPr>
          <a:lstStyle/>
          <a:p>
            <a:pPr algn="ctr">
              <a:buFont typeface="Wingdings" charset="2"/>
              <a:buNone/>
            </a:pPr>
            <a:r>
              <a:rPr lang="en-US" altLang="x-none" sz="1050" dirty="0">
                <a:solidFill>
                  <a:srgbClr val="0B05FF"/>
                </a:solidFill>
              </a:rPr>
              <a:t>An Introduction to </a:t>
            </a:r>
            <a:r>
              <a:rPr lang="en-US" altLang="x-none" sz="1050" dirty="0" smtClean="0">
                <a:solidFill>
                  <a:srgbClr val="0B05FF"/>
                </a:solidFill>
              </a:rPr>
              <a:t>Machine </a:t>
            </a:r>
            <a:r>
              <a:rPr lang="en-US" altLang="x-none" sz="1050" dirty="0">
                <a:solidFill>
                  <a:srgbClr val="0B05FF"/>
                </a:solidFill>
              </a:rPr>
              <a:t>Learning </a:t>
            </a:r>
            <a:r>
              <a:rPr lang="en-US" altLang="x-none" sz="1050" dirty="0" smtClean="0">
                <a:solidFill>
                  <a:srgbClr val="0B05FF"/>
                </a:solidFill>
              </a:rPr>
              <a:t>and Natural </a:t>
            </a:r>
            <a:r>
              <a:rPr lang="en-US" altLang="x-none" sz="1050" dirty="0">
                <a:solidFill>
                  <a:srgbClr val="0B05FF"/>
                </a:solidFill>
              </a:rPr>
              <a:t>Language </a:t>
            </a:r>
            <a:r>
              <a:rPr lang="en-US" altLang="x-none" sz="1050" dirty="0" smtClean="0">
                <a:solidFill>
                  <a:srgbClr val="0B05FF"/>
                </a:solidFill>
              </a:rPr>
              <a:t>Processing Tools,  </a:t>
            </a:r>
            <a:br>
              <a:rPr lang="en-US" altLang="x-none" sz="1050" dirty="0" smtClean="0">
                <a:solidFill>
                  <a:srgbClr val="0B05FF"/>
                </a:solidFill>
              </a:rPr>
            </a:br>
            <a:r>
              <a:rPr lang="en-US" altLang="x-none" sz="1050" dirty="0" smtClean="0">
                <a:solidFill>
                  <a:srgbClr val="0B05FF"/>
                </a:solidFill>
              </a:rPr>
              <a:t>V. </a:t>
            </a:r>
            <a:r>
              <a:rPr lang="en-US" altLang="x-none" sz="1050" dirty="0" err="1">
                <a:solidFill>
                  <a:srgbClr val="0B05FF"/>
                </a:solidFill>
              </a:rPr>
              <a:t>Srikumar</a:t>
            </a:r>
            <a:r>
              <a:rPr lang="en-US" altLang="x-none" sz="1050" dirty="0">
                <a:solidFill>
                  <a:srgbClr val="0B05FF"/>
                </a:solidFill>
              </a:rPr>
              <a:t>, </a:t>
            </a:r>
            <a:r>
              <a:rPr lang="en-US" altLang="x-none" sz="1050" dirty="0" smtClean="0">
                <a:solidFill>
                  <a:srgbClr val="0B05FF"/>
                </a:solidFill>
              </a:rPr>
              <a:t>M. Sammons, N. </a:t>
            </a:r>
            <a:r>
              <a:rPr lang="en-US" altLang="x-none" sz="1050" dirty="0" err="1">
                <a:solidFill>
                  <a:srgbClr val="0B05FF"/>
                </a:solidFill>
              </a:rPr>
              <a:t>Rizzolo</a:t>
            </a:r>
            <a:r>
              <a:rPr lang="en-US" altLang="x-none" sz="1050" dirty="0">
                <a:solidFill>
                  <a:srgbClr val="0B05FF"/>
                </a:solidFill>
              </a:rPr>
              <a:t> </a:t>
            </a:r>
            <a:br>
              <a:rPr lang="en-US" altLang="x-none" sz="1050" dirty="0">
                <a:solidFill>
                  <a:srgbClr val="0B05FF"/>
                </a:solidFill>
              </a:rPr>
            </a:br>
            <a:endParaRPr lang="en-US" sz="1050" dirty="0">
              <a:solidFill>
                <a:srgbClr val="0B05FF"/>
              </a:solidFill>
            </a:endParaRPr>
          </a:p>
        </p:txBody>
      </p:sp>
    </p:spTree>
    <p:extLst>
      <p:ext uri="{BB962C8B-B14F-4D97-AF65-F5344CB8AC3E}">
        <p14:creationId xmlns:p14="http://schemas.microsoft.com/office/powerpoint/2010/main" val="114339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1000"/>
                                        <p:tgtEl>
                                          <p:spTgt spid="1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100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r>
              <a:rPr lang="en-US" altLang="zh-TW" sz="4000">
                <a:ea typeface="新細明體" charset="-120"/>
              </a:rPr>
              <a:t>Why is SRL Important – </a:t>
            </a:r>
            <a:r>
              <a:rPr lang="en-US" altLang="zh-TW" sz="4000" i="1">
                <a:ea typeface="新細明體" charset="-120"/>
              </a:rPr>
              <a:t>Applications</a:t>
            </a:r>
          </a:p>
        </p:txBody>
      </p:sp>
      <p:sp>
        <p:nvSpPr>
          <p:cNvPr id="634883" name="Rectangle 3"/>
          <p:cNvSpPr>
            <a:spLocks noGrp="1" noChangeArrowheads="1"/>
          </p:cNvSpPr>
          <p:nvPr>
            <p:ph type="body" idx="1"/>
          </p:nvPr>
        </p:nvSpPr>
        <p:spPr>
          <a:xfrm>
            <a:off x="434420" y="1219200"/>
            <a:ext cx="8229600" cy="4876800"/>
          </a:xfrm>
        </p:spPr>
        <p:txBody>
          <a:bodyPr/>
          <a:lstStyle/>
          <a:p>
            <a:pPr>
              <a:lnSpc>
                <a:spcPct val="80000"/>
              </a:lnSpc>
            </a:pPr>
            <a:r>
              <a:rPr lang="en-US" altLang="zh-TW" sz="2400">
                <a:ea typeface="新細明體" charset="-120"/>
              </a:rPr>
              <a:t>Question Answering</a:t>
            </a:r>
          </a:p>
          <a:p>
            <a:pPr lvl="1">
              <a:lnSpc>
                <a:spcPct val="80000"/>
              </a:lnSpc>
            </a:pPr>
            <a:r>
              <a:rPr lang="en-US" altLang="zh-TW" sz="2000" dirty="0">
                <a:ea typeface="新細明體" charset="-120"/>
              </a:rPr>
              <a:t>Q: When was Napoleon defeated?</a:t>
            </a:r>
          </a:p>
          <a:p>
            <a:pPr lvl="1">
              <a:lnSpc>
                <a:spcPct val="80000"/>
              </a:lnSpc>
            </a:pPr>
            <a:r>
              <a:rPr lang="en-US" altLang="zh-TW" sz="2000" dirty="0">
                <a:ea typeface="新細明體" charset="-120"/>
              </a:rPr>
              <a:t>Look for: </a:t>
            </a:r>
            <a:r>
              <a:rPr lang="en-US" altLang="zh-TW" sz="1800" dirty="0">
                <a:solidFill>
                  <a:srgbClr val="008000"/>
                </a:solidFill>
                <a:ea typeface="新細明體" charset="-120"/>
              </a:rPr>
              <a:t>[</a:t>
            </a:r>
            <a:r>
              <a:rPr lang="en-US" altLang="zh-TW" sz="1800" baseline="-15000" dirty="0">
                <a:solidFill>
                  <a:srgbClr val="008000"/>
                </a:solidFill>
                <a:ea typeface="新細明體" charset="-120"/>
              </a:rPr>
              <a:t>PATIENT</a:t>
            </a:r>
            <a:r>
              <a:rPr lang="en-US" altLang="zh-TW" sz="1800" dirty="0">
                <a:solidFill>
                  <a:srgbClr val="008000"/>
                </a:solidFill>
                <a:ea typeface="新細明體" charset="-120"/>
              </a:rPr>
              <a:t> Napoleon]</a:t>
            </a:r>
            <a:r>
              <a:rPr lang="en-US" altLang="zh-TW" sz="1800" dirty="0">
                <a:ea typeface="新細明體" charset="-120"/>
              </a:rPr>
              <a:t>  [</a:t>
            </a:r>
            <a:r>
              <a:rPr lang="en-US" altLang="zh-TW" sz="1800" baseline="-15000" dirty="0">
                <a:solidFill>
                  <a:srgbClr val="333300"/>
                </a:solidFill>
                <a:ea typeface="新細明體" charset="-120"/>
              </a:rPr>
              <a:t>PRED</a:t>
            </a:r>
            <a:r>
              <a:rPr lang="en-US" altLang="zh-TW" sz="1800" dirty="0">
                <a:ea typeface="新細明體" charset="-120"/>
              </a:rPr>
              <a:t> </a:t>
            </a:r>
            <a:r>
              <a:rPr lang="en-US" altLang="zh-TW" sz="1800" b="1" dirty="0">
                <a:ea typeface="新細明體" charset="-120"/>
              </a:rPr>
              <a:t>defeat-</a:t>
            </a:r>
            <a:r>
              <a:rPr lang="en-US" altLang="zh-TW" sz="1800" b="1" dirty="0" err="1">
                <a:ea typeface="新細明體" charset="-120"/>
              </a:rPr>
              <a:t>synset</a:t>
            </a:r>
            <a:r>
              <a:rPr lang="en-US" altLang="zh-TW" sz="1800" dirty="0">
                <a:ea typeface="新細明體" charset="-120"/>
              </a:rPr>
              <a:t>] </a:t>
            </a:r>
            <a:r>
              <a:rPr lang="en-US" altLang="zh-TW" sz="1800" dirty="0">
                <a:solidFill>
                  <a:srgbClr val="FF0000"/>
                </a:solidFill>
                <a:ea typeface="新細明體" charset="-120"/>
              </a:rPr>
              <a:t>[</a:t>
            </a:r>
            <a:r>
              <a:rPr lang="en-US" altLang="zh-TW" sz="1800" baseline="-15000" dirty="0">
                <a:solidFill>
                  <a:srgbClr val="FF0000"/>
                </a:solidFill>
                <a:ea typeface="新細明體" charset="-120"/>
              </a:rPr>
              <a:t>ARGM-TMP</a:t>
            </a:r>
            <a:r>
              <a:rPr lang="en-US" altLang="zh-TW" sz="1800" dirty="0">
                <a:solidFill>
                  <a:srgbClr val="FF0000"/>
                </a:solidFill>
                <a:ea typeface="新細明體" charset="-120"/>
              </a:rPr>
              <a:t> *ANS*]</a:t>
            </a:r>
          </a:p>
          <a:p>
            <a:pPr lvl="4">
              <a:lnSpc>
                <a:spcPct val="80000"/>
              </a:lnSpc>
            </a:pPr>
            <a:endParaRPr lang="en-US" altLang="zh-TW" sz="1400" dirty="0">
              <a:solidFill>
                <a:srgbClr val="FF0000"/>
              </a:solidFill>
              <a:ea typeface="新細明體" charset="-120"/>
            </a:endParaRPr>
          </a:p>
          <a:p>
            <a:pPr>
              <a:lnSpc>
                <a:spcPct val="80000"/>
              </a:lnSpc>
            </a:pPr>
            <a:r>
              <a:rPr lang="en-US" altLang="zh-TW" sz="2400" dirty="0">
                <a:ea typeface="新細明體" charset="-120"/>
              </a:rPr>
              <a:t>Machine Translation</a:t>
            </a:r>
          </a:p>
          <a:p>
            <a:pPr lvl="1">
              <a:lnSpc>
                <a:spcPct val="80000"/>
              </a:lnSpc>
              <a:buFont typeface="Wingdings" charset="2"/>
              <a:buNone/>
            </a:pPr>
            <a:r>
              <a:rPr lang="en-US" altLang="zh-TW" sz="1800" u="sng" dirty="0">
                <a:ea typeface="新細明體" charset="-120"/>
              </a:rPr>
              <a:t>English  (SVO)</a:t>
            </a:r>
            <a:r>
              <a:rPr lang="en-US" altLang="zh-TW" sz="1800" dirty="0">
                <a:ea typeface="新細明體" charset="-120"/>
              </a:rPr>
              <a:t>                              </a:t>
            </a:r>
            <a:r>
              <a:rPr lang="en-US" altLang="zh-TW" sz="1800" u="sng" dirty="0">
                <a:ea typeface="新細明體" charset="-120"/>
              </a:rPr>
              <a:t>Farsi  (SOV)</a:t>
            </a:r>
          </a:p>
          <a:p>
            <a:pPr lvl="1">
              <a:lnSpc>
                <a:spcPct val="80000"/>
              </a:lnSpc>
              <a:buFont typeface="Wingdings" charset="2"/>
              <a:buNone/>
            </a:pPr>
            <a:r>
              <a:rPr lang="en-US" altLang="zh-TW" sz="1800" dirty="0">
                <a:solidFill>
                  <a:srgbClr val="CC3300"/>
                </a:solidFill>
                <a:ea typeface="新細明體" charset="-120"/>
              </a:rPr>
              <a:t>[</a:t>
            </a:r>
            <a:r>
              <a:rPr lang="en-US" altLang="zh-TW" sz="1800" baseline="-15000" dirty="0">
                <a:solidFill>
                  <a:srgbClr val="CC3300"/>
                </a:solidFill>
                <a:ea typeface="新細明體" charset="-120"/>
              </a:rPr>
              <a:t>AGENT</a:t>
            </a:r>
            <a:r>
              <a:rPr lang="en-US" altLang="zh-TW" sz="1800" dirty="0">
                <a:solidFill>
                  <a:srgbClr val="CC3300"/>
                </a:solidFill>
                <a:ea typeface="新細明體" charset="-120"/>
              </a:rPr>
              <a:t> The little boy]</a:t>
            </a:r>
            <a:r>
              <a:rPr lang="en-US" altLang="zh-TW" sz="1800" dirty="0">
                <a:ea typeface="新細明體" charset="-120"/>
              </a:rPr>
              <a:t>           	</a:t>
            </a:r>
            <a:r>
              <a:rPr lang="en-US" altLang="zh-TW" sz="1800" dirty="0">
                <a:solidFill>
                  <a:srgbClr val="CC3300"/>
                </a:solidFill>
                <a:ea typeface="新細明體" charset="-120"/>
              </a:rPr>
              <a:t>[</a:t>
            </a:r>
            <a:r>
              <a:rPr lang="en-US" altLang="zh-TW" sz="1800" baseline="-15000" dirty="0">
                <a:solidFill>
                  <a:srgbClr val="CC3300"/>
                </a:solidFill>
                <a:ea typeface="新細明體" charset="-120"/>
              </a:rPr>
              <a:t>AGENT</a:t>
            </a:r>
            <a:r>
              <a:rPr lang="en-US" altLang="zh-TW" sz="1800" dirty="0">
                <a:solidFill>
                  <a:srgbClr val="CC3300"/>
                </a:solidFill>
                <a:ea typeface="新細明體" charset="-120"/>
              </a:rPr>
              <a:t> </a:t>
            </a:r>
            <a:r>
              <a:rPr lang="en-US" altLang="zh-TW" sz="1800" dirty="0" err="1">
                <a:solidFill>
                  <a:srgbClr val="CC3300"/>
                </a:solidFill>
                <a:ea typeface="新細明體" charset="-120"/>
              </a:rPr>
              <a:t>pesar</a:t>
            </a:r>
            <a:r>
              <a:rPr lang="en-US" altLang="zh-TW" sz="1800" dirty="0">
                <a:solidFill>
                  <a:srgbClr val="CC3300"/>
                </a:solidFill>
                <a:ea typeface="新細明體" charset="-120"/>
              </a:rPr>
              <a:t> </a:t>
            </a:r>
            <a:r>
              <a:rPr lang="en-US" altLang="zh-TW" sz="1800" dirty="0" err="1">
                <a:solidFill>
                  <a:srgbClr val="CC3300"/>
                </a:solidFill>
                <a:ea typeface="新細明體" charset="-120"/>
              </a:rPr>
              <a:t>koocholo</a:t>
            </a:r>
            <a:r>
              <a:rPr lang="en-US" altLang="zh-TW" sz="1800" dirty="0">
                <a:solidFill>
                  <a:srgbClr val="CC3300"/>
                </a:solidFill>
                <a:ea typeface="新細明體" charset="-120"/>
              </a:rPr>
              <a:t>]</a:t>
            </a:r>
            <a:r>
              <a:rPr lang="en-US" altLang="zh-TW" sz="1800" dirty="0">
                <a:ea typeface="新細明體" charset="-120"/>
              </a:rPr>
              <a:t>  boy-little</a:t>
            </a:r>
          </a:p>
          <a:p>
            <a:pPr lvl="1">
              <a:lnSpc>
                <a:spcPct val="80000"/>
              </a:lnSpc>
              <a:buFont typeface="Wingdings" charset="2"/>
              <a:buNone/>
            </a:pPr>
            <a:r>
              <a:rPr lang="en-US" altLang="zh-TW" sz="1800" dirty="0">
                <a:ea typeface="新細明體" charset="-120"/>
              </a:rPr>
              <a:t>[</a:t>
            </a:r>
            <a:r>
              <a:rPr lang="en-US" altLang="zh-TW" sz="1800" baseline="-15000" dirty="0">
                <a:ea typeface="新細明體" charset="-120"/>
              </a:rPr>
              <a:t>PRED</a:t>
            </a:r>
            <a:r>
              <a:rPr lang="en-US" altLang="zh-TW" sz="1800" dirty="0">
                <a:ea typeface="新細明體" charset="-120"/>
              </a:rPr>
              <a:t> </a:t>
            </a:r>
            <a:r>
              <a:rPr lang="en-US" altLang="zh-TW" sz="1800" b="1" dirty="0">
                <a:ea typeface="新細明體" charset="-120"/>
              </a:rPr>
              <a:t>kicked</a:t>
            </a:r>
            <a:r>
              <a:rPr lang="en-US" altLang="zh-TW" sz="1800" dirty="0">
                <a:ea typeface="新細明體" charset="-120"/>
              </a:rPr>
              <a:t>]                      	</a:t>
            </a:r>
            <a:r>
              <a:rPr lang="en-US" altLang="zh-TW" sz="1800" dirty="0">
                <a:solidFill>
                  <a:schemeClr val="tx2"/>
                </a:solidFill>
                <a:ea typeface="新細明體" charset="-120"/>
              </a:rPr>
              <a:t>[</a:t>
            </a:r>
            <a:r>
              <a:rPr lang="en-US" altLang="zh-TW" sz="1800" baseline="-15000" dirty="0">
                <a:solidFill>
                  <a:schemeClr val="tx2"/>
                </a:solidFill>
                <a:ea typeface="新細明體" charset="-120"/>
              </a:rPr>
              <a:t>THEME</a:t>
            </a:r>
            <a:r>
              <a:rPr lang="en-US" altLang="zh-TW" sz="1800" dirty="0">
                <a:solidFill>
                  <a:schemeClr val="tx2"/>
                </a:solidFill>
                <a:ea typeface="新細明體" charset="-120"/>
              </a:rPr>
              <a:t> </a:t>
            </a:r>
            <a:r>
              <a:rPr lang="en-US" altLang="zh-TW" sz="1800" dirty="0" err="1">
                <a:solidFill>
                  <a:schemeClr val="tx2"/>
                </a:solidFill>
                <a:ea typeface="新細明體" charset="-120"/>
              </a:rPr>
              <a:t>toop</a:t>
            </a:r>
            <a:r>
              <a:rPr lang="en-US" altLang="zh-TW" sz="1800" dirty="0">
                <a:solidFill>
                  <a:schemeClr val="tx2"/>
                </a:solidFill>
                <a:ea typeface="新細明體" charset="-120"/>
              </a:rPr>
              <a:t> </a:t>
            </a:r>
            <a:r>
              <a:rPr lang="en-US" altLang="zh-TW" sz="1800" dirty="0" err="1">
                <a:solidFill>
                  <a:schemeClr val="tx2"/>
                </a:solidFill>
                <a:ea typeface="新細明體" charset="-120"/>
              </a:rPr>
              <a:t>germezi</a:t>
            </a:r>
            <a:r>
              <a:rPr lang="en-US" altLang="zh-TW" sz="1800" dirty="0">
                <a:solidFill>
                  <a:schemeClr val="tx2"/>
                </a:solidFill>
                <a:ea typeface="新細明體" charset="-120"/>
              </a:rPr>
              <a:t>]</a:t>
            </a:r>
            <a:r>
              <a:rPr lang="en-US" altLang="zh-TW" sz="1800" dirty="0">
                <a:ea typeface="新細明體" charset="-120"/>
              </a:rPr>
              <a:t>      ball-red</a:t>
            </a:r>
          </a:p>
          <a:p>
            <a:pPr lvl="1">
              <a:lnSpc>
                <a:spcPct val="80000"/>
              </a:lnSpc>
              <a:buFont typeface="Wingdings" charset="2"/>
              <a:buNone/>
            </a:pPr>
            <a:r>
              <a:rPr lang="en-US" altLang="zh-TW" sz="1800" dirty="0">
                <a:solidFill>
                  <a:schemeClr val="tx2"/>
                </a:solidFill>
                <a:ea typeface="新細明體" charset="-120"/>
              </a:rPr>
              <a:t>[</a:t>
            </a:r>
            <a:r>
              <a:rPr lang="en-US" altLang="zh-TW" sz="1800" baseline="-15000" dirty="0">
                <a:solidFill>
                  <a:schemeClr val="tx2"/>
                </a:solidFill>
                <a:ea typeface="新細明體" charset="-120"/>
              </a:rPr>
              <a:t>THEME</a:t>
            </a:r>
            <a:r>
              <a:rPr lang="en-US" altLang="zh-TW" sz="1800" dirty="0">
                <a:solidFill>
                  <a:schemeClr val="tx2"/>
                </a:solidFill>
                <a:ea typeface="新細明體" charset="-120"/>
              </a:rPr>
              <a:t> the red ball]</a:t>
            </a:r>
            <a:r>
              <a:rPr lang="en-US" altLang="zh-TW" sz="1800" dirty="0">
                <a:ea typeface="新細明體" charset="-120"/>
              </a:rPr>
              <a:t>              	</a:t>
            </a:r>
            <a:r>
              <a:rPr lang="en-US" altLang="zh-TW" sz="1800" dirty="0">
                <a:solidFill>
                  <a:srgbClr val="008000"/>
                </a:solidFill>
                <a:ea typeface="新細明體" charset="-120"/>
              </a:rPr>
              <a:t>[</a:t>
            </a:r>
            <a:r>
              <a:rPr lang="en-US" altLang="zh-TW" sz="1800" baseline="-15000" dirty="0">
                <a:solidFill>
                  <a:srgbClr val="008000"/>
                </a:solidFill>
                <a:ea typeface="新細明體" charset="-120"/>
              </a:rPr>
              <a:t>ARGM-MNR</a:t>
            </a:r>
            <a:r>
              <a:rPr lang="en-US" altLang="zh-TW" sz="1800" dirty="0">
                <a:solidFill>
                  <a:srgbClr val="008000"/>
                </a:solidFill>
                <a:ea typeface="新細明體" charset="-120"/>
              </a:rPr>
              <a:t> </a:t>
            </a:r>
            <a:r>
              <a:rPr lang="en-US" altLang="zh-TW" sz="1800" dirty="0" err="1">
                <a:solidFill>
                  <a:srgbClr val="008000"/>
                </a:solidFill>
                <a:ea typeface="新細明體" charset="-120"/>
              </a:rPr>
              <a:t>moqtam</a:t>
            </a:r>
            <a:r>
              <a:rPr lang="en-US" altLang="zh-TW" sz="1800" dirty="0">
                <a:solidFill>
                  <a:srgbClr val="008000"/>
                </a:solidFill>
                <a:ea typeface="新細明體" charset="-120"/>
              </a:rPr>
              <a:t>]</a:t>
            </a:r>
            <a:r>
              <a:rPr lang="en-US" altLang="zh-TW" sz="1800" dirty="0">
                <a:ea typeface="新細明體" charset="-120"/>
              </a:rPr>
              <a:t>    hard-adverb </a:t>
            </a:r>
          </a:p>
          <a:p>
            <a:pPr lvl="1">
              <a:lnSpc>
                <a:spcPct val="80000"/>
              </a:lnSpc>
              <a:buFont typeface="Wingdings" charset="2"/>
              <a:buNone/>
            </a:pPr>
            <a:r>
              <a:rPr lang="en-US" altLang="zh-TW" sz="1800" dirty="0">
                <a:solidFill>
                  <a:srgbClr val="008000"/>
                </a:solidFill>
                <a:ea typeface="新細明體" charset="-120"/>
              </a:rPr>
              <a:t>[</a:t>
            </a:r>
            <a:r>
              <a:rPr lang="en-US" altLang="zh-TW" sz="1800" baseline="-15000" dirty="0">
                <a:solidFill>
                  <a:srgbClr val="008000"/>
                </a:solidFill>
                <a:ea typeface="新細明體" charset="-120"/>
              </a:rPr>
              <a:t>ARGM-MNR</a:t>
            </a:r>
            <a:r>
              <a:rPr lang="en-US" altLang="zh-TW" sz="1800" dirty="0">
                <a:solidFill>
                  <a:srgbClr val="008000"/>
                </a:solidFill>
                <a:ea typeface="新細明體" charset="-120"/>
              </a:rPr>
              <a:t> hard]</a:t>
            </a:r>
            <a:r>
              <a:rPr lang="en-US" altLang="zh-TW" sz="1800" dirty="0">
                <a:ea typeface="新細明體" charset="-120"/>
              </a:rPr>
              <a:t>                    	[</a:t>
            </a:r>
            <a:r>
              <a:rPr lang="en-US" altLang="zh-TW" sz="1800" baseline="-15000" dirty="0">
                <a:ea typeface="新細明體" charset="-120"/>
              </a:rPr>
              <a:t>PRED</a:t>
            </a:r>
            <a:r>
              <a:rPr lang="en-US" altLang="zh-TW" sz="1800" dirty="0">
                <a:ea typeface="新細明體" charset="-120"/>
              </a:rPr>
              <a:t>  </a:t>
            </a:r>
            <a:r>
              <a:rPr lang="en-US" altLang="zh-TW" sz="1800" b="1" dirty="0" err="1">
                <a:ea typeface="新細明體" charset="-120"/>
              </a:rPr>
              <a:t>zaad</a:t>
            </a:r>
            <a:r>
              <a:rPr lang="en-US" altLang="zh-TW" sz="1800" b="1" dirty="0">
                <a:ea typeface="新細明體" charset="-120"/>
              </a:rPr>
              <a:t>-e</a:t>
            </a:r>
            <a:r>
              <a:rPr lang="en-US" altLang="zh-TW" sz="1800" dirty="0">
                <a:ea typeface="新細明體" charset="-120"/>
              </a:rPr>
              <a:t>]                 hit-past</a:t>
            </a:r>
          </a:p>
          <a:p>
            <a:pPr lvl="4">
              <a:lnSpc>
                <a:spcPct val="80000"/>
              </a:lnSpc>
            </a:pPr>
            <a:endParaRPr lang="en-US" altLang="zh-TW" sz="1600" dirty="0">
              <a:ea typeface="新細明體" charset="-120"/>
            </a:endParaRPr>
          </a:p>
          <a:p>
            <a:pPr>
              <a:lnSpc>
                <a:spcPct val="80000"/>
              </a:lnSpc>
            </a:pPr>
            <a:r>
              <a:rPr lang="en-US" altLang="zh-TW" sz="2400" dirty="0">
                <a:ea typeface="新細明體" charset="-120"/>
              </a:rPr>
              <a:t>Document Summarization</a:t>
            </a:r>
          </a:p>
          <a:p>
            <a:pPr lvl="1">
              <a:lnSpc>
                <a:spcPct val="80000"/>
              </a:lnSpc>
            </a:pPr>
            <a:r>
              <a:rPr lang="en-US" altLang="zh-TW" sz="2000" dirty="0">
                <a:ea typeface="新細明體" charset="-120"/>
              </a:rPr>
              <a:t>Predicates and Heads of Roles summarize content</a:t>
            </a:r>
          </a:p>
          <a:p>
            <a:pPr lvl="4">
              <a:lnSpc>
                <a:spcPct val="80000"/>
              </a:lnSpc>
            </a:pPr>
            <a:endParaRPr lang="en-US" altLang="zh-TW" sz="1600" dirty="0">
              <a:ea typeface="新細明體" charset="-120"/>
            </a:endParaRPr>
          </a:p>
          <a:p>
            <a:pPr>
              <a:lnSpc>
                <a:spcPct val="80000"/>
              </a:lnSpc>
            </a:pPr>
            <a:r>
              <a:rPr lang="en-US" altLang="zh-TW" sz="2400" dirty="0">
                <a:ea typeface="新細明體" charset="-120"/>
              </a:rPr>
              <a:t>Information Extraction</a:t>
            </a:r>
          </a:p>
          <a:p>
            <a:pPr lvl="1">
              <a:lnSpc>
                <a:spcPct val="80000"/>
              </a:lnSpc>
            </a:pPr>
            <a:r>
              <a:rPr lang="en-US" altLang="zh-TW" sz="2000" dirty="0">
                <a:ea typeface="新細明體" charset="-120"/>
              </a:rPr>
              <a:t>SRL can be used to construct useful rules for IE</a:t>
            </a:r>
          </a:p>
        </p:txBody>
      </p:sp>
      <p:sp>
        <p:nvSpPr>
          <p:cNvPr id="634884" name="Oval 4"/>
          <p:cNvSpPr>
            <a:spLocks noChangeArrowheads="1"/>
          </p:cNvSpPr>
          <p:nvPr/>
        </p:nvSpPr>
        <p:spPr bwMode="auto">
          <a:xfrm>
            <a:off x="304800" y="5181906"/>
            <a:ext cx="3962400" cy="504056"/>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 name="Rectangle 4"/>
          <p:cNvSpPr/>
          <p:nvPr/>
        </p:nvSpPr>
        <p:spPr>
          <a:xfrm>
            <a:off x="3491880" y="6253862"/>
            <a:ext cx="2114681" cy="415498"/>
          </a:xfrm>
          <a:prstGeom prst="rect">
            <a:avLst/>
          </a:prstGeom>
        </p:spPr>
        <p:txBody>
          <a:bodyPr wrap="none">
            <a:spAutoFit/>
          </a:bodyPr>
          <a:lstStyle/>
          <a:p>
            <a:pPr algn="ctr"/>
            <a:r>
              <a:rPr lang="en-US" altLang="zh-TW" sz="1050" dirty="0">
                <a:solidFill>
                  <a:srgbClr val="0B05FF"/>
                </a:solidFill>
                <a:ea typeface="新細明體" charset="-120"/>
              </a:rPr>
              <a:t>Automatic Semantic Role </a:t>
            </a:r>
            <a:r>
              <a:rPr lang="en-US" altLang="zh-TW" sz="1050" dirty="0" smtClean="0">
                <a:solidFill>
                  <a:srgbClr val="0B05FF"/>
                </a:solidFill>
                <a:ea typeface="新細明體" charset="-120"/>
              </a:rPr>
              <a:t>Labeling</a:t>
            </a:r>
          </a:p>
          <a:p>
            <a:pPr algn="ctr"/>
            <a:r>
              <a:rPr lang="en-US" altLang="zh-TW" sz="1050" dirty="0" smtClean="0">
                <a:solidFill>
                  <a:srgbClr val="0B05FF"/>
                </a:solidFill>
                <a:ea typeface="新細明體" charset="-120"/>
              </a:rPr>
              <a:t>S. </a:t>
            </a:r>
            <a:r>
              <a:rPr lang="en-US" altLang="zh-TW" sz="1050" dirty="0">
                <a:solidFill>
                  <a:srgbClr val="0B05FF"/>
                </a:solidFill>
                <a:ea typeface="新細明體" charset="-120"/>
              </a:rPr>
              <a:t>Wen-tau </a:t>
            </a:r>
            <a:r>
              <a:rPr lang="en-US" altLang="zh-TW" sz="1050" dirty="0" err="1" smtClean="0">
                <a:solidFill>
                  <a:srgbClr val="0B05FF"/>
                </a:solidFill>
                <a:ea typeface="新細明體" charset="-120"/>
              </a:rPr>
              <a:t>Yih</a:t>
            </a:r>
            <a:r>
              <a:rPr lang="en-US" altLang="zh-TW" sz="1050" dirty="0" smtClean="0">
                <a:solidFill>
                  <a:srgbClr val="0B05FF"/>
                </a:solidFill>
                <a:ea typeface="新細明體" charset="-120"/>
              </a:rPr>
              <a:t>, K. </a:t>
            </a:r>
            <a:r>
              <a:rPr lang="en-US" altLang="zh-TW" sz="1050" dirty="0" err="1" smtClean="0">
                <a:solidFill>
                  <a:srgbClr val="0B05FF"/>
                </a:solidFill>
                <a:ea typeface="新細明體" charset="-120"/>
              </a:rPr>
              <a:t>Toutanova</a:t>
            </a:r>
            <a:endParaRPr lang="en-US" altLang="zh-TW" sz="1050" dirty="0">
              <a:solidFill>
                <a:srgbClr val="0B05FF"/>
              </a:solidFill>
              <a:ea typeface="新細明體" charset="-120"/>
            </a:endParaRPr>
          </a:p>
        </p:txBody>
      </p:sp>
    </p:spTree>
    <p:extLst>
      <p:ext uri="{BB962C8B-B14F-4D97-AF65-F5344CB8AC3E}">
        <p14:creationId xmlns:p14="http://schemas.microsoft.com/office/powerpoint/2010/main" val="168030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Rectangle 2"/>
          <p:cNvSpPr>
            <a:spLocks noGrp="1" noChangeArrowheads="1"/>
          </p:cNvSpPr>
          <p:nvPr>
            <p:ph type="title"/>
          </p:nvPr>
        </p:nvSpPr>
        <p:spPr/>
        <p:txBody>
          <a:bodyPr/>
          <a:lstStyle/>
          <a:p>
            <a:r>
              <a:rPr lang="en-US" altLang="x-none"/>
              <a:t>Some History</a:t>
            </a:r>
          </a:p>
        </p:txBody>
      </p:sp>
      <p:sp>
        <p:nvSpPr>
          <p:cNvPr id="1327107" name="Rectangle 3"/>
          <p:cNvSpPr>
            <a:spLocks noGrp="1" noChangeArrowheads="1"/>
          </p:cNvSpPr>
          <p:nvPr>
            <p:ph type="body" idx="1"/>
          </p:nvPr>
        </p:nvSpPr>
        <p:spPr>
          <a:xfrm>
            <a:off x="434420" y="1268760"/>
            <a:ext cx="8229600" cy="3962400"/>
          </a:xfrm>
        </p:spPr>
        <p:txBody>
          <a:bodyPr/>
          <a:lstStyle/>
          <a:p>
            <a:pPr>
              <a:lnSpc>
                <a:spcPct val="90000"/>
              </a:lnSpc>
            </a:pPr>
            <a:r>
              <a:rPr lang="en-US" altLang="x-none" sz="2400" dirty="0"/>
              <a:t>Minsky 74, Fillmore 1976: </a:t>
            </a:r>
            <a:r>
              <a:rPr lang="en-US" altLang="x-none" sz="2400" i="1" dirty="0" smtClean="0">
                <a:solidFill>
                  <a:srgbClr val="0B05FF"/>
                </a:solidFill>
              </a:rPr>
              <a:t>Frames</a:t>
            </a:r>
            <a:r>
              <a:rPr lang="en-US" altLang="x-none" sz="2400" dirty="0" smtClean="0">
                <a:solidFill>
                  <a:srgbClr val="0B05FF"/>
                </a:solidFill>
              </a:rPr>
              <a:t> </a:t>
            </a:r>
            <a:r>
              <a:rPr lang="en-US" altLang="x-none" sz="2400" dirty="0"/>
              <a:t>describe events or situations</a:t>
            </a:r>
          </a:p>
          <a:p>
            <a:pPr lvl="1">
              <a:lnSpc>
                <a:spcPct val="90000"/>
              </a:lnSpc>
            </a:pPr>
            <a:r>
              <a:rPr lang="en-US" altLang="x-none" sz="2000" dirty="0"/>
              <a:t>Multiple </a:t>
            </a:r>
            <a:r>
              <a:rPr lang="en-US" altLang="x-none" sz="2000" dirty="0">
                <a:solidFill>
                  <a:srgbClr val="0B05FF"/>
                </a:solidFill>
              </a:rPr>
              <a:t>participants</a:t>
            </a:r>
            <a:r>
              <a:rPr lang="en-US" altLang="x-none" sz="2000" dirty="0"/>
              <a:t>, “props”, and “</a:t>
            </a:r>
            <a:r>
              <a:rPr lang="en-US" altLang="x-none" sz="2000" dirty="0">
                <a:solidFill>
                  <a:srgbClr val="0B05FF"/>
                </a:solidFill>
              </a:rPr>
              <a:t>conceptual roles</a:t>
            </a:r>
            <a:r>
              <a:rPr lang="en-US" altLang="x-none" sz="2000" dirty="0" smtClean="0"/>
              <a:t>”</a:t>
            </a:r>
          </a:p>
          <a:p>
            <a:pPr lvl="1">
              <a:lnSpc>
                <a:spcPct val="90000"/>
              </a:lnSpc>
            </a:pPr>
            <a:r>
              <a:rPr lang="en-US" altLang="x-none" sz="2000" dirty="0" smtClean="0"/>
              <a:t>E.g., agent, instrument, target, time, </a:t>
            </a:r>
            <a:r>
              <a:rPr lang="mr-IN" altLang="x-none" sz="2000" dirty="0" smtClean="0"/>
              <a:t>…</a:t>
            </a:r>
            <a:endParaRPr lang="en-US" altLang="x-none" sz="2000" dirty="0"/>
          </a:p>
          <a:p>
            <a:pPr>
              <a:lnSpc>
                <a:spcPct val="90000"/>
              </a:lnSpc>
            </a:pPr>
            <a:r>
              <a:rPr lang="en-US" altLang="x-none" sz="2400" dirty="0"/>
              <a:t>Levin 1993: </a:t>
            </a:r>
            <a:r>
              <a:rPr lang="en-US" altLang="x-none" sz="2400" dirty="0">
                <a:solidFill>
                  <a:srgbClr val="0B05FF"/>
                </a:solidFill>
              </a:rPr>
              <a:t>verb class </a:t>
            </a:r>
            <a:r>
              <a:rPr lang="en-US" altLang="x-none" sz="2400" dirty="0"/>
              <a:t>defined by sets of frames (meaning-preserving alternations) a verb appears in</a:t>
            </a:r>
          </a:p>
          <a:p>
            <a:pPr lvl="1">
              <a:lnSpc>
                <a:spcPct val="90000"/>
              </a:lnSpc>
            </a:pPr>
            <a:r>
              <a:rPr lang="en-US" altLang="x-none" sz="2000" dirty="0"/>
              <a:t>{</a:t>
            </a:r>
            <a:r>
              <a:rPr lang="en-US" altLang="x-none" sz="2000" i="1" dirty="0" err="1"/>
              <a:t>break,shatter</a:t>
            </a:r>
            <a:r>
              <a:rPr lang="en-US" altLang="x-none" sz="2000" dirty="0"/>
              <a:t>,..}: </a:t>
            </a:r>
            <a:r>
              <a:rPr lang="en-US" altLang="x-none" sz="2000" i="1" dirty="0"/>
              <a:t>Glass X’s easily; John </a:t>
            </a:r>
            <a:r>
              <a:rPr lang="en-US" altLang="x-none" sz="2000" i="1" dirty="0" err="1"/>
              <a:t>Xed</a:t>
            </a:r>
            <a:r>
              <a:rPr lang="en-US" altLang="x-none" sz="2000" i="1" dirty="0"/>
              <a:t> the glass, …</a:t>
            </a:r>
          </a:p>
          <a:p>
            <a:pPr lvl="1">
              <a:lnSpc>
                <a:spcPct val="90000"/>
              </a:lnSpc>
            </a:pPr>
            <a:r>
              <a:rPr lang="en-US" altLang="x-none" sz="2000" i="1" dirty="0"/>
              <a:t>Cut </a:t>
            </a:r>
            <a:r>
              <a:rPr lang="en-US" altLang="x-none" sz="2000" dirty="0"/>
              <a:t>is different: </a:t>
            </a:r>
            <a:r>
              <a:rPr lang="en-US" altLang="x-none" sz="2000" i="1" dirty="0"/>
              <a:t>The window broke; *The window cut.</a:t>
            </a:r>
          </a:p>
          <a:p>
            <a:pPr>
              <a:lnSpc>
                <a:spcPct val="90000"/>
              </a:lnSpc>
            </a:pPr>
            <a:r>
              <a:rPr lang="en-US" altLang="x-none" sz="2400" dirty="0" err="1">
                <a:solidFill>
                  <a:srgbClr val="0B05FF"/>
                </a:solidFill>
              </a:rPr>
              <a:t>FrameNet</a:t>
            </a:r>
            <a:r>
              <a:rPr lang="en-US" altLang="x-none" sz="2400" dirty="0"/>
              <a:t>, late ’90s: based on Levin’s work: large corpus of sentences annotated with </a:t>
            </a:r>
            <a:r>
              <a:rPr lang="en-US" altLang="x-none" sz="2400" i="1" dirty="0"/>
              <a:t>frames</a:t>
            </a:r>
          </a:p>
          <a:p>
            <a:pPr>
              <a:lnSpc>
                <a:spcPct val="90000"/>
              </a:lnSpc>
            </a:pPr>
            <a:r>
              <a:rPr lang="en-US" altLang="x-none" sz="2400" dirty="0" err="1" smtClean="0">
                <a:solidFill>
                  <a:srgbClr val="0B05FF"/>
                </a:solidFill>
              </a:rPr>
              <a:t>PropBank</a:t>
            </a:r>
            <a:endParaRPr lang="en-US" altLang="x-none" sz="2400" dirty="0">
              <a:solidFill>
                <a:srgbClr val="0B05FF"/>
              </a:solidFill>
            </a:endParaRPr>
          </a:p>
        </p:txBody>
      </p:sp>
      <p:sp>
        <p:nvSpPr>
          <p:cNvPr id="2" name="Rectangle 1"/>
          <p:cNvSpPr/>
          <p:nvPr/>
        </p:nvSpPr>
        <p:spPr>
          <a:xfrm>
            <a:off x="3491880" y="6253862"/>
            <a:ext cx="2114681" cy="415498"/>
          </a:xfrm>
          <a:prstGeom prst="rect">
            <a:avLst/>
          </a:prstGeom>
        </p:spPr>
        <p:txBody>
          <a:bodyPr wrap="none">
            <a:spAutoFit/>
          </a:bodyPr>
          <a:lstStyle/>
          <a:p>
            <a:pPr algn="ctr"/>
            <a:r>
              <a:rPr lang="en-US" altLang="zh-TW" sz="1050" dirty="0">
                <a:solidFill>
                  <a:srgbClr val="0B05FF"/>
                </a:solidFill>
                <a:ea typeface="新細明體" charset="-120"/>
              </a:rPr>
              <a:t>Automatic Semantic Role </a:t>
            </a:r>
            <a:r>
              <a:rPr lang="en-US" altLang="zh-TW" sz="1050" dirty="0" smtClean="0">
                <a:solidFill>
                  <a:srgbClr val="0B05FF"/>
                </a:solidFill>
                <a:ea typeface="新細明體" charset="-120"/>
              </a:rPr>
              <a:t>Labeling</a:t>
            </a:r>
          </a:p>
          <a:p>
            <a:pPr algn="ctr"/>
            <a:r>
              <a:rPr lang="en-US" altLang="zh-TW" sz="1050" dirty="0" smtClean="0">
                <a:solidFill>
                  <a:srgbClr val="0B05FF"/>
                </a:solidFill>
                <a:ea typeface="新細明體" charset="-120"/>
              </a:rPr>
              <a:t>S. </a:t>
            </a:r>
            <a:r>
              <a:rPr lang="en-US" altLang="zh-TW" sz="1050" dirty="0">
                <a:solidFill>
                  <a:srgbClr val="0B05FF"/>
                </a:solidFill>
                <a:ea typeface="新細明體" charset="-120"/>
              </a:rPr>
              <a:t>Wen-tau </a:t>
            </a:r>
            <a:r>
              <a:rPr lang="en-US" altLang="zh-TW" sz="1050" dirty="0" err="1" smtClean="0">
                <a:solidFill>
                  <a:srgbClr val="0B05FF"/>
                </a:solidFill>
                <a:ea typeface="新細明體" charset="-120"/>
              </a:rPr>
              <a:t>Yih</a:t>
            </a:r>
            <a:r>
              <a:rPr lang="en-US" altLang="zh-TW" sz="1050" dirty="0" smtClean="0">
                <a:solidFill>
                  <a:srgbClr val="0B05FF"/>
                </a:solidFill>
                <a:ea typeface="新細明體" charset="-120"/>
              </a:rPr>
              <a:t>, K. </a:t>
            </a:r>
            <a:r>
              <a:rPr lang="en-US" altLang="zh-TW" sz="1050" dirty="0" err="1" smtClean="0">
                <a:solidFill>
                  <a:srgbClr val="0B05FF"/>
                </a:solidFill>
                <a:ea typeface="新細明體" charset="-120"/>
              </a:rPr>
              <a:t>Toutanova</a:t>
            </a:r>
            <a:endParaRPr lang="en-US" altLang="zh-TW" sz="1050" dirty="0">
              <a:solidFill>
                <a:srgbClr val="0B05FF"/>
              </a:solidFill>
              <a:ea typeface="新細明體" charset="-120"/>
            </a:endParaRPr>
          </a:p>
        </p:txBody>
      </p:sp>
    </p:spTree>
    <p:extLst>
      <p:ext uri="{BB962C8B-B14F-4D97-AF65-F5344CB8AC3E}">
        <p14:creationId xmlns:p14="http://schemas.microsoft.com/office/powerpoint/2010/main" val="12357114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r>
              <a:rPr lang="en-US" altLang="zh-TW">
                <a:ea typeface="新細明體" charset="-120"/>
              </a:rPr>
              <a:t>FrameNet </a:t>
            </a:r>
            <a:r>
              <a:rPr lang="en-US" altLang="zh-TW" sz="2400">
                <a:ea typeface="新細明體" charset="-120"/>
              </a:rPr>
              <a:t>[Fillmore et al. 01]</a:t>
            </a:r>
          </a:p>
        </p:txBody>
      </p:sp>
      <p:graphicFrame>
        <p:nvGraphicFramePr>
          <p:cNvPr id="695300" name="Group 4"/>
          <p:cNvGraphicFramePr>
            <a:graphicFrameLocks noGrp="1"/>
          </p:cNvGraphicFramePr>
          <p:nvPr>
            <p:ph sz="half" idx="2"/>
          </p:nvPr>
        </p:nvGraphicFramePr>
        <p:xfrm>
          <a:off x="1524000" y="1828800"/>
          <a:ext cx="2752725" cy="2651760"/>
        </p:xfrm>
        <a:graphic>
          <a:graphicData uri="http://schemas.openxmlformats.org/drawingml/2006/table">
            <a:tbl>
              <a:tblPr/>
              <a:tblGrid>
                <a:gridCol w="1381125"/>
                <a:gridCol w="1371600"/>
              </a:tblGrid>
              <a:tr h="728663">
                <a:tc gridSpan="2">
                  <a:txBody>
                    <a:bodyPr/>
                    <a:lstStyle>
                      <a:lvl1pPr>
                        <a:spcBef>
                          <a:spcPct val="20000"/>
                        </a:spcBef>
                        <a:buClr>
                          <a:schemeClr val="accent2"/>
                        </a:buClr>
                        <a:buSzPct val="70000"/>
                        <a:buFont typeface="Wingdings" charset="2"/>
                        <a:defRPr sz="2800">
                          <a:solidFill>
                            <a:schemeClr val="tx1"/>
                          </a:solidFill>
                          <a:latin typeface="Arial" charset="0"/>
                        </a:defRPr>
                      </a:lvl1pPr>
                      <a:lvl2pPr>
                        <a:spcBef>
                          <a:spcPct val="20000"/>
                        </a:spcBef>
                        <a:buClr>
                          <a:schemeClr val="hlink"/>
                        </a:buClr>
                        <a:buSzPct val="70000"/>
                        <a:buFont typeface="Wingdings" charset="2"/>
                        <a:defRPr sz="2400">
                          <a:solidFill>
                            <a:schemeClr val="tx1"/>
                          </a:solidFill>
                          <a:latin typeface="Arial" charset="0"/>
                        </a:defRPr>
                      </a:lvl2pPr>
                      <a:lvl3pPr>
                        <a:spcBef>
                          <a:spcPct val="20000"/>
                        </a:spcBef>
                        <a:buClr>
                          <a:schemeClr val="accent2"/>
                        </a:buClr>
                        <a:buSzPct val="70000"/>
                        <a:buFont typeface="Wingdings" charset="2"/>
                        <a:defRPr sz="2000">
                          <a:solidFill>
                            <a:schemeClr val="tx1"/>
                          </a:solidFill>
                          <a:latin typeface="Arial" charset="0"/>
                        </a:defRPr>
                      </a:lvl3pPr>
                      <a:lvl4pPr>
                        <a:spcBef>
                          <a:spcPct val="20000"/>
                        </a:spcBef>
                        <a:buClr>
                          <a:schemeClr val="hlink"/>
                        </a:buClr>
                        <a:buSzPct val="70000"/>
                        <a:buFont typeface="Wingdings" charset="2"/>
                        <a:defRPr>
                          <a:solidFill>
                            <a:schemeClr val="tx1"/>
                          </a:solidFill>
                          <a:latin typeface="Arial" charset="0"/>
                        </a:defRPr>
                      </a:lvl4pPr>
                      <a:lvl5pPr>
                        <a:spcBef>
                          <a:spcPct val="20000"/>
                        </a:spcBef>
                        <a:buClr>
                          <a:schemeClr val="accent2"/>
                        </a:buClr>
                        <a:buSzPct val="70000"/>
                        <a:buFont typeface="Wingdings" charset="2"/>
                        <a:defRPr>
                          <a:solidFill>
                            <a:schemeClr val="tx1"/>
                          </a:solidFill>
                          <a:latin typeface="Arial" charset="0"/>
                        </a:defRPr>
                      </a:lvl5pPr>
                      <a:lvl6pPr fontAlgn="base">
                        <a:spcBef>
                          <a:spcPct val="20000"/>
                        </a:spcBef>
                        <a:spcAft>
                          <a:spcPct val="0"/>
                        </a:spcAft>
                        <a:buClr>
                          <a:schemeClr val="accent2"/>
                        </a:buClr>
                        <a:buSzPct val="70000"/>
                        <a:buFont typeface="Wingdings" charset="2"/>
                        <a:defRPr>
                          <a:solidFill>
                            <a:schemeClr val="tx1"/>
                          </a:solidFill>
                          <a:latin typeface="Arial" charset="0"/>
                        </a:defRPr>
                      </a:lvl6pPr>
                      <a:lvl7pPr fontAlgn="base">
                        <a:spcBef>
                          <a:spcPct val="20000"/>
                        </a:spcBef>
                        <a:spcAft>
                          <a:spcPct val="0"/>
                        </a:spcAft>
                        <a:buClr>
                          <a:schemeClr val="accent2"/>
                        </a:buClr>
                        <a:buSzPct val="70000"/>
                        <a:buFont typeface="Wingdings" charset="2"/>
                        <a:defRPr>
                          <a:solidFill>
                            <a:schemeClr val="tx1"/>
                          </a:solidFill>
                          <a:latin typeface="Arial" charset="0"/>
                        </a:defRPr>
                      </a:lvl7pPr>
                      <a:lvl8pPr fontAlgn="base">
                        <a:spcBef>
                          <a:spcPct val="20000"/>
                        </a:spcBef>
                        <a:spcAft>
                          <a:spcPct val="0"/>
                        </a:spcAft>
                        <a:buClr>
                          <a:schemeClr val="accent2"/>
                        </a:buClr>
                        <a:buSzPct val="70000"/>
                        <a:buFont typeface="Wingdings" charset="2"/>
                        <a:defRPr>
                          <a:solidFill>
                            <a:schemeClr val="tx1"/>
                          </a:solidFill>
                          <a:latin typeface="Arial" charset="0"/>
                        </a:defRPr>
                      </a:lvl8pPr>
                      <a:lvl9pPr fontAlgn="base">
                        <a:spcBef>
                          <a:spcPct val="20000"/>
                        </a:spcBef>
                        <a:spcAft>
                          <a:spcPct val="0"/>
                        </a:spcAft>
                        <a:buClr>
                          <a:schemeClr val="accent2"/>
                        </a:buClr>
                        <a:buSzPct val="70000"/>
                        <a:buFont typeface="Wingdings"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400" b="0" i="0" u="none" strike="noStrike" cap="none" normalizeH="0" baseline="0">
                          <a:ln>
                            <a:noFill/>
                          </a:ln>
                          <a:solidFill>
                            <a:schemeClr val="tx1"/>
                          </a:solidFill>
                          <a:effectLst/>
                          <a:latin typeface="Arial" charset="0"/>
                        </a:rPr>
                        <a:t>Frame: Hit_target</a:t>
                      </a:r>
                      <a:br>
                        <a:rPr kumimoji="0" lang="en-US" altLang="x-none" sz="2400" b="0" i="0" u="none" strike="noStrike" cap="none" normalizeH="0" baseline="0">
                          <a:ln>
                            <a:noFill/>
                          </a:ln>
                          <a:solidFill>
                            <a:schemeClr val="tx1"/>
                          </a:solidFill>
                          <a:effectLst/>
                          <a:latin typeface="Arial" charset="0"/>
                        </a:rPr>
                      </a:br>
                      <a:r>
                        <a:rPr kumimoji="0" lang="en-US" altLang="x-none" sz="2200" b="0" i="0" u="none" strike="noStrike" cap="none" normalizeH="0" baseline="0">
                          <a:ln>
                            <a:noFill/>
                          </a:ln>
                          <a:solidFill>
                            <a:schemeClr val="tx1"/>
                          </a:solidFill>
                          <a:effectLst/>
                          <a:latin typeface="Arial" charset="0"/>
                        </a:rPr>
                        <a:t>(</a:t>
                      </a:r>
                      <a:r>
                        <a:rPr kumimoji="0" lang="en-US" altLang="x-none" sz="2200" b="0" i="0" u="none" strike="noStrike" cap="none" normalizeH="0" baseline="0">
                          <a:ln>
                            <a:noFill/>
                          </a:ln>
                          <a:solidFill>
                            <a:schemeClr val="accent2"/>
                          </a:solidFill>
                          <a:effectLst/>
                          <a:latin typeface="Arial" charset="0"/>
                        </a:rPr>
                        <a:t>hit</a:t>
                      </a:r>
                      <a:r>
                        <a:rPr kumimoji="0" lang="en-US" altLang="x-none" sz="2200" b="0" i="0" u="none" strike="noStrike" cap="none" normalizeH="0" baseline="0">
                          <a:ln>
                            <a:noFill/>
                          </a:ln>
                          <a:solidFill>
                            <a:schemeClr val="tx1"/>
                          </a:solidFill>
                          <a:effectLst/>
                          <a:latin typeface="Arial" charset="0"/>
                        </a:rPr>
                        <a:t>, </a:t>
                      </a:r>
                      <a:r>
                        <a:rPr kumimoji="0" lang="en-US" altLang="x-none" sz="2200" b="0" i="0" u="none" strike="noStrike" cap="none" normalizeH="0" baseline="0">
                          <a:ln>
                            <a:noFill/>
                          </a:ln>
                          <a:solidFill>
                            <a:schemeClr val="accent2"/>
                          </a:solidFill>
                          <a:effectLst/>
                          <a:latin typeface="Arial" charset="0"/>
                        </a:rPr>
                        <a:t>pick off</a:t>
                      </a:r>
                      <a:r>
                        <a:rPr kumimoji="0" lang="en-US" altLang="x-none" sz="2200" b="0" i="0" u="none" strike="noStrike" cap="none" normalizeH="0" baseline="0">
                          <a:ln>
                            <a:noFill/>
                          </a:ln>
                          <a:solidFill>
                            <a:schemeClr val="tx1"/>
                          </a:solidFill>
                          <a:effectLst/>
                          <a:latin typeface="Arial" charset="0"/>
                        </a:rPr>
                        <a:t>, </a:t>
                      </a:r>
                      <a:r>
                        <a:rPr kumimoji="0" lang="en-US" altLang="x-none" sz="2200" b="0" i="0" u="none" strike="noStrike" cap="none" normalizeH="0" baseline="0">
                          <a:ln>
                            <a:noFill/>
                          </a:ln>
                          <a:solidFill>
                            <a:schemeClr val="accent2"/>
                          </a:solidFill>
                          <a:effectLst/>
                          <a:latin typeface="Arial" charset="0"/>
                        </a:rPr>
                        <a:t>shoot</a:t>
                      </a:r>
                      <a:r>
                        <a:rPr kumimoji="0" lang="en-US" altLang="x-none" sz="2200" b="0" i="0" u="none" strike="noStrike" cap="none" normalizeH="0" baseline="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157288">
                <a:tc>
                  <a:txBody>
                    <a:bodyPr/>
                    <a:lstStyle>
                      <a:lvl1pPr>
                        <a:spcBef>
                          <a:spcPct val="20000"/>
                        </a:spcBef>
                        <a:buClr>
                          <a:schemeClr val="accent2"/>
                        </a:buClr>
                        <a:buSzPct val="70000"/>
                        <a:buFont typeface="Wingdings" charset="2"/>
                        <a:defRPr sz="2800">
                          <a:solidFill>
                            <a:schemeClr val="tx1"/>
                          </a:solidFill>
                          <a:latin typeface="Arial" charset="0"/>
                        </a:defRPr>
                      </a:lvl1pPr>
                      <a:lvl2pPr>
                        <a:spcBef>
                          <a:spcPct val="20000"/>
                        </a:spcBef>
                        <a:buClr>
                          <a:schemeClr val="hlink"/>
                        </a:buClr>
                        <a:buSzPct val="70000"/>
                        <a:buFont typeface="Wingdings" charset="2"/>
                        <a:defRPr sz="2400">
                          <a:solidFill>
                            <a:schemeClr val="tx1"/>
                          </a:solidFill>
                          <a:latin typeface="Arial" charset="0"/>
                        </a:defRPr>
                      </a:lvl2pPr>
                      <a:lvl3pPr>
                        <a:spcBef>
                          <a:spcPct val="20000"/>
                        </a:spcBef>
                        <a:buClr>
                          <a:schemeClr val="accent2"/>
                        </a:buClr>
                        <a:buSzPct val="70000"/>
                        <a:buFont typeface="Wingdings" charset="2"/>
                        <a:defRPr sz="2000">
                          <a:solidFill>
                            <a:schemeClr val="tx1"/>
                          </a:solidFill>
                          <a:latin typeface="Arial" charset="0"/>
                        </a:defRPr>
                      </a:lvl3pPr>
                      <a:lvl4pPr>
                        <a:spcBef>
                          <a:spcPct val="20000"/>
                        </a:spcBef>
                        <a:buClr>
                          <a:schemeClr val="hlink"/>
                        </a:buClr>
                        <a:buSzPct val="70000"/>
                        <a:buFont typeface="Wingdings" charset="2"/>
                        <a:defRPr>
                          <a:solidFill>
                            <a:schemeClr val="tx1"/>
                          </a:solidFill>
                          <a:latin typeface="Arial" charset="0"/>
                        </a:defRPr>
                      </a:lvl4pPr>
                      <a:lvl5pPr>
                        <a:spcBef>
                          <a:spcPct val="20000"/>
                        </a:spcBef>
                        <a:buClr>
                          <a:schemeClr val="accent2"/>
                        </a:buClr>
                        <a:buSzPct val="70000"/>
                        <a:buFont typeface="Wingdings" charset="2"/>
                        <a:defRPr>
                          <a:solidFill>
                            <a:schemeClr val="tx1"/>
                          </a:solidFill>
                          <a:latin typeface="Arial" charset="0"/>
                        </a:defRPr>
                      </a:lvl5pPr>
                      <a:lvl6pPr fontAlgn="base">
                        <a:spcBef>
                          <a:spcPct val="20000"/>
                        </a:spcBef>
                        <a:spcAft>
                          <a:spcPct val="0"/>
                        </a:spcAft>
                        <a:buClr>
                          <a:schemeClr val="accent2"/>
                        </a:buClr>
                        <a:buSzPct val="70000"/>
                        <a:buFont typeface="Wingdings" charset="2"/>
                        <a:defRPr>
                          <a:solidFill>
                            <a:schemeClr val="tx1"/>
                          </a:solidFill>
                          <a:latin typeface="Arial" charset="0"/>
                        </a:defRPr>
                      </a:lvl6pPr>
                      <a:lvl7pPr fontAlgn="base">
                        <a:spcBef>
                          <a:spcPct val="20000"/>
                        </a:spcBef>
                        <a:spcAft>
                          <a:spcPct val="0"/>
                        </a:spcAft>
                        <a:buClr>
                          <a:schemeClr val="accent2"/>
                        </a:buClr>
                        <a:buSzPct val="70000"/>
                        <a:buFont typeface="Wingdings" charset="2"/>
                        <a:defRPr>
                          <a:solidFill>
                            <a:schemeClr val="tx1"/>
                          </a:solidFill>
                          <a:latin typeface="Arial" charset="0"/>
                        </a:defRPr>
                      </a:lvl7pPr>
                      <a:lvl8pPr fontAlgn="base">
                        <a:spcBef>
                          <a:spcPct val="20000"/>
                        </a:spcBef>
                        <a:spcAft>
                          <a:spcPct val="0"/>
                        </a:spcAft>
                        <a:buClr>
                          <a:schemeClr val="accent2"/>
                        </a:buClr>
                        <a:buSzPct val="70000"/>
                        <a:buFont typeface="Wingdings" charset="2"/>
                        <a:defRPr>
                          <a:solidFill>
                            <a:schemeClr val="tx1"/>
                          </a:solidFill>
                          <a:latin typeface="Arial" charset="0"/>
                        </a:defRPr>
                      </a:lvl8pPr>
                      <a:lvl9pPr fontAlgn="base">
                        <a:spcBef>
                          <a:spcPct val="20000"/>
                        </a:spcBef>
                        <a:spcAft>
                          <a:spcPct val="0"/>
                        </a:spcAft>
                        <a:buClr>
                          <a:schemeClr val="accent2"/>
                        </a:buClr>
                        <a:buSzPct val="70000"/>
                        <a:buFont typeface="Wingdings"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rgbClr val="FF0000"/>
                          </a:solidFill>
                          <a:effectLst/>
                          <a:latin typeface="Arial" charset="0"/>
                        </a:rPr>
                        <a:t>Agent</a:t>
                      </a:r>
                    </a:p>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rgbClr val="FF0000"/>
                          </a:solidFill>
                          <a:effectLst/>
                          <a:latin typeface="Arial" charset="0"/>
                        </a:rPr>
                        <a:t>Target</a:t>
                      </a:r>
                    </a:p>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chemeClr val="hlink"/>
                          </a:solidFill>
                          <a:effectLst/>
                          <a:latin typeface="Arial" charset="0"/>
                        </a:rPr>
                        <a:t>Instrument</a:t>
                      </a:r>
                    </a:p>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chemeClr val="hlink"/>
                          </a:solidFill>
                          <a:effectLst/>
                          <a:latin typeface="Arial" charset="0"/>
                        </a:rPr>
                        <a:t>Manner</a:t>
                      </a: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SzPct val="70000"/>
                        <a:buFont typeface="Wingdings" charset="2"/>
                        <a:defRPr sz="2800">
                          <a:solidFill>
                            <a:schemeClr val="tx1"/>
                          </a:solidFill>
                          <a:latin typeface="Arial" charset="0"/>
                        </a:defRPr>
                      </a:lvl1pPr>
                      <a:lvl2pPr>
                        <a:spcBef>
                          <a:spcPct val="20000"/>
                        </a:spcBef>
                        <a:buClr>
                          <a:schemeClr val="hlink"/>
                        </a:buClr>
                        <a:buSzPct val="70000"/>
                        <a:buFont typeface="Wingdings" charset="2"/>
                        <a:defRPr sz="2400">
                          <a:solidFill>
                            <a:schemeClr val="tx1"/>
                          </a:solidFill>
                          <a:latin typeface="Arial" charset="0"/>
                        </a:defRPr>
                      </a:lvl2pPr>
                      <a:lvl3pPr>
                        <a:spcBef>
                          <a:spcPct val="20000"/>
                        </a:spcBef>
                        <a:buClr>
                          <a:schemeClr val="accent2"/>
                        </a:buClr>
                        <a:buSzPct val="70000"/>
                        <a:buFont typeface="Wingdings" charset="2"/>
                        <a:defRPr sz="2000">
                          <a:solidFill>
                            <a:schemeClr val="tx1"/>
                          </a:solidFill>
                          <a:latin typeface="Arial" charset="0"/>
                        </a:defRPr>
                      </a:lvl3pPr>
                      <a:lvl4pPr>
                        <a:spcBef>
                          <a:spcPct val="20000"/>
                        </a:spcBef>
                        <a:buClr>
                          <a:schemeClr val="hlink"/>
                        </a:buClr>
                        <a:buSzPct val="70000"/>
                        <a:buFont typeface="Wingdings" charset="2"/>
                        <a:defRPr>
                          <a:solidFill>
                            <a:schemeClr val="tx1"/>
                          </a:solidFill>
                          <a:latin typeface="Arial" charset="0"/>
                        </a:defRPr>
                      </a:lvl4pPr>
                      <a:lvl5pPr>
                        <a:spcBef>
                          <a:spcPct val="20000"/>
                        </a:spcBef>
                        <a:buClr>
                          <a:schemeClr val="accent2"/>
                        </a:buClr>
                        <a:buSzPct val="70000"/>
                        <a:buFont typeface="Wingdings" charset="2"/>
                        <a:defRPr>
                          <a:solidFill>
                            <a:schemeClr val="tx1"/>
                          </a:solidFill>
                          <a:latin typeface="Arial" charset="0"/>
                        </a:defRPr>
                      </a:lvl5pPr>
                      <a:lvl6pPr fontAlgn="base">
                        <a:spcBef>
                          <a:spcPct val="20000"/>
                        </a:spcBef>
                        <a:spcAft>
                          <a:spcPct val="0"/>
                        </a:spcAft>
                        <a:buClr>
                          <a:schemeClr val="accent2"/>
                        </a:buClr>
                        <a:buSzPct val="70000"/>
                        <a:buFont typeface="Wingdings" charset="2"/>
                        <a:defRPr>
                          <a:solidFill>
                            <a:schemeClr val="tx1"/>
                          </a:solidFill>
                          <a:latin typeface="Arial" charset="0"/>
                        </a:defRPr>
                      </a:lvl6pPr>
                      <a:lvl7pPr fontAlgn="base">
                        <a:spcBef>
                          <a:spcPct val="20000"/>
                        </a:spcBef>
                        <a:spcAft>
                          <a:spcPct val="0"/>
                        </a:spcAft>
                        <a:buClr>
                          <a:schemeClr val="accent2"/>
                        </a:buClr>
                        <a:buSzPct val="70000"/>
                        <a:buFont typeface="Wingdings" charset="2"/>
                        <a:defRPr>
                          <a:solidFill>
                            <a:schemeClr val="tx1"/>
                          </a:solidFill>
                          <a:latin typeface="Arial" charset="0"/>
                        </a:defRPr>
                      </a:lvl7pPr>
                      <a:lvl8pPr fontAlgn="base">
                        <a:spcBef>
                          <a:spcPct val="20000"/>
                        </a:spcBef>
                        <a:spcAft>
                          <a:spcPct val="0"/>
                        </a:spcAft>
                        <a:buClr>
                          <a:schemeClr val="accent2"/>
                        </a:buClr>
                        <a:buSzPct val="70000"/>
                        <a:buFont typeface="Wingdings" charset="2"/>
                        <a:defRPr>
                          <a:solidFill>
                            <a:schemeClr val="tx1"/>
                          </a:solidFill>
                          <a:latin typeface="Arial" charset="0"/>
                        </a:defRPr>
                      </a:lvl8pPr>
                      <a:lvl9pPr fontAlgn="base">
                        <a:spcBef>
                          <a:spcPct val="20000"/>
                        </a:spcBef>
                        <a:spcAft>
                          <a:spcPct val="0"/>
                        </a:spcAft>
                        <a:buClr>
                          <a:schemeClr val="accent2"/>
                        </a:buClr>
                        <a:buSzPct val="70000"/>
                        <a:buFont typeface="Wingdings"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chemeClr val="hlink"/>
                          </a:solidFill>
                          <a:effectLst/>
                          <a:latin typeface="Arial" charset="0"/>
                        </a:rPr>
                        <a:t>Means</a:t>
                      </a:r>
                    </a:p>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chemeClr val="hlink"/>
                          </a:solidFill>
                          <a:effectLst/>
                          <a:latin typeface="Arial" charset="0"/>
                        </a:rPr>
                        <a:t>Place</a:t>
                      </a:r>
                    </a:p>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chemeClr val="hlink"/>
                          </a:solidFill>
                          <a:effectLst/>
                          <a:latin typeface="Arial" charset="0"/>
                        </a:rPr>
                        <a:t>Purpose</a:t>
                      </a:r>
                    </a:p>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chemeClr val="hlink"/>
                          </a:solidFill>
                          <a:effectLst/>
                          <a:latin typeface="Arial" charset="0"/>
                        </a:rPr>
                        <a:t>Subregion</a:t>
                      </a:r>
                    </a:p>
                    <a:p>
                      <a:pPr marL="0" marR="0" lvl="0" indent="0" algn="ctr" defTabSz="914400" rtl="0" eaLnBrk="1" fontAlgn="base" latinLnBrk="0" hangingPunct="1">
                        <a:lnSpc>
                          <a:spcPct val="100000"/>
                        </a:lnSpc>
                        <a:spcBef>
                          <a:spcPct val="20000"/>
                        </a:spcBef>
                        <a:spcAft>
                          <a:spcPct val="0"/>
                        </a:spcAft>
                        <a:buClr>
                          <a:schemeClr val="accent2"/>
                        </a:buClr>
                        <a:buSzPct val="70000"/>
                        <a:buFont typeface="Wingdings" charset="2"/>
                        <a:buNone/>
                        <a:tabLst/>
                      </a:pPr>
                      <a:r>
                        <a:rPr kumimoji="0" lang="en-US" altLang="x-none" sz="2000" b="0" i="0" u="none" strike="noStrike" cap="none" normalizeH="0" baseline="0">
                          <a:ln>
                            <a:noFill/>
                          </a:ln>
                          <a:solidFill>
                            <a:schemeClr val="hlink"/>
                          </a:solidFill>
                          <a:effectLst/>
                          <a:latin typeface="Arial" charset="0"/>
                        </a:rPr>
                        <a:t>Time</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5311" name="Line 15"/>
          <p:cNvSpPr>
            <a:spLocks noChangeShapeType="1"/>
          </p:cNvSpPr>
          <p:nvPr/>
        </p:nvSpPr>
        <p:spPr bwMode="auto">
          <a:xfrm>
            <a:off x="4114800" y="2438400"/>
            <a:ext cx="533400" cy="0"/>
          </a:xfrm>
          <a:prstGeom prst="line">
            <a:avLst/>
          </a:prstGeom>
          <a:noFill/>
          <a:ln w="25400">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5312" name="Rectangle 16"/>
          <p:cNvSpPr>
            <a:spLocks noChangeArrowheads="1"/>
          </p:cNvSpPr>
          <p:nvPr/>
        </p:nvSpPr>
        <p:spPr bwMode="auto">
          <a:xfrm>
            <a:off x="4724400" y="1905000"/>
            <a:ext cx="3276600" cy="1066800"/>
          </a:xfrm>
          <a:prstGeom prst="rect">
            <a:avLst/>
          </a:prstGeom>
          <a:noFill/>
          <a:ln w="9525">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x-none" sz="2000">
                <a:solidFill>
                  <a:srgbClr val="0033CC"/>
                </a:solidFill>
              </a:rPr>
              <a:t>Lexical units (LUs):</a:t>
            </a:r>
            <a:br>
              <a:rPr lang="en-US" altLang="x-none" sz="2000">
                <a:solidFill>
                  <a:srgbClr val="0033CC"/>
                </a:solidFill>
              </a:rPr>
            </a:br>
            <a:r>
              <a:rPr lang="en-US" altLang="x-none" sz="2000">
                <a:solidFill>
                  <a:srgbClr val="0033CC"/>
                </a:solidFill>
              </a:rPr>
              <a:t>Words that evoke the frame</a:t>
            </a:r>
          </a:p>
          <a:p>
            <a:r>
              <a:rPr lang="en-US" altLang="x-none" sz="2000">
                <a:solidFill>
                  <a:srgbClr val="0033CC"/>
                </a:solidFill>
              </a:rPr>
              <a:t>(usually verbs)</a:t>
            </a:r>
          </a:p>
        </p:txBody>
      </p:sp>
      <p:sp>
        <p:nvSpPr>
          <p:cNvPr id="695313" name="Rectangle 17"/>
          <p:cNvSpPr>
            <a:spLocks noChangeArrowheads="1"/>
          </p:cNvSpPr>
          <p:nvPr/>
        </p:nvSpPr>
        <p:spPr bwMode="auto">
          <a:xfrm>
            <a:off x="5029200" y="3505200"/>
            <a:ext cx="3276600" cy="685800"/>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r>
              <a:rPr lang="en-US" altLang="x-none" sz="2000">
                <a:solidFill>
                  <a:srgbClr val="0033CC"/>
                </a:solidFill>
              </a:rPr>
              <a:t>Frame elements (FEs):</a:t>
            </a:r>
            <a:br>
              <a:rPr lang="en-US" altLang="x-none" sz="2000">
                <a:solidFill>
                  <a:srgbClr val="0033CC"/>
                </a:solidFill>
              </a:rPr>
            </a:br>
            <a:r>
              <a:rPr lang="en-US" altLang="x-none" sz="2000">
                <a:solidFill>
                  <a:srgbClr val="0033CC"/>
                </a:solidFill>
              </a:rPr>
              <a:t>The involved semantic roles</a:t>
            </a:r>
          </a:p>
        </p:txBody>
      </p:sp>
      <p:sp>
        <p:nvSpPr>
          <p:cNvPr id="695314" name="Line 18"/>
          <p:cNvSpPr>
            <a:spLocks noChangeShapeType="1"/>
          </p:cNvSpPr>
          <p:nvPr/>
        </p:nvSpPr>
        <p:spPr bwMode="auto">
          <a:xfrm>
            <a:off x="4114800" y="3429000"/>
            <a:ext cx="838200" cy="457200"/>
          </a:xfrm>
          <a:prstGeom prst="line">
            <a:avLst/>
          </a:prstGeom>
          <a:noFill/>
          <a:ln w="254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5315" name="Text Box 19"/>
          <p:cNvSpPr txBox="1">
            <a:spLocks noChangeArrowheads="1"/>
          </p:cNvSpPr>
          <p:nvPr/>
        </p:nvSpPr>
        <p:spPr bwMode="auto">
          <a:xfrm>
            <a:off x="4343400" y="3124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Non-Core</a:t>
            </a:r>
          </a:p>
        </p:txBody>
      </p:sp>
      <p:sp>
        <p:nvSpPr>
          <p:cNvPr id="695316" name="Text Box 20"/>
          <p:cNvSpPr txBox="1">
            <a:spLocks noChangeArrowheads="1"/>
          </p:cNvSpPr>
          <p:nvPr/>
        </p:nvSpPr>
        <p:spPr bwMode="auto">
          <a:xfrm>
            <a:off x="533400" y="3200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x-none"/>
              <a:t>Core</a:t>
            </a:r>
          </a:p>
        </p:txBody>
      </p:sp>
      <p:grpSp>
        <p:nvGrpSpPr>
          <p:cNvPr id="695317" name="Group 21"/>
          <p:cNvGrpSpPr>
            <a:grpSpLocks/>
          </p:cNvGrpSpPr>
          <p:nvPr/>
        </p:nvGrpSpPr>
        <p:grpSpPr bwMode="auto">
          <a:xfrm>
            <a:off x="1295400" y="2971800"/>
            <a:ext cx="3657600" cy="1600200"/>
            <a:chOff x="912" y="2640"/>
            <a:chExt cx="2304" cy="1008"/>
          </a:xfrm>
        </p:grpSpPr>
        <p:sp>
          <p:nvSpPr>
            <p:cNvPr id="695318" name="Line 22"/>
            <p:cNvSpPr>
              <a:spLocks noChangeShapeType="1"/>
            </p:cNvSpPr>
            <p:nvPr/>
          </p:nvSpPr>
          <p:spPr bwMode="auto">
            <a:xfrm flipH="1">
              <a:off x="2832" y="3360"/>
              <a:ext cx="384" cy="28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5319" name="Line 23"/>
            <p:cNvSpPr>
              <a:spLocks noChangeShapeType="1"/>
            </p:cNvSpPr>
            <p:nvPr/>
          </p:nvSpPr>
          <p:spPr bwMode="auto">
            <a:xfrm flipH="1">
              <a:off x="912" y="3648"/>
              <a:ext cx="192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5320" name="Line 24"/>
            <p:cNvSpPr>
              <a:spLocks noChangeShapeType="1"/>
            </p:cNvSpPr>
            <p:nvPr/>
          </p:nvSpPr>
          <p:spPr bwMode="auto">
            <a:xfrm flipH="1">
              <a:off x="912" y="2640"/>
              <a:ext cx="0" cy="100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95321" name="Line 25"/>
            <p:cNvSpPr>
              <a:spLocks noChangeShapeType="1"/>
            </p:cNvSpPr>
            <p:nvPr/>
          </p:nvSpPr>
          <p:spPr bwMode="auto">
            <a:xfrm flipV="1">
              <a:off x="912" y="2640"/>
              <a:ext cx="288" cy="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695322" name="Rectangle 26"/>
          <p:cNvSpPr>
            <a:spLocks noChangeArrowheads="1"/>
          </p:cNvSpPr>
          <p:nvPr/>
        </p:nvSpPr>
        <p:spPr bwMode="auto">
          <a:xfrm>
            <a:off x="0" y="4724400"/>
            <a:ext cx="883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lnSpc>
                <a:spcPct val="80000"/>
              </a:lnSpc>
              <a:spcBef>
                <a:spcPct val="20000"/>
              </a:spcBef>
              <a:buClr>
                <a:schemeClr val="hlink"/>
              </a:buClr>
              <a:buSzPct val="70000"/>
              <a:buFont typeface="Wingdings" charset="2"/>
              <a:buNone/>
            </a:pPr>
            <a:r>
              <a:rPr lang="en-US" altLang="zh-TW" sz="2000">
                <a:ea typeface="新細明體" charset="-120"/>
              </a:rPr>
              <a:t>[</a:t>
            </a:r>
            <a:r>
              <a:rPr lang="en-US" altLang="zh-TW" sz="2000" b="1" baseline="-25000">
                <a:ea typeface="新細明體" charset="-120"/>
              </a:rPr>
              <a:t>Agent</a:t>
            </a:r>
            <a:r>
              <a:rPr lang="en-US" altLang="zh-TW" sz="2000">
                <a:ea typeface="新細明體" charset="-120"/>
              </a:rPr>
              <a:t> </a:t>
            </a:r>
            <a:r>
              <a:rPr lang="en-US" altLang="zh-TW" sz="2000" i="1">
                <a:solidFill>
                  <a:srgbClr val="FF0000"/>
                </a:solidFill>
                <a:ea typeface="新細明體" charset="-120"/>
              </a:rPr>
              <a:t>Kristina</a:t>
            </a:r>
            <a:r>
              <a:rPr lang="en-US" altLang="zh-TW" sz="2000">
                <a:ea typeface="新細明體" charset="-120"/>
              </a:rPr>
              <a:t>]</a:t>
            </a:r>
            <a:r>
              <a:rPr lang="en-US" altLang="zh-TW" sz="2000" i="1">
                <a:ea typeface="新細明體" charset="-120"/>
              </a:rPr>
              <a:t> </a:t>
            </a:r>
            <a:r>
              <a:rPr lang="en-US" altLang="zh-TW" sz="2000" b="1" i="1">
                <a:ea typeface="新細明體" charset="-120"/>
              </a:rPr>
              <a:t>hit</a:t>
            </a:r>
            <a:r>
              <a:rPr lang="en-US" altLang="zh-TW" sz="2000" i="1">
                <a:ea typeface="新細明體" charset="-120"/>
              </a:rPr>
              <a:t> </a:t>
            </a:r>
            <a:r>
              <a:rPr lang="en-US" altLang="zh-TW" sz="2000">
                <a:ea typeface="新細明體" charset="-120"/>
              </a:rPr>
              <a:t>[</a:t>
            </a:r>
            <a:r>
              <a:rPr lang="en-US" altLang="zh-TW" sz="2000" b="1" baseline="-25000">
                <a:ea typeface="新細明體" charset="-120"/>
              </a:rPr>
              <a:t>Target</a:t>
            </a:r>
            <a:r>
              <a:rPr lang="en-US" altLang="zh-TW" sz="2000" i="1">
                <a:ea typeface="新細明體" charset="-120"/>
              </a:rPr>
              <a:t> </a:t>
            </a:r>
            <a:r>
              <a:rPr lang="en-US" altLang="zh-TW" sz="2000" i="1">
                <a:solidFill>
                  <a:schemeClr val="accent1"/>
                </a:solidFill>
                <a:ea typeface="新細明體" charset="-120"/>
              </a:rPr>
              <a:t>Scott</a:t>
            </a:r>
            <a:r>
              <a:rPr lang="en-US" altLang="zh-TW" sz="2000">
                <a:ea typeface="新細明體" charset="-120"/>
              </a:rPr>
              <a:t>]</a:t>
            </a:r>
            <a:r>
              <a:rPr lang="en-US" altLang="zh-TW" sz="2000" i="1">
                <a:ea typeface="新細明體" charset="-120"/>
              </a:rPr>
              <a:t> </a:t>
            </a:r>
            <a:r>
              <a:rPr lang="en-US" altLang="zh-TW" sz="2000">
                <a:ea typeface="新細明體" charset="-120"/>
              </a:rPr>
              <a:t>[</a:t>
            </a:r>
            <a:r>
              <a:rPr lang="en-US" altLang="zh-TW" sz="2000" b="1" baseline="-25000">
                <a:ea typeface="新細明體" charset="-120"/>
              </a:rPr>
              <a:t>Instrument</a:t>
            </a:r>
            <a:r>
              <a:rPr lang="en-US" altLang="zh-TW" sz="2000">
                <a:ea typeface="新細明體" charset="-120"/>
              </a:rPr>
              <a:t> </a:t>
            </a:r>
            <a:r>
              <a:rPr lang="en-US" altLang="zh-TW" sz="2000" i="1">
                <a:solidFill>
                  <a:srgbClr val="0066FF"/>
                </a:solidFill>
                <a:ea typeface="新細明體" charset="-120"/>
              </a:rPr>
              <a:t>with a baseball</a:t>
            </a:r>
            <a:r>
              <a:rPr lang="en-US" altLang="zh-TW" sz="2000">
                <a:ea typeface="新細明體" charset="-120"/>
              </a:rPr>
              <a:t>]</a:t>
            </a:r>
            <a:r>
              <a:rPr lang="en-US" altLang="zh-TW" sz="2000" i="1">
                <a:solidFill>
                  <a:srgbClr val="0066FF"/>
                </a:solidFill>
                <a:ea typeface="新細明體" charset="-120"/>
              </a:rPr>
              <a:t> </a:t>
            </a:r>
            <a:r>
              <a:rPr lang="en-US" altLang="zh-TW" sz="2000">
                <a:ea typeface="新細明體" charset="-120"/>
              </a:rPr>
              <a:t>[</a:t>
            </a:r>
            <a:r>
              <a:rPr lang="en-US" altLang="zh-TW" sz="2000" b="1" baseline="-25000">
                <a:ea typeface="新細明體" charset="-120"/>
              </a:rPr>
              <a:t>Time</a:t>
            </a:r>
            <a:r>
              <a:rPr lang="en-US" altLang="zh-TW" sz="2000" i="1">
                <a:solidFill>
                  <a:srgbClr val="0066FF"/>
                </a:solidFill>
                <a:ea typeface="新細明體" charset="-120"/>
              </a:rPr>
              <a:t> </a:t>
            </a:r>
            <a:r>
              <a:rPr lang="en-US" altLang="zh-TW" sz="2000" i="1">
                <a:solidFill>
                  <a:schemeClr val="hlink"/>
                </a:solidFill>
                <a:ea typeface="新細明體" charset="-120"/>
              </a:rPr>
              <a:t>yesterday </a:t>
            </a:r>
            <a:r>
              <a:rPr lang="en-US" altLang="zh-TW" sz="2000">
                <a:ea typeface="新細明體" charset="-120"/>
              </a:rPr>
              <a:t>].</a:t>
            </a:r>
          </a:p>
        </p:txBody>
      </p:sp>
    </p:spTree>
    <p:extLst>
      <p:ext uri="{BB962C8B-B14F-4D97-AF65-F5344CB8AC3E}">
        <p14:creationId xmlns:p14="http://schemas.microsoft.com/office/powerpoint/2010/main" val="196976533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xfrm>
            <a:off x="304800" y="274638"/>
            <a:ext cx="8610600" cy="1143000"/>
          </a:xfrm>
        </p:spPr>
        <p:txBody>
          <a:bodyPr/>
          <a:lstStyle/>
          <a:p>
            <a:r>
              <a:rPr lang="en-US" altLang="zh-TW" sz="3600" dirty="0">
                <a:ea typeface="新細明體" charset="-120"/>
              </a:rPr>
              <a:t>Proposition Bank (</a:t>
            </a:r>
            <a:r>
              <a:rPr lang="en-US" altLang="zh-TW" sz="3600" dirty="0" err="1">
                <a:ea typeface="新細明體" charset="-120"/>
              </a:rPr>
              <a:t>PropBank</a:t>
            </a:r>
            <a:r>
              <a:rPr lang="en-US" altLang="zh-TW" sz="3600" dirty="0">
                <a:ea typeface="新細明體" charset="-120"/>
              </a:rPr>
              <a:t>)</a:t>
            </a:r>
            <a:r>
              <a:rPr lang="en-US" altLang="zh-TW" sz="4000" dirty="0">
                <a:ea typeface="新細明體" charset="-120"/>
              </a:rPr>
              <a:t> </a:t>
            </a:r>
            <a:r>
              <a:rPr lang="en-US" altLang="zh-TW" sz="2400" dirty="0">
                <a:ea typeface="新細明體" charset="-120"/>
              </a:rPr>
              <a:t>[Palmer et al. 05]</a:t>
            </a:r>
          </a:p>
        </p:txBody>
      </p:sp>
      <p:sp>
        <p:nvSpPr>
          <p:cNvPr id="636931" name="Rectangle 3"/>
          <p:cNvSpPr>
            <a:spLocks noGrp="1" noChangeArrowheads="1"/>
          </p:cNvSpPr>
          <p:nvPr>
            <p:ph type="body" idx="1"/>
          </p:nvPr>
        </p:nvSpPr>
        <p:spPr>
          <a:xfrm>
            <a:off x="304800" y="1676400"/>
            <a:ext cx="8686800" cy="2514600"/>
          </a:xfrm>
        </p:spPr>
        <p:txBody>
          <a:bodyPr/>
          <a:lstStyle/>
          <a:p>
            <a:pPr>
              <a:lnSpc>
                <a:spcPct val="80000"/>
              </a:lnSpc>
            </a:pPr>
            <a:r>
              <a:rPr lang="en-US" altLang="zh-TW" sz="2800">
                <a:ea typeface="新細明體" charset="-120"/>
              </a:rPr>
              <a:t>Transfer sentences to propositions</a:t>
            </a:r>
          </a:p>
          <a:p>
            <a:pPr lvl="1">
              <a:lnSpc>
                <a:spcPct val="80000"/>
              </a:lnSpc>
            </a:pPr>
            <a:r>
              <a:rPr lang="en-US" altLang="zh-TW" sz="2400">
                <a:solidFill>
                  <a:srgbClr val="FF0000"/>
                </a:solidFill>
                <a:ea typeface="新細明體" charset="-120"/>
              </a:rPr>
              <a:t>Kristina</a:t>
            </a:r>
            <a:r>
              <a:rPr lang="en-US" altLang="zh-TW" sz="2400">
                <a:ea typeface="新細明體" charset="-120"/>
              </a:rPr>
              <a:t> hit </a:t>
            </a:r>
            <a:r>
              <a:rPr lang="en-US" altLang="zh-TW" sz="2400">
                <a:solidFill>
                  <a:schemeClr val="accent1"/>
                </a:solidFill>
                <a:ea typeface="新細明體" charset="-120"/>
              </a:rPr>
              <a:t>Scott</a:t>
            </a:r>
            <a:r>
              <a:rPr lang="en-US" altLang="zh-TW" sz="2400">
                <a:ea typeface="新細明體" charset="-120"/>
              </a:rPr>
              <a:t> </a:t>
            </a:r>
            <a:r>
              <a:rPr lang="en-US" altLang="zh-TW" sz="2400">
                <a:ea typeface="新細明體" charset="-120"/>
                <a:sym typeface="Symbol" charset="2"/>
              </a:rPr>
              <a:t> hit(</a:t>
            </a:r>
            <a:r>
              <a:rPr lang="en-US" altLang="zh-TW" sz="2400">
                <a:solidFill>
                  <a:srgbClr val="FF0000"/>
                </a:solidFill>
                <a:ea typeface="新細明體" charset="-120"/>
                <a:sym typeface="Symbol" charset="2"/>
              </a:rPr>
              <a:t>Kristina</a:t>
            </a:r>
            <a:r>
              <a:rPr lang="en-US" altLang="zh-TW" sz="2400">
                <a:ea typeface="新細明體" charset="-120"/>
                <a:sym typeface="Symbol" charset="2"/>
              </a:rPr>
              <a:t>,</a:t>
            </a:r>
            <a:r>
              <a:rPr lang="en-US" altLang="zh-TW" sz="2400">
                <a:solidFill>
                  <a:schemeClr val="accent1"/>
                </a:solidFill>
                <a:ea typeface="新細明體" charset="-120"/>
                <a:sym typeface="Symbol" charset="2"/>
              </a:rPr>
              <a:t>Scott</a:t>
            </a:r>
            <a:r>
              <a:rPr lang="en-US" altLang="zh-TW" sz="2400">
                <a:ea typeface="新細明體" charset="-120"/>
                <a:sym typeface="Symbol" charset="2"/>
              </a:rPr>
              <a:t>)</a:t>
            </a:r>
          </a:p>
          <a:p>
            <a:pPr lvl="4">
              <a:lnSpc>
                <a:spcPct val="80000"/>
              </a:lnSpc>
            </a:pPr>
            <a:endParaRPr lang="en-US" altLang="zh-TW" sz="800">
              <a:ea typeface="新細明體" charset="-120"/>
              <a:sym typeface="Symbol" charset="2"/>
            </a:endParaRPr>
          </a:p>
          <a:p>
            <a:pPr>
              <a:lnSpc>
                <a:spcPct val="80000"/>
              </a:lnSpc>
            </a:pPr>
            <a:r>
              <a:rPr lang="en-US" altLang="zh-TW" sz="2800">
                <a:ea typeface="新細明體" charset="-120"/>
                <a:sym typeface="Symbol" charset="2"/>
              </a:rPr>
              <a:t>Penn TreeBank  PropBank</a:t>
            </a:r>
            <a:endParaRPr lang="en-US" altLang="zh-TW" sz="2000">
              <a:ea typeface="新細明體" charset="-120"/>
              <a:sym typeface="Symbol" charset="2"/>
            </a:endParaRPr>
          </a:p>
          <a:p>
            <a:pPr lvl="1">
              <a:lnSpc>
                <a:spcPct val="80000"/>
              </a:lnSpc>
            </a:pPr>
            <a:r>
              <a:rPr lang="en-US" altLang="zh-TW" sz="2400">
                <a:ea typeface="新細明體" charset="-120"/>
                <a:sym typeface="Symbol" charset="2"/>
              </a:rPr>
              <a:t>Add a semantic layer on Penn TreeBank</a:t>
            </a:r>
          </a:p>
          <a:p>
            <a:pPr lvl="1">
              <a:lnSpc>
                <a:spcPct val="80000"/>
              </a:lnSpc>
            </a:pPr>
            <a:r>
              <a:rPr lang="en-US" altLang="zh-TW" sz="2400">
                <a:ea typeface="新細明體" charset="-120"/>
                <a:sym typeface="Symbol" charset="2"/>
              </a:rPr>
              <a:t>Define a set of semantic roles for each verb</a:t>
            </a:r>
          </a:p>
          <a:p>
            <a:pPr lvl="1">
              <a:lnSpc>
                <a:spcPct val="80000"/>
              </a:lnSpc>
            </a:pPr>
            <a:r>
              <a:rPr lang="en-US" altLang="zh-TW" sz="2400">
                <a:ea typeface="新細明體" charset="-120"/>
                <a:sym typeface="Symbol" charset="2"/>
              </a:rPr>
              <a:t>Each verb’s roles are numbered</a:t>
            </a:r>
            <a:endParaRPr lang="en-US" altLang="zh-TW" sz="1000">
              <a:ea typeface="新細明體" charset="-120"/>
              <a:sym typeface="Symbol" charset="2"/>
            </a:endParaRPr>
          </a:p>
        </p:txBody>
      </p:sp>
      <p:sp>
        <p:nvSpPr>
          <p:cNvPr id="636932" name="Rectangle 4"/>
          <p:cNvSpPr>
            <a:spLocks noChangeArrowheads="1"/>
          </p:cNvSpPr>
          <p:nvPr/>
        </p:nvSpPr>
        <p:spPr bwMode="auto">
          <a:xfrm>
            <a:off x="457200" y="4419600"/>
            <a:ext cx="8458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lvl="1"/>
            <a:r>
              <a:rPr lang="en-US" altLang="zh-TW">
                <a:ea typeface="新細明體" charset="-120"/>
                <a:sym typeface="Symbol" charset="2"/>
              </a:rPr>
              <a:t>…[</a:t>
            </a:r>
            <a:r>
              <a:rPr lang="en-US" altLang="zh-TW" b="1">
                <a:solidFill>
                  <a:srgbClr val="FF0000"/>
                </a:solidFill>
                <a:ea typeface="新細明體" charset="-120"/>
                <a:sym typeface="Symbol" charset="2"/>
              </a:rPr>
              <a:t>A0</a:t>
            </a:r>
            <a:r>
              <a:rPr lang="en-US" altLang="zh-TW">
                <a:ea typeface="新細明體" charset="-120"/>
                <a:sym typeface="Symbol" charset="2"/>
              </a:rPr>
              <a:t> the company] to … </a:t>
            </a:r>
            <a:r>
              <a:rPr lang="en-US" altLang="zh-TW" i="1">
                <a:ea typeface="新細明體" charset="-120"/>
                <a:sym typeface="Symbol" charset="2"/>
              </a:rPr>
              <a:t>offer</a:t>
            </a:r>
            <a:r>
              <a:rPr lang="en-US" altLang="zh-TW">
                <a:ea typeface="新細明體" charset="-120"/>
                <a:sym typeface="Symbol" charset="2"/>
              </a:rPr>
              <a:t> [</a:t>
            </a:r>
            <a:r>
              <a:rPr lang="en-US" altLang="zh-TW" b="1">
                <a:solidFill>
                  <a:schemeClr val="accent1"/>
                </a:solidFill>
                <a:ea typeface="新細明體" charset="-120"/>
                <a:sym typeface="Symbol" charset="2"/>
              </a:rPr>
              <a:t>A1</a:t>
            </a:r>
            <a:r>
              <a:rPr lang="en-US" altLang="zh-TW">
                <a:ea typeface="新細明體" charset="-120"/>
                <a:sym typeface="Symbol" charset="2"/>
              </a:rPr>
              <a:t> a 15% to 20% stake] [</a:t>
            </a:r>
            <a:r>
              <a:rPr lang="en-US" altLang="zh-TW" b="1">
                <a:solidFill>
                  <a:srgbClr val="0066FF"/>
                </a:solidFill>
                <a:ea typeface="新細明體" charset="-120"/>
                <a:sym typeface="Symbol" charset="2"/>
              </a:rPr>
              <a:t>A2</a:t>
            </a:r>
            <a:r>
              <a:rPr lang="en-US" altLang="zh-TW">
                <a:ea typeface="新細明體" charset="-120"/>
                <a:sym typeface="Symbol" charset="2"/>
              </a:rPr>
              <a:t> to the public]</a:t>
            </a:r>
          </a:p>
          <a:p>
            <a:pPr lvl="1"/>
            <a:r>
              <a:rPr lang="en-US" altLang="zh-TW">
                <a:ea typeface="新細明體" charset="-120"/>
                <a:sym typeface="Symbol" charset="2"/>
              </a:rPr>
              <a:t>…[</a:t>
            </a:r>
            <a:r>
              <a:rPr lang="en-US" altLang="zh-TW" b="1">
                <a:solidFill>
                  <a:srgbClr val="FF0000"/>
                </a:solidFill>
                <a:ea typeface="新細明體" charset="-120"/>
                <a:sym typeface="Symbol" charset="2"/>
              </a:rPr>
              <a:t>A0</a:t>
            </a:r>
            <a:r>
              <a:rPr lang="en-US" altLang="zh-TW">
                <a:ea typeface="新細明體" charset="-120"/>
                <a:sym typeface="Symbol" charset="2"/>
              </a:rPr>
              <a:t> Sotheby’s] … </a:t>
            </a:r>
            <a:r>
              <a:rPr lang="en-US" altLang="zh-TW" i="1">
                <a:ea typeface="新細明體" charset="-120"/>
                <a:sym typeface="Symbol" charset="2"/>
              </a:rPr>
              <a:t>offered</a:t>
            </a:r>
            <a:r>
              <a:rPr lang="en-US" altLang="zh-TW">
                <a:ea typeface="新細明體" charset="-120"/>
                <a:sym typeface="Symbol" charset="2"/>
              </a:rPr>
              <a:t> [</a:t>
            </a:r>
            <a:r>
              <a:rPr lang="en-US" altLang="zh-TW" b="1">
                <a:solidFill>
                  <a:srgbClr val="0066FF"/>
                </a:solidFill>
                <a:ea typeface="新細明體" charset="-120"/>
                <a:sym typeface="Symbol" charset="2"/>
              </a:rPr>
              <a:t>A2</a:t>
            </a:r>
            <a:r>
              <a:rPr lang="en-US" altLang="zh-TW">
                <a:ea typeface="新細明體" charset="-120"/>
                <a:sym typeface="Symbol" charset="2"/>
              </a:rPr>
              <a:t> the Dorrance heirs] [</a:t>
            </a:r>
            <a:r>
              <a:rPr lang="en-US" altLang="zh-TW" b="1">
                <a:solidFill>
                  <a:schemeClr val="accent1"/>
                </a:solidFill>
                <a:ea typeface="新細明體" charset="-120"/>
                <a:sym typeface="Symbol" charset="2"/>
              </a:rPr>
              <a:t>A1</a:t>
            </a:r>
            <a:r>
              <a:rPr lang="en-US" altLang="zh-TW">
                <a:ea typeface="新細明體" charset="-120"/>
                <a:sym typeface="Symbol" charset="2"/>
              </a:rPr>
              <a:t> a money-back guarantee]</a:t>
            </a:r>
          </a:p>
          <a:p>
            <a:pPr lvl="1"/>
            <a:r>
              <a:rPr lang="en-US" altLang="zh-TW">
                <a:ea typeface="新細明體" charset="-120"/>
                <a:sym typeface="Symbol" charset="2"/>
              </a:rPr>
              <a:t>…[</a:t>
            </a:r>
            <a:r>
              <a:rPr lang="en-US" altLang="zh-TW" b="1">
                <a:solidFill>
                  <a:schemeClr val="accent1"/>
                </a:solidFill>
                <a:ea typeface="新細明體" charset="-120"/>
                <a:sym typeface="Symbol" charset="2"/>
              </a:rPr>
              <a:t>A1</a:t>
            </a:r>
            <a:r>
              <a:rPr lang="en-US" altLang="zh-TW">
                <a:ea typeface="新細明體" charset="-120"/>
                <a:sym typeface="Symbol" charset="2"/>
              </a:rPr>
              <a:t> an amendment] </a:t>
            </a:r>
            <a:r>
              <a:rPr lang="en-US" altLang="zh-TW" i="1">
                <a:ea typeface="新細明體" charset="-120"/>
                <a:sym typeface="Symbol" charset="2"/>
              </a:rPr>
              <a:t>offered</a:t>
            </a:r>
            <a:r>
              <a:rPr lang="en-US" altLang="zh-TW">
                <a:ea typeface="新細明體" charset="-120"/>
                <a:sym typeface="Symbol" charset="2"/>
              </a:rPr>
              <a:t> [</a:t>
            </a:r>
            <a:r>
              <a:rPr lang="en-US" altLang="zh-TW" b="1">
                <a:solidFill>
                  <a:srgbClr val="FF0000"/>
                </a:solidFill>
                <a:ea typeface="新細明體" charset="-120"/>
                <a:sym typeface="Symbol" charset="2"/>
              </a:rPr>
              <a:t>A0</a:t>
            </a:r>
            <a:r>
              <a:rPr lang="en-US" altLang="zh-TW">
                <a:ea typeface="新細明體" charset="-120"/>
                <a:sym typeface="Symbol" charset="2"/>
              </a:rPr>
              <a:t> by Rep. Peter DeFazio] …</a:t>
            </a:r>
          </a:p>
          <a:p>
            <a:pPr lvl="1"/>
            <a:r>
              <a:rPr lang="en-US" altLang="zh-TW">
                <a:ea typeface="新細明體" charset="-120"/>
                <a:sym typeface="Symbol" charset="2"/>
              </a:rPr>
              <a:t>…[</a:t>
            </a:r>
            <a:r>
              <a:rPr lang="en-US" altLang="zh-TW" b="1">
                <a:solidFill>
                  <a:srgbClr val="0066FF"/>
                </a:solidFill>
                <a:ea typeface="新細明體" charset="-120"/>
                <a:sym typeface="Symbol" charset="2"/>
              </a:rPr>
              <a:t>A2</a:t>
            </a:r>
            <a:r>
              <a:rPr lang="en-US" altLang="zh-TW">
                <a:ea typeface="新細明體" charset="-120"/>
                <a:sym typeface="Symbol" charset="2"/>
              </a:rPr>
              <a:t> Subcontractors] will be </a:t>
            </a:r>
            <a:r>
              <a:rPr lang="en-US" altLang="zh-TW" i="1">
                <a:ea typeface="新細明體" charset="-120"/>
                <a:sym typeface="Symbol" charset="2"/>
              </a:rPr>
              <a:t>offered</a:t>
            </a:r>
            <a:r>
              <a:rPr lang="en-US" altLang="zh-TW">
                <a:ea typeface="新細明體" charset="-120"/>
                <a:sym typeface="Symbol" charset="2"/>
              </a:rPr>
              <a:t> [</a:t>
            </a:r>
            <a:r>
              <a:rPr lang="en-US" altLang="zh-TW" b="1">
                <a:solidFill>
                  <a:schemeClr val="accent1"/>
                </a:solidFill>
                <a:ea typeface="新細明體" charset="-120"/>
                <a:sym typeface="Symbol" charset="2"/>
              </a:rPr>
              <a:t>A1</a:t>
            </a:r>
            <a:r>
              <a:rPr lang="en-US" altLang="zh-TW">
                <a:ea typeface="新細明體" charset="-120"/>
                <a:sym typeface="Symbol" charset="2"/>
              </a:rPr>
              <a:t> a settlement] …</a:t>
            </a:r>
          </a:p>
        </p:txBody>
      </p:sp>
    </p:spTree>
    <p:extLst>
      <p:ext uri="{BB962C8B-B14F-4D97-AF65-F5344CB8AC3E}">
        <p14:creationId xmlns:p14="http://schemas.microsoft.com/office/powerpoint/2010/main" val="690653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229600" cy="990600"/>
          </a:xfrm>
        </p:spPr>
        <p:txBody>
          <a:bodyPr/>
          <a:lstStyle/>
          <a:p>
            <a:r>
              <a:rPr lang="en-US" dirty="0"/>
              <a:t>Latent Relational Structures</a:t>
            </a:r>
            <a:endParaRPr lang="en-US" altLang="x-none" dirty="0"/>
          </a:p>
        </p:txBody>
      </p:sp>
      <p:sp>
        <p:nvSpPr>
          <p:cNvPr id="14339" name="Content Placeholder 2"/>
          <p:cNvSpPr>
            <a:spLocks noGrp="1"/>
          </p:cNvSpPr>
          <p:nvPr>
            <p:ph idx="1"/>
          </p:nvPr>
        </p:nvSpPr>
        <p:spPr>
          <a:xfrm>
            <a:off x="5029200" y="2590800"/>
            <a:ext cx="3810000" cy="3733800"/>
          </a:xfrm>
        </p:spPr>
        <p:txBody>
          <a:bodyPr/>
          <a:lstStyle/>
          <a:p>
            <a:r>
              <a:rPr lang="en-US" altLang="x-none"/>
              <a:t>SRL reveals </a:t>
            </a:r>
            <a:r>
              <a:rPr lang="en-US" altLang="x-none">
                <a:solidFill>
                  <a:srgbClr val="FF0000"/>
                </a:solidFill>
              </a:rPr>
              <a:t>relations and arguments </a:t>
            </a:r>
            <a:r>
              <a:rPr lang="en-US" altLang="x-none"/>
              <a:t>in the sentence (where relations are expressed as verbs)</a:t>
            </a:r>
          </a:p>
          <a:p>
            <a:r>
              <a:rPr lang="en-US" altLang="x-none"/>
              <a:t>Cannot abstract over variability of expressing the relations – e.g. kill vs. murder vs. slay…</a:t>
            </a:r>
          </a:p>
        </p:txBody>
      </p:sp>
      <p:pic>
        <p:nvPicPr>
          <p:cNvPr id="14341" name="Picture 2" descr="SR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0"/>
            <a:ext cx="4103688"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SR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6150"/>
            <a:ext cx="694690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Line 9"/>
          <p:cNvSpPr>
            <a:spLocks noChangeShapeType="1"/>
          </p:cNvSpPr>
          <p:nvPr/>
        </p:nvSpPr>
        <p:spPr bwMode="auto">
          <a:xfrm flipH="1">
            <a:off x="2514600" y="3505200"/>
            <a:ext cx="2438400" cy="3048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 name="Line 10"/>
          <p:cNvSpPr>
            <a:spLocks noChangeShapeType="1"/>
          </p:cNvSpPr>
          <p:nvPr/>
        </p:nvSpPr>
        <p:spPr bwMode="auto">
          <a:xfrm flipH="1" flipV="1">
            <a:off x="2438400" y="3048000"/>
            <a:ext cx="2514600" cy="4572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 name="Line 11"/>
          <p:cNvSpPr>
            <a:spLocks noChangeShapeType="1"/>
          </p:cNvSpPr>
          <p:nvPr/>
        </p:nvSpPr>
        <p:spPr bwMode="auto">
          <a:xfrm flipH="1">
            <a:off x="2514600" y="3505200"/>
            <a:ext cx="2438400" cy="1295400"/>
          </a:xfrm>
          <a:prstGeom prst="line">
            <a:avLst/>
          </a:prstGeom>
          <a:noFill/>
          <a:ln w="28575">
            <a:solidFill>
              <a:schemeClr val="fo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 name="Line 13"/>
          <p:cNvSpPr>
            <a:spLocks noChangeShapeType="1"/>
          </p:cNvSpPr>
          <p:nvPr/>
        </p:nvSpPr>
        <p:spPr bwMode="auto">
          <a:xfrm flipH="1">
            <a:off x="4038600" y="4267200"/>
            <a:ext cx="1066800" cy="1143000"/>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 name="Line 14"/>
          <p:cNvSpPr>
            <a:spLocks noChangeShapeType="1"/>
          </p:cNvSpPr>
          <p:nvPr/>
        </p:nvSpPr>
        <p:spPr bwMode="auto">
          <a:xfrm flipH="1">
            <a:off x="4038600" y="4267200"/>
            <a:ext cx="1066800" cy="1524000"/>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15"/>
          <p:cNvSpPr>
            <a:spLocks noChangeShapeType="1"/>
          </p:cNvSpPr>
          <p:nvPr/>
        </p:nvSpPr>
        <p:spPr bwMode="auto">
          <a:xfrm flipH="1" flipV="1">
            <a:off x="4038600" y="2819400"/>
            <a:ext cx="1066800" cy="1447800"/>
          </a:xfrm>
          <a:prstGeom prst="line">
            <a:avLst/>
          </a:prstGeom>
          <a:noFill/>
          <a:ln w="2857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 name="Oval 2"/>
          <p:cNvSpPr/>
          <p:nvPr/>
        </p:nvSpPr>
        <p:spPr>
          <a:xfrm>
            <a:off x="4944616" y="3284984"/>
            <a:ext cx="419472" cy="419472"/>
          </a:xfrm>
          <a:prstGeom prst="ellipse">
            <a:avLst/>
          </a:prstGeom>
          <a:solidFill>
            <a:srgbClr val="92D05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944616" y="4057464"/>
            <a:ext cx="419472" cy="419472"/>
          </a:xfrm>
          <a:prstGeom prst="ellipse">
            <a:avLst/>
          </a:prstGeom>
          <a:solidFill>
            <a:schemeClr val="accent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0" y="946150"/>
            <a:ext cx="4572000" cy="3946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Rectangle 4"/>
          <p:cNvSpPr/>
          <p:nvPr/>
        </p:nvSpPr>
        <p:spPr>
          <a:xfrm>
            <a:off x="170762" y="976796"/>
            <a:ext cx="6851306" cy="75940"/>
          </a:xfrm>
          <a:prstGeom prst="rect">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9" name="TextBox 18"/>
          <p:cNvSpPr txBox="1"/>
          <p:nvPr/>
        </p:nvSpPr>
        <p:spPr>
          <a:xfrm>
            <a:off x="1965829" y="6308303"/>
            <a:ext cx="5234568" cy="577081"/>
          </a:xfrm>
          <a:prstGeom prst="rect">
            <a:avLst/>
          </a:prstGeom>
          <a:noFill/>
        </p:spPr>
        <p:txBody>
          <a:bodyPr wrap="square" rtlCol="0">
            <a:spAutoFit/>
          </a:bodyPr>
          <a:lstStyle/>
          <a:p>
            <a:pPr algn="ctr">
              <a:buFont typeface="Wingdings" charset="2"/>
              <a:buNone/>
            </a:pPr>
            <a:r>
              <a:rPr lang="en-US" altLang="x-none" sz="1050" dirty="0">
                <a:solidFill>
                  <a:srgbClr val="0B05FF"/>
                </a:solidFill>
              </a:rPr>
              <a:t>An Introduction to </a:t>
            </a:r>
            <a:r>
              <a:rPr lang="en-US" altLang="x-none" sz="1050" dirty="0" smtClean="0">
                <a:solidFill>
                  <a:srgbClr val="0B05FF"/>
                </a:solidFill>
              </a:rPr>
              <a:t>Machine </a:t>
            </a:r>
            <a:r>
              <a:rPr lang="en-US" altLang="x-none" sz="1050" dirty="0">
                <a:solidFill>
                  <a:srgbClr val="0B05FF"/>
                </a:solidFill>
              </a:rPr>
              <a:t>Learning </a:t>
            </a:r>
            <a:r>
              <a:rPr lang="en-US" altLang="x-none" sz="1050" dirty="0" smtClean="0">
                <a:solidFill>
                  <a:srgbClr val="0B05FF"/>
                </a:solidFill>
              </a:rPr>
              <a:t>and Natural </a:t>
            </a:r>
            <a:r>
              <a:rPr lang="en-US" altLang="x-none" sz="1050" dirty="0">
                <a:solidFill>
                  <a:srgbClr val="0B05FF"/>
                </a:solidFill>
              </a:rPr>
              <a:t>Language </a:t>
            </a:r>
            <a:r>
              <a:rPr lang="en-US" altLang="x-none" sz="1050" dirty="0" smtClean="0">
                <a:solidFill>
                  <a:srgbClr val="0B05FF"/>
                </a:solidFill>
              </a:rPr>
              <a:t>Processing Tools,  </a:t>
            </a:r>
            <a:br>
              <a:rPr lang="en-US" altLang="x-none" sz="1050" dirty="0" smtClean="0">
                <a:solidFill>
                  <a:srgbClr val="0B05FF"/>
                </a:solidFill>
              </a:rPr>
            </a:br>
            <a:r>
              <a:rPr lang="en-US" altLang="x-none" sz="1050" dirty="0" smtClean="0">
                <a:solidFill>
                  <a:srgbClr val="0B05FF"/>
                </a:solidFill>
              </a:rPr>
              <a:t>V. </a:t>
            </a:r>
            <a:r>
              <a:rPr lang="en-US" altLang="x-none" sz="1050" dirty="0" err="1">
                <a:solidFill>
                  <a:srgbClr val="0B05FF"/>
                </a:solidFill>
              </a:rPr>
              <a:t>Srikumar</a:t>
            </a:r>
            <a:r>
              <a:rPr lang="en-US" altLang="x-none" sz="1050" dirty="0">
                <a:solidFill>
                  <a:srgbClr val="0B05FF"/>
                </a:solidFill>
              </a:rPr>
              <a:t>, </a:t>
            </a:r>
            <a:r>
              <a:rPr lang="en-US" altLang="x-none" sz="1050" dirty="0" smtClean="0">
                <a:solidFill>
                  <a:srgbClr val="0B05FF"/>
                </a:solidFill>
              </a:rPr>
              <a:t>M. Sammons, N. </a:t>
            </a:r>
            <a:r>
              <a:rPr lang="en-US" altLang="x-none" sz="1050" dirty="0" err="1">
                <a:solidFill>
                  <a:srgbClr val="0B05FF"/>
                </a:solidFill>
              </a:rPr>
              <a:t>Rizzolo</a:t>
            </a:r>
            <a:r>
              <a:rPr lang="en-US" altLang="x-none" sz="1050" dirty="0">
                <a:solidFill>
                  <a:srgbClr val="0B05FF"/>
                </a:solidFill>
              </a:rPr>
              <a:t> </a:t>
            </a:r>
            <a:br>
              <a:rPr lang="en-US" altLang="x-none" sz="1050" dirty="0">
                <a:solidFill>
                  <a:srgbClr val="0B05FF"/>
                </a:solidFill>
              </a:rPr>
            </a:br>
            <a:endParaRPr lang="en-US" sz="1050" dirty="0">
              <a:solidFill>
                <a:srgbClr val="0B05FF"/>
              </a:solidFill>
            </a:endParaRPr>
          </a:p>
        </p:txBody>
      </p:sp>
    </p:spTree>
    <p:extLst>
      <p:ext uri="{BB962C8B-B14F-4D97-AF65-F5344CB8AC3E}">
        <p14:creationId xmlns:p14="http://schemas.microsoft.com/office/powerpoint/2010/main" val="691680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0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1000"/>
                                        <p:tgtEl>
                                          <p:spTgt spid="1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100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Collective Learning on Multi-Relational Data</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484784"/>
            <a:ext cx="6491064" cy="4527516"/>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68</a:t>
            </a:fld>
            <a:endParaRPr lang="de-DE"/>
          </a:p>
        </p:txBody>
      </p:sp>
    </p:spTree>
    <p:extLst>
      <p:ext uri="{BB962C8B-B14F-4D97-AF65-F5344CB8AC3E}">
        <p14:creationId xmlns:p14="http://schemas.microsoft.com/office/powerpoint/2010/main" val="4172574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Towards Latent Relational Structures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84784"/>
            <a:ext cx="8229600" cy="3536326"/>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69</a:t>
            </a:fld>
            <a:endParaRPr lang="de-DE"/>
          </a:p>
        </p:txBody>
      </p:sp>
      <p:sp>
        <p:nvSpPr>
          <p:cNvPr id="6" name="Rectangle 5"/>
          <p:cNvSpPr/>
          <p:nvPr/>
        </p:nvSpPr>
        <p:spPr>
          <a:xfrm>
            <a:off x="2448272" y="6021288"/>
            <a:ext cx="4572000" cy="600164"/>
          </a:xfrm>
          <a:prstGeom prst="rect">
            <a:avLst/>
          </a:prstGeom>
        </p:spPr>
        <p:txBody>
          <a:bodyPr>
            <a:spAutoFit/>
          </a:bodyPr>
          <a:lstStyle/>
          <a:p>
            <a:r>
              <a:rPr lang="en-US" sz="1100" dirty="0">
                <a:solidFill>
                  <a:srgbClr val="0305FF"/>
                </a:solidFill>
              </a:rPr>
              <a:t>Maximilian Nickel, Volker </a:t>
            </a:r>
            <a:r>
              <a:rPr lang="en-US" sz="1100" dirty="0" err="1">
                <a:solidFill>
                  <a:srgbClr val="0305FF"/>
                </a:solidFill>
              </a:rPr>
              <a:t>Tresp</a:t>
            </a:r>
            <a:r>
              <a:rPr lang="en-US" sz="1100" dirty="0">
                <a:solidFill>
                  <a:srgbClr val="0305FF"/>
                </a:solidFill>
              </a:rPr>
              <a:t>, Hans-Peter </a:t>
            </a:r>
            <a:r>
              <a:rPr lang="en-US" sz="1100" dirty="0" err="1" smtClean="0">
                <a:solidFill>
                  <a:srgbClr val="0305FF"/>
                </a:solidFill>
              </a:rPr>
              <a:t>Kriegel</a:t>
            </a:r>
            <a:r>
              <a:rPr lang="en-US" sz="1100" dirty="0" smtClean="0">
                <a:solidFill>
                  <a:srgbClr val="0305FF"/>
                </a:solidFill>
              </a:rPr>
              <a:t/>
            </a:r>
            <a:br>
              <a:rPr lang="en-US" sz="1100" dirty="0" smtClean="0">
                <a:solidFill>
                  <a:srgbClr val="0305FF"/>
                </a:solidFill>
              </a:rPr>
            </a:br>
            <a:r>
              <a:rPr lang="en-US" sz="1100" dirty="0" smtClean="0">
                <a:solidFill>
                  <a:srgbClr val="0305FF"/>
                </a:solidFill>
              </a:rPr>
              <a:t>A </a:t>
            </a:r>
            <a:r>
              <a:rPr lang="en-US" sz="1100" dirty="0">
                <a:solidFill>
                  <a:srgbClr val="0305FF"/>
                </a:solidFill>
              </a:rPr>
              <a:t>Three-Way Model for Collective Learning on Multi-Relational Data</a:t>
            </a:r>
          </a:p>
          <a:p>
            <a:r>
              <a:rPr lang="en-US" sz="1100" dirty="0">
                <a:solidFill>
                  <a:srgbClr val="0305FF"/>
                </a:solidFill>
              </a:rPr>
              <a:t>In Proc. 28th International Conference on Machine Learning, </a:t>
            </a:r>
            <a:r>
              <a:rPr lang="en-US" sz="1100" b="1" dirty="0">
                <a:solidFill>
                  <a:srgbClr val="FF0000"/>
                </a:solidFill>
              </a:rPr>
              <a:t>2011</a:t>
            </a:r>
          </a:p>
        </p:txBody>
      </p:sp>
    </p:spTree>
    <p:extLst>
      <p:ext uri="{BB962C8B-B14F-4D97-AF65-F5344CB8AC3E}">
        <p14:creationId xmlns:p14="http://schemas.microsoft.com/office/powerpoint/2010/main" val="1311316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Embedding Approaches</a:t>
            </a:r>
            <a:endParaRPr lang="en-US" sz="4000" dirty="0"/>
          </a:p>
        </p:txBody>
      </p:sp>
      <p:sp>
        <p:nvSpPr>
          <p:cNvPr id="3" name="Content Placeholder 2"/>
          <p:cNvSpPr>
            <a:spLocks noGrp="1"/>
          </p:cNvSpPr>
          <p:nvPr>
            <p:ph idx="1"/>
          </p:nvPr>
        </p:nvSpPr>
        <p:spPr/>
        <p:txBody>
          <a:bodyPr/>
          <a:lstStyle/>
          <a:p>
            <a:r>
              <a:rPr lang="en-US" dirty="0" smtClean="0"/>
              <a:t>Represent </a:t>
            </a:r>
            <a:r>
              <a:rPr lang="en-US" dirty="0"/>
              <a:t>each word with a low-dimensional vector</a:t>
            </a:r>
          </a:p>
          <a:p>
            <a:r>
              <a:rPr lang="en-US" dirty="0"/>
              <a:t>Word similarity = vector similarity</a:t>
            </a:r>
          </a:p>
          <a:p>
            <a:r>
              <a:rPr lang="en-US" dirty="0"/>
              <a:t>Key idea: Predict surrounding words of every word</a:t>
            </a:r>
          </a:p>
          <a:p>
            <a:r>
              <a:rPr lang="en-US" dirty="0"/>
              <a:t>Faster and can easily incorporate a new sentence/document or add a word to the vocabulary</a:t>
            </a:r>
            <a:br>
              <a:rPr lang="en-US" dirty="0"/>
            </a:br>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7</a:t>
            </a:fld>
            <a:endParaRPr lang="en-US" dirty="0"/>
          </a:p>
        </p:txBody>
      </p:sp>
    </p:spTree>
    <p:extLst>
      <p:ext uri="{BB962C8B-B14F-4D97-AF65-F5344CB8AC3E}">
        <p14:creationId xmlns:p14="http://schemas.microsoft.com/office/powerpoint/2010/main" val="168708099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297970"/>
            <a:ext cx="8229600" cy="2995126"/>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70</a:t>
            </a:fld>
            <a:endParaRPr lang="de-DE"/>
          </a:p>
        </p:txBody>
      </p:sp>
      <p:sp>
        <p:nvSpPr>
          <p:cNvPr id="6" name="Rectangle 5"/>
          <p:cNvSpPr/>
          <p:nvPr/>
        </p:nvSpPr>
        <p:spPr>
          <a:xfrm>
            <a:off x="4139952" y="6345336"/>
            <a:ext cx="1021433" cy="307777"/>
          </a:xfrm>
          <a:prstGeom prst="rect">
            <a:avLst/>
          </a:prstGeom>
        </p:spPr>
        <p:txBody>
          <a:bodyPr wrap="none">
            <a:spAutoFit/>
          </a:bodyPr>
          <a:lstStyle/>
          <a:p>
            <a:r>
              <a:rPr lang="en-US" sz="1400" smtClean="0">
                <a:solidFill>
                  <a:srgbClr val="0305FF"/>
                </a:solidFill>
              </a:rPr>
              <a:t>© M. </a:t>
            </a:r>
            <a:r>
              <a:rPr lang="en-US" sz="1400" dirty="0">
                <a:solidFill>
                  <a:srgbClr val="0305FF"/>
                </a:solidFill>
              </a:rPr>
              <a:t>Nickel</a:t>
            </a:r>
            <a:endParaRPr lang="en-US" sz="1400" dirty="0"/>
          </a:p>
        </p:txBody>
      </p:sp>
    </p:spTree>
    <p:extLst>
      <p:ext uri="{BB962C8B-B14F-4D97-AF65-F5344CB8AC3E}">
        <p14:creationId xmlns:p14="http://schemas.microsoft.com/office/powerpoint/2010/main" val="18254653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Tensor Factorization with </a:t>
            </a:r>
            <a:r>
              <a:rPr lang="en-US" dirty="0" err="1" smtClean="0"/>
              <a:t>Rescal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2534" y="1196975"/>
            <a:ext cx="7918932" cy="4968875"/>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71</a:t>
            </a:fld>
            <a:endParaRPr lang="de-DE"/>
          </a:p>
        </p:txBody>
      </p:sp>
      <p:sp>
        <p:nvSpPr>
          <p:cNvPr id="6" name="Rectangle 5"/>
          <p:cNvSpPr/>
          <p:nvPr/>
        </p:nvSpPr>
        <p:spPr>
          <a:xfrm>
            <a:off x="3735328" y="4293096"/>
            <a:ext cx="518160" cy="1640344"/>
          </a:xfrm>
          <a:prstGeom prst="rect">
            <a:avLst/>
          </a:prstGeom>
          <a:solidFill>
            <a:srgbClr val="FFC000">
              <a:alpha val="3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16200000">
            <a:off x="6528954" y="3732004"/>
            <a:ext cx="518160" cy="1640344"/>
          </a:xfrm>
          <a:prstGeom prst="rect">
            <a:avLst/>
          </a:prstGeom>
          <a:solidFill>
            <a:srgbClr val="FFC000">
              <a:alpha val="3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139952" y="6345336"/>
            <a:ext cx="1021433" cy="307777"/>
          </a:xfrm>
          <a:prstGeom prst="rect">
            <a:avLst/>
          </a:prstGeom>
        </p:spPr>
        <p:txBody>
          <a:bodyPr wrap="none">
            <a:spAutoFit/>
          </a:bodyPr>
          <a:lstStyle/>
          <a:p>
            <a:r>
              <a:rPr lang="en-US" sz="1400" smtClean="0">
                <a:solidFill>
                  <a:srgbClr val="0305FF"/>
                </a:solidFill>
              </a:rPr>
              <a:t>© M. </a:t>
            </a:r>
            <a:r>
              <a:rPr lang="en-US" sz="1400" dirty="0">
                <a:solidFill>
                  <a:srgbClr val="0305FF"/>
                </a:solidFill>
              </a:rPr>
              <a:t>Nickel</a:t>
            </a:r>
            <a:endParaRPr lang="en-US" sz="1400" dirty="0"/>
          </a:p>
        </p:txBody>
      </p:sp>
    </p:spTree>
    <p:extLst>
      <p:ext uri="{BB962C8B-B14F-4D97-AF65-F5344CB8AC3E}">
        <p14:creationId xmlns:p14="http://schemas.microsoft.com/office/powerpoint/2010/main" val="164531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Relational Learning Tasks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68760"/>
            <a:ext cx="8229600" cy="4089332"/>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72</a:t>
            </a:fld>
            <a:endParaRPr lang="de-DE"/>
          </a:p>
        </p:txBody>
      </p:sp>
      <p:sp>
        <p:nvSpPr>
          <p:cNvPr id="6" name="Rectangle 5"/>
          <p:cNvSpPr/>
          <p:nvPr/>
        </p:nvSpPr>
        <p:spPr>
          <a:xfrm>
            <a:off x="4139952" y="6345336"/>
            <a:ext cx="1021433" cy="307777"/>
          </a:xfrm>
          <a:prstGeom prst="rect">
            <a:avLst/>
          </a:prstGeom>
        </p:spPr>
        <p:txBody>
          <a:bodyPr wrap="none">
            <a:spAutoFit/>
          </a:bodyPr>
          <a:lstStyle/>
          <a:p>
            <a:r>
              <a:rPr lang="en-US" sz="1400" smtClean="0">
                <a:solidFill>
                  <a:srgbClr val="0305FF"/>
                </a:solidFill>
              </a:rPr>
              <a:t>© M. </a:t>
            </a:r>
            <a:r>
              <a:rPr lang="en-US" sz="1400" dirty="0">
                <a:solidFill>
                  <a:srgbClr val="0305FF"/>
                </a:solidFill>
              </a:rPr>
              <a:t>Nickel</a:t>
            </a:r>
            <a:endParaRPr lang="en-US" sz="1400" dirty="0"/>
          </a:p>
        </p:txBody>
      </p:sp>
      <p:sp>
        <p:nvSpPr>
          <p:cNvPr id="3" name="TextBox 2"/>
          <p:cNvSpPr txBox="1"/>
          <p:nvPr/>
        </p:nvSpPr>
        <p:spPr>
          <a:xfrm>
            <a:off x="5568188" y="3861048"/>
            <a:ext cx="227948" cy="369332"/>
          </a:xfrm>
          <a:prstGeom prst="rect">
            <a:avLst/>
          </a:prstGeom>
          <a:noFill/>
        </p:spPr>
        <p:txBody>
          <a:bodyPr wrap="none" rtlCol="0">
            <a:spAutoFit/>
          </a:bodyPr>
          <a:lstStyle/>
          <a:p>
            <a:r>
              <a:rPr lang="en-US" smtClean="0"/>
              <a:t>'</a:t>
            </a:r>
            <a:endParaRPr lang="en-US"/>
          </a:p>
        </p:txBody>
      </p:sp>
    </p:spTree>
    <p:extLst>
      <p:ext uri="{BB962C8B-B14F-4D97-AF65-F5344CB8AC3E}">
        <p14:creationId xmlns:p14="http://schemas.microsoft.com/office/powerpoint/2010/main" val="17431937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the Factorization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32189"/>
            <a:ext cx="8229600" cy="4498446"/>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73</a:t>
            </a:fld>
            <a:endParaRPr lang="de-DE"/>
          </a:p>
        </p:txBody>
      </p:sp>
      <p:sp>
        <p:nvSpPr>
          <p:cNvPr id="6" name="Rectangle 5"/>
          <p:cNvSpPr/>
          <p:nvPr/>
        </p:nvSpPr>
        <p:spPr>
          <a:xfrm>
            <a:off x="2710645" y="6345336"/>
            <a:ext cx="3744936" cy="307777"/>
          </a:xfrm>
          <a:prstGeom prst="rect">
            <a:avLst/>
          </a:prstGeom>
        </p:spPr>
        <p:txBody>
          <a:bodyPr wrap="none">
            <a:spAutoFit/>
          </a:bodyPr>
          <a:lstStyle/>
          <a:p>
            <a:r>
              <a:rPr lang="en-US" sz="1400" dirty="0" smtClean="0">
                <a:solidFill>
                  <a:srgbClr val="0305FF"/>
                </a:solidFill>
              </a:rPr>
              <a:t>© M</a:t>
            </a:r>
            <a:r>
              <a:rPr lang="en-US" sz="1400" dirty="0">
                <a:solidFill>
                  <a:srgbClr val="0305FF"/>
                </a:solidFill>
              </a:rPr>
              <a:t>. </a:t>
            </a:r>
            <a:r>
              <a:rPr lang="en-US" sz="1400" dirty="0" smtClean="0">
                <a:solidFill>
                  <a:srgbClr val="0305FF"/>
                </a:solidFill>
              </a:rPr>
              <a:t>Nickel  https</a:t>
            </a:r>
            <a:r>
              <a:rPr lang="en-US" sz="1400" dirty="0">
                <a:solidFill>
                  <a:srgbClr val="0305FF"/>
                </a:solidFill>
              </a:rPr>
              <a:t>://</a:t>
            </a:r>
            <a:r>
              <a:rPr lang="en-US" sz="1400" dirty="0" err="1" smtClean="0">
                <a:solidFill>
                  <a:srgbClr val="0305FF"/>
                </a:solidFill>
              </a:rPr>
              <a:t>github.com</a:t>
            </a:r>
            <a:r>
              <a:rPr lang="en-US" sz="1400" dirty="0" smtClean="0">
                <a:solidFill>
                  <a:srgbClr val="0305FF"/>
                </a:solidFill>
              </a:rPr>
              <a:t>/</a:t>
            </a:r>
            <a:r>
              <a:rPr lang="en-US" sz="1400" dirty="0" err="1" smtClean="0">
                <a:solidFill>
                  <a:srgbClr val="0305FF"/>
                </a:solidFill>
              </a:rPr>
              <a:t>mnick</a:t>
            </a:r>
            <a:r>
              <a:rPr lang="en-US" sz="1400" dirty="0" smtClean="0">
                <a:solidFill>
                  <a:srgbClr val="0305FF"/>
                </a:solidFill>
              </a:rPr>
              <a:t>/</a:t>
            </a:r>
            <a:r>
              <a:rPr lang="en-US" sz="1400" dirty="0" err="1" smtClean="0">
                <a:solidFill>
                  <a:srgbClr val="0305FF"/>
                </a:solidFill>
              </a:rPr>
              <a:t>rescal.py</a:t>
            </a:r>
            <a:endParaRPr lang="en-US" sz="1400" dirty="0"/>
          </a:p>
        </p:txBody>
      </p:sp>
      <p:pic>
        <p:nvPicPr>
          <p:cNvPr id="7" name="Picture 8" descr="fimg33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435" y="99350"/>
            <a:ext cx="1920875" cy="731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2874288" y="2062009"/>
            <a:ext cx="540276" cy="430887"/>
          </a:xfrm>
          <a:prstGeom prst="rect">
            <a:avLst/>
          </a:prstGeom>
          <a:noFill/>
        </p:spPr>
        <p:txBody>
          <a:bodyPr wrap="none" rtlCol="0">
            <a:spAutoFit/>
          </a:bodyPr>
          <a:lstStyle/>
          <a:p>
            <a:r>
              <a:rPr lang="en-US" sz="2200" dirty="0" err="1" smtClean="0">
                <a:latin typeface="Times New Roman" charset="0"/>
                <a:ea typeface="Times New Roman" charset="0"/>
                <a:cs typeface="Times New Roman" charset="0"/>
              </a:rPr>
              <a:t>arg</a:t>
            </a:r>
            <a:endParaRPr lang="en-US" sz="22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8462033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Collective Learning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8284" y="1196975"/>
            <a:ext cx="7167432" cy="4968875"/>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74</a:t>
            </a:fld>
            <a:endParaRPr lang="de-DE"/>
          </a:p>
        </p:txBody>
      </p:sp>
    </p:spTree>
    <p:extLst>
      <p:ext uri="{BB962C8B-B14F-4D97-AF65-F5344CB8AC3E}">
        <p14:creationId xmlns:p14="http://schemas.microsoft.com/office/powerpoint/2010/main" val="15776271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Collective Learning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8914" y="1196975"/>
            <a:ext cx="7106171" cy="4968875"/>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75</a:t>
            </a:fld>
            <a:endParaRPr lang="de-DE"/>
          </a:p>
        </p:txBody>
      </p:sp>
    </p:spTree>
    <p:extLst>
      <p:ext uri="{BB962C8B-B14F-4D97-AF65-F5344CB8AC3E}">
        <p14:creationId xmlns:p14="http://schemas.microsoft.com/office/powerpoint/2010/main" val="1985507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Collective Learning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2951" y="1196975"/>
            <a:ext cx="7138097" cy="4968875"/>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76</a:t>
            </a:fld>
            <a:endParaRPr lang="de-DE"/>
          </a:p>
        </p:txBody>
      </p:sp>
    </p:spTree>
    <p:extLst>
      <p:ext uri="{BB962C8B-B14F-4D97-AF65-F5344CB8AC3E}">
        <p14:creationId xmlns:p14="http://schemas.microsoft.com/office/powerpoint/2010/main" val="200097331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Collective Learning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5291" y="1196975"/>
            <a:ext cx="7073418" cy="4968875"/>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77</a:t>
            </a:fld>
            <a:endParaRPr lang="de-DE"/>
          </a:p>
        </p:txBody>
      </p:sp>
    </p:spTree>
    <p:extLst>
      <p:ext uri="{BB962C8B-B14F-4D97-AF65-F5344CB8AC3E}">
        <p14:creationId xmlns:p14="http://schemas.microsoft.com/office/powerpoint/2010/main" val="7646436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Collective Learning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009" y="1196975"/>
            <a:ext cx="7819981" cy="4968875"/>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78</a:t>
            </a:fld>
            <a:endParaRPr lang="de-DE"/>
          </a:p>
        </p:txBody>
      </p:sp>
    </p:spTree>
    <p:extLst>
      <p:ext uri="{BB962C8B-B14F-4D97-AF65-F5344CB8AC3E}">
        <p14:creationId xmlns:p14="http://schemas.microsoft.com/office/powerpoint/2010/main" val="8229423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Collective Learning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868" y="1268760"/>
            <a:ext cx="8229600" cy="2042808"/>
          </a:xfrm>
        </p:spPr>
      </p:pic>
      <p:sp>
        <p:nvSpPr>
          <p:cNvPr id="4" name="Slide Number Placeholder 3"/>
          <p:cNvSpPr>
            <a:spLocks noGrp="1"/>
          </p:cNvSpPr>
          <p:nvPr>
            <p:ph type="sldNum" sz="quarter" idx="12"/>
          </p:nvPr>
        </p:nvSpPr>
        <p:spPr/>
        <p:txBody>
          <a:bodyPr/>
          <a:lstStyle/>
          <a:p>
            <a:pPr>
              <a:defRPr/>
            </a:pPr>
            <a:fld id="{A4C577E2-95DD-1F4B-A688-E8FB02007787}" type="slidenum">
              <a:rPr lang="de-DE" smtClean="0"/>
              <a:pPr>
                <a:defRPr/>
              </a:pPr>
              <a:t>79</a:t>
            </a:fld>
            <a:endParaRPr lang="de-DE"/>
          </a:p>
        </p:txBody>
      </p:sp>
      <p:sp>
        <p:nvSpPr>
          <p:cNvPr id="6" name="Rectangle 5"/>
          <p:cNvSpPr/>
          <p:nvPr/>
        </p:nvSpPr>
        <p:spPr>
          <a:xfrm>
            <a:off x="4139952" y="6345336"/>
            <a:ext cx="1021433" cy="307777"/>
          </a:xfrm>
          <a:prstGeom prst="rect">
            <a:avLst/>
          </a:prstGeom>
        </p:spPr>
        <p:txBody>
          <a:bodyPr wrap="none">
            <a:spAutoFit/>
          </a:bodyPr>
          <a:lstStyle/>
          <a:p>
            <a:r>
              <a:rPr lang="en-US" sz="1400" smtClean="0">
                <a:solidFill>
                  <a:srgbClr val="0305FF"/>
                </a:solidFill>
              </a:rPr>
              <a:t>© M. </a:t>
            </a:r>
            <a:r>
              <a:rPr lang="en-US" sz="1400" dirty="0">
                <a:solidFill>
                  <a:srgbClr val="0305FF"/>
                </a:solidFill>
              </a:rPr>
              <a:t>Nickel</a:t>
            </a:r>
            <a:endParaRPr lang="en-US" sz="1400" dirty="0"/>
          </a:p>
        </p:txBody>
      </p:sp>
    </p:spTree>
    <p:extLst>
      <p:ext uri="{BB962C8B-B14F-4D97-AF65-F5344CB8AC3E}">
        <p14:creationId xmlns:p14="http://schemas.microsoft.com/office/powerpoint/2010/main" val="1398129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Represent</a:t>
            </a:r>
            <a:r>
              <a:rPr lang="en-US" dirty="0"/>
              <a:t> the meaning of </a:t>
            </a:r>
            <a:r>
              <a:rPr lang="en-US" b="1" dirty="0"/>
              <a:t>word</a:t>
            </a:r>
            <a:r>
              <a:rPr lang="en-US" dirty="0"/>
              <a:t> – word2vec</a:t>
            </a:r>
          </a:p>
        </p:txBody>
      </p:sp>
      <p:sp>
        <p:nvSpPr>
          <p:cNvPr id="3" name="Content Placeholder 2"/>
          <p:cNvSpPr>
            <a:spLocks noGrp="1"/>
          </p:cNvSpPr>
          <p:nvPr>
            <p:ph idx="1"/>
          </p:nvPr>
        </p:nvSpPr>
        <p:spPr>
          <a:xfrm>
            <a:off x="471821" y="1196752"/>
            <a:ext cx="7886700" cy="3418285"/>
          </a:xfrm>
        </p:spPr>
        <p:txBody>
          <a:bodyPr/>
          <a:lstStyle/>
          <a:p>
            <a:r>
              <a:rPr lang="en-US" dirty="0"/>
              <a:t>2 basic </a:t>
            </a:r>
            <a:r>
              <a:rPr lang="en-US" dirty="0" smtClean="0"/>
              <a:t>network </a:t>
            </a:r>
            <a:r>
              <a:rPr lang="en-US" dirty="0"/>
              <a:t>models:</a:t>
            </a:r>
          </a:p>
          <a:p>
            <a:pPr lvl="1"/>
            <a:r>
              <a:rPr lang="en-US" dirty="0">
                <a:solidFill>
                  <a:srgbClr val="0B05FF"/>
                </a:solidFill>
              </a:rPr>
              <a:t>Continuous Bag of Word </a:t>
            </a:r>
            <a:r>
              <a:rPr lang="en-US" dirty="0"/>
              <a:t>(</a:t>
            </a:r>
            <a:r>
              <a:rPr lang="en-US" dirty="0">
                <a:solidFill>
                  <a:srgbClr val="0B05FF"/>
                </a:solidFill>
              </a:rPr>
              <a:t>CBOW</a:t>
            </a:r>
            <a:r>
              <a:rPr lang="en-US" dirty="0"/>
              <a:t>): use a window of word to predict the middle word</a:t>
            </a:r>
          </a:p>
          <a:p>
            <a:pPr lvl="1"/>
            <a:r>
              <a:rPr lang="en-US" dirty="0">
                <a:solidFill>
                  <a:srgbClr val="0B05FF"/>
                </a:solidFill>
              </a:rPr>
              <a:t>Skip-gram </a:t>
            </a:r>
            <a:r>
              <a:rPr lang="en-US" dirty="0"/>
              <a:t>(</a:t>
            </a:r>
            <a:r>
              <a:rPr lang="en-US" dirty="0">
                <a:solidFill>
                  <a:srgbClr val="0B05FF"/>
                </a:solidFill>
              </a:rPr>
              <a:t>SG</a:t>
            </a:r>
            <a:r>
              <a:rPr lang="en-US" dirty="0"/>
              <a:t>): use a word to predict the surrounding ones in window. </a:t>
            </a:r>
            <a:br>
              <a:rPr lang="en-US" dirty="0"/>
            </a:br>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pPr/>
              <a:t>8</a:t>
            </a:fld>
            <a:endParaRPr lang="en-US" dirty="0"/>
          </a:p>
        </p:txBody>
      </p:sp>
      <p:pic>
        <p:nvPicPr>
          <p:cNvPr id="5" name="Picture 4"/>
          <p:cNvPicPr>
            <a:picLocks noChangeAspect="1"/>
          </p:cNvPicPr>
          <p:nvPr/>
        </p:nvPicPr>
        <p:blipFill>
          <a:blip r:embed="rId2"/>
          <a:stretch>
            <a:fillRect/>
          </a:stretch>
        </p:blipFill>
        <p:spPr>
          <a:xfrm>
            <a:off x="1957720" y="3410860"/>
            <a:ext cx="4914902" cy="2989940"/>
          </a:xfrm>
          <a:prstGeom prst="rect">
            <a:avLst/>
          </a:prstGeom>
        </p:spPr>
      </p:pic>
    </p:spTree>
    <p:extLst>
      <p:ext uri="{BB962C8B-B14F-4D97-AF65-F5344CB8AC3E}">
        <p14:creationId xmlns:p14="http://schemas.microsoft.com/office/powerpoint/2010/main" val="15436916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6266"/>
            <a:ext cx="9043240" cy="1009852"/>
          </a:xfrm>
        </p:spPr>
        <p:txBody>
          <a:bodyPr>
            <a:noAutofit/>
          </a:bodyPr>
          <a:lstStyle/>
          <a:p>
            <a:r>
              <a:rPr lang="en-US" sz="3200" dirty="0" smtClean="0">
                <a:solidFill>
                  <a:prstClr val="black"/>
                </a:solidFill>
                <a:latin typeface="Calibri" charset="0"/>
                <a:ea typeface="ＭＳ Ｐゴシック" charset="0"/>
                <a:cs typeface="ＭＳ Ｐゴシック" charset="0"/>
              </a:rPr>
              <a:t>Using Learned Relational Networks </a:t>
            </a:r>
            <a:r>
              <a:rPr lang="en-US" sz="3200" smtClean="0">
                <a:solidFill>
                  <a:prstClr val="black"/>
                </a:solidFill>
                <a:latin typeface="Calibri" charset="0"/>
                <a:ea typeface="ＭＳ Ｐゴシック" charset="0"/>
                <a:cs typeface="ＭＳ Ｐゴシック" charset="0"/>
              </a:rPr>
              <a:t>for IR</a:t>
            </a:r>
            <a:endParaRPr lang="en-US" sz="3600" dirty="0"/>
          </a:p>
        </p:txBody>
      </p:sp>
      <p:sp>
        <p:nvSpPr>
          <p:cNvPr id="3" name="TextBox 2"/>
          <p:cNvSpPr txBox="1"/>
          <p:nvPr/>
        </p:nvSpPr>
        <p:spPr>
          <a:xfrm>
            <a:off x="281288" y="1355193"/>
            <a:ext cx="8702889"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buFont typeface="Arial"/>
              <a:buChar char="•"/>
            </a:pPr>
            <a:r>
              <a:rPr lang="en-US" sz="2000" dirty="0" smtClean="0"/>
              <a:t>Query answering: indirect queries requiring chains of reasoning</a:t>
            </a:r>
          </a:p>
          <a:p>
            <a:pPr marL="342900" indent="-342900">
              <a:buFont typeface="Arial"/>
              <a:buChar char="•"/>
            </a:pPr>
            <a:r>
              <a:rPr lang="en-US" sz="2000" dirty="0"/>
              <a:t>KB Completion: exploits redundancy in the </a:t>
            </a:r>
            <a:r>
              <a:rPr lang="en-US" sz="2000" dirty="0" smtClean="0"/>
              <a:t>KB + chains to </a:t>
            </a:r>
            <a:r>
              <a:rPr lang="en-US" sz="2000" u="sng" dirty="0" smtClean="0">
                <a:solidFill>
                  <a:srgbClr val="0000FF"/>
                </a:solidFill>
              </a:rPr>
              <a:t>infer missing facts</a:t>
            </a:r>
            <a:endParaRPr lang="en-US" sz="2000" u="sng" dirty="0">
              <a:solidFill>
                <a:srgbClr val="0000FF"/>
              </a:solidFill>
            </a:endParaRPr>
          </a:p>
        </p:txBody>
      </p:sp>
      <p:pic>
        <p:nvPicPr>
          <p:cNvPr id="6" name="Picture 5" descr="Screen Shot 2016-02-23 at 2.21.32 PM.png"/>
          <p:cNvPicPr>
            <a:picLocks noChangeAspect="1"/>
          </p:cNvPicPr>
          <p:nvPr/>
        </p:nvPicPr>
        <p:blipFill rotWithShape="1">
          <a:blip r:embed="rId3">
            <a:extLst>
              <a:ext uri="{28A0092B-C50C-407E-A947-70E740481C1C}">
                <a14:useLocalDpi xmlns:a14="http://schemas.microsoft.com/office/drawing/2010/main" val="0"/>
              </a:ext>
            </a:extLst>
          </a:blip>
          <a:srcRect b="8307"/>
          <a:stretch/>
        </p:blipFill>
        <p:spPr>
          <a:xfrm>
            <a:off x="859188" y="2372773"/>
            <a:ext cx="6108700" cy="3714760"/>
          </a:xfrm>
          <a:prstGeom prst="rect">
            <a:avLst/>
          </a:prstGeom>
        </p:spPr>
      </p:pic>
      <p:sp>
        <p:nvSpPr>
          <p:cNvPr id="7" name="TextBox 6"/>
          <p:cNvSpPr txBox="1"/>
          <p:nvPr/>
        </p:nvSpPr>
        <p:spPr>
          <a:xfrm>
            <a:off x="2071023" y="2141940"/>
            <a:ext cx="3377547" cy="461665"/>
          </a:xfrm>
          <a:prstGeom prst="rect">
            <a:avLst/>
          </a:prstGeom>
          <a:noFill/>
        </p:spPr>
        <p:txBody>
          <a:bodyPr wrap="none" rtlCol="0">
            <a:spAutoFit/>
          </a:bodyPr>
          <a:lstStyle/>
          <a:p>
            <a:r>
              <a:rPr lang="en-US" sz="2400" b="1" dirty="0" smtClean="0"/>
              <a:t>Freebase 15k benchmark</a:t>
            </a:r>
            <a:endParaRPr lang="en-US" sz="2400" b="1" dirty="0"/>
          </a:p>
        </p:txBody>
      </p:sp>
      <p:sp>
        <p:nvSpPr>
          <p:cNvPr id="5" name="TextBox 4"/>
          <p:cNvSpPr txBox="1"/>
          <p:nvPr/>
        </p:nvSpPr>
        <p:spPr>
          <a:xfrm>
            <a:off x="6519334" y="3073400"/>
            <a:ext cx="2027268" cy="369332"/>
          </a:xfrm>
          <a:prstGeom prst="rect">
            <a:avLst/>
          </a:prstGeom>
          <a:noFill/>
        </p:spPr>
        <p:txBody>
          <a:bodyPr wrap="none" rtlCol="0">
            <a:spAutoFit/>
          </a:bodyPr>
          <a:lstStyle/>
          <a:p>
            <a:r>
              <a:rPr lang="en-US" dirty="0" smtClean="0"/>
              <a:t>tensor factorization</a:t>
            </a:r>
            <a:endParaRPr lang="en-US" dirty="0"/>
          </a:p>
        </p:txBody>
      </p:sp>
      <p:sp>
        <p:nvSpPr>
          <p:cNvPr id="11" name="Right Brace 10"/>
          <p:cNvSpPr/>
          <p:nvPr/>
        </p:nvSpPr>
        <p:spPr>
          <a:xfrm>
            <a:off x="6620934" y="3555999"/>
            <a:ext cx="448553" cy="244686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7132034" y="4538130"/>
            <a:ext cx="1245503" cy="646331"/>
          </a:xfrm>
          <a:prstGeom prst="rect">
            <a:avLst/>
          </a:prstGeom>
          <a:noFill/>
        </p:spPr>
        <p:txBody>
          <a:bodyPr wrap="none" rtlCol="0">
            <a:spAutoFit/>
          </a:bodyPr>
          <a:lstStyle/>
          <a:p>
            <a:r>
              <a:rPr lang="en-US" dirty="0" smtClean="0"/>
              <a:t>deep NN</a:t>
            </a:r>
          </a:p>
          <a:p>
            <a:r>
              <a:rPr lang="en-US" dirty="0" smtClean="0"/>
              <a:t>embedding</a:t>
            </a:r>
            <a:endParaRPr lang="en-US" dirty="0"/>
          </a:p>
        </p:txBody>
      </p:sp>
      <p:sp>
        <p:nvSpPr>
          <p:cNvPr id="14" name="TextBox 13"/>
          <p:cNvSpPr txBox="1"/>
          <p:nvPr/>
        </p:nvSpPr>
        <p:spPr>
          <a:xfrm>
            <a:off x="6519334" y="2831067"/>
            <a:ext cx="1756761" cy="369332"/>
          </a:xfrm>
          <a:prstGeom prst="rect">
            <a:avLst/>
          </a:prstGeom>
          <a:noFill/>
        </p:spPr>
        <p:txBody>
          <a:bodyPr wrap="none" rtlCol="0">
            <a:spAutoFit/>
          </a:bodyPr>
          <a:lstStyle/>
          <a:p>
            <a:r>
              <a:rPr lang="en-US" dirty="0" smtClean="0"/>
              <a:t>baseline method</a:t>
            </a:r>
            <a:endParaRPr lang="en-US" dirty="0"/>
          </a:p>
        </p:txBody>
      </p:sp>
      <p:sp>
        <p:nvSpPr>
          <p:cNvPr id="4" name="Rectangle 3"/>
          <p:cNvSpPr/>
          <p:nvPr/>
        </p:nvSpPr>
        <p:spPr>
          <a:xfrm>
            <a:off x="2633250" y="6309320"/>
            <a:ext cx="5035094" cy="307777"/>
          </a:xfrm>
          <a:prstGeom prst="rect">
            <a:avLst/>
          </a:prstGeom>
        </p:spPr>
        <p:txBody>
          <a:bodyPr wrap="square">
            <a:spAutoFit/>
          </a:bodyPr>
          <a:lstStyle/>
          <a:p>
            <a:r>
              <a:rPr lang="en-US" sz="1400">
                <a:solidFill>
                  <a:srgbClr val="0B05FF"/>
                </a:solidFill>
              </a:rPr>
              <a:t>William W Cohen, Machine Learning Dept. </a:t>
            </a:r>
            <a:r>
              <a:rPr lang="en-US" sz="1400" dirty="0">
                <a:solidFill>
                  <a:srgbClr val="0B05FF"/>
                </a:solidFill>
              </a:rPr>
              <a:t>CMU</a:t>
            </a:r>
          </a:p>
        </p:txBody>
      </p:sp>
    </p:spTree>
    <p:extLst>
      <p:ext uri="{BB962C8B-B14F-4D97-AF65-F5344CB8AC3E}">
        <p14:creationId xmlns:p14="http://schemas.microsoft.com/office/powerpoint/2010/main" val="17994628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94733" y="3784599"/>
            <a:ext cx="3816659" cy="457200"/>
            <a:chOff x="825454" y="6002866"/>
            <a:chExt cx="3816659" cy="457200"/>
          </a:xfrm>
        </p:grpSpPr>
        <p:pic>
          <p:nvPicPr>
            <p:cNvPr id="6" name="Picture 5" descr="Screen Shot 2016-02-23 at 2.21.32 PM.png"/>
            <p:cNvPicPr>
              <a:picLocks noChangeAspect="1"/>
            </p:cNvPicPr>
            <p:nvPr/>
          </p:nvPicPr>
          <p:blipFill rotWithShape="1">
            <a:blip r:embed="rId2">
              <a:extLst>
                <a:ext uri="{28A0092B-C50C-407E-A947-70E740481C1C}">
                  <a14:useLocalDpi xmlns:a14="http://schemas.microsoft.com/office/drawing/2010/main" val="0"/>
                </a:ext>
              </a:extLst>
            </a:blip>
            <a:srcRect t="51776" r="35571" b="42163"/>
            <a:stretch/>
          </p:blipFill>
          <p:spPr>
            <a:xfrm>
              <a:off x="825454" y="6138331"/>
              <a:ext cx="3816659" cy="245534"/>
            </a:xfrm>
            <a:prstGeom prst="rect">
              <a:avLst/>
            </a:prstGeom>
          </p:spPr>
        </p:pic>
        <p:sp>
          <p:nvSpPr>
            <p:cNvPr id="4" name="Rectangle 3"/>
            <p:cNvSpPr/>
            <p:nvPr/>
          </p:nvSpPr>
          <p:spPr>
            <a:xfrm>
              <a:off x="825454" y="6002866"/>
              <a:ext cx="3661880" cy="457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rotWithShape="1">
          <a:blip r:embed="rId3"/>
          <a:srcRect r="51111" b="20918"/>
          <a:stretch/>
        </p:blipFill>
        <p:spPr>
          <a:xfrm>
            <a:off x="281288" y="1384301"/>
            <a:ext cx="3119293" cy="2247900"/>
          </a:xfrm>
          <a:prstGeom prst="rect">
            <a:avLst/>
          </a:prstGeom>
        </p:spPr>
      </p:pic>
      <p:sp>
        <p:nvSpPr>
          <p:cNvPr id="9" name="TextBox 8"/>
          <p:cNvSpPr txBox="1"/>
          <p:nvPr/>
        </p:nvSpPr>
        <p:spPr>
          <a:xfrm>
            <a:off x="3581398" y="1440990"/>
            <a:ext cx="4165602" cy="12003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err="1" smtClean="0"/>
              <a:t>TransE</a:t>
            </a:r>
            <a:r>
              <a:rPr lang="en-US" sz="2400" dirty="0" smtClean="0"/>
              <a:t>: find an embedding for </a:t>
            </a:r>
            <a:r>
              <a:rPr lang="en-US" sz="2400" dirty="0" err="1" smtClean="0"/>
              <a:t>entitities</a:t>
            </a:r>
            <a:r>
              <a:rPr lang="en-US" sz="2400" dirty="0" smtClean="0"/>
              <a:t> and relations so that R(X,Y) </a:t>
            </a:r>
            <a:r>
              <a:rPr lang="en-US" sz="2400" dirty="0" err="1" smtClean="0"/>
              <a:t>iff</a:t>
            </a:r>
            <a:r>
              <a:rPr lang="en-US" sz="2400" dirty="0" smtClean="0"/>
              <a:t> </a:t>
            </a:r>
            <a:r>
              <a:rPr lang="en-US" sz="2400" b="1" dirty="0" err="1" smtClean="0">
                <a:solidFill>
                  <a:srgbClr val="008000"/>
                </a:solidFill>
              </a:rPr>
              <a:t>v</a:t>
            </a:r>
            <a:r>
              <a:rPr lang="en-US" sz="2400" baseline="-25000" dirty="0" err="1" smtClean="0">
                <a:solidFill>
                  <a:srgbClr val="008000"/>
                </a:solidFill>
              </a:rPr>
              <a:t>Y</a:t>
            </a:r>
            <a:r>
              <a:rPr lang="en-US" sz="2400" dirty="0" err="1">
                <a:solidFill>
                  <a:srgbClr val="008000"/>
                </a:solidFill>
              </a:rPr>
              <a:t>-</a:t>
            </a:r>
            <a:r>
              <a:rPr lang="en-US" sz="2400" b="1" dirty="0" err="1">
                <a:solidFill>
                  <a:srgbClr val="008000"/>
                </a:solidFill>
              </a:rPr>
              <a:t>v</a:t>
            </a:r>
            <a:r>
              <a:rPr lang="en-US" sz="2400" baseline="-25000" dirty="0" err="1">
                <a:solidFill>
                  <a:srgbClr val="008000"/>
                </a:solidFill>
              </a:rPr>
              <a:t>X</a:t>
            </a:r>
            <a:r>
              <a:rPr lang="en-US" sz="2400" dirty="0">
                <a:solidFill>
                  <a:srgbClr val="008000"/>
                </a:solidFill>
              </a:rPr>
              <a:t> </a:t>
            </a:r>
            <a:r>
              <a:rPr lang="en-US" sz="2400" dirty="0" smtClean="0">
                <a:solidFill>
                  <a:srgbClr val="008000"/>
                </a:solidFill>
              </a:rPr>
              <a:t>~= </a:t>
            </a:r>
            <a:r>
              <a:rPr lang="en-US" sz="2400" b="1" dirty="0" err="1">
                <a:solidFill>
                  <a:srgbClr val="008000"/>
                </a:solidFill>
              </a:rPr>
              <a:t>v</a:t>
            </a:r>
            <a:r>
              <a:rPr lang="en-US" sz="2400" baseline="-25000" dirty="0" err="1">
                <a:solidFill>
                  <a:srgbClr val="008000"/>
                </a:solidFill>
              </a:rPr>
              <a:t>R</a:t>
            </a:r>
            <a:endParaRPr lang="en-US" sz="2400" baseline="-25000" dirty="0">
              <a:solidFill>
                <a:srgbClr val="008000"/>
              </a:solidFill>
            </a:endParaRPr>
          </a:p>
        </p:txBody>
      </p:sp>
      <p:sp>
        <p:nvSpPr>
          <p:cNvPr id="12" name="TextBox 11"/>
          <p:cNvSpPr txBox="1"/>
          <p:nvPr/>
        </p:nvSpPr>
        <p:spPr>
          <a:xfrm>
            <a:off x="2607733" y="2436799"/>
            <a:ext cx="377026" cy="369332"/>
          </a:xfrm>
          <a:prstGeom prst="rect">
            <a:avLst/>
          </a:prstGeom>
          <a:noFill/>
        </p:spPr>
        <p:txBody>
          <a:bodyPr wrap="none" rtlCol="0">
            <a:spAutoFit/>
          </a:bodyPr>
          <a:lstStyle/>
          <a:p>
            <a:r>
              <a:rPr lang="en-US" b="1" dirty="0" err="1" smtClean="0">
                <a:solidFill>
                  <a:srgbClr val="008000"/>
                </a:solidFill>
              </a:rPr>
              <a:t>v</a:t>
            </a:r>
            <a:r>
              <a:rPr lang="en-US" baseline="-25000" dirty="0" err="1" smtClean="0">
                <a:solidFill>
                  <a:srgbClr val="008000"/>
                </a:solidFill>
              </a:rPr>
              <a:t>Y</a:t>
            </a:r>
            <a:endParaRPr lang="en-US" dirty="0">
              <a:solidFill>
                <a:srgbClr val="008000"/>
              </a:solidFill>
            </a:endParaRPr>
          </a:p>
        </p:txBody>
      </p:sp>
      <p:sp>
        <p:nvSpPr>
          <p:cNvPr id="15" name="TextBox 14"/>
          <p:cNvSpPr txBox="1"/>
          <p:nvPr/>
        </p:nvSpPr>
        <p:spPr>
          <a:xfrm>
            <a:off x="670675" y="2988057"/>
            <a:ext cx="377026" cy="369332"/>
          </a:xfrm>
          <a:prstGeom prst="rect">
            <a:avLst/>
          </a:prstGeom>
          <a:noFill/>
        </p:spPr>
        <p:txBody>
          <a:bodyPr wrap="none" rtlCol="0">
            <a:spAutoFit/>
          </a:bodyPr>
          <a:lstStyle/>
          <a:p>
            <a:r>
              <a:rPr lang="en-US" b="1" dirty="0" err="1" smtClean="0">
                <a:solidFill>
                  <a:srgbClr val="008000"/>
                </a:solidFill>
              </a:rPr>
              <a:t>v</a:t>
            </a:r>
            <a:r>
              <a:rPr lang="en-US" baseline="-25000" dirty="0" err="1" smtClean="0">
                <a:solidFill>
                  <a:srgbClr val="008000"/>
                </a:solidFill>
              </a:rPr>
              <a:t>X</a:t>
            </a:r>
            <a:endParaRPr lang="en-US" dirty="0">
              <a:solidFill>
                <a:srgbClr val="008000"/>
              </a:solidFill>
            </a:endParaRPr>
          </a:p>
        </p:txBody>
      </p:sp>
      <p:sp>
        <p:nvSpPr>
          <p:cNvPr id="16" name="TextBox 15"/>
          <p:cNvSpPr txBox="1"/>
          <p:nvPr/>
        </p:nvSpPr>
        <p:spPr>
          <a:xfrm>
            <a:off x="1701800" y="3020829"/>
            <a:ext cx="389850" cy="646331"/>
          </a:xfrm>
          <a:prstGeom prst="rect">
            <a:avLst/>
          </a:prstGeom>
          <a:noFill/>
        </p:spPr>
        <p:txBody>
          <a:bodyPr wrap="none" rtlCol="0">
            <a:spAutoFit/>
          </a:bodyPr>
          <a:lstStyle/>
          <a:p>
            <a:r>
              <a:rPr lang="en-US" b="1" dirty="0" err="1" smtClean="0">
                <a:solidFill>
                  <a:srgbClr val="008000"/>
                </a:solidFill>
              </a:rPr>
              <a:t>v</a:t>
            </a:r>
            <a:r>
              <a:rPr lang="en-US" baseline="-25000" dirty="0" err="1" smtClean="0">
                <a:solidFill>
                  <a:srgbClr val="008000"/>
                </a:solidFill>
              </a:rPr>
              <a:t>R</a:t>
            </a:r>
            <a:endParaRPr lang="en-US" baseline="-25000" dirty="0">
              <a:solidFill>
                <a:srgbClr val="008000"/>
              </a:solidFill>
            </a:endParaRPr>
          </a:p>
          <a:p>
            <a:endParaRPr lang="en-US" dirty="0"/>
          </a:p>
        </p:txBody>
      </p:sp>
      <p:pic>
        <p:nvPicPr>
          <p:cNvPr id="17" name="Picture 16" descr="Screen Shot 2016-06-10 at 10.49.5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1392" y="2708920"/>
            <a:ext cx="4980208" cy="3584481"/>
          </a:xfrm>
          <a:prstGeom prst="rect">
            <a:avLst/>
          </a:prstGeom>
        </p:spPr>
      </p:pic>
      <p:sp>
        <p:nvSpPr>
          <p:cNvPr id="21" name="TextBox 20"/>
          <p:cNvSpPr txBox="1"/>
          <p:nvPr/>
        </p:nvSpPr>
        <p:spPr>
          <a:xfrm>
            <a:off x="183320" y="4902201"/>
            <a:ext cx="3816659" cy="923330"/>
          </a:xfrm>
          <a:prstGeom prst="rect">
            <a:avLst/>
          </a:prstGeom>
          <a:noFill/>
        </p:spPr>
        <p:txBody>
          <a:bodyPr wrap="square" rtlCol="0">
            <a:spAutoFit/>
          </a:bodyPr>
          <a:lstStyle/>
          <a:p>
            <a:r>
              <a:rPr lang="en-US" dirty="0" smtClean="0"/>
              <a:t>Alternative is explicit inference rules:</a:t>
            </a:r>
          </a:p>
          <a:p>
            <a:endParaRPr lang="en-US" dirty="0"/>
          </a:p>
          <a:p>
            <a:r>
              <a:rPr lang="en-US" b="1" dirty="0" smtClean="0"/>
              <a:t>uncle(X,Y) :- aunt(X,Z), husband(Z,Y).</a:t>
            </a:r>
            <a:endParaRPr lang="en-US" b="1" dirty="0"/>
          </a:p>
        </p:txBody>
      </p:sp>
      <p:grpSp>
        <p:nvGrpSpPr>
          <p:cNvPr id="28" name="Group 27"/>
          <p:cNvGrpSpPr/>
          <p:nvPr/>
        </p:nvGrpSpPr>
        <p:grpSpPr>
          <a:xfrm>
            <a:off x="2046491" y="4170602"/>
            <a:ext cx="3002598" cy="1334908"/>
            <a:chOff x="2046491" y="4170602"/>
            <a:chExt cx="3002598" cy="1334908"/>
          </a:xfrm>
        </p:grpSpPr>
        <p:sp>
          <p:nvSpPr>
            <p:cNvPr id="26" name="TextBox 25"/>
            <p:cNvSpPr txBox="1"/>
            <p:nvPr/>
          </p:nvSpPr>
          <p:spPr>
            <a:xfrm>
              <a:off x="2138769" y="5105400"/>
              <a:ext cx="312906" cy="400110"/>
            </a:xfrm>
            <a:prstGeom prst="rect">
              <a:avLst/>
            </a:prstGeom>
            <a:noFill/>
          </p:spPr>
          <p:txBody>
            <a:bodyPr wrap="none" rtlCol="0">
              <a:spAutoFit/>
            </a:bodyPr>
            <a:lstStyle/>
            <a:p>
              <a:r>
                <a:rPr lang="en-US" sz="2000" b="1" dirty="0" smtClean="0">
                  <a:solidFill>
                    <a:srgbClr val="FF0000"/>
                  </a:solidFill>
                </a:rPr>
                <a:t>^</a:t>
              </a:r>
              <a:endParaRPr lang="en-US" sz="2000" b="1" dirty="0">
                <a:solidFill>
                  <a:srgbClr val="FF0000"/>
                </a:solidFill>
              </a:endParaRPr>
            </a:p>
          </p:txBody>
        </p:sp>
        <p:sp>
          <p:nvSpPr>
            <p:cNvPr id="27" name="TextBox 26"/>
            <p:cNvSpPr txBox="1"/>
            <p:nvPr/>
          </p:nvSpPr>
          <p:spPr>
            <a:xfrm rot="20236926">
              <a:off x="2046491" y="4170602"/>
              <a:ext cx="3002598" cy="369332"/>
            </a:xfrm>
            <a:prstGeom prst="rect">
              <a:avLst/>
            </a:prstGeom>
            <a:solidFill>
              <a:srgbClr val="FFFFFF"/>
            </a:solidFill>
          </p:spPr>
          <p:txBody>
            <a:bodyPr wrap="none" rtlCol="0">
              <a:spAutoFit/>
            </a:bodyPr>
            <a:lstStyle/>
            <a:p>
              <a:r>
                <a:rPr lang="en-US" i="1" u="sng" dirty="0" smtClean="0">
                  <a:solidFill>
                    <a:srgbClr val="FF0000"/>
                  </a:solidFill>
                  <a:latin typeface="Chalkduster"/>
                  <a:cs typeface="Chalkduster"/>
                </a:rPr>
                <a:t>learned probabilistic</a:t>
              </a:r>
              <a:endParaRPr lang="en-US" i="1" u="sng" dirty="0">
                <a:solidFill>
                  <a:srgbClr val="FF0000"/>
                </a:solidFill>
                <a:latin typeface="Chalkduster"/>
                <a:cs typeface="Chalkduster"/>
              </a:endParaRPr>
            </a:p>
          </p:txBody>
        </p:sp>
      </p:grpSp>
      <p:sp>
        <p:nvSpPr>
          <p:cNvPr id="18" name="Rectangle 17"/>
          <p:cNvSpPr/>
          <p:nvPr/>
        </p:nvSpPr>
        <p:spPr>
          <a:xfrm>
            <a:off x="2633250" y="6309320"/>
            <a:ext cx="5035094" cy="307777"/>
          </a:xfrm>
          <a:prstGeom prst="rect">
            <a:avLst/>
          </a:prstGeom>
        </p:spPr>
        <p:txBody>
          <a:bodyPr wrap="square">
            <a:spAutoFit/>
          </a:bodyPr>
          <a:lstStyle/>
          <a:p>
            <a:r>
              <a:rPr lang="en-US" sz="1400">
                <a:solidFill>
                  <a:srgbClr val="0B05FF"/>
                </a:solidFill>
              </a:rPr>
              <a:t>William W Cohen, Machine Learning Dept. </a:t>
            </a:r>
            <a:r>
              <a:rPr lang="en-US" sz="1400" dirty="0">
                <a:solidFill>
                  <a:srgbClr val="0B05FF"/>
                </a:solidFill>
              </a:rPr>
              <a:t>CMU</a:t>
            </a:r>
          </a:p>
        </p:txBody>
      </p:sp>
      <p:sp>
        <p:nvSpPr>
          <p:cNvPr id="3" name="Title 2"/>
          <p:cNvSpPr>
            <a:spLocks noGrp="1"/>
          </p:cNvSpPr>
          <p:nvPr>
            <p:ph type="title"/>
          </p:nvPr>
        </p:nvSpPr>
        <p:spPr/>
        <p:txBody>
          <a:bodyPr/>
          <a:lstStyle/>
          <a:p>
            <a:r>
              <a:rPr lang="en-US" dirty="0">
                <a:solidFill>
                  <a:prstClr val="black"/>
                </a:solidFill>
                <a:latin typeface="Calibri" charset="0"/>
                <a:ea typeface="ＭＳ Ｐゴシック" charset="0"/>
              </a:rPr>
              <a:t>Using Learned Relational Networks for </a:t>
            </a:r>
            <a:r>
              <a:rPr lang="en-US" dirty="0" smtClean="0">
                <a:solidFill>
                  <a:prstClr val="black"/>
                </a:solidFill>
                <a:latin typeface="Calibri" charset="0"/>
                <a:ea typeface="ＭＳ Ｐゴシック" charset="0"/>
              </a:rPr>
              <a:t>IR</a:t>
            </a:r>
            <a:endParaRPr lang="en-US" dirty="0"/>
          </a:p>
        </p:txBody>
      </p:sp>
    </p:spTree>
    <p:extLst>
      <p:ext uri="{BB962C8B-B14F-4D97-AF65-F5344CB8AC3E}">
        <p14:creationId xmlns:p14="http://schemas.microsoft.com/office/powerpoint/2010/main" val="20288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Word2vec – Continuous Bag of Word</a:t>
            </a:r>
          </a:p>
        </p:txBody>
      </p:sp>
      <p:sp>
        <p:nvSpPr>
          <p:cNvPr id="3" name="Content Placeholder 2"/>
          <p:cNvSpPr>
            <a:spLocks noGrp="1"/>
          </p:cNvSpPr>
          <p:nvPr>
            <p:ph idx="1"/>
          </p:nvPr>
        </p:nvSpPr>
        <p:spPr/>
        <p:txBody>
          <a:bodyPr/>
          <a:lstStyle/>
          <a:p>
            <a:r>
              <a:rPr lang="en-US" dirty="0"/>
              <a:t>E.g. “The cat sat on floor”</a:t>
            </a:r>
          </a:p>
          <a:p>
            <a:pPr lvl="1"/>
            <a:r>
              <a:rPr lang="en-US" dirty="0"/>
              <a:t>Window size = 2</a:t>
            </a:r>
          </a:p>
        </p:txBody>
      </p:sp>
      <p:sp>
        <p:nvSpPr>
          <p:cNvPr id="4" name="Slide Number Placeholder 3"/>
          <p:cNvSpPr>
            <a:spLocks noGrp="1"/>
          </p:cNvSpPr>
          <p:nvPr>
            <p:ph type="sldNum" sz="quarter" idx="12"/>
          </p:nvPr>
        </p:nvSpPr>
        <p:spPr/>
        <p:txBody>
          <a:bodyPr/>
          <a:lstStyle/>
          <a:p>
            <a:fld id="{330EA680-D336-4FF7-8B7A-9848BB0A1C32}"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3293269" y="2715558"/>
            <a:ext cx="2878931" cy="3356630"/>
          </a:xfrm>
          <a:prstGeom prst="rect">
            <a:avLst/>
          </a:prstGeom>
        </p:spPr>
      </p:pic>
      <p:sp>
        <p:nvSpPr>
          <p:cNvPr id="6" name="TextBox 5"/>
          <p:cNvSpPr txBox="1"/>
          <p:nvPr/>
        </p:nvSpPr>
        <p:spPr>
          <a:xfrm>
            <a:off x="2600325" y="3157537"/>
            <a:ext cx="420308" cy="300082"/>
          </a:xfrm>
          <a:prstGeom prst="rect">
            <a:avLst/>
          </a:prstGeom>
          <a:noFill/>
        </p:spPr>
        <p:txBody>
          <a:bodyPr wrap="none" rtlCol="0">
            <a:spAutoFit/>
          </a:bodyPr>
          <a:lstStyle/>
          <a:p>
            <a:r>
              <a:rPr lang="en-US" sz="1350" dirty="0">
                <a:solidFill>
                  <a:srgbClr val="FF0000"/>
                </a:solidFill>
              </a:rPr>
              <a:t>the</a:t>
            </a:r>
          </a:p>
        </p:txBody>
      </p:sp>
      <p:sp>
        <p:nvSpPr>
          <p:cNvPr id="7" name="TextBox 6"/>
          <p:cNvSpPr txBox="1"/>
          <p:nvPr/>
        </p:nvSpPr>
        <p:spPr>
          <a:xfrm>
            <a:off x="2600325" y="3793331"/>
            <a:ext cx="396455" cy="300082"/>
          </a:xfrm>
          <a:prstGeom prst="rect">
            <a:avLst/>
          </a:prstGeom>
          <a:noFill/>
        </p:spPr>
        <p:txBody>
          <a:bodyPr wrap="none" rtlCol="0">
            <a:spAutoFit/>
          </a:bodyPr>
          <a:lstStyle/>
          <a:p>
            <a:r>
              <a:rPr lang="en-US" sz="1350" dirty="0">
                <a:solidFill>
                  <a:srgbClr val="FF0000"/>
                </a:solidFill>
              </a:rPr>
              <a:t>cat</a:t>
            </a:r>
          </a:p>
        </p:txBody>
      </p:sp>
      <p:sp>
        <p:nvSpPr>
          <p:cNvPr id="8" name="TextBox 7"/>
          <p:cNvSpPr txBox="1"/>
          <p:nvPr/>
        </p:nvSpPr>
        <p:spPr>
          <a:xfrm>
            <a:off x="2597326" y="4988897"/>
            <a:ext cx="367408" cy="300082"/>
          </a:xfrm>
          <a:prstGeom prst="rect">
            <a:avLst/>
          </a:prstGeom>
          <a:noFill/>
        </p:spPr>
        <p:txBody>
          <a:bodyPr wrap="none" rtlCol="0">
            <a:spAutoFit/>
          </a:bodyPr>
          <a:lstStyle/>
          <a:p>
            <a:r>
              <a:rPr lang="en-US" sz="1350" dirty="0">
                <a:solidFill>
                  <a:srgbClr val="FF0000"/>
                </a:solidFill>
              </a:rPr>
              <a:t>on</a:t>
            </a:r>
          </a:p>
        </p:txBody>
      </p:sp>
      <p:sp>
        <p:nvSpPr>
          <p:cNvPr id="9" name="TextBox 8"/>
          <p:cNvSpPr txBox="1"/>
          <p:nvPr/>
        </p:nvSpPr>
        <p:spPr>
          <a:xfrm>
            <a:off x="2600325" y="5571768"/>
            <a:ext cx="521297" cy="300082"/>
          </a:xfrm>
          <a:prstGeom prst="rect">
            <a:avLst/>
          </a:prstGeom>
          <a:noFill/>
        </p:spPr>
        <p:txBody>
          <a:bodyPr wrap="none" rtlCol="0">
            <a:spAutoFit/>
          </a:bodyPr>
          <a:lstStyle/>
          <a:p>
            <a:r>
              <a:rPr lang="en-US" sz="1350" dirty="0">
                <a:solidFill>
                  <a:srgbClr val="FF0000"/>
                </a:solidFill>
              </a:rPr>
              <a:t>floor</a:t>
            </a:r>
          </a:p>
        </p:txBody>
      </p:sp>
      <p:sp>
        <p:nvSpPr>
          <p:cNvPr id="10" name="TextBox 9"/>
          <p:cNvSpPr txBox="1"/>
          <p:nvPr/>
        </p:nvSpPr>
        <p:spPr>
          <a:xfrm>
            <a:off x="6748063" y="4393873"/>
            <a:ext cx="391454" cy="300082"/>
          </a:xfrm>
          <a:prstGeom prst="rect">
            <a:avLst/>
          </a:prstGeom>
          <a:noFill/>
        </p:spPr>
        <p:txBody>
          <a:bodyPr wrap="none" rtlCol="0">
            <a:spAutoFit/>
          </a:bodyPr>
          <a:lstStyle/>
          <a:p>
            <a:r>
              <a:rPr lang="en-US" sz="1350" dirty="0">
                <a:solidFill>
                  <a:schemeClr val="accent2">
                    <a:lumMod val="75000"/>
                  </a:schemeClr>
                </a:solidFill>
              </a:rPr>
              <a:t>sat</a:t>
            </a:r>
          </a:p>
        </p:txBody>
      </p:sp>
    </p:spTree>
    <p:extLst>
      <p:ext uri="{BB962C8B-B14F-4D97-AF65-F5344CB8AC3E}">
        <p14:creationId xmlns:p14="http://schemas.microsoft.com/office/powerpoint/2010/main" val="1075185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895</TotalTime>
  <Words>5437</Words>
  <Application>Microsoft Macintosh PowerPoint</Application>
  <PresentationFormat>On-screen Show (4:3)</PresentationFormat>
  <Paragraphs>1377</Paragraphs>
  <Slides>81</Slides>
  <Notes>41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81</vt:i4>
      </vt:variant>
    </vt:vector>
  </HeadingPairs>
  <TitlesOfParts>
    <vt:vector size="95" baseType="lpstr">
      <vt:lpstr>.AppleSystemUIFont</vt:lpstr>
      <vt:lpstr>Bookman Old Style</vt:lpstr>
      <vt:lpstr>Calibri</vt:lpstr>
      <vt:lpstr>Cambria Math</vt:lpstr>
      <vt:lpstr>Chalkduster</vt:lpstr>
      <vt:lpstr>Courier New</vt:lpstr>
      <vt:lpstr>ＭＳ Ｐゴシック</vt:lpstr>
      <vt:lpstr>Myriad Pro</vt:lpstr>
      <vt:lpstr>Symbol</vt:lpstr>
      <vt:lpstr>Times New Roman</vt:lpstr>
      <vt:lpstr>Wingdings</vt:lpstr>
      <vt:lpstr>新細明體</vt:lpstr>
      <vt:lpstr>Arial</vt:lpstr>
      <vt:lpstr>7_Standarddesign</vt:lpstr>
      <vt:lpstr>Web-Mining Agents   Word Semantics and  Latent Relational Structures</vt:lpstr>
      <vt:lpstr>Word-Word Associations in Document Retrieval</vt:lpstr>
      <vt:lpstr>Approaches for Representing Word Semantics</vt:lpstr>
      <vt:lpstr>Point(wise) Mutual Information: PMI</vt:lpstr>
      <vt:lpstr>PMI – Example</vt:lpstr>
      <vt:lpstr>The Contributions of Word Embeddings</vt:lpstr>
      <vt:lpstr>Embedding Approaches</vt:lpstr>
      <vt:lpstr>Represent the meaning of word – word2vec</vt:lpstr>
      <vt:lpstr>Word2vec – Continuous Bag of Word</vt:lpstr>
      <vt:lpstr>PowerPoint Presentation</vt:lpstr>
      <vt:lpstr>PowerPoint Presentation</vt:lpstr>
      <vt:lpstr>PowerPoint Presentation</vt:lpstr>
      <vt:lpstr>PowerPoint Presentation</vt:lpstr>
      <vt:lpstr>PowerPoint Presentation</vt:lpstr>
      <vt:lpstr>Logistic function</vt:lpstr>
      <vt:lpstr>softmax(z)</vt:lpstr>
      <vt:lpstr>PowerPoint Presentation</vt:lpstr>
      <vt:lpstr>PowerPoint Presentation</vt:lpstr>
      <vt:lpstr>Some interesting results</vt:lpstr>
      <vt:lpstr>Word analogies</vt:lpstr>
      <vt:lpstr>What is word2vec?</vt:lpstr>
      <vt:lpstr>Skip-Grams with Negative Sampling (SGNS)</vt:lpstr>
      <vt:lpstr>Skip-Grams with Negative Sampling (SGNS)</vt:lpstr>
      <vt:lpstr>Skip-Grams with Negative Sampling (SGNS)</vt:lpstr>
      <vt:lpstr>Skip-Grams with Negative Sampling (SGNS)</vt:lpstr>
      <vt:lpstr>Skip-Grams with Negative Sampling (SGNS)</vt:lpstr>
      <vt:lpstr>Skip-Grams with Negative Sampling (SGNS)</vt:lpstr>
      <vt:lpstr>Skip-Grams with Negative Sampling (SGNS)</vt:lpstr>
      <vt:lpstr>Skip-Grams with Negative Sampling (SGNS)</vt:lpstr>
      <vt:lpstr>What is SGNS learning?</vt:lpstr>
      <vt:lpstr>What is SGNS learning?</vt:lpstr>
      <vt:lpstr>What is SGNS learning?</vt:lpstr>
      <vt:lpstr>What is SGNS learning?</vt:lpstr>
      <vt:lpstr>What is SGNS learning?</vt:lpstr>
      <vt:lpstr>What is SGNS learning?</vt:lpstr>
      <vt:lpstr>What is SGNS learning?</vt:lpstr>
      <vt:lpstr>But embeddings are still better, right?</vt:lpstr>
      <vt:lpstr>The Big Impact of “Small” Hyperparameters</vt:lpstr>
      <vt:lpstr>New Hyperparameters</vt:lpstr>
      <vt:lpstr>Dynamic Context Windows</vt:lpstr>
      <vt:lpstr>Dynamic Context Windows</vt:lpstr>
      <vt:lpstr>Dynamic Context Windows</vt:lpstr>
      <vt:lpstr>Adding Context Vectors</vt:lpstr>
      <vt:lpstr>Adding Context Vectors</vt:lpstr>
      <vt:lpstr>Context Distribution Smoothing</vt:lpstr>
      <vt:lpstr>Context Distribution Smoothing</vt:lpstr>
      <vt:lpstr>Context Distribution Smoothing</vt:lpstr>
      <vt:lpstr>Represent the meaning of sentence/text</vt:lpstr>
      <vt:lpstr>Don’t Count, Predict! [Baroni et al., 2014]</vt:lpstr>
      <vt:lpstr>Latent Relational Structures</vt:lpstr>
      <vt:lpstr>Phrase Chunking</vt:lpstr>
      <vt:lpstr>Named Entity Recognition</vt:lpstr>
      <vt:lpstr>Named Entity Recogniton: Definition</vt:lpstr>
      <vt:lpstr>Named Entity Classification</vt:lpstr>
      <vt:lpstr>Basic Problems in NE</vt:lpstr>
      <vt:lpstr>More complex problems in NER</vt:lpstr>
      <vt:lpstr>List Lookup Approach</vt:lpstr>
      <vt:lpstr>Shallow Parsing Approach</vt:lpstr>
      <vt:lpstr>Shallow Parsing Approach</vt:lpstr>
      <vt:lpstr>Difficulties in Shallow Parsing Approach</vt:lpstr>
      <vt:lpstr>Coreference</vt:lpstr>
      <vt:lpstr>Semantic Role Labeling (SRL)</vt:lpstr>
      <vt:lpstr>Why is SRL Important – Applications</vt:lpstr>
      <vt:lpstr>Some History</vt:lpstr>
      <vt:lpstr>FrameNet [Fillmore et al. 01]</vt:lpstr>
      <vt:lpstr>Proposition Bank (PropBank) [Palmer et al. 05]</vt:lpstr>
      <vt:lpstr>Latent Relational Structures</vt:lpstr>
      <vt:lpstr>Collective Learning on Multi-Relational Data</vt:lpstr>
      <vt:lpstr>Towards Latent Relational Structures</vt:lpstr>
      <vt:lpstr>Motivation</vt:lpstr>
      <vt:lpstr>Tensor Factorization with Rescal</vt:lpstr>
      <vt:lpstr>Solving Relational Learning Tasks</vt:lpstr>
      <vt:lpstr>Compute the Factorization</vt:lpstr>
      <vt:lpstr>Collective Learning</vt:lpstr>
      <vt:lpstr>Collective Learning</vt:lpstr>
      <vt:lpstr>Collective Learning</vt:lpstr>
      <vt:lpstr>Collective Learning</vt:lpstr>
      <vt:lpstr>Collective Learning</vt:lpstr>
      <vt:lpstr>Collective Learning</vt:lpstr>
      <vt:lpstr>Using Learned Relational Networks for IR</vt:lpstr>
      <vt:lpstr>Using Learned Relational Networks for IR</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584</cp:revision>
  <cp:lastPrinted>2014-10-18T14:57:02Z</cp:lastPrinted>
  <dcterms:created xsi:type="dcterms:W3CDTF">2010-04-27T12:26:40Z</dcterms:created>
  <dcterms:modified xsi:type="dcterms:W3CDTF">2018-01-17T08:52:22Z</dcterms:modified>
</cp:coreProperties>
</file>