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tmp" ContentType="image/png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.xml" ContentType="application/vnd.openxmlformats-officedocument.presentationml.tags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3.xml" ContentType="application/vnd.openxmlformats-officedocument.presentationml.tags+xml"/>
  <Override PartName="/ppt/notesSlides/notesSlide23.xml" ContentType="application/vnd.openxmlformats-officedocument.presentationml.notesSlide+xml"/>
  <Override PartName="/ppt/tags/tag4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5"/>
  </p:notesMasterIdLst>
  <p:handoutMasterIdLst>
    <p:handoutMasterId r:id="rId46"/>
  </p:handoutMasterIdLst>
  <p:sldIdLst>
    <p:sldId id="273" r:id="rId2"/>
    <p:sldId id="445" r:id="rId3"/>
    <p:sldId id="388" r:id="rId4"/>
    <p:sldId id="389" r:id="rId5"/>
    <p:sldId id="390" r:id="rId6"/>
    <p:sldId id="391" r:id="rId7"/>
    <p:sldId id="395" r:id="rId8"/>
    <p:sldId id="396" r:id="rId9"/>
    <p:sldId id="397" r:id="rId10"/>
    <p:sldId id="398" r:id="rId11"/>
    <p:sldId id="399" r:id="rId12"/>
    <p:sldId id="443" r:id="rId13"/>
    <p:sldId id="403" r:id="rId14"/>
    <p:sldId id="404" r:id="rId15"/>
    <p:sldId id="405" r:id="rId16"/>
    <p:sldId id="406" r:id="rId17"/>
    <p:sldId id="407" r:id="rId18"/>
    <p:sldId id="410" r:id="rId19"/>
    <p:sldId id="411" r:id="rId20"/>
    <p:sldId id="412" r:id="rId21"/>
    <p:sldId id="413" r:id="rId22"/>
    <p:sldId id="414" r:id="rId23"/>
    <p:sldId id="415" r:id="rId24"/>
    <p:sldId id="416" r:id="rId25"/>
    <p:sldId id="417" r:id="rId26"/>
    <p:sldId id="418" r:id="rId27"/>
    <p:sldId id="419" r:id="rId28"/>
    <p:sldId id="425" r:id="rId29"/>
    <p:sldId id="426" r:id="rId30"/>
    <p:sldId id="427" r:id="rId31"/>
    <p:sldId id="428" r:id="rId32"/>
    <p:sldId id="429" r:id="rId33"/>
    <p:sldId id="430" r:id="rId34"/>
    <p:sldId id="432" r:id="rId35"/>
    <p:sldId id="433" r:id="rId36"/>
    <p:sldId id="434" r:id="rId37"/>
    <p:sldId id="435" r:id="rId38"/>
    <p:sldId id="436" r:id="rId39"/>
    <p:sldId id="437" r:id="rId40"/>
    <p:sldId id="438" r:id="rId41"/>
    <p:sldId id="439" r:id="rId42"/>
    <p:sldId id="441" r:id="rId43"/>
    <p:sldId id="444" r:id="rId4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elis hristidis" initials="v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05FF"/>
    <a:srgbClr val="807CFF"/>
    <a:srgbClr val="CCC317"/>
    <a:srgbClr val="0305FF"/>
    <a:srgbClr val="0544FF"/>
    <a:srgbClr val="6D7CFF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97"/>
    <p:restoredTop sz="95701"/>
  </p:normalViewPr>
  <p:slideViewPr>
    <p:cSldViewPr>
      <p:cViewPr varScale="1">
        <p:scale>
          <a:sx n="104" d="100"/>
          <a:sy n="104" d="100"/>
        </p:scale>
        <p:origin x="44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commentAuthors" Target="commentAuthors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Mean Average</a:t>
            </a:r>
            <a:r>
              <a:rPr lang="en-US" sz="2400" baseline="0" dirty="0" smtClean="0"/>
              <a:t> Precision (MAP)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TransE</c:v>
                </c:pt>
                <c:pt idx="1">
                  <c:v>RESCAL</c:v>
                </c:pt>
                <c:pt idx="2">
                  <c:v>TRESCAL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0.6756</c:v>
                </c:pt>
                <c:pt idx="1">
                  <c:v>0.6291</c:v>
                </c:pt>
                <c:pt idx="2">
                  <c:v>0.6926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77327232"/>
        <c:axId val="-2077656528"/>
      </c:barChart>
      <c:catAx>
        <c:axId val="-207732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656528"/>
        <c:crosses val="autoZero"/>
        <c:auto val="1"/>
        <c:lblAlgn val="ctr"/>
        <c:lblOffset val="100"/>
        <c:noMultiLvlLbl val="0"/>
      </c:catAx>
      <c:valAx>
        <c:axId val="-2077656528"/>
        <c:scaling>
          <c:orientation val="minMax"/>
          <c:max val="0.72"/>
          <c:min val="0.5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32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Mean Average</a:t>
            </a:r>
            <a:r>
              <a:rPr lang="en-US" sz="2400" baseline="0" dirty="0" smtClean="0"/>
              <a:t> Precision (MAP)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Entity</c:v>
                </c:pt>
              </c:strCache>
            </c:strRef>
          </c:tx>
          <c:spPr>
            <a:solidFill>
              <a:srgbClr val="807CFF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TransE</c:v>
                </c:pt>
                <c:pt idx="1">
                  <c:v>RESCAL</c:v>
                </c:pt>
                <c:pt idx="2">
                  <c:v>TRESCAL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0.7071</c:v>
                </c:pt>
                <c:pt idx="1">
                  <c:v>0.7308</c:v>
                </c:pt>
                <c:pt idx="2">
                  <c:v>0.757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44123600"/>
        <c:axId val="-2078190256"/>
      </c:barChart>
      <c:catAx>
        <c:axId val="-184412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8190256"/>
        <c:crosses val="autoZero"/>
        <c:auto val="1"/>
        <c:lblAlgn val="ctr"/>
        <c:lblOffset val="100"/>
        <c:noMultiLvlLbl val="0"/>
      </c:catAx>
      <c:valAx>
        <c:axId val="-207819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4123600"/>
        <c:crosses val="autoZero"/>
        <c:crossBetween val="between"/>
        <c:majorUnit val="0.0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17.01.18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17.01.18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44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97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9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8886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4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7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48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59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6065210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47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73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061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650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53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58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270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27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998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523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861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080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1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63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24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424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9468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950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001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957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317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025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946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26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29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46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00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33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09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07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3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1st level col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03433" y="1190768"/>
            <a:ext cx="8740142" cy="2208950"/>
          </a:xfrm>
        </p:spPr>
        <p:txBody>
          <a:bodyPr>
            <a:spAutoFit/>
          </a:bodyPr>
          <a:lstStyle>
            <a:lvl1pPr>
              <a:defRPr sz="2941">
                <a:solidFill>
                  <a:srgbClr val="1555A4"/>
                </a:solidFill>
              </a:defRPr>
            </a:lvl1pPr>
            <a:lvl2pPr>
              <a:defRPr sz="2745"/>
            </a:lvl2pPr>
            <a:lvl3pPr>
              <a:defRPr sz="2745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43226"/>
          </a:xfrm>
        </p:spPr>
        <p:txBody>
          <a:bodyPr/>
          <a:lstStyle>
            <a:lvl1pPr>
              <a:defRPr sz="3922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45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6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90.png"/><Relationship Id="rId7" Type="http://schemas.openxmlformats.org/officeDocument/2006/relationships/image" Target="../media/image101.png"/><Relationship Id="rId8" Type="http://schemas.openxmlformats.org/officeDocument/2006/relationships/image" Target="../media/image110.png"/><Relationship Id="rId9" Type="http://schemas.openxmlformats.org/officeDocument/2006/relationships/image" Target="../media/image121.png"/><Relationship Id="rId10" Type="http://schemas.openxmlformats.org/officeDocument/2006/relationships/image" Target="../media/image131.png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png"/><Relationship Id="rId12" Type="http://schemas.openxmlformats.org/officeDocument/2006/relationships/image" Target="../media/image4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png"/><Relationship Id="rId17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50.png"/><Relationship Id="rId4" Type="http://schemas.openxmlformats.org/officeDocument/2006/relationships/image" Target="../media/image361.png"/><Relationship Id="rId5" Type="http://schemas.openxmlformats.org/officeDocument/2006/relationships/image" Target="../media/image371.png"/><Relationship Id="rId6" Type="http://schemas.openxmlformats.org/officeDocument/2006/relationships/image" Target="../media/image381.png"/><Relationship Id="rId7" Type="http://schemas.openxmlformats.org/officeDocument/2006/relationships/image" Target="../media/image39.png"/><Relationship Id="rId8" Type="http://schemas.openxmlformats.org/officeDocument/2006/relationships/image" Target="../media/image41.png"/><Relationship Id="rId9" Type="http://schemas.openxmlformats.org/officeDocument/2006/relationships/image" Target="../media/image421.png"/><Relationship Id="rId10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2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2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png"/><Relationship Id="rId12" Type="http://schemas.openxmlformats.org/officeDocument/2006/relationships/image" Target="../media/image25.png"/><Relationship Id="rId13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3.png"/><Relationship Id="rId4" Type="http://schemas.openxmlformats.org/officeDocument/2006/relationships/image" Target="../media/image170.png"/><Relationship Id="rId5" Type="http://schemas.openxmlformats.org/officeDocument/2006/relationships/image" Target="../media/image180.png"/><Relationship Id="rId6" Type="http://schemas.openxmlformats.org/officeDocument/2006/relationships/image" Target="../media/image220.png"/><Relationship Id="rId7" Type="http://schemas.openxmlformats.org/officeDocument/2006/relationships/image" Target="../media/image20.png"/><Relationship Id="rId8" Type="http://schemas.openxmlformats.org/officeDocument/2006/relationships/image" Target="../media/image5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10.tmp"/><Relationship Id="rId5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3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40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9.png"/><Relationship Id="rId5" Type="http://schemas.openxmlformats.org/officeDocument/2006/relationships/image" Target="../media/image500.png"/><Relationship Id="rId6" Type="http://schemas.openxmlformats.org/officeDocument/2006/relationships/image" Target="../media/image511.png"/><Relationship Id="rId7" Type="http://schemas.openxmlformats.org/officeDocument/2006/relationships/image" Target="../media/image5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chart" Target="../charts/char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32.tmp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088232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r>
              <a:rPr lang="de-DE" sz="2400" b="1" dirty="0" smtClean="0">
                <a:cs typeface="+mj-cs"/>
              </a:rPr>
              <a:t> 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r>
              <a:rPr lang="en-US" sz="2800" dirty="0"/>
              <a:t> </a:t>
            </a:r>
            <a:r>
              <a:rPr lang="en-US" sz="2800" b="1" dirty="0"/>
              <a:t>Multi-Relational Latent Semantic Analysis</a:t>
            </a:r>
            <a:endParaRPr lang="de-DE" sz="36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304356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Tanya Braun (Übungen)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 Linguistic </a:t>
            </a:r>
            <a:r>
              <a:rPr lang="en-US" dirty="0"/>
              <a:t>Knowledge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907" y="1268760"/>
            <a:ext cx="8380412" cy="3674852"/>
          </a:xfrm>
        </p:spPr>
        <p:txBody>
          <a:bodyPr/>
          <a:lstStyle/>
          <a:p>
            <a:r>
              <a:rPr lang="en-US" dirty="0"/>
              <a:t>Can’t we just use the existing linguistic </a:t>
            </a:r>
            <a:r>
              <a:rPr lang="en-US" dirty="0" smtClean="0"/>
              <a:t>KBs?</a:t>
            </a:r>
            <a:endParaRPr lang="en-US" dirty="0"/>
          </a:p>
          <a:p>
            <a:pPr lvl="1"/>
            <a:r>
              <a:rPr lang="en-US" dirty="0"/>
              <a:t>Knowledge in these resources is never complete</a:t>
            </a:r>
          </a:p>
          <a:p>
            <a:pPr lvl="1"/>
            <a:r>
              <a:rPr lang="en-US" dirty="0"/>
              <a:t>Often lack of degree of </a:t>
            </a:r>
            <a:r>
              <a:rPr lang="en-US" dirty="0" smtClean="0"/>
              <a:t>relations</a:t>
            </a:r>
          </a:p>
          <a:p>
            <a:pPr lvl="8"/>
            <a:endParaRPr lang="en-US" sz="1200" dirty="0" smtClean="0"/>
          </a:p>
          <a:p>
            <a:r>
              <a:rPr lang="en-US" dirty="0" smtClean="0"/>
              <a:t>Create a continuous semantic representation that</a:t>
            </a:r>
          </a:p>
          <a:p>
            <a:pPr lvl="1"/>
            <a:r>
              <a:rPr lang="en-US" dirty="0" smtClean="0"/>
              <a:t>Leverages </a:t>
            </a:r>
            <a:r>
              <a:rPr lang="en-US" dirty="0"/>
              <a:t>existing rich linguistic knowledge bases</a:t>
            </a:r>
          </a:p>
          <a:p>
            <a:pPr lvl="1"/>
            <a:r>
              <a:rPr lang="en-US" dirty="0" smtClean="0"/>
              <a:t>Discovers </a:t>
            </a:r>
            <a:r>
              <a:rPr lang="en-US" dirty="0"/>
              <a:t>new </a:t>
            </a:r>
            <a:r>
              <a:rPr lang="en-US" dirty="0" smtClean="0"/>
              <a:t>relations</a:t>
            </a:r>
            <a:endParaRPr lang="en-US" dirty="0"/>
          </a:p>
          <a:p>
            <a:pPr lvl="1"/>
            <a:r>
              <a:rPr lang="en-US" dirty="0" smtClean="0"/>
              <a:t>Enables </a:t>
            </a:r>
            <a:r>
              <a:rPr lang="en-US" dirty="0"/>
              <a:t>us to measure the degree of </a:t>
            </a:r>
            <a:r>
              <a:rPr lang="en-US" dirty="0" smtClean="0"/>
              <a:t>multiple relations (not just </a:t>
            </a:r>
            <a:r>
              <a:rPr lang="en-US" dirty="0"/>
              <a:t>similarity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913" y="1052736"/>
            <a:ext cx="8534400" cy="3933384"/>
          </a:xfrm>
        </p:spPr>
        <p:txBody>
          <a:bodyPr/>
          <a:lstStyle/>
          <a:p>
            <a:pPr lvl="8"/>
            <a:endParaRPr lang="en-US" sz="800" dirty="0" smtClean="0"/>
          </a:p>
          <a:p>
            <a:r>
              <a:rPr lang="en-US" dirty="0" smtClean="0"/>
              <a:t>Two opposite relations: </a:t>
            </a:r>
            <a:br>
              <a:rPr lang="en-US" dirty="0" smtClean="0"/>
            </a:br>
            <a:r>
              <a:rPr lang="en-US" dirty="0" smtClean="0"/>
              <a:t>Polarity Inducing Latent Semantic Analysis (PILSA)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More relations: </a:t>
            </a:r>
            <a:br>
              <a:rPr lang="en-US" dirty="0" smtClean="0"/>
            </a:br>
            <a:r>
              <a:rPr lang="en-US" dirty="0" smtClean="0"/>
              <a:t>Multi-Relational Latent Semantic Analysis (MRLSA)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Relational domain knowledge: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Typed MRLSA (T</a:t>
            </a:r>
            <a:r>
              <a:rPr lang="en-US" sz="2400" dirty="0" smtClean="0"/>
              <a:t>RESCAL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4941168"/>
            <a:ext cx="70571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B05FF"/>
                </a:solidFill>
                <a:ea typeface="Myriad Pro" charset="0"/>
                <a:cs typeface="Myriad Pro" charset="0"/>
              </a:rPr>
              <a:t>Yih</a:t>
            </a:r>
            <a:r>
              <a:rPr lang="en-US" sz="1400" dirty="0">
                <a:solidFill>
                  <a:srgbClr val="0B05FF"/>
                </a:solidFill>
                <a:ea typeface="Myriad Pro" charset="0"/>
                <a:cs typeface="Myriad Pro" charset="0"/>
              </a:rPr>
              <a:t>, Zweig &amp; Platt. </a:t>
            </a:r>
            <a:r>
              <a:rPr lang="en-US" sz="1400" i="1" dirty="0">
                <a:solidFill>
                  <a:srgbClr val="0B05FF"/>
                </a:solidFill>
                <a:ea typeface="Myriad Pro" charset="0"/>
                <a:cs typeface="Myriad Pro" charset="0"/>
              </a:rPr>
              <a:t>Polarity Inducing Latent Semantic Analysis</a:t>
            </a:r>
            <a:r>
              <a:rPr lang="en-US" sz="1400" dirty="0">
                <a:solidFill>
                  <a:srgbClr val="0B05FF"/>
                </a:solidFill>
                <a:ea typeface="Myriad Pro" charset="0"/>
                <a:cs typeface="Myriad Pro" charset="0"/>
              </a:rPr>
              <a:t>. In </a:t>
            </a:r>
            <a:r>
              <a:rPr lang="en-US" sz="1400" dirty="0" smtClean="0">
                <a:solidFill>
                  <a:srgbClr val="0B05FF"/>
                </a:solidFill>
                <a:ea typeface="Myriad Pro" charset="0"/>
                <a:cs typeface="Myriad Pro" charset="0"/>
              </a:rPr>
              <a:t>EMNLP-CoNLL-12.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B05FF"/>
                </a:solidFill>
                <a:ea typeface="Myriad Pro" charset="0"/>
                <a:cs typeface="Myriad Pro" charset="0"/>
              </a:rPr>
              <a:t>Chang</a:t>
            </a:r>
            <a:r>
              <a:rPr lang="en-US" sz="1400" dirty="0">
                <a:solidFill>
                  <a:srgbClr val="0B05FF"/>
                </a:solidFill>
                <a:ea typeface="Myriad Pro" charset="0"/>
                <a:cs typeface="Myriad Pro" charset="0"/>
              </a:rPr>
              <a:t>, Yih &amp; Meek. </a:t>
            </a:r>
            <a:r>
              <a:rPr lang="en-US" sz="1400" i="1" dirty="0">
                <a:solidFill>
                  <a:srgbClr val="0B05FF"/>
                </a:solidFill>
                <a:ea typeface="Myriad Pro" charset="0"/>
                <a:cs typeface="Myriad Pro" charset="0"/>
              </a:rPr>
              <a:t>Multi-Relational Latent Semantic Analysis</a:t>
            </a:r>
            <a:r>
              <a:rPr lang="en-US" sz="1400" dirty="0">
                <a:solidFill>
                  <a:srgbClr val="0B05FF"/>
                </a:solidFill>
                <a:ea typeface="Myriad Pro" charset="0"/>
                <a:cs typeface="Myriad Pro" charset="0"/>
              </a:rPr>
              <a:t>. In </a:t>
            </a:r>
            <a:r>
              <a:rPr lang="en-US" sz="1400" dirty="0" smtClean="0">
                <a:solidFill>
                  <a:srgbClr val="0B05FF"/>
                </a:solidFill>
                <a:ea typeface="Myriad Pro" charset="0"/>
                <a:cs typeface="Myriad Pro" charset="0"/>
              </a:rPr>
              <a:t>EMNLP-13.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B05FF"/>
                </a:solidFill>
                <a:ea typeface="Myriad Pro" charset="0"/>
                <a:cs typeface="Myriad Pro" charset="0"/>
              </a:rPr>
              <a:t>Chang</a:t>
            </a:r>
            <a:r>
              <a:rPr lang="en-US" sz="1400" dirty="0">
                <a:solidFill>
                  <a:srgbClr val="0B05FF"/>
                </a:solidFill>
                <a:ea typeface="Myriad Pro" charset="0"/>
                <a:cs typeface="Myriad Pro" charset="0"/>
              </a:rPr>
              <a:t>, Yih, Yang &amp; Meek. </a:t>
            </a:r>
            <a:r>
              <a:rPr lang="en-US" sz="1400" i="1" dirty="0">
                <a:solidFill>
                  <a:srgbClr val="0B05FF"/>
                </a:solidFill>
                <a:ea typeface="Myriad Pro" charset="0"/>
                <a:cs typeface="Myriad Pro" charset="0"/>
              </a:rPr>
              <a:t>Typed Tensor Decomposition of Knowledge Bases for Relation Extraction</a:t>
            </a:r>
            <a:r>
              <a:rPr lang="en-US" sz="1400" dirty="0">
                <a:solidFill>
                  <a:srgbClr val="0B05FF"/>
                </a:solidFill>
                <a:ea typeface="Myriad Pro" charset="0"/>
                <a:cs typeface="Myriad Pro" charset="0"/>
              </a:rPr>
              <a:t>. In EMNLP-14.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23728" y="5895275"/>
            <a:ext cx="4596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B05FF"/>
                </a:solidFill>
              </a:rPr>
              <a:t>EMNLP: </a:t>
            </a:r>
            <a:r>
              <a:rPr lang="en-US" sz="1200" dirty="0">
                <a:solidFill>
                  <a:srgbClr val="0B05FF"/>
                </a:solidFill>
              </a:rPr>
              <a:t>Empirical Methods in Natural Language Processing </a:t>
            </a:r>
            <a:endParaRPr lang="en-US" sz="1200" dirty="0" smtClean="0">
              <a:solidFill>
                <a:srgbClr val="0B05FF"/>
              </a:solidFill>
            </a:endParaRPr>
          </a:p>
          <a:p>
            <a:r>
              <a:rPr lang="en-US" sz="1200" dirty="0" err="1" smtClean="0">
                <a:solidFill>
                  <a:srgbClr val="0B05FF"/>
                </a:solidFill>
              </a:rPr>
              <a:t>CoNLL</a:t>
            </a:r>
            <a:r>
              <a:rPr lang="en-US" sz="1200" dirty="0" smtClean="0">
                <a:solidFill>
                  <a:srgbClr val="0B05FF"/>
                </a:solidFill>
              </a:rPr>
              <a:t>: </a:t>
            </a:r>
            <a:r>
              <a:rPr lang="en-US" sz="1200" dirty="0">
                <a:solidFill>
                  <a:srgbClr val="0B05FF"/>
                </a:solidFill>
              </a:rPr>
              <a:t>Computational Natural Language </a:t>
            </a:r>
            <a:r>
              <a:rPr lang="en-US" sz="1200" dirty="0" smtClean="0">
                <a:solidFill>
                  <a:srgbClr val="0B05FF"/>
                </a:solidFill>
              </a:rPr>
              <a:t>Learning</a:t>
            </a:r>
          </a:p>
          <a:p>
            <a:r>
              <a:rPr lang="en-US" sz="1200" dirty="0" smtClean="0">
                <a:solidFill>
                  <a:srgbClr val="0B05FF"/>
                </a:solidFill>
              </a:rPr>
              <a:t>ACL; </a:t>
            </a:r>
            <a:r>
              <a:rPr lang="en-US" sz="1200" dirty="0">
                <a:solidFill>
                  <a:srgbClr val="0B05FF"/>
                </a:solidFill>
              </a:rPr>
              <a:t>Annual Meeting of </a:t>
            </a:r>
            <a:r>
              <a:rPr lang="en-US" sz="1200" dirty="0" smtClean="0">
                <a:solidFill>
                  <a:srgbClr val="0B05FF"/>
                </a:solidFill>
              </a:rPr>
              <a:t>the Association </a:t>
            </a:r>
            <a:r>
              <a:rPr lang="en-US" sz="1200" dirty="0">
                <a:solidFill>
                  <a:srgbClr val="0B05FF"/>
                </a:solidFill>
              </a:rPr>
              <a:t>for Computational </a:t>
            </a:r>
            <a:r>
              <a:rPr lang="en-US" sz="1200" dirty="0" smtClean="0">
                <a:solidFill>
                  <a:srgbClr val="0B05FF"/>
                </a:solidFill>
              </a:rPr>
              <a:t>Linguistics</a:t>
            </a:r>
            <a:endParaRPr lang="en-US" sz="1200" dirty="0">
              <a:solidFill>
                <a:srgbClr val="0B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6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LSA, word2vec, and friends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cope with homonyms due to word 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46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380412" cy="954107"/>
          </a:xfrm>
        </p:spPr>
        <p:txBody>
          <a:bodyPr/>
          <a:lstStyle/>
          <a:p>
            <a:r>
              <a:rPr lang="en-US" dirty="0" smtClean="0"/>
              <a:t>Problem: Handling Two Opposite Relations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Synonyms &amp; Antonyms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25" y="1916832"/>
            <a:ext cx="8534400" cy="1754326"/>
          </a:xfrm>
        </p:spPr>
        <p:txBody>
          <a:bodyPr/>
          <a:lstStyle/>
          <a:p>
            <a:r>
              <a:rPr lang="en-US" sz="2400" dirty="0"/>
              <a:t>LSA cannot distinguish antonyms </a:t>
            </a:r>
            <a:r>
              <a:rPr lang="en-US" sz="1800" dirty="0"/>
              <a:t>[</a:t>
            </a:r>
            <a:r>
              <a:rPr lang="en-US" sz="1800" dirty="0" err="1"/>
              <a:t>Landauer</a:t>
            </a:r>
            <a:r>
              <a:rPr lang="en-US" sz="1800" dirty="0"/>
              <a:t> 2002]</a:t>
            </a:r>
          </a:p>
          <a:p>
            <a:pPr lvl="1"/>
            <a:r>
              <a:rPr lang="en-US" sz="2000" dirty="0"/>
              <a:t>“</a:t>
            </a:r>
            <a:r>
              <a:rPr lang="en-US" sz="2000" dirty="0">
                <a:latin typeface="Segoe" pitchFamily="34" charset="0"/>
              </a:rPr>
              <a:t>Distinguishing synonyms and antonyms is still perceived as a difficult open problem</a:t>
            </a:r>
            <a:r>
              <a:rPr lang="en-US" sz="2000" dirty="0">
                <a:solidFill>
                  <a:srgbClr val="FFFF66"/>
                </a:solidFill>
                <a:latin typeface="Segoe" pitchFamily="34" charset="0"/>
              </a:rPr>
              <a:t>.</a:t>
            </a:r>
            <a:r>
              <a:rPr lang="en-US" sz="2000" dirty="0"/>
              <a:t>” </a:t>
            </a:r>
            <a:r>
              <a:rPr lang="en-US" sz="1800" dirty="0">
                <a:latin typeface="Segoe" pitchFamily="34" charset="0"/>
              </a:rPr>
              <a:t>[Poon &amp; </a:t>
            </a:r>
            <a:r>
              <a:rPr lang="en-US" sz="1800" dirty="0" err="1">
                <a:latin typeface="Segoe" pitchFamily="34" charset="0"/>
              </a:rPr>
              <a:t>Domingos</a:t>
            </a:r>
            <a:r>
              <a:rPr lang="en-US" sz="1800" dirty="0">
                <a:latin typeface="Segoe" pitchFamily="34" charset="0"/>
              </a:rPr>
              <a:t> 09]</a:t>
            </a:r>
            <a:endParaRPr lang="en-US" dirty="0"/>
          </a:p>
          <a:p>
            <a:pPr lvl="8"/>
            <a:endParaRPr lang="en-US" sz="1800" dirty="0" smtClean="0"/>
          </a:p>
          <a:p>
            <a:r>
              <a:rPr lang="en-US" sz="2400" dirty="0" smtClean="0"/>
              <a:t>Idea #1: Change the data representation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60232" y="3671158"/>
            <a:ext cx="1804111" cy="186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2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3" y="188640"/>
            <a:ext cx="8380412" cy="553998"/>
          </a:xfrm>
        </p:spPr>
        <p:txBody>
          <a:bodyPr/>
          <a:lstStyle/>
          <a:p>
            <a:r>
              <a:rPr lang="en-US" dirty="0" smtClean="0"/>
              <a:t>Polarity Inducing LSA </a:t>
            </a:r>
            <a:r>
              <a:rPr lang="en-US" sz="3200" dirty="0" smtClean="0"/>
              <a:t>[Yih, Zweig &amp; Platt  2012]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53" y="1268760"/>
            <a:ext cx="8380412" cy="3453253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two opposite relations in a matrix using “polarity”</a:t>
            </a:r>
          </a:p>
          <a:p>
            <a:pPr lvl="2"/>
            <a:r>
              <a:rPr lang="en-US" dirty="0"/>
              <a:t>Synonyms </a:t>
            </a:r>
            <a:r>
              <a:rPr lang="en-US" dirty="0" smtClean="0"/>
              <a:t>&amp; antonyms (e.g</a:t>
            </a:r>
            <a:r>
              <a:rPr lang="en-US" dirty="0"/>
              <a:t>., from a thesaurus)</a:t>
            </a:r>
          </a:p>
          <a:p>
            <a:pPr lvl="8"/>
            <a:endParaRPr lang="en-US" sz="800" dirty="0" smtClean="0"/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Factorization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Apply SVD to the matrix to find latent components</a:t>
            </a:r>
          </a:p>
          <a:p>
            <a:pPr lvl="8"/>
            <a:endParaRPr lang="en-US" sz="10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Measuring degree of relation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Cosine of latent vectors</a:t>
            </a:r>
          </a:p>
        </p:txBody>
      </p:sp>
    </p:spTree>
    <p:extLst>
      <p:ext uri="{BB962C8B-B14F-4D97-AF65-F5344CB8AC3E}">
        <p14:creationId xmlns:p14="http://schemas.microsoft.com/office/powerpoint/2010/main" val="3989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52127"/>
              </p:ext>
            </p:extLst>
          </p:nvPr>
        </p:nvGraphicFramePr>
        <p:xfrm>
          <a:off x="916940" y="3071128"/>
          <a:ext cx="69316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07260"/>
                <a:gridCol w="838200"/>
                <a:gridCol w="963930"/>
                <a:gridCol w="941070"/>
                <a:gridCol w="902018"/>
                <a:gridCol w="1079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gladden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sorrow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sadden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goodwill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Group</a:t>
                      </a:r>
                      <a:r>
                        <a:rPr lang="en-US" sz="1600" baseline="0" dirty="0" smtClean="0"/>
                        <a:t> 1: “joyfulness”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Group 2: “sad”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Group 3: “affection”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380412" cy="553998"/>
          </a:xfrm>
        </p:spPr>
        <p:txBody>
          <a:bodyPr/>
          <a:lstStyle/>
          <a:p>
            <a:r>
              <a:rPr lang="en-US" dirty="0"/>
              <a:t>Encode Synonyms </a:t>
            </a:r>
            <a:r>
              <a:rPr lang="en-US" dirty="0" smtClean="0"/>
              <a:t>&amp; Antonyms in </a:t>
            </a:r>
            <a:r>
              <a:rPr lang="en-US" dirty="0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8380412" cy="775597"/>
          </a:xfrm>
        </p:spPr>
        <p:txBody>
          <a:bodyPr/>
          <a:lstStyle/>
          <a:p>
            <a:r>
              <a:rPr lang="en-US" sz="2400" dirty="0"/>
              <a:t>Joyfulness: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sadden</a:t>
            </a:r>
          </a:p>
          <a:p>
            <a:r>
              <a:rPr lang="en-US" sz="2400" dirty="0"/>
              <a:t>Sad: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gladden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2420888"/>
            <a:ext cx="3886200" cy="1140240"/>
            <a:chOff x="304800" y="3276600"/>
            <a:chExt cx="3886200" cy="1140240"/>
          </a:xfrm>
        </p:grpSpPr>
        <p:sp>
          <p:nvSpPr>
            <p:cNvPr id="17" name="TextBox 16"/>
            <p:cNvSpPr txBox="1"/>
            <p:nvPr/>
          </p:nvSpPr>
          <p:spPr>
            <a:xfrm>
              <a:off x="762000" y="3276600"/>
              <a:ext cx="3429000" cy="400110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1">
                      <a:lumMod val="50000"/>
                    </a:schemeClr>
                  </a:solidFill>
                  <a:latin typeface="Segoe" pitchFamily="34" charset="0"/>
                </a:rPr>
                <a:t>Target word: row-vector</a:t>
              </a: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accent1">
                    <a:lumMod val="50000"/>
                  </a:schemeClr>
                </a:solidFill>
                <a:effectLst/>
                <a:latin typeface="Segoe Semi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05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27859"/>
              </p:ext>
            </p:extLst>
          </p:nvPr>
        </p:nvGraphicFramePr>
        <p:xfrm>
          <a:off x="916940" y="3062000"/>
          <a:ext cx="69316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07260"/>
                <a:gridCol w="838200"/>
                <a:gridCol w="963930"/>
                <a:gridCol w="941070"/>
                <a:gridCol w="902018"/>
                <a:gridCol w="1079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gladden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sorrow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sadden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goodwill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Group</a:t>
                      </a:r>
                      <a:r>
                        <a:rPr lang="en-US" sz="1600" baseline="0" dirty="0" smtClean="0"/>
                        <a:t> 1: “joyfulness”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Group 2: “sad”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Group 3: “affection”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7619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6005"/>
            <a:ext cx="8380412" cy="553998"/>
          </a:xfrm>
        </p:spPr>
        <p:txBody>
          <a:bodyPr/>
          <a:lstStyle/>
          <a:p>
            <a:r>
              <a:rPr lang="en-US" dirty="0"/>
              <a:t>Encode Synonyms </a:t>
            </a:r>
            <a:r>
              <a:rPr lang="en-US" dirty="0" smtClean="0"/>
              <a:t>&amp; Antonyms in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8380412" cy="775597"/>
          </a:xfrm>
        </p:spPr>
        <p:txBody>
          <a:bodyPr/>
          <a:lstStyle/>
          <a:p>
            <a:r>
              <a:rPr lang="en-US" sz="2400" dirty="0"/>
              <a:t>Joyfulness: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sadden</a:t>
            </a:r>
          </a:p>
          <a:p>
            <a:r>
              <a:rPr lang="en-US" sz="2400" dirty="0"/>
              <a:t>Sad: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gladden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619502" y="2220144"/>
            <a:ext cx="3238498" cy="1678633"/>
            <a:chOff x="4278325" y="3130147"/>
            <a:chExt cx="3238498" cy="1678633"/>
          </a:xfrm>
        </p:grpSpPr>
        <p:sp>
          <p:nvSpPr>
            <p:cNvPr id="18" name="TextBox 17"/>
            <p:cNvSpPr txBox="1"/>
            <p:nvPr/>
          </p:nvSpPr>
          <p:spPr>
            <a:xfrm>
              <a:off x="4545023" y="3130147"/>
              <a:ext cx="2971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50000"/>
                    </a:schemeClr>
                  </a:solidFill>
                  <a:latin typeface="Segoe" pitchFamily="34" charset="0"/>
                </a:rPr>
                <a:t>Inducing polarity</a:t>
              </a:r>
            </a:p>
          </p:txBody>
        </p:sp>
        <p:cxnSp>
          <p:nvCxnSpPr>
            <p:cNvPr id="20" name="Straight Arrow Connector 19"/>
            <p:cNvCxnSpPr>
              <a:stCxn id="18" idx="2"/>
            </p:cNvCxnSpPr>
            <p:nvPr/>
          </p:nvCxnSpPr>
          <p:spPr bwMode="auto">
            <a:xfrm flipH="1">
              <a:off x="4278325" y="3530257"/>
              <a:ext cx="1752598" cy="1278523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8" idx="2"/>
            </p:cNvCxnSpPr>
            <p:nvPr/>
          </p:nvCxnSpPr>
          <p:spPr bwMode="auto">
            <a:xfrm>
              <a:off x="6030923" y="3530257"/>
              <a:ext cx="0" cy="83299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8" idx="2"/>
            </p:cNvCxnSpPr>
            <p:nvPr/>
          </p:nvCxnSpPr>
          <p:spPr bwMode="auto">
            <a:xfrm>
              <a:off x="6030923" y="3530257"/>
              <a:ext cx="876299" cy="83299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</p:cNvCxnSpPr>
            <p:nvPr/>
          </p:nvCxnSpPr>
          <p:spPr bwMode="auto">
            <a:xfrm flipH="1">
              <a:off x="5154625" y="3530257"/>
              <a:ext cx="876298" cy="1278523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2667000" y="4697760"/>
            <a:ext cx="5048907" cy="1025352"/>
            <a:chOff x="2667000" y="5562600"/>
            <a:chExt cx="5048907" cy="1025352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 flipV="1">
              <a:off x="3586571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4419600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571546" y="6019800"/>
              <a:ext cx="848054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667000" y="6126287"/>
                  <a:ext cx="50489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Segoe" pitchFamily="34" charset="0"/>
                    </a:rPr>
                    <a:t>Cosine Score: </a:t>
                  </a:r>
                  <a14:m>
                    <m:oMath xmlns:m="http://schemas.openxmlformats.org/officeDocument/2006/math">
                      <m:r>
                        <m:rPr>
                          <m:brk m:alnAt="7"/>
                        </m:rPr>
                        <a:rPr lang="en-US" sz="24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/>
                        </a:rPr>
                        <m:t>𝑆𝑦𝑛𝑜𝑛𝑦𝑚𝑠</m:t>
                      </m:r>
                    </m:oMath>
                  </a14:m>
                  <a:endPara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0" y="6126287"/>
                  <a:ext cx="50489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9211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304800" y="2411760"/>
            <a:ext cx="3886200" cy="1140240"/>
            <a:chOff x="304800" y="3276600"/>
            <a:chExt cx="3886200" cy="1140240"/>
          </a:xfrm>
        </p:grpSpPr>
        <p:sp>
          <p:nvSpPr>
            <p:cNvPr id="17" name="TextBox 16"/>
            <p:cNvSpPr txBox="1"/>
            <p:nvPr/>
          </p:nvSpPr>
          <p:spPr>
            <a:xfrm>
              <a:off x="762000" y="3276600"/>
              <a:ext cx="3429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1">
                      <a:lumMod val="50000"/>
                    </a:schemeClr>
                  </a:solidFill>
                  <a:latin typeface="Segoe" pitchFamily="34" charset="0"/>
                </a:rPr>
                <a:t>Target word: row-vector</a:t>
              </a: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accent1">
                    <a:lumMod val="50000"/>
                  </a:schemeClr>
                </a:solidFill>
                <a:effectLst/>
                <a:latin typeface="Segoe Semi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487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295012"/>
              </p:ext>
            </p:extLst>
          </p:nvPr>
        </p:nvGraphicFramePr>
        <p:xfrm>
          <a:off x="916940" y="3190736"/>
          <a:ext cx="69316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07260"/>
                <a:gridCol w="838200"/>
                <a:gridCol w="963930"/>
                <a:gridCol w="941070"/>
                <a:gridCol w="902018"/>
                <a:gridCol w="1079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gladden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sorrow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sadden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goodwill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Group</a:t>
                      </a:r>
                      <a:r>
                        <a:rPr lang="en-US" sz="1600" baseline="0" dirty="0" smtClean="0"/>
                        <a:t> 1: “joyfulness”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Group 2: “sad”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Group 3: “affection”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7619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6005"/>
            <a:ext cx="8380412" cy="553998"/>
          </a:xfrm>
        </p:spPr>
        <p:txBody>
          <a:bodyPr/>
          <a:lstStyle/>
          <a:p>
            <a:r>
              <a:rPr lang="en-US" dirty="0"/>
              <a:t>Encode Synonyms </a:t>
            </a:r>
            <a:r>
              <a:rPr lang="en-US" dirty="0" smtClean="0"/>
              <a:t>&amp; Antonyms in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85251"/>
            <a:ext cx="8380412" cy="775597"/>
          </a:xfrm>
        </p:spPr>
        <p:txBody>
          <a:bodyPr/>
          <a:lstStyle/>
          <a:p>
            <a:r>
              <a:rPr lang="en-US" sz="2400" dirty="0"/>
              <a:t>Joyfulness: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sadden</a:t>
            </a:r>
          </a:p>
          <a:p>
            <a:r>
              <a:rPr lang="en-US" sz="2400" dirty="0"/>
              <a:t>Sad: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gladden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619502" y="2348880"/>
            <a:ext cx="3238498" cy="1678633"/>
            <a:chOff x="4278325" y="3130147"/>
            <a:chExt cx="3238498" cy="1678633"/>
          </a:xfrm>
        </p:grpSpPr>
        <p:sp>
          <p:nvSpPr>
            <p:cNvPr id="18" name="TextBox 17"/>
            <p:cNvSpPr txBox="1"/>
            <p:nvPr/>
          </p:nvSpPr>
          <p:spPr>
            <a:xfrm>
              <a:off x="4545023" y="3130147"/>
              <a:ext cx="2971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accent1">
                      <a:lumMod val="50000"/>
                    </a:schemeClr>
                  </a:solidFill>
                  <a:latin typeface="Segoe" pitchFamily="34" charset="0"/>
                </a:rPr>
                <a:t>Inducing polarity</a:t>
              </a:r>
            </a:p>
          </p:txBody>
        </p:sp>
        <p:cxnSp>
          <p:nvCxnSpPr>
            <p:cNvPr id="20" name="Straight Arrow Connector 19"/>
            <p:cNvCxnSpPr>
              <a:stCxn id="18" idx="2"/>
            </p:cNvCxnSpPr>
            <p:nvPr/>
          </p:nvCxnSpPr>
          <p:spPr bwMode="auto">
            <a:xfrm flipH="1">
              <a:off x="4278325" y="3530257"/>
              <a:ext cx="1752598" cy="1278523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8" idx="2"/>
            </p:cNvCxnSpPr>
            <p:nvPr/>
          </p:nvCxnSpPr>
          <p:spPr bwMode="auto">
            <a:xfrm>
              <a:off x="6030923" y="3530257"/>
              <a:ext cx="0" cy="83299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8" idx="2"/>
            </p:cNvCxnSpPr>
            <p:nvPr/>
          </p:nvCxnSpPr>
          <p:spPr bwMode="auto">
            <a:xfrm>
              <a:off x="6030923" y="3530257"/>
              <a:ext cx="876299" cy="83299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</p:cNvCxnSpPr>
            <p:nvPr/>
          </p:nvCxnSpPr>
          <p:spPr bwMode="auto">
            <a:xfrm flipH="1">
              <a:off x="5154625" y="3530257"/>
              <a:ext cx="876298" cy="1278523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304800" y="2540496"/>
            <a:ext cx="3886200" cy="1140240"/>
            <a:chOff x="304800" y="3276600"/>
            <a:chExt cx="3886200" cy="1140240"/>
          </a:xfrm>
        </p:grpSpPr>
        <p:sp>
          <p:nvSpPr>
            <p:cNvPr id="17" name="TextBox 16"/>
            <p:cNvSpPr txBox="1"/>
            <p:nvPr/>
          </p:nvSpPr>
          <p:spPr>
            <a:xfrm>
              <a:off x="762000" y="3276600"/>
              <a:ext cx="3429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1">
                      <a:lumMod val="50000"/>
                    </a:schemeClr>
                  </a:solidFill>
                  <a:latin typeface="Segoe" pitchFamily="34" charset="0"/>
                </a:rPr>
                <a:t>Target word: row-vector</a:t>
              </a: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accent1">
                    <a:lumMod val="50000"/>
                  </a:schemeClr>
                </a:solidFill>
                <a:effectLst/>
                <a:latin typeface="Segoe Semibold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505200" y="4898504"/>
            <a:ext cx="5048907" cy="936377"/>
            <a:chOff x="2809547" y="5562600"/>
            <a:chExt cx="5048907" cy="936377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flipV="1">
              <a:off x="3779562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684154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779562" y="6019800"/>
              <a:ext cx="904592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809547" y="6037312"/>
                  <a:ext cx="50489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Segoe" pitchFamily="34" charset="0"/>
                    </a:rPr>
                    <a:t>Cosine Score: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𝐴𝑛𝑡𝑜𝑛𝑦𝑚𝑠</m:t>
                      </m:r>
                    </m:oMath>
                  </a14:m>
                  <a:endPara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9547" y="6037312"/>
                  <a:ext cx="50489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06579" b="-126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8194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0768"/>
            <a:ext cx="8380412" cy="3674852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Limitation of the matrix representation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Each entry captures a particular type of relation between two </a:t>
            </a:r>
            <a:r>
              <a:rPr lang="en-US" dirty="0" smtClean="0">
                <a:cs typeface="Times New Roman" panose="02020603050405020304" pitchFamily="18" charset="0"/>
              </a:rPr>
              <a:t>entities</a:t>
            </a:r>
            <a:r>
              <a:rPr lang="en-US" dirty="0">
                <a:cs typeface="Times New Roman" panose="02020603050405020304" pitchFamily="18" charset="0"/>
              </a:rPr>
              <a:t>, or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Two opposite relations with the polarity </a:t>
            </a:r>
            <a:r>
              <a:rPr lang="en-US" dirty="0" smtClean="0">
                <a:cs typeface="Times New Roman" panose="02020603050405020304" pitchFamily="18" charset="0"/>
              </a:rPr>
              <a:t>trick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Encoding other binary relations</a:t>
            </a:r>
          </a:p>
          <a:p>
            <a:pPr lvl="1"/>
            <a:r>
              <a:rPr lang="en-US" dirty="0" smtClean="0"/>
              <a:t>Is-A  (hyponym) 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ostrich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/>
              <a:t>Part-whole 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 is a </a:t>
            </a:r>
            <a:r>
              <a:rPr lang="en-US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How </a:t>
            </a:r>
            <a:r>
              <a:rPr lang="en-US" dirty="0"/>
              <a:t>to Handle More </a:t>
            </a:r>
            <a:r>
              <a:rPr lang="en-US" dirty="0" smtClean="0"/>
              <a:t>Relations?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067" y="3616274"/>
            <a:ext cx="1354666" cy="1524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1115616" y="4581128"/>
            <a:ext cx="5791200" cy="1828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sng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Idea #2</a:t>
            </a:r>
            <a:r>
              <a:rPr kumimoji="0" lang="en-US" sz="28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:</a:t>
            </a:r>
            <a:br>
              <a:rPr kumimoji="0" lang="en-US" sz="28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</a:br>
            <a:r>
              <a:rPr kumimoji="0" lang="en-US" sz="2800" b="0" i="0" u="none" strike="noStrike" cap="none" normalizeH="0" baseline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Encode multiple</a:t>
            </a:r>
            <a:r>
              <a:rPr kumimoji="0" lang="en-US" sz="2800" b="0" i="0" u="none" strike="noStrike" cap="none" normalizeH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 relations in a 3-way tensor (3-dim array)!</a:t>
            </a:r>
            <a:r>
              <a:rPr kumimoji="0" lang="en-US" sz="28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 </a:t>
            </a:r>
            <a:r>
              <a:rPr lang="en-US" dirty="0" smtClean="0"/>
              <a:t>(MR-LSA)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8380412" cy="4062651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multiple relations in a tensor</a:t>
            </a:r>
          </a:p>
          <a:p>
            <a:pPr lvl="2"/>
            <a:r>
              <a:rPr lang="en-US" dirty="0" smtClean="0"/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tensor decomposition to the tensor to find latent </a:t>
            </a:r>
            <a:r>
              <a:rPr lang="en-US" dirty="0" smtClean="0"/>
              <a:t>components (</a:t>
            </a:r>
            <a:r>
              <a:rPr lang="en-US" dirty="0" smtClean="0">
                <a:sym typeface="Wingdings"/>
              </a:rPr>
              <a:t> RESCAL)</a:t>
            </a:r>
            <a:endParaRPr lang="en-US" dirty="0" smtClean="0"/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159751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31"/>
            <a:ext cx="8136996" cy="1661993"/>
          </a:xfrm>
        </p:spPr>
        <p:txBody>
          <a:bodyPr/>
          <a:lstStyle/>
          <a:p>
            <a:pPr algn="l">
              <a:spcBef>
                <a:spcPts val="1800"/>
              </a:spcBef>
              <a:spcAft>
                <a:spcPts val="0"/>
              </a:spcAft>
            </a:pPr>
            <a:r>
              <a:rPr lang="en-US" sz="4000" dirty="0" smtClean="0">
                <a:effectLst/>
              </a:rPr>
              <a:t>Acknowledgements</a:t>
            </a:r>
            <a:endParaRPr lang="en-US" sz="4000" i="1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823385" y="1628800"/>
            <a:ext cx="7770811" cy="189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defRPr sz="3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3200" kern="0" dirty="0" smtClean="0">
                <a:solidFill>
                  <a:schemeClr val="tx1"/>
                </a:solidFill>
              </a:rPr>
              <a:t>Slides by: Scott </a:t>
            </a:r>
            <a:r>
              <a:rPr lang="en-US" sz="3200" kern="0" dirty="0">
                <a:solidFill>
                  <a:schemeClr val="tx1"/>
                </a:solidFill>
              </a:rPr>
              <a:t>Wen-tau </a:t>
            </a:r>
            <a:r>
              <a:rPr lang="en-US" sz="3200" kern="0" dirty="0" smtClean="0">
                <a:solidFill>
                  <a:schemeClr val="tx1"/>
                </a:solidFill>
              </a:rPr>
              <a:t>Yih</a:t>
            </a:r>
            <a:r>
              <a:rPr lang="en-US" sz="3200" kern="0" dirty="0" smtClean="0"/>
              <a:t/>
            </a:r>
            <a:br>
              <a:rPr lang="en-US" sz="3200" kern="0" dirty="0" smtClean="0"/>
            </a:br>
            <a:endParaRPr lang="en-US" sz="1000" kern="0" dirty="0" smtClean="0"/>
          </a:p>
          <a:p>
            <a:r>
              <a:rPr lang="en-US" sz="2000" kern="0" dirty="0" smtClean="0"/>
              <a:t>Describing joint work of Scott Wen-tau </a:t>
            </a:r>
            <a:r>
              <a:rPr lang="en-US" sz="2000" kern="0" dirty="0" err="1" smtClean="0"/>
              <a:t>Yih</a:t>
            </a:r>
            <a:r>
              <a:rPr lang="en-US" sz="2000" kern="0" dirty="0" smtClean="0"/>
              <a:t> with</a:t>
            </a:r>
            <a:r>
              <a:rPr lang="en-US" sz="2000" kern="0" dirty="0"/>
              <a:t/>
            </a:r>
            <a:br>
              <a:rPr lang="en-US" sz="2000" kern="0" dirty="0"/>
            </a:br>
            <a:r>
              <a:rPr lang="en-US" sz="2000" kern="0" dirty="0"/>
              <a:t>Kai-Wei </a:t>
            </a:r>
            <a:r>
              <a:rPr lang="en-US" sz="2000" kern="0" dirty="0" smtClean="0"/>
              <a:t>Chang, Bishan Yang, </a:t>
            </a:r>
          </a:p>
          <a:p>
            <a:r>
              <a:rPr lang="en-US" sz="2000" kern="0" dirty="0" smtClean="0"/>
              <a:t>Chris Meek, Geoff Zweig, John Platt</a:t>
            </a:r>
          </a:p>
          <a:p>
            <a:endParaRPr lang="en-US" sz="1050" i="1" kern="0" dirty="0" smtClean="0"/>
          </a:p>
          <a:p>
            <a:r>
              <a:rPr lang="en-US" sz="2400" kern="0" dirty="0" smtClean="0"/>
              <a:t>Microsoft Research</a:t>
            </a:r>
          </a:p>
        </p:txBody>
      </p:sp>
    </p:spTree>
    <p:extLst>
      <p:ext uri="{BB962C8B-B14F-4D97-AF65-F5344CB8AC3E}">
        <p14:creationId xmlns:p14="http://schemas.microsoft.com/office/powerpoint/2010/main" val="195617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81000" y="1268760"/>
            <a:ext cx="8380412" cy="11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Represent word relations using a tensor</a:t>
            </a:r>
          </a:p>
          <a:p>
            <a:pPr lvl="1"/>
            <a:r>
              <a:rPr lang="en-US" sz="2500" kern="0" dirty="0" smtClean="0"/>
              <a:t>       Each slice encodes a relation between </a:t>
            </a:r>
            <a:r>
              <a:rPr lang="en-US" sz="2500" kern="0" dirty="0" smtClean="0">
                <a:solidFill>
                  <a:schemeClr val="accent1">
                    <a:lumMod val="50000"/>
                  </a:schemeClr>
                </a:solidFill>
              </a:rPr>
              <a:t>terms</a:t>
            </a:r>
            <a:r>
              <a:rPr lang="en-US" sz="2500" kern="0" dirty="0" smtClean="0">
                <a:solidFill>
                  <a:srgbClr val="FFFF00"/>
                </a:solidFill>
              </a:rPr>
              <a:t> </a:t>
            </a:r>
            <a:r>
              <a:rPr lang="en-US" sz="2500" kern="0" dirty="0" smtClean="0"/>
              <a:t>and </a:t>
            </a:r>
            <a:r>
              <a:rPr lang="en-US" sz="2500" kern="0" dirty="0" smtClean="0">
                <a:solidFill>
                  <a:schemeClr val="accent1">
                    <a:lumMod val="50000"/>
                  </a:schemeClr>
                </a:solidFill>
              </a:rPr>
              <a:t>target</a:t>
            </a:r>
            <a:r>
              <a:rPr lang="en-US" sz="2500" kern="0" dirty="0" smtClean="0">
                <a:solidFill>
                  <a:srgbClr val="FFFF00"/>
                </a:solidFill>
              </a:rPr>
              <a:t> </a:t>
            </a:r>
            <a:r>
              <a:rPr lang="en-US" sz="2500" kern="0" dirty="0" smtClean="0">
                <a:solidFill>
                  <a:schemeClr val="accent1">
                    <a:lumMod val="50000"/>
                  </a:schemeClr>
                </a:solidFill>
              </a:rPr>
              <a:t>words</a:t>
            </a:r>
            <a:r>
              <a:rPr lang="en-US" sz="2500" kern="0" dirty="0" smtClean="0"/>
              <a:t>.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682886"/>
              </p:ext>
            </p:extLst>
          </p:nvPr>
        </p:nvGraphicFramePr>
        <p:xfrm>
          <a:off x="6107947" y="333658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4161" y="2257472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61998" y="3712647"/>
              <a:ext cx="5453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24939" y="3712647"/>
              <a:ext cx="101662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feeling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5161" y="2181272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sadden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15939" y="3636447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feeling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882958" y="5394458"/>
            <a:ext cx="2052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Segoe" pitchFamily="34" charset="0"/>
              </a:rPr>
              <a:t>Synonym layer</a:t>
            </a:r>
            <a:endParaRPr lang="en-US" sz="22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7942" y="5307417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Segoe" pitchFamily="34" charset="0"/>
              </a:rPr>
              <a:t>Antonym layer</a:t>
            </a:r>
            <a:endParaRPr lang="en-US" sz="22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74642"/>
              </p:ext>
            </p:extLst>
          </p:nvPr>
        </p:nvGraphicFramePr>
        <p:xfrm>
          <a:off x="1916947" y="341278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209800" y="5714092"/>
            <a:ext cx="6378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Segoe" pitchFamily="34" charset="0"/>
              </a:rPr>
              <a:t>Construct a tensor with two slices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023453" y="1732127"/>
            <a:ext cx="6367948" cy="1641198"/>
            <a:chOff x="1023453" y="2673167"/>
            <a:chExt cx="6367948" cy="1641198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1023453" y="3038921"/>
              <a:ext cx="1872148" cy="366591"/>
            </a:xfrm>
            <a:prstGeom prst="roundRect">
              <a:avLst/>
            </a:prstGeom>
            <a:noFill/>
            <a:ln w="3810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6553201" y="2673167"/>
              <a:ext cx="838200" cy="417338"/>
            </a:xfrm>
            <a:prstGeom prst="roundRect">
              <a:avLst/>
            </a:prstGeom>
            <a:noFill/>
            <a:ln w="3810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cxnSp>
          <p:nvCxnSpPr>
            <p:cNvPr id="17" name="Straight Arrow Connector 16"/>
            <p:cNvCxnSpPr>
              <a:stCxn id="4" idx="2"/>
              <a:endCxn id="13" idx="0"/>
            </p:cNvCxnSpPr>
            <p:nvPr/>
          </p:nvCxnSpPr>
          <p:spPr bwMode="auto">
            <a:xfrm flipH="1">
              <a:off x="1174070" y="3405512"/>
              <a:ext cx="785457" cy="908853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32" idx="2"/>
              <a:endCxn id="12" idx="3"/>
            </p:cNvCxnSpPr>
            <p:nvPr/>
          </p:nvCxnSpPr>
          <p:spPr bwMode="auto">
            <a:xfrm flipH="1">
              <a:off x="4362115" y="3090505"/>
              <a:ext cx="2610186" cy="377982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04986"/>
            <a:ext cx="8380412" cy="553998"/>
          </a:xfrm>
        </p:spPr>
        <p:txBody>
          <a:bodyPr/>
          <a:lstStyle/>
          <a:p>
            <a:r>
              <a:rPr lang="en-US" dirty="0"/>
              <a:t>Encode </a:t>
            </a:r>
            <a:r>
              <a:rPr lang="en-US" dirty="0" smtClean="0"/>
              <a:t>Multiple Relations </a:t>
            </a:r>
            <a:r>
              <a:rPr lang="en-US" dirty="0"/>
              <a:t>in </a:t>
            </a:r>
            <a:r>
              <a:rPr lang="en-US" dirty="0" smtClean="0"/>
              <a:t>Tensor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655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0.14444 -0.073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22" y="-368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30556 -0.042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78" y="-210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81000" y="1263712"/>
            <a:ext cx="8380412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Can encode multiple relations in the tensor</a:t>
            </a:r>
            <a:endParaRPr lang="en-US" sz="2500" kern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738290"/>
              </p:ext>
            </p:extLst>
          </p:nvPr>
        </p:nvGraphicFramePr>
        <p:xfrm>
          <a:off x="6107947" y="3331533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645161" y="2176224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sadden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15939" y="3636447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feeling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6143028" y="5302369"/>
            <a:ext cx="20681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Segoe" pitchFamily="34" charset="0"/>
              </a:rPr>
              <a:t>Hyponym layer</a:t>
            </a:r>
            <a:endParaRPr lang="en-US" sz="22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65747"/>
              </p:ext>
            </p:extLst>
          </p:nvPr>
        </p:nvGraphicFramePr>
        <p:xfrm>
          <a:off x="1066800" y="3214432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34229"/>
              </p:ext>
            </p:extLst>
          </p:nvPr>
        </p:nvGraphicFramePr>
        <p:xfrm>
          <a:off x="985379" y="3075245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6982" y="208600"/>
            <a:ext cx="8380412" cy="553998"/>
          </a:xfrm>
        </p:spPr>
        <p:txBody>
          <a:bodyPr/>
          <a:lstStyle/>
          <a:p>
            <a:r>
              <a:rPr lang="en-US" dirty="0"/>
              <a:t>Encode Multiple Relations in Tensor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682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53889 -4.8148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81000" y="1484784"/>
            <a:ext cx="8380412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3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Derive a </a:t>
            </a:r>
            <a:r>
              <a:rPr lang="en-US" sz="2400" kern="0" dirty="0" smtClean="0">
                <a:solidFill>
                  <a:schemeClr val="accent1">
                    <a:lumMod val="50000"/>
                  </a:schemeClr>
                </a:solidFill>
              </a:rPr>
              <a:t>low-rank </a:t>
            </a:r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</a:rPr>
              <a:t>approximation </a:t>
            </a:r>
            <a:r>
              <a:rPr lang="en-US" sz="2400" kern="0" dirty="0"/>
              <a:t>to generalize the </a:t>
            </a:r>
            <a:r>
              <a:rPr lang="en-US" sz="2400" kern="0" dirty="0" smtClean="0"/>
              <a:t>data </a:t>
            </a:r>
            <a:r>
              <a:rPr lang="en-US" sz="2400" kern="0" dirty="0"/>
              <a:t>and to discover unseen </a:t>
            </a:r>
            <a:r>
              <a:rPr lang="en-US" sz="2400" kern="0" dirty="0" smtClean="0"/>
              <a:t>relations</a:t>
            </a:r>
            <a:endParaRPr lang="en-US" sz="2400" kern="0" dirty="0"/>
          </a:p>
          <a:p>
            <a:r>
              <a:rPr lang="en-US" sz="2400" kern="0" dirty="0" smtClean="0"/>
              <a:t>Apply Tucker decomposition and reformulate the results</a:t>
            </a:r>
            <a:endParaRPr lang="en-US" sz="2400" kern="0" dirty="0"/>
          </a:p>
          <a:p>
            <a:endParaRPr lang="en-US" sz="2400" kern="0" dirty="0" smtClean="0"/>
          </a:p>
          <a:p>
            <a:endParaRPr lang="en-US" sz="2400" kern="0" dirty="0"/>
          </a:p>
          <a:p>
            <a:endParaRPr lang="en-US" sz="2400" kern="0" dirty="0" smtClean="0"/>
          </a:p>
          <a:p>
            <a:pPr marL="0" indent="0">
              <a:buNone/>
            </a:pPr>
            <a:endParaRPr lang="en-US" sz="2400" kern="0" dirty="0" smtClean="0"/>
          </a:p>
          <a:p>
            <a:endParaRPr lang="en-US" sz="2400" kern="0" dirty="0" smtClean="0"/>
          </a:p>
          <a:p>
            <a:endParaRPr lang="en-US" sz="2400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301" y="220442"/>
            <a:ext cx="8380412" cy="553998"/>
          </a:xfrm>
        </p:spPr>
        <p:txBody>
          <a:bodyPr/>
          <a:lstStyle/>
          <a:p>
            <a:r>
              <a:rPr lang="en-US" dirty="0"/>
              <a:t>Tensor Decomposition – Analogy to </a:t>
            </a:r>
            <a:r>
              <a:rPr lang="en-US" dirty="0" smtClean="0"/>
              <a:t>SVD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-76200" y="3237384"/>
            <a:ext cx="9220200" cy="2120711"/>
            <a:chOff x="-11302" y="3418461"/>
            <a:chExt cx="9220200" cy="2120711"/>
          </a:xfrm>
        </p:grpSpPr>
        <p:grpSp>
          <p:nvGrpSpPr>
            <p:cNvPr id="83" name="Group 82"/>
            <p:cNvGrpSpPr/>
            <p:nvPr/>
          </p:nvGrpSpPr>
          <p:grpSpPr>
            <a:xfrm>
              <a:off x="-11302" y="3418461"/>
              <a:ext cx="2254172" cy="1872346"/>
              <a:chOff x="327271" y="2633148"/>
              <a:chExt cx="2254172" cy="18723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Box 103"/>
                  <p:cNvSpPr txBox="1"/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04" name="TextBox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t="-197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05" name="TextBox 10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6" name="Rectangle 105"/>
              <p:cNvSpPr/>
              <p:nvPr/>
            </p:nvSpPr>
            <p:spPr bwMode="auto">
              <a:xfrm>
                <a:off x="989596" y="3329978"/>
                <a:ext cx="1370864" cy="117551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  <p:sp>
            <p:nvSpPr>
              <p:cNvPr id="107" name="Left Brace 106"/>
              <p:cNvSpPr/>
              <p:nvPr/>
            </p:nvSpPr>
            <p:spPr bwMode="auto">
              <a:xfrm>
                <a:off x="680779" y="3329978"/>
                <a:ext cx="256092" cy="1175516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  <p:sp>
            <p:nvSpPr>
              <p:cNvPr id="108" name="Left Brace 107"/>
              <p:cNvSpPr/>
              <p:nvPr/>
            </p:nvSpPr>
            <p:spPr bwMode="auto">
              <a:xfrm rot="5400000">
                <a:off x="1542003" y="2415408"/>
                <a:ext cx="261117" cy="1370864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2994469" y="4499164"/>
              <a:ext cx="219311" cy="583287"/>
              <a:chOff x="3733800" y="3836313"/>
              <a:chExt cx="219311" cy="583287"/>
            </a:xfrm>
          </p:grpSpPr>
          <p:sp>
            <p:nvSpPr>
              <p:cNvPr id="102" name="TextBox 101"/>
              <p:cNvSpPr txBox="1"/>
              <p:nvPr/>
            </p:nvSpPr>
            <p:spPr>
              <a:xfrm>
                <a:off x="3743117" y="38363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3733800" y="39887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</p:grpSp>
        <p:sp>
          <p:nvSpPr>
            <p:cNvPr id="85" name="Rectangle 84"/>
            <p:cNvSpPr/>
            <p:nvPr/>
          </p:nvSpPr>
          <p:spPr bwMode="auto">
            <a:xfrm>
              <a:off x="3784948" y="4168308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5183573" y="4354902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 rot="5400000">
              <a:off x="8031665" y="4314034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528408" y="4623002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921036" y="4754339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90" name="Left Brace 89"/>
            <p:cNvSpPr/>
            <p:nvPr/>
          </p:nvSpPr>
          <p:spPr bwMode="auto">
            <a:xfrm>
              <a:off x="3546725" y="4173410"/>
              <a:ext cx="209744" cy="1353644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p:sp>
          <p:nvSpPr>
            <p:cNvPr id="91" name="Left Brace 90"/>
            <p:cNvSpPr/>
            <p:nvPr/>
          </p:nvSpPr>
          <p:spPr bwMode="auto">
            <a:xfrm rot="5400000">
              <a:off x="8213436" y="3798627"/>
              <a:ext cx="219988" cy="1370888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3" name="Left Brace 92"/>
            <p:cNvSpPr/>
            <p:nvPr/>
          </p:nvSpPr>
          <p:spPr bwMode="auto">
            <a:xfrm rot="5400000">
              <a:off x="3967417" y="3683261"/>
              <a:ext cx="198401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Rectangle 93"/>
                <p:cNvSpPr/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4" name="Rectangle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Left Brace 94"/>
            <p:cNvSpPr/>
            <p:nvPr/>
          </p:nvSpPr>
          <p:spPr bwMode="auto">
            <a:xfrm rot="5400000">
              <a:off x="5343663" y="3823895"/>
              <a:ext cx="261117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Rectangle 95"/>
                <p:cNvSpPr/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6" name="Rectangle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7" name="Left Brace 96"/>
            <p:cNvSpPr/>
            <p:nvPr/>
          </p:nvSpPr>
          <p:spPr bwMode="auto">
            <a:xfrm>
              <a:off x="4902744" y="4342319"/>
              <a:ext cx="190764" cy="587704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Rectangle 97"/>
                <p:cNvSpPr/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8" name="Rectangle 9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9" name="Left Brace 98"/>
            <p:cNvSpPr/>
            <p:nvPr/>
          </p:nvSpPr>
          <p:spPr bwMode="auto">
            <a:xfrm>
              <a:off x="7401339" y="4707689"/>
              <a:ext cx="162931" cy="580050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Rectangle 99"/>
                <p:cNvSpPr/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0" name="Rectangle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Rectangle 100"/>
            <p:cNvSpPr/>
            <p:nvPr/>
          </p:nvSpPr>
          <p:spPr bwMode="auto">
            <a:xfrm rot="5400000">
              <a:off x="8111725" y="4895970"/>
              <a:ext cx="566439" cy="160082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 rot="16200000">
                <a:off x="2675071" y="4436360"/>
                <a:ext cx="12368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675071" y="4436360"/>
                <a:ext cx="1236812" cy="338554"/>
              </a:xfrm>
              <a:prstGeom prst="rect">
                <a:avLst/>
              </a:prstGeom>
              <a:blipFill rotWithShape="0">
                <a:blip r:embed="rId13"/>
                <a:stretch>
                  <a:fillRect t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Oval Callout 109"/>
          <p:cNvSpPr/>
          <p:nvPr/>
        </p:nvSpPr>
        <p:spPr bwMode="auto">
          <a:xfrm>
            <a:off x="2938888" y="5555498"/>
            <a:ext cx="5565505" cy="435625"/>
          </a:xfrm>
          <a:prstGeom prst="wedgeEllipseCallout">
            <a:avLst>
              <a:gd name="adj1" fmla="val 45824"/>
              <a:gd name="adj2" fmla="val -126677"/>
            </a:avLst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latent </a:t>
            </a:r>
            <a:r>
              <a:rPr lang="en-US" dirty="0" smtClean="0">
                <a:solidFill>
                  <a:schemeClr val="tx1"/>
                </a:solidFill>
                <a:latin typeface="Segoe" pitchFamily="34" charset="0"/>
              </a:rPr>
              <a:t>r</a:t>
            </a:r>
            <a:r>
              <a:rPr kumimoji="0" lang="en-US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epresentation of words</a:t>
            </a:r>
          </a:p>
        </p:txBody>
      </p:sp>
    </p:spTree>
    <p:extLst>
      <p:ext uri="{BB962C8B-B14F-4D97-AF65-F5344CB8AC3E}">
        <p14:creationId xmlns:p14="http://schemas.microsoft.com/office/powerpoint/2010/main" val="3142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-76200" y="3237384"/>
            <a:ext cx="9220200" cy="2120711"/>
            <a:chOff x="-11302" y="3418461"/>
            <a:chExt cx="9220200" cy="2120711"/>
          </a:xfrm>
        </p:grpSpPr>
        <p:grpSp>
          <p:nvGrpSpPr>
            <p:cNvPr id="58" name="Group 57"/>
            <p:cNvGrpSpPr/>
            <p:nvPr/>
          </p:nvGrpSpPr>
          <p:grpSpPr>
            <a:xfrm>
              <a:off x="-11302" y="3418461"/>
              <a:ext cx="2254172" cy="1872346"/>
              <a:chOff x="327271" y="2633148"/>
              <a:chExt cx="2254172" cy="18723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/>
                  <p:cNvSpPr txBox="1"/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t="-197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1" name="Rectangle 80"/>
              <p:cNvSpPr/>
              <p:nvPr/>
            </p:nvSpPr>
            <p:spPr bwMode="auto">
              <a:xfrm>
                <a:off x="989596" y="3329978"/>
                <a:ext cx="1370864" cy="117551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  <p:sp>
            <p:nvSpPr>
              <p:cNvPr id="82" name="Left Brace 81"/>
              <p:cNvSpPr/>
              <p:nvPr/>
            </p:nvSpPr>
            <p:spPr bwMode="auto">
              <a:xfrm>
                <a:off x="680779" y="3329978"/>
                <a:ext cx="256092" cy="1175516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  <p:sp>
            <p:nvSpPr>
              <p:cNvPr id="83" name="Left Brace 82"/>
              <p:cNvSpPr/>
              <p:nvPr/>
            </p:nvSpPr>
            <p:spPr bwMode="auto">
              <a:xfrm rot="5400000">
                <a:off x="1542003" y="2415408"/>
                <a:ext cx="261117" cy="1370864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994469" y="4499164"/>
              <a:ext cx="219311" cy="583287"/>
              <a:chOff x="3733800" y="3836313"/>
              <a:chExt cx="219311" cy="583287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3743117" y="38363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733800" y="39887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</p:grpSp>
        <p:sp>
          <p:nvSpPr>
            <p:cNvPr id="60" name="Rectangle 59"/>
            <p:cNvSpPr/>
            <p:nvPr/>
          </p:nvSpPr>
          <p:spPr bwMode="auto">
            <a:xfrm>
              <a:off x="3784948" y="4168308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183573" y="4354902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 rot="5400000">
              <a:off x="8031665" y="4314034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28408" y="4623002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921036" y="4754339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65" name="Left Brace 64"/>
            <p:cNvSpPr/>
            <p:nvPr/>
          </p:nvSpPr>
          <p:spPr bwMode="auto">
            <a:xfrm>
              <a:off x="3546725" y="4173410"/>
              <a:ext cx="209744" cy="1353644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p:sp>
          <p:nvSpPr>
            <p:cNvPr id="66" name="Left Brace 65"/>
            <p:cNvSpPr/>
            <p:nvPr/>
          </p:nvSpPr>
          <p:spPr bwMode="auto">
            <a:xfrm rot="5400000">
              <a:off x="8213436" y="3798627"/>
              <a:ext cx="219988" cy="1370888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Left Brace 67"/>
            <p:cNvSpPr/>
            <p:nvPr/>
          </p:nvSpPr>
          <p:spPr bwMode="auto">
            <a:xfrm rot="5400000">
              <a:off x="3967417" y="3683261"/>
              <a:ext cx="198401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Rectangle 68"/>
                <p:cNvSpPr/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Left Brace 69"/>
            <p:cNvSpPr/>
            <p:nvPr/>
          </p:nvSpPr>
          <p:spPr bwMode="auto">
            <a:xfrm rot="5400000">
              <a:off x="5343663" y="3823895"/>
              <a:ext cx="261117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Rectangle 70"/>
                <p:cNvSpPr/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2" name="Left Brace 71"/>
            <p:cNvSpPr/>
            <p:nvPr/>
          </p:nvSpPr>
          <p:spPr bwMode="auto">
            <a:xfrm>
              <a:off x="4902744" y="4342319"/>
              <a:ext cx="190764" cy="587704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Rectangle 72"/>
                <p:cNvSpPr/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Left Brace 73"/>
            <p:cNvSpPr/>
            <p:nvPr/>
          </p:nvSpPr>
          <p:spPr bwMode="auto">
            <a:xfrm>
              <a:off x="7401339" y="4707689"/>
              <a:ext cx="162931" cy="580050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/>
                <p:cNvSpPr/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Rectangle 75"/>
            <p:cNvSpPr/>
            <p:nvPr/>
          </p:nvSpPr>
          <p:spPr bwMode="auto">
            <a:xfrm rot="5400000">
              <a:off x="8111725" y="4895970"/>
              <a:ext cx="566439" cy="160082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81000" y="1484784"/>
            <a:ext cx="8380412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10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Derive a </a:t>
            </a:r>
            <a:r>
              <a:rPr lang="en-US" sz="2400" kern="0" dirty="0" smtClean="0">
                <a:solidFill>
                  <a:schemeClr val="accent1">
                    <a:lumMod val="50000"/>
                  </a:schemeClr>
                </a:solidFill>
              </a:rPr>
              <a:t>low-rank </a:t>
            </a:r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</a:rPr>
              <a:t>approximation </a:t>
            </a:r>
            <a:r>
              <a:rPr lang="en-US" sz="2400" kern="0" dirty="0"/>
              <a:t>to generalize the </a:t>
            </a:r>
            <a:r>
              <a:rPr lang="en-US" sz="2400" kern="0" dirty="0" smtClean="0"/>
              <a:t>data </a:t>
            </a:r>
            <a:r>
              <a:rPr lang="en-US" sz="2400" kern="0" dirty="0"/>
              <a:t>and to discover unseen </a:t>
            </a:r>
            <a:r>
              <a:rPr lang="en-US" sz="2400" kern="0" dirty="0" smtClean="0"/>
              <a:t>relations</a:t>
            </a:r>
            <a:endParaRPr lang="en-US" sz="2400" kern="0" dirty="0"/>
          </a:p>
          <a:p>
            <a:r>
              <a:rPr lang="en-US" sz="2400" kern="0" dirty="0" smtClean="0"/>
              <a:t>Apply </a:t>
            </a:r>
            <a:r>
              <a:rPr lang="en-US" sz="2400" kern="0" dirty="0" smtClean="0"/>
              <a:t>decomposition </a:t>
            </a:r>
            <a:r>
              <a:rPr lang="en-US" sz="2400" kern="0" dirty="0" smtClean="0"/>
              <a:t>and reformulate the results</a:t>
            </a:r>
            <a:endParaRPr lang="en-US" sz="2400" kern="0" dirty="0"/>
          </a:p>
          <a:p>
            <a:endParaRPr lang="en-US" sz="2400" kern="0" dirty="0" smtClean="0"/>
          </a:p>
          <a:p>
            <a:endParaRPr lang="en-US" sz="2400" kern="0" dirty="0"/>
          </a:p>
          <a:p>
            <a:endParaRPr lang="en-US" sz="2400" kern="0" dirty="0" smtClean="0"/>
          </a:p>
          <a:p>
            <a:pPr marL="0" indent="0">
              <a:buNone/>
            </a:pPr>
            <a:endParaRPr lang="en-US" sz="2400" kern="0" dirty="0" smtClean="0"/>
          </a:p>
          <a:p>
            <a:endParaRPr lang="en-US" sz="2400" kern="0" dirty="0" smtClean="0"/>
          </a:p>
          <a:p>
            <a:endParaRPr lang="en-US" sz="2400" kern="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29571" y="4318087"/>
            <a:ext cx="219311" cy="583287"/>
            <a:chOff x="3733800" y="3836313"/>
            <a:chExt cx="219311" cy="583287"/>
          </a:xfrm>
        </p:grpSpPr>
        <p:sp>
          <p:nvSpPr>
            <p:cNvPr id="44" name="TextBox 43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3720050" y="3987231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118675" y="4173825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249234" y="4304384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379792" y="4434942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510351" y="4565501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40909" y="4696059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771468" y="4826618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rot="5400000">
            <a:off x="7966767" y="4132957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63510" y="4441925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6138" y="4573262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Left Brace 28"/>
          <p:cNvSpPr/>
          <p:nvPr/>
        </p:nvSpPr>
        <p:spPr bwMode="auto">
          <a:xfrm rot="5400000">
            <a:off x="8148538" y="3617550"/>
            <a:ext cx="219988" cy="1370888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5400000">
            <a:off x="5278765" y="3642818"/>
            <a:ext cx="261117" cy="598902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237964" y="3489089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64" y="3489089"/>
                <a:ext cx="36285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Left Brace 34"/>
          <p:cNvSpPr/>
          <p:nvPr/>
        </p:nvSpPr>
        <p:spPr bwMode="auto">
          <a:xfrm>
            <a:off x="4837846" y="4161242"/>
            <a:ext cx="190764" cy="587704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 rot="16200000">
                <a:off x="4526383" y="4244374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526383" y="4244374"/>
                <a:ext cx="362855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eft Brace 36"/>
          <p:cNvSpPr/>
          <p:nvPr/>
        </p:nvSpPr>
        <p:spPr bwMode="auto">
          <a:xfrm rot="7940316">
            <a:off x="6077675" y="3987656"/>
            <a:ext cx="145485" cy="894759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 rot="2472216">
                <a:off x="5420548" y="4086858"/>
                <a:ext cx="18559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72216">
                <a:off x="5420548" y="4086858"/>
                <a:ext cx="1855956" cy="33855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Left Brace 38"/>
          <p:cNvSpPr/>
          <p:nvPr/>
        </p:nvSpPr>
        <p:spPr bwMode="auto">
          <a:xfrm>
            <a:off x="7336441" y="4526612"/>
            <a:ext cx="162931" cy="580050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 rot="16200000">
                <a:off x="7036608" y="4602090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036608" y="4602090"/>
                <a:ext cx="362855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Callout 41"/>
          <p:cNvSpPr/>
          <p:nvPr/>
        </p:nvSpPr>
        <p:spPr bwMode="auto">
          <a:xfrm>
            <a:off x="2938888" y="5555498"/>
            <a:ext cx="5565505" cy="435625"/>
          </a:xfrm>
          <a:prstGeom prst="wedgeEllipseCallout">
            <a:avLst>
              <a:gd name="adj1" fmla="val 45824"/>
              <a:gd name="adj2" fmla="val -126677"/>
            </a:avLst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latent </a:t>
            </a:r>
            <a:r>
              <a:rPr lang="en-US" dirty="0" smtClean="0">
                <a:solidFill>
                  <a:schemeClr val="tx1"/>
                </a:solidFill>
                <a:latin typeface="Segoe" pitchFamily="34" charset="0"/>
              </a:rPr>
              <a:t>r</a:t>
            </a:r>
            <a:r>
              <a:rPr kumimoji="0" lang="en-US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epresentation of words</a:t>
            </a:r>
          </a:p>
        </p:txBody>
      </p:sp>
      <p:sp>
        <p:nvSpPr>
          <p:cNvPr id="43" name="Oval Callout 42"/>
          <p:cNvSpPr/>
          <p:nvPr/>
        </p:nvSpPr>
        <p:spPr bwMode="auto">
          <a:xfrm>
            <a:off x="3460305" y="2993224"/>
            <a:ext cx="5565505" cy="378723"/>
          </a:xfrm>
          <a:prstGeom prst="wedgeEllipseCallout">
            <a:avLst>
              <a:gd name="adj1" fmla="val -10337"/>
              <a:gd name="adj2" fmla="val 139709"/>
            </a:avLst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latent </a:t>
            </a:r>
            <a:r>
              <a:rPr lang="en-US" sz="1600" dirty="0" smtClean="0">
                <a:solidFill>
                  <a:schemeClr val="tx1"/>
                </a:solidFill>
                <a:latin typeface="Segoe" pitchFamily="34" charset="0"/>
              </a:rPr>
              <a:t>r</a:t>
            </a:r>
            <a:r>
              <a: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epresentation of a</a:t>
            </a:r>
            <a:r>
              <a:rPr kumimoji="0" lang="en-US" sz="16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relation</a:t>
            </a: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 rot="5400000">
            <a:off x="8373802" y="4725226"/>
            <a:ext cx="566439" cy="160082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3484" y="282714"/>
            <a:ext cx="8380412" cy="553998"/>
          </a:xfrm>
        </p:spPr>
        <p:txBody>
          <a:bodyPr/>
          <a:lstStyle/>
          <a:p>
            <a:r>
              <a:rPr lang="en-US" dirty="0"/>
              <a:t>Tensor Decomposition – Analogy to </a:t>
            </a:r>
            <a:r>
              <a:rPr lang="en-US" dirty="0" smtClean="0"/>
              <a:t>SVD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 rot="2472216">
                <a:off x="1653738" y="3734257"/>
                <a:ext cx="18559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latin typeface="Segoe" pitchFamily="34" charset="0"/>
                </a:endParaRPr>
              </a:p>
              <a:p>
                <a:endParaRPr lang="en-US" sz="16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72216">
                <a:off x="1653738" y="3734257"/>
                <a:ext cx="1855956" cy="58477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Left Brace 90"/>
          <p:cNvSpPr/>
          <p:nvPr/>
        </p:nvSpPr>
        <p:spPr bwMode="auto">
          <a:xfrm rot="7940316">
            <a:off x="2377582" y="3736232"/>
            <a:ext cx="247162" cy="946762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38525" y="4086614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90925" y="4239014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043325" y="4391414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1195725" y="4543814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348125" y="4696214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 rot="5400000">
            <a:off x="1809620" y="5219505"/>
            <a:ext cx="1171892" cy="132559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2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Degree </a:t>
            </a:r>
            <a:r>
              <a:rPr lang="en-US" dirty="0"/>
              <a:t>of 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555" y="1340768"/>
            <a:ext cx="8380412" cy="3046988"/>
          </a:xfrm>
        </p:spPr>
        <p:txBody>
          <a:bodyPr/>
          <a:lstStyle/>
          <a:p>
            <a:r>
              <a:rPr lang="en-US" dirty="0" smtClean="0"/>
              <a:t>Similarity</a:t>
            </a:r>
          </a:p>
          <a:p>
            <a:pPr lvl="1"/>
            <a:r>
              <a:rPr lang="en-US" dirty="0" smtClean="0"/>
              <a:t>Cosine of the latent vectors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Other relation (both symmetric and asymmetric)</a:t>
            </a:r>
          </a:p>
          <a:p>
            <a:pPr lvl="1"/>
            <a:r>
              <a:rPr lang="en-US" dirty="0"/>
              <a:t>Take the latent matrix of the </a:t>
            </a:r>
            <a:r>
              <a:rPr lang="en-US" i="1" dirty="0"/>
              <a:t>pivot</a:t>
            </a:r>
            <a:r>
              <a:rPr lang="en-US" dirty="0"/>
              <a:t> relation (synonym)</a:t>
            </a:r>
          </a:p>
          <a:p>
            <a:pPr lvl="1"/>
            <a:r>
              <a:rPr lang="en-US" dirty="0" smtClean="0"/>
              <a:t>Take the latent matrix of the relation</a:t>
            </a:r>
          </a:p>
          <a:p>
            <a:pPr lvl="1"/>
            <a:r>
              <a:rPr lang="en-US" dirty="0" smtClean="0"/>
              <a:t>Cosine of the latent vectors after projection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3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381000" y="1412776"/>
                <a:ext cx="8380412" cy="601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4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𝑎𝑛𝑡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joy</m:t>
                        </m:r>
                        <m: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sadden</m:t>
                        </m:r>
                      </m:e>
                    </m:d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800" b="0" i="0" kern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i="0" kern="0">
                                <a:latin typeface="+mn-ea"/>
                              </a:rPr>
                              <m:t>joy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sadden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𝑎𝑛𝑡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412776"/>
                <a:ext cx="8380412" cy="601768"/>
              </a:xfrm>
              <a:prstGeom prst="rect">
                <a:avLst/>
              </a:prstGeom>
              <a:blipFill rotWithShape="0">
                <a:blip r:embed="rId7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961179"/>
              </p:ext>
            </p:extLst>
          </p:nvPr>
        </p:nvGraphicFramePr>
        <p:xfrm>
          <a:off x="6107947" y="3182595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4161" y="2103486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34747" y="3712647"/>
              <a:ext cx="59984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92D050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72228" y="3712647"/>
              <a:ext cx="9220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felling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5161" y="2027286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3399"/>
                    </a:solidFill>
                    <a:latin typeface="Segoe" pitchFamily="34" charset="0"/>
                  </a:rPr>
                  <a:t>sadden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63228" y="3636447"/>
                <a:ext cx="92204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felling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882958" y="5240472"/>
            <a:ext cx="2323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92D050"/>
                </a:solidFill>
                <a:latin typeface="Segoe" pitchFamily="34" charset="0"/>
              </a:rPr>
              <a:t>Synonym layer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97942" y="5153431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3399"/>
                </a:solidFill>
                <a:latin typeface="Segoe" pitchFamily="34" charset="0"/>
              </a:rPr>
              <a:t>Antonym layer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89763"/>
              </p:ext>
            </p:extLst>
          </p:nvPr>
        </p:nvGraphicFramePr>
        <p:xfrm>
          <a:off x="1916947" y="3258795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9748" y="224076"/>
            <a:ext cx="8624739" cy="997196"/>
          </a:xfrm>
        </p:spPr>
        <p:txBody>
          <a:bodyPr/>
          <a:lstStyle/>
          <a:p>
            <a:r>
              <a:rPr lang="en-US" dirty="0" smtClean="0"/>
              <a:t>Measure Degree </a:t>
            </a:r>
            <a:r>
              <a:rPr lang="en-US" dirty="0"/>
              <a:t>of </a:t>
            </a:r>
            <a:r>
              <a:rPr lang="en-US" smtClean="0"/>
              <a:t>Relation: </a:t>
            </a:r>
            <a:r>
              <a:rPr lang="en-US" sz="3200" smtClean="0"/>
              <a:t>Raw </a:t>
            </a:r>
            <a:r>
              <a:rPr lang="en-US" sz="3200" dirty="0" smtClean="0"/>
              <a:t>Representation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645161" y="2105374"/>
            <a:ext cx="1374639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248400" y="2105374"/>
            <a:ext cx="21336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6675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381000" y="1412776"/>
                <a:ext cx="8380412" cy="601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4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𝑎𝑛𝑡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joy</m:t>
                        </m:r>
                        <m: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sadden</m:t>
                        </m:r>
                      </m:e>
                    </m:d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800" b="0" i="0" kern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i="0" kern="0">
                                <a:latin typeface="+mn-ea"/>
                              </a:rPr>
                              <m:t>joy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sadden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𝑎𝑛𝑡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412776"/>
                <a:ext cx="8380412" cy="601768"/>
              </a:xfrm>
              <a:prstGeom prst="rect">
                <a:avLst/>
              </a:prstGeom>
              <a:blipFill rotWithShape="0">
                <a:blip r:embed="rId7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68654"/>
              </p:ext>
            </p:extLst>
          </p:nvPr>
        </p:nvGraphicFramePr>
        <p:xfrm>
          <a:off x="6107947" y="3182595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baseline="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2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4161" y="2103486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61998" y="3712647"/>
              <a:ext cx="5453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99FF66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72228" y="3712647"/>
              <a:ext cx="9220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felling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2955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CCC317"/>
                  </a:solidFill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5161" y="2027286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3399"/>
                    </a:solidFill>
                    <a:latin typeface="Segoe" pitchFamily="34" charset="0"/>
                  </a:rPr>
                  <a:t>sadden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63228" y="3636447"/>
                <a:ext cx="92204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felling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29554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CCC317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882958" y="5240472"/>
            <a:ext cx="2052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99FF66"/>
                </a:solidFill>
                <a:latin typeface="Segoe" pitchFamily="34" charset="0"/>
              </a:rPr>
              <a:t>Synonym layer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97942" y="5153431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3399"/>
                </a:solidFill>
                <a:latin typeface="Segoe" pitchFamily="34" charset="0"/>
              </a:rPr>
              <a:t>Antonym layer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856356"/>
              </p:ext>
            </p:extLst>
          </p:nvPr>
        </p:nvGraphicFramePr>
        <p:xfrm>
          <a:off x="1916947" y="3258795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baseline="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2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3240" y="233803"/>
            <a:ext cx="8609240" cy="997196"/>
          </a:xfrm>
        </p:spPr>
        <p:txBody>
          <a:bodyPr/>
          <a:lstStyle/>
          <a:p>
            <a:r>
              <a:rPr lang="en-US" dirty="0" smtClean="0"/>
              <a:t>Measure Degree </a:t>
            </a:r>
            <a:r>
              <a:rPr lang="en-US"/>
              <a:t>of </a:t>
            </a:r>
            <a:r>
              <a:rPr lang="en-US" smtClean="0"/>
              <a:t>Relation: </a:t>
            </a:r>
            <a:r>
              <a:rPr lang="en-US" sz="3200" smtClean="0"/>
              <a:t>Raw </a:t>
            </a:r>
            <a:r>
              <a:rPr lang="en-US" sz="3200" dirty="0" smtClean="0"/>
              <a:t>Representation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645161" y="2105374"/>
            <a:ext cx="1374639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248400" y="2105374"/>
            <a:ext cx="21336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184689" y="3187335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Ω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181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32024" y="2157169"/>
            <a:ext cx="4344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dirty="0" smtClean="0">
                <a:solidFill>
                  <a:schemeClr val="tx1"/>
                </a:solidFill>
                <a:latin typeface="Segoe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Segoe" pitchFamily="34" charset="0"/>
              </a:rPr>
              <a:t>               ,              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86125" y="3438258"/>
            <a:ext cx="2023657" cy="2023657"/>
            <a:chOff x="989596" y="3134630"/>
            <a:chExt cx="2023657" cy="2023657"/>
          </a:xfrm>
        </p:grpSpPr>
        <p:sp>
          <p:nvSpPr>
            <p:cNvPr id="56" name="Rectangle 55"/>
            <p:cNvSpPr/>
            <p:nvPr/>
          </p:nvSpPr>
          <p:spPr bwMode="auto">
            <a:xfrm>
              <a:off x="989596" y="3134630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120155" y="326518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1250713" y="3395747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381272" y="352630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511830" y="3656864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642389" y="3787423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929571" y="4017479"/>
            <a:ext cx="219311" cy="583287"/>
            <a:chOff x="3733800" y="3836313"/>
            <a:chExt cx="219311" cy="583287"/>
          </a:xfrm>
        </p:grpSpPr>
        <p:sp>
          <p:nvSpPr>
            <p:cNvPr id="63" name="TextBox 62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65" name="Rectangle 64"/>
          <p:cNvSpPr/>
          <p:nvPr/>
        </p:nvSpPr>
        <p:spPr bwMode="auto">
          <a:xfrm>
            <a:off x="3720050" y="3686623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18675" y="3873217"/>
            <a:ext cx="1237637" cy="1237637"/>
            <a:chOff x="5118675" y="4898841"/>
            <a:chExt cx="1237637" cy="1237637"/>
          </a:xfrm>
        </p:grpSpPr>
        <p:sp>
          <p:nvSpPr>
            <p:cNvPr id="66" name="Rectangle 65"/>
            <p:cNvSpPr/>
            <p:nvPr/>
          </p:nvSpPr>
          <p:spPr bwMode="auto">
            <a:xfrm>
              <a:off x="5118675" y="4898841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249234" y="5029400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379792" y="5159958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510351" y="5290517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5640909" y="5421075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5771468" y="5551634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sp>
        <p:nvSpPr>
          <p:cNvPr id="72" name="Rectangle 71"/>
          <p:cNvSpPr/>
          <p:nvPr/>
        </p:nvSpPr>
        <p:spPr bwMode="auto">
          <a:xfrm rot="5400000">
            <a:off x="7966767" y="3832349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463510" y="4141317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56138" y="4272654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75" name="Left Brace 74"/>
          <p:cNvSpPr/>
          <p:nvPr/>
        </p:nvSpPr>
        <p:spPr bwMode="auto">
          <a:xfrm rot="5400000">
            <a:off x="8148538" y="3316942"/>
            <a:ext cx="219988" cy="1370888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288044" y="3567752"/>
                <a:ext cx="18559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044" y="3567752"/>
                <a:ext cx="1855956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523145" y="3188481"/>
            <a:ext cx="2753359" cy="1259857"/>
            <a:chOff x="4523145" y="4214105"/>
            <a:chExt cx="2753359" cy="1259857"/>
          </a:xfrm>
        </p:grpSpPr>
        <p:sp>
          <p:nvSpPr>
            <p:cNvPr id="77" name="Left Brace 76"/>
            <p:cNvSpPr/>
            <p:nvPr/>
          </p:nvSpPr>
          <p:spPr bwMode="auto">
            <a:xfrm rot="5400000">
              <a:off x="5278765" y="4367834"/>
              <a:ext cx="261117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Rectangle 77"/>
                <p:cNvSpPr/>
                <p:nvPr/>
              </p:nvSpPr>
              <p:spPr>
                <a:xfrm>
                  <a:off x="5237964" y="4214105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8" name="Rectangle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7964" y="4214105"/>
                  <a:ext cx="362855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9" name="Left Brace 78"/>
            <p:cNvSpPr/>
            <p:nvPr/>
          </p:nvSpPr>
          <p:spPr bwMode="auto">
            <a:xfrm>
              <a:off x="4837846" y="4886258"/>
              <a:ext cx="190764" cy="587704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Rectangle 79"/>
                <p:cNvSpPr/>
                <p:nvPr/>
              </p:nvSpPr>
              <p:spPr>
                <a:xfrm rot="16200000">
                  <a:off x="4526383" y="4969390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Rectangle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526383" y="4969390"/>
                  <a:ext cx="362855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Left Brace 80"/>
            <p:cNvSpPr/>
            <p:nvPr/>
          </p:nvSpPr>
          <p:spPr bwMode="auto">
            <a:xfrm rot="7940316">
              <a:off x="6077675" y="4712672"/>
              <a:ext cx="145485" cy="894759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/>
                <p:cNvSpPr txBox="1"/>
                <p:nvPr/>
              </p:nvSpPr>
              <p:spPr>
                <a:xfrm rot="2472216">
                  <a:off x="5420548" y="4811874"/>
                  <a:ext cx="18559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1600" b="0" dirty="0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472216">
                  <a:off x="5420548" y="4811874"/>
                  <a:ext cx="1855956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3" name="Left Brace 82"/>
          <p:cNvSpPr/>
          <p:nvPr/>
        </p:nvSpPr>
        <p:spPr bwMode="auto">
          <a:xfrm>
            <a:off x="7336441" y="4226004"/>
            <a:ext cx="162931" cy="580050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 rot="16200000">
                <a:off x="7036608" y="4301482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036608" y="4301482"/>
                <a:ext cx="362855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Group 87"/>
          <p:cNvGrpSpPr/>
          <p:nvPr/>
        </p:nvGrpSpPr>
        <p:grpSpPr>
          <a:xfrm>
            <a:off x="270860" y="3512546"/>
            <a:ext cx="2982764" cy="2025741"/>
            <a:chOff x="804668" y="3232249"/>
            <a:chExt cx="2982764" cy="2025741"/>
          </a:xfrm>
        </p:grpSpPr>
        <p:sp>
          <p:nvSpPr>
            <p:cNvPr id="89" name="Rectangle 88"/>
            <p:cNvSpPr/>
            <p:nvPr/>
          </p:nvSpPr>
          <p:spPr bwMode="auto">
            <a:xfrm>
              <a:off x="804668" y="323224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935227" y="3362808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065785" y="349336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155451" y="362600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9" y="3756567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416568" y="388712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34130" y="3752859"/>
            <a:ext cx="2593830" cy="1794421"/>
            <a:chOff x="1034130" y="4778483"/>
            <a:chExt cx="2593830" cy="1794421"/>
          </a:xfrm>
        </p:grpSpPr>
        <p:grpSp>
          <p:nvGrpSpPr>
            <p:cNvPr id="4" name="Group 3"/>
            <p:cNvGrpSpPr/>
            <p:nvPr/>
          </p:nvGrpSpPr>
          <p:grpSpPr>
            <a:xfrm>
              <a:off x="1034130" y="4778483"/>
              <a:ext cx="1932148" cy="1794421"/>
              <a:chOff x="1034130" y="4778483"/>
              <a:chExt cx="1932148" cy="1794421"/>
            </a:xfrm>
          </p:grpSpPr>
          <p:sp>
            <p:nvSpPr>
              <p:cNvPr id="95" name="Rectangle 94"/>
              <p:cNvSpPr/>
              <p:nvPr/>
            </p:nvSpPr>
            <p:spPr bwMode="auto">
              <a:xfrm rot="5400000">
                <a:off x="417352" y="5395261"/>
                <a:ext cx="1370865" cy="137309"/>
              </a:xfrm>
              <a:prstGeom prst="rect">
                <a:avLst/>
              </a:prstGeom>
              <a:solidFill>
                <a:srgbClr val="FF0000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 rot="5400000">
                <a:off x="2212191" y="5818817"/>
                <a:ext cx="1370865" cy="137309"/>
              </a:xfrm>
              <a:prstGeom prst="rect">
                <a:avLst/>
              </a:prstGeom>
              <a:solidFill>
                <a:srgbClr val="FF0066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3408649" y="5161666"/>
              <a:ext cx="219311" cy="583287"/>
              <a:chOff x="3733800" y="3836313"/>
              <a:chExt cx="219311" cy="583287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3743117" y="38363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733800" y="39887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</p:grpSp>
      </p:grpSp>
      <p:sp>
        <p:nvSpPr>
          <p:cNvPr id="104" name="Rectangle 103"/>
          <p:cNvSpPr/>
          <p:nvPr/>
        </p:nvSpPr>
        <p:spPr bwMode="auto">
          <a:xfrm>
            <a:off x="5140044" y="3896547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5270603" y="4027106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5401161" y="4157664"/>
            <a:ext cx="584844" cy="584844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377948" y="4167142"/>
            <a:ext cx="584844" cy="584844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531720" y="4288223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5662278" y="4418781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5792837" y="4549340"/>
            <a:ext cx="584844" cy="584844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 rot="5400000">
            <a:off x="8373802" y="4424618"/>
            <a:ext cx="566439" cy="160082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 rot="5400000">
            <a:off x="7722324" y="4435325"/>
            <a:ext cx="566439" cy="160082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223544" y="2203336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915064" y="2203336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791200" y="4536976"/>
            <a:ext cx="584844" cy="584844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>
            <a:off x="7722324" y="4435326"/>
            <a:ext cx="566439" cy="160082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 rot="5400000">
            <a:off x="8376575" y="4435355"/>
            <a:ext cx="566439" cy="160082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Content Placeholder 2"/>
              <p:cNvSpPr txBox="1">
                <a:spLocks/>
              </p:cNvSpPr>
              <p:nvPr/>
            </p:nvSpPr>
            <p:spPr bwMode="auto">
              <a:xfrm>
                <a:off x="381000" y="1412776"/>
                <a:ext cx="8380412" cy="472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8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𝑟𝑒𝑙</m:t>
                    </m:r>
                    <m:d>
                      <m:dPr>
                        <m:ctrlPr>
                          <a:rPr lang="en-US" altLang="zh-TW" sz="2800" i="1" ker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b="0" i="1" kern="0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w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b="0" i="1" kern="0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w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2800" i="1" ker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800" ker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800" i="1" ker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800" i="1" ker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TW" sz="2800" b="1" i="1" kern="0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TW" sz="2800" b="0" i="1" kern="0" smtClean="0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altLang="zh-TW" sz="2800" b="1" i="0" kern="0" smtClean="0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,:</m:t>
                            </m:r>
                          </m:sub>
                          <m:sup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TW" sz="2800" b="1" i="1" ker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:,:,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𝑟𝑒𝑙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TW" sz="2800" i="1" kern="0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altLang="zh-TW" sz="2800" b="1" kern="0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,:</m:t>
                            </m:r>
                          </m:sub>
                          <m:sup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e>
                    </m:d>
                  </m:oMath>
                </a14:m>
                <a:endParaRPr lang="en-US" altLang="zh-TW" sz="2800" kern="0" dirty="0"/>
              </a:p>
            </p:txBody>
          </p:sp>
        </mc:Choice>
        <mc:Fallback xmlns="">
          <p:sp>
            <p:nvSpPr>
              <p:cNvPr id="1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412776"/>
                <a:ext cx="8380412" cy="472437"/>
              </a:xfrm>
              <a:prstGeom prst="rect">
                <a:avLst/>
              </a:prstGeom>
              <a:blipFill rotWithShape="0">
                <a:blip r:embed="rId11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835" y="240315"/>
            <a:ext cx="9074165" cy="997196"/>
          </a:xfrm>
        </p:spPr>
        <p:txBody>
          <a:bodyPr/>
          <a:lstStyle/>
          <a:p>
            <a:r>
              <a:rPr lang="en-US" dirty="0" smtClean="0"/>
              <a:t>Measure Degree of </a:t>
            </a:r>
            <a:r>
              <a:rPr lang="en-US" smtClean="0"/>
              <a:t>Relation: </a:t>
            </a:r>
            <a:r>
              <a:rPr lang="en-US" sz="3200" smtClean="0"/>
              <a:t>Latent </a:t>
            </a:r>
            <a:r>
              <a:rPr lang="en-US" sz="3200" dirty="0" smtClean="0"/>
              <a:t>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75158" y="5211540"/>
                <a:ext cx="4876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1" i="1" ker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5158" y="5211540"/>
                <a:ext cx="487634" cy="5232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51524" y="5211540"/>
                <a:ext cx="7136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800" b="1" i="1" kern="0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zh-TW" sz="2800" b="1" kern="0" smtClean="0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p>
                          <m:r>
                            <a:rPr lang="en-US" altLang="zh-TW" sz="2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524" y="5211540"/>
                <a:ext cx="713657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474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25851 -0.3078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4" y="-1539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-0.09167 -0.2983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-1493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 L -0.14878 -0.306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-1532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0625 L 0.05365 -0.3555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1747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4" grpId="0" animBg="1"/>
      <p:bldP spid="105" grpId="0" animBg="1"/>
      <p:bldP spid="106" grpId="0" animBg="1"/>
      <p:bldP spid="106" grpId="1" animBg="1"/>
      <p:bldP spid="116" grpId="0" animBg="1"/>
      <p:bldP spid="107" grpId="0" animBg="1"/>
      <p:bldP spid="108" grpId="0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3" grpId="0"/>
      <p:bldP spid="114" grpId="0"/>
      <p:bldP spid="115" grpId="0" animBg="1"/>
      <p:bldP spid="117" grpId="0" animBg="1"/>
      <p:bldP spid="1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776"/>
            <a:ext cx="8380412" cy="3120854"/>
          </a:xfrm>
        </p:spPr>
        <p:txBody>
          <a:bodyPr/>
          <a:lstStyle/>
          <a:p>
            <a:r>
              <a:rPr lang="en-US" dirty="0"/>
              <a:t>Relational domain knowledge – the entity type</a:t>
            </a:r>
          </a:p>
          <a:p>
            <a:pPr lvl="1"/>
            <a:r>
              <a:rPr lang="en-US" dirty="0"/>
              <a:t>Relation can only hold between the right types of entities</a:t>
            </a:r>
          </a:p>
          <a:p>
            <a:pPr lvl="2"/>
            <a:r>
              <a:rPr lang="en-US" dirty="0" smtClean="0"/>
              <a:t>Words having </a:t>
            </a:r>
            <a:r>
              <a:rPr lang="en-US" i="1" dirty="0" smtClean="0">
                <a:solidFill>
                  <a:srgbClr val="0B05FF"/>
                </a:solidFill>
              </a:rPr>
              <a:t>is-a </a:t>
            </a:r>
            <a:r>
              <a:rPr lang="en-US" dirty="0" smtClean="0"/>
              <a:t>relation have the same part-of-speech</a:t>
            </a:r>
          </a:p>
          <a:p>
            <a:pPr lvl="2"/>
            <a:r>
              <a:rPr lang="en-US" dirty="0" smtClean="0"/>
              <a:t>For relation </a:t>
            </a:r>
            <a:r>
              <a:rPr lang="en-US" i="1" dirty="0" smtClean="0">
                <a:solidFill>
                  <a:srgbClr val="0B05FF"/>
                </a:solidFill>
              </a:rPr>
              <a:t>born-in</a:t>
            </a:r>
            <a:r>
              <a:rPr lang="en-US" dirty="0" smtClean="0"/>
              <a:t>, the entity types are: (person, location)</a:t>
            </a:r>
            <a:endParaRPr lang="en-US" dirty="0"/>
          </a:p>
          <a:p>
            <a:pPr lvl="8"/>
            <a:endParaRPr lang="en-US" sz="800" dirty="0" smtClean="0"/>
          </a:p>
          <a:p>
            <a:r>
              <a:rPr lang="en-US" dirty="0" smtClean="0"/>
              <a:t>Leverage type information to improve MRLSA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Idea #3: Change the objective function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20" y="188640"/>
            <a:ext cx="8685212" cy="553998"/>
          </a:xfrm>
        </p:spPr>
        <p:txBody>
          <a:bodyPr/>
          <a:lstStyle/>
          <a:p>
            <a:r>
              <a:rPr lang="en-US" dirty="0"/>
              <a:t>Problem: Use Relational Domain Knowledge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76757" y="3798813"/>
            <a:ext cx="1804111" cy="186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9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380412" cy="997196"/>
          </a:xfrm>
        </p:spPr>
        <p:txBody>
          <a:bodyPr/>
          <a:lstStyle/>
          <a:p>
            <a:r>
              <a:rPr lang="en-US" dirty="0" smtClean="0"/>
              <a:t>Typed Multi-Relational LSA  (T</a:t>
            </a:r>
            <a:r>
              <a:rPr lang="en-US" sz="3600" dirty="0" smtClean="0"/>
              <a:t>RESCAL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4784"/>
            <a:ext cx="8380412" cy="3508653"/>
          </a:xfrm>
        </p:spPr>
        <p:txBody>
          <a:bodyPr/>
          <a:lstStyle/>
          <a:p>
            <a:r>
              <a:rPr lang="en-US" dirty="0" smtClean="0"/>
              <a:t>Only legitimate entities are included in the objective function of tensor decomposition</a:t>
            </a:r>
          </a:p>
          <a:p>
            <a:pPr lvl="8"/>
            <a:endParaRPr lang="en-US" sz="800" dirty="0" smtClean="0"/>
          </a:p>
          <a:p>
            <a:r>
              <a:rPr lang="en-US" dirty="0"/>
              <a:t>Benefits of leveraging the type information</a:t>
            </a:r>
          </a:p>
          <a:p>
            <a:pPr lvl="1"/>
            <a:r>
              <a:rPr lang="en-US" dirty="0"/>
              <a:t>Faster model training time</a:t>
            </a:r>
          </a:p>
          <a:p>
            <a:pPr lvl="1"/>
            <a:r>
              <a:rPr lang="en-US" dirty="0"/>
              <a:t>Higher </a:t>
            </a:r>
            <a:r>
              <a:rPr lang="en-US" dirty="0" smtClean="0"/>
              <a:t>prediction accuracy</a:t>
            </a:r>
          </a:p>
          <a:p>
            <a:pPr lvl="8"/>
            <a:endParaRPr lang="en-US" sz="800" dirty="0"/>
          </a:p>
          <a:p>
            <a:r>
              <a:rPr lang="en-US" dirty="0" smtClean="0"/>
              <a:t>Experiments conducted using knowledge base</a:t>
            </a:r>
          </a:p>
          <a:p>
            <a:pPr lvl="1"/>
            <a:r>
              <a:rPr lang="en-US" dirty="0" smtClean="0"/>
              <a:t>Application to Relation Extraction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39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6200" y="1412776"/>
            <a:ext cx="8940567" cy="2363724"/>
          </a:xfrm>
        </p:spPr>
        <p:txBody>
          <a:bodyPr/>
          <a:lstStyle/>
          <a:p>
            <a:pPr marL="322249" lvl="1" indent="0"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Text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entities are represented as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vectors</a:t>
            </a:r>
          </a:p>
          <a:p>
            <a:pPr lvl="1"/>
            <a:r>
              <a:rPr lang="en-US" sz="2600" i="1" dirty="0">
                <a:cs typeface="Segoe UI Light" panose="020B0502040204020203" pitchFamily="34" charset="0"/>
              </a:rPr>
              <a:t>Words, phrases, sentences, or </a:t>
            </a:r>
            <a:r>
              <a:rPr lang="en-US" sz="2600" i="1" dirty="0" smtClean="0">
                <a:cs typeface="Segoe UI Light" panose="020B0502040204020203" pitchFamily="34" charset="0"/>
              </a:rPr>
              <a:t>documents</a:t>
            </a:r>
            <a:endParaRPr lang="en-US" sz="2600" i="1" dirty="0">
              <a:cs typeface="Segoe UI Light" panose="020B0502040204020203" pitchFamily="34" charset="0"/>
            </a:endParaRPr>
          </a:p>
          <a:p>
            <a:pPr lvl="1"/>
            <a:r>
              <a:rPr lang="en-US" sz="2600" i="1" dirty="0">
                <a:cs typeface="Segoe UI Light" panose="020B0502040204020203" pitchFamily="34" charset="0"/>
              </a:rPr>
              <a:t>Learned via neural networks </a:t>
            </a:r>
            <a:r>
              <a:rPr lang="en-US" sz="2600" i="1" dirty="0" smtClean="0">
                <a:cs typeface="Segoe UI Light" panose="020B0502040204020203" pitchFamily="34" charset="0"/>
              </a:rPr>
              <a:t/>
            </a:r>
            <a:br>
              <a:rPr lang="en-US" sz="2600" i="1" dirty="0" smtClean="0">
                <a:cs typeface="Segoe UI Light" panose="020B0502040204020203" pitchFamily="34" charset="0"/>
              </a:rPr>
            </a:br>
            <a:r>
              <a:rPr lang="en-US" sz="2600" i="1" dirty="0" smtClean="0">
                <a:cs typeface="Segoe UI Light" panose="020B0502040204020203" pitchFamily="34" charset="0"/>
              </a:rPr>
              <a:t>or matrix/tensor </a:t>
            </a:r>
            <a:r>
              <a:rPr lang="en-US" sz="2600" i="1" dirty="0">
                <a:cs typeface="Segoe UI Light" panose="020B0502040204020203" pitchFamily="34" charset="0"/>
              </a:rPr>
              <a:t>decomposition methods</a:t>
            </a:r>
          </a:p>
          <a:p>
            <a:pPr lvl="1"/>
            <a:r>
              <a:rPr lang="en-US" sz="2600" i="1" dirty="0">
                <a:cs typeface="Segoe UI Light" panose="020B0502040204020203" pitchFamily="34" charset="0"/>
              </a:rPr>
              <a:t>Relations are estimated by functions in the vector </a:t>
            </a:r>
            <a:r>
              <a:rPr lang="en-US" sz="2600" i="1" dirty="0" smtClean="0">
                <a:cs typeface="Segoe UI Light" panose="020B0502040204020203" pitchFamily="34" charset="0"/>
              </a:rPr>
              <a:t>space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6277" y="210706"/>
            <a:ext cx="8380412" cy="553998"/>
          </a:xfrm>
        </p:spPr>
        <p:txBody>
          <a:bodyPr/>
          <a:lstStyle/>
          <a:p>
            <a:r>
              <a:rPr lang="en-US" sz="3200" dirty="0"/>
              <a:t>Continuous Semantic Representations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57003" y="4139293"/>
            <a:ext cx="4183672" cy="1707372"/>
            <a:chOff x="533400" y="4887940"/>
            <a:chExt cx="4267200" cy="1741460"/>
          </a:xfrm>
        </p:grpSpPr>
        <p:sp>
          <p:nvSpPr>
            <p:cNvPr id="7" name="TextBox 6"/>
            <p:cNvSpPr txBox="1"/>
            <p:nvPr/>
          </p:nvSpPr>
          <p:spPr>
            <a:xfrm>
              <a:off x="533400" y="5677253"/>
              <a:ext cx="4250576" cy="40809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" pitchFamily="34" charset="0"/>
                </a:rPr>
                <a:t>Learning Similarity Measures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42916" y="5100292"/>
              <a:ext cx="689066" cy="614065"/>
              <a:chOff x="2358934" y="2286000"/>
              <a:chExt cx="689066" cy="614065"/>
            </a:xfrm>
          </p:grpSpPr>
          <p:sp>
            <p:nvSpPr>
              <p:cNvPr id="20" name="Flowchart: Connector 19"/>
              <p:cNvSpPr/>
              <p:nvPr/>
            </p:nvSpPr>
            <p:spPr bwMode="auto">
              <a:xfrm>
                <a:off x="2358934" y="2598684"/>
                <a:ext cx="152400" cy="141096"/>
              </a:xfrm>
              <a:prstGeom prst="flowChartConnector">
                <a:avLst/>
              </a:prstGeom>
              <a:solidFill>
                <a:srgbClr val="FF0000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43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1" name="Flowchart: Connector 20"/>
              <p:cNvSpPr/>
              <p:nvPr/>
            </p:nvSpPr>
            <p:spPr bwMode="auto">
              <a:xfrm>
                <a:off x="2895600" y="2598684"/>
                <a:ext cx="152400" cy="141096"/>
              </a:xfrm>
              <a:prstGeom prst="flowChartConnector">
                <a:avLst/>
              </a:prstGeom>
              <a:solidFill>
                <a:schemeClr val="accent2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43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511334" y="2438400"/>
                <a:ext cx="4140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353" dirty="0">
                    <a:latin typeface="Segoe" pitchFamily="34" charset="0"/>
                  </a:rPr>
                  <a:t>=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32888" y="2286000"/>
                <a:ext cx="3214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61" dirty="0">
                    <a:latin typeface="Segoe" pitchFamily="34" charset="0"/>
                  </a:rPr>
                  <a:t>?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658688" y="4887940"/>
              <a:ext cx="1068950" cy="666132"/>
              <a:chOff x="1981153" y="3622335"/>
              <a:chExt cx="1211910" cy="885954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981153" y="4399676"/>
                <a:ext cx="504954" cy="108613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76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2688109" y="4399676"/>
                <a:ext cx="504954" cy="108613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76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068125" y="4072553"/>
                <a:ext cx="332172" cy="147361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76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775082" y="4072553"/>
                <a:ext cx="332172" cy="147361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76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cxnSp>
            <p:nvCxnSpPr>
              <p:cNvPr id="15" name="Straight Arrow Connector 14"/>
              <p:cNvCxnSpPr>
                <a:stCxn id="13" idx="0"/>
                <a:endCxn id="19" idx="4"/>
              </p:cNvCxnSpPr>
              <p:nvPr/>
            </p:nvCxnSpPr>
            <p:spPr bwMode="auto">
              <a:xfrm flipV="1">
                <a:off x="2234211" y="3889888"/>
                <a:ext cx="341650" cy="182665"/>
              </a:xfrm>
              <a:prstGeom prst="straightConnector1">
                <a:avLst/>
              </a:prstGeom>
              <a:ln w="19050"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14" idx="0"/>
                <a:endCxn id="19" idx="4"/>
              </p:cNvCxnSpPr>
              <p:nvPr/>
            </p:nvCxnSpPr>
            <p:spPr bwMode="auto">
              <a:xfrm flipH="1" flipV="1">
                <a:off x="2575861" y="3889888"/>
                <a:ext cx="365306" cy="182665"/>
              </a:xfrm>
              <a:prstGeom prst="straightConnector1">
                <a:avLst/>
              </a:prstGeom>
              <a:ln w="19050"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12" idx="0"/>
                <a:endCxn id="14" idx="2"/>
              </p:cNvCxnSpPr>
              <p:nvPr/>
            </p:nvCxnSpPr>
            <p:spPr bwMode="auto">
              <a:xfrm flipV="1">
                <a:off x="2940585" y="4219914"/>
                <a:ext cx="583" cy="179762"/>
              </a:xfrm>
              <a:prstGeom prst="straightConnector1">
                <a:avLst/>
              </a:prstGeom>
              <a:ln w="19050"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11" idx="0"/>
                <a:endCxn id="13" idx="2"/>
              </p:cNvCxnSpPr>
              <p:nvPr/>
            </p:nvCxnSpPr>
            <p:spPr bwMode="auto">
              <a:xfrm flipV="1">
                <a:off x="2233630" y="4219913"/>
                <a:ext cx="582" cy="179763"/>
              </a:xfrm>
              <a:prstGeom prst="straightConnector1">
                <a:avLst/>
              </a:prstGeom>
              <a:ln w="19050"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 bwMode="auto">
              <a:xfrm>
                <a:off x="2463613" y="3622335"/>
                <a:ext cx="224496" cy="26755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43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676400" y="6260068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7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S2Net </a:t>
              </a:r>
              <a:r>
                <a:rPr lang="en-US" sz="156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[CoNLL-11, SIGIR-11]</a:t>
              </a:r>
              <a:endParaRPr lang="en-US" sz="1765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64801" y="3777786"/>
            <a:ext cx="3660713" cy="2216894"/>
            <a:chOff x="5029200" y="4519213"/>
            <a:chExt cx="3733800" cy="2261155"/>
          </a:xfrm>
        </p:grpSpPr>
        <p:sp>
          <p:nvSpPr>
            <p:cNvPr id="25" name="Left-Right Arrow 24"/>
            <p:cNvSpPr/>
            <p:nvPr/>
          </p:nvSpPr>
          <p:spPr bwMode="auto">
            <a:xfrm>
              <a:off x="5029200" y="5683278"/>
              <a:ext cx="685800" cy="311154"/>
            </a:xfrm>
            <a:prstGeom prst="leftRightArrow">
              <a:avLst/>
            </a:prstGeom>
            <a:solidFill>
              <a:srgbClr val="FF3399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7580" tIns="53790" rIns="107580" bIns="537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75463" fontAlgn="base">
                <a:spcBef>
                  <a:spcPct val="0"/>
                </a:spcBef>
                <a:spcAft>
                  <a:spcPct val="0"/>
                </a:spcAft>
              </a:pPr>
              <a:endParaRPr lang="en-US" sz="2843" dirty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67400" y="5475999"/>
              <a:ext cx="1905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961" dirty="0">
                  <a:latin typeface="Segoe" pitchFamily="34" charset="0"/>
                </a:rPr>
                <a:t>Search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67400" y="5848290"/>
              <a:ext cx="2484120" cy="345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Segoe" pitchFamily="34" charset="0"/>
                </a:rPr>
                <a:t>Machine Translation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7075514" y="4519213"/>
              <a:ext cx="1065361" cy="1223415"/>
              <a:chOff x="2666488" y="1904998"/>
              <a:chExt cx="1065361" cy="1223415"/>
            </a:xfrm>
          </p:grpSpPr>
          <p:cxnSp>
            <p:nvCxnSpPr>
              <p:cNvPr id="30" name="Straight Arrow Connector 29"/>
              <p:cNvCxnSpPr>
                <a:stCxn id="43" idx="0"/>
                <a:endCxn id="32" idx="4"/>
              </p:cNvCxnSpPr>
              <p:nvPr/>
            </p:nvCxnSpPr>
            <p:spPr bwMode="auto">
              <a:xfrm flipV="1">
                <a:off x="2889695" y="2106166"/>
                <a:ext cx="301348" cy="141555"/>
              </a:xfrm>
              <a:prstGeom prst="straightConnector1">
                <a:avLst/>
              </a:prstGeom>
              <a:ln w="19050"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36" idx="0"/>
                <a:endCxn id="32" idx="4"/>
              </p:cNvCxnSpPr>
              <p:nvPr/>
            </p:nvCxnSpPr>
            <p:spPr bwMode="auto">
              <a:xfrm flipH="1" flipV="1">
                <a:off x="3191043" y="2106166"/>
                <a:ext cx="318625" cy="141555"/>
              </a:xfrm>
              <a:prstGeom prst="straightConnector1">
                <a:avLst/>
              </a:prstGeom>
              <a:ln w="19050"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 bwMode="auto">
              <a:xfrm>
                <a:off x="3092036" y="1904998"/>
                <a:ext cx="198014" cy="201168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43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2666488" y="2247721"/>
                <a:ext cx="445388" cy="880692"/>
                <a:chOff x="2666488" y="2243508"/>
                <a:chExt cx="445388" cy="880692"/>
              </a:xfrm>
            </p:grpSpPr>
            <p:sp>
              <p:nvSpPr>
                <p:cNvPr id="42" name="Rectangle 41"/>
                <p:cNvSpPr/>
                <p:nvPr/>
              </p:nvSpPr>
              <p:spPr bwMode="auto">
                <a:xfrm>
                  <a:off x="2666488" y="3042536"/>
                  <a:ext cx="445388" cy="8166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43" name="Rectangle 42"/>
                <p:cNvSpPr/>
                <p:nvPr/>
              </p:nvSpPr>
              <p:spPr bwMode="auto">
                <a:xfrm>
                  <a:off x="2743201" y="2243508"/>
                  <a:ext cx="292988" cy="110798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cxnSp>
              <p:nvCxnSpPr>
                <p:cNvPr id="44" name="Straight Arrow Connector 43"/>
                <p:cNvCxnSpPr>
                  <a:stCxn id="42" idx="0"/>
                  <a:endCxn id="46" idx="2"/>
                </p:cNvCxnSpPr>
                <p:nvPr/>
              </p:nvCxnSpPr>
              <p:spPr bwMode="auto">
                <a:xfrm flipH="1" flipV="1">
                  <a:off x="2887526" y="2895600"/>
                  <a:ext cx="1656" cy="146936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/>
                <p:cNvSpPr/>
                <p:nvPr/>
              </p:nvSpPr>
              <p:spPr bwMode="auto">
                <a:xfrm>
                  <a:off x="2742688" y="2521073"/>
                  <a:ext cx="292988" cy="110798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46" name="Rectangle 45"/>
                <p:cNvSpPr/>
                <p:nvPr/>
              </p:nvSpPr>
              <p:spPr bwMode="auto">
                <a:xfrm>
                  <a:off x="2741032" y="2784802"/>
                  <a:ext cx="292988" cy="110798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cxnSp>
              <p:nvCxnSpPr>
                <p:cNvPr id="47" name="Straight Arrow Connector 46"/>
                <p:cNvCxnSpPr>
                  <a:stCxn id="46" idx="0"/>
                  <a:endCxn id="45" idx="2"/>
                </p:cNvCxnSpPr>
                <p:nvPr/>
              </p:nvCxnSpPr>
              <p:spPr bwMode="auto">
                <a:xfrm flipV="1">
                  <a:off x="2887526" y="2631871"/>
                  <a:ext cx="1656" cy="152931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Arrow Connector 47"/>
                <p:cNvCxnSpPr>
                  <a:stCxn id="45" idx="0"/>
                  <a:endCxn id="43" idx="2"/>
                </p:cNvCxnSpPr>
                <p:nvPr/>
              </p:nvCxnSpPr>
              <p:spPr bwMode="auto">
                <a:xfrm flipV="1">
                  <a:off x="2889182" y="2354306"/>
                  <a:ext cx="513" cy="166767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/>
              <p:cNvGrpSpPr/>
              <p:nvPr/>
            </p:nvGrpSpPr>
            <p:grpSpPr>
              <a:xfrm>
                <a:off x="3286461" y="2247721"/>
                <a:ext cx="445388" cy="880692"/>
                <a:chOff x="3286461" y="2251935"/>
                <a:chExt cx="445388" cy="880692"/>
              </a:xfrm>
            </p:grpSpPr>
            <p:sp>
              <p:nvSpPr>
                <p:cNvPr id="35" name="Rectangle 34"/>
                <p:cNvSpPr/>
                <p:nvPr/>
              </p:nvSpPr>
              <p:spPr bwMode="auto">
                <a:xfrm>
                  <a:off x="3286461" y="3050963"/>
                  <a:ext cx="445388" cy="8166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 bwMode="auto">
                <a:xfrm>
                  <a:off x="3363174" y="2251935"/>
                  <a:ext cx="292988" cy="110798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cxnSp>
              <p:nvCxnSpPr>
                <p:cNvPr id="37" name="Straight Arrow Connector 36"/>
                <p:cNvCxnSpPr>
                  <a:stCxn id="35" idx="0"/>
                  <a:endCxn id="39" idx="2"/>
                </p:cNvCxnSpPr>
                <p:nvPr/>
              </p:nvCxnSpPr>
              <p:spPr bwMode="auto">
                <a:xfrm flipH="1" flipV="1">
                  <a:off x="3507499" y="2904027"/>
                  <a:ext cx="1656" cy="146936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Rectangle 37"/>
                <p:cNvSpPr/>
                <p:nvPr/>
              </p:nvSpPr>
              <p:spPr bwMode="auto">
                <a:xfrm>
                  <a:off x="3362661" y="2529500"/>
                  <a:ext cx="292988" cy="110798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 bwMode="auto">
                <a:xfrm>
                  <a:off x="3361005" y="2793229"/>
                  <a:ext cx="292988" cy="110798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cxnSp>
              <p:nvCxnSpPr>
                <p:cNvPr id="40" name="Straight Arrow Connector 39"/>
                <p:cNvCxnSpPr>
                  <a:stCxn id="39" idx="0"/>
                  <a:endCxn id="38" idx="2"/>
                </p:cNvCxnSpPr>
                <p:nvPr/>
              </p:nvCxnSpPr>
              <p:spPr bwMode="auto">
                <a:xfrm flipV="1">
                  <a:off x="3507499" y="2640298"/>
                  <a:ext cx="1656" cy="152931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/>
                <p:cNvCxnSpPr>
                  <a:stCxn id="38" idx="0"/>
                  <a:endCxn id="36" idx="2"/>
                </p:cNvCxnSpPr>
                <p:nvPr/>
              </p:nvCxnSpPr>
              <p:spPr bwMode="auto">
                <a:xfrm flipV="1">
                  <a:off x="3509155" y="2362733"/>
                  <a:ext cx="513" cy="166767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9" name="TextBox 28"/>
            <p:cNvSpPr txBox="1"/>
            <p:nvPr/>
          </p:nvSpPr>
          <p:spPr>
            <a:xfrm>
              <a:off x="5638800" y="6411036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7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DSSM </a:t>
              </a:r>
              <a:r>
                <a:rPr lang="en-US" sz="156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</a:t>
              </a:r>
              <a:r>
                <a:rPr lang="en-US" sz="1569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CIKM-13, </a:t>
              </a:r>
              <a:r>
                <a:rPr lang="en-US" sz="1569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ACL-14]</a:t>
              </a:r>
              <a:endParaRPr lang="en-US" sz="1765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Rectangle 48"/>
          <p:cNvSpPr/>
          <p:nvPr/>
        </p:nvSpPr>
        <p:spPr>
          <a:xfrm>
            <a:off x="2869249" y="62015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solidFill>
                  <a:srgbClr val="0B05FF"/>
                </a:solidFill>
                <a:latin typeface="wf_segoe-ui_normal" charset="0"/>
              </a:rPr>
              <a:t>DSSM Deep </a:t>
            </a:r>
            <a:r>
              <a:rPr lang="en-US" sz="1200" dirty="0">
                <a:solidFill>
                  <a:srgbClr val="0B05FF"/>
                </a:solidFill>
                <a:latin typeface="wf_segoe-ui_normal" charset="0"/>
              </a:rPr>
              <a:t>Structured Semantic Model, </a:t>
            </a:r>
            <a:r>
              <a:rPr lang="en-US" sz="1200" dirty="0" smtClean="0">
                <a:solidFill>
                  <a:srgbClr val="0B05FF"/>
                </a:solidFill>
                <a:latin typeface="wf_segoe-ui_normal" charset="0"/>
              </a:rPr>
              <a:t/>
            </a:r>
            <a:br>
              <a:rPr lang="en-US" sz="1200" dirty="0" smtClean="0">
                <a:solidFill>
                  <a:srgbClr val="0B05FF"/>
                </a:solidFill>
                <a:latin typeface="wf_segoe-ui_normal" charset="0"/>
              </a:rPr>
            </a:br>
            <a:r>
              <a:rPr lang="en-US" sz="1200" dirty="0" smtClean="0">
                <a:solidFill>
                  <a:srgbClr val="0B05FF"/>
                </a:solidFill>
                <a:latin typeface="wf_segoe-ui_normal" charset="0"/>
              </a:rPr>
              <a:t>or </a:t>
            </a:r>
            <a:r>
              <a:rPr lang="en-US" sz="1200" dirty="0">
                <a:solidFill>
                  <a:srgbClr val="0B05FF"/>
                </a:solidFill>
                <a:latin typeface="wf_segoe-ui_normal" charset="0"/>
              </a:rPr>
              <a:t>more general, </a:t>
            </a:r>
            <a:r>
              <a:rPr lang="en-US" sz="1200" dirty="0" smtClean="0">
                <a:solidFill>
                  <a:srgbClr val="0B05FF"/>
                </a:solidFill>
                <a:latin typeface="wf_segoe-ui_normal" charset="0"/>
              </a:rPr>
              <a:t>Deep </a:t>
            </a:r>
            <a:r>
              <a:rPr lang="en-US" sz="1200" dirty="0">
                <a:solidFill>
                  <a:srgbClr val="0B05FF"/>
                </a:solidFill>
                <a:latin typeface="wf_segoe-ui_normal" charset="0"/>
              </a:rPr>
              <a:t>Semantic Similarity Model</a:t>
            </a:r>
            <a:endParaRPr lang="en-US" sz="1200" dirty="0">
              <a:solidFill>
                <a:srgbClr val="0B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1683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0706"/>
            <a:ext cx="8380412" cy="553998"/>
          </a:xfrm>
        </p:spPr>
        <p:txBody>
          <a:bodyPr/>
          <a:lstStyle/>
          <a:p>
            <a:r>
              <a:rPr lang="en-US" dirty="0" smtClean="0"/>
              <a:t>Knowledge Base Representation (1/2)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40768"/>
                <a:ext cx="8380412" cy="387798"/>
              </a:xfrm>
            </p:spPr>
            <p:txBody>
              <a:bodyPr/>
              <a:lstStyle/>
              <a:p>
                <a:r>
                  <a:rPr lang="en-US" dirty="0" smtClean="0"/>
                  <a:t>Collection of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subj-pred-obj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/>
                  <a:t>triples –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40768"/>
                <a:ext cx="8380412" cy="387798"/>
              </a:xfrm>
              <a:blipFill rotWithShape="0">
                <a:blip r:embed="rId3"/>
                <a:stretch>
                  <a:fillRect l="-946" t="-17188" b="-6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4571206" y="2102768"/>
            <a:ext cx="4419600" cy="3738265"/>
            <a:chOff x="4571206" y="2895600"/>
            <a:chExt cx="4419600" cy="3738265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600" y="2895600"/>
              <a:ext cx="3391056" cy="311806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571206" y="6172200"/>
                  <a:ext cx="4419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Segoe" pitchFamily="34" charset="0"/>
                    </a:rPr>
                    <a:t>: # entities,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sz="24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Segoe" pitchFamily="34" charset="0"/>
                    </a:rPr>
                    <a:t>: # relations</a:t>
                  </a: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1206" y="6172200"/>
                  <a:ext cx="4419600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9211" r="-1931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422988"/>
              </p:ext>
            </p:extLst>
          </p:nvPr>
        </p:nvGraphicFramePr>
        <p:xfrm>
          <a:off x="239487" y="1985400"/>
          <a:ext cx="4342605" cy="3352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47535"/>
                <a:gridCol w="1447535"/>
                <a:gridCol w="144753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Subject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Predicate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Object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Obama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Born-in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Hawaii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 Gates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Nationality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 Clinton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Spouse-of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Hillary Clinton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Satya Nadella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Work-at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70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380412" cy="553998"/>
          </a:xfrm>
        </p:spPr>
        <p:txBody>
          <a:bodyPr/>
          <a:lstStyle/>
          <a:p>
            <a:r>
              <a:rPr lang="en-US" dirty="0" smtClean="0"/>
              <a:t>Knowledge Base Representation (2/2)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404" y="1340768"/>
            <a:ext cx="1600200" cy="1549619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 bwMode="auto">
          <a:xfrm>
            <a:off x="5095753" y="2474804"/>
            <a:ext cx="3141221" cy="266075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36575" y="1853968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𝒳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575" y="1853968"/>
                <a:ext cx="609600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73439" y="5234485"/>
                <a:ext cx="2133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>
                    <a:latin typeface="Segoe" pitchFamily="34" charset="0"/>
                  </a:rPr>
                  <a:t> : </a:t>
                </a:r>
                <a:r>
                  <a:rPr lang="en-US" sz="2400" i="1" dirty="0">
                    <a:latin typeface="Segoe" pitchFamily="34" charset="0"/>
                  </a:rPr>
                  <a:t>born-in</a:t>
                </a:r>
                <a:endParaRPr lang="en-US" sz="24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439" y="5234485"/>
                <a:ext cx="213360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571"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 bwMode="auto">
          <a:xfrm>
            <a:off x="5095753" y="3980184"/>
            <a:ext cx="3141220" cy="3048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642630" y="2474805"/>
            <a:ext cx="356884" cy="266075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32121" y="1973922"/>
            <a:ext cx="12649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Hawaii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71512" y="3885380"/>
            <a:ext cx="129366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Obama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42630" y="390175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Segoe" pitchFamily="34" charset="0"/>
              </a:rPr>
              <a:t>1</a:t>
            </a:r>
          </a:p>
        </p:txBody>
      </p:sp>
      <p:sp>
        <p:nvSpPr>
          <p:cNvPr id="20" name="Right Arrow 19"/>
          <p:cNvSpPr/>
          <p:nvPr/>
        </p:nvSpPr>
        <p:spPr bwMode="auto">
          <a:xfrm rot="1116582">
            <a:off x="3084334" y="2124491"/>
            <a:ext cx="1774354" cy="44941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62999" y="1468326"/>
                <a:ext cx="1897625" cy="573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Segoe" pitchFamily="34" charset="0"/>
                  </a:rPr>
                  <a:t>-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Segoe" pitchFamily="34" charset="0"/>
                  </a:rPr>
                  <a:t>th</a:t>
                </a:r>
                <a:r>
                  <a:rPr lang="en-US" sz="2800" dirty="0">
                    <a:latin typeface="Segoe" pitchFamily="34" charset="0"/>
                  </a:rPr>
                  <a:t> </a:t>
                </a:r>
                <a:r>
                  <a:rPr lang="en-US" sz="2800" dirty="0" smtClean="0">
                    <a:latin typeface="Segoe" pitchFamily="34" charset="0"/>
                  </a:rPr>
                  <a:t>slice</a:t>
                </a:r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999" y="1468326"/>
                <a:ext cx="1897625" cy="573427"/>
              </a:xfrm>
              <a:prstGeom prst="rect">
                <a:avLst/>
              </a:prstGeom>
              <a:blipFill rotWithShape="0">
                <a:blip r:embed="rId6"/>
                <a:stretch>
                  <a:fillRect t="-2128" r="-5769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3666" y="4291794"/>
                <a:ext cx="3581400" cy="1200329"/>
              </a:xfrm>
              <a:prstGeom prst="rect">
                <a:avLst/>
              </a:prstGeom>
              <a:noFill/>
              <a:ln>
                <a:solidFill>
                  <a:srgbClr val="66FFFF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egoe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 smtClean="0">
                    <a:latin typeface="Segoe" pitchFamily="34" charset="0"/>
                  </a:rPr>
                  <a:t> entry means:</a:t>
                </a:r>
              </a:p>
              <a:p>
                <a:pPr marL="739775" lvl="1" indent="-282575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Segoe" pitchFamily="34" charset="0"/>
                  </a:rPr>
                  <a:t>Incorrect (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false</a:t>
                </a:r>
                <a:r>
                  <a:rPr lang="en-US" sz="2400" dirty="0" smtClean="0">
                    <a:latin typeface="Segoe" pitchFamily="34" charset="0"/>
                  </a:rPr>
                  <a:t>)</a:t>
                </a:r>
              </a:p>
              <a:p>
                <a:pPr marL="739775" lvl="1" indent="-282575"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Segoe" pitchFamily="34" charset="0"/>
                  </a:rPr>
                  <a:t>Unknown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66" y="4291794"/>
                <a:ext cx="3581400" cy="1200329"/>
              </a:xfrm>
              <a:prstGeom prst="rect">
                <a:avLst/>
              </a:prstGeom>
              <a:blipFill rotWithShape="0">
                <a:blip r:embed="rId7"/>
                <a:stretch>
                  <a:fillRect l="-2547" t="-3015" b="-10050"/>
                </a:stretch>
              </a:blipFill>
              <a:ln>
                <a:solidFill>
                  <a:srgbClr val="66FF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76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Base Embedding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412776"/>
                <a:ext cx="8380412" cy="4095545"/>
              </a:xfrm>
            </p:spPr>
            <p:txBody>
              <a:bodyPr/>
              <a:lstStyle/>
              <a:p>
                <a:r>
                  <a:rPr lang="en-US" dirty="0" smtClean="0"/>
                  <a:t>Each entity in a KB is represented by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 smtClean="0"/>
                  <a:t> vector</a:t>
                </a:r>
              </a:p>
              <a:p>
                <a:r>
                  <a:rPr lang="en-US" dirty="0" smtClean="0"/>
                  <a:t>Predict whether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is true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pPr lvl="8"/>
                <a:endParaRPr lang="en-US" dirty="0" smtClean="0"/>
              </a:p>
              <a:p>
                <a:r>
                  <a:rPr lang="en-US" dirty="0" smtClean="0"/>
                  <a:t>Related Work</a:t>
                </a:r>
              </a:p>
              <a:p>
                <a:pPr lvl="1"/>
                <a:r>
                  <a:rPr lang="en-US" dirty="0" smtClean="0"/>
                  <a:t>RESCAL </a:t>
                </a:r>
                <a:r>
                  <a:rPr lang="en-US" sz="2000" dirty="0">
                    <a:latin typeface="Segoe" pitchFamily="34" charset="0"/>
                  </a:rPr>
                  <a:t>[Nickel+, ICML-11]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SME </a:t>
                </a:r>
                <a:r>
                  <a:rPr lang="en-US" sz="2000" dirty="0" smtClean="0"/>
                  <a:t>[</a:t>
                </a:r>
                <a:r>
                  <a:rPr lang="en-US" sz="2000" dirty="0" err="1" smtClean="0"/>
                  <a:t>Bordes</a:t>
                </a:r>
                <a:r>
                  <a:rPr lang="en-US" sz="2000" dirty="0" smtClean="0"/>
                  <a:t>+, AISTATS-12]</a:t>
                </a:r>
              </a:p>
              <a:p>
                <a:pPr lvl="1"/>
                <a:r>
                  <a:rPr lang="en-US" dirty="0" smtClean="0"/>
                  <a:t>NTN </a:t>
                </a:r>
                <a:r>
                  <a:rPr lang="en-US" sz="2000" dirty="0" smtClean="0"/>
                  <a:t>[Socher+, NIPS-13]</a:t>
                </a:r>
                <a:endParaRPr lang="en-US" dirty="0" smtClean="0"/>
              </a:p>
              <a:p>
                <a:pPr lvl="1"/>
                <a:r>
                  <a:rPr lang="en-US" dirty="0" err="1" smtClean="0"/>
                  <a:t>TransE</a:t>
                </a:r>
                <a:r>
                  <a:rPr lang="en-US" dirty="0" smtClean="0"/>
                  <a:t> </a:t>
                </a:r>
                <a:r>
                  <a:rPr lang="en-US" sz="2000" dirty="0" smtClean="0"/>
                  <a:t>[</a:t>
                </a:r>
                <a:r>
                  <a:rPr lang="en-US" sz="2000" dirty="0" err="1" smtClean="0"/>
                  <a:t>Bordes</a:t>
                </a:r>
                <a:r>
                  <a:rPr lang="en-US" sz="2000" dirty="0" smtClean="0"/>
                  <a:t>+, NIPS-13]</a:t>
                </a:r>
                <a:endParaRPr lang="en-US" dirty="0" smtClean="0"/>
              </a:p>
              <a:p>
                <a:pPr lvl="1"/>
                <a:r>
                  <a:rPr lang="en-US" dirty="0" err="1" smtClean="0"/>
                  <a:t>TransH</a:t>
                </a:r>
                <a:r>
                  <a:rPr lang="en-US" dirty="0" smtClean="0"/>
                  <a:t> </a:t>
                </a:r>
                <a:r>
                  <a:rPr lang="en-US" sz="2000" dirty="0" smtClean="0"/>
                  <a:t>[Wang+, AAAI-14]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412776"/>
                <a:ext cx="8380412" cy="4095545"/>
              </a:xfrm>
              <a:blipFill rotWithShape="0">
                <a:blip r:embed="rId3"/>
                <a:stretch>
                  <a:fillRect l="-946" t="-893"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 bwMode="auto">
          <a:xfrm>
            <a:off x="1130424" y="3284984"/>
            <a:ext cx="3657600" cy="457200"/>
          </a:xfrm>
          <a:prstGeom prst="rect">
            <a:avLst/>
          </a:prstGeom>
          <a:noFill/>
          <a:ln w="38100"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03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48396"/>
            <a:ext cx="8380412" cy="553998"/>
          </a:xfrm>
        </p:spPr>
        <p:txBody>
          <a:bodyPr/>
          <a:lstStyle/>
          <a:p>
            <a:r>
              <a:rPr lang="en-US" dirty="0" smtClean="0"/>
              <a:t>Tensor Decomposition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89347"/>
            <a:ext cx="8380412" cy="387798"/>
          </a:xfrm>
        </p:spPr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11388" y="1488976"/>
                <a:ext cx="6627812" cy="988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𝒳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0" smtClean="0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ℛ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1" i="0" smtClean="0">
                                          <a:latin typeface="Cambria Math" panose="02040503050406030204" pitchFamily="18" charset="0"/>
                                        </a:rPr>
                                        <m:t>𝐀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ℛ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8" y="1488976"/>
                <a:ext cx="6627812" cy="988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 bwMode="auto">
          <a:xfrm>
            <a:off x="1125979" y="3302124"/>
            <a:ext cx="1370864" cy="1370864"/>
          </a:xfrm>
          <a:prstGeom prst="rect">
            <a:avLst/>
          </a:prstGeom>
          <a:solidFill>
            <a:schemeClr val="accent2"/>
          </a:solidFill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04889" y="3611820"/>
            <a:ext cx="219311" cy="583287"/>
            <a:chOff x="3733800" y="3836313"/>
            <a:chExt cx="219311" cy="583287"/>
          </a:xfrm>
        </p:grpSpPr>
        <p:sp>
          <p:nvSpPr>
            <p:cNvPr id="47" name="TextBox 46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27" name="Rectangle 26"/>
          <p:cNvSpPr/>
          <p:nvPr/>
        </p:nvSpPr>
        <p:spPr bwMode="auto">
          <a:xfrm rot="5400000">
            <a:off x="7435229" y="3256527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38206" y="3675138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0806" y="3696832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277300" y="3648892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066800" y="2681287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𝒳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681287"/>
                <a:ext cx="609600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505200" y="2757487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</m:t>
                      </m:r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757487"/>
                <a:ext cx="609600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62800" y="3130792"/>
                <a:ext cx="609600" cy="530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800" b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chemeClr val="bg2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130792"/>
                <a:ext cx="609600" cy="53091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81423" y="3000732"/>
                <a:ext cx="609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ℛ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423" y="3000732"/>
                <a:ext cx="609600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 bwMode="auto">
          <a:xfrm>
            <a:off x="3533679" y="3281443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59399" y="5315172"/>
            <a:ext cx="4863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  <a:latin typeface="Segoe" pitchFamily="34" charset="0"/>
              </a:rPr>
              <a:t>RESCAL [Nickel+, ICML-11]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77300" y="1412776"/>
            <a:ext cx="3638100" cy="126851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 bwMode="auto">
          <a:xfrm>
            <a:off x="3541563" y="3622576"/>
            <a:ext cx="572500" cy="304800"/>
          </a:xfrm>
          <a:prstGeom prst="rect">
            <a:avLst/>
          </a:prstGeom>
          <a:solidFill>
            <a:srgbClr val="FFC000"/>
          </a:solidFill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380412" cy="553998"/>
          </a:xfrm>
        </p:spPr>
        <p:txBody>
          <a:bodyPr/>
          <a:lstStyle/>
          <a:p>
            <a:r>
              <a:rPr lang="en-US" dirty="0"/>
              <a:t>Typed Tensor </a:t>
            </a:r>
            <a:r>
              <a:rPr lang="en-US" dirty="0" smtClean="0"/>
              <a:t>Decomposition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13147"/>
            <a:ext cx="8380412" cy="387798"/>
          </a:xfrm>
        </p:spPr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33600" y="1412776"/>
                <a:ext cx="3505200" cy="988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𝒳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0" smtClean="0">
                                          <a:latin typeface="Cambria Math" panose="02040503050406030204" pitchFamily="18" charset="0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ℛ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en-US" sz="2400" b="1" i="1" smtClean="0">
                                          <a:latin typeface="Cambria Math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0" smtClean="0">
                                          <a:latin typeface="Cambria Math" panose="02040503050406030204" pitchFamily="18" charset="0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12776"/>
                <a:ext cx="3505200" cy="988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 bwMode="auto">
          <a:xfrm>
            <a:off x="1125979" y="3225924"/>
            <a:ext cx="1370864" cy="1370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04889" y="3535620"/>
            <a:ext cx="219311" cy="583287"/>
            <a:chOff x="3733800" y="3836313"/>
            <a:chExt cx="219311" cy="583287"/>
          </a:xfrm>
        </p:grpSpPr>
        <p:sp>
          <p:nvSpPr>
            <p:cNvPr id="47" name="TextBox 46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27" name="Rectangle 26"/>
          <p:cNvSpPr/>
          <p:nvPr/>
        </p:nvSpPr>
        <p:spPr bwMode="auto">
          <a:xfrm rot="5400000">
            <a:off x="7435229" y="3180327"/>
            <a:ext cx="583553" cy="1370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38206" y="3598938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0806" y="3620632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277300" y="3572692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066800" y="2605087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𝒳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605087"/>
                <a:ext cx="609600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505200" y="2681287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</m:t>
                      </m:r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681287"/>
                <a:ext cx="609600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62800" y="3054592"/>
                <a:ext cx="609600" cy="530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800" b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chemeClr val="bg2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54592"/>
                <a:ext cx="609600" cy="53091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81423" y="2924532"/>
                <a:ext cx="609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ℛ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423" y="2924532"/>
                <a:ext cx="609600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 bwMode="auto">
          <a:xfrm>
            <a:off x="1125979" y="3622576"/>
            <a:ext cx="1370864" cy="304800"/>
          </a:xfrm>
          <a:prstGeom prst="rect">
            <a:avLst/>
          </a:prstGeom>
          <a:noFill/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928223" y="3225924"/>
            <a:ext cx="356883" cy="1370864"/>
          </a:xfrm>
          <a:prstGeom prst="rect">
            <a:avLst/>
          </a:prstGeom>
          <a:noFill/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928223" y="3622576"/>
            <a:ext cx="356883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533679" y="3205243"/>
            <a:ext cx="583553" cy="1370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848600" y="3572691"/>
            <a:ext cx="356883" cy="584845"/>
          </a:xfrm>
          <a:prstGeom prst="rect">
            <a:avLst/>
          </a:prstGeom>
          <a:solidFill>
            <a:srgbClr val="FFC000"/>
          </a:solidFill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93276" y="2174776"/>
            <a:ext cx="1659924" cy="4616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Segoe" pitchFamily="34" charset="0"/>
              </a:rPr>
              <a:t>locations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16137" y="4970700"/>
            <a:ext cx="1520526" cy="4616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Segoe" pitchFamily="34" charset="0"/>
              </a:rPr>
              <a:t>persons</a:t>
            </a:r>
          </a:p>
        </p:txBody>
      </p:sp>
      <p:sp>
        <p:nvSpPr>
          <p:cNvPr id="74" name="Freeform 73"/>
          <p:cNvSpPr/>
          <p:nvPr/>
        </p:nvSpPr>
        <p:spPr bwMode="auto">
          <a:xfrm>
            <a:off x="408531" y="3774977"/>
            <a:ext cx="658269" cy="1270688"/>
          </a:xfrm>
          <a:custGeom>
            <a:avLst/>
            <a:gdLst>
              <a:gd name="connsiteX0" fmla="*/ 509367 w 707076"/>
              <a:gd name="connsiteY0" fmla="*/ 963827 h 963827"/>
              <a:gd name="connsiteX1" fmla="*/ 2740 w 707076"/>
              <a:gd name="connsiteY1" fmla="*/ 395416 h 963827"/>
              <a:gd name="connsiteX2" fmla="*/ 707076 w 707076"/>
              <a:gd name="connsiteY2" fmla="*/ 0 h 963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076" h="963827">
                <a:moveTo>
                  <a:pt x="509367" y="963827"/>
                </a:moveTo>
                <a:cubicBezTo>
                  <a:pt x="239577" y="759940"/>
                  <a:pt x="-30212" y="556054"/>
                  <a:pt x="2740" y="395416"/>
                </a:cubicBezTo>
                <a:cubicBezTo>
                  <a:pt x="35691" y="234778"/>
                  <a:pt x="556735" y="76200"/>
                  <a:pt x="707076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2133600" y="2413676"/>
            <a:ext cx="2759676" cy="714631"/>
          </a:xfrm>
          <a:custGeom>
            <a:avLst/>
            <a:gdLst>
              <a:gd name="connsiteX0" fmla="*/ 2730844 w 2730844"/>
              <a:gd name="connsiteY0" fmla="*/ 0 h 794331"/>
              <a:gd name="connsiteX1" fmla="*/ 605482 w 2730844"/>
              <a:gd name="connsiteY1" fmla="*/ 135924 h 794331"/>
              <a:gd name="connsiteX2" fmla="*/ 0 w 2730844"/>
              <a:gd name="connsiteY2" fmla="*/ 790832 h 79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844" h="794331">
                <a:moveTo>
                  <a:pt x="2730844" y="0"/>
                </a:moveTo>
                <a:cubicBezTo>
                  <a:pt x="1895733" y="2059"/>
                  <a:pt x="1060623" y="4119"/>
                  <a:pt x="605482" y="135924"/>
                </a:cubicBezTo>
                <a:cubicBezTo>
                  <a:pt x="150341" y="267729"/>
                  <a:pt x="88557" y="844378"/>
                  <a:pt x="0" y="790832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82" name="Freeform 81"/>
          <p:cNvSpPr/>
          <p:nvPr/>
        </p:nvSpPr>
        <p:spPr bwMode="auto">
          <a:xfrm>
            <a:off x="6573795" y="2330962"/>
            <a:ext cx="1778254" cy="1219534"/>
          </a:xfrm>
          <a:custGeom>
            <a:avLst/>
            <a:gdLst>
              <a:gd name="connsiteX0" fmla="*/ 0 w 1778254"/>
              <a:gd name="connsiteY0" fmla="*/ 57999 h 1219534"/>
              <a:gd name="connsiteX1" fmla="*/ 1668162 w 1778254"/>
              <a:gd name="connsiteY1" fmla="*/ 132140 h 1219534"/>
              <a:gd name="connsiteX2" fmla="*/ 1482810 w 1778254"/>
              <a:gd name="connsiteY2" fmla="*/ 1219534 h 1219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8254" h="1219534">
                <a:moveTo>
                  <a:pt x="0" y="57999"/>
                </a:moveTo>
                <a:cubicBezTo>
                  <a:pt x="710513" y="-1725"/>
                  <a:pt x="1421027" y="-61449"/>
                  <a:pt x="1668162" y="132140"/>
                </a:cubicBezTo>
                <a:cubicBezTo>
                  <a:pt x="1915297" y="325729"/>
                  <a:pt x="1699053" y="772631"/>
                  <a:pt x="1482810" y="1219534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27998" y="4966271"/>
            <a:ext cx="2884440" cy="4616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Segoe" pitchFamily="34" charset="0"/>
              </a:rPr>
              <a:t>Relation: </a:t>
            </a:r>
            <a:r>
              <a:rPr lang="en-US" sz="2400" i="1" dirty="0" smtClean="0">
                <a:solidFill>
                  <a:schemeClr val="tx1"/>
                </a:solidFill>
                <a:latin typeface="Segoe" pitchFamily="34" charset="0"/>
              </a:rPr>
              <a:t>born-in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2476500" y="3720691"/>
            <a:ext cx="1021080" cy="1589751"/>
          </a:xfrm>
          <a:custGeom>
            <a:avLst/>
            <a:gdLst>
              <a:gd name="connsiteX0" fmla="*/ 0 w 1021080"/>
              <a:gd name="connsiteY0" fmla="*/ 1486845 h 1589751"/>
              <a:gd name="connsiteX1" fmla="*/ 594360 w 1021080"/>
              <a:gd name="connsiteY1" fmla="*/ 1463985 h 1589751"/>
              <a:gd name="connsiteX2" fmla="*/ 708660 w 1021080"/>
              <a:gd name="connsiteY2" fmla="*/ 237165 h 1589751"/>
              <a:gd name="connsiteX3" fmla="*/ 1021080 w 1021080"/>
              <a:gd name="connsiteY3" fmla="*/ 945 h 158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1080" h="1589751">
                <a:moveTo>
                  <a:pt x="0" y="1486845"/>
                </a:moveTo>
                <a:cubicBezTo>
                  <a:pt x="238125" y="1579555"/>
                  <a:pt x="476250" y="1672265"/>
                  <a:pt x="594360" y="1463985"/>
                </a:cubicBezTo>
                <a:cubicBezTo>
                  <a:pt x="712470" y="1255705"/>
                  <a:pt x="637540" y="481005"/>
                  <a:pt x="708660" y="237165"/>
                </a:cubicBezTo>
                <a:cubicBezTo>
                  <a:pt x="779780" y="-6675"/>
                  <a:pt x="900430" y="-2865"/>
                  <a:pt x="1021080" y="945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4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74" grpId="0" animBg="1"/>
      <p:bldP spid="76" grpId="0" animBg="1"/>
      <p:bldP spid="82" grpId="0" animBg="1"/>
      <p:bldP spid="83" grpId="0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 bwMode="auto">
          <a:xfrm>
            <a:off x="3541563" y="3622576"/>
            <a:ext cx="572500" cy="304800"/>
          </a:xfrm>
          <a:prstGeom prst="rect">
            <a:avLst/>
          </a:prstGeom>
          <a:solidFill>
            <a:srgbClr val="FFC000"/>
          </a:solidFill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380412" cy="553998"/>
          </a:xfrm>
        </p:spPr>
        <p:txBody>
          <a:bodyPr/>
          <a:lstStyle/>
          <a:p>
            <a:r>
              <a:rPr lang="en-US" dirty="0"/>
              <a:t>Typed Tensor Decomposition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13147"/>
            <a:ext cx="8380412" cy="387798"/>
          </a:xfrm>
        </p:spPr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33600" y="1412776"/>
                <a:ext cx="3505200" cy="988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2400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𝒳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>
                                          <a:latin typeface="Cambria Math" panose="02040503050406030204" pitchFamily="18" charset="0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ℛ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en-US" sz="2400" b="1" i="1">
                                          <a:latin typeface="Cambria Math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>
                                          <a:latin typeface="Cambria Math" panose="02040503050406030204" pitchFamily="18" charset="0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12776"/>
                <a:ext cx="3505200" cy="988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 bwMode="auto">
          <a:xfrm>
            <a:off x="1125979" y="3225924"/>
            <a:ext cx="1370864" cy="1370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04889" y="3535620"/>
            <a:ext cx="219311" cy="583287"/>
            <a:chOff x="3733800" y="3836313"/>
            <a:chExt cx="219311" cy="583287"/>
          </a:xfrm>
        </p:grpSpPr>
        <p:sp>
          <p:nvSpPr>
            <p:cNvPr id="47" name="TextBox 46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27" name="Rectangle 26"/>
          <p:cNvSpPr/>
          <p:nvPr/>
        </p:nvSpPr>
        <p:spPr bwMode="auto">
          <a:xfrm rot="5400000">
            <a:off x="7435229" y="3180327"/>
            <a:ext cx="583553" cy="1370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38206" y="3598938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0806" y="3620632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277300" y="3572692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066800" y="2605087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𝒳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605087"/>
                <a:ext cx="609600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505200" y="2681287"/>
                <a:ext cx="609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</m:t>
                      </m:r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681287"/>
                <a:ext cx="609600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62800" y="3054592"/>
                <a:ext cx="609600" cy="530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800" b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chemeClr val="bg2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54592"/>
                <a:ext cx="609600" cy="53091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81423" y="2924532"/>
                <a:ext cx="609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ℛ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423" y="2924532"/>
                <a:ext cx="609600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 bwMode="auto">
          <a:xfrm>
            <a:off x="1125979" y="3622576"/>
            <a:ext cx="1370864" cy="304800"/>
          </a:xfrm>
          <a:prstGeom prst="rect">
            <a:avLst/>
          </a:prstGeom>
          <a:noFill/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928223" y="3225924"/>
            <a:ext cx="356883" cy="1370864"/>
          </a:xfrm>
          <a:prstGeom prst="rect">
            <a:avLst/>
          </a:prstGeom>
          <a:noFill/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928223" y="3622576"/>
            <a:ext cx="356883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533679" y="3205243"/>
            <a:ext cx="583553" cy="1370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848600" y="3572691"/>
            <a:ext cx="356883" cy="584845"/>
          </a:xfrm>
          <a:prstGeom prst="rect">
            <a:avLst/>
          </a:prstGeom>
          <a:solidFill>
            <a:srgbClr val="FFC000"/>
          </a:solidFill>
          <a:ln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9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– KB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776"/>
            <a:ext cx="8380412" cy="1717393"/>
          </a:xfrm>
        </p:spPr>
        <p:txBody>
          <a:bodyPr/>
          <a:lstStyle/>
          <a:p>
            <a:r>
              <a:rPr lang="en-US" dirty="0" smtClean="0"/>
              <a:t>KB – Never Ending Language Learning (NELL)</a:t>
            </a:r>
          </a:p>
          <a:p>
            <a:pPr lvl="1"/>
            <a:r>
              <a:rPr lang="en-US" dirty="0" smtClean="0"/>
              <a:t>Training: version 165</a:t>
            </a:r>
          </a:p>
          <a:p>
            <a:pPr lvl="1"/>
            <a:r>
              <a:rPr lang="en-US" dirty="0" smtClean="0"/>
              <a:t>Developing: new facts between v.166 and v.533</a:t>
            </a:r>
          </a:p>
          <a:p>
            <a:pPr lvl="1"/>
            <a:r>
              <a:rPr lang="en-US" dirty="0" smtClean="0"/>
              <a:t>Testing: new facts between v.534 and v.745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61400"/>
              </p:ext>
            </p:extLst>
          </p:nvPr>
        </p:nvGraphicFramePr>
        <p:xfrm>
          <a:off x="1371600" y="3546376"/>
          <a:ext cx="5562600" cy="18288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3733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Entities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753k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Relation Types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Entity Types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Entity-Relation Triples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46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&amp; Baselines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68760"/>
                <a:ext cx="8380412" cy="3014736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rgbClr val="0B05FF"/>
                    </a:solidFill>
                  </a:rPr>
                  <a:t>Entity Retrieval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?)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One positive entity with 100 negative entities</a:t>
                </a:r>
              </a:p>
              <a:p>
                <a:r>
                  <a:rPr lang="en-US" dirty="0" smtClean="0">
                    <a:solidFill>
                      <a:srgbClr val="0B05FF"/>
                    </a:solidFill>
                  </a:rPr>
                  <a:t>Relation Retrieval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?, 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Positive entity pairs with equal number of negative pairs</a:t>
                </a:r>
              </a:p>
              <a:p>
                <a:pPr lvl="8"/>
                <a:endParaRPr lang="en-US" sz="800" dirty="0" smtClean="0"/>
              </a:p>
              <a:p>
                <a:r>
                  <a:rPr lang="en-US" dirty="0" smtClean="0"/>
                  <a:t>Baselines: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68760"/>
                <a:ext cx="8380412" cy="3014736"/>
              </a:xfrm>
              <a:blipFill rotWithShape="0">
                <a:blip r:embed="rId3"/>
                <a:stretch>
                  <a:fillRect l="-946" t="-1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002" y="3961823"/>
            <a:ext cx="3158598" cy="84778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Box 4"/>
          <p:cNvSpPr txBox="1"/>
          <p:nvPr/>
        </p:nvSpPr>
        <p:spPr>
          <a:xfrm>
            <a:off x="1447800" y="480960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Segoe" pitchFamily="34" charset="0"/>
              </a:rPr>
              <a:t>RESCAL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867400" y="3518420"/>
            <a:ext cx="1840230" cy="1291185"/>
            <a:chOff x="5779770" y="4855914"/>
            <a:chExt cx="1840230" cy="1291185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V="1">
              <a:off x="6095206" y="5372220"/>
              <a:ext cx="190103" cy="614034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V="1">
              <a:off x="6095206" y="5450712"/>
              <a:ext cx="1524794" cy="535541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6262449" y="5382249"/>
              <a:ext cx="1357551" cy="31574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3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779770" y="5334000"/>
                  <a:ext cx="39905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800" dirty="0" err="1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9770" y="5334000"/>
                  <a:ext cx="399057" cy="52322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675933" y="5589189"/>
                  <a:ext cx="399057" cy="5579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sz="2800" dirty="0" err="1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5933" y="5589189"/>
                  <a:ext cx="399057" cy="55791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675933" y="4855914"/>
                  <a:ext cx="39905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800" dirty="0" err="1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5933" y="4855914"/>
                  <a:ext cx="399057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xtBox 20"/>
          <p:cNvSpPr txBox="1"/>
          <p:nvPr/>
        </p:nvSpPr>
        <p:spPr>
          <a:xfrm>
            <a:off x="6031230" y="480960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Segoe" pitchFamily="34" charset="0"/>
              </a:rPr>
              <a:t>TransE</a:t>
            </a:r>
            <a:endParaRPr lang="en-US" sz="24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5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Retrieval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378114"/>
              </p:ext>
            </p:extLst>
          </p:nvPr>
        </p:nvGraphicFramePr>
        <p:xfrm>
          <a:off x="259669" y="1412776"/>
          <a:ext cx="8534400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802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</a:t>
            </a:r>
            <a:r>
              <a:rPr lang="en-US" dirty="0" smtClean="0"/>
              <a:t>Retrieval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65578"/>
              </p:ext>
            </p:extLst>
          </p:nvPr>
        </p:nvGraphicFramePr>
        <p:xfrm>
          <a:off x="259669" y="1340768"/>
          <a:ext cx="8534400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98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60648"/>
            <a:ext cx="8380412" cy="553998"/>
          </a:xfrm>
        </p:spPr>
        <p:txBody>
          <a:bodyPr/>
          <a:lstStyle/>
          <a:p>
            <a:r>
              <a:rPr lang="en-US" sz="3200" dirty="0"/>
              <a:t>Continuous Semantic Representations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57003" y="3789040"/>
            <a:ext cx="8068510" cy="2221280"/>
            <a:chOff x="568124" y="4067801"/>
            <a:chExt cx="8229600" cy="2265628"/>
          </a:xfrm>
        </p:grpSpPr>
        <p:grpSp>
          <p:nvGrpSpPr>
            <p:cNvPr id="6" name="Group 5"/>
            <p:cNvGrpSpPr/>
            <p:nvPr/>
          </p:nvGrpSpPr>
          <p:grpSpPr>
            <a:xfrm>
              <a:off x="568124" y="4436528"/>
              <a:ext cx="4267200" cy="1741460"/>
              <a:chOff x="533400" y="4887940"/>
              <a:chExt cx="4267200" cy="174146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33400" y="5683211"/>
                <a:ext cx="4250576" cy="40809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latin typeface="Segoe" pitchFamily="34" charset="0"/>
                  </a:rPr>
                  <a:t>Learning Similarity Measures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42916" y="5100292"/>
                <a:ext cx="689066" cy="614065"/>
                <a:chOff x="2358934" y="2286000"/>
                <a:chExt cx="689066" cy="614065"/>
              </a:xfrm>
            </p:grpSpPr>
            <p:sp>
              <p:nvSpPr>
                <p:cNvPr id="20" name="Flowchart: Connector 19"/>
                <p:cNvSpPr/>
                <p:nvPr/>
              </p:nvSpPr>
              <p:spPr bwMode="auto">
                <a:xfrm>
                  <a:off x="2358934" y="2598684"/>
                  <a:ext cx="152400" cy="141096"/>
                </a:xfrm>
                <a:prstGeom prst="flowChartConnector">
                  <a:avLst/>
                </a:prstGeom>
                <a:solidFill>
                  <a:srgbClr val="FF0000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21" name="Flowchart: Connector 20"/>
                <p:cNvSpPr/>
                <p:nvPr/>
              </p:nvSpPr>
              <p:spPr bwMode="auto">
                <a:xfrm>
                  <a:off x="2895600" y="2598684"/>
                  <a:ext cx="152400" cy="141096"/>
                </a:xfrm>
                <a:prstGeom prst="flowChartConnector">
                  <a:avLst/>
                </a:prstGeom>
                <a:solidFill>
                  <a:schemeClr val="accent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2511334" y="2438400"/>
                  <a:ext cx="4140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353" dirty="0">
                      <a:latin typeface="Segoe" pitchFamily="34" charset="0"/>
                    </a:rPr>
                    <a:t>=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532888" y="2286000"/>
                  <a:ext cx="3214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961" dirty="0">
                      <a:latin typeface="Segoe" pitchFamily="34" charset="0"/>
                    </a:rPr>
                    <a:t>?</a:t>
                  </a: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2658688" y="4887940"/>
                <a:ext cx="1068950" cy="666132"/>
                <a:chOff x="1981153" y="3622335"/>
                <a:chExt cx="1211910" cy="885954"/>
              </a:xfrm>
            </p:grpSpPr>
            <p:sp>
              <p:nvSpPr>
                <p:cNvPr id="11" name="Rectangle 10"/>
                <p:cNvSpPr/>
                <p:nvPr/>
              </p:nvSpPr>
              <p:spPr bwMode="auto">
                <a:xfrm>
                  <a:off x="1981153" y="4399676"/>
                  <a:ext cx="504954" cy="108613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2688109" y="4399676"/>
                  <a:ext cx="504954" cy="108613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 bwMode="auto">
                <a:xfrm>
                  <a:off x="2068125" y="4072553"/>
                  <a:ext cx="332172" cy="147361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14" name="Rectangle 13"/>
                <p:cNvSpPr/>
                <p:nvPr/>
              </p:nvSpPr>
              <p:spPr bwMode="auto">
                <a:xfrm>
                  <a:off x="2775082" y="4072553"/>
                  <a:ext cx="332172" cy="147361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>
                  <a:stCxn id="13" idx="0"/>
                  <a:endCxn id="19" idx="4"/>
                </p:cNvCxnSpPr>
                <p:nvPr/>
              </p:nvCxnSpPr>
              <p:spPr bwMode="auto">
                <a:xfrm flipV="1">
                  <a:off x="2234211" y="3889888"/>
                  <a:ext cx="341650" cy="18266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/>
                <p:cNvCxnSpPr>
                  <a:stCxn id="14" idx="0"/>
                  <a:endCxn id="19" idx="4"/>
                </p:cNvCxnSpPr>
                <p:nvPr/>
              </p:nvCxnSpPr>
              <p:spPr bwMode="auto">
                <a:xfrm flipH="1" flipV="1">
                  <a:off x="2575861" y="3889888"/>
                  <a:ext cx="365306" cy="18266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>
                  <a:stCxn id="12" idx="0"/>
                  <a:endCxn id="14" idx="2"/>
                </p:cNvCxnSpPr>
                <p:nvPr/>
              </p:nvCxnSpPr>
              <p:spPr bwMode="auto">
                <a:xfrm flipV="1">
                  <a:off x="2940585" y="4219914"/>
                  <a:ext cx="583" cy="179762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>
                  <a:stCxn id="11" idx="0"/>
                  <a:endCxn id="13" idx="2"/>
                </p:cNvCxnSpPr>
                <p:nvPr/>
              </p:nvCxnSpPr>
              <p:spPr bwMode="auto">
                <a:xfrm flipV="1">
                  <a:off x="2233630" y="4219913"/>
                  <a:ext cx="582" cy="17976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2463613" y="3622335"/>
                  <a:ext cx="224496" cy="267553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1676400" y="6260068"/>
                <a:ext cx="312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76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S2Net </a:t>
                </a:r>
                <a:r>
                  <a:rPr lang="en-US" sz="1569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[CoNLL-11, SIGIR-11]</a:t>
                </a:r>
                <a:endParaRPr lang="en-US" sz="176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063924" y="4067801"/>
              <a:ext cx="3733800" cy="2265628"/>
              <a:chOff x="5029200" y="4519213"/>
              <a:chExt cx="3733800" cy="2265628"/>
            </a:xfrm>
          </p:grpSpPr>
          <p:sp>
            <p:nvSpPr>
              <p:cNvPr id="25" name="Left-Right Arrow 24"/>
              <p:cNvSpPr/>
              <p:nvPr/>
            </p:nvSpPr>
            <p:spPr bwMode="auto">
              <a:xfrm>
                <a:off x="5029200" y="5683278"/>
                <a:ext cx="685800" cy="311154"/>
              </a:xfrm>
              <a:prstGeom prst="leftRightArrow">
                <a:avLst/>
              </a:prstGeom>
              <a:solidFill>
                <a:srgbClr val="FF3399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43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867400" y="5475999"/>
                <a:ext cx="1905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61" dirty="0">
                    <a:latin typeface="Segoe" pitchFamily="34" charset="0"/>
                  </a:rPr>
                  <a:t>Search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67400" y="5848290"/>
                <a:ext cx="2484120" cy="34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Segoe" pitchFamily="34" charset="0"/>
                  </a:rPr>
                  <a:t>Machine Translation</a:t>
                </a:r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7075514" y="4519213"/>
                <a:ext cx="1065361" cy="1223415"/>
                <a:chOff x="2666488" y="1904998"/>
                <a:chExt cx="1065361" cy="1223415"/>
              </a:xfrm>
            </p:grpSpPr>
            <p:cxnSp>
              <p:nvCxnSpPr>
                <p:cNvPr id="30" name="Straight Arrow Connector 29"/>
                <p:cNvCxnSpPr>
                  <a:stCxn id="43" idx="0"/>
                  <a:endCxn id="32" idx="4"/>
                </p:cNvCxnSpPr>
                <p:nvPr/>
              </p:nvCxnSpPr>
              <p:spPr bwMode="auto">
                <a:xfrm flipV="1">
                  <a:off x="2889695" y="2106166"/>
                  <a:ext cx="301348" cy="14155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stCxn id="36" idx="0"/>
                  <a:endCxn id="32" idx="4"/>
                </p:cNvCxnSpPr>
                <p:nvPr/>
              </p:nvCxnSpPr>
              <p:spPr bwMode="auto">
                <a:xfrm flipH="1" flipV="1">
                  <a:off x="3191043" y="2106166"/>
                  <a:ext cx="318625" cy="14155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Oval 31"/>
                <p:cNvSpPr/>
                <p:nvPr/>
              </p:nvSpPr>
              <p:spPr bwMode="auto">
                <a:xfrm>
                  <a:off x="3092036" y="1904998"/>
                  <a:ext cx="198014" cy="201168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grpSp>
              <p:nvGrpSpPr>
                <p:cNvPr id="33" name="Group 32"/>
                <p:cNvGrpSpPr/>
                <p:nvPr/>
              </p:nvGrpSpPr>
              <p:grpSpPr>
                <a:xfrm>
                  <a:off x="2666488" y="2247721"/>
                  <a:ext cx="445388" cy="880692"/>
                  <a:chOff x="2666488" y="2243508"/>
                  <a:chExt cx="445388" cy="880692"/>
                </a:xfrm>
              </p:grpSpPr>
              <p:sp>
                <p:nvSpPr>
                  <p:cNvPr id="42" name="Rectangle 41"/>
                  <p:cNvSpPr/>
                  <p:nvPr/>
                </p:nvSpPr>
                <p:spPr bwMode="auto">
                  <a:xfrm>
                    <a:off x="2666488" y="3042536"/>
                    <a:ext cx="445388" cy="816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2743201" y="2243508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44" name="Straight Arrow Connector 43"/>
                  <p:cNvCxnSpPr>
                    <a:stCxn id="42" idx="0"/>
                    <a:endCxn id="46" idx="2"/>
                  </p:cNvCxnSpPr>
                  <p:nvPr/>
                </p:nvCxnSpPr>
                <p:spPr bwMode="auto">
                  <a:xfrm flipH="1" flipV="1">
                    <a:off x="2887526" y="2895600"/>
                    <a:ext cx="1656" cy="146936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Rectangle 44"/>
                  <p:cNvSpPr/>
                  <p:nvPr/>
                </p:nvSpPr>
                <p:spPr bwMode="auto">
                  <a:xfrm>
                    <a:off x="2742688" y="2521073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 bwMode="auto">
                  <a:xfrm>
                    <a:off x="2741032" y="2784802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47" name="Straight Arrow Connector 46"/>
                  <p:cNvCxnSpPr>
                    <a:stCxn id="46" idx="0"/>
                    <a:endCxn id="45" idx="2"/>
                  </p:cNvCxnSpPr>
                  <p:nvPr/>
                </p:nvCxnSpPr>
                <p:spPr bwMode="auto">
                  <a:xfrm flipV="1">
                    <a:off x="2887526" y="2631871"/>
                    <a:ext cx="1656" cy="152931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>
                    <a:stCxn id="45" idx="0"/>
                    <a:endCxn id="43" idx="2"/>
                  </p:cNvCxnSpPr>
                  <p:nvPr/>
                </p:nvCxnSpPr>
                <p:spPr bwMode="auto">
                  <a:xfrm flipV="1">
                    <a:off x="2889182" y="2354306"/>
                    <a:ext cx="513" cy="166767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Group 33"/>
                <p:cNvGrpSpPr/>
                <p:nvPr/>
              </p:nvGrpSpPr>
              <p:grpSpPr>
                <a:xfrm>
                  <a:off x="3286461" y="2247721"/>
                  <a:ext cx="445388" cy="880692"/>
                  <a:chOff x="3286461" y="2251935"/>
                  <a:chExt cx="445388" cy="880692"/>
                </a:xfrm>
              </p:grpSpPr>
              <p:sp>
                <p:nvSpPr>
                  <p:cNvPr id="35" name="Rectangle 34"/>
                  <p:cNvSpPr/>
                  <p:nvPr/>
                </p:nvSpPr>
                <p:spPr bwMode="auto">
                  <a:xfrm>
                    <a:off x="3286461" y="3050963"/>
                    <a:ext cx="445388" cy="816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3363174" y="2251935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37" name="Straight Arrow Connector 36"/>
                  <p:cNvCxnSpPr>
                    <a:stCxn id="35" idx="0"/>
                    <a:endCxn id="39" idx="2"/>
                  </p:cNvCxnSpPr>
                  <p:nvPr/>
                </p:nvCxnSpPr>
                <p:spPr bwMode="auto">
                  <a:xfrm flipH="1" flipV="1">
                    <a:off x="3507499" y="2904027"/>
                    <a:ext cx="1656" cy="146936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3362661" y="2529500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 bwMode="auto">
                  <a:xfrm>
                    <a:off x="3361005" y="2793229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40" name="Straight Arrow Connector 39"/>
                  <p:cNvCxnSpPr>
                    <a:stCxn id="39" idx="0"/>
                    <a:endCxn id="38" idx="2"/>
                  </p:cNvCxnSpPr>
                  <p:nvPr/>
                </p:nvCxnSpPr>
                <p:spPr bwMode="auto">
                  <a:xfrm flipV="1">
                    <a:off x="3507499" y="2640298"/>
                    <a:ext cx="1656" cy="152931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Arrow Connector 40"/>
                  <p:cNvCxnSpPr>
                    <a:stCxn id="38" idx="0"/>
                    <a:endCxn id="36" idx="2"/>
                  </p:cNvCxnSpPr>
                  <p:nvPr/>
                </p:nvCxnSpPr>
                <p:spPr bwMode="auto">
                  <a:xfrm flipV="1">
                    <a:off x="3509155" y="2362733"/>
                    <a:ext cx="513" cy="166767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9" name="TextBox 28"/>
              <p:cNvSpPr txBox="1"/>
              <p:nvPr/>
            </p:nvSpPr>
            <p:spPr>
              <a:xfrm>
                <a:off x="5638800" y="6415509"/>
                <a:ext cx="312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76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DSSM </a:t>
                </a:r>
                <a:r>
                  <a:rPr lang="en-US" sz="1569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sz="1569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CIKM-13, </a:t>
                </a:r>
                <a:r>
                  <a:rPr lang="en-US" sz="1569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ACL-14]</a:t>
                </a:r>
                <a:endParaRPr lang="en-US" sz="176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93167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00052 -0.35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 – </a:t>
            </a:r>
            <a:r>
              <a:rPr lang="en-US" dirty="0" smtClean="0"/>
              <a:t>Relation Extraction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48" y="1340768"/>
            <a:ext cx="1905000" cy="1905000"/>
          </a:xfrm>
        </p:spPr>
      </p:pic>
      <p:sp>
        <p:nvSpPr>
          <p:cNvPr id="5" name="Flowchart: Magnetic Disk 4"/>
          <p:cNvSpPr/>
          <p:nvPr/>
        </p:nvSpPr>
        <p:spPr bwMode="auto">
          <a:xfrm>
            <a:off x="6163448" y="2542796"/>
            <a:ext cx="1524000" cy="1676400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448" y="3315531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egoe" pitchFamily="34" charset="0"/>
              </a:rPr>
              <a:t>Dan Roth is a </a:t>
            </a:r>
            <a:r>
              <a:rPr lang="en-US" sz="2800" i="1" dirty="0" smtClean="0">
                <a:solidFill>
                  <a:srgbClr val="92D050"/>
                </a:solidFill>
                <a:latin typeface="Segoe" pitchFamily="34" charset="0"/>
              </a:rPr>
              <a:t>professor at</a:t>
            </a:r>
            <a:r>
              <a:rPr lang="en-US" sz="2800" dirty="0" smtClean="0">
                <a:latin typeface="Segoe" pitchFamily="34" charset="0"/>
              </a:rPr>
              <a:t> UIUC.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8448" y="4306131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Segoe" pitchFamily="34" charset="0"/>
              </a:rPr>
              <a:t>(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 Roth, 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work-at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UIUC</a:t>
            </a:r>
            <a:r>
              <a:rPr lang="en-US" sz="2800" dirty="0" smtClean="0">
                <a:latin typeface="Segoe" pitchFamily="34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9" name="Notched Right Arrow 8"/>
          <p:cNvSpPr/>
          <p:nvPr/>
        </p:nvSpPr>
        <p:spPr bwMode="auto">
          <a:xfrm rot="1255509">
            <a:off x="3540006" y="2265208"/>
            <a:ext cx="2122683" cy="761856"/>
          </a:xfrm>
          <a:prstGeom prst="notchedRightArrow">
            <a:avLst/>
          </a:prstGeom>
          <a:solidFill>
            <a:schemeClr val="accent1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2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492" y="270403"/>
            <a:ext cx="8380412" cy="997196"/>
          </a:xfrm>
        </p:spPr>
        <p:txBody>
          <a:bodyPr/>
          <a:lstStyle/>
          <a:p>
            <a:r>
              <a:rPr lang="en-US" dirty="0"/>
              <a:t>Relation </a:t>
            </a:r>
            <a:r>
              <a:rPr lang="en-US" dirty="0" smtClean="0"/>
              <a:t>Extraction </a:t>
            </a:r>
            <a:r>
              <a:rPr lang="en-US" dirty="0"/>
              <a:t>as </a:t>
            </a:r>
            <a:r>
              <a:rPr lang="en-US" dirty="0" smtClean="0"/>
              <a:t>Matrix Factorization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[Riedel+ 13]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196752"/>
            <a:ext cx="5181036" cy="5041842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7748" y="1938154"/>
            <a:ext cx="3279913" cy="775597"/>
          </a:xfrm>
        </p:spPr>
        <p:txBody>
          <a:bodyPr/>
          <a:lstStyle/>
          <a:p>
            <a:r>
              <a:rPr lang="en-US" sz="2400" dirty="0" smtClean="0"/>
              <a:t>Row: Entity Pair</a:t>
            </a:r>
          </a:p>
          <a:p>
            <a:r>
              <a:rPr lang="en-US" sz="2400" dirty="0" smtClean="0"/>
              <a:t>Column: Relation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3690755"/>
            <a:ext cx="2133600" cy="2133600"/>
          </a:xfrm>
          <a:prstGeom prst="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9031" y="590004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" pitchFamily="34" charset="0"/>
              </a:rPr>
              <a:t>Fig.1 of [Riedel+ 13]</a:t>
            </a:r>
            <a:endParaRPr lang="en-US" sz="14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1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380412" cy="553998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380412" cy="4621265"/>
          </a:xfrm>
        </p:spPr>
        <p:txBody>
          <a:bodyPr/>
          <a:lstStyle/>
          <a:p>
            <a:r>
              <a:rPr lang="en-US" sz="2700" dirty="0" smtClean="0"/>
              <a:t>Continuous semantic representation that</a:t>
            </a:r>
          </a:p>
          <a:p>
            <a:pPr lvl="1"/>
            <a:r>
              <a:rPr lang="en-US" sz="2200" dirty="0"/>
              <a:t>Leverages existing rich linguistic knowledge bases</a:t>
            </a:r>
          </a:p>
          <a:p>
            <a:pPr lvl="1"/>
            <a:r>
              <a:rPr lang="en-US" sz="2200" dirty="0"/>
              <a:t>Discovers new relations</a:t>
            </a:r>
          </a:p>
          <a:p>
            <a:pPr lvl="1"/>
            <a:r>
              <a:rPr lang="en-US" sz="2200" dirty="0"/>
              <a:t>Enables us to measure the degree of multiple </a:t>
            </a:r>
            <a:r>
              <a:rPr lang="en-US" sz="2200" dirty="0" smtClean="0"/>
              <a:t>relations</a:t>
            </a:r>
          </a:p>
          <a:p>
            <a:r>
              <a:rPr lang="en-US" sz="2700" dirty="0" smtClean="0"/>
              <a:t>Approaches</a:t>
            </a:r>
          </a:p>
          <a:p>
            <a:pPr lvl="1"/>
            <a:r>
              <a:rPr lang="en-US" sz="2200" dirty="0" smtClean="0"/>
              <a:t>Better data representation</a:t>
            </a:r>
          </a:p>
          <a:p>
            <a:pPr lvl="1"/>
            <a:r>
              <a:rPr lang="en-US" sz="2200" dirty="0" smtClean="0"/>
              <a:t>Matrix/Tensor decomposition</a:t>
            </a:r>
          </a:p>
          <a:p>
            <a:pPr lvl="1"/>
            <a:r>
              <a:rPr lang="en-US" sz="2200" dirty="0" smtClean="0"/>
              <a:t>Relational domain knowledge</a:t>
            </a:r>
          </a:p>
          <a:p>
            <a:r>
              <a:rPr lang="en-US" sz="2700" dirty="0" smtClean="0"/>
              <a:t>Challenges </a:t>
            </a:r>
            <a:r>
              <a:rPr lang="en-US" sz="2700" dirty="0"/>
              <a:t>&amp; </a:t>
            </a:r>
            <a:r>
              <a:rPr lang="en-US" sz="2700" dirty="0" smtClean="0"/>
              <a:t>Future Work</a:t>
            </a:r>
            <a:endParaRPr lang="en-US" sz="2700" dirty="0"/>
          </a:p>
          <a:p>
            <a:pPr lvl="1"/>
            <a:r>
              <a:rPr lang="en-US" sz="2200" dirty="0" smtClean="0"/>
              <a:t>Capture more types of knowledge in the model</a:t>
            </a:r>
          </a:p>
          <a:p>
            <a:pPr lvl="1"/>
            <a:r>
              <a:rPr lang="en-US" sz="2200" dirty="0" smtClean="0"/>
              <a:t>Support more sophisticated inferential tasks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1931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31"/>
            <a:ext cx="8136996" cy="1661993"/>
          </a:xfrm>
        </p:spPr>
        <p:txBody>
          <a:bodyPr/>
          <a:lstStyle/>
          <a:p>
            <a:pPr algn="l">
              <a:spcBef>
                <a:spcPts val="1800"/>
              </a:spcBef>
              <a:spcAft>
                <a:spcPts val="0"/>
              </a:spcAft>
            </a:pPr>
            <a:r>
              <a:rPr lang="en-US" sz="4000" dirty="0" smtClean="0">
                <a:effectLst/>
              </a:rPr>
              <a:t>Acknowledgements again</a:t>
            </a:r>
            <a:endParaRPr lang="en-US" sz="4000" i="1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823385" y="1185602"/>
            <a:ext cx="7770811" cy="233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defRPr sz="3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3200" kern="0" dirty="0" smtClean="0">
                <a:solidFill>
                  <a:schemeClr val="tx1"/>
                </a:solidFill>
              </a:rPr>
              <a:t>Slides by: Scott </a:t>
            </a:r>
            <a:r>
              <a:rPr lang="en-US" sz="3200" kern="0" dirty="0">
                <a:solidFill>
                  <a:schemeClr val="tx1"/>
                </a:solidFill>
              </a:rPr>
              <a:t>Wen-tau </a:t>
            </a:r>
            <a:r>
              <a:rPr lang="en-US" sz="3200" kern="0" dirty="0" err="1" smtClean="0">
                <a:solidFill>
                  <a:schemeClr val="tx1"/>
                </a:solidFill>
              </a:rPr>
              <a:t>Yih</a:t>
            </a:r>
            <a:endParaRPr lang="en-US" sz="3200" kern="0" dirty="0" smtClean="0">
              <a:solidFill>
                <a:schemeClr val="tx1"/>
              </a:solidFill>
            </a:endParaRPr>
          </a:p>
          <a:p>
            <a:r>
              <a:rPr lang="en-US" sz="3200" kern="0" dirty="0" smtClean="0">
                <a:solidFill>
                  <a:schemeClr val="tx1"/>
                </a:solidFill>
              </a:rPr>
              <a:t>(</a:t>
            </a:r>
            <a:r>
              <a:rPr lang="en-US" sz="3200" kern="0" dirty="0" err="1" smtClean="0">
                <a:solidFill>
                  <a:schemeClr val="tx1"/>
                </a:solidFill>
              </a:rPr>
              <a:t>orignal</a:t>
            </a:r>
            <a:r>
              <a:rPr lang="en-US" sz="3200" kern="0" dirty="0" smtClean="0">
                <a:solidFill>
                  <a:schemeClr val="tx1"/>
                </a:solidFill>
              </a:rPr>
              <a:t> presentation shortened)</a:t>
            </a:r>
            <a:r>
              <a:rPr lang="en-US" sz="3200" kern="0" dirty="0" smtClean="0"/>
              <a:t/>
            </a:r>
            <a:br>
              <a:rPr lang="en-US" sz="3200" kern="0" dirty="0" smtClean="0"/>
            </a:br>
            <a:endParaRPr lang="en-US" sz="1000" kern="0" dirty="0" smtClean="0"/>
          </a:p>
          <a:p>
            <a:r>
              <a:rPr lang="en-US" sz="2000" kern="0" dirty="0" smtClean="0"/>
              <a:t>Describing joint work of Scott Wen-tau </a:t>
            </a:r>
            <a:r>
              <a:rPr lang="en-US" sz="2000" kern="0" dirty="0" err="1" smtClean="0"/>
              <a:t>Yih</a:t>
            </a:r>
            <a:r>
              <a:rPr lang="en-US" sz="2000" kern="0" dirty="0" smtClean="0"/>
              <a:t> with</a:t>
            </a:r>
            <a:r>
              <a:rPr lang="en-US" sz="2000" kern="0" dirty="0"/>
              <a:t/>
            </a:r>
            <a:br>
              <a:rPr lang="en-US" sz="2000" kern="0" dirty="0"/>
            </a:br>
            <a:r>
              <a:rPr lang="en-US" sz="2000" kern="0" dirty="0"/>
              <a:t>Kai-Wei </a:t>
            </a:r>
            <a:r>
              <a:rPr lang="en-US" sz="2000" kern="0" dirty="0" smtClean="0"/>
              <a:t>Chang, Bishan Yang, </a:t>
            </a:r>
          </a:p>
          <a:p>
            <a:r>
              <a:rPr lang="en-US" sz="2000" kern="0" dirty="0" smtClean="0"/>
              <a:t>Chris Meek, Geoff Zweig, John Platt</a:t>
            </a:r>
          </a:p>
          <a:p>
            <a:endParaRPr lang="en-US" sz="1050" i="1" kern="0" dirty="0" smtClean="0"/>
          </a:p>
          <a:p>
            <a:r>
              <a:rPr lang="en-US" sz="2400" kern="0" dirty="0" smtClean="0"/>
              <a:t>Microsoft Research</a:t>
            </a:r>
          </a:p>
        </p:txBody>
      </p:sp>
    </p:spTree>
    <p:extLst>
      <p:ext uri="{BB962C8B-B14F-4D97-AF65-F5344CB8AC3E}">
        <p14:creationId xmlns:p14="http://schemas.microsoft.com/office/powerpoint/2010/main" val="74667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80412" cy="553998"/>
          </a:xfrm>
        </p:spPr>
        <p:txBody>
          <a:bodyPr/>
          <a:lstStyle/>
          <a:p>
            <a:r>
              <a:rPr lang="en-US" sz="3200" dirty="0"/>
              <a:t>Continuous Semantic Representations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57003" y="1340768"/>
            <a:ext cx="8068510" cy="2068881"/>
            <a:chOff x="568124" y="4067801"/>
            <a:chExt cx="8229600" cy="2110187"/>
          </a:xfrm>
        </p:grpSpPr>
        <p:grpSp>
          <p:nvGrpSpPr>
            <p:cNvPr id="6" name="Group 5"/>
            <p:cNvGrpSpPr/>
            <p:nvPr/>
          </p:nvGrpSpPr>
          <p:grpSpPr>
            <a:xfrm>
              <a:off x="568124" y="4436528"/>
              <a:ext cx="4267200" cy="1741460"/>
              <a:chOff x="533400" y="4887940"/>
              <a:chExt cx="4267200" cy="174146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33400" y="5638800"/>
                <a:ext cx="4250576" cy="40809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latin typeface="Segoe" pitchFamily="34" charset="0"/>
                  </a:rPr>
                  <a:t>Learning Similarity Measures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42916" y="5100292"/>
                <a:ext cx="689066" cy="614065"/>
                <a:chOff x="2358934" y="2286000"/>
                <a:chExt cx="689066" cy="614065"/>
              </a:xfrm>
            </p:grpSpPr>
            <p:sp>
              <p:nvSpPr>
                <p:cNvPr id="20" name="Flowchart: Connector 19"/>
                <p:cNvSpPr/>
                <p:nvPr/>
              </p:nvSpPr>
              <p:spPr bwMode="auto">
                <a:xfrm>
                  <a:off x="2358934" y="2598684"/>
                  <a:ext cx="152400" cy="141096"/>
                </a:xfrm>
                <a:prstGeom prst="flowChartConnector">
                  <a:avLst/>
                </a:prstGeom>
                <a:solidFill>
                  <a:srgbClr val="FF0000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21" name="Flowchart: Connector 20"/>
                <p:cNvSpPr/>
                <p:nvPr/>
              </p:nvSpPr>
              <p:spPr bwMode="auto">
                <a:xfrm>
                  <a:off x="2895600" y="2598684"/>
                  <a:ext cx="152400" cy="141096"/>
                </a:xfrm>
                <a:prstGeom prst="flowChartConnector">
                  <a:avLst/>
                </a:prstGeom>
                <a:solidFill>
                  <a:schemeClr val="accent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2511334" y="2438400"/>
                  <a:ext cx="4140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353" dirty="0">
                      <a:latin typeface="Segoe" pitchFamily="34" charset="0"/>
                    </a:rPr>
                    <a:t>=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532888" y="2286000"/>
                  <a:ext cx="3214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961" dirty="0">
                      <a:latin typeface="Segoe" pitchFamily="34" charset="0"/>
                    </a:rPr>
                    <a:t>?</a:t>
                  </a: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2658688" y="4887940"/>
                <a:ext cx="1068950" cy="666132"/>
                <a:chOff x="1981153" y="3622335"/>
                <a:chExt cx="1211910" cy="885954"/>
              </a:xfrm>
            </p:grpSpPr>
            <p:sp>
              <p:nvSpPr>
                <p:cNvPr id="11" name="Rectangle 10"/>
                <p:cNvSpPr/>
                <p:nvPr/>
              </p:nvSpPr>
              <p:spPr bwMode="auto">
                <a:xfrm>
                  <a:off x="1981153" y="4399676"/>
                  <a:ext cx="504954" cy="108613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2688109" y="4399676"/>
                  <a:ext cx="504954" cy="108613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 bwMode="auto">
                <a:xfrm>
                  <a:off x="2068125" y="4072553"/>
                  <a:ext cx="332172" cy="147361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14" name="Rectangle 13"/>
                <p:cNvSpPr/>
                <p:nvPr/>
              </p:nvSpPr>
              <p:spPr bwMode="auto">
                <a:xfrm>
                  <a:off x="2775082" y="4072553"/>
                  <a:ext cx="332172" cy="147361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176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cxnSp>
              <p:nvCxnSpPr>
                <p:cNvPr id="15" name="Straight Arrow Connector 14"/>
                <p:cNvCxnSpPr>
                  <a:stCxn id="13" idx="0"/>
                  <a:endCxn id="19" idx="4"/>
                </p:cNvCxnSpPr>
                <p:nvPr/>
              </p:nvCxnSpPr>
              <p:spPr bwMode="auto">
                <a:xfrm flipV="1">
                  <a:off x="2234211" y="3889888"/>
                  <a:ext cx="341650" cy="18266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/>
                <p:cNvCxnSpPr>
                  <a:stCxn id="14" idx="0"/>
                  <a:endCxn id="19" idx="4"/>
                </p:cNvCxnSpPr>
                <p:nvPr/>
              </p:nvCxnSpPr>
              <p:spPr bwMode="auto">
                <a:xfrm flipH="1" flipV="1">
                  <a:off x="2575861" y="3889888"/>
                  <a:ext cx="365306" cy="18266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>
                  <a:stCxn id="12" idx="0"/>
                  <a:endCxn id="14" idx="2"/>
                </p:cNvCxnSpPr>
                <p:nvPr/>
              </p:nvCxnSpPr>
              <p:spPr bwMode="auto">
                <a:xfrm flipV="1">
                  <a:off x="2940585" y="4219914"/>
                  <a:ext cx="583" cy="179762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>
                  <a:stCxn id="11" idx="0"/>
                  <a:endCxn id="13" idx="2"/>
                </p:cNvCxnSpPr>
                <p:nvPr/>
              </p:nvCxnSpPr>
              <p:spPr bwMode="auto">
                <a:xfrm flipV="1">
                  <a:off x="2233630" y="4219913"/>
                  <a:ext cx="582" cy="17976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2463613" y="3622335"/>
                  <a:ext cx="224496" cy="267553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1676400" y="6260068"/>
                <a:ext cx="312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76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S2Net </a:t>
                </a:r>
                <a:r>
                  <a:rPr lang="en-US" sz="1569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[CoNLL-11, SIGIR-11]</a:t>
                </a:r>
                <a:endParaRPr lang="en-US" sz="176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063924" y="4067801"/>
              <a:ext cx="3733800" cy="2110187"/>
              <a:chOff x="5029200" y="4519213"/>
              <a:chExt cx="3733800" cy="2110187"/>
            </a:xfrm>
          </p:grpSpPr>
          <p:sp>
            <p:nvSpPr>
              <p:cNvPr id="25" name="Left-Right Arrow 24"/>
              <p:cNvSpPr/>
              <p:nvPr/>
            </p:nvSpPr>
            <p:spPr bwMode="auto">
              <a:xfrm>
                <a:off x="5029200" y="5683278"/>
                <a:ext cx="685800" cy="311154"/>
              </a:xfrm>
              <a:prstGeom prst="leftRightArrow">
                <a:avLst/>
              </a:prstGeom>
              <a:solidFill>
                <a:srgbClr val="FF3399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7580" tIns="53790" rIns="107580" bIns="537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75463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43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867400" y="5475999"/>
                <a:ext cx="1905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61" dirty="0">
                    <a:latin typeface="Segoe" pitchFamily="34" charset="0"/>
                  </a:rPr>
                  <a:t>Search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67400" y="5848290"/>
                <a:ext cx="2484120" cy="34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Segoe" pitchFamily="34" charset="0"/>
                  </a:rPr>
                  <a:t>Machine Translation</a:t>
                </a:r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7075514" y="4519213"/>
                <a:ext cx="1065361" cy="1223415"/>
                <a:chOff x="2666488" y="1904998"/>
                <a:chExt cx="1065361" cy="1223415"/>
              </a:xfrm>
            </p:grpSpPr>
            <p:cxnSp>
              <p:nvCxnSpPr>
                <p:cNvPr id="30" name="Straight Arrow Connector 29"/>
                <p:cNvCxnSpPr>
                  <a:stCxn id="43" idx="0"/>
                  <a:endCxn id="32" idx="4"/>
                </p:cNvCxnSpPr>
                <p:nvPr/>
              </p:nvCxnSpPr>
              <p:spPr bwMode="auto">
                <a:xfrm flipV="1">
                  <a:off x="2889695" y="2106166"/>
                  <a:ext cx="301348" cy="14155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stCxn id="36" idx="0"/>
                  <a:endCxn id="32" idx="4"/>
                </p:cNvCxnSpPr>
                <p:nvPr/>
              </p:nvCxnSpPr>
              <p:spPr bwMode="auto">
                <a:xfrm flipH="1" flipV="1">
                  <a:off x="3191043" y="2106166"/>
                  <a:ext cx="318625" cy="141555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Oval 31"/>
                <p:cNvSpPr/>
                <p:nvPr/>
              </p:nvSpPr>
              <p:spPr bwMode="auto">
                <a:xfrm>
                  <a:off x="3092036" y="1904998"/>
                  <a:ext cx="198014" cy="201168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7580" tIns="53790" rIns="107580" bIns="537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75463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843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grpSp>
              <p:nvGrpSpPr>
                <p:cNvPr id="33" name="Group 32"/>
                <p:cNvGrpSpPr/>
                <p:nvPr/>
              </p:nvGrpSpPr>
              <p:grpSpPr>
                <a:xfrm>
                  <a:off x="2666488" y="2247721"/>
                  <a:ext cx="445388" cy="880692"/>
                  <a:chOff x="2666488" y="2243508"/>
                  <a:chExt cx="445388" cy="880692"/>
                </a:xfrm>
              </p:grpSpPr>
              <p:sp>
                <p:nvSpPr>
                  <p:cNvPr id="42" name="Rectangle 41"/>
                  <p:cNvSpPr/>
                  <p:nvPr/>
                </p:nvSpPr>
                <p:spPr bwMode="auto">
                  <a:xfrm>
                    <a:off x="2666488" y="3042536"/>
                    <a:ext cx="445388" cy="816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2743201" y="2243508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44" name="Straight Arrow Connector 43"/>
                  <p:cNvCxnSpPr>
                    <a:stCxn id="42" idx="0"/>
                    <a:endCxn id="46" idx="2"/>
                  </p:cNvCxnSpPr>
                  <p:nvPr/>
                </p:nvCxnSpPr>
                <p:spPr bwMode="auto">
                  <a:xfrm flipH="1" flipV="1">
                    <a:off x="2887526" y="2895600"/>
                    <a:ext cx="1656" cy="146936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Rectangle 44"/>
                  <p:cNvSpPr/>
                  <p:nvPr/>
                </p:nvSpPr>
                <p:spPr bwMode="auto">
                  <a:xfrm>
                    <a:off x="2742688" y="2521073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 bwMode="auto">
                  <a:xfrm>
                    <a:off x="2741032" y="2784802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47" name="Straight Arrow Connector 46"/>
                  <p:cNvCxnSpPr>
                    <a:stCxn id="46" idx="0"/>
                    <a:endCxn id="45" idx="2"/>
                  </p:cNvCxnSpPr>
                  <p:nvPr/>
                </p:nvCxnSpPr>
                <p:spPr bwMode="auto">
                  <a:xfrm flipV="1">
                    <a:off x="2887526" y="2631871"/>
                    <a:ext cx="1656" cy="152931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>
                    <a:stCxn id="45" idx="0"/>
                    <a:endCxn id="43" idx="2"/>
                  </p:cNvCxnSpPr>
                  <p:nvPr/>
                </p:nvCxnSpPr>
                <p:spPr bwMode="auto">
                  <a:xfrm flipV="1">
                    <a:off x="2889182" y="2354306"/>
                    <a:ext cx="513" cy="166767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Group 33"/>
                <p:cNvGrpSpPr/>
                <p:nvPr/>
              </p:nvGrpSpPr>
              <p:grpSpPr>
                <a:xfrm>
                  <a:off x="3286461" y="2247721"/>
                  <a:ext cx="445388" cy="880692"/>
                  <a:chOff x="3286461" y="2251935"/>
                  <a:chExt cx="445388" cy="880692"/>
                </a:xfrm>
              </p:grpSpPr>
              <p:sp>
                <p:nvSpPr>
                  <p:cNvPr id="35" name="Rectangle 34"/>
                  <p:cNvSpPr/>
                  <p:nvPr/>
                </p:nvSpPr>
                <p:spPr bwMode="auto">
                  <a:xfrm>
                    <a:off x="3286461" y="3050963"/>
                    <a:ext cx="445388" cy="816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3363174" y="2251935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37" name="Straight Arrow Connector 36"/>
                  <p:cNvCxnSpPr>
                    <a:stCxn id="35" idx="0"/>
                    <a:endCxn id="39" idx="2"/>
                  </p:cNvCxnSpPr>
                  <p:nvPr/>
                </p:nvCxnSpPr>
                <p:spPr bwMode="auto">
                  <a:xfrm flipH="1" flipV="1">
                    <a:off x="3507499" y="2904027"/>
                    <a:ext cx="1656" cy="146936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3362661" y="2529500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 bwMode="auto">
                  <a:xfrm>
                    <a:off x="3361005" y="2793229"/>
                    <a:ext cx="292988" cy="110798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square" lIns="107580" tIns="53790" rIns="107580" bIns="537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75463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176" dirty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  <p:cxnSp>
                <p:nvCxnSpPr>
                  <p:cNvPr id="40" name="Straight Arrow Connector 39"/>
                  <p:cNvCxnSpPr>
                    <a:stCxn id="39" idx="0"/>
                    <a:endCxn id="38" idx="2"/>
                  </p:cNvCxnSpPr>
                  <p:nvPr/>
                </p:nvCxnSpPr>
                <p:spPr bwMode="auto">
                  <a:xfrm flipV="1">
                    <a:off x="3507499" y="2640298"/>
                    <a:ext cx="1656" cy="152931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Arrow Connector 40"/>
                  <p:cNvCxnSpPr>
                    <a:stCxn id="38" idx="0"/>
                    <a:endCxn id="36" idx="2"/>
                  </p:cNvCxnSpPr>
                  <p:nvPr/>
                </p:nvCxnSpPr>
                <p:spPr bwMode="auto">
                  <a:xfrm flipV="1">
                    <a:off x="3509155" y="2362733"/>
                    <a:ext cx="513" cy="166767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9" name="TextBox 28"/>
              <p:cNvSpPr txBox="1"/>
              <p:nvPr/>
            </p:nvSpPr>
            <p:spPr>
              <a:xfrm>
                <a:off x="5638800" y="6260068"/>
                <a:ext cx="312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76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DSSM </a:t>
                </a:r>
                <a:r>
                  <a:rPr lang="en-US" sz="1569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sz="1569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CIKM-13*, </a:t>
                </a:r>
                <a:r>
                  <a:rPr lang="en-US" sz="1569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ACL-14]</a:t>
                </a:r>
                <a:endParaRPr lang="en-US" sz="176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269262" y="3587457"/>
            <a:ext cx="3997938" cy="2677943"/>
            <a:chOff x="17142" y="4159142"/>
            <a:chExt cx="3998165" cy="2678095"/>
          </a:xfrm>
        </p:grpSpPr>
        <p:sp>
          <p:nvSpPr>
            <p:cNvPr id="50" name="TextBox 49"/>
            <p:cNvSpPr txBox="1"/>
            <p:nvPr/>
          </p:nvSpPr>
          <p:spPr>
            <a:xfrm>
              <a:off x="633201" y="4974545"/>
              <a:ext cx="3064624" cy="4001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" pitchFamily="34" charset="0"/>
                </a:rPr>
                <a:t>Multi-Relational LSA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304800" y="4513721"/>
              <a:ext cx="2050521" cy="469039"/>
              <a:chOff x="845078" y="3931697"/>
              <a:chExt cx="2050521" cy="46903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845078" y="3931697"/>
                    <a:ext cx="2050521" cy="46903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𝑟𝑒𝑙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∎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∎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2400" dirty="0"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0" name="TextBox 6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078" y="3931697"/>
                    <a:ext cx="2050521" cy="469039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181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1" name="Flowchart: Connector 70"/>
              <p:cNvSpPr/>
              <p:nvPr/>
            </p:nvSpPr>
            <p:spPr bwMode="auto">
              <a:xfrm>
                <a:off x="1841076" y="4131247"/>
                <a:ext cx="152400" cy="141096"/>
              </a:xfrm>
              <a:prstGeom prst="flowChartConnector">
                <a:avLst/>
              </a:prstGeom>
              <a:solidFill>
                <a:srgbClr val="FF0000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72" name="Flowchart: Connector 71"/>
              <p:cNvSpPr/>
              <p:nvPr/>
            </p:nvSpPr>
            <p:spPr bwMode="auto">
              <a:xfrm>
                <a:off x="2209800" y="4131247"/>
                <a:ext cx="152400" cy="141096"/>
              </a:xfrm>
              <a:prstGeom prst="flowChartConnector">
                <a:avLst/>
              </a:prstGeom>
              <a:solidFill>
                <a:schemeClr val="accent2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p:grpSp>
        <p:sp>
          <p:nvSpPr>
            <p:cNvPr id="52" name="Down Arrow 51"/>
            <p:cNvSpPr/>
            <p:nvPr/>
          </p:nvSpPr>
          <p:spPr bwMode="auto">
            <a:xfrm>
              <a:off x="2355321" y="4159142"/>
              <a:ext cx="381000" cy="400881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1" tIns="54861" rIns="109721" bIns="5486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865" fontAlgn="base">
                <a:spcBef>
                  <a:spcPct val="0"/>
                </a:spcBef>
                <a:spcAft>
                  <a:spcPct val="0"/>
                </a:spcAft>
              </a:pPr>
              <a:endParaRPr lang="en-US" sz="2900" dirty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718917" y="5616202"/>
              <a:ext cx="2819398" cy="508062"/>
              <a:chOff x="1448536" y="4588172"/>
              <a:chExt cx="6170729" cy="1582999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3211808" y="4588172"/>
                <a:ext cx="475328" cy="1582999"/>
                <a:chOff x="3634478" y="3373175"/>
                <a:chExt cx="475328" cy="1582999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3650172" y="3613557"/>
                  <a:ext cx="459634" cy="134261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800" dirty="0"/>
                    <a:t>~</a:t>
                  </a:r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 flipH="1">
                  <a:off x="3634478" y="3373175"/>
                  <a:ext cx="100063" cy="134261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n-US" sz="2800" dirty="0"/>
                    <a:t>~</a:t>
                  </a:r>
                </a:p>
              </p:txBody>
            </p:sp>
          </p:grpSp>
          <p:sp>
            <p:nvSpPr>
              <p:cNvPr id="56" name="Rectangle 55"/>
              <p:cNvSpPr/>
              <p:nvPr/>
            </p:nvSpPr>
            <p:spPr bwMode="auto">
              <a:xfrm>
                <a:off x="3720050" y="4657521"/>
                <a:ext cx="583553" cy="1370864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5400000">
                <a:off x="6642056" y="4657521"/>
                <a:ext cx="583553" cy="1370864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4345040" y="4692148"/>
                <a:ext cx="459633" cy="13426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sz="2800" dirty="0"/>
                  <a:t>×</a:t>
                </a:r>
                <a:endParaRPr lang="en-US" sz="2800" dirty="0">
                  <a:latin typeface="Segoe" pitchFamily="34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745535" y="4702315"/>
                <a:ext cx="459633" cy="13426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sz="2800" dirty="0"/>
                  <a:t>×</a:t>
                </a:r>
                <a:endParaRPr lang="en-US" sz="2800" dirty="0">
                  <a:latin typeface="Segoe" pitchFamily="34" charset="0"/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4816703" y="4919973"/>
                <a:ext cx="845961" cy="845961"/>
                <a:chOff x="5118675" y="4898841"/>
                <a:chExt cx="845961" cy="845961"/>
              </a:xfrm>
            </p:grpSpPr>
            <p:sp>
              <p:nvSpPr>
                <p:cNvPr id="65" name="Rectangle 64"/>
                <p:cNvSpPr/>
                <p:nvPr/>
              </p:nvSpPr>
              <p:spPr bwMode="auto">
                <a:xfrm>
                  <a:off x="5118675" y="4898841"/>
                  <a:ext cx="584844" cy="584844"/>
                </a:xfrm>
                <a:prstGeom prst="rect">
                  <a:avLst/>
                </a:prstGeom>
                <a:solidFill>
                  <a:srgbClr val="FFC000"/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 bwMode="auto">
                <a:xfrm>
                  <a:off x="5249234" y="5029400"/>
                  <a:ext cx="584844" cy="584844"/>
                </a:xfrm>
                <a:prstGeom prst="rect">
                  <a:avLst/>
                </a:prstGeom>
                <a:solidFill>
                  <a:srgbClr val="FFC000"/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 bwMode="auto">
                <a:xfrm>
                  <a:off x="5379792" y="5159958"/>
                  <a:ext cx="584844" cy="584844"/>
                </a:xfrm>
                <a:prstGeom prst="rect">
                  <a:avLst/>
                </a:prstGeom>
                <a:solidFill>
                  <a:srgbClr val="FFC000"/>
                </a:solidFill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>
                <a:off x="1448536" y="4602795"/>
                <a:ext cx="1675664" cy="1480316"/>
                <a:chOff x="918689" y="4602795"/>
                <a:chExt cx="1675664" cy="1480316"/>
              </a:xfrm>
            </p:grpSpPr>
            <p:sp>
              <p:nvSpPr>
                <p:cNvPr id="62" name="Rectangle 61"/>
                <p:cNvSpPr/>
                <p:nvPr/>
              </p:nvSpPr>
              <p:spPr bwMode="auto">
                <a:xfrm>
                  <a:off x="918689" y="4602795"/>
                  <a:ext cx="1370864" cy="1175516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63" name="Rectangle 62"/>
                <p:cNvSpPr/>
                <p:nvPr/>
              </p:nvSpPr>
              <p:spPr bwMode="auto">
                <a:xfrm>
                  <a:off x="1071089" y="4755195"/>
                  <a:ext cx="1370864" cy="1175516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64" name="Rectangle 63"/>
                <p:cNvSpPr/>
                <p:nvPr/>
              </p:nvSpPr>
              <p:spPr bwMode="auto">
                <a:xfrm>
                  <a:off x="1223489" y="4907595"/>
                  <a:ext cx="1370864" cy="1175516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6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p:grpSp>
        </p:grpSp>
        <p:sp>
          <p:nvSpPr>
            <p:cNvPr id="54" name="TextBox 53"/>
            <p:cNvSpPr txBox="1"/>
            <p:nvPr/>
          </p:nvSpPr>
          <p:spPr>
            <a:xfrm>
              <a:off x="17142" y="6190869"/>
              <a:ext cx="3998165" cy="646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Word Relation 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[EMNLP-12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EMNLP-13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]</a:t>
              </a:r>
              <a:b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Knowledge Base Embedding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[EMNLP-14]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933829" y="3579062"/>
            <a:ext cx="3623621" cy="2526901"/>
            <a:chOff x="4758173" y="4150746"/>
            <a:chExt cx="3623827" cy="2527044"/>
          </a:xfrm>
        </p:grpSpPr>
        <p:sp>
          <p:nvSpPr>
            <p:cNvPr id="74" name="TextBox 73"/>
            <p:cNvSpPr txBox="1"/>
            <p:nvPr/>
          </p:nvSpPr>
          <p:spPr>
            <a:xfrm>
              <a:off x="5410200" y="4860026"/>
              <a:ext cx="2971800" cy="4001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Segoe" pitchFamily="34" charset="0"/>
                </a:rPr>
                <a:t>Relational Similarity</a:t>
              </a: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5447506" y="4310119"/>
              <a:ext cx="1448594" cy="638496"/>
              <a:chOff x="4953000" y="4287164"/>
              <a:chExt cx="1448594" cy="638496"/>
            </a:xfrm>
          </p:grpSpPr>
          <p:grpSp>
            <p:nvGrpSpPr>
              <p:cNvPr id="91" name="Group 90"/>
              <p:cNvGrpSpPr/>
              <p:nvPr/>
            </p:nvGrpSpPr>
            <p:grpSpPr>
              <a:xfrm>
                <a:off x="4953000" y="4419600"/>
                <a:ext cx="486018" cy="469039"/>
                <a:chOff x="5228982" y="4348782"/>
                <a:chExt cx="486018" cy="469039"/>
              </a:xfrm>
            </p:grpSpPr>
            <p:sp>
              <p:nvSpPr>
                <p:cNvPr id="97" name="Flowchart: Connector 96"/>
                <p:cNvSpPr/>
                <p:nvPr/>
              </p:nvSpPr>
              <p:spPr bwMode="auto">
                <a:xfrm>
                  <a:off x="5228982" y="4545908"/>
                  <a:ext cx="152400" cy="141096"/>
                </a:xfrm>
                <a:prstGeom prst="flowChartConnector">
                  <a:avLst/>
                </a:prstGeom>
                <a:solidFill>
                  <a:srgbClr val="FF0000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9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98" name="Flowchart: Connector 97"/>
                <p:cNvSpPr/>
                <p:nvPr/>
              </p:nvSpPr>
              <p:spPr bwMode="auto">
                <a:xfrm>
                  <a:off x="5562600" y="4545908"/>
                  <a:ext cx="152400" cy="141096"/>
                </a:xfrm>
                <a:prstGeom prst="flowChartConnector">
                  <a:avLst/>
                </a:prstGeom>
                <a:solidFill>
                  <a:schemeClr val="accent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square" lIns="109721" tIns="54861" rIns="109721" bIns="548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096865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900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5338602" y="4348782"/>
                  <a:ext cx="342978" cy="4690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latin typeface="Segoe" pitchFamily="34" charset="0"/>
                    </a:rPr>
                    <a:t>:</a:t>
                  </a:r>
                </a:p>
              </p:txBody>
            </p:sp>
          </p:grpSp>
          <p:sp>
            <p:nvSpPr>
              <p:cNvPr id="92" name="TextBox 91"/>
              <p:cNvSpPr txBox="1"/>
              <p:nvPr/>
            </p:nvSpPr>
            <p:spPr>
              <a:xfrm>
                <a:off x="5504134" y="4287164"/>
                <a:ext cx="321424" cy="40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egoe" pitchFamily="34" charset="0"/>
                  </a:rPr>
                  <a:t>?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6025782" y="4418700"/>
                <a:ext cx="342978" cy="469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egoe" pitchFamily="34" charset="0"/>
                  </a:rPr>
                  <a:t>: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5913988" y="4612977"/>
                <a:ext cx="143691" cy="14109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6257903" y="4612977"/>
                <a:ext cx="143691" cy="141096"/>
              </a:xfrm>
              <a:prstGeom prst="rect">
                <a:avLst/>
              </a:prstGeom>
              <a:solidFill>
                <a:srgbClr val="349796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485137" y="4456621"/>
                <a:ext cx="414054" cy="469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egoe" pitchFamily="34" charset="0"/>
                  </a:rPr>
                  <a:t>=</a:t>
                </a:r>
              </a:p>
            </p:txBody>
          </p:sp>
        </p:grpSp>
        <p:sp>
          <p:nvSpPr>
            <p:cNvPr id="76" name="Down Arrow 75"/>
            <p:cNvSpPr/>
            <p:nvPr/>
          </p:nvSpPr>
          <p:spPr bwMode="auto">
            <a:xfrm rot="18995561">
              <a:off x="4758173" y="4150746"/>
              <a:ext cx="381000" cy="521606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1" tIns="54861" rIns="109721" bIns="5486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865" fontAlgn="base">
                <a:spcBef>
                  <a:spcPct val="0"/>
                </a:spcBef>
                <a:spcAft>
                  <a:spcPct val="0"/>
                </a:spcAft>
              </a:pPr>
              <a:endParaRPr lang="en-US" sz="2900" dirty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637014" y="5400940"/>
              <a:ext cx="1713265" cy="1276850"/>
              <a:chOff x="3429000" y="2088573"/>
              <a:chExt cx="3620718" cy="2378026"/>
            </a:xfrm>
          </p:grpSpPr>
          <p:sp>
            <p:nvSpPr>
              <p:cNvPr id="79" name="Rectangle 78"/>
              <p:cNvSpPr/>
              <p:nvPr/>
            </p:nvSpPr>
            <p:spPr bwMode="auto">
              <a:xfrm>
                <a:off x="4077929" y="3933199"/>
                <a:ext cx="228600" cy="533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5220929" y="2866399"/>
                <a:ext cx="228600" cy="5334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6327058" y="2514321"/>
                <a:ext cx="228600" cy="1237557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4077930" y="2088573"/>
                <a:ext cx="228600" cy="124318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cxnSp>
            <p:nvCxnSpPr>
              <p:cNvPr id="83" name="Straight Arrow Connector 82"/>
              <p:cNvCxnSpPr>
                <a:stCxn id="82" idx="3"/>
                <a:endCxn id="80" idx="1"/>
              </p:cNvCxnSpPr>
              <p:nvPr/>
            </p:nvCxnSpPr>
            <p:spPr bwMode="auto">
              <a:xfrm>
                <a:off x="4306530" y="2710166"/>
                <a:ext cx="914399" cy="422934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4" name="Straight Arrow Connector 83"/>
              <p:cNvCxnSpPr>
                <a:stCxn id="79" idx="3"/>
                <a:endCxn id="80" idx="1"/>
              </p:cNvCxnSpPr>
              <p:nvPr/>
            </p:nvCxnSpPr>
            <p:spPr bwMode="auto">
              <a:xfrm flipV="1">
                <a:off x="4306529" y="3133099"/>
                <a:ext cx="914400" cy="1066800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5" name="Straight Arrow Connector 84"/>
              <p:cNvCxnSpPr>
                <a:endCxn id="82" idx="1"/>
              </p:cNvCxnSpPr>
              <p:nvPr/>
            </p:nvCxnSpPr>
            <p:spPr bwMode="auto">
              <a:xfrm>
                <a:off x="3429000" y="2710166"/>
                <a:ext cx="648930" cy="0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6" name="Straight Arrow Connector 85"/>
              <p:cNvCxnSpPr>
                <a:stCxn id="80" idx="3"/>
                <a:endCxn id="81" idx="1"/>
              </p:cNvCxnSpPr>
              <p:nvPr/>
            </p:nvCxnSpPr>
            <p:spPr bwMode="auto">
              <a:xfrm>
                <a:off x="5449530" y="3133100"/>
                <a:ext cx="877528" cy="0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7" name="Straight Arrow Connector 86"/>
              <p:cNvCxnSpPr/>
              <p:nvPr/>
            </p:nvCxnSpPr>
            <p:spPr bwMode="auto">
              <a:xfrm>
                <a:off x="6555648" y="2656237"/>
                <a:ext cx="494070" cy="0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8" name="Straight Arrow Connector 87"/>
              <p:cNvCxnSpPr/>
              <p:nvPr/>
            </p:nvCxnSpPr>
            <p:spPr bwMode="auto">
              <a:xfrm>
                <a:off x="6555648" y="3133100"/>
                <a:ext cx="494070" cy="0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9" name="Straight Arrow Connector 88"/>
              <p:cNvCxnSpPr/>
              <p:nvPr/>
            </p:nvCxnSpPr>
            <p:spPr bwMode="auto">
              <a:xfrm>
                <a:off x="6555648" y="3615590"/>
                <a:ext cx="494070" cy="0"/>
              </a:xfrm>
              <a:prstGeom prst="straightConnector1">
                <a:avLst/>
              </a:prstGeom>
              <a:gradFill rotWithShape="0">
                <a:gsLst>
                  <a:gs pos="0">
                    <a:schemeClr val="folHlink">
                      <a:gamma/>
                      <a:tint val="72941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tint val="72941"/>
                      <a:invGamma/>
                    </a:schemeClr>
                  </a:gs>
                </a:gsLst>
                <a:lin ang="2700000" scaled="1"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90" name="Freeform 89"/>
              <p:cNvSpPr/>
              <p:nvPr/>
            </p:nvSpPr>
            <p:spPr bwMode="auto">
              <a:xfrm>
                <a:off x="4307017" y="3428374"/>
                <a:ext cx="1047262" cy="923925"/>
              </a:xfrm>
              <a:custGeom>
                <a:avLst/>
                <a:gdLst>
                  <a:gd name="connsiteX0" fmla="*/ 1047262 w 1047262"/>
                  <a:gd name="connsiteY0" fmla="*/ 0 h 923925"/>
                  <a:gd name="connsiteX1" fmla="*/ 818662 w 1047262"/>
                  <a:gd name="connsiteY1" fmla="*/ 685800 h 923925"/>
                  <a:gd name="connsiteX2" fmla="*/ 18562 w 1047262"/>
                  <a:gd name="connsiteY2" fmla="*/ 923925 h 923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7262" h="923925">
                    <a:moveTo>
                      <a:pt x="1047262" y="0"/>
                    </a:moveTo>
                    <a:cubicBezTo>
                      <a:pt x="1018687" y="265906"/>
                      <a:pt x="990112" y="531813"/>
                      <a:pt x="818662" y="685800"/>
                    </a:cubicBezTo>
                    <a:cubicBezTo>
                      <a:pt x="647212" y="839787"/>
                      <a:pt x="-129075" y="865188"/>
                      <a:pt x="18562" y="923925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  <a:headEnd type="none" w="med" len="med"/>
                <a:tailEnd type="triangl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1" tIns="54861" rIns="109721" bIns="54861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10968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900">
                  <a:solidFill>
                    <a:schemeClr val="bg2"/>
                  </a:solidFill>
                  <a:latin typeface="Segoe Semibold" pitchFamily="34" charset="0"/>
                </a:endParaRPr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5001042" y="6013847"/>
              <a:ext cx="1552158" cy="613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Word Analogy </a:t>
              </a:r>
              <a:b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[NAACL-13 x2]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9664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2714"/>
            <a:ext cx="8380412" cy="553998"/>
          </a:xfrm>
        </p:spPr>
        <p:txBody>
          <a:bodyPr/>
          <a:lstStyle/>
          <a:p>
            <a:r>
              <a:rPr lang="en-US" dirty="0"/>
              <a:t>Open-Domain Question Answering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88684"/>
            <a:ext cx="8380412" cy="387798"/>
          </a:xfrm>
        </p:spPr>
        <p:txBody>
          <a:bodyPr/>
          <a:lstStyle/>
          <a:p>
            <a:r>
              <a:rPr lang="en-US" dirty="0" smtClean="0"/>
              <a:t>Answer </a:t>
            </a:r>
            <a:r>
              <a:rPr lang="en-US" dirty="0"/>
              <a:t>Sentence Selection </a:t>
            </a:r>
            <a:r>
              <a:rPr lang="en-US" sz="2400" dirty="0"/>
              <a:t>[ACL-13</a:t>
            </a:r>
            <a:r>
              <a:rPr lang="en-US" sz="2400" dirty="0" smtClean="0"/>
              <a:t>]</a:t>
            </a:r>
            <a:endParaRPr lang="en-US" sz="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51183" y="1412776"/>
            <a:ext cx="8152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Fulfill user’s information need with direct answers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256" y="2905998"/>
            <a:ext cx="8367344" cy="19027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10494" indent="-510494"/>
            <a:r>
              <a:rPr lang="en-US" sz="2353" dirty="0">
                <a:solidFill>
                  <a:srgbClr val="0B05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3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Who won the best actor Oscar in 1973?</a:t>
            </a:r>
          </a:p>
          <a:p>
            <a:pPr marL="510494" indent="-510494"/>
            <a:r>
              <a:rPr lang="en-US" sz="2353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53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3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Jack Lemmon was awarded the Best Actor Oscar for Save the Tiger (1973).</a:t>
            </a:r>
          </a:p>
          <a:p>
            <a:pPr marL="510494" indent="-510494"/>
            <a:r>
              <a:rPr lang="en-US" sz="2353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53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Academy award winner Kevin Spacey said that Jack Lemmon is remembered as always making time for others. </a:t>
            </a:r>
            <a:endParaRPr lang="en-US" sz="2353" dirty="0">
              <a:latin typeface="Segoe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51183" y="5112810"/>
            <a:ext cx="8380412" cy="66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18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18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kern="0" dirty="0"/>
              <a:t>Word-alignment based approaches with enhanced lexical semantic models</a:t>
            </a:r>
            <a:endParaRPr lang="en-US" sz="400" kern="0" dirty="0" smtClean="0"/>
          </a:p>
        </p:txBody>
      </p:sp>
    </p:spTree>
    <p:extLst>
      <p:ext uri="{BB962C8B-B14F-4D97-AF65-F5344CB8AC3E}">
        <p14:creationId xmlns:p14="http://schemas.microsoft.com/office/powerpoint/2010/main" val="121723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Semantic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790" y="1190591"/>
            <a:ext cx="8380412" cy="3822585"/>
          </a:xfrm>
        </p:spPr>
        <p:txBody>
          <a:bodyPr/>
          <a:lstStyle/>
          <a:p>
            <a:r>
              <a:rPr lang="en-US" dirty="0" smtClean="0"/>
              <a:t>A lot of popular methods for creating word vectors!</a:t>
            </a:r>
          </a:p>
          <a:p>
            <a:pPr lvl="1"/>
            <a:r>
              <a:rPr lang="en-US" dirty="0" smtClean="0"/>
              <a:t>Vector Space Model </a:t>
            </a:r>
            <a:r>
              <a:rPr lang="en-US" sz="2000" dirty="0"/>
              <a:t>[Salton &amp; McGill </a:t>
            </a:r>
            <a:r>
              <a:rPr lang="en-US" sz="2000" dirty="0" smtClean="0"/>
              <a:t>83]</a:t>
            </a:r>
          </a:p>
          <a:p>
            <a:pPr lvl="1"/>
            <a:r>
              <a:rPr lang="en-US" dirty="0" smtClean="0"/>
              <a:t>Latent Semantic Analysis </a:t>
            </a:r>
            <a:r>
              <a:rPr lang="en-US" sz="2000" dirty="0"/>
              <a:t>[</a:t>
            </a:r>
            <a:r>
              <a:rPr lang="en-US" sz="2000" dirty="0" err="1" smtClean="0"/>
              <a:t>Deerwester</a:t>
            </a:r>
            <a:r>
              <a:rPr lang="en-US" sz="2000" dirty="0" smtClean="0"/>
              <a:t>+ 90]</a:t>
            </a:r>
          </a:p>
          <a:p>
            <a:pPr lvl="1"/>
            <a:r>
              <a:rPr lang="en-US" dirty="0" smtClean="0"/>
              <a:t>Latent </a:t>
            </a:r>
            <a:r>
              <a:rPr lang="en-US" dirty="0" err="1" smtClean="0"/>
              <a:t>Dirichlet</a:t>
            </a:r>
            <a:r>
              <a:rPr lang="en-US" dirty="0" smtClean="0"/>
              <a:t> Allocation </a:t>
            </a:r>
            <a:r>
              <a:rPr lang="en-US" sz="2000" dirty="0" smtClean="0"/>
              <a:t>[</a:t>
            </a:r>
            <a:r>
              <a:rPr lang="en-US" sz="2000" dirty="0" err="1" smtClean="0"/>
              <a:t>Blei</a:t>
            </a:r>
            <a:r>
              <a:rPr lang="en-US" sz="2000" dirty="0" smtClean="0"/>
              <a:t>+ 01]</a:t>
            </a:r>
            <a:endParaRPr lang="en-US" dirty="0" smtClean="0"/>
          </a:p>
          <a:p>
            <a:pPr lvl="1"/>
            <a:r>
              <a:rPr lang="en-US" dirty="0" smtClean="0"/>
              <a:t>DNN </a:t>
            </a:r>
            <a:r>
              <a:rPr lang="en-US" sz="2000" dirty="0"/>
              <a:t>[</a:t>
            </a:r>
            <a:r>
              <a:rPr lang="en-US" sz="2000" dirty="0" err="1"/>
              <a:t>Collobert</a:t>
            </a:r>
            <a:r>
              <a:rPr lang="en-US" sz="2000" dirty="0"/>
              <a:t> &amp; Weston 08]</a:t>
            </a:r>
            <a:r>
              <a:rPr lang="en-US" dirty="0"/>
              <a:t> </a:t>
            </a:r>
          </a:p>
          <a:p>
            <a:pPr lvl="2"/>
            <a:r>
              <a:rPr lang="en-US" dirty="0" smtClean="0"/>
              <a:t>Chunking, POS, NER, SRL, </a:t>
            </a:r>
            <a:r>
              <a:rPr lang="en-US" dirty="0" smtClean="0"/>
              <a:t>(modeling long-distance </a:t>
            </a:r>
            <a:r>
              <a:rPr lang="en-US" dirty="0" smtClean="0"/>
              <a:t>modeling long-distance dependencies with time-delay networks)</a:t>
            </a:r>
            <a:endParaRPr lang="en-US" sz="1800" dirty="0" smtClean="0"/>
          </a:p>
          <a:p>
            <a:pPr lvl="1"/>
            <a:r>
              <a:rPr lang="en-US" dirty="0" smtClean="0"/>
              <a:t>Word2Vec </a:t>
            </a:r>
            <a:r>
              <a:rPr lang="en-US" sz="2000" dirty="0" smtClean="0"/>
              <a:t>[Mikolov+ 13]</a:t>
            </a:r>
            <a:endParaRPr lang="en-US" sz="2800" dirty="0" smtClean="0"/>
          </a:p>
          <a:p>
            <a:pPr lvl="8"/>
            <a:endParaRPr lang="en-US" sz="1000" dirty="0" smtClean="0"/>
          </a:p>
          <a:p>
            <a:r>
              <a:rPr lang="en-US" dirty="0" smtClean="0"/>
              <a:t>Encode term co-occurrence information</a:t>
            </a:r>
          </a:p>
          <a:p>
            <a:r>
              <a:rPr lang="en-US" dirty="0" smtClean="0"/>
              <a:t>Measure semantic similarity well</a:t>
            </a:r>
          </a:p>
        </p:txBody>
      </p:sp>
    </p:spTree>
    <p:extLst>
      <p:ext uri="{BB962C8B-B14F-4D97-AF65-F5344CB8AC3E}">
        <p14:creationId xmlns:p14="http://schemas.microsoft.com/office/powerpoint/2010/main" val="130651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Semantic Representations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70706" y="1556792"/>
            <a:ext cx="8001000" cy="3962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038600" y="2394992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4130191" y="2856897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 bwMode="auto">
          <a:xfrm>
            <a:off x="4495800" y="2596280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4587391" y="2902617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1295400" y="4147592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1661009" y="3718581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1752600" y="4188785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5882791" y="4110423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 bwMode="auto">
          <a:xfrm>
            <a:off x="6629400" y="4201863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6111391" y="4506663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 bwMode="auto">
          <a:xfrm>
            <a:off x="6583604" y="4717787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50995" y="2023279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sunny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21782" y="2210543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75164" y="2948337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69926" y="2863860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69110" y="3349249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69606" y="4234505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wheel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999" y="3801017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39991" y="3832531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59205" y="4552383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83869" y="3718581"/>
            <a:ext cx="1045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emotion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42089" y="4745159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feeling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212926" y="1785392"/>
            <a:ext cx="2170944" cy="1933189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3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Needs More Than Similarity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73097" y="3301925"/>
            <a:ext cx="2023968" cy="181764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59496"/>
            <a:ext cx="1588313" cy="182605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Oval Callout 7"/>
          <p:cNvSpPr/>
          <p:nvPr/>
        </p:nvSpPr>
        <p:spPr bwMode="auto">
          <a:xfrm>
            <a:off x="1065212" y="1412776"/>
            <a:ext cx="3505994" cy="1066800"/>
          </a:xfrm>
          <a:prstGeom prst="wedgeEllipseCallout">
            <a:avLst>
              <a:gd name="adj1" fmla="val -44449"/>
              <a:gd name="adj2" fmla="val 52002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Tomorrow</a:t>
            </a:r>
            <a:r>
              <a:rPr kumimoji="0" lang="en-US" sz="24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will be </a:t>
            </a:r>
            <a:r>
              <a:rPr kumimoji="0" lang="en-US" sz="2400" b="0" i="0" u="none" strike="noStrike" cap="none" normalizeH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rainy</a:t>
            </a:r>
            <a:r>
              <a:rPr kumimoji="0" lang="en-US" sz="24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 flipH="1">
            <a:off x="4571206" y="2174776"/>
            <a:ext cx="3505994" cy="1066800"/>
          </a:xfrm>
          <a:prstGeom prst="wedgeEllipseCallout">
            <a:avLst>
              <a:gd name="adj1" fmla="val -44449"/>
              <a:gd name="adj2" fmla="val 52002"/>
            </a:avLst>
          </a:prstGeom>
          <a:solidFill>
            <a:schemeClr val="accent6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Tomorrow</a:t>
            </a:r>
            <a:r>
              <a:rPr kumimoji="0" lang="en-US" sz="24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will be </a:t>
            </a:r>
            <a:r>
              <a:rPr kumimoji="0" lang="en-US" sz="2400" b="0" i="0" u="none" strike="noStrike" cap="none" normalizeH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sunny</a:t>
            </a:r>
            <a:r>
              <a:rPr kumimoji="0" lang="en-US" sz="24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62200" y="4232176"/>
                <a:ext cx="3810000" cy="400110"/>
              </a:xfrm>
              <a:prstGeom prst="rect">
                <a:avLst/>
              </a:prstGeom>
              <a:noFill/>
              <a:ln>
                <a:solidFill>
                  <a:srgbClr val="99FF6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𝑠𝑖𝑚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𝑖𝑙𝑎𝑟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000" dirty="0" smtClean="0">
                    <a:latin typeface="Segoe" pitchFamily="34" charset="0"/>
                  </a:rPr>
                  <a:t>rainy, sunny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Segoe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4232176"/>
                <a:ext cx="3810000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4412" b="-25000"/>
                </a:stretch>
              </a:blipFill>
              <a:ln>
                <a:solidFill>
                  <a:srgbClr val="99FF6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5108685"/>
                <a:ext cx="4114800" cy="400110"/>
              </a:xfrm>
              <a:prstGeom prst="rect">
                <a:avLst/>
              </a:prstGeom>
              <a:noFill/>
              <a:ln>
                <a:solidFill>
                  <a:srgbClr val="99FF6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𝑛𝑡𝑜𝑛𝑦𝑚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000" dirty="0" smtClean="0">
                    <a:latin typeface="Segoe" pitchFamily="34" charset="0"/>
                  </a:rPr>
                  <a:t>rainy, sunny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Segoe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108685"/>
                <a:ext cx="4114800" cy="400110"/>
              </a:xfrm>
              <a:prstGeom prst="rect">
                <a:avLst/>
              </a:prstGeom>
              <a:blipFill rotWithShape="0">
                <a:blip r:embed="rId6"/>
                <a:stretch>
                  <a:fillRect t="-4412" b="-25000"/>
                </a:stretch>
              </a:blipFill>
              <a:ln>
                <a:solidFill>
                  <a:srgbClr val="99FF6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Multiply 12"/>
          <p:cNvSpPr/>
          <p:nvPr/>
        </p:nvSpPr>
        <p:spPr bwMode="auto">
          <a:xfrm>
            <a:off x="3581400" y="3774976"/>
            <a:ext cx="1371600" cy="1437620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7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2227</Words>
  <Application>Microsoft Macintosh PowerPoint</Application>
  <PresentationFormat>On-screen Show (4:3)</PresentationFormat>
  <Paragraphs>676</Paragraphs>
  <Slides>43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5" baseType="lpstr">
      <vt:lpstr>Calibri</vt:lpstr>
      <vt:lpstr>Cambria Math</vt:lpstr>
      <vt:lpstr>ＭＳ Ｐゴシック</vt:lpstr>
      <vt:lpstr>Myriad Pro</vt:lpstr>
      <vt:lpstr>Segoe</vt:lpstr>
      <vt:lpstr>Segoe Semibold</vt:lpstr>
      <vt:lpstr>Segoe UI Light</vt:lpstr>
      <vt:lpstr>Times New Roman</vt:lpstr>
      <vt:lpstr>wf_segoe-ui_normal</vt:lpstr>
      <vt:lpstr>Wingdings</vt:lpstr>
      <vt:lpstr>Arial</vt:lpstr>
      <vt:lpstr>7_Standarddesign</vt:lpstr>
      <vt:lpstr>Web-Mining Agents    Multi-Relational Latent Semantic Analysis</vt:lpstr>
      <vt:lpstr>Acknowledgements</vt:lpstr>
      <vt:lpstr>Continuous Semantic Representations</vt:lpstr>
      <vt:lpstr>Continuous Semantic Representations</vt:lpstr>
      <vt:lpstr>Continuous Semantic Representations</vt:lpstr>
      <vt:lpstr>Open-Domain Question Answering</vt:lpstr>
      <vt:lpstr>Continuous Semantic Representations</vt:lpstr>
      <vt:lpstr>Continuous Semantic Representations</vt:lpstr>
      <vt:lpstr>Semantics Needs More Than Similarity</vt:lpstr>
      <vt:lpstr>Leverage Linguistic Knowledge Bases</vt:lpstr>
      <vt:lpstr>Roadmap</vt:lpstr>
      <vt:lpstr>LSA, word2vec, and friends</vt:lpstr>
      <vt:lpstr>Problem: Handling Two Opposite Relations  Synonyms &amp; Antonyms</vt:lpstr>
      <vt:lpstr>Polarity Inducing LSA [Yih, Zweig &amp; Platt  2012]</vt:lpstr>
      <vt:lpstr>Encode Synonyms &amp; Antonyms in Matrix</vt:lpstr>
      <vt:lpstr>Encode Synonyms &amp; Antonyms in Matrix</vt:lpstr>
      <vt:lpstr>Encode Synonyms &amp; Antonyms in Matrix</vt:lpstr>
      <vt:lpstr>Problem: How to Handle More Relations?</vt:lpstr>
      <vt:lpstr>Multi-Relational LSA (MR-LSA)</vt:lpstr>
      <vt:lpstr>Encode Multiple Relations in Tensor</vt:lpstr>
      <vt:lpstr>Encode Multiple Relations in Tensor</vt:lpstr>
      <vt:lpstr>Tensor Decomposition – Analogy to SVD</vt:lpstr>
      <vt:lpstr>Tensor Decomposition – Analogy to SVD</vt:lpstr>
      <vt:lpstr>Measure Degree of Relation</vt:lpstr>
      <vt:lpstr>Measure Degree of Relation: Raw Representation</vt:lpstr>
      <vt:lpstr>Measure Degree of Relation: Raw Representation</vt:lpstr>
      <vt:lpstr>Measure Degree of Relation: Latent Representation</vt:lpstr>
      <vt:lpstr>Problem: Use Relational Domain Knowledge</vt:lpstr>
      <vt:lpstr>Typed Multi-Relational LSA  (TRESCAL)  </vt:lpstr>
      <vt:lpstr>Knowledge Base Representation (1/2)</vt:lpstr>
      <vt:lpstr>Knowledge Base Representation (2/2)</vt:lpstr>
      <vt:lpstr>Knowledge Base Embedding</vt:lpstr>
      <vt:lpstr>Tensor Decomposition Objective</vt:lpstr>
      <vt:lpstr>Typed Tensor Decomposition Objective</vt:lpstr>
      <vt:lpstr>Typed Tensor Decomposition Objective</vt:lpstr>
      <vt:lpstr>Experiments – KB Completion</vt:lpstr>
      <vt:lpstr>Tasks &amp; Baselines</vt:lpstr>
      <vt:lpstr>Entity Retrieval</vt:lpstr>
      <vt:lpstr>Relation Retrieval</vt:lpstr>
      <vt:lpstr>Experiments – Relation Extraction</vt:lpstr>
      <vt:lpstr>Relation Extraction as Matrix Factorization  [Riedel+ 13]</vt:lpstr>
      <vt:lpstr>Conclusions</vt:lpstr>
      <vt:lpstr>Acknowledgements again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606</cp:revision>
  <cp:lastPrinted>2014-10-18T14:57:02Z</cp:lastPrinted>
  <dcterms:created xsi:type="dcterms:W3CDTF">2010-04-27T12:26:40Z</dcterms:created>
  <dcterms:modified xsi:type="dcterms:W3CDTF">2018-01-17T10:32:41Z</dcterms:modified>
</cp:coreProperties>
</file>