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3"/>
  </p:notesMasterIdLst>
  <p:handoutMasterIdLst>
    <p:handoutMasterId r:id="rId44"/>
  </p:handoutMasterIdLst>
  <p:sldIdLst>
    <p:sldId id="273" r:id="rId2"/>
    <p:sldId id="274" r:id="rId3"/>
    <p:sldId id="275" r:id="rId4"/>
    <p:sldId id="276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355" r:id="rId21"/>
    <p:sldId id="304" r:id="rId22"/>
    <p:sldId id="333" r:id="rId23"/>
    <p:sldId id="334" r:id="rId24"/>
    <p:sldId id="335" r:id="rId25"/>
    <p:sldId id="336" r:id="rId26"/>
    <p:sldId id="338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52" r:id="rId40"/>
    <p:sldId id="356" r:id="rId41"/>
    <p:sldId id="353" r:id="rId4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305FF"/>
    <a:srgbClr val="0544FF"/>
    <a:srgbClr val="6D7CFF"/>
    <a:srgbClr val="807CFF"/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5"/>
    <p:restoredTop sz="94666"/>
  </p:normalViewPr>
  <p:slideViewPr>
    <p:cSldViewPr>
      <p:cViewPr>
        <p:scale>
          <a:sx n="100" d="100"/>
          <a:sy n="100" d="100"/>
        </p:scale>
        <p:origin x="99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EAFC19-239F-E44D-9316-95F69ACD41C3}" type="doc">
      <dgm:prSet loTypeId="urn:microsoft.com/office/officeart/2005/8/layout/venn1" loCatId="" qsTypeId="urn:microsoft.com/office/officeart/2005/8/quickstyle/simple4" qsCatId="simple" csTypeId="urn:microsoft.com/office/officeart/2005/8/colors/colorful1" csCatId="colorful" phldr="1"/>
      <dgm:spPr/>
    </dgm:pt>
    <dgm:pt modelId="{9809F53B-1C6D-354C-9888-CAC6DDB189B4}">
      <dgm:prSet phldrT="[Text]" custT="1"/>
      <dgm:spPr/>
      <dgm:t>
        <a:bodyPr/>
        <a:lstStyle/>
        <a:p>
          <a:r>
            <a:rPr lang="en-US" altLang="zh-CN" sz="2800" dirty="0" smtClean="0"/>
            <a:t>Representation</a:t>
          </a:r>
        </a:p>
      </dgm:t>
    </dgm:pt>
    <dgm:pt modelId="{BA73B3F5-DD1A-1C48-96F7-878E2AE2E653}" type="parTrans" cxnId="{5CD746F0-6E4F-4B46-92CB-C9C3B567F8CE}">
      <dgm:prSet/>
      <dgm:spPr/>
      <dgm:t>
        <a:bodyPr/>
        <a:lstStyle/>
        <a:p>
          <a:endParaRPr lang="en-US" sz="2400"/>
        </a:p>
      </dgm:t>
    </dgm:pt>
    <dgm:pt modelId="{82F0F0BB-D043-1848-88DA-9D667BF5AEC1}" type="sibTrans" cxnId="{5CD746F0-6E4F-4B46-92CB-C9C3B567F8CE}">
      <dgm:prSet/>
      <dgm:spPr/>
      <dgm:t>
        <a:bodyPr/>
        <a:lstStyle/>
        <a:p>
          <a:endParaRPr lang="en-US" sz="2400"/>
        </a:p>
      </dgm:t>
    </dgm:pt>
    <dgm:pt modelId="{2C65342B-67F5-1142-B3AA-6F7E2709157F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800" dirty="0" smtClean="0"/>
            <a:t>Scalability</a:t>
          </a:r>
          <a:endParaRPr lang="en-US" sz="2800" dirty="0"/>
        </a:p>
      </dgm:t>
    </dgm:pt>
    <dgm:pt modelId="{B27EBE8F-D72A-5E41-B016-9DD8E2332E6C}" type="parTrans" cxnId="{ED3AEE55-8262-8842-A48F-6F1B5A6E449C}">
      <dgm:prSet/>
      <dgm:spPr/>
      <dgm:t>
        <a:bodyPr/>
        <a:lstStyle/>
        <a:p>
          <a:endParaRPr lang="en-US" sz="2400"/>
        </a:p>
      </dgm:t>
    </dgm:pt>
    <dgm:pt modelId="{4F1FB908-4A49-D94C-9B14-DC4E9E6E4BDD}" type="sibTrans" cxnId="{ED3AEE55-8262-8842-A48F-6F1B5A6E449C}">
      <dgm:prSet/>
      <dgm:spPr/>
      <dgm:t>
        <a:bodyPr/>
        <a:lstStyle/>
        <a:p>
          <a:endParaRPr lang="en-US" sz="2400"/>
        </a:p>
      </dgm:t>
    </dgm:pt>
    <dgm:pt modelId="{437766EE-BACA-7B46-883D-B03277F255FB}">
      <dgm:prSet phldrT="[Text]" custT="1"/>
      <dgm:spPr/>
      <dgm:t>
        <a:bodyPr/>
        <a:lstStyle/>
        <a:p>
          <a:r>
            <a:rPr lang="en-US" sz="2800" dirty="0" smtClean="0"/>
            <a:t>Machine Learning</a:t>
          </a:r>
          <a:endParaRPr lang="en-US" sz="2800" dirty="0"/>
        </a:p>
      </dgm:t>
    </dgm:pt>
    <dgm:pt modelId="{94E43348-83A8-3F4B-B789-D192669D6AA2}" type="parTrans" cxnId="{E3E433ED-C2B3-F34B-9C32-2207B29CBEE4}">
      <dgm:prSet/>
      <dgm:spPr/>
      <dgm:t>
        <a:bodyPr/>
        <a:lstStyle/>
        <a:p>
          <a:endParaRPr lang="en-US" sz="2400"/>
        </a:p>
      </dgm:t>
    </dgm:pt>
    <dgm:pt modelId="{9231DC8E-EC2A-F842-B828-D3B447DFABB5}" type="sibTrans" cxnId="{E3E433ED-C2B3-F34B-9C32-2207B29CBEE4}">
      <dgm:prSet/>
      <dgm:spPr/>
      <dgm:t>
        <a:bodyPr/>
        <a:lstStyle/>
        <a:p>
          <a:endParaRPr lang="en-US" sz="2400"/>
        </a:p>
      </dgm:t>
    </dgm:pt>
    <dgm:pt modelId="{5E734DD9-96FE-7F42-89FB-9136B95998D6}" type="pres">
      <dgm:prSet presAssocID="{E8EAFC19-239F-E44D-9316-95F69ACD41C3}" presName="compositeShape" presStyleCnt="0">
        <dgm:presLayoutVars>
          <dgm:chMax val="7"/>
          <dgm:dir/>
          <dgm:resizeHandles val="exact"/>
        </dgm:presLayoutVars>
      </dgm:prSet>
      <dgm:spPr/>
    </dgm:pt>
    <dgm:pt modelId="{4B961882-F25F-1F48-8256-6E98BB82C4D9}" type="pres">
      <dgm:prSet presAssocID="{9809F53B-1C6D-354C-9888-CAC6DDB189B4}" presName="circ1" presStyleLbl="vennNode1" presStyleIdx="0" presStyleCnt="3"/>
      <dgm:spPr/>
      <dgm:t>
        <a:bodyPr/>
        <a:lstStyle/>
        <a:p>
          <a:endParaRPr lang="en-US"/>
        </a:p>
      </dgm:t>
    </dgm:pt>
    <dgm:pt modelId="{B8BAB5AF-CCB9-AE45-94E9-D0EDFA80A8B6}" type="pres">
      <dgm:prSet presAssocID="{9809F53B-1C6D-354C-9888-CAC6DDB189B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959B75-FBA9-094E-9C06-F18613F6339B}" type="pres">
      <dgm:prSet presAssocID="{2C65342B-67F5-1142-B3AA-6F7E2709157F}" presName="circ2" presStyleLbl="vennNode1" presStyleIdx="1" presStyleCnt="3"/>
      <dgm:spPr/>
      <dgm:t>
        <a:bodyPr/>
        <a:lstStyle/>
        <a:p>
          <a:endParaRPr lang="en-US"/>
        </a:p>
      </dgm:t>
    </dgm:pt>
    <dgm:pt modelId="{151F883B-253D-7E4F-83C1-660456DAECB3}" type="pres">
      <dgm:prSet presAssocID="{2C65342B-67F5-1142-B3AA-6F7E2709157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DA3B8-6947-3548-9F86-360BA52DC91A}" type="pres">
      <dgm:prSet presAssocID="{437766EE-BACA-7B46-883D-B03277F255FB}" presName="circ3" presStyleLbl="vennNode1" presStyleIdx="2" presStyleCnt="3"/>
      <dgm:spPr/>
      <dgm:t>
        <a:bodyPr/>
        <a:lstStyle/>
        <a:p>
          <a:endParaRPr lang="en-US"/>
        </a:p>
      </dgm:t>
    </dgm:pt>
    <dgm:pt modelId="{769A8EDD-7876-DF4A-AA5D-02878FAFC35A}" type="pres">
      <dgm:prSet presAssocID="{437766EE-BACA-7B46-883D-B03277F255F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FA2F30-FBD9-A442-9139-80ACDEF1205A}" type="presOf" srcId="{9809F53B-1C6D-354C-9888-CAC6DDB189B4}" destId="{4B961882-F25F-1F48-8256-6E98BB82C4D9}" srcOrd="0" destOrd="0" presId="urn:microsoft.com/office/officeart/2005/8/layout/venn1"/>
    <dgm:cxn modelId="{E3E433ED-C2B3-F34B-9C32-2207B29CBEE4}" srcId="{E8EAFC19-239F-E44D-9316-95F69ACD41C3}" destId="{437766EE-BACA-7B46-883D-B03277F255FB}" srcOrd="2" destOrd="0" parTransId="{94E43348-83A8-3F4B-B789-D192669D6AA2}" sibTransId="{9231DC8E-EC2A-F842-B828-D3B447DFABB5}"/>
    <dgm:cxn modelId="{5CD746F0-6E4F-4B46-92CB-C9C3B567F8CE}" srcId="{E8EAFC19-239F-E44D-9316-95F69ACD41C3}" destId="{9809F53B-1C6D-354C-9888-CAC6DDB189B4}" srcOrd="0" destOrd="0" parTransId="{BA73B3F5-DD1A-1C48-96F7-878E2AE2E653}" sibTransId="{82F0F0BB-D043-1848-88DA-9D667BF5AEC1}"/>
    <dgm:cxn modelId="{ED3AEE55-8262-8842-A48F-6F1B5A6E449C}" srcId="{E8EAFC19-239F-E44D-9316-95F69ACD41C3}" destId="{2C65342B-67F5-1142-B3AA-6F7E2709157F}" srcOrd="1" destOrd="0" parTransId="{B27EBE8F-D72A-5E41-B016-9DD8E2332E6C}" sibTransId="{4F1FB908-4A49-D94C-9B14-DC4E9E6E4BDD}"/>
    <dgm:cxn modelId="{850980DE-C157-1443-8EB8-25881C031DA0}" type="presOf" srcId="{437766EE-BACA-7B46-883D-B03277F255FB}" destId="{CDBDA3B8-6947-3548-9F86-360BA52DC91A}" srcOrd="0" destOrd="0" presId="urn:microsoft.com/office/officeart/2005/8/layout/venn1"/>
    <dgm:cxn modelId="{F1D43959-821C-D040-91E1-A3E00277526A}" type="presOf" srcId="{E8EAFC19-239F-E44D-9316-95F69ACD41C3}" destId="{5E734DD9-96FE-7F42-89FB-9136B95998D6}" srcOrd="0" destOrd="0" presId="urn:microsoft.com/office/officeart/2005/8/layout/venn1"/>
    <dgm:cxn modelId="{08DD0FB4-897F-FC41-ABD4-4CA23BDE5770}" type="presOf" srcId="{2C65342B-67F5-1142-B3AA-6F7E2709157F}" destId="{151F883B-253D-7E4F-83C1-660456DAECB3}" srcOrd="1" destOrd="0" presId="urn:microsoft.com/office/officeart/2005/8/layout/venn1"/>
    <dgm:cxn modelId="{84B8DCC4-1973-EB4B-877C-F07E498C3DA8}" type="presOf" srcId="{2C65342B-67F5-1142-B3AA-6F7E2709157F}" destId="{CF959B75-FBA9-094E-9C06-F18613F6339B}" srcOrd="0" destOrd="0" presId="urn:microsoft.com/office/officeart/2005/8/layout/venn1"/>
    <dgm:cxn modelId="{E4FC279F-5D6D-E74D-8328-1DE4970A7E80}" type="presOf" srcId="{9809F53B-1C6D-354C-9888-CAC6DDB189B4}" destId="{B8BAB5AF-CCB9-AE45-94E9-D0EDFA80A8B6}" srcOrd="1" destOrd="0" presId="urn:microsoft.com/office/officeart/2005/8/layout/venn1"/>
    <dgm:cxn modelId="{25803EA2-809E-D847-AAFA-5B51279B7DA6}" type="presOf" srcId="{437766EE-BACA-7B46-883D-B03277F255FB}" destId="{769A8EDD-7876-DF4A-AA5D-02878FAFC35A}" srcOrd="1" destOrd="0" presId="urn:microsoft.com/office/officeart/2005/8/layout/venn1"/>
    <dgm:cxn modelId="{CF69FAA5-EB04-2843-A0D0-CDD403424EC0}" type="presParOf" srcId="{5E734DD9-96FE-7F42-89FB-9136B95998D6}" destId="{4B961882-F25F-1F48-8256-6E98BB82C4D9}" srcOrd="0" destOrd="0" presId="urn:microsoft.com/office/officeart/2005/8/layout/venn1"/>
    <dgm:cxn modelId="{D68B8F57-CF9C-1040-8FA1-6EBF37900A3A}" type="presParOf" srcId="{5E734DD9-96FE-7F42-89FB-9136B95998D6}" destId="{B8BAB5AF-CCB9-AE45-94E9-D0EDFA80A8B6}" srcOrd="1" destOrd="0" presId="urn:microsoft.com/office/officeart/2005/8/layout/venn1"/>
    <dgm:cxn modelId="{440A5ED4-EFE3-744C-9DBF-0BCE96542BCC}" type="presParOf" srcId="{5E734DD9-96FE-7F42-89FB-9136B95998D6}" destId="{CF959B75-FBA9-094E-9C06-F18613F6339B}" srcOrd="2" destOrd="0" presId="urn:microsoft.com/office/officeart/2005/8/layout/venn1"/>
    <dgm:cxn modelId="{B8E6D8FC-253A-034C-B841-D9C884DE721B}" type="presParOf" srcId="{5E734DD9-96FE-7F42-89FB-9136B95998D6}" destId="{151F883B-253D-7E4F-83C1-660456DAECB3}" srcOrd="3" destOrd="0" presId="urn:microsoft.com/office/officeart/2005/8/layout/venn1"/>
    <dgm:cxn modelId="{479DDF2B-5927-2D49-839E-5BE2A46D9F08}" type="presParOf" srcId="{5E734DD9-96FE-7F42-89FB-9136B95998D6}" destId="{CDBDA3B8-6947-3548-9F86-360BA52DC91A}" srcOrd="4" destOrd="0" presId="urn:microsoft.com/office/officeart/2005/8/layout/venn1"/>
    <dgm:cxn modelId="{D0FF8AD2-3B18-3F4E-80B4-78C8591AD816}" type="presParOf" srcId="{5E734DD9-96FE-7F42-89FB-9136B95998D6}" destId="{769A8EDD-7876-DF4A-AA5D-02878FAFC35A}" srcOrd="5" destOrd="0" presId="urn:microsoft.com/office/officeart/2005/8/layout/venn1"/>
  </dgm:cxnLst>
  <dgm:bg>
    <a:effectLst>
      <a:glow rad="101600">
        <a:schemeClr val="accent1">
          <a:alpha val="75000"/>
        </a:schemeClr>
      </a:glow>
    </a:effectLst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961882-F25F-1F48-8256-6E98BB82C4D9}">
      <dsp:nvSpPr>
        <dsp:cNvPr id="0" name=""/>
        <dsp:cNvSpPr/>
      </dsp:nvSpPr>
      <dsp:spPr>
        <a:xfrm>
          <a:off x="2280440" y="65353"/>
          <a:ext cx="3136980" cy="313698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800" kern="1200" dirty="0" smtClean="0"/>
            <a:t>Representation</a:t>
          </a:r>
        </a:p>
      </dsp:txBody>
      <dsp:txXfrm>
        <a:off x="2698704" y="614325"/>
        <a:ext cx="2300452" cy="1411641"/>
      </dsp:txXfrm>
    </dsp:sp>
    <dsp:sp modelId="{CF959B75-FBA9-094E-9C06-F18613F6339B}">
      <dsp:nvSpPr>
        <dsp:cNvPr id="0" name=""/>
        <dsp:cNvSpPr/>
      </dsp:nvSpPr>
      <dsp:spPr>
        <a:xfrm>
          <a:off x="3412367" y="2025966"/>
          <a:ext cx="3136980" cy="3136980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Scalability</a:t>
          </a:r>
          <a:endParaRPr lang="en-US" sz="2800" kern="1200" dirty="0"/>
        </a:p>
      </dsp:txBody>
      <dsp:txXfrm>
        <a:off x="4371761" y="2836353"/>
        <a:ext cx="1882188" cy="1725339"/>
      </dsp:txXfrm>
    </dsp:sp>
    <dsp:sp modelId="{CDBDA3B8-6947-3548-9F86-360BA52DC91A}">
      <dsp:nvSpPr>
        <dsp:cNvPr id="0" name=""/>
        <dsp:cNvSpPr/>
      </dsp:nvSpPr>
      <dsp:spPr>
        <a:xfrm>
          <a:off x="1148513" y="2025966"/>
          <a:ext cx="3136980" cy="313698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Machine Learning</a:t>
          </a:r>
          <a:endParaRPr lang="en-US" sz="2800" kern="1200" dirty="0"/>
        </a:p>
      </dsp:txBody>
      <dsp:txXfrm>
        <a:off x="1443912" y="2836353"/>
        <a:ext cx="1882188" cy="1725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17.01.18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17.01.18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065C722-6EC9-594B-951B-4CE1C6C012B3}" type="slidenum">
              <a:rPr lang="de-DE" sz="1200"/>
              <a:pPr/>
              <a:t>22</a:t>
            </a:fld>
            <a:endParaRPr lang="de-DE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70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0BCBE6-591E-B741-979E-BCBB3FFD3955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2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E1A1BE-12E8-FF40-8A50-38CEBE99329D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79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44C87D-8743-9643-9E06-FDD8508027FE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68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0C2C16-1103-D840-B3D8-755C15FDB2C7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170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AFF7DF-D1FB-A74D-B6CA-F97FE54322E1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en-GB" altLang="ja-JP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36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39BB860-DEEB-B74D-9ECB-40F95E49CC2A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4985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0C4B41-C013-4A44-A104-4A3E031DC6AB}" type="slidenum">
              <a:rPr lang="de-DE" sz="1200"/>
              <a:pPr/>
              <a:t>37</a:t>
            </a:fld>
            <a:endParaRPr lang="de-DE" sz="120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940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C4912E4-20B1-7C45-99BD-784E380E5138}" type="slidenum">
              <a:rPr lang="de-DE" sz="1200"/>
              <a:pPr/>
              <a:t>38</a:t>
            </a:fld>
            <a:endParaRPr lang="de-DE" sz="120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564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D64440-A1FC-6C4C-82D3-4F0A060ACBF2}" type="slidenum">
              <a:rPr lang="de-DE" sz="1200"/>
              <a:pPr/>
              <a:t>39</a:t>
            </a:fld>
            <a:endParaRPr lang="de-DE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784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E6B783-388E-4E48-8F92-8FACFB0A84DD}" type="slidenum">
              <a:rPr lang="de-DE" sz="1200"/>
              <a:pPr/>
              <a:t>23</a:t>
            </a:fld>
            <a:endParaRPr lang="de-DE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927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860B8C-5E75-E54C-B0C0-16DF81E3F280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en-GB" altLang="ja-JP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74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43443FD-35A1-8247-9274-152A96926CCE}" type="slidenum">
              <a:rPr lang="de-DE" sz="1200"/>
              <a:pPr/>
              <a:t>25</a:t>
            </a:fld>
            <a:endParaRPr lang="de-DE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21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3CE78BD-481E-A14E-B8EB-A9CC311E9507}" type="slidenum">
              <a:rPr lang="de-DE" sz="1200"/>
              <a:pPr/>
              <a:t>26</a:t>
            </a:fld>
            <a:endParaRPr lang="de-DE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4399" tIns="42200" rIns="84399" bIns="42200"/>
          <a:lstStyle/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Background knowledge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背景知識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はいけいちしき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Reduce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簡単化される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たんかんかされる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Constructive induction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構成的帰納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こうせいてききのう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Create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作り出す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つくりだす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New predicate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新述語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しんじゅつご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Express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表現する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ひょうげんする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Explanatory hypotheses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説明仮説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せつめいかせつ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Simplify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単純化する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たんじんかする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Definition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定義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ていぎ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Target predicate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目標概念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		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もくひょうがいねん</a:t>
            </a:r>
            <a:endParaRPr lang="en-GB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586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5C4385-8408-824D-9737-6C065243F496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ja-JP" alt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0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947713F-4DE9-D142-AB14-12F14002B46F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en-GB" altLang="ja-JP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466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BF0ED9-B75D-FF41-B853-26F2EB4B283D}" type="slidenum">
              <a:rPr lang="de-DE" sz="1200"/>
              <a:pPr/>
              <a:t>29</a:t>
            </a:fld>
            <a:endParaRPr lang="de-DE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en-GB" altLang="ja-JP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991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396F2D-CB98-7940-A590-87941FA9561A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30587"/>
          </a:xfrm>
          <a:solidFill>
            <a:srgbClr val="FFFFFF"/>
          </a:solidFill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6388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4399" tIns="42200" rIns="84399" bIns="42200"/>
          <a:lstStyle/>
          <a:p>
            <a:pPr eaLnBrk="1" hangingPunct="1"/>
            <a:endParaRPr lang="en-GB" altLang="ja-JP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20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1D18A23-E560-B440-89E2-34A4A526836E}" type="datetime1">
              <a:rPr lang="en-US" altLang="x-none"/>
              <a:pPr/>
              <a:t>1/17/18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E61BE-D583-0B4B-A52D-6C649CA0C25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126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E54FBB0-28CE-064B-97E0-456903135A2D}" type="datetime1">
              <a:rPr lang="en-US" altLang="x-none"/>
              <a:pPr/>
              <a:t>1/17/18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A5F64-8FA6-B34C-B6A1-912A97CFDD6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3955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30DDB-2896-C449-90C0-E5BCD712258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466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Titelmasterformat durch Klicken bearbeiten</a:t>
            </a:r>
            <a:endParaRPr lang="en-US" noProof="0"/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  <a:endParaRPr lang="en-US" noProof="0"/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18.bin"/><Relationship Id="rId6" Type="http://schemas.openxmlformats.org/officeDocument/2006/relationships/image" Target="../media/image10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13.e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14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smtClean="0">
                <a:cs typeface="+mj-cs"/>
              </a:rPr>
              <a:t>Web-Mining </a:t>
            </a:r>
            <a:r>
              <a:rPr lang="de-DE" sz="3600" b="1" dirty="0" err="1" smtClean="0">
                <a:cs typeface="+mj-cs"/>
              </a:rPr>
              <a:t>Agents</a:t>
            </a:r>
            <a:r>
              <a:rPr lang="de-DE" sz="3600" b="1" smtClean="0">
                <a:cs typeface="+mj-cs"/>
              </a:rPr>
              <a:t/>
            </a:r>
            <a:br>
              <a:rPr lang="de-DE" sz="3600" b="1" smtClean="0">
                <a:cs typeface="+mj-cs"/>
              </a:rPr>
            </a:br>
            <a:endParaRPr lang="de-DE" sz="36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3024188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smtClean="0">
                <a:cs typeface="+mn-cs"/>
              </a:rPr>
              <a:t>Prof. Dr. Ralf Möller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Universität zu Lübeck</a:t>
            </a:r>
          </a:p>
          <a:p>
            <a:pPr eaLnBrk="1" hangingPunct="1">
              <a:defRPr/>
            </a:pPr>
            <a:r>
              <a:rPr lang="de-DE" dirty="0" smtClean="0">
                <a:cs typeface="+mn-cs"/>
              </a:rPr>
              <a:t>Institut für Informationssysteme</a:t>
            </a:r>
          </a:p>
          <a:p>
            <a:pPr eaLnBrk="1" hangingPunct="1">
              <a:defRPr/>
            </a:pPr>
            <a:endParaRPr lang="de-DE" dirty="0" smtClean="0">
              <a:cs typeface="+mn-cs"/>
            </a:endParaRPr>
          </a:p>
          <a:p>
            <a:pPr eaLnBrk="1" hangingPunct="1">
              <a:defRPr/>
            </a:pPr>
            <a:r>
              <a:rPr lang="de-DE" smtClean="0">
                <a:cs typeface="+mn-cs"/>
              </a:rPr>
              <a:t>Tanya Braun (Übungen</a:t>
            </a:r>
            <a:r>
              <a:rPr lang="de-DE" dirty="0" smtClean="0"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4608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1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6085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2" name="Equation" r:id="rId5" imgW="215713" imgH="406048" progId="Equation.3">
                  <p:embed/>
                </p:oleObj>
              </mc:Choice>
              <mc:Fallback>
                <p:oleObj name="Equation" r:id="rId5" imgW="215713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56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47107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5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7109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6" name="Equation" r:id="rId5" imgW="215713" imgH="406048" progId="Equation.3">
                  <p:embed/>
                </p:oleObj>
              </mc:Choice>
              <mc:Fallback>
                <p:oleObj name="Equation" r:id="rId5" imgW="215713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860425" y="2401888"/>
            <a:ext cx="500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+mn-lt"/>
              </a:rPr>
              <a:t>Two constants: </a:t>
            </a:r>
            <a:r>
              <a:rPr lang="en-US" b="1" smtClean="0">
                <a:latin typeface="+mn-lt"/>
              </a:rPr>
              <a:t>Anna</a:t>
            </a:r>
            <a:r>
              <a:rPr lang="en-US" smtClean="0">
                <a:latin typeface="+mn-lt"/>
              </a:rPr>
              <a:t> (A) and </a:t>
            </a:r>
            <a:r>
              <a:rPr lang="en-US" b="1" smtClean="0">
                <a:latin typeface="+mn-lt"/>
              </a:rPr>
              <a:t>Bob</a:t>
            </a:r>
            <a:r>
              <a:rPr lang="en-US" smtClean="0">
                <a:latin typeface="+mn-lt"/>
              </a:rPr>
              <a:t> (B)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3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48131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29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8133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0" name="Equation" r:id="rId5" imgW="215713" imgH="406048" progId="Equation.3">
                  <p:embed/>
                </p:oleObj>
              </mc:Choice>
              <mc:Fallback>
                <p:oleObj name="Equation" r:id="rId5" imgW="215713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Cancer(A)</a:t>
            </a:r>
          </a:p>
        </p:txBody>
      </p:sp>
      <p:sp>
        <p:nvSpPr>
          <p:cNvPr id="43015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Smokes(A)</a:t>
            </a:r>
          </a:p>
        </p:txBody>
      </p:sp>
      <p:sp>
        <p:nvSpPr>
          <p:cNvPr id="43016" name="Oval 9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Smokes(B)</a:t>
            </a:r>
          </a:p>
        </p:txBody>
      </p:sp>
      <p:sp>
        <p:nvSpPr>
          <p:cNvPr id="43017" name="Oval 1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Cancer(B)</a:t>
            </a:r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860425" y="2401888"/>
            <a:ext cx="500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+mn-lt"/>
              </a:rPr>
              <a:t>Two constants: </a:t>
            </a:r>
            <a:r>
              <a:rPr lang="en-US" b="1" smtClean="0">
                <a:latin typeface="+mn-lt"/>
              </a:rPr>
              <a:t>Anna</a:t>
            </a:r>
            <a:r>
              <a:rPr lang="en-US" smtClean="0">
                <a:latin typeface="+mn-lt"/>
              </a:rPr>
              <a:t> (A) and </a:t>
            </a:r>
            <a:r>
              <a:rPr lang="en-US" b="1" smtClean="0">
                <a:latin typeface="+mn-lt"/>
              </a:rPr>
              <a:t>Bob</a:t>
            </a:r>
            <a:r>
              <a:rPr lang="en-US" smtClean="0">
                <a:latin typeface="+mn-lt"/>
              </a:rPr>
              <a:t> (B)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842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4915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3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9157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4" name="Equation" r:id="rId5" imgW="215713" imgH="406048" progId="Equation.3">
                  <p:embed/>
                </p:oleObj>
              </mc:Choice>
              <mc:Fallback>
                <p:oleObj name="Equation" r:id="rId5" imgW="215713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8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Cancer(A)</a:t>
            </a:r>
          </a:p>
        </p:txBody>
      </p:sp>
      <p:sp>
        <p:nvSpPr>
          <p:cNvPr id="44039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Smokes(A)</a:t>
            </a:r>
          </a:p>
        </p:txBody>
      </p:sp>
      <p:sp>
        <p:nvSpPr>
          <p:cNvPr id="44040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Friends(A,A)</a:t>
            </a:r>
          </a:p>
        </p:txBody>
      </p:sp>
      <p:sp>
        <p:nvSpPr>
          <p:cNvPr id="44041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Friends(B,A)</a:t>
            </a:r>
          </a:p>
        </p:txBody>
      </p:sp>
      <p:sp>
        <p:nvSpPr>
          <p:cNvPr id="44042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Smokes(B)</a:t>
            </a:r>
          </a:p>
        </p:txBody>
      </p:sp>
      <p:sp>
        <p:nvSpPr>
          <p:cNvPr id="44043" name="Oval 12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Friends(A,B)</a:t>
            </a:r>
          </a:p>
        </p:txBody>
      </p:sp>
      <p:sp>
        <p:nvSpPr>
          <p:cNvPr id="44044" name="Oval 13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Cancer(B)</a:t>
            </a:r>
          </a:p>
        </p:txBody>
      </p:sp>
      <p:sp>
        <p:nvSpPr>
          <p:cNvPr id="44045" name="Oval 14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Friends(B,B)</a:t>
            </a:r>
          </a:p>
        </p:txBody>
      </p:sp>
      <p:sp>
        <p:nvSpPr>
          <p:cNvPr id="44046" name="Text Box 15"/>
          <p:cNvSpPr txBox="1">
            <a:spLocks noChangeArrowheads="1"/>
          </p:cNvSpPr>
          <p:nvPr/>
        </p:nvSpPr>
        <p:spPr bwMode="auto">
          <a:xfrm>
            <a:off x="860425" y="2401888"/>
            <a:ext cx="500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+mn-lt"/>
              </a:rPr>
              <a:t>Two constants: </a:t>
            </a:r>
            <a:r>
              <a:rPr lang="en-US" b="1" smtClean="0">
                <a:latin typeface="+mn-lt"/>
              </a:rPr>
              <a:t>Anna</a:t>
            </a:r>
            <a:r>
              <a:rPr lang="en-US" smtClean="0">
                <a:latin typeface="+mn-lt"/>
              </a:rPr>
              <a:t> (A) and </a:t>
            </a:r>
            <a:r>
              <a:rPr lang="en-US" b="1" smtClean="0">
                <a:latin typeface="+mn-lt"/>
              </a:rPr>
              <a:t>Bob</a:t>
            </a:r>
            <a:r>
              <a:rPr lang="en-US" smtClean="0">
                <a:latin typeface="+mn-lt"/>
              </a:rPr>
              <a:t> (B)</a:t>
            </a: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5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50179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7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0181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8" name="Equation" r:id="rId5" imgW="215713" imgH="406048" progId="Equation.3">
                  <p:embed/>
                </p:oleObj>
              </mc:Choice>
              <mc:Fallback>
                <p:oleObj name="Equation" r:id="rId5" imgW="215713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2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Cancer(A)</a:t>
            </a:r>
          </a:p>
        </p:txBody>
      </p:sp>
      <p:sp>
        <p:nvSpPr>
          <p:cNvPr id="45063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Smokes(A)</a:t>
            </a:r>
          </a:p>
        </p:txBody>
      </p:sp>
      <p:sp>
        <p:nvSpPr>
          <p:cNvPr id="45064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Friends(A,A)</a:t>
            </a:r>
          </a:p>
        </p:txBody>
      </p:sp>
      <p:sp>
        <p:nvSpPr>
          <p:cNvPr id="45065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Friends(B,A)</a:t>
            </a:r>
          </a:p>
        </p:txBody>
      </p:sp>
      <p:sp>
        <p:nvSpPr>
          <p:cNvPr id="45066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Smokes(B)</a:t>
            </a:r>
          </a:p>
        </p:txBody>
      </p:sp>
      <p:cxnSp>
        <p:nvCxnSpPr>
          <p:cNvPr id="45067" name="AutoShape 12"/>
          <p:cNvCxnSpPr>
            <a:cxnSpLocks noChangeShapeType="1"/>
            <a:stCxn id="45063" idx="3"/>
            <a:endCxn id="45062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5068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Friends(A,B)</a:t>
            </a:r>
          </a:p>
        </p:txBody>
      </p:sp>
      <p:sp>
        <p:nvSpPr>
          <p:cNvPr id="45069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Cancer(B)</a:t>
            </a:r>
          </a:p>
        </p:txBody>
      </p:sp>
      <p:sp>
        <p:nvSpPr>
          <p:cNvPr id="45070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Friends(B,B)</a:t>
            </a:r>
          </a:p>
        </p:txBody>
      </p:sp>
      <p:cxnSp>
        <p:nvCxnSpPr>
          <p:cNvPr id="45071" name="AutoShape 16"/>
          <p:cNvCxnSpPr>
            <a:cxnSpLocks noChangeShapeType="1"/>
            <a:stCxn id="45066" idx="5"/>
            <a:endCxn id="45069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5072" name="Text Box 17"/>
          <p:cNvSpPr txBox="1">
            <a:spLocks noChangeArrowheads="1"/>
          </p:cNvSpPr>
          <p:nvPr/>
        </p:nvSpPr>
        <p:spPr bwMode="auto">
          <a:xfrm>
            <a:off x="860425" y="2401888"/>
            <a:ext cx="500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+mn-lt"/>
              </a:rPr>
              <a:t>Two constants: </a:t>
            </a:r>
            <a:r>
              <a:rPr lang="en-US" b="1" smtClean="0">
                <a:latin typeface="+mn-lt"/>
              </a:rPr>
              <a:t>Anna</a:t>
            </a:r>
            <a:r>
              <a:rPr lang="en-US" smtClean="0">
                <a:latin typeface="+mn-lt"/>
              </a:rPr>
              <a:t> (A) and </a:t>
            </a:r>
            <a:r>
              <a:rPr lang="en-US" b="1" smtClean="0">
                <a:latin typeface="+mn-lt"/>
              </a:rPr>
              <a:t>Bob</a:t>
            </a:r>
            <a:r>
              <a:rPr lang="en-US" smtClean="0">
                <a:latin typeface="+mn-lt"/>
              </a:rPr>
              <a:t> (B)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818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ChangeArrowheads="1"/>
          </p:cNvSpPr>
          <p:nvPr/>
        </p:nvSpPr>
        <p:spPr bwMode="auto">
          <a:xfrm>
            <a:off x="132715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5120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1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1205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2" name="Equation" r:id="rId5" imgW="215713" imgH="406048" progId="Equation.3">
                  <p:embed/>
                </p:oleObj>
              </mc:Choice>
              <mc:Fallback>
                <p:oleObj name="Equation" r:id="rId5" imgW="215713" imgH="40604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6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Cancer(A)</a:t>
            </a:r>
          </a:p>
        </p:txBody>
      </p:sp>
      <p:sp>
        <p:nvSpPr>
          <p:cNvPr id="46087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Smokes(A)</a:t>
            </a:r>
          </a:p>
        </p:txBody>
      </p:sp>
      <p:sp>
        <p:nvSpPr>
          <p:cNvPr id="46088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Friends(A,A)</a:t>
            </a:r>
          </a:p>
        </p:txBody>
      </p:sp>
      <p:sp>
        <p:nvSpPr>
          <p:cNvPr id="46089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Friends(B,A)</a:t>
            </a:r>
          </a:p>
        </p:txBody>
      </p:sp>
      <p:sp>
        <p:nvSpPr>
          <p:cNvPr id="46090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Smokes(B)</a:t>
            </a:r>
          </a:p>
        </p:txBody>
      </p:sp>
      <p:cxnSp>
        <p:nvCxnSpPr>
          <p:cNvPr id="46091" name="AutoShape 12"/>
          <p:cNvCxnSpPr>
            <a:cxnSpLocks noChangeShapeType="1"/>
            <a:stCxn id="46089" idx="0"/>
            <a:endCxn id="46087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6092" name="AutoShape 13"/>
          <p:cNvCxnSpPr>
            <a:cxnSpLocks noChangeShapeType="1"/>
            <a:stCxn id="46087" idx="6"/>
            <a:endCxn id="46090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6093" name="AutoShape 14"/>
          <p:cNvCxnSpPr>
            <a:cxnSpLocks noChangeShapeType="1"/>
            <a:stCxn id="46090" idx="4"/>
            <a:endCxn id="46089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6094" name="AutoShape 15"/>
          <p:cNvCxnSpPr>
            <a:cxnSpLocks noChangeShapeType="1"/>
            <a:stCxn id="46087" idx="3"/>
            <a:endCxn id="46086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6095" name="AutoShape 16"/>
          <p:cNvCxnSpPr>
            <a:cxnSpLocks noChangeShapeType="1"/>
            <a:stCxn id="46088" idx="6"/>
            <a:endCxn id="46087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6096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Friends(A,B)</a:t>
            </a:r>
          </a:p>
        </p:txBody>
      </p:sp>
      <p:cxnSp>
        <p:nvCxnSpPr>
          <p:cNvPr id="46097" name="AutoShape 18"/>
          <p:cNvCxnSpPr>
            <a:cxnSpLocks noChangeShapeType="1"/>
            <a:stCxn id="46096" idx="4"/>
            <a:endCxn id="46087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6098" name="AutoShape 19"/>
          <p:cNvCxnSpPr>
            <a:cxnSpLocks noChangeShapeType="1"/>
            <a:stCxn id="46090" idx="0"/>
            <a:endCxn id="46096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6099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Cancer(B)</a:t>
            </a:r>
          </a:p>
        </p:txBody>
      </p:sp>
      <p:sp>
        <p:nvSpPr>
          <p:cNvPr id="46100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gradFill rotWithShape="1">
            <a:gsLst>
              <a:gs pos="0">
                <a:srgbClr val="F0EAF9"/>
              </a:gs>
              <a:gs pos="64999">
                <a:srgbClr val="D9CBEE"/>
              </a:gs>
              <a:gs pos="100000">
                <a:srgbClr val="C9B5E8"/>
              </a:gs>
            </a:gsLst>
            <a:lin ang="5400000" scaled="1"/>
          </a:gradFill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dk1"/>
                </a:solidFill>
                <a:latin typeface="+mn-lt"/>
                <a:ea typeface="+mn-ea"/>
              </a:rPr>
              <a:t>Friends(B,B)</a:t>
            </a:r>
          </a:p>
        </p:txBody>
      </p:sp>
      <p:cxnSp>
        <p:nvCxnSpPr>
          <p:cNvPr id="46101" name="AutoShape 22"/>
          <p:cNvCxnSpPr>
            <a:cxnSpLocks noChangeShapeType="1"/>
            <a:stCxn id="46090" idx="5"/>
            <a:endCxn id="46099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6102" name="AutoShape 23"/>
          <p:cNvCxnSpPr>
            <a:cxnSpLocks noChangeShapeType="1"/>
            <a:stCxn id="46100" idx="2"/>
            <a:endCxn id="46090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9525">
            <a:solidFill>
              <a:srgbClr val="7D60A0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46103" name="Text Box 24"/>
          <p:cNvSpPr txBox="1">
            <a:spLocks noChangeArrowheads="1"/>
          </p:cNvSpPr>
          <p:nvPr/>
        </p:nvSpPr>
        <p:spPr bwMode="auto">
          <a:xfrm>
            <a:off x="860425" y="2401888"/>
            <a:ext cx="5003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latin typeface="+mn-lt"/>
              </a:rPr>
              <a:t>Two constants: </a:t>
            </a:r>
            <a:r>
              <a:rPr lang="en-US" b="1" smtClean="0">
                <a:latin typeface="+mn-lt"/>
              </a:rPr>
              <a:t>Anna</a:t>
            </a:r>
            <a:r>
              <a:rPr lang="en-US" smtClean="0">
                <a:latin typeface="+mn-lt"/>
              </a:rPr>
              <a:t> (A) and </a:t>
            </a:r>
            <a:r>
              <a:rPr lang="en-US" b="1" smtClean="0">
                <a:latin typeface="+mn-lt"/>
              </a:rPr>
              <a:t>Bob</a:t>
            </a:r>
            <a:r>
              <a:rPr lang="en-US" smtClean="0">
                <a:latin typeface="+mn-lt"/>
              </a:rPr>
              <a:t> (B)</a:t>
            </a:r>
          </a:p>
        </p:txBody>
      </p:sp>
      <p:grpSp>
        <p:nvGrpSpPr>
          <p:cNvPr id="53273" name="Group 3"/>
          <p:cNvGrpSpPr>
            <a:grpSpLocks/>
          </p:cNvGrpSpPr>
          <p:nvPr/>
        </p:nvGrpSpPr>
        <p:grpSpPr bwMode="auto">
          <a:xfrm>
            <a:off x="4038600" y="3581400"/>
            <a:ext cx="685800" cy="1600200"/>
            <a:chOff x="4038600" y="3581400"/>
            <a:chExt cx="685801" cy="1600200"/>
          </a:xfrm>
        </p:grpSpPr>
        <p:sp>
          <p:nvSpPr>
            <p:cNvPr id="2" name="Isosceles Triangle 1"/>
            <p:cNvSpPr>
              <a:spLocks noChangeArrowheads="1"/>
            </p:cNvSpPr>
            <p:nvPr/>
          </p:nvSpPr>
          <p:spPr bwMode="auto">
            <a:xfrm>
              <a:off x="4038600" y="3581400"/>
              <a:ext cx="685801" cy="5334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0EAF9"/>
                </a:gs>
                <a:gs pos="64999">
                  <a:srgbClr val="D9CBEE"/>
                </a:gs>
                <a:gs pos="100000">
                  <a:srgbClr val="C9B5E8"/>
                </a:gs>
              </a:gsLst>
              <a:lin ang="5400000" scaled="1"/>
            </a:gradFill>
            <a:ln w="9525">
              <a:solidFill>
                <a:srgbClr val="7D60A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x-none" altLang="x-none" sz="1800">
                <a:solidFill>
                  <a:srgbClr val="000000"/>
                </a:solidFill>
                <a:latin typeface="Gill Sans MT" charset="0"/>
              </a:endParaRPr>
            </a:p>
          </p:txBody>
        </p:sp>
        <p:sp>
          <p:nvSpPr>
            <p:cNvPr id="27" name="Isosceles Triangle 26"/>
            <p:cNvSpPr>
              <a:spLocks noChangeArrowheads="1"/>
            </p:cNvSpPr>
            <p:nvPr/>
          </p:nvSpPr>
          <p:spPr bwMode="auto">
            <a:xfrm rot="10800000">
              <a:off x="4038600" y="4419600"/>
              <a:ext cx="685801" cy="7620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0EAF9"/>
                </a:gs>
                <a:gs pos="64999">
                  <a:srgbClr val="D9CBEE"/>
                </a:gs>
                <a:gs pos="100000">
                  <a:srgbClr val="C9B5E8"/>
                </a:gs>
              </a:gsLst>
              <a:lin ang="5400000" scaled="1"/>
            </a:gradFill>
            <a:ln w="9525">
              <a:solidFill>
                <a:srgbClr val="7D60A0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endParaRPr lang="x-none" altLang="x-none" sz="1800">
                <a:solidFill>
                  <a:srgbClr val="000000"/>
                </a:solidFill>
                <a:latin typeface="Gill Sans MT" charset="0"/>
              </a:endParaRPr>
            </a:p>
          </p:txBody>
        </p:sp>
      </p:grp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627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Markov Logic Networks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MLN is </a:t>
            </a:r>
            <a:r>
              <a:rPr lang="en-US" b="1">
                <a:latin typeface="+mn-lt"/>
                <a:ea typeface="ＭＳ Ｐゴシック" charset="0"/>
                <a:cs typeface="ＭＳ Ｐゴシック" charset="0"/>
              </a:rPr>
              <a:t>template</a:t>
            </a: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 for ground Markov nets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Probability of a world </a:t>
            </a:r>
            <a:r>
              <a:rPr lang="en-US" sz="3600" i="1">
                <a:latin typeface="+mn-lt"/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7107" name="Rectangle 26"/>
          <p:cNvSpPr>
            <a:spLocks noChangeArrowheads="1"/>
          </p:cNvSpPr>
          <p:nvPr/>
        </p:nvSpPr>
        <p:spPr bwMode="auto">
          <a:xfrm>
            <a:off x="4978400" y="2827338"/>
            <a:ext cx="736600" cy="381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Rectangle 27"/>
          <p:cNvSpPr>
            <a:spLocks noChangeArrowheads="1"/>
          </p:cNvSpPr>
          <p:nvPr/>
        </p:nvSpPr>
        <p:spPr bwMode="auto">
          <a:xfrm>
            <a:off x="4724400" y="2827338"/>
            <a:ext cx="2540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7109" name="Text Box 28"/>
          <p:cNvSpPr txBox="1">
            <a:spLocks noChangeArrowheads="1"/>
          </p:cNvSpPr>
          <p:nvPr/>
        </p:nvSpPr>
        <p:spPr bwMode="auto">
          <a:xfrm>
            <a:off x="2371725" y="3733800"/>
            <a:ext cx="2022475" cy="369888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Weight of formula </a:t>
            </a:r>
            <a:r>
              <a:rPr lang="en-US" sz="1800" i="1" smtClean="0">
                <a:latin typeface="+mn-lt"/>
              </a:rPr>
              <a:t>i</a:t>
            </a:r>
          </a:p>
        </p:txBody>
      </p:sp>
      <p:sp>
        <p:nvSpPr>
          <p:cNvPr id="47110" name="Text Box 29"/>
          <p:cNvSpPr txBox="1">
            <a:spLocks noChangeArrowheads="1"/>
          </p:cNvSpPr>
          <p:nvPr/>
        </p:nvSpPr>
        <p:spPr bwMode="auto">
          <a:xfrm>
            <a:off x="4884738" y="3733800"/>
            <a:ext cx="3840162" cy="369888"/>
          </a:xfrm>
          <a:prstGeom prst="rect">
            <a:avLst/>
          </a:prstGeom>
          <a:noFill/>
          <a:ln w="19050">
            <a:solidFill>
              <a:srgbClr val="3399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No. of true groundings of formula </a:t>
            </a:r>
            <a:r>
              <a:rPr lang="en-US" sz="1800" i="1" smtClean="0">
                <a:latin typeface="+mn-lt"/>
              </a:rPr>
              <a:t>i </a:t>
            </a:r>
            <a:r>
              <a:rPr lang="en-US" sz="1800" smtClean="0">
                <a:latin typeface="+mn-lt"/>
              </a:rPr>
              <a:t>in </a:t>
            </a:r>
            <a:r>
              <a:rPr lang="en-US" sz="1800" i="1" smtClean="0">
                <a:latin typeface="+mn-lt"/>
              </a:rPr>
              <a:t>x</a:t>
            </a:r>
            <a:endParaRPr lang="en-US" sz="1800" smtClean="0">
              <a:latin typeface="+mn-lt"/>
            </a:endParaRPr>
          </a:p>
        </p:txBody>
      </p:sp>
      <p:sp>
        <p:nvSpPr>
          <p:cNvPr id="47111" name="Line 30"/>
          <p:cNvSpPr>
            <a:spLocks noChangeShapeType="1"/>
          </p:cNvSpPr>
          <p:nvPr/>
        </p:nvSpPr>
        <p:spPr bwMode="auto">
          <a:xfrm flipV="1">
            <a:off x="4191000" y="3276600"/>
            <a:ext cx="533400" cy="4572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7112" name="Line 31"/>
          <p:cNvSpPr>
            <a:spLocks noChangeShapeType="1"/>
          </p:cNvSpPr>
          <p:nvPr/>
        </p:nvSpPr>
        <p:spPr bwMode="auto">
          <a:xfrm flipH="1" flipV="1">
            <a:off x="5181600" y="3262313"/>
            <a:ext cx="152400" cy="471487"/>
          </a:xfrm>
          <a:prstGeom prst="line">
            <a:avLst/>
          </a:prstGeom>
          <a:noFill/>
          <a:ln w="1905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2233" name="Object 25"/>
          <p:cNvGraphicFramePr>
            <a:graphicFrameLocks noChangeAspect="1"/>
          </p:cNvGraphicFramePr>
          <p:nvPr/>
        </p:nvGraphicFramePr>
        <p:xfrm>
          <a:off x="2147888" y="2408238"/>
          <a:ext cx="3733800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5" name="Equation" r:id="rId3" imgW="1562100" imgH="482600" progId="Equation.3">
                  <p:embed/>
                </p:oleObj>
              </mc:Choice>
              <mc:Fallback>
                <p:oleObj name="Equation" r:id="rId3" imgW="15621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2408238"/>
                        <a:ext cx="3733800" cy="115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4" name="TextBox 10"/>
          <p:cNvSpPr txBox="1">
            <a:spLocks noChangeArrowheads="1"/>
          </p:cNvSpPr>
          <p:nvPr/>
        </p:nvSpPr>
        <p:spPr bwMode="auto">
          <a:xfrm>
            <a:off x="6584595" y="6030913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  <p:graphicFrame>
        <p:nvGraphicFramePr>
          <p:cNvPr id="52235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20573"/>
              </p:ext>
            </p:extLst>
          </p:nvPr>
        </p:nvGraphicFramePr>
        <p:xfrm>
          <a:off x="2514600" y="4572000"/>
          <a:ext cx="3373438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26" name="Equation" r:id="rId5" imgW="1562100" imgH="927100" progId="Equation.3">
                  <p:embed/>
                </p:oleObj>
              </mc:Choice>
              <mc:Fallback>
                <p:oleObj name="Equation" r:id="rId5" imgW="1562100" imgH="927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572000"/>
                        <a:ext cx="3373438" cy="199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6" name="TextBox 1"/>
          <p:cNvSpPr txBox="1">
            <a:spLocks noChangeArrowheads="1"/>
          </p:cNvSpPr>
          <p:nvPr/>
        </p:nvSpPr>
        <p:spPr bwMode="auto">
          <a:xfrm>
            <a:off x="685800" y="4953000"/>
            <a:ext cx="18605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000"/>
              <a:t>Recall for ordinary Markov net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0" y="4495800"/>
            <a:ext cx="91440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5005536" y="5816084"/>
            <a:ext cx="22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6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MLNs </a:t>
            </a: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generalize many statistical models </a:t>
            </a:r>
            <a:r>
              <a:rPr lang="en-US" dirty="0">
                <a:latin typeface="+mn-lt"/>
                <a:ea typeface="ＭＳ Ｐゴシック" charset="0"/>
                <a:cs typeface="ＭＳ Ｐゴシック" charset="0"/>
                <a:sym typeface="Wingdings" charset="0"/>
              </a:rPr>
              <a:t></a:t>
            </a:r>
            <a:endParaRPr lang="en-US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813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38600" cy="47577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dirty="0">
                <a:latin typeface="+mn-lt"/>
                <a:ea typeface="ＭＳ Ｐゴシック" charset="0"/>
                <a:cs typeface="ＭＳ Ｐゴシック" charset="0"/>
              </a:rPr>
              <a:t>Special cases: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>
                <a:latin typeface="+mn-lt"/>
                <a:ea typeface="ＭＳ Ｐゴシック" charset="0"/>
              </a:rPr>
              <a:t>Markov networks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latin typeface="+mn-lt"/>
                <a:ea typeface="ＭＳ Ｐゴシック" charset="0"/>
              </a:rPr>
              <a:t>Bayesian </a:t>
            </a:r>
            <a:r>
              <a:rPr lang="en-US" sz="2200" dirty="0">
                <a:latin typeface="+mn-lt"/>
                <a:ea typeface="ＭＳ Ｐゴシック" charset="0"/>
              </a:rPr>
              <a:t>networks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>
                <a:latin typeface="+mn-lt"/>
                <a:ea typeface="ＭＳ Ｐゴシック" charset="0"/>
              </a:rPr>
              <a:t>Log-linear models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>
                <a:latin typeface="+mn-lt"/>
                <a:ea typeface="ＭＳ Ｐゴシック" charset="0"/>
              </a:rPr>
              <a:t>Exponential models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>
                <a:latin typeface="+mn-lt"/>
                <a:ea typeface="ＭＳ Ｐゴシック" charset="0"/>
              </a:rPr>
              <a:t>Max. entropy models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 smtClean="0">
                <a:latin typeface="+mn-lt"/>
                <a:ea typeface="ＭＳ Ｐゴシック" charset="0"/>
              </a:rPr>
              <a:t>Logistic </a:t>
            </a:r>
            <a:r>
              <a:rPr lang="en-US" sz="2200" dirty="0">
                <a:latin typeface="+mn-lt"/>
                <a:ea typeface="ＭＳ Ｐゴシック" charset="0"/>
              </a:rPr>
              <a:t>regression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>
                <a:latin typeface="+mn-lt"/>
                <a:ea typeface="ＭＳ Ｐゴシック" charset="0"/>
              </a:rPr>
              <a:t>Hidden Markov models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200" dirty="0">
                <a:latin typeface="+mn-lt"/>
                <a:ea typeface="ＭＳ Ｐゴシック" charset="0"/>
              </a:rPr>
              <a:t>Conditional random fields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200" dirty="0">
              <a:latin typeface="+mn-lt"/>
              <a:ea typeface="ＭＳ Ｐゴシック" charset="0"/>
            </a:endParaRP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>
                <a:latin typeface="+mn-lt"/>
                <a:ea typeface="ＭＳ Ｐゴシック" charset="0"/>
                <a:cs typeface="ＭＳ Ｐゴシック" charset="0"/>
              </a:rPr>
              <a:t>Obtained by making all predicates zero-arity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600">
              <a:latin typeface="+mn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>
                <a:latin typeface="+mn-lt"/>
                <a:ea typeface="ＭＳ Ｐゴシック" charset="0"/>
                <a:cs typeface="ＭＳ Ｐゴシック" charset="0"/>
              </a:rPr>
              <a:t>Markov logic allows objects to be interdependent </a:t>
            </a:r>
            <a:br>
              <a:rPr lang="en-US" sz="2600">
                <a:latin typeface="+mn-lt"/>
                <a:ea typeface="ＭＳ Ｐゴシック" charset="0"/>
                <a:cs typeface="ＭＳ Ｐゴシック" charset="0"/>
              </a:rPr>
            </a:br>
            <a:r>
              <a:rPr lang="en-US" sz="2600">
                <a:latin typeface="+mn-lt"/>
                <a:ea typeface="ＭＳ Ｐゴシック" charset="0"/>
                <a:cs typeface="ＭＳ Ｐゴシック" charset="0"/>
              </a:rPr>
              <a:t>(non-i.i.d.)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600">
              <a:latin typeface="+mn-lt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60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3635896" y="6292056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36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6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MLNs generalize logic programs </a:t>
            </a:r>
            <a:r>
              <a:rPr lang="en-US">
                <a:latin typeface="+mn-lt"/>
                <a:ea typeface="ＭＳ Ｐゴシック" charset="0"/>
                <a:cs typeface="ＭＳ Ｐゴシック" charset="0"/>
                <a:sym typeface="Wingdings" charset="0"/>
              </a:rPr>
              <a:t></a:t>
            </a: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4452937"/>
          </a:xfrm>
        </p:spPr>
        <p:txBody>
          <a:bodyPr/>
          <a:lstStyle/>
          <a:p>
            <a:pPr eaLnBrk="1" hangingPunct="1"/>
            <a:r>
              <a:rPr lang="en-US" altLang="x-none" dirty="0">
                <a:latin typeface="Gill Sans MT" charset="0"/>
              </a:rPr>
              <a:t>Subsets of </a:t>
            </a:r>
            <a:r>
              <a:rPr lang="en-US" altLang="x-none" dirty="0" err="1">
                <a:latin typeface="Gill Sans MT" charset="0"/>
              </a:rPr>
              <a:t>Herbrand</a:t>
            </a:r>
            <a:r>
              <a:rPr lang="en-US" altLang="x-none" dirty="0">
                <a:latin typeface="Gill Sans MT" charset="0"/>
              </a:rPr>
              <a:t> base </a:t>
            </a:r>
            <a:r>
              <a:rPr lang="en-US" altLang="x-none" dirty="0">
                <a:latin typeface="Gill Sans MT" charset="0"/>
                <a:sym typeface="Wingdings" charset="2"/>
              </a:rPr>
              <a:t>~ domain of joint distribution</a:t>
            </a:r>
            <a:endParaRPr lang="en-US" altLang="x-none" dirty="0">
              <a:latin typeface="Gill Sans MT" charset="0"/>
            </a:endParaRPr>
          </a:p>
          <a:p>
            <a:pPr eaLnBrk="1" hangingPunct="1"/>
            <a:r>
              <a:rPr lang="en-US" altLang="x-none" dirty="0">
                <a:latin typeface="Gill Sans MT" charset="0"/>
              </a:rPr>
              <a:t>Interpretation </a:t>
            </a:r>
            <a:r>
              <a:rPr lang="en-US" altLang="x-none" dirty="0">
                <a:latin typeface="Gill Sans MT" charset="0"/>
                <a:sym typeface="Wingdings" charset="2"/>
              </a:rPr>
              <a:t>~ element of the joint</a:t>
            </a:r>
          </a:p>
          <a:p>
            <a:pPr eaLnBrk="1" hangingPunct="1"/>
            <a:r>
              <a:rPr lang="en-US" altLang="x-none" dirty="0">
                <a:latin typeface="Gill Sans MT" charset="0"/>
                <a:sym typeface="Symbol" charset="2"/>
              </a:rPr>
              <a:t>Consistency with all clauses </a:t>
            </a:r>
            <a:r>
              <a:rPr lang="en-US" altLang="x-none" dirty="0">
                <a:latin typeface="Cambria Math" charset="0"/>
                <a:sym typeface="Symbol" charset="2"/>
              </a:rPr>
              <a:t>A:-B1,…,Bk </a:t>
            </a:r>
            <a:r>
              <a:rPr lang="en-US" altLang="x-none" dirty="0">
                <a:latin typeface="Gill Sans MT" charset="0"/>
                <a:sym typeface="Symbol" charset="2"/>
              </a:rPr>
              <a:t>, i.e. </a:t>
            </a:r>
            <a:r>
              <a:rPr lang="en-US" altLang="en-US" dirty="0">
                <a:latin typeface="Gill Sans MT" charset="0"/>
                <a:sym typeface="Symbol" charset="2"/>
              </a:rPr>
              <a:t>“</a:t>
            </a:r>
            <a:r>
              <a:rPr lang="en-US" altLang="ja-JP" dirty="0">
                <a:latin typeface="Gill Sans MT" charset="0"/>
                <a:sym typeface="Symbol" charset="2"/>
              </a:rPr>
              <a:t>model of program</a:t>
            </a:r>
            <a:r>
              <a:rPr lang="en-US" altLang="en-US" dirty="0">
                <a:latin typeface="Gill Sans MT" charset="0"/>
                <a:sym typeface="Symbol" charset="2"/>
              </a:rPr>
              <a:t>”</a:t>
            </a:r>
            <a:r>
              <a:rPr lang="en-US" altLang="ja-JP" dirty="0">
                <a:latin typeface="Gill Sans MT" charset="0"/>
                <a:sym typeface="Symbol" charset="2"/>
              </a:rPr>
              <a:t> </a:t>
            </a:r>
            <a:r>
              <a:rPr lang="en-US" altLang="ja-JP" dirty="0">
                <a:latin typeface="Gill Sans MT" charset="0"/>
                <a:sym typeface="Wingdings" charset="2"/>
              </a:rPr>
              <a:t>~ compatibility with program as determined by clique potentials</a:t>
            </a:r>
          </a:p>
          <a:p>
            <a:pPr eaLnBrk="1" hangingPunct="1"/>
            <a:endParaRPr lang="en-US" altLang="x-none" dirty="0">
              <a:latin typeface="Gill Sans MT" charset="0"/>
              <a:sym typeface="Wingdings" charset="2"/>
            </a:endParaRPr>
          </a:p>
          <a:p>
            <a:pPr eaLnBrk="1" hangingPunct="1"/>
            <a:r>
              <a:rPr lang="en-US" altLang="x-none" dirty="0">
                <a:latin typeface="Gill Sans MT" charset="0"/>
                <a:sym typeface="Wingdings" charset="2"/>
              </a:rPr>
              <a:t>Reaches logic in the limit when potentials are infinite </a:t>
            </a:r>
            <a:r>
              <a:rPr lang="en-US" altLang="x-none" dirty="0" smtClean="0">
                <a:latin typeface="Gill Sans MT" charset="0"/>
                <a:sym typeface="Wingdings" charset="2"/>
              </a:rPr>
              <a:t/>
            </a:r>
            <a:br>
              <a:rPr lang="en-US" altLang="x-none" dirty="0" smtClean="0">
                <a:latin typeface="Gill Sans MT" charset="0"/>
                <a:sym typeface="Wingdings" charset="2"/>
              </a:rPr>
            </a:br>
            <a:r>
              <a:rPr lang="en-US" altLang="x-none" dirty="0" smtClean="0">
                <a:latin typeface="Gill Sans MT" charset="0"/>
                <a:sym typeface="Wingdings" charset="2"/>
              </a:rPr>
              <a:t>(</a:t>
            </a:r>
            <a:r>
              <a:rPr lang="en-US" altLang="x-none" dirty="0">
                <a:latin typeface="Gill Sans MT" charset="0"/>
                <a:sym typeface="Wingdings" charset="2"/>
              </a:rPr>
              <a:t>sort of)</a:t>
            </a:r>
            <a:endParaRPr lang="en-US" altLang="x-none" dirty="0">
              <a:latin typeface="Gill Sans MT" charset="0"/>
              <a:sym typeface="Symbol" charset="2"/>
            </a:endParaRPr>
          </a:p>
        </p:txBody>
      </p:sp>
      <p:sp>
        <p:nvSpPr>
          <p:cNvPr id="4" name="TextBox 10"/>
          <p:cNvSpPr txBox="1">
            <a:spLocks noChangeArrowheads="1"/>
          </p:cNvSpPr>
          <p:nvPr/>
        </p:nvSpPr>
        <p:spPr bwMode="auto">
          <a:xfrm>
            <a:off x="3707904" y="6288881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dirty="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755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162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+mn-lt"/>
                <a:ea typeface="ＭＳ Ｐゴシック" charset="0"/>
                <a:cs typeface="ＭＳ Ｐゴシック" charset="0"/>
              </a:rPr>
              <a:t>MLNs are expensive </a:t>
            </a:r>
            <a:r>
              <a:rPr lang="en-US">
                <a:latin typeface="+mn-lt"/>
                <a:ea typeface="ＭＳ Ｐゴシック" charset="0"/>
                <a:cs typeface="ＭＳ Ｐゴシック" charset="0"/>
                <a:sym typeface="Wingdings" charset="0"/>
              </a:rPr>
              <a:t></a:t>
            </a: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58200" cy="4452938"/>
          </a:xfrm>
        </p:spPr>
        <p:txBody>
          <a:bodyPr/>
          <a:lstStyle/>
          <a:p>
            <a:pPr eaLnBrk="1" hangingPunct="1"/>
            <a:r>
              <a:rPr lang="en-US" altLang="x-none" sz="2800" dirty="0">
                <a:latin typeface="Gill Sans MT" charset="0"/>
              </a:rPr>
              <a:t>Inference done by </a:t>
            </a:r>
            <a:r>
              <a:rPr lang="en-US" altLang="x-none" sz="2800" i="1" dirty="0">
                <a:latin typeface="Gill Sans MT" charset="0"/>
              </a:rPr>
              <a:t>explicitly building a ground MLN</a:t>
            </a:r>
          </a:p>
          <a:p>
            <a:pPr lvl="1" eaLnBrk="1" hangingPunct="1"/>
            <a:r>
              <a:rPr lang="en-US" altLang="x-none" dirty="0" err="1">
                <a:latin typeface="Gill Sans MT" charset="0"/>
              </a:rPr>
              <a:t>Herbrand</a:t>
            </a:r>
            <a:r>
              <a:rPr lang="en-US" altLang="x-none" dirty="0">
                <a:latin typeface="Gill Sans MT" charset="0"/>
              </a:rPr>
              <a:t> base is huge for reasonable programs: </a:t>
            </a:r>
            <a:r>
              <a:rPr lang="en-US" altLang="x-none" dirty="0">
                <a:latin typeface="Gill Sans MT" charset="0"/>
                <a:sym typeface="Symbol" charset="2"/>
              </a:rPr>
              <a:t>It grows </a:t>
            </a:r>
            <a:r>
              <a:rPr lang="en-US" altLang="x-none" i="1" dirty="0">
                <a:latin typeface="Gill Sans MT" charset="0"/>
                <a:sym typeface="Symbol" charset="2"/>
              </a:rPr>
              <a:t>faster</a:t>
            </a:r>
            <a:r>
              <a:rPr lang="en-US" altLang="x-none" dirty="0">
                <a:latin typeface="Gill Sans MT" charset="0"/>
                <a:sym typeface="Symbol" charset="2"/>
              </a:rPr>
              <a:t> than the size of the DB of facts</a:t>
            </a:r>
          </a:p>
          <a:p>
            <a:pPr lvl="1" eaLnBrk="1" hangingPunct="1"/>
            <a:r>
              <a:rPr lang="en-US" altLang="x-none" dirty="0">
                <a:latin typeface="Gill Sans MT" charset="0"/>
                <a:sym typeface="Symbol" charset="2"/>
              </a:rPr>
              <a:t>You</a:t>
            </a:r>
            <a:r>
              <a:rPr lang="en-US" altLang="en-US" dirty="0">
                <a:latin typeface="Gill Sans MT" charset="0"/>
                <a:sym typeface="Symbol" charset="2"/>
              </a:rPr>
              <a:t>’</a:t>
            </a:r>
            <a:r>
              <a:rPr lang="en-US" altLang="x-none" dirty="0">
                <a:latin typeface="Gill Sans MT" charset="0"/>
                <a:sym typeface="Symbol" charset="2"/>
              </a:rPr>
              <a:t>d like to able to use a huge DB—NELL is </a:t>
            </a:r>
            <a:r>
              <a:rPr lang="en-US" altLang="x-none" dirty="0">
                <a:latin typeface="Cambria Math" charset="0"/>
                <a:sym typeface="Symbol" charset="2"/>
              </a:rPr>
              <a:t>O(10M)</a:t>
            </a:r>
          </a:p>
          <a:p>
            <a:pPr eaLnBrk="1" hangingPunct="1"/>
            <a:r>
              <a:rPr lang="en-US" altLang="x-none" sz="2800" dirty="0">
                <a:latin typeface="Gill Sans MT" charset="0"/>
                <a:sym typeface="Symbol" charset="2"/>
              </a:rPr>
              <a:t>After </a:t>
            </a:r>
            <a:r>
              <a:rPr lang="en-US" altLang="x-none" sz="2800" dirty="0" smtClean="0">
                <a:latin typeface="Gill Sans MT" charset="0"/>
                <a:sym typeface="Symbol" charset="2"/>
              </a:rPr>
              <a:t>that, </a:t>
            </a:r>
            <a:r>
              <a:rPr lang="en-US" altLang="x-none" sz="2800" dirty="0">
                <a:latin typeface="Gill Sans MT" charset="0"/>
                <a:sym typeface="Symbol" charset="2"/>
              </a:rPr>
              <a:t>inference on an arbitrary MLN is </a:t>
            </a:r>
            <a:r>
              <a:rPr lang="en-US" altLang="x-none" sz="2800" i="1" dirty="0">
                <a:latin typeface="Gill Sans MT" charset="0"/>
                <a:sym typeface="Symbol" charset="2"/>
              </a:rPr>
              <a:t>expensive</a:t>
            </a:r>
            <a:r>
              <a:rPr lang="en-US" altLang="x-none" sz="2800" dirty="0">
                <a:latin typeface="Gill Sans MT" charset="0"/>
                <a:sym typeface="Symbol" charset="2"/>
              </a:rPr>
              <a:t>:  #P-complete</a:t>
            </a:r>
          </a:p>
          <a:p>
            <a:pPr lvl="1" eaLnBrk="1" hangingPunct="1"/>
            <a:r>
              <a:rPr lang="en-US" altLang="x-none" dirty="0">
                <a:latin typeface="Gill Sans MT" charset="0"/>
                <a:sym typeface="Symbol" charset="2"/>
              </a:rPr>
              <a:t>It</a:t>
            </a:r>
            <a:r>
              <a:rPr lang="en-US" altLang="en-US" dirty="0">
                <a:latin typeface="Gill Sans MT" charset="0"/>
                <a:sym typeface="Symbol" charset="2"/>
              </a:rPr>
              <a:t>’</a:t>
            </a:r>
            <a:r>
              <a:rPr lang="en-US" altLang="x-none" dirty="0">
                <a:latin typeface="Gill Sans MT" charset="0"/>
                <a:sym typeface="Symbol" charset="2"/>
              </a:rPr>
              <a:t>s not obvious how to restrict the template so the MLNs will be </a:t>
            </a:r>
            <a:r>
              <a:rPr lang="en-US" altLang="x-none" dirty="0" smtClean="0">
                <a:latin typeface="Gill Sans MT" charset="0"/>
                <a:sym typeface="Symbol" charset="2"/>
              </a:rPr>
              <a:t>tractable</a:t>
            </a:r>
            <a:endParaRPr lang="en-US" altLang="x-none" dirty="0">
              <a:latin typeface="Gill Sans MT" charset="0"/>
              <a:sym typeface="Symbol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6352375"/>
            <a:ext cx="4650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latin typeface="Gill Sans"/>
                <a:cs typeface="Gill Sans"/>
              </a:rPr>
              <a:t>Wang&amp;Cohen</a:t>
            </a:r>
            <a:r>
              <a:rPr lang="en-US" altLang="zh-CN" sz="1400" dirty="0" smtClean="0">
                <a:latin typeface="Gill Sans"/>
                <a:cs typeface="Gill Sans"/>
              </a:rPr>
              <a:t>, Scalable</a:t>
            </a:r>
            <a:r>
              <a:rPr lang="zh-CN" altLang="en-US" sz="1400" dirty="0" smtClean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Statistical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Relational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Learning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for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 smtClean="0">
                <a:latin typeface="Gill Sans"/>
                <a:cs typeface="Gill Sans"/>
              </a:rPr>
              <a:t>NLP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911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5-03-18 at 10.37.31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4"/>
          <a:stretch/>
        </p:blipFill>
        <p:spPr>
          <a:xfrm>
            <a:off x="304800" y="1484784"/>
            <a:ext cx="4502976" cy="28202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Accessing Document Annotation Databases</a:t>
            </a:r>
            <a:endParaRPr lang="en-US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ight Arrow 4"/>
          <p:cNvSpPr>
            <a:spLocks noChangeArrowheads="1"/>
          </p:cNvSpPr>
          <p:nvPr/>
        </p:nvSpPr>
        <p:spPr bwMode="auto">
          <a:xfrm>
            <a:off x="5029200" y="1981200"/>
            <a:ext cx="1905000" cy="609600"/>
          </a:xfrm>
          <a:prstGeom prst="righ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Answers</a:t>
            </a:r>
          </a:p>
        </p:txBody>
      </p:sp>
      <p:sp>
        <p:nvSpPr>
          <p:cNvPr id="7" name="Left Arrow 6"/>
          <p:cNvSpPr>
            <a:spLocks noChangeArrowheads="1"/>
          </p:cNvSpPr>
          <p:nvPr/>
        </p:nvSpPr>
        <p:spPr bwMode="auto">
          <a:xfrm>
            <a:off x="4953000" y="1524000"/>
            <a:ext cx="1905000" cy="533400"/>
          </a:xfrm>
          <a:prstGeom prst="leftArrow">
            <a:avLst>
              <a:gd name="adj1" fmla="val 50000"/>
              <a:gd name="adj2" fmla="val 500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Queries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0" y="1676400"/>
            <a:ext cx="595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3200">
                <a:latin typeface="Gill Sans MT" charset="0"/>
              </a:rPr>
              <a:t>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20488" y="2924944"/>
            <a:ext cx="4260024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x-none" sz="1800" b="1" dirty="0" smtClean="0">
                <a:solidFill>
                  <a:srgbClr val="0544FF"/>
                </a:solidFill>
                <a:latin typeface="Gill Sans MT" charset="0"/>
              </a:rPr>
              <a:t>Challenges</a:t>
            </a:r>
            <a:r>
              <a:rPr lang="en-US" altLang="x-none" sz="1800" dirty="0" smtClean="0">
                <a:solidFill>
                  <a:srgbClr val="0544FF"/>
                </a:solidFill>
                <a:latin typeface="Gill Sans MT" charset="0"/>
              </a:rPr>
              <a:t>:</a:t>
            </a:r>
            <a:endParaRPr lang="en-US" altLang="x-none" sz="1800" dirty="0" smtClean="0">
              <a:solidFill>
                <a:srgbClr val="0544FF"/>
              </a:solidFill>
              <a:latin typeface="Gill Sans MT" charset="0"/>
            </a:endParaRPr>
          </a:p>
          <a:p>
            <a:pPr marL="285750" indent="-285750" algn="l" eaLnBrk="1" hangingPunct="1">
              <a:buFont typeface="Arial" charset="0"/>
              <a:buChar char="•"/>
            </a:pP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Robustness</a:t>
            </a:r>
            <a:r>
              <a:rPr lang="en-US" altLang="x-none" sz="1800" dirty="0">
                <a:solidFill>
                  <a:srgbClr val="000000"/>
                </a:solidFill>
                <a:latin typeface="Gill Sans MT" charset="0"/>
              </a:rPr>
              <a:t>: noise, incompleteness, ambiguity (</a:t>
            </a:r>
            <a:r>
              <a:rPr lang="en-US" altLang="en-US" sz="1800" dirty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altLang="ja-JP" sz="1800" i="1" dirty="0">
                <a:solidFill>
                  <a:srgbClr val="000000"/>
                </a:solidFill>
                <a:latin typeface="Gill Sans MT" charset="0"/>
              </a:rPr>
              <a:t>Sunnybrook</a:t>
            </a:r>
            <a:r>
              <a:rPr lang="en-US" altLang="en-US" sz="1800" dirty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altLang="ja-JP" sz="1800" dirty="0">
                <a:solidFill>
                  <a:srgbClr val="000000"/>
                </a:solidFill>
                <a:latin typeface="Gill Sans MT" charset="0"/>
              </a:rPr>
              <a:t>), statistical information (</a:t>
            </a:r>
            <a:r>
              <a:rPr lang="en-US" altLang="en-US" sz="1800" dirty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altLang="ja-JP" sz="1800" i="1" dirty="0" err="1">
                <a:solidFill>
                  <a:srgbClr val="000000"/>
                </a:solidFill>
                <a:latin typeface="Gill Sans MT" charset="0"/>
              </a:rPr>
              <a:t>foundInRoom</a:t>
            </a:r>
            <a:r>
              <a:rPr lang="en-US" altLang="ja-JP" sz="1800" i="1" dirty="0">
                <a:solidFill>
                  <a:srgbClr val="000000"/>
                </a:solidFill>
                <a:latin typeface="Gill Sans MT" charset="0"/>
              </a:rPr>
              <a:t>(bathtub, bathroom)</a:t>
            </a:r>
            <a:r>
              <a:rPr lang="en-US" altLang="en-US" sz="1800" dirty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altLang="ja-JP" sz="1800" dirty="0">
                <a:solidFill>
                  <a:srgbClr val="000000"/>
                </a:solidFill>
                <a:latin typeface="Gill Sans MT" charset="0"/>
              </a:rPr>
              <a:t>), </a:t>
            </a:r>
            <a:r>
              <a:rPr lang="en-US" altLang="ja-JP" sz="1800" dirty="0" smtClean="0">
                <a:solidFill>
                  <a:srgbClr val="000000"/>
                </a:solidFill>
                <a:latin typeface="Gill Sans MT" charset="0"/>
              </a:rPr>
              <a:t>…</a:t>
            </a:r>
          </a:p>
          <a:p>
            <a:pPr marL="285750" indent="-285750" algn="l" eaLnBrk="1" hangingPunct="1">
              <a:buFont typeface="Arial" charset="0"/>
              <a:buChar char="•"/>
            </a:pP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Complex </a:t>
            </a:r>
            <a:r>
              <a:rPr lang="en-US" altLang="x-none" sz="1800" b="1" dirty="0">
                <a:solidFill>
                  <a:srgbClr val="000000"/>
                </a:solidFill>
                <a:latin typeface="Gill Sans MT" charset="0"/>
              </a:rPr>
              <a:t>queries: </a:t>
            </a:r>
            <a:r>
              <a:rPr lang="en-US" altLang="en-US" sz="1800" dirty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altLang="x-none" sz="1800" dirty="0">
                <a:solidFill>
                  <a:srgbClr val="000000"/>
                </a:solidFill>
                <a:latin typeface="Gill Sans MT" charset="0"/>
              </a:rPr>
              <a:t>which Canadian hockey teams have won the Stanley Cup</a:t>
            </a:r>
            <a:r>
              <a:rPr lang="en-US" altLang="x-none" sz="1800" dirty="0" smtClean="0">
                <a:solidFill>
                  <a:srgbClr val="000000"/>
                </a:solidFill>
                <a:latin typeface="Gill Sans MT" charset="0"/>
              </a:rPr>
              <a:t>?</a:t>
            </a:r>
            <a:r>
              <a:rPr lang="en-US" altLang="en-US" sz="1800" dirty="0" smtClean="0">
                <a:solidFill>
                  <a:srgbClr val="000000"/>
                </a:solidFill>
                <a:latin typeface="Gill Sans MT" charset="0"/>
              </a:rPr>
              <a:t>”</a:t>
            </a:r>
            <a:endParaRPr lang="en-US" altLang="en-US" sz="1800" b="1" dirty="0">
              <a:solidFill>
                <a:srgbClr val="000000"/>
              </a:solidFill>
              <a:latin typeface="Gill Sans MT" charset="0"/>
            </a:endParaRPr>
          </a:p>
          <a:p>
            <a:pPr marL="285750" indent="-285750" algn="l" eaLnBrk="1" hangingPunct="1">
              <a:buFont typeface="Arial" charset="0"/>
              <a:buChar char="•"/>
            </a:pP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Extensions </a:t>
            </a: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to </a:t>
            </a: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annotations </a:t>
            </a: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required</a:t>
            </a:r>
            <a:r>
              <a:rPr lang="en-US" altLang="x-none" sz="1800" dirty="0" smtClean="0">
                <a:solidFill>
                  <a:srgbClr val="000000"/>
                </a:solidFill>
                <a:latin typeface="Gill Sans MT" charset="0"/>
              </a:rPr>
              <a:t> (exploit domain knowledge)</a:t>
            </a:r>
          </a:p>
          <a:p>
            <a:pPr marL="285750" indent="-285750" algn="l" eaLnBrk="1" hangingPunct="1">
              <a:buFont typeface="Arial" charset="0"/>
              <a:buChar char="•"/>
            </a:pPr>
            <a:r>
              <a:rPr lang="en-US" altLang="x-none" sz="1800" b="1" dirty="0" smtClean="0">
                <a:solidFill>
                  <a:srgbClr val="000000"/>
                </a:solidFill>
                <a:latin typeface="Gill Sans MT" charset="0"/>
              </a:rPr>
              <a:t>Learning</a:t>
            </a:r>
            <a:r>
              <a:rPr lang="en-US" altLang="x-none" sz="1800" dirty="0">
                <a:solidFill>
                  <a:srgbClr val="000000"/>
                </a:solidFill>
                <a:latin typeface="Gill Sans MT" charset="0"/>
              </a:rPr>
              <a:t>: how to </a:t>
            </a:r>
            <a:r>
              <a:rPr lang="en-US" altLang="x-none" sz="1800" i="1" dirty="0">
                <a:solidFill>
                  <a:srgbClr val="000000"/>
                </a:solidFill>
                <a:latin typeface="Gill Sans MT" charset="0"/>
              </a:rPr>
              <a:t>acquire and maintain</a:t>
            </a:r>
            <a:r>
              <a:rPr lang="en-US" altLang="x-none" sz="1800" dirty="0">
                <a:solidFill>
                  <a:srgbClr val="000000"/>
                </a:solidFill>
                <a:latin typeface="Gill Sans MT" charset="0"/>
              </a:rPr>
              <a:t> </a:t>
            </a:r>
            <a:r>
              <a:rPr lang="en-US" altLang="x-none" sz="1800" dirty="0" smtClean="0">
                <a:solidFill>
                  <a:srgbClr val="000000"/>
                </a:solidFill>
                <a:latin typeface="Gill Sans MT" charset="0"/>
              </a:rPr>
              <a:t>domain models as </a:t>
            </a:r>
            <a:r>
              <a:rPr lang="en-US" altLang="x-none" sz="1800" dirty="0">
                <a:solidFill>
                  <a:srgbClr val="000000"/>
                </a:solidFill>
                <a:latin typeface="Gill Sans MT" charset="0"/>
              </a:rPr>
              <a:t>well as how to use </a:t>
            </a:r>
            <a:r>
              <a:rPr lang="en-US" altLang="x-none" sz="1800" dirty="0" smtClean="0">
                <a:solidFill>
                  <a:srgbClr val="000000"/>
                </a:solidFill>
                <a:latin typeface="Gill Sans MT" charset="0"/>
              </a:rPr>
              <a:t>it</a:t>
            </a:r>
            <a:endParaRPr lang="en-US" altLang="x-none" sz="1800" dirty="0">
              <a:solidFill>
                <a:srgbClr val="000000"/>
              </a:solidFill>
              <a:latin typeface="Gill Sans MT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039432" y="4653136"/>
            <a:ext cx="2590800" cy="1304329"/>
            <a:chOff x="1752600" y="5029200"/>
            <a:chExt cx="2590800" cy="1304632"/>
          </a:xfrm>
        </p:grpSpPr>
        <p:sp>
          <p:nvSpPr>
            <p:cNvPr id="12" name="TextBox 11"/>
            <p:cNvSpPr txBox="1"/>
            <p:nvPr/>
          </p:nvSpPr>
          <p:spPr>
            <a:xfrm>
              <a:off x="1752600" y="5410288"/>
              <a:ext cx="2590800" cy="92354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en-US" sz="1800" b="1" dirty="0" smtClean="0">
                  <a:latin typeface="Gill Sans MT" charset="0"/>
                </a:rPr>
                <a:t>“</a:t>
              </a:r>
              <a:r>
                <a:rPr lang="en-US" altLang="x-none" sz="1800" b="1" dirty="0" smtClean="0">
                  <a:solidFill>
                    <a:srgbClr val="FF0000"/>
                  </a:solidFill>
                  <a:latin typeface="Gill Sans MT" charset="0"/>
                </a:rPr>
                <a:t>Expressive</a:t>
              </a:r>
              <a:r>
                <a:rPr lang="en-US" altLang="x-none" sz="1800" b="1" dirty="0">
                  <a:solidFill>
                    <a:srgbClr val="FF0000"/>
                  </a:solidFill>
                  <a:latin typeface="Gill Sans MT" charset="0"/>
                </a:rPr>
                <a:t>,  probabilistic, efficient</a:t>
              </a:r>
              <a:r>
                <a:rPr lang="en-US" altLang="x-none" sz="1800" b="1" dirty="0">
                  <a:latin typeface="Gill Sans MT" charset="0"/>
                </a:rPr>
                <a:t>:</a:t>
              </a:r>
              <a:r>
                <a:rPr lang="en-US" altLang="x-none" sz="1800" b="1" dirty="0">
                  <a:solidFill>
                    <a:schemeClr val="accent1"/>
                  </a:solidFill>
                  <a:latin typeface="Gill Sans MT" charset="0"/>
                </a:rPr>
                <a:t> </a:t>
              </a:r>
              <a:r>
                <a:rPr lang="en-US" altLang="x-none" sz="1800" dirty="0">
                  <a:solidFill>
                    <a:srgbClr val="0305FF"/>
                  </a:solidFill>
                  <a:latin typeface="Gill Sans MT" charset="0"/>
                </a:rPr>
                <a:t>pick any two</a:t>
              </a:r>
              <a:r>
                <a:rPr lang="en-US" altLang="en-US" sz="1800" dirty="0" smtClean="0">
                  <a:latin typeface="Gill Sans MT" charset="0"/>
                </a:rPr>
                <a:t>”</a:t>
              </a:r>
              <a:endParaRPr lang="en-US" altLang="x-none" sz="1800" dirty="0">
                <a:latin typeface="Gill Sans MT" charset="0"/>
              </a:endParaRPr>
            </a:p>
          </p:txBody>
        </p:sp>
        <p:sp>
          <p:nvSpPr>
            <p:cNvPr id="19467" name="TextBox 1"/>
            <p:cNvSpPr txBox="1">
              <a:spLocks noChangeArrowheads="1"/>
            </p:cNvSpPr>
            <p:nvPr/>
          </p:nvSpPr>
          <p:spPr bwMode="auto">
            <a:xfrm>
              <a:off x="1752600" y="5029200"/>
              <a:ext cx="2493963" cy="369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800" dirty="0" smtClean="0">
                  <a:latin typeface="+mn-lt"/>
                </a:rPr>
                <a:t>Current state of the art</a:t>
              </a: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7620000" y="1219200"/>
            <a:ext cx="1447800" cy="16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What if the DB/KB or </a:t>
            </a:r>
            <a:r>
              <a:rPr lang="en-US" dirty="0" smtClean="0"/>
              <a:t>domain models are </a:t>
            </a:r>
            <a:r>
              <a:rPr lang="en-US" dirty="0"/>
              <a:t>imperfect?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5736" y="6352375"/>
            <a:ext cx="4650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rgbClr val="0305FF"/>
                </a:solidFill>
                <a:latin typeface="Gill Sans"/>
                <a:cs typeface="Gill Sans"/>
              </a:rPr>
              <a:t>Wang&amp;Cohen</a:t>
            </a:r>
            <a:r>
              <a:rPr lang="en-US" altLang="zh-CN" sz="1400" dirty="0" smtClean="0">
                <a:solidFill>
                  <a:srgbClr val="0305FF"/>
                </a:solidFill>
                <a:latin typeface="Gill Sans"/>
                <a:cs typeface="Gill Sans"/>
              </a:rPr>
              <a:t>, Scalable</a:t>
            </a:r>
            <a:r>
              <a:rPr lang="zh-CN" altLang="en-US" sz="1400" dirty="0" smtClean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Statistical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Relational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Learning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for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 smtClean="0">
                <a:solidFill>
                  <a:srgbClr val="0305FF"/>
                </a:solidFill>
                <a:latin typeface="Gill Sans"/>
                <a:cs typeface="Gill Sans"/>
              </a:rPr>
              <a:t>NLP</a:t>
            </a:r>
            <a:endParaRPr lang="en-US" sz="1400" dirty="0">
              <a:solidFill>
                <a:srgbClr val="03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2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/>
      <p:bldP spid="11" grpId="0" animBg="1"/>
      <p:bldP spid="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Probabilistic Databases for Scalability?</a:t>
            </a:r>
            <a:endParaRPr lang="en-US" dirty="0"/>
          </a:p>
        </p:txBody>
      </p:sp>
      <p:pic>
        <p:nvPicPr>
          <p:cNvPr id="4" name="Picture 3" descr="Screen Shot 2016-06-06 at 4.18.0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74"/>
          <a:stretch/>
        </p:blipFill>
        <p:spPr>
          <a:xfrm>
            <a:off x="1651000" y="1768797"/>
            <a:ext cx="5223933" cy="1438329"/>
          </a:xfrm>
          <a:prstGeom prst="rect">
            <a:avLst/>
          </a:prstGeom>
        </p:spPr>
      </p:pic>
      <p:pic>
        <p:nvPicPr>
          <p:cNvPr id="5" name="Picture 4" descr="Screen Shot 2016-06-06 at 4.18.03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11"/>
          <a:stretch/>
        </p:blipFill>
        <p:spPr>
          <a:xfrm>
            <a:off x="1651000" y="3929120"/>
            <a:ext cx="5482167" cy="1422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78001" y="1068629"/>
            <a:ext cx="5029198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Old trick: If you want to weight a </a:t>
            </a:r>
            <a:r>
              <a:rPr lang="en-US" sz="2000" b="1" dirty="0" smtClean="0"/>
              <a:t>rule</a:t>
            </a:r>
            <a:r>
              <a:rPr lang="en-US" sz="2000" dirty="0" smtClean="0"/>
              <a:t> you can introduce a </a:t>
            </a:r>
            <a:r>
              <a:rPr lang="en-US" sz="2000" b="1" dirty="0" smtClean="0"/>
              <a:t>rule-specific fact</a:t>
            </a:r>
            <a:r>
              <a:rPr lang="en-US" sz="2000" dirty="0" smtClean="0"/>
              <a:t>…. 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93335" y="2822945"/>
            <a:ext cx="6392332" cy="2672591"/>
            <a:chOff x="1693335" y="3204681"/>
            <a:chExt cx="6392332" cy="2672591"/>
          </a:xfrm>
        </p:grpSpPr>
        <p:sp>
          <p:nvSpPr>
            <p:cNvPr id="6" name="TextBox 5"/>
            <p:cNvSpPr txBox="1"/>
            <p:nvPr/>
          </p:nvSpPr>
          <p:spPr>
            <a:xfrm>
              <a:off x="4402667" y="5477162"/>
              <a:ext cx="20883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Times New Roman"/>
                  <a:cs typeface="Times New Roman"/>
                </a:rPr>
                <a:t>weighted(r3),0.88</a:t>
              </a:r>
              <a:endParaRPr lang="en-US" sz="2000" b="1" dirty="0">
                <a:latin typeface="Times New Roman"/>
                <a:cs typeface="Times New Roman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93335" y="3204681"/>
              <a:ext cx="63923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Times New Roman"/>
                  <a:cs typeface="Times New Roman"/>
                </a:rPr>
                <a:t>r3. status(</a:t>
              </a:r>
              <a:r>
                <a:rPr lang="en-US" sz="2000" dirty="0" err="1" smtClean="0">
                  <a:latin typeface="Times New Roman"/>
                  <a:cs typeface="Times New Roman"/>
                </a:rPr>
                <a:t>X,tired</a:t>
              </a:r>
              <a:r>
                <a:rPr lang="en-US" sz="2000" dirty="0" smtClean="0">
                  <a:latin typeface="Times New Roman"/>
                  <a:cs typeface="Times New Roman"/>
                </a:rPr>
                <a:t>) :- child(W,X), infant(W), </a:t>
              </a:r>
              <a:r>
                <a:rPr lang="en-US" sz="2000" b="1" dirty="0" smtClean="0">
                  <a:latin typeface="Times New Roman"/>
                  <a:cs typeface="Times New Roman"/>
                </a:rPr>
                <a:t>weighted(r3).</a:t>
              </a:r>
              <a:endParaRPr lang="en-US" sz="2000" b="1" dirty="0">
                <a:latin typeface="Times New Roman"/>
                <a:cs typeface="Times New Roman"/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>
          <a:xfrm flipH="1">
            <a:off x="1693335" y="2632397"/>
            <a:ext cx="5113864" cy="84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63133" y="5529426"/>
            <a:ext cx="631613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So learning rule </a:t>
            </a:r>
            <a:r>
              <a:rPr lang="en-US" sz="2000" dirty="0" smtClean="0"/>
              <a:t>weights </a:t>
            </a:r>
            <a:r>
              <a:rPr lang="en-US" sz="2000" dirty="0" smtClean="0"/>
              <a:t>is a </a:t>
            </a:r>
            <a:r>
              <a:rPr lang="en-US" sz="2000" b="1" dirty="0" smtClean="0"/>
              <a:t>special case </a:t>
            </a:r>
            <a:r>
              <a:rPr lang="en-US" sz="2000" dirty="0" smtClean="0"/>
              <a:t>of learning weights for </a:t>
            </a:r>
            <a:r>
              <a:rPr lang="en-US" sz="2000" b="1" dirty="0" smtClean="0"/>
              <a:t>selected DB facts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693335" y="3151005"/>
            <a:ext cx="6392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/>
                <a:cs typeface="Times New Roman"/>
              </a:rPr>
              <a:t>r3. </a:t>
            </a:r>
            <a:r>
              <a:rPr lang="en-US" sz="2000" dirty="0" smtClean="0">
                <a:latin typeface="Times New Roman"/>
                <a:cs typeface="Times New Roman"/>
              </a:rPr>
              <a:t>status(X,T) </a:t>
            </a:r>
            <a:r>
              <a:rPr lang="en-US" sz="2000" dirty="0" smtClean="0">
                <a:latin typeface="Times New Roman"/>
                <a:cs typeface="Times New Roman"/>
              </a:rPr>
              <a:t>:- </a:t>
            </a:r>
            <a:r>
              <a:rPr lang="en-US" sz="2000" dirty="0" smtClean="0">
                <a:latin typeface="Times New Roman"/>
                <a:cs typeface="Times New Roman"/>
              </a:rPr>
              <a:t>	child(W,X</a:t>
            </a:r>
            <a:r>
              <a:rPr lang="en-US" sz="2000" dirty="0" smtClean="0">
                <a:latin typeface="Times New Roman"/>
                <a:cs typeface="Times New Roman"/>
              </a:rPr>
              <a:t>), infant(W), </a:t>
            </a:r>
            <a:r>
              <a:rPr lang="en-US" sz="2000" dirty="0" smtClean="0">
                <a:latin typeface="Times New Roman"/>
                <a:cs typeface="Times New Roman"/>
              </a:rPr>
              <a:t/>
            </a:r>
            <a:br>
              <a:rPr lang="en-US" sz="2000" dirty="0" smtClean="0">
                <a:latin typeface="Times New Roman"/>
                <a:cs typeface="Times New Roman"/>
              </a:rPr>
            </a:br>
            <a:r>
              <a:rPr lang="en-US" sz="2000" dirty="0" smtClean="0">
                <a:latin typeface="Times New Roman"/>
                <a:cs typeface="Times New Roman"/>
              </a:rPr>
              <a:t>		</a:t>
            </a:r>
            <a:r>
              <a:rPr lang="en-US" sz="2000" dirty="0" err="1" smtClean="0">
                <a:latin typeface="Times New Roman"/>
                <a:cs typeface="Times New Roman"/>
              </a:rPr>
              <a:t>assign_tired</a:t>
            </a:r>
            <a:r>
              <a:rPr lang="en-US" sz="2000" dirty="0" smtClean="0">
                <a:latin typeface="Times New Roman"/>
                <a:cs typeface="Times New Roman"/>
              </a:rPr>
              <a:t>(T), </a:t>
            </a:r>
            <a:r>
              <a:rPr lang="en-US" sz="2000" b="1" dirty="0" smtClean="0">
                <a:latin typeface="Times New Roman"/>
                <a:cs typeface="Times New Roman"/>
              </a:rPr>
              <a:t>weighted(r3</a:t>
            </a:r>
            <a:r>
              <a:rPr lang="en-US" sz="2000" b="1" dirty="0" smtClean="0">
                <a:latin typeface="Times New Roman"/>
                <a:cs typeface="Times New Roman"/>
              </a:rPr>
              <a:t>).</a:t>
            </a:r>
            <a:endParaRPr lang="en-US" sz="2000" b="1" dirty="0"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63688" y="3767344"/>
            <a:ext cx="2250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assign_tired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(tired),1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691680" y="3047264"/>
            <a:ext cx="598758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95736" y="6352375"/>
            <a:ext cx="4650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latin typeface="Gill Sans"/>
                <a:cs typeface="Gill Sans"/>
              </a:rPr>
              <a:t>Wang&amp;Cohen</a:t>
            </a:r>
            <a:r>
              <a:rPr lang="en-US" altLang="zh-CN" sz="1400" dirty="0" smtClean="0">
                <a:latin typeface="Gill Sans"/>
                <a:cs typeface="Gill Sans"/>
              </a:rPr>
              <a:t>, Scalable</a:t>
            </a:r>
            <a:r>
              <a:rPr lang="zh-CN" altLang="en-US" sz="1400" dirty="0" smtClean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Statistical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Relational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Learning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for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 smtClean="0">
                <a:latin typeface="Gill Sans"/>
                <a:cs typeface="Gill Sans"/>
              </a:rPr>
              <a:t>NLP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660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PDBs: </a:t>
            </a:r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96975"/>
            <a:ext cx="8507413" cy="4968875"/>
          </a:xfrm>
        </p:spPr>
        <p:txBody>
          <a:bodyPr/>
          <a:lstStyle/>
          <a:p>
            <a:r>
              <a:rPr lang="en-US" dirty="0" smtClean="0"/>
              <a:t>Not clear if expanding queries with respect to rules yields safe queries (safe queries can be answered with SQL)</a:t>
            </a:r>
          </a:p>
          <a:p>
            <a:r>
              <a:rPr lang="en-US" dirty="0" smtClean="0"/>
              <a:t>Rules can be cyclic (no expansion possible)</a:t>
            </a:r>
          </a:p>
          <a:p>
            <a:r>
              <a:rPr lang="en-US" dirty="0" smtClean="0"/>
              <a:t>Queries </a:t>
            </a:r>
            <a:r>
              <a:rPr lang="en-US" dirty="0" smtClean="0"/>
              <a:t>get very </a:t>
            </a:r>
            <a:r>
              <a:rPr lang="en-US" dirty="0" smtClean="0"/>
              <a:t>large due to expansion</a:t>
            </a:r>
            <a:br>
              <a:rPr lang="en-US" dirty="0" smtClean="0"/>
            </a:br>
            <a:r>
              <a:rPr lang="en-US" dirty="0" smtClean="0"/>
              <a:t>(n-way join order optimization has its limits)</a:t>
            </a:r>
            <a:endParaRPr lang="en-US" dirty="0" smtClean="0"/>
          </a:p>
          <a:p>
            <a:pPr lvl="1"/>
            <a:r>
              <a:rPr lang="en-US" dirty="0"/>
              <a:t>P</a:t>
            </a:r>
            <a:r>
              <a:rPr lang="en-US" dirty="0" smtClean="0"/>
              <a:t>reprocessing is at least not easy</a:t>
            </a:r>
            <a:endParaRPr lang="en-US" dirty="0" smtClean="0"/>
          </a:p>
          <a:p>
            <a:pPr lvl="1"/>
            <a:r>
              <a:rPr lang="en-US" dirty="0" smtClean="0"/>
              <a:t>Better approach: Query data </a:t>
            </a:r>
            <a:r>
              <a:rPr lang="en-US" dirty="0" err="1" smtClean="0"/>
              <a:t>w.r.t</a:t>
            </a:r>
            <a:r>
              <a:rPr lang="en-US" dirty="0" smtClean="0"/>
              <a:t>. model</a:t>
            </a:r>
          </a:p>
          <a:p>
            <a:r>
              <a:rPr lang="en-US" dirty="0" smtClean="0"/>
              <a:t>How to learn a model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Learn </a:t>
            </a:r>
            <a:r>
              <a:rPr lang="en-US" dirty="0" err="1" smtClean="0"/>
              <a:t>datalog</a:t>
            </a:r>
            <a:r>
              <a:rPr lang="en-US" dirty="0" smtClean="0"/>
              <a:t> rules</a:t>
            </a:r>
          </a:p>
          <a:p>
            <a:pPr lvl="1"/>
            <a:r>
              <a:rPr lang="en-US" dirty="0" smtClean="0"/>
              <a:t>Learn more complex logical formulas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5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>
                <a:latin typeface="+mn-lt"/>
              </a:rPr>
              <a:t>Inductive Logic Programming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Combines inductive methods with the power of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first</a:t>
            </a:r>
            <a:r>
              <a:rPr lang="en-US" altLang="ja-JP" dirty="0"/>
              <a:t>-order representations</a:t>
            </a:r>
          </a:p>
          <a:p>
            <a:pPr eaLnBrk="1" hangingPunct="1"/>
            <a:r>
              <a:rPr lang="en-US" altLang="ja-JP" dirty="0"/>
              <a:t>Offers a rigorous approach to the </a:t>
            </a:r>
            <a:r>
              <a:rPr lang="en-US" altLang="ja-JP" dirty="0" smtClean="0"/>
              <a:t>learning </a:t>
            </a:r>
            <a:r>
              <a:rPr lang="en-US" altLang="ja-JP" dirty="0" smtClean="0"/>
              <a:t>problem</a:t>
            </a:r>
            <a:endParaRPr lang="en-US" altLang="ja-JP" dirty="0"/>
          </a:p>
          <a:p>
            <a:pPr eaLnBrk="1" hangingPunct="1"/>
            <a:r>
              <a:rPr lang="en-US" altLang="ja-JP" dirty="0"/>
              <a:t>Offers complete algorithms for inducing general, first-order theories from examples</a:t>
            </a:r>
          </a:p>
        </p:txBody>
      </p:sp>
      <p:sp>
        <p:nvSpPr>
          <p:cNvPr id="2" name="Rechteck 1"/>
          <p:cNvSpPr/>
          <p:nvPr/>
        </p:nvSpPr>
        <p:spPr>
          <a:xfrm>
            <a:off x="2987824" y="5086345"/>
            <a:ext cx="3528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>
                <a:solidFill>
                  <a:srgbClr val="0000FF"/>
                </a:solidFill>
              </a:rPr>
              <a:t>J.R. </a:t>
            </a:r>
            <a:r>
              <a:rPr lang="de-DE" sz="1000" dirty="0" err="1">
                <a:solidFill>
                  <a:srgbClr val="0000FF"/>
                </a:solidFill>
              </a:rPr>
              <a:t>Quinlan</a:t>
            </a:r>
            <a:r>
              <a:rPr lang="de-DE" sz="1000" dirty="0">
                <a:solidFill>
                  <a:srgbClr val="0000FF"/>
                </a:solidFill>
              </a:rPr>
              <a:t>. Learning Logical </a:t>
            </a:r>
            <a:r>
              <a:rPr lang="de-DE" sz="1000" dirty="0" err="1">
                <a:solidFill>
                  <a:srgbClr val="0000FF"/>
                </a:solidFill>
              </a:rPr>
              <a:t>Definitions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from</a:t>
            </a:r>
            <a:r>
              <a:rPr lang="de-DE" sz="1000" dirty="0">
                <a:solidFill>
                  <a:srgbClr val="0000FF"/>
                </a:solidFill>
              </a:rPr>
              <a:t> Relations. </a:t>
            </a:r>
            <a:r>
              <a:rPr lang="de-DE" sz="1000" dirty="0" smtClean="0">
                <a:solidFill>
                  <a:srgbClr val="0000FF"/>
                </a:solidFill>
              </a:rPr>
              <a:t/>
            </a:r>
            <a:br>
              <a:rPr lang="de-DE" sz="1000" dirty="0" smtClean="0">
                <a:solidFill>
                  <a:srgbClr val="0000FF"/>
                </a:solidFill>
              </a:rPr>
            </a:br>
            <a:r>
              <a:rPr lang="de-DE" sz="1000" dirty="0" err="1" smtClean="0">
                <a:solidFill>
                  <a:srgbClr val="0000FF"/>
                </a:solidFill>
              </a:rPr>
              <a:t>Machine</a:t>
            </a:r>
            <a:r>
              <a:rPr lang="de-DE" sz="1000" dirty="0" smtClean="0">
                <a:solidFill>
                  <a:srgbClr val="0000FF"/>
                </a:solidFill>
              </a:rPr>
              <a:t> </a:t>
            </a:r>
            <a:r>
              <a:rPr lang="de-DE" sz="1000" dirty="0">
                <a:solidFill>
                  <a:srgbClr val="0000FF"/>
                </a:solidFill>
              </a:rPr>
              <a:t>Learning, Volume 5, </a:t>
            </a:r>
            <a:r>
              <a:rPr lang="de-DE" sz="1000" dirty="0" err="1">
                <a:solidFill>
                  <a:srgbClr val="0000FF"/>
                </a:solidFill>
              </a:rPr>
              <a:t>Number</a:t>
            </a:r>
            <a:r>
              <a:rPr lang="de-DE" sz="1000" dirty="0">
                <a:solidFill>
                  <a:srgbClr val="0000FF"/>
                </a:solidFill>
              </a:rPr>
              <a:t> 3, </a:t>
            </a:r>
            <a:r>
              <a:rPr lang="de-DE" sz="1000" b="1" dirty="0">
                <a:solidFill>
                  <a:srgbClr val="FF0000"/>
                </a:solidFill>
              </a:rPr>
              <a:t>1990</a:t>
            </a:r>
          </a:p>
        </p:txBody>
      </p:sp>
      <p:sp>
        <p:nvSpPr>
          <p:cNvPr id="3" name="Rechteck 2"/>
          <p:cNvSpPr/>
          <p:nvPr/>
        </p:nvSpPr>
        <p:spPr>
          <a:xfrm>
            <a:off x="2627784" y="56612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00" dirty="0" err="1">
                <a:solidFill>
                  <a:srgbClr val="0000FF"/>
                </a:solidFill>
              </a:rPr>
              <a:t>Muggleton</a:t>
            </a:r>
            <a:r>
              <a:rPr lang="de-DE" sz="1000" dirty="0">
                <a:solidFill>
                  <a:srgbClr val="0000FF"/>
                </a:solidFill>
              </a:rPr>
              <a:t>, S.; De </a:t>
            </a:r>
            <a:r>
              <a:rPr lang="de-DE" sz="1000" dirty="0" err="1">
                <a:solidFill>
                  <a:srgbClr val="0000FF"/>
                </a:solidFill>
              </a:rPr>
              <a:t>Raedt</a:t>
            </a:r>
            <a:r>
              <a:rPr lang="de-DE" sz="1000" dirty="0">
                <a:solidFill>
                  <a:srgbClr val="0000FF"/>
                </a:solidFill>
              </a:rPr>
              <a:t>, </a:t>
            </a:r>
            <a:r>
              <a:rPr lang="de-DE" sz="1000" dirty="0" smtClean="0">
                <a:solidFill>
                  <a:srgbClr val="0000FF"/>
                </a:solidFill>
              </a:rPr>
              <a:t>L., </a:t>
            </a:r>
            <a:r>
              <a:rPr lang="de-DE" sz="1000" dirty="0" err="1" smtClean="0">
                <a:solidFill>
                  <a:srgbClr val="0000FF"/>
                </a:solidFill>
              </a:rPr>
              <a:t>Inductive</a:t>
            </a:r>
            <a:r>
              <a:rPr lang="de-DE" sz="1000" dirty="0" smtClean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Logic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Programming</a:t>
            </a:r>
            <a:r>
              <a:rPr lang="de-DE" sz="1000" dirty="0">
                <a:solidFill>
                  <a:srgbClr val="0000FF"/>
                </a:solidFill>
              </a:rPr>
              <a:t>: </a:t>
            </a:r>
            <a:r>
              <a:rPr lang="de-DE" sz="1000" dirty="0" err="1">
                <a:solidFill>
                  <a:srgbClr val="0000FF"/>
                </a:solidFill>
              </a:rPr>
              <a:t>Theory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and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 smtClean="0">
                <a:solidFill>
                  <a:srgbClr val="0000FF"/>
                </a:solidFill>
              </a:rPr>
              <a:t>methods</a:t>
            </a:r>
            <a:r>
              <a:rPr lang="de-DE" sz="1000" dirty="0" smtClean="0">
                <a:solidFill>
                  <a:srgbClr val="0000FF"/>
                </a:solidFill>
              </a:rPr>
              <a:t>. </a:t>
            </a:r>
            <a:r>
              <a:rPr lang="de-DE" sz="1000" dirty="0">
                <a:solidFill>
                  <a:srgbClr val="0000FF"/>
                </a:solidFill>
              </a:rPr>
              <a:t>The Journal of </a:t>
            </a:r>
            <a:r>
              <a:rPr lang="de-DE" sz="1000" dirty="0" err="1">
                <a:solidFill>
                  <a:srgbClr val="0000FF"/>
                </a:solidFill>
              </a:rPr>
              <a:t>Logic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Programming</a:t>
            </a:r>
            <a:r>
              <a:rPr lang="de-DE" sz="1000" dirty="0">
                <a:solidFill>
                  <a:srgbClr val="0000FF"/>
                </a:solidFill>
              </a:rPr>
              <a:t>. 19-20: 629–</a:t>
            </a:r>
            <a:r>
              <a:rPr lang="de-DE" sz="1000" dirty="0" smtClean="0">
                <a:solidFill>
                  <a:srgbClr val="0000FF"/>
                </a:solidFill>
              </a:rPr>
              <a:t>679, </a:t>
            </a:r>
            <a:r>
              <a:rPr lang="de-DE" sz="1000" b="1" dirty="0" smtClean="0">
                <a:solidFill>
                  <a:srgbClr val="FF0000"/>
                </a:solidFill>
              </a:rPr>
              <a:t>1994</a:t>
            </a:r>
            <a:endParaRPr lang="de-DE" sz="1000" dirty="0">
              <a:solidFill>
                <a:srgbClr val="0000FF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2915816" y="6238473"/>
            <a:ext cx="3816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err="1">
                <a:solidFill>
                  <a:srgbClr val="0000FF"/>
                </a:solidFill>
              </a:rPr>
              <a:t>Lavrac</a:t>
            </a:r>
            <a:r>
              <a:rPr lang="de-DE" sz="1000" dirty="0">
                <a:solidFill>
                  <a:srgbClr val="0000FF"/>
                </a:solidFill>
              </a:rPr>
              <a:t>, N.; </a:t>
            </a:r>
            <a:r>
              <a:rPr lang="de-DE" sz="1000" dirty="0" err="1">
                <a:solidFill>
                  <a:srgbClr val="0000FF"/>
                </a:solidFill>
              </a:rPr>
              <a:t>Dzeroski</a:t>
            </a:r>
            <a:r>
              <a:rPr lang="de-DE" sz="1000" dirty="0">
                <a:solidFill>
                  <a:srgbClr val="0000FF"/>
                </a:solidFill>
              </a:rPr>
              <a:t>, </a:t>
            </a:r>
            <a:r>
              <a:rPr lang="de-DE" sz="1000" dirty="0" smtClean="0">
                <a:solidFill>
                  <a:srgbClr val="0000FF"/>
                </a:solidFill>
              </a:rPr>
              <a:t>S., </a:t>
            </a:r>
            <a:r>
              <a:rPr lang="de-DE" sz="1000" dirty="0" err="1">
                <a:solidFill>
                  <a:srgbClr val="0000FF"/>
                </a:solidFill>
              </a:rPr>
              <a:t>Inductive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Logic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Programming</a:t>
            </a:r>
            <a:r>
              <a:rPr lang="de-DE" sz="1000" dirty="0">
                <a:solidFill>
                  <a:srgbClr val="0000FF"/>
                </a:solidFill>
              </a:rPr>
              <a:t>: </a:t>
            </a:r>
            <a:r>
              <a:rPr lang="de-DE" sz="1000" dirty="0" smtClean="0">
                <a:solidFill>
                  <a:srgbClr val="0000FF"/>
                </a:solidFill>
              </a:rPr>
              <a:t/>
            </a:r>
            <a:br>
              <a:rPr lang="de-DE" sz="1000" dirty="0" smtClean="0">
                <a:solidFill>
                  <a:srgbClr val="0000FF"/>
                </a:solidFill>
              </a:rPr>
            </a:br>
            <a:r>
              <a:rPr lang="de-DE" sz="1000" dirty="0" err="1" smtClean="0">
                <a:solidFill>
                  <a:srgbClr val="0000FF"/>
                </a:solidFill>
              </a:rPr>
              <a:t>Techniques</a:t>
            </a:r>
            <a:r>
              <a:rPr lang="de-DE" sz="1000" dirty="0" smtClean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and</a:t>
            </a:r>
            <a:r>
              <a:rPr lang="de-DE" sz="1000" dirty="0">
                <a:solidFill>
                  <a:srgbClr val="0000FF"/>
                </a:solidFill>
              </a:rPr>
              <a:t> </a:t>
            </a:r>
            <a:r>
              <a:rPr lang="de-DE" sz="1000" dirty="0" err="1">
                <a:solidFill>
                  <a:srgbClr val="0000FF"/>
                </a:solidFill>
              </a:rPr>
              <a:t>Applications</a:t>
            </a:r>
            <a:r>
              <a:rPr lang="de-DE" sz="1000" dirty="0">
                <a:solidFill>
                  <a:srgbClr val="0000FF"/>
                </a:solidFill>
              </a:rPr>
              <a:t>. New York: Ellis </a:t>
            </a:r>
            <a:r>
              <a:rPr lang="de-DE" sz="1000" dirty="0" err="1" smtClean="0">
                <a:solidFill>
                  <a:srgbClr val="0000FF"/>
                </a:solidFill>
              </a:rPr>
              <a:t>Horwood</a:t>
            </a:r>
            <a:r>
              <a:rPr lang="de-DE" sz="1000" dirty="0" smtClean="0">
                <a:solidFill>
                  <a:srgbClr val="0000FF"/>
                </a:solidFill>
              </a:rPr>
              <a:t>, </a:t>
            </a:r>
            <a:r>
              <a:rPr lang="de-DE" sz="1000" b="1" dirty="0" smtClean="0">
                <a:solidFill>
                  <a:srgbClr val="FF0000"/>
                </a:solidFill>
              </a:rPr>
              <a:t>1994</a:t>
            </a:r>
            <a:endParaRPr lang="de-DE" sz="1000" dirty="0">
              <a:solidFill>
                <a:srgbClr val="0000FF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376264" y="422108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 smtClean="0">
                <a:solidFill>
                  <a:srgbClr val="0000FF"/>
                </a:solidFill>
              </a:rPr>
              <a:t>E.Y. Shapiro., </a:t>
            </a:r>
            <a:r>
              <a:rPr lang="de-DE" sz="1050" dirty="0" err="1" smtClean="0">
                <a:solidFill>
                  <a:srgbClr val="0000FF"/>
                </a:solidFill>
              </a:rPr>
              <a:t>Inductive</a:t>
            </a:r>
            <a:r>
              <a:rPr lang="de-DE" sz="1050" dirty="0" smtClean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inference</a:t>
            </a:r>
            <a:r>
              <a:rPr lang="de-DE" sz="1050" dirty="0">
                <a:solidFill>
                  <a:srgbClr val="0000FF"/>
                </a:solidFill>
              </a:rPr>
              <a:t> of </a:t>
            </a:r>
            <a:r>
              <a:rPr lang="de-DE" sz="1050" dirty="0" err="1">
                <a:solidFill>
                  <a:srgbClr val="0000FF"/>
                </a:solidFill>
              </a:rPr>
              <a:t>theories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from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facts</a:t>
            </a:r>
            <a:r>
              <a:rPr lang="de-DE" sz="1050" dirty="0">
                <a:solidFill>
                  <a:srgbClr val="0000FF"/>
                </a:solidFill>
              </a:rPr>
              <a:t>, Research Report 192, Yale University, Department of Computer Science, </a:t>
            </a:r>
            <a:r>
              <a:rPr lang="de-DE" sz="1050" b="1" dirty="0">
                <a:solidFill>
                  <a:srgbClr val="FF0000"/>
                </a:solidFill>
              </a:rPr>
              <a:t>1981</a:t>
            </a:r>
            <a:r>
              <a:rPr lang="de-DE" sz="1050" dirty="0">
                <a:solidFill>
                  <a:srgbClr val="0000FF"/>
                </a:solidFill>
              </a:rPr>
              <a:t>. </a:t>
            </a:r>
            <a:r>
              <a:rPr lang="de-DE" sz="1050" dirty="0" err="1">
                <a:solidFill>
                  <a:srgbClr val="0000FF"/>
                </a:solidFill>
              </a:rPr>
              <a:t>Reprinted</a:t>
            </a:r>
            <a:r>
              <a:rPr lang="de-DE" sz="1050" dirty="0">
                <a:solidFill>
                  <a:srgbClr val="0000FF"/>
                </a:solidFill>
              </a:rPr>
              <a:t> in J.-</a:t>
            </a:r>
            <a:r>
              <a:rPr lang="de-DE" sz="1050" dirty="0" smtClean="0">
                <a:solidFill>
                  <a:srgbClr val="0000FF"/>
                </a:solidFill>
              </a:rPr>
              <a:t>L. </a:t>
            </a:r>
            <a:r>
              <a:rPr lang="de-DE" sz="1050" dirty="0" err="1" smtClean="0">
                <a:solidFill>
                  <a:srgbClr val="0000FF"/>
                </a:solidFill>
              </a:rPr>
              <a:t>Lassez</a:t>
            </a:r>
            <a:r>
              <a:rPr lang="de-DE" sz="1050" dirty="0">
                <a:solidFill>
                  <a:srgbClr val="0000FF"/>
                </a:solidFill>
              </a:rPr>
              <a:t>, G. </a:t>
            </a:r>
            <a:r>
              <a:rPr lang="de-DE" sz="1050" dirty="0" err="1">
                <a:solidFill>
                  <a:srgbClr val="0000FF"/>
                </a:solidFill>
              </a:rPr>
              <a:t>Plotkin</a:t>
            </a:r>
            <a:r>
              <a:rPr lang="de-DE" sz="1050" dirty="0">
                <a:solidFill>
                  <a:srgbClr val="0000FF"/>
                </a:solidFill>
              </a:rPr>
              <a:t> (Eds.), </a:t>
            </a:r>
            <a:r>
              <a:rPr lang="de-DE" sz="1050" dirty="0" err="1">
                <a:solidFill>
                  <a:srgbClr val="0000FF"/>
                </a:solidFill>
              </a:rPr>
              <a:t>Computational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Logic</a:t>
            </a:r>
            <a:r>
              <a:rPr lang="de-DE" sz="1050" dirty="0">
                <a:solidFill>
                  <a:srgbClr val="0000FF"/>
                </a:solidFill>
              </a:rPr>
              <a:t>, The MIT Press, Cambridge, MA, 1991, pp. 199–254.</a:t>
            </a:r>
          </a:p>
        </p:txBody>
      </p:sp>
      <p:sp>
        <p:nvSpPr>
          <p:cNvPr id="7" name="Rechteck 6"/>
          <p:cNvSpPr/>
          <p:nvPr/>
        </p:nvSpPr>
        <p:spPr>
          <a:xfrm>
            <a:off x="2286000" y="3571999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050" dirty="0">
                <a:solidFill>
                  <a:srgbClr val="0000FF"/>
                </a:solidFill>
              </a:rPr>
              <a:t>E.Y. Shapiro., The </a:t>
            </a:r>
            <a:r>
              <a:rPr lang="de-DE" sz="1050" dirty="0" err="1">
                <a:solidFill>
                  <a:srgbClr val="0000FF"/>
                </a:solidFill>
              </a:rPr>
              <a:t>model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inference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system</a:t>
            </a:r>
            <a:r>
              <a:rPr lang="de-DE" sz="1050" dirty="0">
                <a:solidFill>
                  <a:srgbClr val="0000FF"/>
                </a:solidFill>
              </a:rPr>
              <a:t>. </a:t>
            </a:r>
            <a:r>
              <a:rPr lang="de-DE" sz="1050" dirty="0" err="1">
                <a:solidFill>
                  <a:srgbClr val="0000FF"/>
                </a:solidFill>
              </a:rPr>
              <a:t>Proceedings</a:t>
            </a:r>
            <a:r>
              <a:rPr lang="de-DE" sz="1050" dirty="0">
                <a:solidFill>
                  <a:srgbClr val="0000FF"/>
                </a:solidFill>
              </a:rPr>
              <a:t> of </a:t>
            </a:r>
            <a:r>
              <a:rPr lang="de-DE" sz="1050" dirty="0" err="1">
                <a:solidFill>
                  <a:srgbClr val="0000FF"/>
                </a:solidFill>
              </a:rPr>
              <a:t>the</a:t>
            </a:r>
            <a:r>
              <a:rPr lang="de-DE" sz="1050" dirty="0">
                <a:solidFill>
                  <a:srgbClr val="0000FF"/>
                </a:solidFill>
              </a:rPr>
              <a:t> 7th international </a:t>
            </a:r>
            <a:r>
              <a:rPr lang="de-DE" sz="1050" dirty="0" err="1">
                <a:solidFill>
                  <a:srgbClr val="0000FF"/>
                </a:solidFill>
              </a:rPr>
              <a:t>joint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conference</a:t>
            </a:r>
            <a:r>
              <a:rPr lang="de-DE" sz="1050" dirty="0">
                <a:solidFill>
                  <a:srgbClr val="0000FF"/>
                </a:solidFill>
              </a:rPr>
              <a:t> on </a:t>
            </a:r>
            <a:r>
              <a:rPr lang="de-DE" sz="1050" dirty="0" err="1">
                <a:solidFill>
                  <a:srgbClr val="0000FF"/>
                </a:solidFill>
              </a:rPr>
              <a:t>Artificial</a:t>
            </a:r>
            <a:r>
              <a:rPr lang="de-DE" sz="1050" dirty="0">
                <a:solidFill>
                  <a:srgbClr val="0000FF"/>
                </a:solidFill>
              </a:rPr>
              <a:t> </a:t>
            </a:r>
            <a:r>
              <a:rPr lang="de-DE" sz="1050" dirty="0" err="1">
                <a:solidFill>
                  <a:srgbClr val="0000FF"/>
                </a:solidFill>
              </a:rPr>
              <a:t>intelligence</a:t>
            </a:r>
            <a:r>
              <a:rPr lang="de-DE" sz="1050" dirty="0">
                <a:solidFill>
                  <a:srgbClr val="0000FF"/>
                </a:solidFill>
              </a:rPr>
              <a:t>-Volume 2. Morgan Kaufmann Publishers Inc., </a:t>
            </a:r>
            <a:r>
              <a:rPr lang="de-DE" sz="1050" b="1" dirty="0">
                <a:solidFill>
                  <a:srgbClr val="FF0000"/>
                </a:solidFill>
              </a:rPr>
              <a:t>1981</a:t>
            </a:r>
          </a:p>
        </p:txBody>
      </p:sp>
    </p:spTree>
    <p:extLst>
      <p:ext uri="{BB962C8B-B14F-4D97-AF65-F5344CB8AC3E}">
        <p14:creationId xmlns:p14="http://schemas.microsoft.com/office/powerpoint/2010/main" val="10528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>
                <a:latin typeface="+mn-lt"/>
              </a:rPr>
              <a:t>ILP: An example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400" dirty="0" smtClean="0">
                <a:solidFill>
                  <a:srgbClr val="0000FF"/>
                </a:solidFill>
              </a:rPr>
              <a:t>Example</a:t>
            </a:r>
            <a:r>
              <a:rPr lang="en-US" altLang="ja-JP" sz="2400" dirty="0"/>
              <a:t>: Learning family relations from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>
                <a:ea typeface="ＭＳ Ｐゴシック" charset="0"/>
              </a:rPr>
              <a:t>Observations are an extended family tree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</a:rPr>
              <a:t>Mother, Father and Married relations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</a:rPr>
              <a:t>Male and Female properties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>
                <a:ea typeface="ＭＳ Ｐゴシック" charset="0"/>
              </a:rPr>
              <a:t>Target predicates: Grandparent, </a:t>
            </a:r>
            <a:r>
              <a:rPr lang="en-US" altLang="ja-JP" sz="2000" dirty="0" err="1">
                <a:ea typeface="ＭＳ Ｐゴシック" charset="0"/>
              </a:rPr>
              <a:t>BrotherInLaw</a:t>
            </a:r>
            <a:r>
              <a:rPr lang="en-US" altLang="ja-JP" sz="2000" dirty="0">
                <a:ea typeface="ＭＳ Ｐゴシック" charset="0"/>
              </a:rPr>
              <a:t>, Ancestor </a:t>
            </a:r>
          </a:p>
        </p:txBody>
      </p:sp>
    </p:spTree>
    <p:extLst>
      <p:ext uri="{BB962C8B-B14F-4D97-AF65-F5344CB8AC3E}">
        <p14:creationId xmlns:p14="http://schemas.microsoft.com/office/powerpoint/2010/main" val="192602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683568" y="1412081"/>
            <a:ext cx="7921625" cy="43211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>
                <a:latin typeface="+mn-lt"/>
              </a:rPr>
              <a:t>Example </a:t>
            </a:r>
            <a:r>
              <a:rPr lang="en-US" altLang="ja-JP" dirty="0" smtClean="0">
                <a:latin typeface="+mn-lt"/>
              </a:rPr>
              <a:t>(not </a:t>
            </a:r>
            <a:r>
              <a:rPr lang="en-US" altLang="ja-JP" dirty="0">
                <a:latin typeface="+mn-lt"/>
              </a:rPr>
              <a:t>up to date)</a:t>
            </a:r>
            <a:endParaRPr lang="en-US" altLang="ja-JP" i="1" dirty="0">
              <a:latin typeface="+mn-lt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405130" y="1772444"/>
            <a:ext cx="161490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 dirty="0">
                <a:latin typeface="+mn-lt"/>
              </a:rPr>
              <a:t>George </a:t>
            </a:r>
            <a:r>
              <a:rPr kumimoji="1" lang="en-US" altLang="ja-JP" sz="1800" i="0" dirty="0" smtClean="0">
                <a:latin typeface="+mn-lt"/>
              </a:rPr>
              <a:t>⋈ </a:t>
            </a:r>
            <a:r>
              <a:rPr kumimoji="1" lang="en-US" altLang="ja-JP" sz="1800" i="0" dirty="0">
                <a:latin typeface="+mn-lt"/>
              </a:rPr>
              <a:t>Mum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855443" y="2709069"/>
            <a:ext cx="16850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 dirty="0">
                <a:latin typeface="+mn-lt"/>
              </a:rPr>
              <a:t>Spencer </a:t>
            </a:r>
            <a:r>
              <a:rPr kumimoji="1" lang="en-US" altLang="ja-JP" sz="1800" i="0" dirty="0"/>
              <a:t>⋈</a:t>
            </a:r>
            <a:r>
              <a:rPr kumimoji="1" lang="en-US" altLang="ja-JP" sz="1800" i="0" dirty="0" smtClean="0">
                <a:latin typeface="+mn-lt"/>
              </a:rPr>
              <a:t> </a:t>
            </a:r>
            <a:r>
              <a:rPr kumimoji="1" lang="en-US" altLang="ja-JP" sz="1800" i="0" dirty="0" err="1">
                <a:latin typeface="+mn-lt"/>
              </a:rPr>
              <a:t>Kydd</a:t>
            </a:r>
            <a:endParaRPr kumimoji="1" lang="en-US" altLang="ja-JP" sz="1800" i="0" dirty="0">
              <a:latin typeface="+mn-lt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3120021" y="2707481"/>
            <a:ext cx="18263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 dirty="0">
                <a:latin typeface="+mn-lt"/>
              </a:rPr>
              <a:t>Elizabeth </a:t>
            </a:r>
            <a:r>
              <a:rPr kumimoji="1" lang="en-US" altLang="ja-JP" sz="1800" i="0" dirty="0"/>
              <a:t>⋈</a:t>
            </a:r>
            <a:r>
              <a:rPr kumimoji="1" lang="en-US" altLang="ja-JP" sz="1800" i="0" dirty="0" smtClean="0">
                <a:latin typeface="+mn-lt"/>
              </a:rPr>
              <a:t> </a:t>
            </a:r>
            <a:r>
              <a:rPr kumimoji="1" lang="en-US" altLang="ja-JP" sz="1800" i="0" dirty="0">
                <a:latin typeface="+mn-lt"/>
              </a:rPr>
              <a:t>Philip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866919" y="2707481"/>
            <a:ext cx="10823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Margaret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1486977" y="3860006"/>
            <a:ext cx="16666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 dirty="0">
                <a:latin typeface="+mn-lt"/>
              </a:rPr>
              <a:t>Diana </a:t>
            </a:r>
            <a:r>
              <a:rPr kumimoji="1" lang="en-US" altLang="ja-JP" sz="1800" i="0" dirty="0"/>
              <a:t>⋈</a:t>
            </a:r>
            <a:r>
              <a:rPr kumimoji="1" lang="en-US" altLang="ja-JP" sz="1800" i="0" dirty="0" smtClean="0">
                <a:latin typeface="+mn-lt"/>
              </a:rPr>
              <a:t> </a:t>
            </a:r>
            <a:r>
              <a:rPr kumimoji="1" lang="en-US" altLang="ja-JP" sz="1800" i="0" dirty="0">
                <a:latin typeface="+mn-lt"/>
              </a:rPr>
              <a:t>Charles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3563494" y="3860006"/>
            <a:ext cx="1402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 dirty="0">
                <a:latin typeface="+mn-lt"/>
              </a:rPr>
              <a:t>Anne </a:t>
            </a:r>
            <a:r>
              <a:rPr kumimoji="1" lang="en-US" altLang="ja-JP" sz="1800" i="0" dirty="0"/>
              <a:t>⋈</a:t>
            </a:r>
            <a:r>
              <a:rPr kumimoji="1" lang="en-US" altLang="ja-JP" sz="1800" i="0" dirty="0" smtClean="0">
                <a:latin typeface="+mn-lt"/>
              </a:rPr>
              <a:t> </a:t>
            </a:r>
            <a:r>
              <a:rPr kumimoji="1" lang="en-US" altLang="ja-JP" sz="1800" i="0" dirty="0">
                <a:latin typeface="+mn-lt"/>
              </a:rPr>
              <a:t>Mark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5287399" y="3860006"/>
            <a:ext cx="16984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 dirty="0">
                <a:latin typeface="+mn-lt"/>
              </a:rPr>
              <a:t>Andrew </a:t>
            </a:r>
            <a:r>
              <a:rPr kumimoji="1" lang="en-US" altLang="ja-JP" sz="1800" i="0" dirty="0"/>
              <a:t>⋈</a:t>
            </a:r>
            <a:r>
              <a:rPr kumimoji="1" lang="en-US" altLang="ja-JP" sz="1800" i="0" dirty="0" smtClean="0">
                <a:latin typeface="+mn-lt"/>
              </a:rPr>
              <a:t> </a:t>
            </a:r>
            <a:r>
              <a:rPr kumimoji="1" lang="en-US" altLang="ja-JP" sz="1800" i="0" dirty="0">
                <a:latin typeface="+mn-lt"/>
              </a:rPr>
              <a:t>Sarah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7298002" y="3860006"/>
            <a:ext cx="9284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Edward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964556" y="5010944"/>
            <a:ext cx="933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William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2404418" y="5010944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Harry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3541505" y="5012531"/>
            <a:ext cx="6976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Peter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4515015" y="5012531"/>
            <a:ext cx="6206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Zara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349953" y="5012531"/>
            <a:ext cx="9669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Beatrice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6357541" y="5012531"/>
            <a:ext cx="967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+mn-lt"/>
              </a:rPr>
              <a:t>Eugenie</a:t>
            </a: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 flipH="1">
            <a:off x="3563293" y="2132806"/>
            <a:ext cx="649288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>
            <a:off x="4212581" y="2132806"/>
            <a:ext cx="21590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2" name="Line 20"/>
          <p:cNvSpPr>
            <a:spLocks noChangeShapeType="1"/>
          </p:cNvSpPr>
          <p:nvPr/>
        </p:nvSpPr>
        <p:spPr bwMode="auto">
          <a:xfrm>
            <a:off x="1836093" y="3067844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3" name="Line 21"/>
          <p:cNvSpPr>
            <a:spLocks noChangeShapeType="1"/>
          </p:cNvSpPr>
          <p:nvPr/>
        </p:nvSpPr>
        <p:spPr bwMode="auto">
          <a:xfrm flipH="1">
            <a:off x="2844156" y="3067844"/>
            <a:ext cx="12954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4" name="Line 22"/>
          <p:cNvSpPr>
            <a:spLocks noChangeShapeType="1"/>
          </p:cNvSpPr>
          <p:nvPr/>
        </p:nvSpPr>
        <p:spPr bwMode="auto">
          <a:xfrm flipH="1">
            <a:off x="3923656" y="3067844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5" name="Line 23"/>
          <p:cNvSpPr>
            <a:spLocks noChangeShapeType="1"/>
          </p:cNvSpPr>
          <p:nvPr/>
        </p:nvSpPr>
        <p:spPr bwMode="auto">
          <a:xfrm>
            <a:off x="4139556" y="3067844"/>
            <a:ext cx="14398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6" name="Line 24"/>
          <p:cNvSpPr>
            <a:spLocks noChangeShapeType="1"/>
          </p:cNvSpPr>
          <p:nvPr/>
        </p:nvSpPr>
        <p:spPr bwMode="auto">
          <a:xfrm>
            <a:off x="4139556" y="3067844"/>
            <a:ext cx="352901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7" name="Line 25"/>
          <p:cNvSpPr>
            <a:spLocks noChangeShapeType="1"/>
          </p:cNvSpPr>
          <p:nvPr/>
        </p:nvSpPr>
        <p:spPr bwMode="auto">
          <a:xfrm flipH="1">
            <a:off x="1475731" y="4220369"/>
            <a:ext cx="7921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8" name="Line 26"/>
          <p:cNvSpPr>
            <a:spLocks noChangeShapeType="1"/>
          </p:cNvSpPr>
          <p:nvPr/>
        </p:nvSpPr>
        <p:spPr bwMode="auto">
          <a:xfrm>
            <a:off x="2267893" y="4220369"/>
            <a:ext cx="5032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899" name="Line 27"/>
          <p:cNvSpPr>
            <a:spLocks noChangeShapeType="1"/>
          </p:cNvSpPr>
          <p:nvPr/>
        </p:nvSpPr>
        <p:spPr bwMode="auto">
          <a:xfrm flipH="1">
            <a:off x="3852218" y="4220369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900" name="Line 28"/>
          <p:cNvSpPr>
            <a:spLocks noChangeShapeType="1"/>
          </p:cNvSpPr>
          <p:nvPr/>
        </p:nvSpPr>
        <p:spPr bwMode="auto">
          <a:xfrm>
            <a:off x="4284018" y="4220369"/>
            <a:ext cx="5048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 flipH="1">
            <a:off x="5796906" y="4220369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>
            <a:off x="6228706" y="4220369"/>
            <a:ext cx="5762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967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Example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3730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000" dirty="0"/>
              <a:t>Descriptions include facts like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Father(Philip, Charles)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Mother(Mum, Margaret)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Married(Diana, Charles)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Male(Philip)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Female(Beatrice)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/>
              <a:t>Sentences in </a:t>
            </a:r>
            <a:r>
              <a:rPr lang="en-US" altLang="ja-JP" sz="2000" dirty="0" err="1"/>
              <a:t>Classifcations</a:t>
            </a:r>
            <a:r>
              <a:rPr lang="en-US" altLang="ja-JP" sz="2000" dirty="0"/>
              <a:t> depend on the target concept being learned (in the example: 12 positive, 388 negative)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Grandparent(Mum, Charles)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cs typeface="Times New Roman" charset="0"/>
              </a:rPr>
              <a:t>¬Grandparent(Mum, Harry)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000" dirty="0">
                <a:solidFill>
                  <a:srgbClr val="0000FF"/>
                </a:solidFill>
                <a:cs typeface="Times New Roman" charset="0"/>
              </a:rPr>
              <a:t>Goal</a:t>
            </a:r>
            <a:r>
              <a:rPr lang="en-US" altLang="ja-JP" sz="2000" dirty="0">
                <a:cs typeface="Times New Roman" charset="0"/>
              </a:rPr>
              <a:t>: find a set of sentences for Hypothesis such that the entailment constraint is satisfied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cs typeface="Times New Roman" charset="0"/>
              </a:rPr>
              <a:t>Without background knowledge this is for example</a:t>
            </a:r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>
            <p:extLst/>
          </p:nvPr>
        </p:nvGraphicFramePr>
        <p:xfrm>
          <a:off x="1981200" y="4970810"/>
          <a:ext cx="446405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Formel" r:id="rId4" imgW="3264296" imgH="914797" progId="Equation.3">
                  <p:embed/>
                </p:oleObj>
              </mc:Choice>
              <mc:Fallback>
                <p:oleObj name="Formel" r:id="rId4" imgW="3264296" imgH="9147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70810"/>
                        <a:ext cx="4464050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903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Background knowledge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dirty="0">
                <a:solidFill>
                  <a:srgbClr val="FF0000"/>
                </a:solidFill>
              </a:rPr>
              <a:t>A little bit of background knowledge</a:t>
            </a:r>
            <a:br>
              <a:rPr lang="en-US" altLang="ja-JP" sz="2800" dirty="0">
                <a:solidFill>
                  <a:srgbClr val="FF0000"/>
                </a:solidFill>
              </a:rPr>
            </a:br>
            <a:r>
              <a:rPr lang="en-US" altLang="ja-JP" sz="2800" dirty="0">
                <a:solidFill>
                  <a:srgbClr val="FF0000"/>
                </a:solidFill>
              </a:rPr>
              <a:t>helps a lot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>
                <a:ea typeface="ＭＳ Ｐゴシック" charset="0"/>
              </a:rPr>
              <a:t>Background knowledge contains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altLang="ja-JP" sz="24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>
                <a:ea typeface="ＭＳ Ｐゴシック" charset="0"/>
              </a:rPr>
              <a:t>Grandparent is now reduced to</a:t>
            </a:r>
          </a:p>
          <a:p>
            <a:pPr lvl="1" eaLnBrk="1" hangingPunct="1">
              <a:lnSpc>
                <a:spcPct val="90000"/>
              </a:lnSpc>
            </a:pPr>
            <a:endParaRPr lang="en-US" altLang="ja-JP" sz="2400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ja-JP" sz="2800" dirty="0">
                <a:solidFill>
                  <a:srgbClr val="FF0000"/>
                </a:solidFill>
              </a:rPr>
              <a:t>Constructive induction algorithm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>
                <a:ea typeface="ＭＳ Ｐゴシック" charset="0"/>
              </a:rPr>
              <a:t>Create new predicates to facilitate the expression of explanatory hypotheses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>
                <a:solidFill>
                  <a:srgbClr val="0000FF"/>
                </a:solidFill>
                <a:ea typeface="ＭＳ Ｐゴシック" charset="0"/>
              </a:rPr>
              <a:t>Example</a:t>
            </a:r>
            <a:r>
              <a:rPr lang="en-US" altLang="ja-JP" sz="2400" dirty="0">
                <a:ea typeface="ＭＳ Ｐゴシック" charset="0"/>
              </a:rPr>
              <a:t>: introduce a predicate Parent to simplify the definitions of the target predicates</a:t>
            </a:r>
          </a:p>
        </p:txBody>
      </p:sp>
      <p:graphicFrame>
        <p:nvGraphicFramePr>
          <p:cNvPr id="86018" name="Object 2"/>
          <p:cNvGraphicFramePr>
            <a:graphicFrameLocks noChangeAspect="1"/>
          </p:cNvGraphicFramePr>
          <p:nvPr>
            <p:extLst/>
          </p:nvPr>
        </p:nvGraphicFramePr>
        <p:xfrm>
          <a:off x="1979613" y="2425824"/>
          <a:ext cx="496887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13" name="Formel" r:id="rId4" imgW="2756296" imgH="216297" progId="Equation.3">
                  <p:embed/>
                </p:oleObj>
              </mc:Choice>
              <mc:Fallback>
                <p:oleObj name="Formel" r:id="rId4" imgW="2756296" imgH="21629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425824"/>
                        <a:ext cx="496887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19" name="Object 3"/>
          <p:cNvGraphicFramePr>
            <a:graphicFrameLocks noChangeAspect="1"/>
          </p:cNvGraphicFramePr>
          <p:nvPr>
            <p:extLst/>
          </p:nvPr>
        </p:nvGraphicFramePr>
        <p:xfrm>
          <a:off x="2087563" y="3203699"/>
          <a:ext cx="60483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14" name="Formel" r:id="rId6" imgW="3162300" imgH="228600" progId="Equation.3">
                  <p:embed/>
                </p:oleObj>
              </mc:Choice>
              <mc:Fallback>
                <p:oleObj name="Formel" r:id="rId6" imgW="3162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3203699"/>
                        <a:ext cx="60483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Top-Down Inductive Learning: FOIL</a:t>
            </a:r>
            <a:endParaRPr lang="en-GB" altLang="ja-JP">
              <a:latin typeface="+mn-lt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68760"/>
            <a:ext cx="8431213" cy="50847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000" dirty="0"/>
              <a:t>Split positive and negative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</a:rPr>
              <a:t>Positive: </a:t>
            </a:r>
            <a:r>
              <a:rPr lang="en-US" altLang="ja-JP" sz="18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&lt;George, Anne&gt;, &lt;Philip, Peter&gt;, &lt;Spencer, Harry&gt;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</a:rPr>
              <a:t>Negative: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&lt;George, Elizabeth&gt;, &lt;Harry, Zara&gt;, &lt;Charles, Philip&gt;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/>
              <a:t>Construct a set of Horn clauses with Grandfather(</a:t>
            </a:r>
            <a:r>
              <a:rPr lang="en-US" altLang="ja-JP" sz="2000" dirty="0" err="1"/>
              <a:t>x,y</a:t>
            </a:r>
            <a:r>
              <a:rPr lang="en-US" altLang="ja-JP" sz="2000" dirty="0"/>
              <a:t>) as the head with the positive examples instances of the Grandfather relationship</a:t>
            </a:r>
            <a:endParaRPr lang="en-GB" altLang="ja-JP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</a:rPr>
              <a:t>Start with a clause with an empty body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800" dirty="0">
                <a:ea typeface="ＭＳ Ｐゴシック" charset="0"/>
              </a:rPr>
              <a:t>	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 Grandfather(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All examples are now classified as positive, so specialize to rule out the negative examples: Here are 3 potential additions: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800" dirty="0">
                <a:ea typeface="ＭＳ Ｐゴシック" charset="0"/>
                <a:sym typeface="Symbol" charset="0"/>
              </a:rPr>
              <a:t>	1)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</a:t>
            </a:r>
            <a:b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</a:br>
            <a:r>
              <a:rPr lang="en-US" altLang="ja-JP" sz="1800" dirty="0">
                <a:ea typeface="ＭＳ Ｐゴシック" charset="0"/>
                <a:sym typeface="Symbol" charset="0"/>
              </a:rPr>
              <a:t>2)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Parent(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x,z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800" dirty="0">
                <a:ea typeface="ＭＳ Ｐゴシック" charset="0"/>
                <a:sym typeface="Symbol" charset="0"/>
              </a:rPr>
              <a:t>	3)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x,z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The first one incorrectly classifies the 12 positive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The second one is incorrect on a larger part of the negative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Prefer the third clause and specialize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800" dirty="0">
                <a:ea typeface="ＭＳ Ｐゴシック" charset="0"/>
                <a:sym typeface="Symbol" charset="0"/>
              </a:rPr>
              <a:t>	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x,z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 Parent(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z,y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x,y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358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457200" y="1340768"/>
            <a:ext cx="7850188" cy="3816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FOIL</a:t>
            </a:r>
            <a:endParaRPr lang="en-GB" altLang="ja-JP">
              <a:latin typeface="+mn-lt"/>
            </a:endParaRP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3500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b="1" dirty="0"/>
              <a:t>function </a:t>
            </a:r>
            <a:r>
              <a:rPr lang="en-US" altLang="ja-JP" sz="2000" dirty="0"/>
              <a:t>Foil(examples, target) </a:t>
            </a:r>
            <a:r>
              <a:rPr lang="en-US" altLang="ja-JP" sz="2000" b="1" dirty="0"/>
              <a:t>returns </a:t>
            </a:r>
            <a:r>
              <a:rPr lang="en-US" altLang="ja-JP" sz="2000" dirty="0"/>
              <a:t>a set of Horn clauses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dirty="0"/>
              <a:t>	</a:t>
            </a:r>
            <a:r>
              <a:rPr lang="en-US" altLang="ja-JP" sz="2000" b="1" dirty="0"/>
              <a:t>inputs</a:t>
            </a:r>
            <a:r>
              <a:rPr lang="en-US" altLang="ja-JP" sz="2000" dirty="0"/>
              <a:t>: </a:t>
            </a:r>
            <a:r>
              <a:rPr lang="en-US" altLang="ja-JP" sz="2000" dirty="0" smtClean="0"/>
              <a:t>examples</a:t>
            </a:r>
            <a:r>
              <a:rPr lang="en-US" altLang="ja-JP" sz="2000" dirty="0"/>
              <a:t>, set of examples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dirty="0"/>
              <a:t>			</a:t>
            </a:r>
            <a:r>
              <a:rPr lang="en-US" altLang="ja-JP" sz="2000" dirty="0" smtClean="0"/>
              <a:t>	     target</a:t>
            </a:r>
            <a:r>
              <a:rPr lang="en-US" altLang="ja-JP" sz="2000" dirty="0"/>
              <a:t>, a literal for the goal predicate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dirty="0"/>
              <a:t>	</a:t>
            </a:r>
            <a:r>
              <a:rPr lang="en-US" altLang="ja-JP" sz="2000" b="1" dirty="0"/>
              <a:t>local variables</a:t>
            </a:r>
            <a:r>
              <a:rPr lang="en-US" altLang="ja-JP" sz="2000" dirty="0"/>
              <a:t>: clauses, set of clauses, initially empty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dirty="0"/>
              <a:t>	</a:t>
            </a:r>
            <a:r>
              <a:rPr lang="en-US" altLang="ja-JP" sz="2000" b="1" dirty="0"/>
              <a:t>while</a:t>
            </a:r>
            <a:r>
              <a:rPr lang="en-US" altLang="ja-JP" sz="2000" dirty="0"/>
              <a:t> examples contains positive examples </a:t>
            </a:r>
            <a:r>
              <a:rPr lang="en-US" altLang="ja-JP" sz="2000" b="1" dirty="0"/>
              <a:t>do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b="1" dirty="0"/>
              <a:t>	</a:t>
            </a:r>
            <a:r>
              <a:rPr lang="en-US" altLang="ja-JP" sz="2000" b="1" dirty="0" smtClean="0"/>
              <a:t> </a:t>
            </a:r>
            <a:r>
              <a:rPr lang="en-US" altLang="ja-JP" sz="2000" b="1" dirty="0"/>
              <a:t>	</a:t>
            </a:r>
            <a:r>
              <a:rPr lang="en-US" altLang="ja-JP" sz="2000" dirty="0"/>
              <a:t>clause </a:t>
            </a:r>
            <a:r>
              <a:rPr lang="en-US" altLang="ja-JP" sz="2000" dirty="0">
                <a:cs typeface="Times New Roman" charset="0"/>
              </a:rPr>
              <a:t>← New-Clause(examples, target)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b="1" dirty="0">
                <a:cs typeface="Times New Roman" charset="0"/>
              </a:rPr>
              <a:t>		</a:t>
            </a:r>
            <a:r>
              <a:rPr lang="en-US" altLang="ja-JP" sz="2000" b="1" dirty="0" smtClean="0">
                <a:cs typeface="Times New Roman" charset="0"/>
              </a:rPr>
              <a:t>           </a:t>
            </a:r>
            <a:r>
              <a:rPr lang="en-US" altLang="ja-JP" sz="2000" dirty="0" smtClean="0">
                <a:cs typeface="Times New Roman" charset="0"/>
              </a:rPr>
              <a:t>remove </a:t>
            </a:r>
            <a:r>
              <a:rPr lang="en-US" altLang="ja-JP" sz="2000" dirty="0">
                <a:cs typeface="Times New Roman" charset="0"/>
              </a:rPr>
              <a:t>examples covered by clause from examples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b="1" dirty="0">
                <a:cs typeface="Times New Roman" charset="0"/>
              </a:rPr>
              <a:t>		</a:t>
            </a:r>
            <a:r>
              <a:rPr lang="en-US" altLang="ja-JP" sz="2000" b="1" dirty="0" smtClean="0">
                <a:cs typeface="Times New Roman" charset="0"/>
              </a:rPr>
              <a:t>           </a:t>
            </a:r>
            <a:r>
              <a:rPr lang="en-US" altLang="ja-JP" sz="2000" dirty="0" smtClean="0">
                <a:cs typeface="Times New Roman" charset="0"/>
              </a:rPr>
              <a:t>add </a:t>
            </a:r>
            <a:r>
              <a:rPr lang="en-US" altLang="ja-JP" sz="2000" dirty="0">
                <a:cs typeface="Times New Roman" charset="0"/>
              </a:rPr>
              <a:t>clause to clauses</a:t>
            </a:r>
          </a:p>
          <a:p>
            <a:pPr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sz="2000" b="1" dirty="0">
                <a:cs typeface="Times New Roman" charset="0"/>
              </a:rPr>
              <a:t>	return </a:t>
            </a:r>
            <a:r>
              <a:rPr lang="en-US" altLang="ja-JP" sz="2000" dirty="0">
                <a:cs typeface="Times New Roman" charset="0"/>
              </a:rPr>
              <a:t>clauses</a:t>
            </a:r>
            <a:endParaRPr lang="en-US" altLang="ja-JP" sz="2000" b="1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5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457200" y="1268760"/>
            <a:ext cx="8001000" cy="4249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FOIL</a:t>
            </a:r>
            <a:endParaRPr lang="en-GB" altLang="ja-JP">
              <a:latin typeface="+mn-lt"/>
            </a:endParaRP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/>
              <a:t>function </a:t>
            </a:r>
            <a:r>
              <a:rPr lang="en-US" altLang="ja-JP" sz="1800" dirty="0"/>
              <a:t>New-Clause(examples, target) </a:t>
            </a:r>
            <a:r>
              <a:rPr lang="en-US" altLang="ja-JP" sz="1800" b="1" dirty="0"/>
              <a:t>returns </a:t>
            </a:r>
            <a:r>
              <a:rPr lang="en-US" altLang="ja-JP" sz="1800" dirty="0"/>
              <a:t>a Horn clause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dirty="0"/>
              <a:t>	</a:t>
            </a:r>
            <a:r>
              <a:rPr lang="en-US" altLang="ja-JP" sz="1800" b="1" dirty="0"/>
              <a:t>local variables</a:t>
            </a:r>
            <a:r>
              <a:rPr lang="en-US" altLang="ja-JP" sz="1800" dirty="0"/>
              <a:t>: 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dirty="0"/>
              <a:t>			clause, a clause with target as head and an empty body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dirty="0"/>
              <a:t>		</a:t>
            </a:r>
            <a:r>
              <a:rPr lang="en-US" altLang="ja-JP" sz="1800" dirty="0" smtClean="0"/>
              <a:t>	l</a:t>
            </a:r>
            <a:r>
              <a:rPr lang="en-US" altLang="ja-JP" sz="1800" dirty="0"/>
              <a:t>, a literal to be added to the clause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dirty="0"/>
              <a:t>	</a:t>
            </a:r>
            <a:r>
              <a:rPr lang="en-US" altLang="ja-JP" sz="1800" dirty="0" smtClean="0"/>
              <a:t>	</a:t>
            </a:r>
            <a:r>
              <a:rPr lang="en-US" altLang="ja-JP" sz="1800" dirty="0"/>
              <a:t>	extended-examples, a set of examples with values for new </a:t>
            </a:r>
            <a:r>
              <a:rPr lang="en-US" altLang="ja-JP" sz="1800" dirty="0" smtClean="0"/>
              <a:t>variables</a:t>
            </a:r>
            <a:endParaRPr lang="en-US" altLang="ja-JP" sz="1800" dirty="0"/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/>
              <a:t>	</a:t>
            </a:r>
            <a:r>
              <a:rPr lang="en-US" altLang="ja-JP" sz="1800" dirty="0"/>
              <a:t>extended-examples </a:t>
            </a:r>
            <a:r>
              <a:rPr lang="en-US" altLang="ja-JP" sz="1800" dirty="0">
                <a:cs typeface="Times New Roman" charset="0"/>
              </a:rPr>
              <a:t>← examples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>
                <a:cs typeface="Times New Roman" charset="0"/>
              </a:rPr>
              <a:t>	while </a:t>
            </a:r>
            <a:r>
              <a:rPr lang="en-US" altLang="ja-JP" sz="1800" dirty="0">
                <a:cs typeface="Times New Roman" charset="0"/>
              </a:rPr>
              <a:t>extended-examples contains negative examples </a:t>
            </a:r>
            <a:r>
              <a:rPr lang="en-US" altLang="ja-JP" sz="1800" b="1" dirty="0">
                <a:cs typeface="Times New Roman" charset="0"/>
              </a:rPr>
              <a:t>do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>
                <a:cs typeface="Times New Roman" charset="0"/>
              </a:rPr>
              <a:t>		</a:t>
            </a:r>
            <a:r>
              <a:rPr lang="en-US" altLang="ja-JP" sz="1800" b="1" dirty="0" smtClean="0">
                <a:cs typeface="Times New Roman" charset="0"/>
              </a:rPr>
              <a:t>          </a:t>
            </a:r>
            <a:r>
              <a:rPr lang="en-US" altLang="ja-JP" sz="1800" dirty="0" smtClean="0">
                <a:cs typeface="Times New Roman" charset="0"/>
              </a:rPr>
              <a:t>l </a:t>
            </a:r>
            <a:r>
              <a:rPr lang="en-US" altLang="ja-JP" sz="1800" dirty="0">
                <a:cs typeface="Times New Roman" charset="0"/>
              </a:rPr>
              <a:t>← Choose-Literal(New-Literals(clause), extended-examples)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>
                <a:cs typeface="Times New Roman" charset="0"/>
              </a:rPr>
              <a:t>		</a:t>
            </a:r>
            <a:r>
              <a:rPr lang="en-US" altLang="ja-JP" sz="1800" b="1" dirty="0" smtClean="0">
                <a:cs typeface="Times New Roman" charset="0"/>
              </a:rPr>
              <a:t>          </a:t>
            </a:r>
            <a:r>
              <a:rPr lang="en-US" altLang="ja-JP" sz="1800" dirty="0" smtClean="0">
                <a:cs typeface="Times New Roman" charset="0"/>
              </a:rPr>
              <a:t>append </a:t>
            </a:r>
            <a:r>
              <a:rPr lang="en-US" altLang="ja-JP" sz="1800" dirty="0">
                <a:cs typeface="Times New Roman" charset="0"/>
              </a:rPr>
              <a:t>l to the body of clause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>
                <a:cs typeface="Times New Roman" charset="0"/>
              </a:rPr>
              <a:t>		</a:t>
            </a:r>
            <a:r>
              <a:rPr lang="en-US" altLang="ja-JP" sz="1800" b="1" dirty="0" smtClean="0">
                <a:cs typeface="Times New Roman" charset="0"/>
              </a:rPr>
              <a:t>          </a:t>
            </a:r>
            <a:r>
              <a:rPr lang="en-US" altLang="ja-JP" sz="1800" dirty="0" smtClean="0">
                <a:cs typeface="Times New Roman" charset="0"/>
              </a:rPr>
              <a:t>extended</a:t>
            </a:r>
            <a:r>
              <a:rPr lang="en-US" altLang="ja-JP" sz="1800" dirty="0">
                <a:cs typeface="Times New Roman" charset="0"/>
              </a:rPr>
              <a:t>-examples ← set of examples created by applying 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dirty="0">
                <a:cs typeface="Times New Roman" charset="0"/>
              </a:rPr>
              <a:t>		   </a:t>
            </a:r>
            <a:r>
              <a:rPr lang="en-US" altLang="ja-JP" sz="1800" dirty="0" smtClean="0">
                <a:cs typeface="Times New Roman" charset="0"/>
              </a:rPr>
              <a:t>       Extend</a:t>
            </a:r>
            <a:r>
              <a:rPr lang="en-US" altLang="ja-JP" sz="1800" dirty="0">
                <a:cs typeface="Times New Roman" charset="0"/>
              </a:rPr>
              <a:t>-Example to each example in extended-examples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</a:pPr>
            <a:r>
              <a:rPr lang="en-US" altLang="ja-JP" sz="1800" b="1" dirty="0">
                <a:cs typeface="Times New Roman" charset="0"/>
              </a:rPr>
              <a:t>	return</a:t>
            </a:r>
            <a:r>
              <a:rPr lang="en-US" altLang="ja-JP" sz="1800" dirty="0">
                <a:cs typeface="Times New Roman" charset="0"/>
              </a:rPr>
              <a:t> clause</a:t>
            </a:r>
            <a:endParaRPr lang="en-US" altLang="ja-JP" sz="1800" b="1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63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42301207"/>
              </p:ext>
            </p:extLst>
          </p:nvPr>
        </p:nvGraphicFramePr>
        <p:xfrm>
          <a:off x="708358" y="1128048"/>
          <a:ext cx="7697862" cy="5228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554038" y="197768"/>
            <a:ext cx="8229600" cy="1143000"/>
          </a:xfrm>
        </p:spPr>
        <p:txBody>
          <a:bodyPr/>
          <a:lstStyle/>
          <a:p>
            <a:r>
              <a:rPr lang="en-US" altLang="x-none" sz="3600">
                <a:latin typeface="Gill Sans" charset="0"/>
              </a:rPr>
              <a:t>Three Areas of Data Science</a:t>
            </a:r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H="1">
            <a:off x="5464175" y="2665413"/>
            <a:ext cx="1368425" cy="971550"/>
          </a:xfrm>
          <a:prstGeom prst="straightConnector1">
            <a:avLst/>
          </a:prstGeom>
          <a:noFill/>
          <a:ln w="127000">
            <a:solidFill>
              <a:srgbClr val="4F81BD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2343150" y="2347913"/>
            <a:ext cx="1271588" cy="1289050"/>
          </a:xfrm>
          <a:prstGeom prst="straightConnector1">
            <a:avLst/>
          </a:prstGeom>
          <a:noFill/>
          <a:ln w="1270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flipV="1">
            <a:off x="2343150" y="5367338"/>
            <a:ext cx="2163763" cy="608012"/>
          </a:xfrm>
          <a:prstGeom prst="straightConnector1">
            <a:avLst/>
          </a:prstGeom>
          <a:noFill/>
          <a:ln w="127000">
            <a:solidFill>
              <a:srgbClr val="4F81BD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400800" y="1208088"/>
            <a:ext cx="19288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solidFill>
                  <a:srgbClr val="000000"/>
                </a:solidFill>
              </a:rPr>
              <a:t>Abstract Machines, Binarization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19138" y="1130300"/>
            <a:ext cx="38592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/>
              <a:t>Probabilistic</a:t>
            </a:r>
            <a:r>
              <a:rPr lang="zh-CN" altLang="en-US"/>
              <a:t> </a:t>
            </a:r>
            <a:r>
              <a:rPr lang="en-US" altLang="zh-CN"/>
              <a:t>logic</a:t>
            </a:r>
            <a:r>
              <a:rPr lang="en-US" altLang="x-none"/>
              <a:t>s</a:t>
            </a:r>
            <a:r>
              <a:rPr lang="en-US" altLang="zh-CN"/>
              <a:t>,</a:t>
            </a:r>
            <a:endParaRPr lang="en-US" altLang="x-none"/>
          </a:p>
          <a:p>
            <a:pPr eaLnBrk="1" hangingPunct="1"/>
            <a:r>
              <a:rPr lang="en-US" altLang="x-none"/>
              <a:t>Representation</a:t>
            </a:r>
            <a:r>
              <a:rPr lang="zh-CN" altLang="en-US"/>
              <a:t> </a:t>
            </a:r>
            <a:r>
              <a:rPr lang="en-US" altLang="zh-CN"/>
              <a:t>learning</a:t>
            </a:r>
            <a:endParaRPr lang="en-US" altLang="x-none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19138" y="5408613"/>
            <a:ext cx="17399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/>
              <a:t>Scalable Learning</a:t>
            </a:r>
          </a:p>
        </p:txBody>
      </p:sp>
      <p:sp>
        <p:nvSpPr>
          <p:cNvPr id="22537" name="Slide Number Placeholder 4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97A3214-8352-384F-9FEA-8A56727A10C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051720" y="3552825"/>
            <a:ext cx="4908128" cy="954107"/>
          </a:xfrm>
          <a:prstGeom prst="rect">
            <a:avLst/>
          </a:prstGeom>
          <a:solidFill>
            <a:schemeClr val="accent1"/>
          </a:solidFill>
          <a:ln w="762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2800" dirty="0">
                <a:latin typeface="Gill Sans MT" charset="0"/>
              </a:rPr>
              <a:t>Scalable </a:t>
            </a:r>
            <a:r>
              <a:rPr lang="de-DE" altLang="x-none" sz="2800" dirty="0" err="1" smtClean="0">
                <a:latin typeface="Gill Sans MT" charset="0"/>
              </a:rPr>
              <a:t>Probabilistic</a:t>
            </a:r>
            <a:r>
              <a:rPr lang="de-DE" altLang="x-none" sz="2800" dirty="0" smtClean="0">
                <a:latin typeface="Gill Sans MT" charset="0"/>
              </a:rPr>
              <a:t> </a:t>
            </a:r>
            <a:r>
              <a:rPr lang="en-US" altLang="zh-CN" sz="2800" dirty="0" smtClean="0">
                <a:latin typeface="Gill Sans MT" charset="0"/>
              </a:rPr>
              <a:t>Relational</a:t>
            </a:r>
            <a:r>
              <a:rPr lang="zh-CN" altLang="en-US" sz="2800" dirty="0" smtClean="0">
                <a:latin typeface="Gill Sans MT" charset="0"/>
              </a:rPr>
              <a:t> </a:t>
            </a:r>
            <a:r>
              <a:rPr lang="de-DE" altLang="zh-CN" sz="2800" dirty="0" err="1" smtClean="0">
                <a:latin typeface="Gill Sans MT" charset="0"/>
              </a:rPr>
              <a:t>Reasoning</a:t>
            </a:r>
            <a:r>
              <a:rPr lang="de-DE" altLang="zh-CN" sz="2800" dirty="0" smtClean="0">
                <a:latin typeface="Gill Sans MT" charset="0"/>
              </a:rPr>
              <a:t> &amp; </a:t>
            </a:r>
            <a:r>
              <a:rPr lang="en-US" altLang="zh-CN" sz="2800" dirty="0" smtClean="0">
                <a:latin typeface="Gill Sans MT" charset="0"/>
              </a:rPr>
              <a:t>Learning</a:t>
            </a:r>
            <a:endParaRPr lang="en-US" altLang="x-none" sz="2800" dirty="0">
              <a:latin typeface="Gill Sans M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95736" y="6352375"/>
            <a:ext cx="4650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rgbClr val="0305FF"/>
                </a:solidFill>
                <a:latin typeface="Gill Sans"/>
                <a:cs typeface="Gill Sans"/>
              </a:rPr>
              <a:t>Wang&amp;Cohen</a:t>
            </a:r>
            <a:r>
              <a:rPr lang="en-US" altLang="zh-CN" sz="1400" dirty="0" smtClean="0">
                <a:solidFill>
                  <a:srgbClr val="0305FF"/>
                </a:solidFill>
                <a:latin typeface="Gill Sans"/>
                <a:cs typeface="Gill Sans"/>
              </a:rPr>
              <a:t>, Scalable</a:t>
            </a:r>
            <a:r>
              <a:rPr lang="zh-CN" altLang="en-US" sz="1400" dirty="0" smtClean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Statistical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Relational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Learning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>
                <a:solidFill>
                  <a:srgbClr val="0305FF"/>
                </a:solidFill>
                <a:latin typeface="Gill Sans"/>
                <a:cs typeface="Gill Sans"/>
              </a:rPr>
              <a:t>for</a:t>
            </a:r>
            <a:r>
              <a:rPr lang="zh-CN" altLang="en-US" sz="1400" dirty="0">
                <a:solidFill>
                  <a:srgbClr val="0305FF"/>
                </a:solidFill>
                <a:latin typeface="Gill Sans"/>
                <a:cs typeface="Gill Sans"/>
              </a:rPr>
              <a:t> </a:t>
            </a:r>
            <a:r>
              <a:rPr lang="en-US" altLang="zh-CN" sz="1400" dirty="0" smtClean="0">
                <a:solidFill>
                  <a:srgbClr val="0305FF"/>
                </a:solidFill>
                <a:latin typeface="Gill Sans"/>
                <a:cs typeface="Gill Sans"/>
              </a:rPr>
              <a:t>NLP</a:t>
            </a:r>
            <a:endParaRPr lang="en-US" sz="1400" dirty="0">
              <a:solidFill>
                <a:srgbClr val="0305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1" grpId="0"/>
      <p:bldP spid="26" grpId="0"/>
      <p:bldP spid="28" grpId="0"/>
      <p:bldP spid="2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457200" y="1124744"/>
            <a:ext cx="7850188" cy="40338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FOIL</a:t>
            </a:r>
            <a:endParaRPr lang="en-GB" altLang="ja-JP">
              <a:latin typeface="+mn-lt"/>
            </a:endParaRP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" charset="0"/>
              <a:buNone/>
            </a:pPr>
            <a:r>
              <a:rPr lang="en-US" altLang="ja-JP" sz="2400" b="1"/>
              <a:t>function </a:t>
            </a:r>
            <a:r>
              <a:rPr lang="en-US" altLang="ja-JP" sz="2400"/>
              <a:t>Extend-Example(example, literal) </a:t>
            </a:r>
            <a:r>
              <a:rPr lang="en-US" altLang="ja-JP" sz="2400" b="1"/>
              <a:t>returns</a:t>
            </a:r>
          </a:p>
          <a:p>
            <a:pPr eaLnBrk="1" hangingPunct="1">
              <a:buFont typeface="Times" charset="0"/>
              <a:buNone/>
            </a:pPr>
            <a:r>
              <a:rPr lang="en-US" altLang="ja-JP" sz="2400" b="1"/>
              <a:t>	if </a:t>
            </a:r>
            <a:r>
              <a:rPr lang="en-US" altLang="ja-JP" sz="2400"/>
              <a:t>example satisfies literal</a:t>
            </a:r>
          </a:p>
          <a:p>
            <a:pPr eaLnBrk="1" hangingPunct="1">
              <a:buFont typeface="Times" charset="0"/>
              <a:buNone/>
            </a:pPr>
            <a:r>
              <a:rPr lang="en-US" altLang="ja-JP" sz="2400"/>
              <a:t>		</a:t>
            </a:r>
            <a:r>
              <a:rPr lang="en-US" altLang="ja-JP" sz="2400" b="1"/>
              <a:t>then return </a:t>
            </a:r>
            <a:r>
              <a:rPr lang="en-US" altLang="ja-JP" sz="2400"/>
              <a:t>the set of examples created </a:t>
            </a:r>
          </a:p>
          <a:p>
            <a:pPr eaLnBrk="1" hangingPunct="1">
              <a:buFont typeface="Times" charset="0"/>
              <a:buNone/>
            </a:pPr>
            <a:r>
              <a:rPr lang="en-US" altLang="ja-JP" sz="2400"/>
              <a:t>		   by extending example with each </a:t>
            </a:r>
          </a:p>
          <a:p>
            <a:pPr eaLnBrk="1" hangingPunct="1">
              <a:buFont typeface="Times" charset="0"/>
              <a:buNone/>
            </a:pPr>
            <a:r>
              <a:rPr lang="en-US" altLang="ja-JP" sz="2400"/>
              <a:t>		   possible constant value for each new </a:t>
            </a:r>
          </a:p>
          <a:p>
            <a:pPr eaLnBrk="1" hangingPunct="1">
              <a:buFont typeface="Times" charset="0"/>
              <a:buNone/>
            </a:pPr>
            <a:r>
              <a:rPr lang="en-US" altLang="ja-JP" sz="2400"/>
              <a:t>		   variable in literal</a:t>
            </a:r>
          </a:p>
          <a:p>
            <a:pPr eaLnBrk="1" hangingPunct="1">
              <a:buFont typeface="Times" charset="0"/>
              <a:buNone/>
            </a:pPr>
            <a:r>
              <a:rPr lang="en-US" altLang="ja-JP" sz="2400"/>
              <a:t>	</a:t>
            </a:r>
            <a:r>
              <a:rPr lang="en-US" altLang="ja-JP" sz="2400" b="1"/>
              <a:t>else return </a:t>
            </a:r>
            <a:r>
              <a:rPr lang="en-US" altLang="ja-JP" sz="2400"/>
              <a:t>the empty set</a:t>
            </a:r>
            <a:endParaRPr lang="en-GB" altLang="ja-JP" sz="2400" b="1"/>
          </a:p>
        </p:txBody>
      </p:sp>
    </p:spTree>
    <p:extLst>
      <p:ext uri="{BB962C8B-B14F-4D97-AF65-F5344CB8AC3E}">
        <p14:creationId xmlns:p14="http://schemas.microsoft.com/office/powerpoint/2010/main" val="18779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FOIL</a:t>
            </a:r>
            <a:endParaRPr lang="en-GB" altLang="ja-JP">
              <a:latin typeface="+mn-lt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769225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solidFill>
                  <a:srgbClr val="FF0000"/>
                </a:solidFill>
              </a:rPr>
              <a:t>New-Literals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ea typeface="ＭＳ Ｐゴシック" charset="0"/>
              </a:rPr>
              <a:t>Takes a clause and constructs all possible “useful” literals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>
                <a:solidFill>
                  <a:srgbClr val="0000FF"/>
                </a:solidFill>
              </a:rPr>
              <a:t>Example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3C8C93"/>
                </a:solidFill>
              </a:rPr>
              <a:t>Father(</a:t>
            </a:r>
            <a:r>
              <a:rPr lang="en-US" altLang="ja-JP" sz="2400" dirty="0" err="1">
                <a:solidFill>
                  <a:srgbClr val="3C8C93"/>
                </a:solidFill>
              </a:rPr>
              <a:t>x,z</a:t>
            </a:r>
            <a:r>
              <a:rPr lang="en-US" altLang="ja-JP" sz="2400" dirty="0">
                <a:solidFill>
                  <a:srgbClr val="3C8C93"/>
                </a:solidFill>
              </a:rPr>
              <a:t>) </a:t>
            </a:r>
            <a:r>
              <a:rPr lang="en-US" altLang="ja-JP" sz="2400" dirty="0">
                <a:solidFill>
                  <a:srgbClr val="3C8C93"/>
                </a:solidFill>
                <a:sym typeface="Symbol" charset="0"/>
              </a:rPr>
              <a:t> Grandfather(</a:t>
            </a:r>
            <a:r>
              <a:rPr lang="en-US" altLang="ja-JP" sz="2400" dirty="0" err="1">
                <a:solidFill>
                  <a:srgbClr val="3C8C93"/>
                </a:solidFill>
                <a:sym typeface="Symbol" charset="0"/>
              </a:rPr>
              <a:t>x,y</a:t>
            </a:r>
            <a:r>
              <a:rPr lang="en-US" altLang="ja-JP" sz="2400" dirty="0">
                <a:solidFill>
                  <a:srgbClr val="3C8C93"/>
                </a:solidFill>
                <a:sym typeface="Symbol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solidFill>
                  <a:srgbClr val="0000FF"/>
                </a:solidFill>
                <a:ea typeface="ＭＳ Ｐゴシック" charset="0"/>
                <a:sym typeface="Symbol" charset="0"/>
              </a:rPr>
              <a:t>Add literals using predicates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Negated or </a:t>
            </a:r>
            <a:r>
              <a:rPr lang="en-US" altLang="ja-JP" sz="1800" dirty="0" err="1">
                <a:ea typeface="ＭＳ Ｐゴシック" charset="0"/>
                <a:sym typeface="Symbol" charset="0"/>
              </a:rPr>
              <a:t>unnegated</a:t>
            </a:r>
            <a:endParaRPr lang="en-US" altLang="ja-JP" sz="1800" dirty="0">
              <a:ea typeface="ＭＳ Ｐゴシック" charset="0"/>
              <a:sym typeface="Symbol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Use any existing predicate (including the goal)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Arguments must be variables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Each literal must include at least one variable from an earlier literal or from the head of the clause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Valid: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Mother(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z,u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), Married(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z,z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), Grandfather(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v,x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Invalid: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Married(</a:t>
            </a:r>
            <a:r>
              <a:rPr lang="en-US" altLang="ja-JP" sz="18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u,v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solidFill>
                  <a:srgbClr val="0000FF"/>
                </a:solidFill>
                <a:ea typeface="ＭＳ Ｐゴシック" charset="0"/>
                <a:sym typeface="Symbol" charset="0"/>
              </a:rPr>
              <a:t>Equality and inequality literals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E.g.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z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cs typeface="Times New Roman" charset="0"/>
                <a:sym typeface="Symbol" charset="0"/>
              </a:rPr>
              <a:t>≠ x</a:t>
            </a:r>
            <a:r>
              <a:rPr lang="en-US" altLang="ja-JP" sz="1800" dirty="0">
                <a:ea typeface="ＭＳ Ｐゴシック" charset="0"/>
                <a:cs typeface="Times New Roman" charset="0"/>
                <a:sym typeface="Symbol" charset="0"/>
              </a:rPr>
              <a:t>, empty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000" dirty="0">
                <a:solidFill>
                  <a:srgbClr val="0000FF"/>
                </a:solidFill>
                <a:ea typeface="ＭＳ Ｐゴシック" charset="0"/>
                <a:cs typeface="Times New Roman" charset="0"/>
                <a:sym typeface="Symbol" charset="0"/>
              </a:rPr>
              <a:t>Arithmetic comparisons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ja-JP" sz="1800" dirty="0">
                <a:ea typeface="ＭＳ Ｐゴシック" charset="0"/>
                <a:cs typeface="Times New Roman" charset="0"/>
                <a:sym typeface="Symbol" charset="0"/>
              </a:rPr>
              <a:t>E.g.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cs typeface="Times New Roman" charset="0"/>
                <a:sym typeface="Symbol" charset="0"/>
              </a:rPr>
              <a:t>x &gt; y</a:t>
            </a:r>
            <a:r>
              <a:rPr lang="en-US" altLang="ja-JP" sz="1800" dirty="0">
                <a:ea typeface="ＭＳ Ｐゴシック" charset="0"/>
                <a:cs typeface="Times New Roman" charset="0"/>
                <a:sym typeface="Symbol" charset="0"/>
              </a:rPr>
              <a:t>, threshold values</a:t>
            </a:r>
          </a:p>
        </p:txBody>
      </p:sp>
    </p:spTree>
    <p:extLst>
      <p:ext uri="{BB962C8B-B14F-4D97-AF65-F5344CB8AC3E}">
        <p14:creationId xmlns:p14="http://schemas.microsoft.com/office/powerpoint/2010/main" val="155743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FOIL</a:t>
            </a:r>
            <a:endParaRPr lang="en-GB" altLang="ja-JP" i="1">
              <a:latin typeface="+mn-lt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400" dirty="0"/>
              <a:t>The way New-Literal changes the clauses leads to a very large branching factor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/>
              <a:t>Improve performance by using type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>
                <a:ea typeface="ＭＳ Ｐゴシック" charset="0"/>
              </a:rPr>
              <a:t>E.g., </a:t>
            </a:r>
            <a:r>
              <a:rPr lang="en-US" altLang="ja-JP" sz="2000" dirty="0">
                <a:solidFill>
                  <a:srgbClr val="3C8C93"/>
                </a:solidFill>
                <a:ea typeface="ＭＳ Ｐゴシック" charset="0"/>
              </a:rPr>
              <a:t>Parent(</a:t>
            </a:r>
            <a:r>
              <a:rPr lang="en-US" altLang="ja-JP" sz="2000" dirty="0" err="1">
                <a:solidFill>
                  <a:srgbClr val="3C8C93"/>
                </a:solidFill>
                <a:ea typeface="ＭＳ Ｐゴシック" charset="0"/>
              </a:rPr>
              <a:t>x,n</a:t>
            </a:r>
            <a:r>
              <a:rPr lang="en-US" altLang="ja-JP" sz="2000" dirty="0">
                <a:solidFill>
                  <a:srgbClr val="3C8C93"/>
                </a:solidFill>
                <a:ea typeface="ＭＳ Ｐゴシック" charset="0"/>
              </a:rPr>
              <a:t>)</a:t>
            </a:r>
            <a:r>
              <a:rPr lang="en-US" altLang="ja-JP" sz="2000" dirty="0">
                <a:ea typeface="ＭＳ Ｐゴシック" charset="0"/>
              </a:rPr>
              <a:t> where x is a person and n is a number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>
                <a:solidFill>
                  <a:srgbClr val="FF0000"/>
                </a:solidFill>
              </a:rPr>
              <a:t>Choose-Literal uses a heuristic similar to information gain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>
                <a:solidFill>
                  <a:srgbClr val="FF0000"/>
                </a:solidFill>
              </a:rPr>
              <a:t>Ockham’s razor to eliminate hypotheses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>
                <a:ea typeface="ＭＳ Ｐゴシック" charset="0"/>
              </a:rPr>
              <a:t>If the clause becomes longer than the total length of the positive examples that the clause explains, this clause is not a valid hypothesis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>
                <a:solidFill>
                  <a:srgbClr val="0000FF"/>
                </a:solidFill>
              </a:rPr>
              <a:t>Most impressive demonstration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dirty="0">
                <a:ea typeface="ＭＳ Ｐゴシック" charset="0"/>
              </a:rPr>
              <a:t>Learn the correct definition of list-processing functions in Prolog from a small set of examples, using previously learned functions as background knowledge</a:t>
            </a:r>
            <a:endParaRPr lang="en-GB" altLang="ja-JP" sz="20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6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Inverse Resolution</a:t>
            </a:r>
            <a:endParaRPr lang="en-US" altLang="ja-JP" i="1">
              <a:latin typeface="+mn-lt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>
                <a:solidFill>
                  <a:srgbClr val="FF0000"/>
                </a:solidFill>
              </a:rPr>
              <a:t>Inverse resolution</a:t>
            </a:r>
          </a:p>
          <a:p>
            <a:pPr lvl="1" eaLnBrk="1" hangingPunct="1"/>
            <a:r>
              <a:rPr lang="en-US" altLang="ja-JP" dirty="0" smtClean="0">
                <a:ea typeface="ＭＳ Ｐゴシック" charset="0"/>
                <a:sym typeface="Symbol" charset="0"/>
              </a:rPr>
              <a:t>Run a proof </a:t>
            </a:r>
            <a:r>
              <a:rPr lang="en-US" altLang="ja-JP" dirty="0">
                <a:ea typeface="ＭＳ Ｐゴシック" charset="0"/>
                <a:sym typeface="Symbol" charset="0"/>
              </a:rPr>
              <a:t>backwards to find Hypothesis</a:t>
            </a:r>
          </a:p>
          <a:p>
            <a:pPr lvl="1" eaLnBrk="1" hangingPunct="1"/>
            <a:r>
              <a:rPr lang="en-US" altLang="ja-JP" dirty="0">
                <a:solidFill>
                  <a:srgbClr val="0000FF"/>
                </a:solidFill>
                <a:ea typeface="ＭＳ Ｐゴシック" charset="0"/>
                <a:sym typeface="Symbol" charset="0"/>
              </a:rPr>
              <a:t>Problem</a:t>
            </a:r>
            <a:r>
              <a:rPr lang="en-US" altLang="ja-JP" dirty="0">
                <a:ea typeface="ＭＳ Ｐゴシック" charset="0"/>
                <a:sym typeface="Symbol" charset="0"/>
              </a:rPr>
              <a:t>: How to run the proof backwards?</a:t>
            </a:r>
          </a:p>
        </p:txBody>
      </p:sp>
    </p:spTree>
    <p:extLst>
      <p:ext uri="{BB962C8B-B14F-4D97-AF65-F5344CB8AC3E}">
        <p14:creationId xmlns:p14="http://schemas.microsoft.com/office/powerpoint/2010/main" val="146774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Generating Inverse Proofs</a:t>
            </a:r>
            <a:endParaRPr lang="en-US" altLang="ja-JP" i="1">
              <a:latin typeface="+mn-lt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>
                <a:solidFill>
                  <a:srgbClr val="FF0000"/>
                </a:solidFill>
              </a:rPr>
              <a:t>Ordinary resolution</a:t>
            </a:r>
          </a:p>
          <a:p>
            <a:pPr lvl="1" eaLnBrk="1" hangingPunct="1"/>
            <a:r>
              <a:rPr lang="en-US" altLang="ja-JP" dirty="0">
                <a:ea typeface="ＭＳ Ｐゴシック" charset="0"/>
              </a:rPr>
              <a:t>Take two clauses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baseline="-25000" dirty="0">
                <a:solidFill>
                  <a:srgbClr val="3C8C93"/>
                </a:solidFill>
                <a:ea typeface="ＭＳ Ｐゴシック" charset="0"/>
              </a:rPr>
              <a:t>1</a:t>
            </a:r>
            <a:r>
              <a:rPr lang="en-US" altLang="ja-JP" dirty="0">
                <a:ea typeface="ＭＳ Ｐゴシック" charset="0"/>
              </a:rPr>
              <a:t> and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baseline="-25000" dirty="0">
                <a:solidFill>
                  <a:srgbClr val="3C8C93"/>
                </a:solidFill>
                <a:ea typeface="ＭＳ Ｐゴシック" charset="0"/>
              </a:rPr>
              <a:t>2</a:t>
            </a:r>
            <a:r>
              <a:rPr lang="en-US" altLang="ja-JP" dirty="0">
                <a:ea typeface="ＭＳ Ｐゴシック" charset="0"/>
              </a:rPr>
              <a:t> and resolve them to produce the </a:t>
            </a:r>
            <a:r>
              <a:rPr lang="en-US" altLang="ja-JP" dirty="0" err="1">
                <a:solidFill>
                  <a:srgbClr val="0000FF"/>
                </a:solidFill>
                <a:ea typeface="ＭＳ Ｐゴシック" charset="0"/>
              </a:rPr>
              <a:t>resolvent</a:t>
            </a:r>
            <a:r>
              <a:rPr lang="en-US" altLang="ja-JP" dirty="0">
                <a:ea typeface="ＭＳ Ｐゴシック" charset="0"/>
              </a:rPr>
              <a:t>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</a:p>
          <a:p>
            <a:pPr eaLnBrk="1" hangingPunct="1"/>
            <a:r>
              <a:rPr lang="en-US" altLang="ja-JP" dirty="0">
                <a:solidFill>
                  <a:srgbClr val="FF0000"/>
                </a:solidFill>
              </a:rPr>
              <a:t>Inverse resolution</a:t>
            </a:r>
          </a:p>
          <a:p>
            <a:pPr lvl="1" eaLnBrk="1" hangingPunct="1"/>
            <a:r>
              <a:rPr lang="en-US" altLang="ja-JP" dirty="0">
                <a:ea typeface="ＭＳ Ｐゴシック" charset="0"/>
              </a:rPr>
              <a:t>Take </a:t>
            </a:r>
            <a:r>
              <a:rPr lang="en-US" altLang="ja-JP" dirty="0" err="1">
                <a:ea typeface="ＭＳ Ｐゴシック" charset="0"/>
              </a:rPr>
              <a:t>resolvent</a:t>
            </a:r>
            <a:r>
              <a:rPr lang="en-US" altLang="ja-JP" dirty="0">
                <a:ea typeface="ＭＳ Ｐゴシック" charset="0"/>
              </a:rPr>
              <a:t>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dirty="0">
                <a:ea typeface="ＭＳ Ｐゴシック" charset="0"/>
              </a:rPr>
              <a:t> and produce two clauses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baseline="-25000" dirty="0">
                <a:solidFill>
                  <a:srgbClr val="3C8C93"/>
                </a:solidFill>
                <a:ea typeface="ＭＳ Ｐゴシック" charset="0"/>
              </a:rPr>
              <a:t>1</a:t>
            </a:r>
            <a:r>
              <a:rPr lang="en-US" altLang="ja-JP" dirty="0">
                <a:ea typeface="ＭＳ Ｐゴシック" charset="0"/>
              </a:rPr>
              <a:t> and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baseline="-25000" dirty="0">
                <a:solidFill>
                  <a:srgbClr val="3C8C93"/>
                </a:solidFill>
                <a:ea typeface="ＭＳ Ｐゴシック" charset="0"/>
              </a:rPr>
              <a:t>2</a:t>
            </a:r>
            <a:r>
              <a:rPr lang="en-US" altLang="ja-JP" dirty="0">
                <a:ea typeface="ＭＳ Ｐゴシック" charset="0"/>
              </a:rPr>
              <a:t> </a:t>
            </a:r>
          </a:p>
          <a:p>
            <a:pPr lvl="1" eaLnBrk="1" hangingPunct="1"/>
            <a:r>
              <a:rPr lang="en-US" altLang="ja-JP" dirty="0">
                <a:ea typeface="ＭＳ Ｐゴシック" charset="0"/>
              </a:rPr>
              <a:t>Take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dirty="0">
                <a:ea typeface="ＭＳ Ｐゴシック" charset="0"/>
              </a:rPr>
              <a:t> and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baseline="-25000" dirty="0">
                <a:solidFill>
                  <a:srgbClr val="3C8C93"/>
                </a:solidFill>
                <a:ea typeface="ＭＳ Ｐゴシック" charset="0"/>
              </a:rPr>
              <a:t>1</a:t>
            </a:r>
            <a:r>
              <a:rPr lang="en-US" altLang="ja-JP" dirty="0">
                <a:ea typeface="ＭＳ Ｐゴシック" charset="0"/>
              </a:rPr>
              <a:t> and produce </a:t>
            </a:r>
            <a:r>
              <a:rPr lang="en-US" altLang="ja-JP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baseline="-25000" dirty="0">
                <a:solidFill>
                  <a:srgbClr val="3C8C93"/>
                </a:solidFill>
                <a:ea typeface="ＭＳ Ｐゴシック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84745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Generating Inverse Proofs</a:t>
            </a:r>
            <a:endParaRPr lang="en-US" altLang="ja-JP" i="1">
              <a:latin typeface="+mn-lt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56022" y="2924646"/>
            <a:ext cx="3889375" cy="1439863"/>
            <a:chOff x="612" y="2296"/>
            <a:chExt cx="2450" cy="907"/>
          </a:xfrm>
        </p:grpSpPr>
        <p:grpSp>
          <p:nvGrpSpPr>
            <p:cNvPr id="106519" name="Group 4"/>
            <p:cNvGrpSpPr>
              <a:grpSpLocks/>
            </p:cNvGrpSpPr>
            <p:nvPr/>
          </p:nvGrpSpPr>
          <p:grpSpPr bwMode="auto">
            <a:xfrm>
              <a:off x="612" y="2296"/>
              <a:ext cx="2450" cy="363"/>
              <a:chOff x="2109" y="2296"/>
              <a:chExt cx="3130" cy="363"/>
            </a:xfrm>
          </p:grpSpPr>
          <p:sp>
            <p:nvSpPr>
              <p:cNvPr id="106521" name="Rectangle 5"/>
              <p:cNvSpPr>
                <a:spLocks noChangeArrowheads="1"/>
              </p:cNvSpPr>
              <p:nvPr/>
            </p:nvSpPr>
            <p:spPr bwMode="auto">
              <a:xfrm>
                <a:off x="2109" y="2296"/>
                <a:ext cx="3130" cy="36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22" name="Text Box 6"/>
              <p:cNvSpPr txBox="1">
                <a:spLocks noChangeArrowheads="1"/>
              </p:cNvSpPr>
              <p:nvPr/>
            </p:nvSpPr>
            <p:spPr bwMode="auto">
              <a:xfrm>
                <a:off x="2186" y="2305"/>
                <a:ext cx="2950" cy="2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ja-JP" sz="1800">
                    <a:latin typeface="Times New Roman" charset="0"/>
                  </a:rPr>
                  <a:t>True </a:t>
                </a:r>
                <a:r>
                  <a:rPr kumimoji="1" lang="en-US" altLang="ja-JP" i="0">
                    <a:latin typeface="Times New Roman" charset="0"/>
                    <a:sym typeface="Symbol" charset="0"/>
                  </a:rPr>
                  <a:t></a:t>
                </a:r>
                <a:r>
                  <a:rPr kumimoji="1" lang="en-US" altLang="ja-JP" i="0">
                    <a:latin typeface="Times New Roman" charset="0"/>
                  </a:rPr>
                  <a:t> </a:t>
                </a:r>
                <a:r>
                  <a:rPr kumimoji="1" lang="en-US" altLang="ja-JP" sz="1800">
                    <a:latin typeface="Times New Roman" charset="0"/>
                  </a:rPr>
                  <a:t>Grandparent(George, Anne)</a:t>
                </a:r>
              </a:p>
            </p:txBody>
          </p:sp>
        </p:grpSp>
        <p:sp>
          <p:nvSpPr>
            <p:cNvPr id="106520" name="Line 7"/>
            <p:cNvSpPr>
              <a:spLocks noChangeShapeType="1"/>
            </p:cNvSpPr>
            <p:nvPr/>
          </p:nvSpPr>
          <p:spPr bwMode="auto">
            <a:xfrm flipH="1" flipV="1">
              <a:off x="1701" y="2659"/>
              <a:ext cx="1088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06500" name="Group 8"/>
          <p:cNvGrpSpPr>
            <a:grpSpLocks/>
          </p:cNvGrpSpPr>
          <p:nvPr/>
        </p:nvGrpSpPr>
        <p:grpSpPr bwMode="auto">
          <a:xfrm>
            <a:off x="3348410" y="4364509"/>
            <a:ext cx="1944687" cy="649287"/>
            <a:chOff x="1927" y="3203"/>
            <a:chExt cx="1225" cy="409"/>
          </a:xfrm>
        </p:grpSpPr>
        <p:sp>
          <p:nvSpPr>
            <p:cNvPr id="106517" name="Rectangle 9"/>
            <p:cNvSpPr>
              <a:spLocks noChangeArrowheads="1"/>
            </p:cNvSpPr>
            <p:nvPr/>
          </p:nvSpPr>
          <p:spPr bwMode="auto">
            <a:xfrm>
              <a:off x="1927" y="3203"/>
              <a:ext cx="1225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18" name="Text Box 10"/>
            <p:cNvSpPr txBox="1">
              <a:spLocks noChangeArrowheads="1"/>
            </p:cNvSpPr>
            <p:nvPr/>
          </p:nvSpPr>
          <p:spPr bwMode="auto">
            <a:xfrm>
              <a:off x="2078" y="3304"/>
              <a:ext cx="88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ja-JP" sz="1800">
                  <a:latin typeface="Times New Roman" charset="0"/>
                </a:rPr>
                <a:t>True </a:t>
              </a:r>
              <a:r>
                <a:rPr kumimoji="1" lang="en-US" altLang="ja-JP" sz="1800" i="0">
                  <a:latin typeface="Times New Roman" charset="0"/>
                  <a:sym typeface="Symbol" charset="0"/>
                </a:rPr>
                <a:t></a:t>
              </a:r>
              <a:r>
                <a:rPr kumimoji="1" lang="en-US" altLang="ja-JP" sz="1800">
                  <a:latin typeface="Times New Roman" charset="0"/>
                  <a:sym typeface="Symbol" charset="0"/>
                </a:rPr>
                <a:t>False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212010" y="2924646"/>
            <a:ext cx="4467225" cy="1439863"/>
            <a:chOff x="2789" y="2296"/>
            <a:chExt cx="2814" cy="907"/>
          </a:xfrm>
        </p:grpSpPr>
        <p:grpSp>
          <p:nvGrpSpPr>
            <p:cNvPr id="106513" name="Group 12"/>
            <p:cNvGrpSpPr>
              <a:grpSpLocks/>
            </p:cNvGrpSpPr>
            <p:nvPr/>
          </p:nvGrpSpPr>
          <p:grpSpPr bwMode="auto">
            <a:xfrm>
              <a:off x="3198" y="2296"/>
              <a:ext cx="2405" cy="363"/>
              <a:chOff x="2109" y="2296"/>
              <a:chExt cx="3130" cy="363"/>
            </a:xfrm>
          </p:grpSpPr>
          <p:sp>
            <p:nvSpPr>
              <p:cNvPr id="106515" name="Rectangle 13"/>
              <p:cNvSpPr>
                <a:spLocks noChangeArrowheads="1"/>
              </p:cNvSpPr>
              <p:nvPr/>
            </p:nvSpPr>
            <p:spPr bwMode="auto">
              <a:xfrm>
                <a:off x="2109" y="2296"/>
                <a:ext cx="313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16" name="Text Box 14"/>
              <p:cNvSpPr txBox="1">
                <a:spLocks noChangeArrowheads="1"/>
              </p:cNvSpPr>
              <p:nvPr/>
            </p:nvSpPr>
            <p:spPr bwMode="auto">
              <a:xfrm>
                <a:off x="2164" y="2352"/>
                <a:ext cx="299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ja-JP" sz="1800">
                    <a:latin typeface="Times New Roman" charset="0"/>
                  </a:rPr>
                  <a:t>Grandparent(George, Anne)</a:t>
                </a:r>
                <a:r>
                  <a:rPr kumimoji="1" lang="en-US" altLang="ja-JP" sz="1800" i="0">
                    <a:latin typeface="Times New Roman" charset="0"/>
                  </a:rPr>
                  <a:t> </a:t>
                </a:r>
                <a:r>
                  <a:rPr kumimoji="1" lang="en-US" altLang="ja-JP" sz="1800" i="0">
                    <a:latin typeface="Times New Roman" charset="0"/>
                    <a:sym typeface="Symbol" charset="0"/>
                  </a:rPr>
                  <a:t> </a:t>
                </a:r>
                <a:r>
                  <a:rPr kumimoji="1" lang="en-US" altLang="ja-JP" sz="1800">
                    <a:latin typeface="Times New Roman" charset="0"/>
                    <a:sym typeface="Symbol" charset="0"/>
                  </a:rPr>
                  <a:t>False</a:t>
                </a:r>
              </a:p>
            </p:txBody>
          </p:sp>
        </p:grpSp>
        <p:sp>
          <p:nvSpPr>
            <p:cNvPr id="106514" name="Line 15"/>
            <p:cNvSpPr>
              <a:spLocks noChangeShapeType="1"/>
            </p:cNvSpPr>
            <p:nvPr/>
          </p:nvSpPr>
          <p:spPr bwMode="auto">
            <a:xfrm flipV="1">
              <a:off x="2789" y="2659"/>
              <a:ext cx="1406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2484810" y="1484784"/>
            <a:ext cx="6264275" cy="1439862"/>
            <a:chOff x="1701" y="1389"/>
            <a:chExt cx="3946" cy="907"/>
          </a:xfrm>
        </p:grpSpPr>
        <p:grpSp>
          <p:nvGrpSpPr>
            <p:cNvPr id="106509" name="Group 17"/>
            <p:cNvGrpSpPr>
              <a:grpSpLocks/>
            </p:cNvGrpSpPr>
            <p:nvPr/>
          </p:nvGrpSpPr>
          <p:grpSpPr bwMode="auto">
            <a:xfrm>
              <a:off x="3334" y="1389"/>
              <a:ext cx="2313" cy="363"/>
              <a:chOff x="2109" y="2296"/>
              <a:chExt cx="3130" cy="363"/>
            </a:xfrm>
          </p:grpSpPr>
          <p:sp>
            <p:nvSpPr>
              <p:cNvPr id="106511" name="Rectangle 18"/>
              <p:cNvSpPr>
                <a:spLocks noChangeArrowheads="1"/>
              </p:cNvSpPr>
              <p:nvPr/>
            </p:nvSpPr>
            <p:spPr bwMode="auto">
              <a:xfrm>
                <a:off x="2109" y="2296"/>
                <a:ext cx="3130" cy="36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12" name="Text Box 19"/>
              <p:cNvSpPr txBox="1">
                <a:spLocks noChangeArrowheads="1"/>
              </p:cNvSpPr>
              <p:nvPr/>
            </p:nvSpPr>
            <p:spPr bwMode="auto">
              <a:xfrm>
                <a:off x="2292" y="2352"/>
                <a:ext cx="27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ja-JP" sz="1800">
                    <a:latin typeface="Times New Roman" charset="0"/>
                    <a:sym typeface="Symbol" charset="0"/>
                  </a:rPr>
                  <a:t>True</a:t>
                </a:r>
                <a:r>
                  <a:rPr kumimoji="1" lang="en-US" altLang="ja-JP" sz="1800" i="0">
                    <a:latin typeface="Times New Roman" charset="0"/>
                  </a:rPr>
                  <a:t> </a:t>
                </a:r>
                <a:r>
                  <a:rPr kumimoji="1" lang="en-US" altLang="ja-JP" sz="1800" i="0">
                    <a:latin typeface="Times New Roman" charset="0"/>
                    <a:sym typeface="Symbol" charset="0"/>
                  </a:rPr>
                  <a:t> </a:t>
                </a:r>
                <a:r>
                  <a:rPr kumimoji="1" lang="en-US" altLang="ja-JP" sz="1800">
                    <a:latin typeface="Times New Roman" charset="0"/>
                  </a:rPr>
                  <a:t>Parent(Elizabeth, Anne)</a:t>
                </a:r>
              </a:p>
            </p:txBody>
          </p:sp>
        </p:grpSp>
        <p:sp>
          <p:nvSpPr>
            <p:cNvPr id="106510" name="Line 20"/>
            <p:cNvSpPr>
              <a:spLocks noChangeShapeType="1"/>
            </p:cNvSpPr>
            <p:nvPr/>
          </p:nvSpPr>
          <p:spPr bwMode="auto">
            <a:xfrm flipV="1">
              <a:off x="1701" y="1752"/>
              <a:ext cx="2857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11560" y="1484784"/>
            <a:ext cx="3671887" cy="1439862"/>
            <a:chOff x="521" y="1389"/>
            <a:chExt cx="2313" cy="907"/>
          </a:xfrm>
        </p:grpSpPr>
        <p:grpSp>
          <p:nvGrpSpPr>
            <p:cNvPr id="106505" name="Group 22"/>
            <p:cNvGrpSpPr>
              <a:grpSpLocks/>
            </p:cNvGrpSpPr>
            <p:nvPr/>
          </p:nvGrpSpPr>
          <p:grpSpPr bwMode="auto">
            <a:xfrm>
              <a:off x="521" y="1389"/>
              <a:ext cx="2313" cy="454"/>
              <a:chOff x="521" y="1434"/>
              <a:chExt cx="2313" cy="454"/>
            </a:xfrm>
          </p:grpSpPr>
          <p:sp>
            <p:nvSpPr>
              <p:cNvPr id="106507" name="Rectangle 23"/>
              <p:cNvSpPr>
                <a:spLocks noChangeArrowheads="1"/>
              </p:cNvSpPr>
              <p:nvPr/>
            </p:nvSpPr>
            <p:spPr bwMode="auto">
              <a:xfrm>
                <a:off x="521" y="1434"/>
                <a:ext cx="2313" cy="45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08" name="Text Box 24"/>
              <p:cNvSpPr txBox="1">
                <a:spLocks noChangeArrowheads="1"/>
              </p:cNvSpPr>
              <p:nvPr/>
            </p:nvSpPr>
            <p:spPr bwMode="auto">
              <a:xfrm>
                <a:off x="656" y="1445"/>
                <a:ext cx="2021" cy="404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ja-JP" sz="1800">
                    <a:latin typeface="Times New Roman" charset="0"/>
                  </a:rPr>
                  <a:t>Parent(Elizabeth, y) </a:t>
                </a:r>
                <a:r>
                  <a:rPr kumimoji="1" lang="en-US" altLang="ja-JP" sz="1800" i="0">
                    <a:latin typeface="Times New Roman" charset="0"/>
                    <a:sym typeface="Symbol" charset="0"/>
                  </a:rPr>
                  <a:t> </a:t>
                </a:r>
                <a:r>
                  <a:rPr kumimoji="1" lang="en-US" altLang="ja-JP" sz="1800">
                    <a:latin typeface="Times New Roman" charset="0"/>
                    <a:sym typeface="Symbol" charset="0"/>
                  </a:rPr>
                  <a:t>Grandparent(George, y)</a:t>
                </a:r>
                <a:endParaRPr kumimoji="1" lang="en-US" altLang="ja-JP" sz="1800" i="0">
                  <a:latin typeface="Times New Roman" charset="0"/>
                  <a:sym typeface="Symbol" charset="0"/>
                </a:endParaRPr>
              </a:p>
            </p:txBody>
          </p:sp>
        </p:grpSp>
        <p:sp>
          <p:nvSpPr>
            <p:cNvPr id="106506" name="Line 25"/>
            <p:cNvSpPr>
              <a:spLocks noChangeShapeType="1"/>
            </p:cNvSpPr>
            <p:nvPr/>
          </p:nvSpPr>
          <p:spPr bwMode="auto">
            <a:xfrm flipV="1">
              <a:off x="1701" y="1842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69338" name="Text Box 26"/>
          <p:cNvSpPr txBox="1">
            <a:spLocks noChangeArrowheads="1"/>
          </p:cNvSpPr>
          <p:nvPr/>
        </p:nvSpPr>
        <p:spPr bwMode="auto">
          <a:xfrm>
            <a:off x="2556247" y="2348384"/>
            <a:ext cx="1009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Times New Roman" charset="0"/>
              </a:rPr>
              <a:t>[y/Anne]</a:t>
            </a:r>
          </a:p>
        </p:txBody>
      </p:sp>
    </p:spTree>
    <p:extLst>
      <p:ext uri="{BB962C8B-B14F-4D97-AF65-F5344CB8AC3E}">
        <p14:creationId xmlns:p14="http://schemas.microsoft.com/office/powerpoint/2010/main" val="171341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3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>
                <a:latin typeface="+mn-lt"/>
              </a:rPr>
              <a:t>Generating Inverse Proofs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7769225" cy="48965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000" dirty="0">
                <a:solidFill>
                  <a:srgbClr val="0000FF"/>
                </a:solidFill>
              </a:rPr>
              <a:t>Inverse resolution is a search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</a:rPr>
              <a:t>For any </a:t>
            </a:r>
            <a:r>
              <a:rPr lang="en-US" altLang="ja-JP" sz="1800" dirty="0">
                <a:solidFill>
                  <a:schemeClr val="accent1">
                    <a:lumMod val="50000"/>
                  </a:schemeClr>
                </a:solidFill>
                <a:ea typeface="ＭＳ Ｐゴシック" charset="0"/>
              </a:rPr>
              <a:t>C</a:t>
            </a:r>
            <a:r>
              <a:rPr lang="en-US" altLang="ja-JP" sz="1800" dirty="0">
                <a:ea typeface="ＭＳ Ｐゴシック" charset="0"/>
              </a:rPr>
              <a:t> and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sz="1800" baseline="-25000" dirty="0">
                <a:solidFill>
                  <a:srgbClr val="3C8C93"/>
                </a:solidFill>
                <a:ea typeface="ＭＳ Ｐゴシック" charset="0"/>
              </a:rPr>
              <a:t>1</a:t>
            </a:r>
            <a:r>
              <a:rPr lang="en-US" altLang="ja-JP" sz="1800" dirty="0">
                <a:ea typeface="ＭＳ Ｐゴシック" charset="0"/>
              </a:rPr>
              <a:t> there can be several or even an infinite number of clauses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</a:rPr>
              <a:t>C</a:t>
            </a:r>
            <a:r>
              <a:rPr lang="en-US" altLang="ja-JP" sz="1800" baseline="-25000" dirty="0">
                <a:solidFill>
                  <a:srgbClr val="3C8C93"/>
                </a:solidFill>
                <a:ea typeface="ＭＳ Ｐゴシック" charset="0"/>
              </a:rPr>
              <a:t>2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ja-JP" sz="1600" dirty="0">
                <a:ea typeface="ＭＳ Ｐゴシック" charset="0"/>
              </a:rPr>
              <a:t>Instead of 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</a:rPr>
              <a:t>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</a:rPr>
              <a:t>Elizabeth,y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</a:rPr>
              <a:t>) 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 Grandparent(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George,y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</a:t>
            </a:r>
            <a:r>
              <a:rPr lang="en-US" altLang="ja-JP" sz="1600" dirty="0">
                <a:ea typeface="ＭＳ Ｐゴシック" charset="0"/>
                <a:sym typeface="Symbol" charset="0"/>
              </a:rPr>
              <a:t>there were numerous alternatives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600" dirty="0">
                <a:ea typeface="ＭＳ Ｐゴシック" charset="0"/>
                <a:sym typeface="Symbol" charset="0"/>
              </a:rPr>
              <a:t>	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Elizabeth,Anne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George,Anne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	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z,Anne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George,Anne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None/>
            </a:pP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	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z,y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  Grandparent(</a:t>
            </a:r>
            <a:r>
              <a:rPr lang="en-US" altLang="ja-JP" sz="1600" dirty="0" err="1">
                <a:solidFill>
                  <a:srgbClr val="3C8C93"/>
                </a:solidFill>
                <a:ea typeface="ＭＳ Ｐゴシック" charset="0"/>
                <a:sym typeface="Symbol" charset="0"/>
              </a:rPr>
              <a:t>George,y</a:t>
            </a:r>
            <a:r>
              <a:rPr lang="en-US" altLang="ja-JP" sz="16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The clauses </a:t>
            </a:r>
            <a:r>
              <a:rPr lang="en-US" altLang="ja-JP" sz="18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C</a:t>
            </a:r>
            <a:r>
              <a:rPr lang="en-US" altLang="ja-JP" sz="1800" baseline="-25000" dirty="0">
                <a:solidFill>
                  <a:srgbClr val="3C8C93"/>
                </a:solidFill>
                <a:ea typeface="ＭＳ Ｐゴシック" charset="0"/>
                <a:sym typeface="Symbol" charset="0"/>
              </a:rPr>
              <a:t>1</a:t>
            </a:r>
            <a:r>
              <a:rPr lang="en-US" altLang="ja-JP" sz="1800" dirty="0">
                <a:ea typeface="ＭＳ Ｐゴシック" charset="0"/>
                <a:sym typeface="Symbol" charset="0"/>
              </a:rPr>
              <a:t> that participate in each step can be chosen from Background, Descriptions, Classifications or from hypothesized clauses already generated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000" dirty="0">
                <a:solidFill>
                  <a:srgbClr val="0000FF"/>
                </a:solidFill>
                <a:sym typeface="Symbol" charset="0"/>
              </a:rPr>
              <a:t>ILP needs restrictions to make the search manageable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Eliminate function symbols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Generate only the most specific hypotheses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Use Horn clauses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All hypothesized clauses must be consistent with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1800" dirty="0">
                <a:ea typeface="ＭＳ Ｐゴシック" charset="0"/>
                <a:sym typeface="Symbol" charset="0"/>
              </a:rPr>
              <a:t>Each hypothesized clause must agree with the observations</a:t>
            </a:r>
          </a:p>
        </p:txBody>
      </p:sp>
    </p:spTree>
    <p:extLst>
      <p:ext uri="{BB962C8B-B14F-4D97-AF65-F5344CB8AC3E}">
        <p14:creationId xmlns:p14="http://schemas.microsoft.com/office/powerpoint/2010/main" val="173191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 dirty="0">
                <a:latin typeface="+mn-lt"/>
              </a:rPr>
              <a:t>New Predicates and New Knowledge</a:t>
            </a:r>
            <a:endParaRPr lang="en-US" altLang="ja-JP" dirty="0">
              <a:latin typeface="+mn-lt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9208" y="1268437"/>
            <a:ext cx="7283152" cy="4968875"/>
          </a:xfrm>
        </p:spPr>
        <p:txBody>
          <a:bodyPr/>
          <a:lstStyle/>
          <a:p>
            <a:pPr eaLnBrk="1" hangingPunct="1"/>
            <a:r>
              <a:rPr lang="en-US" altLang="ja-JP" sz="2400" dirty="0">
                <a:solidFill>
                  <a:srgbClr val="FF0000"/>
                </a:solidFill>
              </a:rPr>
              <a:t>An inverse resolution procedure is a complete algorithm for learning first-order theories</a:t>
            </a:r>
          </a:p>
          <a:p>
            <a:pPr lvl="1" eaLnBrk="1" hangingPunct="1"/>
            <a:r>
              <a:rPr lang="en-US" altLang="ja-JP" sz="2000" dirty="0">
                <a:ea typeface="ＭＳ Ｐゴシック" charset="0"/>
              </a:rPr>
              <a:t>If some unknown Hypothesis generates a set of examples, then an inverse resolution procedure can generate Hypothesis from the examples</a:t>
            </a:r>
          </a:p>
          <a:p>
            <a:pPr eaLnBrk="1" hangingPunct="1"/>
            <a:r>
              <a:rPr lang="en-US" altLang="ja-JP" sz="2400" dirty="0"/>
              <a:t>Can inverse resolution infer the law of gravity from examples of falling bodies?</a:t>
            </a:r>
          </a:p>
          <a:p>
            <a:pPr lvl="1" eaLnBrk="1" hangingPunct="1"/>
            <a:r>
              <a:rPr lang="en-US" altLang="ja-JP" sz="2000" dirty="0">
                <a:ea typeface="ＭＳ Ｐゴシック" charset="0"/>
              </a:rPr>
              <a:t>Yes, given suitable background mathematics</a:t>
            </a:r>
          </a:p>
          <a:p>
            <a:pPr eaLnBrk="1" hangingPunct="1"/>
            <a:r>
              <a:rPr lang="en-US" altLang="ja-JP" sz="2400" dirty="0">
                <a:solidFill>
                  <a:srgbClr val="0000FF"/>
                </a:solidFill>
              </a:rPr>
              <a:t>Monkey and typewriter problem</a:t>
            </a:r>
            <a:r>
              <a:rPr lang="en-US" altLang="ja-JP" sz="2400" dirty="0"/>
              <a:t>: How to overcome the large branching factor and the lack of structure in the search space?</a:t>
            </a:r>
          </a:p>
        </p:txBody>
      </p:sp>
    </p:spTree>
    <p:extLst>
      <p:ext uri="{BB962C8B-B14F-4D97-AF65-F5344CB8AC3E}">
        <p14:creationId xmlns:p14="http://schemas.microsoft.com/office/powerpoint/2010/main" val="3763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>
                <a:latin typeface="+mn-lt"/>
              </a:rPr>
              <a:t>New Predicates and New Knowledge</a:t>
            </a:r>
            <a:endParaRPr lang="en-US" altLang="ja-JP" i="1">
              <a:latin typeface="+mn-lt"/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>
                <a:solidFill>
                  <a:srgbClr val="FF0000"/>
                </a:solidFill>
              </a:rPr>
              <a:t>Inverse resolution is capable of generating new predicates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>
                <a:ea typeface="ＭＳ Ｐゴシック" charset="0"/>
              </a:rPr>
              <a:t>Resolution of </a:t>
            </a:r>
            <a:r>
              <a:rPr lang="en-US" altLang="ja-JP" i="1" dirty="0">
                <a:ea typeface="ＭＳ Ｐゴシック" charset="0"/>
              </a:rPr>
              <a:t>C</a:t>
            </a:r>
            <a:r>
              <a:rPr lang="en-US" altLang="ja-JP" i="1" baseline="-25000" dirty="0">
                <a:ea typeface="ＭＳ Ｐゴシック" charset="0"/>
              </a:rPr>
              <a:t>1</a:t>
            </a:r>
            <a:r>
              <a:rPr lang="en-US" altLang="ja-JP" dirty="0">
                <a:ea typeface="ＭＳ Ｐゴシック" charset="0"/>
              </a:rPr>
              <a:t> and </a:t>
            </a:r>
            <a:r>
              <a:rPr lang="en-US" altLang="ja-JP" i="1" dirty="0">
                <a:ea typeface="ＭＳ Ｐゴシック" charset="0"/>
              </a:rPr>
              <a:t>C</a:t>
            </a:r>
            <a:r>
              <a:rPr lang="en-US" altLang="ja-JP" i="1" baseline="-25000" dirty="0">
                <a:ea typeface="ＭＳ Ｐゴシック" charset="0"/>
              </a:rPr>
              <a:t>2</a:t>
            </a:r>
            <a:r>
              <a:rPr lang="en-US" altLang="ja-JP" dirty="0">
                <a:ea typeface="ＭＳ Ｐゴシック" charset="0"/>
              </a:rPr>
              <a:t> into </a:t>
            </a:r>
            <a:r>
              <a:rPr lang="en-US" altLang="ja-JP" i="1" dirty="0">
                <a:ea typeface="ＭＳ Ｐゴシック" charset="0"/>
              </a:rPr>
              <a:t>C</a:t>
            </a:r>
            <a:r>
              <a:rPr lang="en-US" altLang="ja-JP" dirty="0">
                <a:ea typeface="ＭＳ Ｐゴシック" charset="0"/>
              </a:rPr>
              <a:t> eliminates a literal that </a:t>
            </a:r>
            <a:r>
              <a:rPr lang="en-US" altLang="ja-JP" i="1" dirty="0">
                <a:ea typeface="ＭＳ Ｐゴシック" charset="0"/>
              </a:rPr>
              <a:t>C</a:t>
            </a:r>
            <a:r>
              <a:rPr lang="en-US" altLang="ja-JP" i="1" baseline="-25000" dirty="0">
                <a:ea typeface="ＭＳ Ｐゴシック" charset="0"/>
              </a:rPr>
              <a:t>1</a:t>
            </a:r>
            <a:r>
              <a:rPr lang="en-US" altLang="ja-JP" dirty="0">
                <a:ea typeface="ＭＳ Ｐゴシック" charset="0"/>
              </a:rPr>
              <a:t> and </a:t>
            </a:r>
            <a:r>
              <a:rPr lang="en-US" altLang="ja-JP" i="1" dirty="0">
                <a:ea typeface="ＭＳ Ｐゴシック" charset="0"/>
              </a:rPr>
              <a:t>C</a:t>
            </a:r>
            <a:r>
              <a:rPr lang="en-US" altLang="ja-JP" i="1" baseline="-25000" dirty="0">
                <a:ea typeface="ＭＳ Ｐゴシック" charset="0"/>
              </a:rPr>
              <a:t>2</a:t>
            </a:r>
            <a:r>
              <a:rPr lang="en-US" altLang="ja-JP" i="1" dirty="0">
                <a:ea typeface="ＭＳ Ｐゴシック" charset="0"/>
              </a:rPr>
              <a:t> </a:t>
            </a:r>
            <a:r>
              <a:rPr lang="en-US" altLang="ja-JP" dirty="0">
                <a:ea typeface="ＭＳ Ｐゴシック" charset="0"/>
              </a:rPr>
              <a:t>share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>
                <a:ea typeface="ＭＳ Ｐゴシック" charset="0"/>
              </a:rPr>
              <a:t>This literal might contain a predicate that does not appear in </a:t>
            </a:r>
            <a:r>
              <a:rPr lang="en-US" altLang="ja-JP" i="1" dirty="0">
                <a:ea typeface="ＭＳ Ｐゴシック" charset="0"/>
              </a:rPr>
              <a:t>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dirty="0">
                <a:ea typeface="ＭＳ Ｐゴシック" charset="0"/>
              </a:rPr>
              <a:t>When working backwards, one possibility is to generate a new predicate from which to construct the missing literal</a:t>
            </a:r>
          </a:p>
        </p:txBody>
      </p:sp>
    </p:spTree>
    <p:extLst>
      <p:ext uri="{BB962C8B-B14F-4D97-AF65-F5344CB8AC3E}">
        <p14:creationId xmlns:p14="http://schemas.microsoft.com/office/powerpoint/2010/main" val="30571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863850" y="2493293"/>
            <a:ext cx="410527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2800">
                <a:latin typeface="+mn-lt"/>
              </a:rPr>
              <a:t>New Predicates and New Knowledge</a:t>
            </a:r>
            <a:endParaRPr lang="en-US" altLang="ja-JP">
              <a:latin typeface="+mn-lt"/>
            </a:endParaRP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545805"/>
            <a:ext cx="8229600" cy="2063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1800" dirty="0"/>
              <a:t>P can be used in later inverse resolution steps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600" dirty="0">
                <a:solidFill>
                  <a:srgbClr val="0000FF"/>
                </a:solidFill>
                <a:ea typeface="ＭＳ Ｐゴシック" charset="0"/>
              </a:rPr>
              <a:t>Example</a:t>
            </a:r>
            <a:r>
              <a:rPr lang="en-US" altLang="ja-JP" sz="1600" dirty="0">
                <a:ea typeface="ＭＳ Ｐゴシック" charset="0"/>
              </a:rPr>
              <a:t>: Mother(</a:t>
            </a:r>
            <a:r>
              <a:rPr lang="en-US" altLang="ja-JP" sz="1600" dirty="0" err="1">
                <a:ea typeface="ＭＳ Ｐゴシック" charset="0"/>
              </a:rPr>
              <a:t>x,y</a:t>
            </a:r>
            <a:r>
              <a:rPr lang="en-US" altLang="ja-JP" sz="1600" dirty="0">
                <a:ea typeface="ＭＳ Ｐゴシック" charset="0"/>
              </a:rPr>
              <a:t>) </a:t>
            </a:r>
            <a:r>
              <a:rPr lang="en-US" altLang="ja-JP" sz="1600" dirty="0">
                <a:ea typeface="ＭＳ Ｐゴシック" charset="0"/>
                <a:sym typeface="Symbol" charset="0"/>
              </a:rPr>
              <a:t> P(</a:t>
            </a:r>
            <a:r>
              <a:rPr lang="en-US" altLang="ja-JP" sz="1600" dirty="0" err="1">
                <a:ea typeface="ＭＳ Ｐゴシック" charset="0"/>
                <a:sym typeface="Symbol" charset="0"/>
              </a:rPr>
              <a:t>x,y</a:t>
            </a:r>
            <a:r>
              <a:rPr lang="en-US" altLang="ja-JP" sz="1600" dirty="0">
                <a:ea typeface="ＭＳ Ｐゴシック" charset="0"/>
                <a:sym typeface="Symbol" charset="0"/>
              </a:rPr>
              <a:t>) or Fa</a:t>
            </a:r>
            <a:r>
              <a:rPr lang="en-US" altLang="ja-JP" sz="1600" dirty="0">
                <a:ea typeface="ＭＳ Ｐゴシック" charset="0"/>
              </a:rPr>
              <a:t>ther(</a:t>
            </a:r>
            <a:r>
              <a:rPr lang="en-US" altLang="ja-JP" sz="1600" dirty="0" err="1">
                <a:ea typeface="ＭＳ Ｐゴシック" charset="0"/>
              </a:rPr>
              <a:t>x,y</a:t>
            </a:r>
            <a:r>
              <a:rPr lang="en-US" altLang="ja-JP" sz="1600" dirty="0">
                <a:ea typeface="ＭＳ Ｐゴシック" charset="0"/>
              </a:rPr>
              <a:t>) </a:t>
            </a:r>
            <a:r>
              <a:rPr lang="en-US" altLang="ja-JP" sz="1600" dirty="0">
                <a:ea typeface="ＭＳ Ｐゴシック" charset="0"/>
                <a:sym typeface="Symbol" charset="0"/>
              </a:rPr>
              <a:t> P(</a:t>
            </a:r>
            <a:r>
              <a:rPr lang="en-US" altLang="ja-JP" sz="1600" dirty="0" err="1">
                <a:ea typeface="ＭＳ Ｐゴシック" charset="0"/>
                <a:sym typeface="Symbol" charset="0"/>
              </a:rPr>
              <a:t>x,y</a:t>
            </a:r>
            <a:r>
              <a:rPr lang="en-US" altLang="ja-JP" sz="1600" dirty="0">
                <a:ea typeface="ＭＳ Ｐゴシック" charset="0"/>
                <a:sym typeface="Symbol" charset="0"/>
              </a:rPr>
              <a:t>) leading to the “Parent” relationship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1800" dirty="0">
                <a:solidFill>
                  <a:srgbClr val="FF0000"/>
                </a:solidFill>
                <a:sym typeface="Symbol" charset="0"/>
              </a:rPr>
              <a:t>Inventing new predicates is important to reduce the size of the definition of the goal predicate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1600" dirty="0">
                <a:ea typeface="ＭＳ Ｐゴシック" charset="0"/>
                <a:sym typeface="Symbol" charset="0"/>
              </a:rPr>
              <a:t>Some of the deepest revolutions in science come from the invention of new predicates (e.g. Galileo’s invention of acceleration)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2938463" y="2566318"/>
            <a:ext cx="3951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>
                <a:latin typeface="Times New Roman" charset="0"/>
              </a:rPr>
              <a:t>Father(George,y) </a:t>
            </a:r>
            <a:r>
              <a:rPr kumimoji="1" lang="en-US" altLang="ja-JP" sz="1800" i="0">
                <a:latin typeface="Times New Roman" charset="0"/>
                <a:sym typeface="Symbol" charset="0"/>
              </a:rPr>
              <a:t> </a:t>
            </a:r>
            <a:r>
              <a:rPr kumimoji="1" lang="en-US" altLang="ja-JP" sz="1800">
                <a:latin typeface="Times New Roman" charset="0"/>
                <a:sym typeface="Symbol" charset="0"/>
              </a:rPr>
              <a:t>Ancestor(George,y)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1639888" y="1340768"/>
            <a:ext cx="2808287" cy="50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1693863" y="1413793"/>
            <a:ext cx="26939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>
                <a:latin typeface="Times New Roman" charset="0"/>
              </a:rPr>
              <a:t>Father(George,y) </a:t>
            </a:r>
            <a:r>
              <a:rPr kumimoji="1" lang="en-US" altLang="ja-JP" sz="1800" i="0">
                <a:latin typeface="Times New Roman" charset="0"/>
                <a:sym typeface="Symbol" charset="0"/>
              </a:rPr>
              <a:t> </a:t>
            </a:r>
            <a:r>
              <a:rPr kumimoji="1" lang="en-US" altLang="ja-JP" sz="1800">
                <a:latin typeface="Times New Roman" charset="0"/>
                <a:sym typeface="Symbol" charset="0"/>
              </a:rPr>
              <a:t>P(x,y)</a:t>
            </a: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5024438" y="1340768"/>
            <a:ext cx="3600450" cy="50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5026025" y="1413793"/>
            <a:ext cx="3468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>
                <a:latin typeface="Times New Roman" charset="0"/>
              </a:rPr>
              <a:t>P(George,y) </a:t>
            </a:r>
            <a:r>
              <a:rPr kumimoji="1" lang="en-US" altLang="ja-JP" sz="1800" i="0">
                <a:latin typeface="Times New Roman" charset="0"/>
                <a:sym typeface="Symbol" charset="0"/>
              </a:rPr>
              <a:t> </a:t>
            </a:r>
            <a:r>
              <a:rPr kumimoji="1" lang="en-US" altLang="ja-JP" sz="1800">
                <a:latin typeface="Times New Roman" charset="0"/>
                <a:sym typeface="Symbol" charset="0"/>
              </a:rPr>
              <a:t>Ancestor(George,y)</a:t>
            </a:r>
          </a:p>
        </p:txBody>
      </p:sp>
      <p:sp>
        <p:nvSpPr>
          <p:cNvPr id="114698" name="Line 10"/>
          <p:cNvSpPr>
            <a:spLocks noChangeShapeType="1"/>
          </p:cNvSpPr>
          <p:nvPr/>
        </p:nvSpPr>
        <p:spPr bwMode="auto">
          <a:xfrm flipH="1" flipV="1">
            <a:off x="3008313" y="1845593"/>
            <a:ext cx="18716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4699" name="Line 11"/>
          <p:cNvSpPr>
            <a:spLocks noChangeShapeType="1"/>
          </p:cNvSpPr>
          <p:nvPr/>
        </p:nvSpPr>
        <p:spPr bwMode="auto">
          <a:xfrm flipV="1">
            <a:off x="4879975" y="1845593"/>
            <a:ext cx="187325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4232275" y="1917030"/>
            <a:ext cx="1187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ja-JP" sz="1800" i="0">
                <a:latin typeface="Times New Roman" charset="0"/>
              </a:rPr>
              <a:t>[</a:t>
            </a:r>
            <a:r>
              <a:rPr kumimoji="1" lang="en-US" altLang="ja-JP" sz="1800">
                <a:latin typeface="Times New Roman" charset="0"/>
              </a:rPr>
              <a:t>x/George</a:t>
            </a:r>
            <a:r>
              <a:rPr kumimoji="1" lang="en-US" altLang="ja-JP" sz="1800" i="0">
                <a:latin typeface="Times New Roman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62286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latin typeface="+mn-lt"/>
                <a:ea typeface="ＭＳ Ｐゴシック" charset="0"/>
                <a:cs typeface="ＭＳ Ｐゴシック" charset="0"/>
              </a:rPr>
              <a:t>Datalog</a:t>
            </a: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 for </a:t>
            </a: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Extending Annotation DBs</a:t>
            </a:r>
            <a:endParaRPr lang="en-US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8077200" cy="4953000"/>
          </a:xfrm>
        </p:spPr>
        <p:txBody>
          <a:bodyPr/>
          <a:lstStyle/>
          <a:p>
            <a:r>
              <a:rPr lang="en-US" altLang="x-none" sz="2400" dirty="0">
                <a:latin typeface="Gill Sans MT" charset="0"/>
              </a:rPr>
              <a:t>A program defines a unique </a:t>
            </a:r>
            <a:r>
              <a:rPr lang="en-US" altLang="x-none" sz="2400" u="sng" dirty="0">
                <a:latin typeface="Gill Sans MT" charset="0"/>
              </a:rPr>
              <a:t>least </a:t>
            </a:r>
            <a:r>
              <a:rPr lang="en-US" altLang="x-none" sz="2400" u="sng" dirty="0" err="1">
                <a:latin typeface="Gill Sans MT" charset="0"/>
              </a:rPr>
              <a:t>Herbrand</a:t>
            </a:r>
            <a:r>
              <a:rPr lang="en-US" altLang="x-none" sz="2400" u="sng" dirty="0">
                <a:latin typeface="Gill Sans MT" charset="0"/>
              </a:rPr>
              <a:t> model</a:t>
            </a:r>
          </a:p>
          <a:p>
            <a:r>
              <a:rPr lang="en-US" altLang="x-none" sz="2400" dirty="0">
                <a:latin typeface="Gill Sans MT" charset="0"/>
              </a:rPr>
              <a:t>Example program:</a:t>
            </a:r>
          </a:p>
          <a:p>
            <a:pPr marL="457200" lvl="1" indent="0">
              <a:buFont typeface="Arial" charset="0"/>
              <a:buNone/>
            </a:pPr>
            <a:r>
              <a:rPr lang="en-US" altLang="x-none" dirty="0">
                <a:solidFill>
                  <a:srgbClr val="008000"/>
                </a:solidFill>
                <a:latin typeface="Gill Sans MT" charset="0"/>
              </a:rPr>
              <a:t>grandparent(X,Y):-parent(X,Z),parent(Z,Y).</a:t>
            </a:r>
          </a:p>
          <a:p>
            <a:pPr marL="457200" lvl="1" indent="0">
              <a:buFont typeface="Arial" charset="0"/>
              <a:buNone/>
            </a:pPr>
            <a:r>
              <a:rPr lang="en-US" altLang="x-none" dirty="0">
                <a:solidFill>
                  <a:srgbClr val="008000"/>
                </a:solidFill>
                <a:latin typeface="Gill Sans MT" charset="0"/>
              </a:rPr>
              <a:t>parent(</a:t>
            </a:r>
            <a:r>
              <a:rPr lang="en-US" altLang="x-none" dirty="0" err="1">
                <a:solidFill>
                  <a:srgbClr val="008000"/>
                </a:solidFill>
                <a:latin typeface="Gill Sans MT" charset="0"/>
              </a:rPr>
              <a:t>alice,bob</a:t>
            </a:r>
            <a:r>
              <a:rPr lang="en-US" altLang="x-none" dirty="0">
                <a:solidFill>
                  <a:srgbClr val="008000"/>
                </a:solidFill>
                <a:latin typeface="Gill Sans MT" charset="0"/>
              </a:rPr>
              <a:t>).  parent(</a:t>
            </a:r>
            <a:r>
              <a:rPr lang="en-US" altLang="x-none" dirty="0" err="1">
                <a:solidFill>
                  <a:srgbClr val="008000"/>
                </a:solidFill>
                <a:latin typeface="Gill Sans MT" charset="0"/>
              </a:rPr>
              <a:t>bob,chip</a:t>
            </a:r>
            <a:r>
              <a:rPr lang="en-US" altLang="x-none" dirty="0">
                <a:solidFill>
                  <a:srgbClr val="008000"/>
                </a:solidFill>
                <a:latin typeface="Gill Sans MT" charset="0"/>
              </a:rPr>
              <a:t>). parent(</a:t>
            </a:r>
            <a:r>
              <a:rPr lang="en-US" altLang="x-none" dirty="0" err="1">
                <a:solidFill>
                  <a:srgbClr val="008000"/>
                </a:solidFill>
                <a:latin typeface="Gill Sans MT" charset="0"/>
              </a:rPr>
              <a:t>bob,dana</a:t>
            </a:r>
            <a:r>
              <a:rPr lang="en-US" altLang="x-none" dirty="0">
                <a:solidFill>
                  <a:srgbClr val="008000"/>
                </a:solidFill>
                <a:latin typeface="Gill Sans MT" charset="0"/>
              </a:rPr>
              <a:t>).</a:t>
            </a:r>
          </a:p>
          <a:p>
            <a:pPr>
              <a:buFont typeface="Arial" charset="0"/>
              <a:buNone/>
            </a:pPr>
            <a:endParaRPr lang="en-US" altLang="x-none" sz="2400" dirty="0">
              <a:latin typeface="Gill Sans MT" charset="0"/>
            </a:endParaRPr>
          </a:p>
          <a:p>
            <a:pPr>
              <a:buFont typeface="Arial" charset="0"/>
              <a:buNone/>
            </a:pPr>
            <a:r>
              <a:rPr lang="en-US" altLang="x-none" sz="2400" dirty="0">
                <a:latin typeface="Gill Sans MT" charset="0"/>
              </a:rPr>
              <a:t>The least </a:t>
            </a:r>
            <a:r>
              <a:rPr lang="en-US" altLang="x-none" sz="2400" dirty="0" err="1">
                <a:latin typeface="Gill Sans MT" charset="0"/>
              </a:rPr>
              <a:t>Herbrand</a:t>
            </a:r>
            <a:r>
              <a:rPr lang="en-US" altLang="x-none" sz="2400" dirty="0">
                <a:latin typeface="Gill Sans MT" charset="0"/>
              </a:rPr>
              <a:t> model also includes </a:t>
            </a:r>
            <a:r>
              <a:rPr lang="en-US" altLang="x-none" sz="2400" dirty="0">
                <a:solidFill>
                  <a:srgbClr val="008000"/>
                </a:solidFill>
                <a:latin typeface="Gill Sans MT" charset="0"/>
              </a:rPr>
              <a:t>grandparent(</a:t>
            </a:r>
            <a:r>
              <a:rPr lang="en-US" altLang="x-none" sz="2400" dirty="0" err="1">
                <a:solidFill>
                  <a:srgbClr val="008000"/>
                </a:solidFill>
                <a:latin typeface="Gill Sans MT" charset="0"/>
              </a:rPr>
              <a:t>alice,dana</a:t>
            </a:r>
            <a:r>
              <a:rPr lang="en-US" altLang="x-none" sz="2400" dirty="0">
                <a:solidFill>
                  <a:srgbClr val="008000"/>
                </a:solidFill>
                <a:latin typeface="Gill Sans MT" charset="0"/>
              </a:rPr>
              <a:t>) </a:t>
            </a:r>
            <a:r>
              <a:rPr lang="en-US" altLang="x-none" sz="2400" dirty="0">
                <a:latin typeface="Gill Sans MT" charset="0"/>
              </a:rPr>
              <a:t>and </a:t>
            </a:r>
            <a:r>
              <a:rPr lang="en-US" altLang="x-none" sz="2400" dirty="0">
                <a:solidFill>
                  <a:srgbClr val="008000"/>
                </a:solidFill>
                <a:latin typeface="Gill Sans MT" charset="0"/>
              </a:rPr>
              <a:t>grandparent(</a:t>
            </a:r>
            <a:r>
              <a:rPr lang="en-US" altLang="x-none" sz="2400" dirty="0" err="1">
                <a:solidFill>
                  <a:srgbClr val="008000"/>
                </a:solidFill>
                <a:latin typeface="Gill Sans MT" charset="0"/>
              </a:rPr>
              <a:t>alice,chip</a:t>
            </a:r>
            <a:r>
              <a:rPr lang="en-US" altLang="x-none" sz="2400" dirty="0">
                <a:solidFill>
                  <a:srgbClr val="008000"/>
                </a:solidFill>
                <a:latin typeface="Gill Sans MT" charset="0"/>
              </a:rPr>
              <a:t>)</a:t>
            </a:r>
            <a:r>
              <a:rPr lang="en-US" altLang="x-none" sz="2400" dirty="0">
                <a:latin typeface="Gill Sans MT" charset="0"/>
              </a:rPr>
              <a:t>.</a:t>
            </a:r>
          </a:p>
          <a:p>
            <a:pPr>
              <a:buFont typeface="Arial" charset="0"/>
              <a:buNone/>
            </a:pPr>
            <a:endParaRPr lang="en-US" altLang="x-none" sz="2400" dirty="0">
              <a:latin typeface="Gill Sans MT" charset="0"/>
            </a:endParaRPr>
          </a:p>
          <a:p>
            <a:pPr>
              <a:buFont typeface="Arial" charset="0"/>
              <a:buNone/>
            </a:pPr>
            <a:r>
              <a:rPr lang="en-US" altLang="x-none" sz="2400" dirty="0">
                <a:latin typeface="Gill Sans MT" charset="0"/>
              </a:rPr>
              <a:t>Finding the least </a:t>
            </a:r>
            <a:r>
              <a:rPr lang="en-US" altLang="x-none" sz="2400" dirty="0" err="1">
                <a:latin typeface="Gill Sans MT" charset="0"/>
              </a:rPr>
              <a:t>Herbrand</a:t>
            </a:r>
            <a:r>
              <a:rPr lang="en-US" altLang="x-none" sz="2400" dirty="0">
                <a:latin typeface="Gill Sans MT" charset="0"/>
              </a:rPr>
              <a:t> model: theorem proving…</a:t>
            </a:r>
          </a:p>
          <a:p>
            <a:pPr>
              <a:buFont typeface="Arial" charset="0"/>
              <a:buNone/>
            </a:pPr>
            <a:r>
              <a:rPr lang="en-US" altLang="x-none" sz="2400" dirty="0">
                <a:latin typeface="Gill Sans MT" charset="0"/>
              </a:rPr>
              <a:t>Usually we </a:t>
            </a:r>
            <a:r>
              <a:rPr lang="en-US" altLang="x-none" sz="2400" dirty="0" smtClean="0">
                <a:latin typeface="Gill Sans MT" charset="0"/>
              </a:rPr>
              <a:t>care </a:t>
            </a:r>
            <a:r>
              <a:rPr lang="en-US" altLang="x-none" sz="2400" dirty="0">
                <a:latin typeface="Gill Sans MT" charset="0"/>
              </a:rPr>
              <a:t>about answering queries: </a:t>
            </a:r>
            <a:r>
              <a:rPr lang="en-US" altLang="x-none" sz="2400" dirty="0" smtClean="0">
                <a:latin typeface="Gill Sans MT" charset="0"/>
              </a:rPr>
              <a:t/>
            </a:r>
            <a:br>
              <a:rPr lang="en-US" altLang="x-none" sz="2400" dirty="0" smtClean="0">
                <a:latin typeface="Gill Sans MT" charset="0"/>
              </a:rPr>
            </a:br>
            <a:r>
              <a:rPr lang="en-US" altLang="x-none" sz="2400" dirty="0" smtClean="0">
                <a:solidFill>
                  <a:srgbClr val="008000"/>
                </a:solidFill>
                <a:latin typeface="Gill Sans MT" charset="0"/>
              </a:rPr>
              <a:t>What </a:t>
            </a:r>
            <a:r>
              <a:rPr lang="en-US" altLang="x-none" sz="2400" dirty="0">
                <a:solidFill>
                  <a:srgbClr val="008000"/>
                </a:solidFill>
                <a:latin typeface="Gill Sans MT" charset="0"/>
              </a:rPr>
              <a:t>are values of W: grandparent(</a:t>
            </a:r>
            <a:r>
              <a:rPr lang="en-US" altLang="x-none" sz="2400" dirty="0" err="1">
                <a:solidFill>
                  <a:srgbClr val="008000"/>
                </a:solidFill>
                <a:latin typeface="Gill Sans MT" charset="0"/>
              </a:rPr>
              <a:t>alice,W</a:t>
            </a:r>
            <a:r>
              <a:rPr lang="en-US" altLang="x-none" sz="2400" dirty="0">
                <a:solidFill>
                  <a:srgbClr val="008000"/>
                </a:solidFill>
                <a:latin typeface="Gill Sans MT" charset="0"/>
              </a:rPr>
              <a:t>)</a:t>
            </a:r>
            <a:r>
              <a:rPr lang="en-US" altLang="x-none" sz="2400" dirty="0">
                <a:latin typeface="Gill Sans MT" charset="0"/>
              </a:rPr>
              <a:t> ?</a:t>
            </a:r>
          </a:p>
          <a:p>
            <a:pPr>
              <a:buFont typeface="Arial" charset="0"/>
              <a:buNone/>
            </a:pPr>
            <a:endParaRPr lang="en-US" altLang="x-none" dirty="0">
              <a:latin typeface="Gill Sans MT" charset="0"/>
            </a:endParaRPr>
          </a:p>
          <a:p>
            <a:pPr marL="457200" lvl="1" indent="0"/>
            <a:endParaRPr lang="en-US" altLang="x-none" sz="2000" u="sng" dirty="0">
              <a:solidFill>
                <a:srgbClr val="008000"/>
              </a:solidFill>
              <a:latin typeface="Gill Sans MT" charset="0"/>
            </a:endParaRPr>
          </a:p>
          <a:p>
            <a:pPr marL="457200" lvl="1" indent="0">
              <a:buFont typeface="Arial" charset="0"/>
              <a:buNone/>
            </a:pPr>
            <a:endParaRPr lang="en-US" altLang="x-none" dirty="0">
              <a:latin typeface="Gill Sans MT" charset="0"/>
            </a:endParaRP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2555776" y="6392361"/>
            <a:ext cx="40110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200">
                <a:latin typeface="Gill Sans MT" charset="0"/>
              </a:rPr>
              <a:t>H/T: </a:t>
            </a:r>
            <a:r>
              <a:rPr lang="en-US" altLang="en-US" sz="1200">
                <a:latin typeface="Gill Sans MT" charset="0"/>
              </a:rPr>
              <a:t>“</a:t>
            </a:r>
            <a:r>
              <a:rPr lang="en-US" altLang="x-none" sz="1200">
                <a:latin typeface="Gill Sans MT" charset="0"/>
              </a:rPr>
              <a:t>Probabilistic Logic Programming, De </a:t>
            </a:r>
            <a:r>
              <a:rPr lang="en-US" altLang="x-none" sz="1200" dirty="0" err="1">
                <a:latin typeface="Gill Sans MT" charset="0"/>
              </a:rPr>
              <a:t>Raedt</a:t>
            </a:r>
            <a:r>
              <a:rPr lang="en-US" altLang="x-none" sz="1200" dirty="0">
                <a:latin typeface="Gill Sans MT" charset="0"/>
              </a:rPr>
              <a:t> and </a:t>
            </a:r>
            <a:r>
              <a:rPr lang="en-US" altLang="x-none" sz="1200" dirty="0" err="1">
                <a:latin typeface="Gill Sans MT" charset="0"/>
              </a:rPr>
              <a:t>Kersting</a:t>
            </a:r>
            <a:endParaRPr lang="en-US" altLang="x-none" sz="1200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of "Weights"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similar trick as for PDBs:</a:t>
            </a:r>
          </a:p>
          <a:p>
            <a:pPr lvl="1"/>
            <a:r>
              <a:rPr lang="en-US" dirty="0" smtClean="0"/>
              <a:t>Introduce atoms weighted(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k</a:t>
            </a:r>
            <a:r>
              <a:rPr lang="en-US" dirty="0" smtClean="0"/>
              <a:t>) in rules </a:t>
            </a:r>
            <a:br>
              <a:rPr lang="en-US" dirty="0" smtClean="0"/>
            </a:br>
            <a:r>
              <a:rPr lang="en-US" dirty="0" smtClean="0"/>
              <a:t>and respective facts with probabilities</a:t>
            </a:r>
          </a:p>
          <a:p>
            <a:r>
              <a:rPr lang="en-US" dirty="0" smtClean="0"/>
              <a:t>Learn probabilities of weighted facts such that training data are most likely generated (ML, MAP)</a:t>
            </a:r>
          </a:p>
          <a:p>
            <a:r>
              <a:rPr lang="en-US" dirty="0" smtClean="0"/>
              <a:t>Various approaches known </a:t>
            </a:r>
          </a:p>
          <a:p>
            <a:endParaRPr lang="en-US" dirty="0"/>
          </a:p>
          <a:p>
            <a:r>
              <a:rPr lang="en-US" dirty="0" smtClean="0"/>
              <a:t>Use MLNs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2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</a:t>
            </a:r>
            <a:r>
              <a:rPr lang="en-US" smtClean="0"/>
              <a:t>MLN QA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Grounding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Leads to research about lifted inference:</a:t>
            </a:r>
            <a:endParaRPr lang="en-US" dirty="0"/>
          </a:p>
          <a:p>
            <a:r>
              <a:rPr lang="en-US" dirty="0" smtClean="0"/>
              <a:t>Probabilistic relational models (PRMs)</a:t>
            </a:r>
          </a:p>
          <a:p>
            <a:r>
              <a:rPr lang="en-US" dirty="0" smtClean="0"/>
              <a:t>Dynamic probabilistic relational models (DPRMs)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6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288428" y="219446"/>
            <a:ext cx="7543800" cy="7318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Markov Networks</a:t>
            </a:r>
            <a:endParaRPr lang="en-US" sz="3600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264" y="1106065"/>
            <a:ext cx="84582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b="1" dirty="0">
                <a:latin typeface="+mn-lt"/>
                <a:ea typeface="ＭＳ Ｐゴシック" charset="0"/>
                <a:cs typeface="ＭＳ Ｐゴシック" charset="0"/>
              </a:rPr>
              <a:t>Undirected</a:t>
            </a:r>
            <a:r>
              <a:rPr lang="en-US" sz="2600" dirty="0">
                <a:latin typeface="+mn-lt"/>
                <a:ea typeface="ＭＳ Ｐゴシック" charset="0"/>
                <a:cs typeface="ＭＳ Ｐゴシック" charset="0"/>
              </a:rPr>
              <a:t> graphical models</a:t>
            </a:r>
          </a:p>
        </p:txBody>
      </p:sp>
      <p:sp>
        <p:nvSpPr>
          <p:cNvPr id="35843" name="Oval 4"/>
          <p:cNvSpPr>
            <a:spLocks noChangeArrowheads="1"/>
          </p:cNvSpPr>
          <p:nvPr/>
        </p:nvSpPr>
        <p:spPr bwMode="auto">
          <a:xfrm>
            <a:off x="3871664" y="1639465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latin typeface="+mn-lt"/>
                <a:ea typeface="ＭＳ Ｐゴシック" charset="0"/>
                <a:cs typeface="ＭＳ Ｐゴシック" charset="0"/>
              </a:rPr>
              <a:t>Cancer</a:t>
            </a:r>
          </a:p>
        </p:txBody>
      </p:sp>
      <p:sp>
        <p:nvSpPr>
          <p:cNvPr id="35844" name="Oval 5"/>
          <p:cNvSpPr>
            <a:spLocks noChangeArrowheads="1"/>
          </p:cNvSpPr>
          <p:nvPr/>
        </p:nvSpPr>
        <p:spPr bwMode="auto">
          <a:xfrm>
            <a:off x="5243264" y="2553865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latin typeface="+mn-lt"/>
                <a:ea typeface="ＭＳ Ｐゴシック" charset="0"/>
                <a:cs typeface="ＭＳ Ｐゴシック" charset="0"/>
              </a:rPr>
              <a:t>Cough</a:t>
            </a:r>
          </a:p>
        </p:txBody>
      </p:sp>
      <p:sp>
        <p:nvSpPr>
          <p:cNvPr id="35845" name="Oval 6"/>
          <p:cNvSpPr>
            <a:spLocks noChangeArrowheads="1"/>
          </p:cNvSpPr>
          <p:nvPr/>
        </p:nvSpPr>
        <p:spPr bwMode="auto">
          <a:xfrm>
            <a:off x="2576264" y="2553865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latin typeface="+mn-lt"/>
                <a:ea typeface="ＭＳ Ｐゴシック" charset="0"/>
                <a:cs typeface="ＭＳ Ｐゴシック" charset="0"/>
              </a:rPr>
              <a:t>Asthma</a:t>
            </a:r>
          </a:p>
        </p:txBody>
      </p:sp>
      <p:sp>
        <p:nvSpPr>
          <p:cNvPr id="35846" name="Oval 7"/>
          <p:cNvSpPr>
            <a:spLocks noChangeArrowheads="1"/>
          </p:cNvSpPr>
          <p:nvPr/>
        </p:nvSpPr>
        <p:spPr bwMode="auto">
          <a:xfrm>
            <a:off x="1204664" y="1639465"/>
            <a:ext cx="1828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latin typeface="+mn-lt"/>
                <a:ea typeface="ＭＳ Ｐゴシック" charset="0"/>
                <a:cs typeface="ＭＳ Ｐゴシック" charset="0"/>
              </a:rPr>
              <a:t>Smoking</a:t>
            </a:r>
          </a:p>
        </p:txBody>
      </p:sp>
      <p:cxnSp>
        <p:nvCxnSpPr>
          <p:cNvPr id="39943" name="AutoShape 8"/>
          <p:cNvCxnSpPr>
            <a:cxnSpLocks noChangeShapeType="1"/>
            <a:stCxn id="35846" idx="6"/>
            <a:endCxn id="35843" idx="2"/>
          </p:cNvCxnSpPr>
          <p:nvPr/>
        </p:nvCxnSpPr>
        <p:spPr bwMode="auto">
          <a:xfrm>
            <a:off x="3033464" y="1944265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4" name="AutoShape 9"/>
          <p:cNvCxnSpPr>
            <a:cxnSpLocks noChangeShapeType="1"/>
          </p:cNvCxnSpPr>
          <p:nvPr/>
        </p:nvCxnSpPr>
        <p:spPr bwMode="auto">
          <a:xfrm>
            <a:off x="5471864" y="2172865"/>
            <a:ext cx="384175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5" name="AutoShape 10"/>
          <p:cNvCxnSpPr>
            <a:cxnSpLocks noChangeShapeType="1"/>
          </p:cNvCxnSpPr>
          <p:nvPr/>
        </p:nvCxnSpPr>
        <p:spPr bwMode="auto">
          <a:xfrm flipH="1">
            <a:off x="3947864" y="2172865"/>
            <a:ext cx="268288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6" name="AutoShape 11"/>
          <p:cNvCxnSpPr>
            <a:cxnSpLocks noChangeShapeType="1"/>
            <a:stCxn id="35845" idx="6"/>
            <a:endCxn id="35844" idx="2"/>
          </p:cNvCxnSpPr>
          <p:nvPr/>
        </p:nvCxnSpPr>
        <p:spPr bwMode="auto">
          <a:xfrm>
            <a:off x="4405064" y="2858665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958477" name="Group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835295"/>
              </p:ext>
            </p:extLst>
          </p:nvPr>
        </p:nvGraphicFramePr>
        <p:xfrm>
          <a:off x="4786064" y="3429000"/>
          <a:ext cx="3962400" cy="2489201"/>
        </p:xfrm>
        <a:graphic>
          <a:graphicData uri="http://schemas.openxmlformats.org/drawingml/2006/table">
            <a:tbl>
              <a:tblPr/>
              <a:tblGrid>
                <a:gridCol w="1320800"/>
                <a:gridCol w="1320800"/>
                <a:gridCol w="1320800"/>
              </a:tblGrid>
              <a:tr h="5175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Smoking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Cancer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</a:t>
                      </a:r>
                      <a:r>
                        <a:rPr kumimoji="0" lang="ru-RU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Ф</a:t>
                      </a:r>
                      <a:r>
                        <a:rPr kumimoji="0" lang="en-US" altLang="x-non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(S,C)</a:t>
                      </a:r>
                      <a:endParaRPr kumimoji="0" lang="ru-RU" altLang="x-non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  2.7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Gill Sans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charset="2"/>
                        <a:buNone/>
                        <a:tabLst/>
                      </a:pPr>
                      <a:r>
                        <a:rPr kumimoji="0" lang="en-US" altLang="x-non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    4.5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97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077937"/>
              </p:ext>
            </p:extLst>
          </p:nvPr>
        </p:nvGraphicFramePr>
        <p:xfrm>
          <a:off x="899864" y="4230265"/>
          <a:ext cx="3630613" cy="215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5" name="Equation" r:id="rId3" imgW="1562100" imgH="927100" progId="Equation.3">
                  <p:embed/>
                </p:oleObj>
              </mc:Choice>
              <mc:Fallback>
                <p:oleObj name="Equation" r:id="rId3" imgW="1562100" imgH="927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864" y="4230265"/>
                        <a:ext cx="3630613" cy="215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ounded Rectangular Callout 2"/>
          <p:cNvSpPr>
            <a:spLocks noChangeArrowheads="1"/>
          </p:cNvSpPr>
          <p:nvPr/>
        </p:nvSpPr>
        <p:spPr bwMode="auto">
          <a:xfrm>
            <a:off x="595064" y="3087265"/>
            <a:ext cx="1600200" cy="533400"/>
          </a:xfrm>
          <a:prstGeom prst="wedgeRoundRectCallout">
            <a:avLst>
              <a:gd name="adj1" fmla="val 1579"/>
              <a:gd name="adj2" fmla="val 184546"/>
              <a:gd name="adj3" fmla="val 16667"/>
            </a:avLst>
          </a:prstGeom>
          <a:solidFill>
            <a:srgbClr val="008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lt1"/>
                </a:solidFill>
                <a:latin typeface="+mn-lt"/>
                <a:ea typeface="+mn-ea"/>
              </a:rPr>
              <a:t>x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= vector</a:t>
            </a:r>
          </a:p>
        </p:txBody>
      </p:sp>
      <p:sp>
        <p:nvSpPr>
          <p:cNvPr id="39975" name="TextBox 3"/>
          <p:cNvSpPr txBox="1">
            <a:spLocks noChangeArrowheads="1"/>
          </p:cNvSpPr>
          <p:nvPr/>
        </p:nvSpPr>
        <p:spPr bwMode="auto">
          <a:xfrm>
            <a:off x="5624264" y="1106065"/>
            <a:ext cx="2352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/>
              <a:t>[h/t Pedro Domingos]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276600" y="6248400"/>
            <a:ext cx="5640388" cy="461963"/>
          </a:xfrm>
          <a:prstGeom prst="rect">
            <a:avLst/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000000"/>
                </a:solidFill>
                <a:latin typeface="Gill Sans MT" charset="0"/>
              </a:rPr>
              <a:t>A soft constraint that smoking </a:t>
            </a:r>
            <a:r>
              <a:rPr lang="en-US" altLang="x-none" dirty="0">
                <a:solidFill>
                  <a:srgbClr val="000000"/>
                </a:solidFill>
                <a:latin typeface="Gill Sans MT" charset="0"/>
                <a:sym typeface="Wingdings" charset="2"/>
              </a:rPr>
              <a:t> cancer</a:t>
            </a:r>
            <a:endParaRPr lang="en-US" altLang="x-none" dirty="0">
              <a:solidFill>
                <a:srgbClr val="000000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18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Markov </a:t>
            </a: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Logic Networks (MLNs): </a:t>
            </a: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Intuition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x-none" sz="2800" dirty="0" smtClean="0">
                <a:latin typeface="Gill Sans MT" charset="0"/>
              </a:rPr>
              <a:t>QA </a:t>
            </a:r>
            <a:r>
              <a:rPr lang="en-US" altLang="x-none" sz="2800" dirty="0" err="1" smtClean="0">
                <a:latin typeface="Gill Sans MT" charset="0"/>
              </a:rPr>
              <a:t>w.r.t</a:t>
            </a:r>
            <a:r>
              <a:rPr lang="en-US" altLang="x-none" sz="2800" dirty="0" smtClean="0">
                <a:latin typeface="Gill Sans MT" charset="0"/>
              </a:rPr>
              <a:t>. </a:t>
            </a:r>
            <a:r>
              <a:rPr lang="en-US" altLang="x-none" sz="2800" dirty="0">
                <a:latin typeface="Gill Sans MT" charset="0"/>
              </a:rPr>
              <a:t>is a set of </a:t>
            </a:r>
            <a:r>
              <a:rPr lang="en-US" altLang="x-none" sz="2800" b="1" dirty="0">
                <a:latin typeface="Gill Sans MT" charset="0"/>
              </a:rPr>
              <a:t>hard constraints</a:t>
            </a:r>
            <a:r>
              <a:rPr lang="en-US" altLang="x-none" sz="2800" dirty="0">
                <a:latin typeface="Gill Sans MT" charset="0"/>
              </a:rPr>
              <a:t/>
            </a:r>
            <a:br>
              <a:rPr lang="en-US" altLang="x-none" sz="2800" dirty="0">
                <a:latin typeface="Gill Sans MT" charset="0"/>
              </a:rPr>
            </a:br>
            <a:r>
              <a:rPr lang="en-US" altLang="x-none" sz="2800" dirty="0">
                <a:latin typeface="Gill Sans MT" charset="0"/>
              </a:rPr>
              <a:t>on the set of possible worlds constrained to be deductively closed</a:t>
            </a:r>
          </a:p>
          <a:p>
            <a:pPr eaLnBrk="1" hangingPunct="1"/>
            <a:r>
              <a:rPr lang="en-US" altLang="x-none" sz="2800" dirty="0" smtClean="0">
                <a:latin typeface="Gill Sans MT" charset="0"/>
              </a:rPr>
              <a:t>Let</a:t>
            </a:r>
            <a:r>
              <a:rPr lang="de-DE" altLang="x-none" sz="2800" dirty="0">
                <a:latin typeface="Gill Sans MT" charset="0"/>
              </a:rPr>
              <a:t>'</a:t>
            </a:r>
            <a:r>
              <a:rPr lang="en-US" altLang="ja-JP" sz="2800" dirty="0" smtClean="0">
                <a:latin typeface="Gill Sans MT" charset="0"/>
              </a:rPr>
              <a:t>s </a:t>
            </a:r>
            <a:r>
              <a:rPr lang="en-US" altLang="ja-JP" sz="2800" dirty="0">
                <a:latin typeface="Gill Sans MT" charset="0"/>
              </a:rPr>
              <a:t>make closure a </a:t>
            </a:r>
            <a:r>
              <a:rPr lang="en-US" altLang="ja-JP" sz="2800" b="1" dirty="0">
                <a:latin typeface="Gill Sans MT" charset="0"/>
              </a:rPr>
              <a:t>soft </a:t>
            </a:r>
            <a:r>
              <a:rPr lang="en-US" altLang="ja-JP" sz="2800" b="1" dirty="0" smtClean="0">
                <a:latin typeface="Gill Sans MT" charset="0"/>
              </a:rPr>
              <a:t>constraint</a:t>
            </a:r>
            <a:r>
              <a:rPr lang="en-US" altLang="ja-JP" sz="2800" dirty="0" smtClean="0">
                <a:latin typeface="Gill Sans MT" charset="0"/>
              </a:rPr>
              <a:t>:</a:t>
            </a:r>
            <a:r>
              <a:rPr lang="en-US" altLang="ja-JP" sz="2800" dirty="0">
                <a:latin typeface="Gill Sans MT" charset="0"/>
              </a:rPr>
              <a:t/>
            </a:r>
            <a:br>
              <a:rPr lang="en-US" altLang="ja-JP" sz="2800" dirty="0">
                <a:latin typeface="Gill Sans MT" charset="0"/>
              </a:rPr>
            </a:br>
            <a:r>
              <a:rPr lang="en-US" altLang="ja-JP" sz="2800" dirty="0">
                <a:latin typeface="Gill Sans MT" charset="0"/>
              </a:rPr>
              <a:t>When a world is not deductively closed,</a:t>
            </a:r>
            <a:br>
              <a:rPr lang="en-US" altLang="ja-JP" sz="2800" dirty="0">
                <a:latin typeface="Gill Sans MT" charset="0"/>
              </a:rPr>
            </a:br>
            <a:r>
              <a:rPr lang="en-US" altLang="ja-JP" sz="2800" dirty="0" smtClean="0">
                <a:latin typeface="Gill Sans MT" charset="0"/>
              </a:rPr>
              <a:t>it </a:t>
            </a:r>
            <a:r>
              <a:rPr lang="en-US" altLang="ja-JP" sz="2800" dirty="0">
                <a:latin typeface="Gill Sans MT" charset="0"/>
              </a:rPr>
              <a:t>becomes less probable</a:t>
            </a:r>
          </a:p>
          <a:p>
            <a:pPr eaLnBrk="1" hangingPunct="1"/>
            <a:r>
              <a:rPr lang="en-US" altLang="x-none" sz="2800" dirty="0">
                <a:latin typeface="Gill Sans MT" charset="0"/>
              </a:rPr>
              <a:t>Give each rule a weight which is a reward for satisfying it:  (Higher weight  </a:t>
            </a:r>
            <a:r>
              <a:rPr lang="en-US" altLang="x-none" sz="2800" b="1" dirty="0">
                <a:latin typeface="Gill Sans MT" charset="0"/>
                <a:sym typeface="Symbol" charset="2"/>
              </a:rPr>
              <a:t></a:t>
            </a:r>
            <a:r>
              <a:rPr lang="en-US" altLang="x-none" sz="2800" dirty="0">
                <a:latin typeface="Gill Sans MT" charset="0"/>
              </a:rPr>
              <a:t>  Stronger constraint)</a:t>
            </a:r>
          </a:p>
          <a:p>
            <a:pPr eaLnBrk="1" hangingPunct="1"/>
            <a:endParaRPr lang="en-US" altLang="x-none" dirty="0">
              <a:latin typeface="Gill Sans MT" charset="0"/>
            </a:endParaRPr>
          </a:p>
        </p:txBody>
      </p:sp>
      <p:graphicFrame>
        <p:nvGraphicFramePr>
          <p:cNvPr id="41987" name="Object 1024"/>
          <p:cNvGraphicFramePr>
            <a:graphicFrameLocks noChangeAspect="1"/>
          </p:cNvGraphicFramePr>
          <p:nvPr/>
        </p:nvGraphicFramePr>
        <p:xfrm>
          <a:off x="609600" y="5410200"/>
          <a:ext cx="79787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3" name="Equation" r:id="rId3" imgW="3098800" imgH="254000" progId="Equation.3">
                  <p:embed/>
                </p:oleObj>
              </mc:Choice>
              <mc:Fallback>
                <p:oleObj name="Equation" r:id="rId3" imgW="30988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410200"/>
                        <a:ext cx="797877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TextBox 6"/>
          <p:cNvSpPr txBox="1">
            <a:spLocks noChangeArrowheads="1"/>
          </p:cNvSpPr>
          <p:nvPr/>
        </p:nvSpPr>
        <p:spPr bwMode="auto">
          <a:xfrm>
            <a:off x="5735638" y="1066800"/>
            <a:ext cx="2408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/>
              <a:t>[Domingos et al]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5736" y="6352375"/>
            <a:ext cx="4650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latin typeface="Gill Sans"/>
                <a:cs typeface="Gill Sans"/>
              </a:rPr>
              <a:t>Wang&amp;Cohen</a:t>
            </a:r>
            <a:r>
              <a:rPr lang="en-US" altLang="zh-CN" sz="1400" dirty="0" smtClean="0">
                <a:latin typeface="Gill Sans"/>
                <a:cs typeface="Gill Sans"/>
              </a:rPr>
              <a:t>, Scalable</a:t>
            </a:r>
            <a:r>
              <a:rPr lang="zh-CN" altLang="en-US" sz="1400" dirty="0" smtClean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Statistical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Relational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Learning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>
                <a:latin typeface="Gill Sans"/>
                <a:cs typeface="Gill Sans"/>
              </a:rPr>
              <a:t>for</a:t>
            </a:r>
            <a:r>
              <a:rPr lang="zh-CN" altLang="en-US" sz="1400" dirty="0">
                <a:latin typeface="Gill Sans"/>
                <a:cs typeface="Gill Sans"/>
              </a:rPr>
              <a:t> </a:t>
            </a:r>
            <a:r>
              <a:rPr lang="en-US" altLang="zh-CN" sz="1400" dirty="0" smtClean="0">
                <a:latin typeface="Gill Sans"/>
                <a:cs typeface="Gill Sans"/>
              </a:rPr>
              <a:t>NLP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0143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charset="0"/>
              </a:rPr>
              <a:t>Markov Logic Networks (MLNs)</a:t>
            </a:r>
            <a:r>
              <a:rPr lang="en-US" dirty="0" smtClean="0">
                <a:latin typeface="+mn-lt"/>
                <a:ea typeface="ＭＳ Ｐゴシック" charset="0"/>
                <a:cs typeface="ＭＳ Ｐゴシック" charset="0"/>
              </a:rPr>
              <a:t>: </a:t>
            </a: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Definition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x-none">
                <a:latin typeface="Gill Sans MT" charset="0"/>
              </a:rPr>
              <a:t>A </a:t>
            </a:r>
            <a:r>
              <a:rPr lang="en-US" altLang="x-none">
                <a:solidFill>
                  <a:schemeClr val="tx2"/>
                </a:solidFill>
                <a:latin typeface="Gill Sans MT" charset="0"/>
              </a:rPr>
              <a:t>Markov Logic Network (MLN)</a:t>
            </a:r>
            <a:r>
              <a:rPr lang="en-US" altLang="x-none">
                <a:latin typeface="Gill Sans MT" charset="0"/>
              </a:rPr>
              <a:t> is a set of pairs </a:t>
            </a:r>
            <a:r>
              <a:rPr lang="en-US" altLang="x-none">
                <a:solidFill>
                  <a:schemeClr val="accent2"/>
                </a:solidFill>
                <a:latin typeface="Gill Sans MT" charset="0"/>
              </a:rPr>
              <a:t>(F, w)</a:t>
            </a:r>
            <a:r>
              <a:rPr lang="en-US" altLang="x-none">
                <a:latin typeface="Gill Sans MT" charset="0"/>
              </a:rPr>
              <a:t> where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>
                <a:solidFill>
                  <a:schemeClr val="accent2"/>
                </a:solidFill>
                <a:latin typeface="Gill Sans MT" charset="0"/>
              </a:rPr>
              <a:t>F</a:t>
            </a:r>
            <a:r>
              <a:rPr lang="en-US" altLang="x-none">
                <a:latin typeface="Gill Sans MT" charset="0"/>
              </a:rPr>
              <a:t> is a formula in first-order logic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>
                <a:solidFill>
                  <a:schemeClr val="accent2"/>
                </a:solidFill>
                <a:latin typeface="Gill Sans MT" charset="0"/>
              </a:rPr>
              <a:t>w</a:t>
            </a:r>
            <a:r>
              <a:rPr lang="en-US" altLang="x-none">
                <a:latin typeface="Gill Sans MT" charset="0"/>
              </a:rPr>
              <a:t> is a real number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>
                <a:latin typeface="Gill Sans MT" charset="0"/>
              </a:rPr>
              <a:t>Together with a set of constants,</a:t>
            </a:r>
            <a:br>
              <a:rPr lang="en-US" altLang="x-none">
                <a:latin typeface="Gill Sans MT" charset="0"/>
              </a:rPr>
            </a:br>
            <a:r>
              <a:rPr lang="en-US" altLang="x-none">
                <a:latin typeface="Gill Sans MT" charset="0"/>
              </a:rPr>
              <a:t>it defines a Markov network with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>
                <a:latin typeface="Gill Sans MT" charset="0"/>
              </a:rPr>
              <a:t>One node for each </a:t>
            </a:r>
            <a:r>
              <a:rPr lang="en-US" altLang="x-none" b="1">
                <a:latin typeface="Gill Sans MT" charset="0"/>
              </a:rPr>
              <a:t>grounding</a:t>
            </a:r>
            <a:r>
              <a:rPr lang="en-US" altLang="x-none">
                <a:latin typeface="Gill Sans MT" charset="0"/>
              </a:rPr>
              <a:t> of each predicate in the MLN – each element of the Herbrand 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>
                <a:latin typeface="Gill Sans MT" charset="0"/>
              </a:rPr>
              <a:t>One feature for each grounding of each </a:t>
            </a:r>
            <a:r>
              <a:rPr lang="en-US" altLang="x-none" b="1">
                <a:latin typeface="Gill Sans MT" charset="0"/>
              </a:rPr>
              <a:t>formula</a:t>
            </a:r>
            <a:r>
              <a:rPr lang="en-US" altLang="x-none">
                <a:latin typeface="Gill Sans MT" charset="0"/>
              </a:rPr>
              <a:t> </a:t>
            </a:r>
            <a:r>
              <a:rPr lang="en-US" altLang="x-none">
                <a:solidFill>
                  <a:schemeClr val="accent2"/>
                </a:solidFill>
                <a:latin typeface="Gill Sans MT" charset="0"/>
              </a:rPr>
              <a:t>F</a:t>
            </a:r>
            <a:r>
              <a:rPr lang="en-US" altLang="x-none">
                <a:latin typeface="Gill Sans MT" charset="0"/>
              </a:rPr>
              <a:t> in the MLN, with the corresponding weight </a:t>
            </a:r>
            <a:r>
              <a:rPr lang="en-US" altLang="x-none">
                <a:solidFill>
                  <a:schemeClr val="accent2"/>
                </a:solidFill>
                <a:latin typeface="Gill Sans MT" charset="0"/>
              </a:rPr>
              <a:t>w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935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6200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4403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79613" y="1482725"/>
          <a:ext cx="4789487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1" name="Equation" r:id="rId3" imgW="2641600" imgH="431800" progId="Equation.3">
                  <p:embed/>
                </p:oleObj>
              </mc:Choice>
              <mc:Fallback>
                <p:oleObj name="Equation" r:id="rId3" imgW="2641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482725"/>
                        <a:ext cx="4789487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78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latin typeface="+mn-lt"/>
                <a:ea typeface="ＭＳ Ｐゴシック" charset="0"/>
                <a:cs typeface="ＭＳ Ｐゴシック" charset="0"/>
              </a:rPr>
              <a:t>Example: Friends &amp; Smokers</a:t>
            </a:r>
          </a:p>
        </p:txBody>
      </p:sp>
      <p:graphicFrame>
        <p:nvGraphicFramePr>
          <p:cNvPr id="45059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271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Equation" r:id="rId3" imgW="3086100" imgH="431800" progId="Equation.3">
                  <p:embed/>
                </p:oleObj>
              </mc:Choice>
              <mc:Fallback>
                <p:oleObj name="Equation" r:id="rId3" imgW="3086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1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3463925" y="6309320"/>
            <a:ext cx="2216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+mn-lt"/>
              </a:rPr>
              <a:t>H/T: Pedro </a:t>
            </a:r>
            <a:r>
              <a:rPr lang="en-US" sz="1800" dirty="0" err="1" smtClean="0">
                <a:latin typeface="+mn-lt"/>
              </a:rPr>
              <a:t>Domingos</a:t>
            </a:r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28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1874</Words>
  <Application>Microsoft Macintosh PowerPoint</Application>
  <PresentationFormat>On-screen Show (4:3)</PresentationFormat>
  <Paragraphs>400</Paragraphs>
  <Slides>41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5" baseType="lpstr">
      <vt:lpstr>Calibri</vt:lpstr>
      <vt:lpstr>Cambria Math</vt:lpstr>
      <vt:lpstr>Gill Sans</vt:lpstr>
      <vt:lpstr>Gill Sans MT</vt:lpstr>
      <vt:lpstr>ＭＳ Ｐゴシック</vt:lpstr>
      <vt:lpstr>Myriad Pro</vt:lpstr>
      <vt:lpstr>Symbol</vt:lpstr>
      <vt:lpstr>Times</vt:lpstr>
      <vt:lpstr>Times New Roman</vt:lpstr>
      <vt:lpstr>Wingdings</vt:lpstr>
      <vt:lpstr>Arial</vt:lpstr>
      <vt:lpstr>7_Standarddesign</vt:lpstr>
      <vt:lpstr>Equation</vt:lpstr>
      <vt:lpstr>Formel</vt:lpstr>
      <vt:lpstr>Web-Mining Agents </vt:lpstr>
      <vt:lpstr>Accessing Document Annotation Databases</vt:lpstr>
      <vt:lpstr>Three Areas of Data Science</vt:lpstr>
      <vt:lpstr>Datalog for Extending Annotation DBs</vt:lpstr>
      <vt:lpstr>Markov Networks</vt:lpstr>
      <vt:lpstr>Markov Logic Networks (MLNs): Intuition</vt:lpstr>
      <vt:lpstr>Markov Logic Networks (MLNs): Definition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Markov Logic Networks</vt:lpstr>
      <vt:lpstr>MLNs generalize many statistical models </vt:lpstr>
      <vt:lpstr>MLNs generalize logic programs </vt:lpstr>
      <vt:lpstr>MLNs are expensive </vt:lpstr>
      <vt:lpstr>Use Probabilistic Databases for Scalability?</vt:lpstr>
      <vt:lpstr>PDBs: Problems</vt:lpstr>
      <vt:lpstr>Inductive Logic Programming</vt:lpstr>
      <vt:lpstr>ILP: An example</vt:lpstr>
      <vt:lpstr>Example (not up to date)</vt:lpstr>
      <vt:lpstr>Example</vt:lpstr>
      <vt:lpstr>Background knowledge</vt:lpstr>
      <vt:lpstr>Top-Down Inductive Learning: FOIL</vt:lpstr>
      <vt:lpstr>FOIL</vt:lpstr>
      <vt:lpstr>FOIL</vt:lpstr>
      <vt:lpstr>FOIL</vt:lpstr>
      <vt:lpstr>FOIL</vt:lpstr>
      <vt:lpstr>FOIL</vt:lpstr>
      <vt:lpstr>Inverse Resolution</vt:lpstr>
      <vt:lpstr>Generating Inverse Proofs</vt:lpstr>
      <vt:lpstr>Generating Inverse Proofs</vt:lpstr>
      <vt:lpstr>Generating Inverse Proofs</vt:lpstr>
      <vt:lpstr>New Predicates and New Knowledge</vt:lpstr>
      <vt:lpstr>New Predicates and New Knowledge</vt:lpstr>
      <vt:lpstr>New Predicates and New Knowledge</vt:lpstr>
      <vt:lpstr>Learning of "Weights"</vt:lpstr>
      <vt:lpstr>Problems with MLN QA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521</cp:revision>
  <cp:lastPrinted>2014-10-18T14:57:02Z</cp:lastPrinted>
  <dcterms:created xsi:type="dcterms:W3CDTF">2010-04-27T12:26:40Z</dcterms:created>
  <dcterms:modified xsi:type="dcterms:W3CDTF">2018-01-17T20:34:36Z</dcterms:modified>
</cp:coreProperties>
</file>