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3"/>
  </p:notesMasterIdLst>
  <p:sldIdLst>
    <p:sldId id="256" r:id="rId2"/>
    <p:sldId id="328" r:id="rId3"/>
    <p:sldId id="257" r:id="rId4"/>
    <p:sldId id="274" r:id="rId5"/>
    <p:sldId id="258" r:id="rId6"/>
    <p:sldId id="260" r:id="rId7"/>
    <p:sldId id="276" r:id="rId8"/>
    <p:sldId id="321" r:id="rId9"/>
    <p:sldId id="275" r:id="rId10"/>
    <p:sldId id="278" r:id="rId11"/>
    <p:sldId id="261" r:id="rId12"/>
    <p:sldId id="279" r:id="rId13"/>
    <p:sldId id="263" r:id="rId14"/>
    <p:sldId id="280" r:id="rId15"/>
    <p:sldId id="329" r:id="rId16"/>
    <p:sldId id="330" r:id="rId17"/>
    <p:sldId id="331" r:id="rId18"/>
    <p:sldId id="282" r:id="rId19"/>
    <p:sldId id="262" r:id="rId20"/>
    <p:sldId id="264" r:id="rId21"/>
    <p:sldId id="290" r:id="rId22"/>
    <p:sldId id="293" r:id="rId23"/>
    <p:sldId id="294" r:id="rId24"/>
    <p:sldId id="295" r:id="rId25"/>
    <p:sldId id="296" r:id="rId26"/>
    <p:sldId id="297" r:id="rId27"/>
    <p:sldId id="291" r:id="rId28"/>
    <p:sldId id="265" r:id="rId29"/>
    <p:sldId id="299" r:id="rId30"/>
    <p:sldId id="270" r:id="rId31"/>
    <p:sldId id="283" r:id="rId32"/>
    <p:sldId id="287" r:id="rId33"/>
    <p:sldId id="284" r:id="rId34"/>
    <p:sldId id="300" r:id="rId35"/>
    <p:sldId id="304" r:id="rId36"/>
    <p:sldId id="305" r:id="rId37"/>
    <p:sldId id="308" r:id="rId38"/>
    <p:sldId id="271" r:id="rId39"/>
    <p:sldId id="309" r:id="rId40"/>
    <p:sldId id="310" r:id="rId41"/>
    <p:sldId id="311" r:id="rId42"/>
    <p:sldId id="313" r:id="rId43"/>
    <p:sldId id="312" r:id="rId44"/>
    <p:sldId id="314" r:id="rId45"/>
    <p:sldId id="268" r:id="rId46"/>
    <p:sldId id="324" r:id="rId47"/>
    <p:sldId id="323" r:id="rId48"/>
    <p:sldId id="322" r:id="rId49"/>
    <p:sldId id="315" r:id="rId50"/>
    <p:sldId id="316" r:id="rId51"/>
    <p:sldId id="269" r:id="rId52"/>
    <p:sldId id="317" r:id="rId53"/>
    <p:sldId id="319" r:id="rId54"/>
    <p:sldId id="318" r:id="rId55"/>
    <p:sldId id="320" r:id="rId56"/>
    <p:sldId id="332" r:id="rId57"/>
    <p:sldId id="333" r:id="rId58"/>
    <p:sldId id="272" r:id="rId59"/>
    <p:sldId id="326" r:id="rId60"/>
    <p:sldId id="327" r:id="rId61"/>
    <p:sldId id="325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08"/>
    <p:restoredTop sz="95192"/>
  </p:normalViewPr>
  <p:slideViewPr>
    <p:cSldViewPr snapToGrid="0" snapToObjects="1">
      <p:cViewPr varScale="1">
        <p:scale>
          <a:sx n="90" d="100"/>
          <a:sy n="90" d="100"/>
        </p:scale>
        <p:origin x="200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91C902-E19C-8946-9A69-335351C0C634}" type="datetimeFigureOut">
              <a:rPr lang="en-US" smtClean="0"/>
              <a:t>1/24/18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DE8E53-9180-E843-8C12-9A661956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70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E8E53-9180-E843-8C12-9A661956B4E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15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Hammersley-Clifford</a:t>
            </a:r>
            <a:r>
              <a:rPr lang="en-US" baseline="0" dirty="0"/>
              <a:t> Theorem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E8E53-9180-E843-8C12-9A661956B4E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749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Out-of-clique</a:t>
            </a:r>
            <a:r>
              <a:rPr lang="en-GB" baseline="0" dirty="0"/>
              <a:t> inference by </a:t>
            </a:r>
            <a:r>
              <a:rPr lang="en-GB" baseline="0" dirty="0" err="1"/>
              <a:t>Koller</a:t>
            </a:r>
            <a:r>
              <a:rPr lang="en-GB" baseline="0" dirty="0"/>
              <a:t> and Friedman (2009)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E8E53-9180-E843-8C12-9A661956B4E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93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Filled grey: observable</a:t>
            </a:r>
          </a:p>
          <a:p>
            <a:r>
              <a:rPr lang="en-GB" dirty="0"/>
              <a:t>Grey outline: possibly observable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E8E53-9180-E843-8C12-9A661956B4E6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11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E8E53-9180-E843-8C12-9A661956B4E6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001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30F98C1-FA11-FA4A-85EC-79ED19890AFA}" type="datetime1">
              <a:rPr lang="en-GB" smtClean="0"/>
              <a:t>24/01/2018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427DDC3-A3CF-2948-9057-82A884F377B4}" type="datetime1">
              <a:rPr lang="en-GB" smtClean="0"/>
              <a:t>24/01/2018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EA7A043-19A1-464B-9834-55D3F5207756}" type="datetime1">
              <a:rPr lang="en-GB" smtClean="0"/>
              <a:t>24/01/2018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020BF99-86B6-7744-A81E-D4489F3786F0}" type="datetime1">
              <a:rPr lang="en-GB" smtClean="0"/>
              <a:t>24/01/2018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E90AC47-73A4-BA49-AB78-C971AC0EF93C}" type="datetime1">
              <a:rPr lang="en-GB" smtClean="0"/>
              <a:t>24/01/2018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09816"/>
            <a:ext cx="3886200" cy="48671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09816"/>
            <a:ext cx="3886200" cy="48671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9F51BF6-903E-0D42-8DA7-D1C57D8CA0F9}" type="datetime1">
              <a:rPr lang="en-GB" smtClean="0"/>
              <a:t>24/01/2018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162177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986089"/>
            <a:ext cx="3868340" cy="42035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162177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986089"/>
            <a:ext cx="3887391" cy="42035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20B2E97-0A09-1F4D-9707-D8450E991B57}" type="datetime1">
              <a:rPr lang="en-GB" smtClean="0"/>
              <a:t>24/01/2018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8650" y="167417"/>
            <a:ext cx="7886700" cy="7840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3CC562F-750A-6B44-A8E1-A72B58E7B281}" type="datetime1">
              <a:rPr lang="en-GB" smtClean="0"/>
              <a:t>24/01/2018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16F12C7-05C9-BE45-B4BA-64F6117220C3}" type="datetime1">
              <a:rPr lang="en-GB" smtClean="0"/>
              <a:t>24/01/2018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4F7AF0F-4F64-5540-B259-65AE3508F390}" type="datetime1">
              <a:rPr lang="en-GB" smtClean="0"/>
              <a:t>24/01/2018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EB7F9F0-8144-D044-B9FB-5E900A031EBF}" type="datetime1">
              <a:rPr lang="en-GB" smtClean="0"/>
              <a:t>24/01/2018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67417"/>
            <a:ext cx="7886700" cy="784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07861"/>
            <a:ext cx="7886700" cy="4869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7214" y="631269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C4649-800D-CB47-881A-AA04BFFFB18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45" descr="Logo_ImFocus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90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6"/>
          <p:cNvSpPr>
            <a:spLocks noChangeArrowheads="1"/>
          </p:cNvSpPr>
          <p:nvPr userDrawn="1"/>
        </p:nvSpPr>
        <p:spPr bwMode="auto">
          <a:xfrm>
            <a:off x="179389" y="981077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sz="1350">
              <a:cs typeface="+mn-cs"/>
            </a:endParaRPr>
          </a:p>
        </p:txBody>
      </p:sp>
      <p:sp>
        <p:nvSpPr>
          <p:cNvPr id="9" name="Rectangle 47"/>
          <p:cNvSpPr>
            <a:spLocks noChangeArrowheads="1"/>
          </p:cNvSpPr>
          <p:nvPr userDrawn="1"/>
        </p:nvSpPr>
        <p:spPr bwMode="auto">
          <a:xfrm flipV="1">
            <a:off x="179389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sz="1350">
              <a:cs typeface="+mn-cs"/>
            </a:endParaRPr>
          </a:p>
        </p:txBody>
      </p:sp>
      <p:pic>
        <p:nvPicPr>
          <p:cNvPr id="10" name="Bild 48" descr="Logo_Inst_InfSys_P309.pdf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40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320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8.png"/><Relationship Id="rId18" Type="http://schemas.openxmlformats.org/officeDocument/2006/relationships/image" Target="../media/image21.png"/><Relationship Id="rId3" Type="http://schemas.openxmlformats.org/officeDocument/2006/relationships/image" Target="../media/image45.png"/><Relationship Id="rId7" Type="http://schemas.openxmlformats.org/officeDocument/2006/relationships/image" Target="../media/image8.png"/><Relationship Id="rId12" Type="http://schemas.openxmlformats.org/officeDocument/2006/relationships/image" Target="../media/image17.png"/><Relationship Id="rId17" Type="http://schemas.openxmlformats.org/officeDocument/2006/relationships/image" Target="../media/image20.png"/><Relationship Id="rId2" Type="http://schemas.openxmlformats.org/officeDocument/2006/relationships/image" Target="../media/image44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image" Target="../media/image47.png"/><Relationship Id="rId5" Type="http://schemas.openxmlformats.org/officeDocument/2006/relationships/image" Target="../media/image6.png"/><Relationship Id="rId15" Type="http://schemas.openxmlformats.org/officeDocument/2006/relationships/image" Target="../media/image13.png"/><Relationship Id="rId10" Type="http://schemas.openxmlformats.org/officeDocument/2006/relationships/image" Target="../media/image15.png"/><Relationship Id="rId19" Type="http://schemas.openxmlformats.org/officeDocument/2006/relationships/image" Target="../media/image22.png"/><Relationship Id="rId4" Type="http://schemas.openxmlformats.org/officeDocument/2006/relationships/image" Target="../media/image46.png"/><Relationship Id="rId9" Type="http://schemas.openxmlformats.org/officeDocument/2006/relationships/image" Target="../media/image10.png"/><Relationship Id="rId1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220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230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250.png"/><Relationship Id="rId10" Type="http://schemas.openxmlformats.org/officeDocument/2006/relationships/image" Target="../media/image54.png"/><Relationship Id="rId4" Type="http://schemas.openxmlformats.org/officeDocument/2006/relationships/image" Target="../media/image240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67.png"/><Relationship Id="rId7" Type="http://schemas.openxmlformats.org/officeDocument/2006/relationships/image" Target="../media/image51.png"/><Relationship Id="rId12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10" Type="http://schemas.openxmlformats.org/officeDocument/2006/relationships/image" Target="../media/image54.png"/><Relationship Id="rId9" Type="http://schemas.openxmlformats.org/officeDocument/2006/relationships/image" Target="../media/image53.png"/><Relationship Id="rId14" Type="http://schemas.openxmlformats.org/officeDocument/2006/relationships/image" Target="../media/image6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11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600.png"/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280.png"/><Relationship Id="rId18" Type="http://schemas.openxmlformats.org/officeDocument/2006/relationships/image" Target="../media/image330.png"/><Relationship Id="rId26" Type="http://schemas.openxmlformats.org/officeDocument/2006/relationships/image" Target="../media/image75.png"/><Relationship Id="rId3" Type="http://schemas.openxmlformats.org/officeDocument/2006/relationships/image" Target="../media/image650.png"/><Relationship Id="rId21" Type="http://schemas.openxmlformats.org/officeDocument/2006/relationships/image" Target="../media/image360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17" Type="http://schemas.openxmlformats.org/officeDocument/2006/relationships/image" Target="../media/image320.png"/><Relationship Id="rId25" Type="http://schemas.openxmlformats.org/officeDocument/2006/relationships/image" Target="../media/image400.png"/><Relationship Id="rId2" Type="http://schemas.openxmlformats.org/officeDocument/2006/relationships/image" Target="../media/image640.png"/><Relationship Id="rId16" Type="http://schemas.openxmlformats.org/officeDocument/2006/relationships/image" Target="../media/image310.png"/><Relationship Id="rId20" Type="http://schemas.openxmlformats.org/officeDocument/2006/relationships/image" Target="../media/image3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0.png"/><Relationship Id="rId11" Type="http://schemas.openxmlformats.org/officeDocument/2006/relationships/image" Target="../media/image73.png"/><Relationship Id="rId24" Type="http://schemas.openxmlformats.org/officeDocument/2006/relationships/image" Target="../media/image390.png"/><Relationship Id="rId5" Type="http://schemas.openxmlformats.org/officeDocument/2006/relationships/image" Target="../media/image670.png"/><Relationship Id="rId15" Type="http://schemas.openxmlformats.org/officeDocument/2006/relationships/image" Target="../media/image300.png"/><Relationship Id="rId23" Type="http://schemas.openxmlformats.org/officeDocument/2006/relationships/image" Target="../media/image380.png"/><Relationship Id="rId10" Type="http://schemas.openxmlformats.org/officeDocument/2006/relationships/image" Target="../media/image72.png"/><Relationship Id="rId19" Type="http://schemas.openxmlformats.org/officeDocument/2006/relationships/image" Target="../media/image340.png"/><Relationship Id="rId4" Type="http://schemas.openxmlformats.org/officeDocument/2006/relationships/image" Target="../media/image660.png"/><Relationship Id="rId9" Type="http://schemas.openxmlformats.org/officeDocument/2006/relationships/image" Target="../media/image71.png"/><Relationship Id="rId14" Type="http://schemas.openxmlformats.org/officeDocument/2006/relationships/image" Target="../media/image290.png"/><Relationship Id="rId22" Type="http://schemas.openxmlformats.org/officeDocument/2006/relationships/image" Target="../media/image37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13" Type="http://schemas.openxmlformats.org/officeDocument/2006/relationships/image" Target="../media/image390.png"/><Relationship Id="rId18" Type="http://schemas.openxmlformats.org/officeDocument/2006/relationships/image" Target="../media/image670.png"/><Relationship Id="rId3" Type="http://schemas.openxmlformats.org/officeDocument/2006/relationships/image" Target="../media/image290.png"/><Relationship Id="rId21" Type="http://schemas.openxmlformats.org/officeDocument/2006/relationships/image" Target="../media/image80.png"/><Relationship Id="rId7" Type="http://schemas.openxmlformats.org/officeDocument/2006/relationships/image" Target="../media/image330.png"/><Relationship Id="rId12" Type="http://schemas.openxmlformats.org/officeDocument/2006/relationships/image" Target="../media/image380.png"/><Relationship Id="rId17" Type="http://schemas.openxmlformats.org/officeDocument/2006/relationships/image" Target="../media/image78.png"/><Relationship Id="rId25" Type="http://schemas.openxmlformats.org/officeDocument/2006/relationships/image" Target="../media/image84.png"/><Relationship Id="rId2" Type="http://schemas.openxmlformats.org/officeDocument/2006/relationships/image" Target="../media/image280.png"/><Relationship Id="rId16" Type="http://schemas.openxmlformats.org/officeDocument/2006/relationships/image" Target="../media/image77.png"/><Relationship Id="rId20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0.png"/><Relationship Id="rId11" Type="http://schemas.openxmlformats.org/officeDocument/2006/relationships/image" Target="../media/image370.png"/><Relationship Id="rId24" Type="http://schemas.openxmlformats.org/officeDocument/2006/relationships/image" Target="../media/image83.png"/><Relationship Id="rId5" Type="http://schemas.openxmlformats.org/officeDocument/2006/relationships/image" Target="../media/image310.png"/><Relationship Id="rId15" Type="http://schemas.openxmlformats.org/officeDocument/2006/relationships/image" Target="../media/image76.png"/><Relationship Id="rId23" Type="http://schemas.openxmlformats.org/officeDocument/2006/relationships/image" Target="../media/image82.png"/><Relationship Id="rId10" Type="http://schemas.openxmlformats.org/officeDocument/2006/relationships/image" Target="../media/image360.png"/><Relationship Id="rId19" Type="http://schemas.openxmlformats.org/officeDocument/2006/relationships/image" Target="../media/image680.png"/><Relationship Id="rId4" Type="http://schemas.openxmlformats.org/officeDocument/2006/relationships/image" Target="../media/image300.png"/><Relationship Id="rId9" Type="http://schemas.openxmlformats.org/officeDocument/2006/relationships/image" Target="../media/image350.png"/><Relationship Id="rId14" Type="http://schemas.openxmlformats.org/officeDocument/2006/relationships/image" Target="../media/image400.png"/><Relationship Id="rId22" Type="http://schemas.openxmlformats.org/officeDocument/2006/relationships/image" Target="../media/image81.pn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90.png"/><Relationship Id="rId18" Type="http://schemas.openxmlformats.org/officeDocument/2006/relationships/image" Target="../media/image72.png"/><Relationship Id="rId26" Type="http://schemas.openxmlformats.org/officeDocument/2006/relationships/image" Target="../media/image93.png"/><Relationship Id="rId21" Type="http://schemas.openxmlformats.org/officeDocument/2006/relationships/image" Target="../media/image88.png"/><Relationship Id="rId7" Type="http://schemas.openxmlformats.org/officeDocument/2006/relationships/image" Target="../media/image330.png"/><Relationship Id="rId17" Type="http://schemas.openxmlformats.org/officeDocument/2006/relationships/image" Target="../media/image85.png"/><Relationship Id="rId25" Type="http://schemas.openxmlformats.org/officeDocument/2006/relationships/image" Target="../media/image92.png"/><Relationship Id="rId16" Type="http://schemas.openxmlformats.org/officeDocument/2006/relationships/image" Target="../media/image670.png"/><Relationship Id="rId20" Type="http://schemas.openxmlformats.org/officeDocument/2006/relationships/image" Target="../media/image87.png"/><Relationship Id="rId29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91.png"/><Relationship Id="rId5" Type="http://schemas.openxmlformats.org/officeDocument/2006/relationships/image" Target="../media/image310.png"/><Relationship Id="rId15" Type="http://schemas.openxmlformats.org/officeDocument/2006/relationships/image" Target="../media/image650.png"/><Relationship Id="rId23" Type="http://schemas.openxmlformats.org/officeDocument/2006/relationships/image" Target="../media/image90.png"/><Relationship Id="rId28" Type="http://schemas.openxmlformats.org/officeDocument/2006/relationships/image" Target="../media/image95.png"/><Relationship Id="rId19" Type="http://schemas.openxmlformats.org/officeDocument/2006/relationships/image" Target="../media/image86.png"/><Relationship Id="rId4" Type="http://schemas.openxmlformats.org/officeDocument/2006/relationships/image" Target="../media/image300.png"/><Relationship Id="rId14" Type="http://schemas.openxmlformats.org/officeDocument/2006/relationships/image" Target="../media/image400.png"/><Relationship Id="rId22" Type="http://schemas.openxmlformats.org/officeDocument/2006/relationships/image" Target="../media/image89.png"/><Relationship Id="rId27" Type="http://schemas.openxmlformats.org/officeDocument/2006/relationships/image" Target="../media/image9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10" Type="http://schemas.openxmlformats.org/officeDocument/2006/relationships/image" Target="../media/image105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13.png"/><Relationship Id="rId3" Type="http://schemas.openxmlformats.org/officeDocument/2006/relationships/image" Target="../media/image107.png"/><Relationship Id="rId7" Type="http://schemas.openxmlformats.org/officeDocument/2006/relationships/image" Target="../media/image52.png"/><Relationship Id="rId12" Type="http://schemas.openxmlformats.org/officeDocument/2006/relationships/image" Target="../media/image102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png"/><Relationship Id="rId11" Type="http://schemas.openxmlformats.org/officeDocument/2006/relationships/image" Target="../media/image112.png"/><Relationship Id="rId5" Type="http://schemas.openxmlformats.org/officeDocument/2006/relationships/image" Target="../media/image4.png"/><Relationship Id="rId10" Type="http://schemas.openxmlformats.org/officeDocument/2006/relationships/image" Target="../media/image111.png"/><Relationship Id="rId4" Type="http://schemas.openxmlformats.org/officeDocument/2006/relationships/image" Target="../media/image108.png"/><Relationship Id="rId9" Type="http://schemas.openxmlformats.org/officeDocument/2006/relationships/image" Target="../media/image11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11" Type="http://schemas.openxmlformats.org/officeDocument/2006/relationships/image" Target="../media/image103.png"/><Relationship Id="rId5" Type="http://schemas.openxmlformats.org/officeDocument/2006/relationships/image" Target="../media/image118.png"/><Relationship Id="rId10" Type="http://schemas.openxmlformats.org/officeDocument/2006/relationships/image" Target="../media/image123.png"/><Relationship Id="rId4" Type="http://schemas.openxmlformats.org/officeDocument/2006/relationships/image" Target="../media/image117.png"/><Relationship Id="rId9" Type="http://schemas.openxmlformats.org/officeDocument/2006/relationships/image" Target="../media/image12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127.png"/><Relationship Id="rId7" Type="http://schemas.openxmlformats.org/officeDocument/2006/relationships/image" Target="../media/image5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13" Type="http://schemas.openxmlformats.org/officeDocument/2006/relationships/image" Target="../media/image122.png"/><Relationship Id="rId3" Type="http://schemas.openxmlformats.org/officeDocument/2006/relationships/image" Target="../media/image50.png"/><Relationship Id="rId7" Type="http://schemas.openxmlformats.org/officeDocument/2006/relationships/image" Target="../media/image134.png"/><Relationship Id="rId12" Type="http://schemas.openxmlformats.org/officeDocument/2006/relationships/image" Target="../media/image139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png"/><Relationship Id="rId11" Type="http://schemas.openxmlformats.org/officeDocument/2006/relationships/image" Target="../media/image138.png"/><Relationship Id="rId5" Type="http://schemas.openxmlformats.org/officeDocument/2006/relationships/image" Target="../media/image132.png"/><Relationship Id="rId15" Type="http://schemas.openxmlformats.org/officeDocument/2006/relationships/image" Target="../media/image113.png"/><Relationship Id="rId10" Type="http://schemas.openxmlformats.org/officeDocument/2006/relationships/image" Target="../media/image137.png"/><Relationship Id="rId4" Type="http://schemas.openxmlformats.org/officeDocument/2006/relationships/image" Target="../media/image131.png"/><Relationship Id="rId9" Type="http://schemas.openxmlformats.org/officeDocument/2006/relationships/image" Target="../media/image136.png"/><Relationship Id="rId14" Type="http://schemas.openxmlformats.org/officeDocument/2006/relationships/image" Target="../media/image5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3" Type="http://schemas.openxmlformats.org/officeDocument/2006/relationships/image" Target="../media/image141.png"/><Relationship Id="rId7" Type="http://schemas.openxmlformats.org/officeDocument/2006/relationships/image" Target="../media/image144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43.png"/><Relationship Id="rId4" Type="http://schemas.openxmlformats.org/officeDocument/2006/relationships/image" Target="../media/image14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13" Type="http://schemas.openxmlformats.org/officeDocument/2006/relationships/image" Target="../media/image150.png"/><Relationship Id="rId3" Type="http://schemas.openxmlformats.org/officeDocument/2006/relationships/image" Target="../media/image98.png"/><Relationship Id="rId7" Type="http://schemas.openxmlformats.org/officeDocument/2006/relationships/image" Target="../media/image144.png"/><Relationship Id="rId12" Type="http://schemas.openxmlformats.org/officeDocument/2006/relationships/image" Target="../media/image149.png"/><Relationship Id="rId2" Type="http://schemas.openxmlformats.org/officeDocument/2006/relationships/image" Target="../media/image146.png"/><Relationship Id="rId16" Type="http://schemas.openxmlformats.org/officeDocument/2006/relationships/image" Target="../media/image1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11" Type="http://schemas.openxmlformats.org/officeDocument/2006/relationships/image" Target="../media/image50.png"/><Relationship Id="rId5" Type="http://schemas.openxmlformats.org/officeDocument/2006/relationships/image" Target="../media/image100.png"/><Relationship Id="rId15" Type="http://schemas.openxmlformats.org/officeDocument/2006/relationships/image" Target="../media/image103.png"/><Relationship Id="rId10" Type="http://schemas.openxmlformats.org/officeDocument/2006/relationships/image" Target="../media/image105.png"/><Relationship Id="rId4" Type="http://schemas.openxmlformats.org/officeDocument/2006/relationships/image" Target="../media/image147.png"/><Relationship Id="rId9" Type="http://schemas.openxmlformats.org/officeDocument/2006/relationships/image" Target="../media/image104.png"/><Relationship Id="rId14" Type="http://schemas.openxmlformats.org/officeDocument/2006/relationships/image" Target="../media/image15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13" Type="http://schemas.openxmlformats.org/officeDocument/2006/relationships/image" Target="../media/image156.png"/><Relationship Id="rId18" Type="http://schemas.openxmlformats.org/officeDocument/2006/relationships/image" Target="../media/image160.png"/><Relationship Id="rId3" Type="http://schemas.openxmlformats.org/officeDocument/2006/relationships/image" Target="../media/image154.png"/><Relationship Id="rId7" Type="http://schemas.openxmlformats.org/officeDocument/2006/relationships/image" Target="../media/image155.png"/><Relationship Id="rId12" Type="http://schemas.openxmlformats.org/officeDocument/2006/relationships/image" Target="../media/image53.png"/><Relationship Id="rId17" Type="http://schemas.openxmlformats.org/officeDocument/2006/relationships/image" Target="../media/image159.png"/><Relationship Id="rId2" Type="http://schemas.openxmlformats.org/officeDocument/2006/relationships/image" Target="../media/image153.png"/><Relationship Id="rId16" Type="http://schemas.openxmlformats.org/officeDocument/2006/relationships/image" Target="../media/image1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11" Type="http://schemas.openxmlformats.org/officeDocument/2006/relationships/image" Target="../media/image50.png"/><Relationship Id="rId5" Type="http://schemas.openxmlformats.org/officeDocument/2006/relationships/image" Target="../media/image129.png"/><Relationship Id="rId15" Type="http://schemas.openxmlformats.org/officeDocument/2006/relationships/image" Target="../media/image157.png"/><Relationship Id="rId10" Type="http://schemas.openxmlformats.org/officeDocument/2006/relationships/image" Target="../media/image105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Relationship Id="rId14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7.png"/><Relationship Id="rId18" Type="http://schemas.openxmlformats.org/officeDocument/2006/relationships/image" Target="../media/image20.png"/><Relationship Id="rId7" Type="http://schemas.openxmlformats.org/officeDocument/2006/relationships/image" Target="../media/image4.png"/><Relationship Id="rId12" Type="http://schemas.openxmlformats.org/officeDocument/2006/relationships/image" Target="../media/image16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3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11" Type="http://schemas.openxmlformats.org/officeDocument/2006/relationships/image" Target="../media/image15.png"/><Relationship Id="rId5" Type="http://schemas.openxmlformats.org/officeDocument/2006/relationships/image" Target="../media/image710.png"/><Relationship Id="rId15" Type="http://schemas.openxmlformats.org/officeDocument/2006/relationships/image" Target="../media/image12.png"/><Relationship Id="rId10" Type="http://schemas.openxmlformats.org/officeDocument/2006/relationships/image" Target="../media/image10.png"/><Relationship Id="rId19" Type="http://schemas.openxmlformats.org/officeDocument/2006/relationships/image" Target="../media/image21.png"/><Relationship Id="rId4" Type="http://schemas.openxmlformats.org/officeDocument/2006/relationships/image" Target="../media/image610.png"/><Relationship Id="rId9" Type="http://schemas.openxmlformats.org/officeDocument/2006/relationships/image" Target="../media/image9.png"/><Relationship Id="rId14" Type="http://schemas.openxmlformats.org/officeDocument/2006/relationships/image" Target="../media/image18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png"/><Relationship Id="rId3" Type="http://schemas.openxmlformats.org/officeDocument/2006/relationships/image" Target="../media/image162.png"/><Relationship Id="rId7" Type="http://schemas.openxmlformats.org/officeDocument/2006/relationships/image" Target="../media/image155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5.png"/><Relationship Id="rId5" Type="http://schemas.openxmlformats.org/officeDocument/2006/relationships/image" Target="../media/image164.png"/><Relationship Id="rId10" Type="http://schemas.openxmlformats.org/officeDocument/2006/relationships/image" Target="../media/image168.png"/><Relationship Id="rId4" Type="http://schemas.openxmlformats.org/officeDocument/2006/relationships/image" Target="../media/image163.png"/><Relationship Id="rId9" Type="http://schemas.openxmlformats.org/officeDocument/2006/relationships/image" Target="../media/image167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3" Type="http://schemas.openxmlformats.org/officeDocument/2006/relationships/image" Target="../media/image169.png"/><Relationship Id="rId7" Type="http://schemas.openxmlformats.org/officeDocument/2006/relationships/image" Target="../media/image16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4.png"/><Relationship Id="rId5" Type="http://schemas.openxmlformats.org/officeDocument/2006/relationships/image" Target="../media/image170.png"/><Relationship Id="rId4" Type="http://schemas.openxmlformats.org/officeDocument/2006/relationships/image" Target="../media/image162.png"/><Relationship Id="rId9" Type="http://schemas.openxmlformats.org/officeDocument/2006/relationships/image" Target="../media/image166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png"/><Relationship Id="rId3" Type="http://schemas.openxmlformats.org/officeDocument/2006/relationships/image" Target="../media/image4.png"/><Relationship Id="rId7" Type="http://schemas.openxmlformats.org/officeDocument/2006/relationships/image" Target="../media/image174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54.png"/><Relationship Id="rId10" Type="http://schemas.openxmlformats.org/officeDocument/2006/relationships/image" Target="../media/image160.png"/><Relationship Id="rId4" Type="http://schemas.openxmlformats.org/officeDocument/2006/relationships/image" Target="../media/image173.png"/><Relationship Id="rId9" Type="http://schemas.openxmlformats.org/officeDocument/2006/relationships/image" Target="../media/image176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image" Target="../media/image162.png"/><Relationship Id="rId7" Type="http://schemas.openxmlformats.org/officeDocument/2006/relationships/image" Target="../media/image179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5.png"/><Relationship Id="rId5" Type="http://schemas.openxmlformats.org/officeDocument/2006/relationships/image" Target="../media/image178.png"/><Relationship Id="rId4" Type="http://schemas.openxmlformats.org/officeDocument/2006/relationships/image" Target="../media/image170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png"/><Relationship Id="rId13" Type="http://schemas.openxmlformats.org/officeDocument/2006/relationships/image" Target="../media/image189.png"/><Relationship Id="rId3" Type="http://schemas.openxmlformats.org/officeDocument/2006/relationships/image" Target="../media/image50.png"/><Relationship Id="rId7" Type="http://schemas.openxmlformats.org/officeDocument/2006/relationships/image" Target="../media/image157.png"/><Relationship Id="rId12" Type="http://schemas.openxmlformats.org/officeDocument/2006/relationships/image" Target="../media/image188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11" Type="http://schemas.openxmlformats.org/officeDocument/2006/relationships/image" Target="../media/image187.png"/><Relationship Id="rId5" Type="http://schemas.openxmlformats.org/officeDocument/2006/relationships/image" Target="../media/image183.png"/><Relationship Id="rId10" Type="http://schemas.openxmlformats.org/officeDocument/2006/relationships/image" Target="../media/image186.png"/><Relationship Id="rId4" Type="http://schemas.openxmlformats.org/officeDocument/2006/relationships/image" Target="../media/image182.png"/><Relationship Id="rId9" Type="http://schemas.openxmlformats.org/officeDocument/2006/relationships/image" Target="../media/image185.png"/><Relationship Id="rId14" Type="http://schemas.openxmlformats.org/officeDocument/2006/relationships/image" Target="../media/image19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2" Type="http://schemas.openxmlformats.org/officeDocument/2006/relationships/image" Target="../media/image126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3" Type="http://schemas.openxmlformats.org/officeDocument/2006/relationships/image" Target="../media/image196.png"/><Relationship Id="rId7" Type="http://schemas.openxmlformats.org/officeDocument/2006/relationships/image" Target="../media/image165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4.png"/><Relationship Id="rId11" Type="http://schemas.openxmlformats.org/officeDocument/2006/relationships/image" Target="../media/image168.png"/><Relationship Id="rId5" Type="http://schemas.openxmlformats.org/officeDocument/2006/relationships/image" Target="../media/image163.png"/><Relationship Id="rId10" Type="http://schemas.openxmlformats.org/officeDocument/2006/relationships/image" Target="../media/image167.png"/><Relationship Id="rId4" Type="http://schemas.openxmlformats.org/officeDocument/2006/relationships/image" Target="../media/image162.png"/><Relationship Id="rId9" Type="http://schemas.openxmlformats.org/officeDocument/2006/relationships/image" Target="../media/image16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2.png"/><Relationship Id="rId18" Type="http://schemas.openxmlformats.org/officeDocument/2006/relationships/image" Target="../media/image22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17" Type="http://schemas.openxmlformats.org/officeDocument/2006/relationships/image" Target="../media/image21.png"/><Relationship Id="rId2" Type="http://schemas.openxmlformats.org/officeDocument/2006/relationships/image" Target="../media/image23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7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6.png"/><Relationship Id="rId4" Type="http://schemas.openxmlformats.org/officeDocument/2006/relationships/image" Target="../media/image6.png"/><Relationship Id="rId9" Type="http://schemas.openxmlformats.org/officeDocument/2006/relationships/image" Target="../media/image15.png"/><Relationship Id="rId14" Type="http://schemas.openxmlformats.org/officeDocument/2006/relationships/image" Target="../media/image13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155.png"/><Relationship Id="rId3" Type="http://schemas.openxmlformats.org/officeDocument/2006/relationships/image" Target="../media/image196.png"/><Relationship Id="rId7" Type="http://schemas.openxmlformats.org/officeDocument/2006/relationships/image" Target="../media/image198.png"/><Relationship Id="rId12" Type="http://schemas.openxmlformats.org/officeDocument/2006/relationships/image" Target="../media/image165.png"/><Relationship Id="rId2" Type="http://schemas.openxmlformats.org/officeDocument/2006/relationships/image" Target="../media/image19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4.png"/><Relationship Id="rId11" Type="http://schemas.openxmlformats.org/officeDocument/2006/relationships/image" Target="../media/image168.png"/><Relationship Id="rId5" Type="http://schemas.openxmlformats.org/officeDocument/2006/relationships/image" Target="../media/image163.png"/><Relationship Id="rId10" Type="http://schemas.openxmlformats.org/officeDocument/2006/relationships/image" Target="../media/image167.png"/><Relationship Id="rId4" Type="http://schemas.openxmlformats.org/officeDocument/2006/relationships/image" Target="../media/image162.png"/><Relationship Id="rId9" Type="http://schemas.openxmlformats.org/officeDocument/2006/relationships/image" Target="../media/image188.png"/><Relationship Id="rId14" Type="http://schemas.openxmlformats.org/officeDocument/2006/relationships/image" Target="../media/image16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png"/><Relationship Id="rId3" Type="http://schemas.openxmlformats.org/officeDocument/2006/relationships/image" Target="../media/image202.png"/><Relationship Id="rId7" Type="http://schemas.openxmlformats.org/officeDocument/2006/relationships/image" Target="../media/image145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5" Type="http://schemas.openxmlformats.org/officeDocument/2006/relationships/image" Target="../media/image203.png"/><Relationship Id="rId4" Type="http://schemas.openxmlformats.org/officeDocument/2006/relationships/image" Target="../media/image129.png"/><Relationship Id="rId9" Type="http://schemas.openxmlformats.org/officeDocument/2006/relationships/image" Target="../media/image105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3" Type="http://schemas.openxmlformats.org/officeDocument/2006/relationships/image" Target="../media/image206.png"/><Relationship Id="rId7" Type="http://schemas.openxmlformats.org/officeDocument/2006/relationships/image" Target="../media/image203.png"/><Relationship Id="rId2" Type="http://schemas.openxmlformats.org/officeDocument/2006/relationships/image" Target="../media/image2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11" Type="http://schemas.openxmlformats.org/officeDocument/2006/relationships/image" Target="../media/image105.png"/><Relationship Id="rId5" Type="http://schemas.openxmlformats.org/officeDocument/2006/relationships/image" Target="../media/image202.png"/><Relationship Id="rId10" Type="http://schemas.openxmlformats.org/officeDocument/2006/relationships/image" Target="../media/image204.png"/><Relationship Id="rId4" Type="http://schemas.openxmlformats.org/officeDocument/2006/relationships/image" Target="../media/image201.png"/><Relationship Id="rId9" Type="http://schemas.openxmlformats.org/officeDocument/2006/relationships/image" Target="../media/image145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png"/><Relationship Id="rId3" Type="http://schemas.openxmlformats.org/officeDocument/2006/relationships/image" Target="../media/image208.png"/><Relationship Id="rId7" Type="http://schemas.openxmlformats.org/officeDocument/2006/relationships/image" Target="../media/image211.png"/><Relationship Id="rId2" Type="http://schemas.openxmlformats.org/officeDocument/2006/relationships/image" Target="../media/image2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5" Type="http://schemas.openxmlformats.org/officeDocument/2006/relationships/image" Target="../media/image139.png"/><Relationship Id="rId10" Type="http://schemas.openxmlformats.org/officeDocument/2006/relationships/image" Target="../media/image168.png"/><Relationship Id="rId4" Type="http://schemas.openxmlformats.org/officeDocument/2006/relationships/image" Target="../media/image209.png"/><Relationship Id="rId9" Type="http://schemas.openxmlformats.org/officeDocument/2006/relationships/image" Target="../media/image212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png"/><Relationship Id="rId3" Type="http://schemas.openxmlformats.org/officeDocument/2006/relationships/image" Target="../media/image214.png"/><Relationship Id="rId7" Type="http://schemas.openxmlformats.org/officeDocument/2006/relationships/image" Target="../media/image171.png"/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5.png"/><Relationship Id="rId11" Type="http://schemas.openxmlformats.org/officeDocument/2006/relationships/image" Target="../media/image215.png"/><Relationship Id="rId5" Type="http://schemas.openxmlformats.org/officeDocument/2006/relationships/image" Target="../media/image139.png"/><Relationship Id="rId10" Type="http://schemas.openxmlformats.org/officeDocument/2006/relationships/image" Target="../media/image168.png"/><Relationship Id="rId4" Type="http://schemas.openxmlformats.org/officeDocument/2006/relationships/image" Target="../media/image209.png"/><Relationship Id="rId9" Type="http://schemas.openxmlformats.org/officeDocument/2006/relationships/image" Target="../media/image212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8.png"/><Relationship Id="rId13" Type="http://schemas.openxmlformats.org/officeDocument/2006/relationships/image" Target="../media/image224.png"/><Relationship Id="rId18" Type="http://schemas.openxmlformats.org/officeDocument/2006/relationships/image" Target="../media/image229.png"/><Relationship Id="rId3" Type="http://schemas.openxmlformats.org/officeDocument/2006/relationships/image" Target="../media/image194.png"/><Relationship Id="rId21" Type="http://schemas.openxmlformats.org/officeDocument/2006/relationships/image" Target="../media/image233.png"/><Relationship Id="rId7" Type="http://schemas.openxmlformats.org/officeDocument/2006/relationships/image" Target="../media/image217.png"/><Relationship Id="rId12" Type="http://schemas.openxmlformats.org/officeDocument/2006/relationships/image" Target="../media/image223.png"/><Relationship Id="rId17" Type="http://schemas.openxmlformats.org/officeDocument/2006/relationships/image" Target="../media/image22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27.png"/><Relationship Id="rId20" Type="http://schemas.openxmlformats.org/officeDocument/2006/relationships/image" Target="../media/image2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6.png"/><Relationship Id="rId11" Type="http://schemas.openxmlformats.org/officeDocument/2006/relationships/image" Target="../media/image222.png"/><Relationship Id="rId5" Type="http://schemas.openxmlformats.org/officeDocument/2006/relationships/image" Target="../media/image197.png"/><Relationship Id="rId15" Type="http://schemas.openxmlformats.org/officeDocument/2006/relationships/image" Target="../media/image226.png"/><Relationship Id="rId10" Type="http://schemas.openxmlformats.org/officeDocument/2006/relationships/image" Target="../media/image221.png"/><Relationship Id="rId19" Type="http://schemas.openxmlformats.org/officeDocument/2006/relationships/image" Target="../media/image231.png"/><Relationship Id="rId4" Type="http://schemas.openxmlformats.org/officeDocument/2006/relationships/image" Target="../media/image195.png"/><Relationship Id="rId9" Type="http://schemas.openxmlformats.org/officeDocument/2006/relationships/image" Target="../media/image219.png"/><Relationship Id="rId14" Type="http://schemas.openxmlformats.org/officeDocument/2006/relationships/image" Target="../media/image225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9.png"/><Relationship Id="rId13" Type="http://schemas.openxmlformats.org/officeDocument/2006/relationships/image" Target="../media/image225.png"/><Relationship Id="rId18" Type="http://schemas.openxmlformats.org/officeDocument/2006/relationships/image" Target="../media/image231.png"/><Relationship Id="rId3" Type="http://schemas.openxmlformats.org/officeDocument/2006/relationships/image" Target="../media/image195.png"/><Relationship Id="rId7" Type="http://schemas.openxmlformats.org/officeDocument/2006/relationships/image" Target="../media/image218.png"/><Relationship Id="rId12" Type="http://schemas.openxmlformats.org/officeDocument/2006/relationships/image" Target="../media/image224.png"/><Relationship Id="rId17" Type="http://schemas.openxmlformats.org/officeDocument/2006/relationships/image" Target="../media/image229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28.png"/><Relationship Id="rId20" Type="http://schemas.openxmlformats.org/officeDocument/2006/relationships/image" Target="../media/image2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7.png"/><Relationship Id="rId11" Type="http://schemas.openxmlformats.org/officeDocument/2006/relationships/image" Target="../media/image223.png"/><Relationship Id="rId5" Type="http://schemas.openxmlformats.org/officeDocument/2006/relationships/image" Target="../media/image216.png"/><Relationship Id="rId15" Type="http://schemas.openxmlformats.org/officeDocument/2006/relationships/image" Target="../media/image227.png"/><Relationship Id="rId10" Type="http://schemas.openxmlformats.org/officeDocument/2006/relationships/image" Target="../media/image222.png"/><Relationship Id="rId19" Type="http://schemas.openxmlformats.org/officeDocument/2006/relationships/image" Target="../media/image232.png"/><Relationship Id="rId4" Type="http://schemas.openxmlformats.org/officeDocument/2006/relationships/image" Target="../media/image197.png"/><Relationship Id="rId9" Type="http://schemas.openxmlformats.org/officeDocument/2006/relationships/image" Target="../media/image221.png"/><Relationship Id="rId14" Type="http://schemas.openxmlformats.org/officeDocument/2006/relationships/image" Target="../media/image226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3.png"/><Relationship Id="rId18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17" Type="http://schemas.openxmlformats.org/officeDocument/2006/relationships/image" Target="../media/image22.png"/><Relationship Id="rId2" Type="http://schemas.openxmlformats.org/officeDocument/2006/relationships/image" Target="../media/image1010.png"/><Relationship Id="rId16" Type="http://schemas.openxmlformats.org/officeDocument/2006/relationships/image" Target="../media/image21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8.png"/><Relationship Id="rId5" Type="http://schemas.openxmlformats.org/officeDocument/2006/relationships/image" Target="../media/image7.png"/><Relationship Id="rId15" Type="http://schemas.openxmlformats.org/officeDocument/2006/relationships/image" Target="../media/image20.png"/><Relationship Id="rId10" Type="http://schemas.openxmlformats.org/officeDocument/2006/relationships/image" Target="../media/image17.png"/><Relationship Id="rId19" Type="http://schemas.openxmlformats.org/officeDocument/2006/relationships/image" Target="../media/image25.png"/><Relationship Id="rId4" Type="http://schemas.openxmlformats.org/officeDocument/2006/relationships/image" Target="../media/image6.png"/><Relationship Id="rId9" Type="http://schemas.openxmlformats.org/officeDocument/2006/relationships/image" Target="../media/image16.png"/><Relationship Id="rId14" Type="http://schemas.openxmlformats.org/officeDocument/2006/relationships/image" Target="../media/image19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8.png"/><Relationship Id="rId7" Type="http://schemas.openxmlformats.org/officeDocument/2006/relationships/image" Target="../media/image1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32.png"/><Relationship Id="rId5" Type="http://schemas.openxmlformats.org/officeDocument/2006/relationships/image" Target="../media/image8.png"/><Relationship Id="rId10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4.png"/><Relationship Id="rId7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2.png"/><Relationship Id="rId18" Type="http://schemas.openxmlformats.org/officeDocument/2006/relationships/image" Target="../media/image43.png"/><Relationship Id="rId3" Type="http://schemas.openxmlformats.org/officeDocument/2006/relationships/image" Target="../media/image36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17" Type="http://schemas.openxmlformats.org/officeDocument/2006/relationships/image" Target="../media/image42.png"/><Relationship Id="rId2" Type="http://schemas.openxmlformats.org/officeDocument/2006/relationships/image" Target="../media/image1510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39.png"/><Relationship Id="rId5" Type="http://schemas.openxmlformats.org/officeDocument/2006/relationships/image" Target="../media/image7.png"/><Relationship Id="rId15" Type="http://schemas.openxmlformats.org/officeDocument/2006/relationships/image" Target="../media/image40.png"/><Relationship Id="rId10" Type="http://schemas.openxmlformats.org/officeDocument/2006/relationships/image" Target="../media/image38.png"/><Relationship Id="rId4" Type="http://schemas.openxmlformats.org/officeDocument/2006/relationships/image" Target="../media/image6.png"/><Relationship Id="rId9" Type="http://schemas.openxmlformats.org/officeDocument/2006/relationships/image" Target="../media/image37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Lifted Junction Tree Algorithm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Tanya Braun</a:t>
            </a:r>
          </a:p>
          <a:p>
            <a:r>
              <a:rPr lang="en-US" dirty="0"/>
              <a:t>Institute for Information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81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QA: Evidence Absorption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28649" y="1309816"/>
                <a:ext cx="4081083" cy="4867147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For conditional queries</a:t>
                </a:r>
              </a:p>
              <a:p>
                <a:pPr lvl="1"/>
                <a:r>
                  <a:rPr lang="en-GB" dirty="0"/>
                  <a:t>Absorb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𝐻𝑜𝑡</m:t>
                    </m:r>
                    <m:r>
                      <a:rPr lang="en-GB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=1</m:t>
                    </m:r>
                  </m:oMath>
                </a14:m>
                <a:r>
                  <a:rPr lang="en-GB" dirty="0"/>
                  <a:t> in all factors, e.g.,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de-DE" i="1">
                            <a:latin typeface="Cambria Math" charset="0"/>
                          </a:rPr>
                          <m:t>2</m:t>
                        </m:r>
                      </m:sub>
                      <m:sup>
                        <m:r>
                          <a:rPr lang="de-DE" i="1">
                            <a:latin typeface="Cambria Math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dirty="0"/>
              </a:p>
              <a:p>
                <a:pPr lvl="1"/>
                <a:r>
                  <a:rPr lang="en-US" dirty="0" err="1"/>
                  <a:t>Possiby</a:t>
                </a:r>
                <a:r>
                  <a:rPr lang="en-US" dirty="0"/>
                  <a:t> eliminate variable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28649" y="1309816"/>
                <a:ext cx="4081083" cy="4867147"/>
              </a:xfrm>
              <a:blipFill rotWithShape="0">
                <a:blip r:embed="rId2"/>
                <a:stretch>
                  <a:fillRect l="-2687" t="-2130" r="-17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80573769"/>
                  </p:ext>
                </p:extLst>
              </p:nvPr>
            </p:nvGraphicFramePr>
            <p:xfrm>
              <a:off x="878828" y="2997098"/>
              <a:ext cx="3484265" cy="3295523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95364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288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0962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9217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𝑅𝑒𝑠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.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𝑒𝑣𝑒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𝐻𝑜𝑡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𝐴𝑡𝑡𝐶𝑛𝑓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.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𝑒𝑣𝑒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sz="1800" b="0" i="1" smtClean="0">
                                        <a:latin typeface="Cambria Math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de-DE" sz="1800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de-DE" sz="1800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accent2"/>
                              </a:solidFill>
                            </a:rPr>
                            <a:t>0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strike="sngStrike" dirty="0">
                              <a:solidFill>
                                <a:schemeClr val="accent2"/>
                              </a:solidFill>
                            </a:rPr>
                            <a:t>5</a:t>
                          </a:r>
                          <a:r>
                            <a:rPr lang="en-US" sz="1800" dirty="0">
                              <a:solidFill>
                                <a:schemeClr val="accent2"/>
                              </a:solidFill>
                            </a:rPr>
                            <a:t> 0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accent2"/>
                              </a:solidFill>
                            </a:rPr>
                            <a:t>0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accent2"/>
                              </a:solidFill>
                            </a:rPr>
                            <a:t>0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4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6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accent2"/>
                              </a:solidFill>
                            </a:rPr>
                            <a:t>0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strike="sngStrike" dirty="0">
                              <a:solidFill>
                                <a:schemeClr val="accent2"/>
                              </a:solidFill>
                            </a:rPr>
                            <a:t>4</a:t>
                          </a:r>
                          <a:r>
                            <a:rPr lang="en-US" sz="1800" dirty="0">
                              <a:solidFill>
                                <a:schemeClr val="accent2"/>
                              </a:solidFill>
                            </a:rPr>
                            <a:t> 0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accent2"/>
                              </a:solidFill>
                            </a:rPr>
                            <a:t>0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strike="sngStrike" dirty="0">
                              <a:solidFill>
                                <a:schemeClr val="accent2"/>
                              </a:solidFill>
                            </a:rPr>
                            <a:t>6</a:t>
                          </a:r>
                          <a:r>
                            <a:rPr lang="en-US" sz="1800" dirty="0">
                              <a:solidFill>
                                <a:schemeClr val="accent2"/>
                              </a:solidFill>
                            </a:rPr>
                            <a:t> 0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2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9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80573769"/>
                  </p:ext>
                </p:extLst>
              </p:nvPr>
            </p:nvGraphicFramePr>
            <p:xfrm>
              <a:off x="878828" y="2997098"/>
              <a:ext cx="3484265" cy="3295523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953643"/>
                    <a:gridCol w="528828"/>
                    <a:gridCol w="1309624"/>
                    <a:gridCol w="692170"/>
                  </a:tblGrid>
                  <a:tr h="36944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 rotWithShape="0">
                          <a:blip r:embed="rId3"/>
                          <a:stretch>
                            <a:fillRect l="-637" t="-1639" r="-265605" b="-8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 rotWithShape="0">
                          <a:blip r:embed="rId3"/>
                          <a:stretch>
                            <a:fillRect l="-183721" t="-1639" r="-384884" b="-8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 rotWithShape="0">
                          <a:blip r:embed="rId3"/>
                          <a:stretch>
                            <a:fillRect l="-113488" t="-1639" r="-53953" b="-8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 rotWithShape="0">
                          <a:blip r:embed="rId3"/>
                          <a:stretch>
                            <a:fillRect l="-402632" t="-1639" r="-1754" b="-813115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</a:t>
                          </a:r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accent2"/>
                              </a:solidFill>
                            </a:rPr>
                            <a:t>0</a:t>
                          </a:r>
                          <a:endParaRPr lang="en-US" sz="180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</a:t>
                          </a:r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strike="sngStrike" dirty="0" smtClean="0">
                              <a:solidFill>
                                <a:schemeClr val="accent2"/>
                              </a:solidFill>
                            </a:rPr>
                            <a:t>5</a:t>
                          </a:r>
                          <a:r>
                            <a:rPr lang="en-US" sz="1800" dirty="0" smtClean="0">
                              <a:solidFill>
                                <a:schemeClr val="accent2"/>
                              </a:solidFill>
                            </a:rPr>
                            <a:t> 0</a:t>
                          </a:r>
                          <a:endParaRPr lang="en-US" sz="180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marL="45720" marR="45720"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</a:t>
                          </a:r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accent2"/>
                              </a:solidFill>
                            </a:rPr>
                            <a:t>0</a:t>
                          </a:r>
                          <a:endParaRPr lang="en-US" sz="180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</a:t>
                          </a:r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accent2"/>
                              </a:solidFill>
                            </a:rPr>
                            <a:t>0</a:t>
                          </a:r>
                          <a:endParaRPr lang="en-US" sz="180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marL="45720" marR="45720"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</a:t>
                          </a:r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</a:t>
                          </a:r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</a:t>
                          </a:r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4</a:t>
                          </a:r>
                          <a:endParaRPr lang="en-US" sz="1800" dirty="0"/>
                        </a:p>
                      </a:txBody>
                      <a:tcPr marL="45720" marR="45720"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</a:t>
                          </a:r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</a:t>
                          </a:r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</a:t>
                          </a:r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6</a:t>
                          </a:r>
                          <a:endParaRPr lang="en-US" sz="1800" dirty="0"/>
                        </a:p>
                      </a:txBody>
                      <a:tcPr marL="45720" marR="45720"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</a:t>
                          </a:r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accent2"/>
                              </a:solidFill>
                            </a:rPr>
                            <a:t>0</a:t>
                          </a:r>
                          <a:endParaRPr lang="en-US" sz="180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</a:t>
                          </a:r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strike="sngStrike" dirty="0" smtClean="0">
                              <a:solidFill>
                                <a:schemeClr val="accent2"/>
                              </a:solidFill>
                            </a:rPr>
                            <a:t>4</a:t>
                          </a:r>
                          <a:r>
                            <a:rPr lang="en-US" sz="1800" dirty="0" smtClean="0">
                              <a:solidFill>
                                <a:schemeClr val="accent2"/>
                              </a:solidFill>
                            </a:rPr>
                            <a:t> 0</a:t>
                          </a:r>
                          <a:endParaRPr lang="en-US" sz="180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marL="45720" marR="45720"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</a:t>
                          </a:r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accent2"/>
                              </a:solidFill>
                            </a:rPr>
                            <a:t>0</a:t>
                          </a:r>
                          <a:endParaRPr lang="en-US" sz="180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</a:t>
                          </a:r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strike="sngStrike" dirty="0" smtClean="0">
                              <a:solidFill>
                                <a:schemeClr val="accent2"/>
                              </a:solidFill>
                            </a:rPr>
                            <a:t>6</a:t>
                          </a:r>
                          <a:r>
                            <a:rPr lang="en-US" sz="1800" dirty="0" smtClean="0">
                              <a:solidFill>
                                <a:schemeClr val="accent2"/>
                              </a:solidFill>
                            </a:rPr>
                            <a:t> 0</a:t>
                          </a:r>
                          <a:endParaRPr lang="en-US" sz="180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marL="45720" marR="45720"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</a:t>
                          </a:r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</a:t>
                          </a:r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</a:t>
                          </a:r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2</a:t>
                          </a:r>
                        </a:p>
                      </a:txBody>
                      <a:tcPr marL="45720" marR="45720"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</a:t>
                          </a:r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</a:t>
                          </a:r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</a:t>
                          </a:r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9</a:t>
                          </a:r>
                        </a:p>
                      </a:txBody>
                      <a:tcPr marL="45720" marR="45720"/>
                    </a:tc>
                  </a:tr>
                </a:tbl>
              </a:graphicData>
            </a:graphic>
          </p:graphicFrame>
        </mc:Fallback>
      </mc:AlternateContent>
      <p:grpSp>
        <p:nvGrpSpPr>
          <p:cNvPr id="8" name="Group 7"/>
          <p:cNvGrpSpPr/>
          <p:nvPr/>
        </p:nvGrpSpPr>
        <p:grpSpPr>
          <a:xfrm>
            <a:off x="4952841" y="1390736"/>
            <a:ext cx="3924370" cy="4663656"/>
            <a:chOff x="4952841" y="1309816"/>
            <a:chExt cx="3924370" cy="46636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6598869" y="3290423"/>
                  <a:ext cx="616690" cy="389513"/>
                </a:xfrm>
                <a:prstGeom prst="ellipse">
                  <a:avLst/>
                </a:prstGeom>
                <a:noFill/>
                <a:ln>
                  <a:solidFill>
                    <a:schemeClr val="accent2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oMath>
                    </m:oMathPara>
                  </a14:m>
                  <a:endParaRPr lang="en-GB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8869" y="3290423"/>
                  <a:ext cx="616690" cy="389513"/>
                </a:xfrm>
                <a:prstGeom prst="ellipse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5352865" y="2672833"/>
                  <a:ext cx="985062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𝐴𝑝𝑝</m:t>
                        </m:r>
                        <m:r>
                          <m:rPr>
                            <m:nor/>
                          </m:rPr>
                          <a:rPr lang="de-DE" b="0" i="0" smtClean="0">
                            <a:latin typeface="Cambria Math" charset="0"/>
                          </a:rPr>
                          <m:t>.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2865" y="2672833"/>
                  <a:ext cx="985062" cy="389513"/>
                </a:xfrm>
                <a:prstGeom prst="ellipse">
                  <a:avLst/>
                </a:prstGeom>
                <a:blipFill rotWithShape="0">
                  <a:blip r:embed="rId5"/>
                  <a:stretch>
                    <a:fillRect b="-7576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7492227" y="2675865"/>
                  <a:ext cx="985062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𝐴𝑝𝑝</m:t>
                        </m:r>
                        <m:r>
                          <m:rPr>
                            <m:nor/>
                          </m:rPr>
                          <a:rPr lang="de-DE" b="0" i="0" smtClean="0">
                            <a:latin typeface="Cambria Math" charset="0"/>
                          </a:rPr>
                          <m:t>.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2227" y="2675865"/>
                  <a:ext cx="985062" cy="389513"/>
                </a:xfrm>
                <a:prstGeom prst="ellipse">
                  <a:avLst/>
                </a:prstGeom>
                <a:blipFill rotWithShape="0">
                  <a:blip r:embed="rId6"/>
                  <a:stretch>
                    <a:fillRect b="-7576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5261997" y="5196654"/>
                  <a:ext cx="985062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𝑅𝑒𝑠</m:t>
                        </m:r>
                        <m:r>
                          <m:rPr>
                            <m:nor/>
                          </m:rPr>
                          <a:rPr lang="de-DE" b="0" i="0" smtClean="0">
                            <a:latin typeface="Cambria Math" charset="0"/>
                          </a:rPr>
                          <m:t>.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𝑒𝑣𝑒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1997" y="5196654"/>
                  <a:ext cx="985062" cy="389513"/>
                </a:xfrm>
                <a:prstGeom prst="ellipse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5757524" y="5583959"/>
                  <a:ext cx="1416782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𝐴𝑡𝑡𝐶𝑛𝑓</m:t>
                        </m:r>
                        <m:r>
                          <m:rPr>
                            <m:nor/>
                          </m:rPr>
                          <a:rPr lang="de-DE" b="0" i="0" smtClean="0">
                            <a:latin typeface="Cambria Math" charset="0"/>
                          </a:rPr>
                          <m:t>.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𝑒𝑣𝑒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7524" y="5583959"/>
                  <a:ext cx="1416782" cy="389513"/>
                </a:xfrm>
                <a:prstGeom prst="ellipse">
                  <a:avLst/>
                </a:prstGeom>
                <a:blipFill rotWithShape="0">
                  <a:blip r:embed="rId8"/>
                  <a:stretch>
                    <a:fillRect b="-909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6279247" y="4534143"/>
                  <a:ext cx="1453395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𝑃𝑢𝑏</m:t>
                        </m:r>
                        <m:r>
                          <m:rPr>
                            <m:nor/>
                          </m:rPr>
                          <a:rPr lang="de-DE" b="0" i="0" smtClean="0">
                            <a:latin typeface="Cambria Math" charset="0"/>
                          </a:rPr>
                          <m:t>.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𝑒𝑣𝑒</m:t>
                        </m:r>
                        <m:r>
                          <m:rPr>
                            <m:nor/>
                          </m:rPr>
                          <a:rPr lang="de-DE" b="0" i="0" smtClean="0">
                            <a:latin typeface="Cambria Math" charset="0"/>
                          </a:rPr>
                          <m:t>.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9247" y="4534143"/>
                  <a:ext cx="1453395" cy="389513"/>
                </a:xfrm>
                <a:prstGeom prst="ellipse">
                  <a:avLst/>
                </a:prstGeom>
                <a:blipFill rotWithShape="0">
                  <a:blip r:embed="rId9"/>
                  <a:stretch>
                    <a:fillRect b="-1515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Rectangle 14"/>
            <p:cNvSpPr/>
            <p:nvPr/>
          </p:nvSpPr>
          <p:spPr>
            <a:xfrm>
              <a:off x="6587493" y="2796698"/>
              <a:ext cx="144000" cy="144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679306" y="4656900"/>
              <a:ext cx="144000" cy="1440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034999" y="4658567"/>
              <a:ext cx="144000" cy="144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8" name="Straight Connector 17"/>
            <p:cNvCxnSpPr>
              <a:stCxn id="25" idx="1"/>
              <a:endCxn id="17" idx="6"/>
            </p:cNvCxnSpPr>
            <p:nvPr/>
          </p:nvCxnSpPr>
          <p:spPr>
            <a:xfrm flipH="1" flipV="1">
              <a:off x="6337927" y="2867590"/>
              <a:ext cx="249566" cy="11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21" idx="0"/>
              <a:endCxn id="27" idx="2"/>
            </p:cNvCxnSpPr>
            <p:nvPr/>
          </p:nvCxnSpPr>
          <p:spPr>
            <a:xfrm flipH="1" flipV="1">
              <a:off x="5751306" y="4800900"/>
              <a:ext cx="3222" cy="3957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27" idx="0"/>
              <a:endCxn id="16" idx="4"/>
            </p:cNvCxnSpPr>
            <p:nvPr/>
          </p:nvCxnSpPr>
          <p:spPr>
            <a:xfrm flipV="1">
              <a:off x="5751306" y="3679936"/>
              <a:ext cx="1155908" cy="976964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6" idx="4"/>
              <a:endCxn id="29" idx="0"/>
            </p:cNvCxnSpPr>
            <p:nvPr/>
          </p:nvCxnSpPr>
          <p:spPr>
            <a:xfrm flipH="1">
              <a:off x="6106999" y="3679936"/>
              <a:ext cx="800215" cy="9786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23" idx="2"/>
              <a:endCxn id="29" idx="3"/>
            </p:cNvCxnSpPr>
            <p:nvPr/>
          </p:nvCxnSpPr>
          <p:spPr>
            <a:xfrm flipH="1">
              <a:off x="6178999" y="4728900"/>
              <a:ext cx="100248" cy="16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27" idx="2"/>
              <a:endCxn id="22" idx="0"/>
            </p:cNvCxnSpPr>
            <p:nvPr/>
          </p:nvCxnSpPr>
          <p:spPr>
            <a:xfrm>
              <a:off x="5751306" y="4800900"/>
              <a:ext cx="714609" cy="7830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6" idx="0"/>
              <a:endCxn id="25" idx="2"/>
            </p:cNvCxnSpPr>
            <p:nvPr/>
          </p:nvCxnSpPr>
          <p:spPr>
            <a:xfrm flipH="1" flipV="1">
              <a:off x="6659493" y="2940698"/>
              <a:ext cx="247721" cy="3497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6435854" y="2508970"/>
                  <a:ext cx="295978" cy="27962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de-DE" b="0" i="1" smtClean="0">
                                <a:latin typeface="Cambria Math" charset="0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5854" y="2508970"/>
                  <a:ext cx="295978" cy="279628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29167" t="-2174" r="-6250" b="-3478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5606748" y="4344927"/>
                  <a:ext cx="300915" cy="28071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b="0" i="1" smtClean="0">
                                <a:solidFill>
                                  <a:schemeClr val="accent2"/>
                                </a:solidFill>
                                <a:latin typeface="Cambria Math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chemeClr val="accent2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  <m:sup>
                            <m:r>
                              <a:rPr lang="de-DE" b="0" i="1" smtClean="0">
                                <a:solidFill>
                                  <a:schemeClr val="accent2"/>
                                </a:solidFill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GB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6748" y="4344927"/>
                  <a:ext cx="300915" cy="280718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28571" t="-2174" r="-6122" b="-3478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5935104" y="4363071"/>
                  <a:ext cx="300915" cy="2821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3</m:t>
                            </m:r>
                          </m:sub>
                          <m:sup>
                            <m:r>
                              <a:rPr lang="de-DE" b="0" i="1" smtClean="0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5104" y="4363071"/>
                  <a:ext cx="300915" cy="282129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28571" t="-2174" r="-6122" b="-3478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Rectangle 27"/>
            <p:cNvSpPr/>
            <p:nvPr/>
          </p:nvSpPr>
          <p:spPr>
            <a:xfrm>
              <a:off x="7084780" y="2793224"/>
              <a:ext cx="144000" cy="144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9" name="Straight Connector 28"/>
            <p:cNvCxnSpPr>
              <a:stCxn id="19" idx="2"/>
            </p:cNvCxnSpPr>
            <p:nvPr/>
          </p:nvCxnSpPr>
          <p:spPr>
            <a:xfrm flipH="1" flipV="1">
              <a:off x="7228780" y="2865224"/>
              <a:ext cx="263447" cy="53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16" idx="0"/>
            </p:cNvCxnSpPr>
            <p:nvPr/>
          </p:nvCxnSpPr>
          <p:spPr>
            <a:xfrm flipV="1">
              <a:off x="6907214" y="2937224"/>
              <a:ext cx="249566" cy="3531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6419408" y="2104427"/>
                  <a:ext cx="985062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𝐵𝑖𝑧</m:t>
                        </m:r>
                        <m:r>
                          <m:rPr>
                            <m:nor/>
                          </m:rPr>
                          <a:rPr lang="de-DE" b="0" i="0" smtClean="0">
                            <a:latin typeface="Cambria Math" charset="0"/>
                          </a:rPr>
                          <m:t>.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9408" y="2104427"/>
                  <a:ext cx="985062" cy="389513"/>
                </a:xfrm>
                <a:prstGeom prst="ellipse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6418242" y="1309816"/>
                  <a:ext cx="985062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𝐵𝑖𝑧</m:t>
                        </m:r>
                        <m:r>
                          <m:rPr>
                            <m:nor/>
                          </m:rPr>
                          <a:rPr lang="de-DE" b="0" i="0" smtClean="0">
                            <a:latin typeface="Cambria Math" charset="0"/>
                          </a:rPr>
                          <m:t>.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8242" y="1309816"/>
                  <a:ext cx="985062" cy="389513"/>
                </a:xfrm>
                <a:prstGeom prst="ellipse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Rectangle 32"/>
            <p:cNvSpPr/>
            <p:nvPr/>
          </p:nvSpPr>
          <p:spPr>
            <a:xfrm>
              <a:off x="5031299" y="2798424"/>
              <a:ext cx="144000" cy="144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654754" y="2796163"/>
              <a:ext cx="144000" cy="144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5" name="Straight Connector 34"/>
            <p:cNvCxnSpPr>
              <a:endCxn id="17" idx="2"/>
            </p:cNvCxnSpPr>
            <p:nvPr/>
          </p:nvCxnSpPr>
          <p:spPr>
            <a:xfrm flipV="1">
              <a:off x="5175299" y="2867590"/>
              <a:ext cx="177566" cy="28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19" idx="6"/>
            </p:cNvCxnSpPr>
            <p:nvPr/>
          </p:nvCxnSpPr>
          <p:spPr>
            <a:xfrm flipV="1">
              <a:off x="8477289" y="2868163"/>
              <a:ext cx="177465" cy="24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endCxn id="25" idx="0"/>
            </p:cNvCxnSpPr>
            <p:nvPr/>
          </p:nvCxnSpPr>
          <p:spPr>
            <a:xfrm flipH="1">
              <a:off x="6659493" y="2493940"/>
              <a:ext cx="252446" cy="3027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6911939" y="2493940"/>
              <a:ext cx="244841" cy="2992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5103299" y="1642286"/>
              <a:ext cx="1459202" cy="11561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7259045" y="1642286"/>
              <a:ext cx="1467709" cy="11538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endCxn id="16" idx="1"/>
            </p:cNvCxnSpPr>
            <p:nvPr/>
          </p:nvCxnSpPr>
          <p:spPr>
            <a:xfrm>
              <a:off x="5103299" y="2942424"/>
              <a:ext cx="1585882" cy="4050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endCxn id="16" idx="7"/>
            </p:cNvCxnSpPr>
            <p:nvPr/>
          </p:nvCxnSpPr>
          <p:spPr>
            <a:xfrm flipH="1">
              <a:off x="7125247" y="2940163"/>
              <a:ext cx="1601507" cy="4073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7153491" y="5479838"/>
                  <a:ext cx="1453395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𝑃𝑢𝑏</m:t>
                        </m:r>
                        <m:r>
                          <m:rPr>
                            <m:nor/>
                          </m:rPr>
                          <a:rPr lang="de-DE" b="0" i="0" smtClean="0">
                            <a:latin typeface="Cambria Math" charset="0"/>
                          </a:rPr>
                          <m:t>.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𝑒𝑣𝑒</m:t>
                        </m:r>
                        <m:r>
                          <m:rPr>
                            <m:nor/>
                          </m:rPr>
                          <a:rPr lang="de-DE" b="0" i="0" smtClean="0">
                            <a:latin typeface="Cambria Math" charset="0"/>
                          </a:rPr>
                          <m:t>.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3491" y="5479838"/>
                  <a:ext cx="1453395" cy="389513"/>
                </a:xfrm>
                <a:prstGeom prst="ellipse">
                  <a:avLst/>
                </a:prstGeom>
                <a:blipFill rotWithShape="0">
                  <a:blip r:embed="rId15"/>
                  <a:stretch>
                    <a:fillRect b="-1515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4" name="Straight Connector 43"/>
            <p:cNvCxnSpPr>
              <a:stCxn id="29" idx="2"/>
              <a:endCxn id="22" idx="0"/>
            </p:cNvCxnSpPr>
            <p:nvPr/>
          </p:nvCxnSpPr>
          <p:spPr>
            <a:xfrm>
              <a:off x="6106999" y="4802567"/>
              <a:ext cx="358916" cy="7813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44"/>
            <p:cNvSpPr/>
            <p:nvPr/>
          </p:nvSpPr>
          <p:spPr>
            <a:xfrm>
              <a:off x="7814372" y="4644860"/>
              <a:ext cx="144000" cy="144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6" name="Straight Connector 45"/>
            <p:cNvCxnSpPr>
              <a:stCxn id="16" idx="4"/>
            </p:cNvCxnSpPr>
            <p:nvPr/>
          </p:nvCxnSpPr>
          <p:spPr>
            <a:xfrm>
              <a:off x="6907214" y="3679936"/>
              <a:ext cx="979158" cy="9649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22" idx="7"/>
            </p:cNvCxnSpPr>
            <p:nvPr/>
          </p:nvCxnSpPr>
          <p:spPr>
            <a:xfrm flipV="1">
              <a:off x="6966823" y="4788860"/>
              <a:ext cx="919549" cy="8521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7880189" y="4788860"/>
              <a:ext cx="6183" cy="6909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7153058" y="2490466"/>
                  <a:ext cx="300915" cy="28020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de-DE" b="0" i="1" smtClean="0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3058" y="2490466"/>
                  <a:ext cx="300915" cy="280205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l="-28000" t="-2174" r="-6000" b="-3478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4952841" y="2487606"/>
                  <a:ext cx="300915" cy="2815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de-DE" b="0" i="1" smtClean="0">
                                <a:latin typeface="Cambria Math" charset="0"/>
                              </a:rPr>
                              <m:t>3</m:t>
                            </m:r>
                          </m:sup>
                        </m:sSubSup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2841" y="2487606"/>
                  <a:ext cx="300915" cy="281552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l="-28000" t="-2128" r="-6000" b="-3191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8576296" y="2505902"/>
                  <a:ext cx="300915" cy="27905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de-DE" b="0" i="1" smtClean="0">
                                <a:latin typeface="Cambria Math" charset="0"/>
                              </a:rPr>
                              <m:t>4</m:t>
                            </m:r>
                          </m:sup>
                        </m:sSubSup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76296" y="2505902"/>
                  <a:ext cx="300915" cy="279051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l="-28571" t="-2174" r="-6122" b="-3478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7787923" y="4339810"/>
                  <a:ext cx="300916" cy="28777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3</m:t>
                            </m:r>
                          </m:sub>
                          <m:sup>
                            <m:r>
                              <a:rPr lang="de-DE" b="0" i="1" smtClean="0">
                                <a:latin typeface="Cambria Math" charset="0"/>
                              </a:rPr>
                              <m:t>5</m:t>
                            </m:r>
                          </m:sup>
                        </m:sSubSup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87923" y="4339810"/>
                  <a:ext cx="300916" cy="287771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l="-28571" r="-8163" b="-340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3" name="TextBox 52"/>
          <p:cNvSpPr txBox="1"/>
          <p:nvPr/>
        </p:nvSpPr>
        <p:spPr>
          <a:xfrm>
            <a:off x="6616559" y="1024818"/>
            <a:ext cx="2395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Zhang and Poole (1994)</a:t>
            </a:r>
          </a:p>
        </p:txBody>
      </p:sp>
    </p:spTree>
    <p:extLst>
      <p:ext uri="{BB962C8B-B14F-4D97-AF65-F5344CB8AC3E}">
        <p14:creationId xmlns:p14="http://schemas.microsoft.com/office/powerpoint/2010/main" val="470722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Problem: Models Explode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527" y="1592308"/>
            <a:ext cx="3672999" cy="4320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715135" y="6077695"/>
                <a:ext cx="5617782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de-DE" sz="24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400" b="1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𝟕</m:t>
                        </m:r>
                        <m:r>
                          <a:rPr lang="de-DE" sz="2400" b="1" i="1" smtClean="0">
                            <a:solidFill>
                              <a:schemeClr val="accent2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∙</m:t>
                        </m:r>
                        <m:r>
                          <a:rPr lang="de-DE" sz="2400" b="1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𝟐</m:t>
                        </m:r>
                      </m:e>
                      <m:sup>
                        <m:r>
                          <a:rPr lang="de-DE" sz="2400" b="1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𝟑</m:t>
                        </m:r>
                      </m:sup>
                    </m:sSup>
                    <m:r>
                      <a:rPr lang="de-DE" sz="2400" b="1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=</m:t>
                    </m:r>
                    <m:r>
                      <a:rPr lang="de-DE" sz="2400" b="1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𝟓𝟔</m:t>
                    </m:r>
                  </m:oMath>
                </a14:m>
                <a:r>
                  <a:rPr lang="en-US" sz="2400" b="1" dirty="0">
                    <a:solidFill>
                      <a:schemeClr val="accent2"/>
                    </a:solidFill>
                  </a:rPr>
                  <a:t> entries in 7 factors, 9 variables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135" y="6077695"/>
                <a:ext cx="5617782" cy="470000"/>
              </a:xfrm>
              <a:prstGeom prst="rect">
                <a:avLst/>
              </a:prstGeom>
              <a:blipFill rotWithShape="0">
                <a:blip r:embed="rId3"/>
                <a:stretch>
                  <a:fillRect l="-217" t="-7792" r="-1302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4223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Problem: Models Explode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12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564322"/>
            <a:ext cx="7886700" cy="4356419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430657" y="6077695"/>
                <a:ext cx="6282685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de-DE" sz="24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400" b="1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𝟏𝟑</m:t>
                        </m:r>
                        <m:r>
                          <a:rPr lang="de-DE" sz="2400" b="1" i="1" smtClean="0">
                            <a:solidFill>
                              <a:schemeClr val="accent2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∙</m:t>
                        </m:r>
                        <m:r>
                          <a:rPr lang="de-DE" sz="2400" b="1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𝟐</m:t>
                        </m:r>
                      </m:e>
                      <m:sup>
                        <m:r>
                          <a:rPr lang="de-DE" sz="2400" b="1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𝟑</m:t>
                        </m:r>
                      </m:sup>
                    </m:sSup>
                    <m:r>
                      <a:rPr lang="de-DE" sz="2400" b="1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=</m:t>
                    </m:r>
                    <m:r>
                      <a:rPr lang="de-DE" sz="2400" b="1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𝟏𝟎𝟒</m:t>
                    </m:r>
                  </m:oMath>
                </a14:m>
                <a:r>
                  <a:rPr lang="en-US" sz="2400" b="1" dirty="0">
                    <a:solidFill>
                      <a:schemeClr val="accent2"/>
                    </a:solidFill>
                  </a:rPr>
                  <a:t> entries in 13 factors, 17 variables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0657" y="6077695"/>
                <a:ext cx="6282685" cy="470000"/>
              </a:xfrm>
              <a:prstGeom prst="rect">
                <a:avLst/>
              </a:prstGeom>
              <a:blipFill rotWithShape="0">
                <a:blip r:embed="rId3"/>
                <a:stretch>
                  <a:fillRect l="-291" t="-7792" r="-1262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553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Lifting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28649" y="1309816"/>
                <a:ext cx="4116345" cy="4867147"/>
              </a:xfrm>
            </p:spPr>
            <p:txBody>
              <a:bodyPr/>
              <a:lstStyle/>
              <a:p>
                <a:r>
                  <a:rPr lang="en-GB" dirty="0"/>
                  <a:t>Parameterised random variables = </a:t>
                </a:r>
                <a:r>
                  <a:rPr lang="en-GB" dirty="0">
                    <a:solidFill>
                      <a:schemeClr val="accent1"/>
                    </a:solidFill>
                  </a:rPr>
                  <a:t>PRV</a:t>
                </a:r>
              </a:p>
              <a:p>
                <a:pPr lvl="1"/>
                <a:r>
                  <a:rPr lang="en-GB" dirty="0"/>
                  <a:t>With</a:t>
                </a:r>
                <a:r>
                  <a:rPr lang="en-GB" dirty="0">
                    <a:solidFill>
                      <a:schemeClr val="accent1"/>
                    </a:solidFill>
                  </a:rPr>
                  <a:t> logical variables</a:t>
                </a:r>
              </a:p>
              <a:p>
                <a:pPr lvl="1"/>
                <a:r>
                  <a:rPr lang="en-GB" dirty="0"/>
                  <a:t>E.g.,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charset="0"/>
                      </a:rPr>
                      <m:t>𝑋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Possible values (domain):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𝒟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charset="0"/>
                          </a:rPr>
                          <m:t>𝑋</m:t>
                        </m:r>
                      </m:e>
                    </m:d>
                    <m:r>
                      <a:rPr lang="de-DE" b="0" i="1" smtClean="0">
                        <a:latin typeface="Cambria Math" charset="0"/>
                      </a:rPr>
                      <m:t>={</m:t>
                    </m:r>
                    <m:r>
                      <a:rPr lang="de-DE" b="0" i="1" smtClean="0">
                        <a:latin typeface="Cambria Math" charset="0"/>
                      </a:rPr>
                      <m:t>𝑎𝑙𝑖𝑐𝑒</m:t>
                    </m:r>
                    <m:r>
                      <a:rPr lang="de-DE" b="0" i="1" smtClean="0">
                        <a:latin typeface="Cambria Math" charset="0"/>
                      </a:rPr>
                      <m:t>, </m:t>
                    </m:r>
                    <m:r>
                      <a:rPr lang="de-DE" b="0" i="1" smtClean="0">
                        <a:latin typeface="Cambria Math" charset="0"/>
                      </a:rPr>
                      <m:t>𝑒𝑣𝑒</m:t>
                    </m:r>
                    <m:r>
                      <a:rPr lang="de-DE" b="0" i="1" smtClean="0">
                        <a:latin typeface="Cambria Math" charset="0"/>
                      </a:rPr>
                      <m:t>, </m:t>
                    </m:r>
                    <m:r>
                      <a:rPr lang="de-DE" b="0" i="1" smtClean="0">
                        <a:latin typeface="Cambria Math" charset="0"/>
                      </a:rPr>
                      <m:t>𝑏𝑜𝑏</m:t>
                    </m:r>
                    <m:r>
                      <a:rPr lang="de-DE" b="0" i="1" smtClean="0">
                        <a:latin typeface="Cambria Math" charset="0"/>
                      </a:rPr>
                      <m:t>}</m:t>
                    </m:r>
                  </m:oMath>
                </a14:m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28649" y="1309816"/>
                <a:ext cx="4116345" cy="4867147"/>
              </a:xfrm>
              <a:blipFill rotWithShape="0">
                <a:blip r:embed="rId3"/>
                <a:stretch>
                  <a:fillRect l="-2667" t="-2130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/>
          <p:cNvGrpSpPr/>
          <p:nvPr/>
        </p:nvGrpSpPr>
        <p:grpSpPr>
          <a:xfrm>
            <a:off x="5002271" y="2639275"/>
            <a:ext cx="3809886" cy="2208228"/>
            <a:chOff x="4705464" y="2628884"/>
            <a:chExt cx="3809886" cy="22082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6181060" y="3246474"/>
                  <a:ext cx="616690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𝐻𝑜𝑡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81060" y="3246474"/>
                  <a:ext cx="616690" cy="389513"/>
                </a:xfrm>
                <a:prstGeom prst="ellipse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4935056" y="2628884"/>
                  <a:ext cx="985062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𝐴𝑝𝑝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(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𝐴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5056" y="2628884"/>
                  <a:ext cx="985062" cy="389513"/>
                </a:xfrm>
                <a:prstGeom prst="ellipse">
                  <a:avLst/>
                </a:prstGeom>
                <a:blipFill rotWithShape="0">
                  <a:blip r:embed="rId5"/>
                  <a:stretch>
                    <a:fillRect r="-610" b="-7576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7074418" y="2631916"/>
                  <a:ext cx="985062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𝐵𝑖𝑧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(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𝑀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74418" y="2631916"/>
                  <a:ext cx="985062" cy="389513"/>
                </a:xfrm>
                <a:prstGeom prst="ellipse">
                  <a:avLst/>
                </a:prstGeom>
                <a:blipFill rotWithShape="0">
                  <a:blip r:embed="rId6"/>
                  <a:stretch>
                    <a:fillRect b="-909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4705464" y="3848480"/>
                  <a:ext cx="985062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𝑅𝑒𝑠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(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𝑋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5464" y="3848480"/>
                  <a:ext cx="985062" cy="389513"/>
                </a:xfrm>
                <a:prstGeom prst="ellipse">
                  <a:avLst/>
                </a:prstGeom>
                <a:blipFill rotWithShape="0">
                  <a:blip r:embed="rId7"/>
                  <a:stretch>
                    <a:fillRect b="-7576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5781014" y="4447599"/>
                  <a:ext cx="1416782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𝐴𝑡𝑡𝐶𝑛𝑓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(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𝑋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1014" y="4447599"/>
                  <a:ext cx="1416782" cy="389513"/>
                </a:xfrm>
                <a:prstGeom prst="ellipse">
                  <a:avLst/>
                </a:prstGeom>
                <a:blipFill rotWithShape="0">
                  <a:blip r:embed="rId8"/>
                  <a:stretch>
                    <a:fillRect b="-909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7214412" y="3839905"/>
                  <a:ext cx="1300938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𝑃𝑢𝑏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(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𝑋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𝑃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4412" y="3839905"/>
                  <a:ext cx="1300938" cy="389513"/>
                </a:xfrm>
                <a:prstGeom prst="ellipse">
                  <a:avLst/>
                </a:prstGeom>
                <a:blipFill rotWithShape="0">
                  <a:blip r:embed="rId9"/>
                  <a:stretch>
                    <a:fillRect b="-7576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Rectangle 14"/>
            <p:cNvSpPr/>
            <p:nvPr/>
          </p:nvSpPr>
          <p:spPr>
            <a:xfrm>
              <a:off x="6373170" y="2706669"/>
              <a:ext cx="144000" cy="144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419250" y="2752749"/>
              <a:ext cx="144000" cy="144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083849" y="3925157"/>
              <a:ext cx="144000" cy="144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29929" y="3971237"/>
              <a:ext cx="144000" cy="144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679019" y="3919304"/>
              <a:ext cx="144000" cy="144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725099" y="3965384"/>
              <a:ext cx="144000" cy="144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9" name="Straight Connector 28"/>
            <p:cNvCxnSpPr>
              <a:stCxn id="10" idx="6"/>
              <a:endCxn id="16" idx="1"/>
            </p:cNvCxnSpPr>
            <p:nvPr/>
          </p:nvCxnSpPr>
          <p:spPr>
            <a:xfrm>
              <a:off x="5920118" y="2823641"/>
              <a:ext cx="499132" cy="11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1" idx="2"/>
              <a:endCxn id="16" idx="3"/>
            </p:cNvCxnSpPr>
            <p:nvPr/>
          </p:nvCxnSpPr>
          <p:spPr>
            <a:xfrm flipH="1" flipV="1">
              <a:off x="6563250" y="2824749"/>
              <a:ext cx="511168" cy="19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12" idx="6"/>
              <a:endCxn id="21" idx="1"/>
            </p:cNvCxnSpPr>
            <p:nvPr/>
          </p:nvCxnSpPr>
          <p:spPr>
            <a:xfrm>
              <a:off x="5690526" y="4043237"/>
              <a:ext cx="4394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1" idx="0"/>
              <a:endCxn id="9" idx="4"/>
            </p:cNvCxnSpPr>
            <p:nvPr/>
          </p:nvCxnSpPr>
          <p:spPr>
            <a:xfrm flipV="1">
              <a:off x="6201929" y="3635987"/>
              <a:ext cx="287476" cy="3352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9" idx="4"/>
              <a:endCxn id="25" idx="0"/>
            </p:cNvCxnSpPr>
            <p:nvPr/>
          </p:nvCxnSpPr>
          <p:spPr>
            <a:xfrm>
              <a:off x="6489405" y="3635987"/>
              <a:ext cx="307694" cy="3293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14" idx="2"/>
              <a:endCxn id="25" idx="3"/>
            </p:cNvCxnSpPr>
            <p:nvPr/>
          </p:nvCxnSpPr>
          <p:spPr>
            <a:xfrm flipH="1">
              <a:off x="6869099" y="4034662"/>
              <a:ext cx="345313" cy="27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21" idx="2"/>
              <a:endCxn id="13" idx="0"/>
            </p:cNvCxnSpPr>
            <p:nvPr/>
          </p:nvCxnSpPr>
          <p:spPr>
            <a:xfrm>
              <a:off x="6201929" y="4115237"/>
              <a:ext cx="287476" cy="3323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25" idx="2"/>
              <a:endCxn id="13" idx="0"/>
            </p:cNvCxnSpPr>
            <p:nvPr/>
          </p:nvCxnSpPr>
          <p:spPr>
            <a:xfrm flipH="1">
              <a:off x="6489405" y="4109384"/>
              <a:ext cx="307694" cy="3382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9" idx="0"/>
              <a:endCxn id="16" idx="2"/>
            </p:cNvCxnSpPr>
            <p:nvPr/>
          </p:nvCxnSpPr>
          <p:spPr>
            <a:xfrm flipV="1">
              <a:off x="6489405" y="2896749"/>
              <a:ext cx="1845" cy="3497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6465330" y="2798829"/>
              <a:ext cx="144000" cy="144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771179" y="4011464"/>
              <a:ext cx="144000" cy="144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176009" y="4017317"/>
              <a:ext cx="144000" cy="144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903780" y="2833429"/>
                <a:ext cx="2880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de-DE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3780" y="2833429"/>
                <a:ext cx="288091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21277" r="-6383" b="-24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191042" y="4050809"/>
                <a:ext cx="2934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de-DE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1042" y="4050809"/>
                <a:ext cx="293414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20833" r="-6250" b="-24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7198449" y="4050553"/>
                <a:ext cx="2934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de-DE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8449" y="4050553"/>
                <a:ext cx="293414" cy="276999"/>
              </a:xfrm>
              <a:prstGeom prst="rect">
                <a:avLst/>
              </a:prstGeom>
              <a:blipFill rotWithShape="0">
                <a:blip r:embed="rId12"/>
                <a:stretch>
                  <a:fillRect l="-20833" r="-6250" b="-239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/>
          <p:cNvSpPr txBox="1"/>
          <p:nvPr/>
        </p:nvSpPr>
        <p:spPr>
          <a:xfrm>
            <a:off x="6616559" y="1024818"/>
            <a:ext cx="2395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Poole and Zhang (2003)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0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Lifting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28649" y="1309816"/>
                <a:ext cx="4116345" cy="4867147"/>
              </a:xfrm>
            </p:spPr>
            <p:txBody>
              <a:bodyPr/>
              <a:lstStyle/>
              <a:p>
                <a:r>
                  <a:rPr lang="en-GB" dirty="0"/>
                  <a:t>Factors with PRVs = </a:t>
                </a:r>
                <a:r>
                  <a:rPr lang="en-GB" dirty="0" err="1">
                    <a:solidFill>
                      <a:schemeClr val="accent1"/>
                    </a:solidFill>
                  </a:rPr>
                  <a:t>parfactors</a:t>
                </a:r>
                <a:endParaRPr lang="en-GB" dirty="0">
                  <a:solidFill>
                    <a:schemeClr val="accent1"/>
                  </a:solidFill>
                </a:endParaRPr>
              </a:p>
              <a:p>
                <a:pPr lvl="1"/>
                <a:r>
                  <a:rPr lang="en-GB" dirty="0"/>
                  <a:t>E.g.,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charset="0"/>
                          </a:rPr>
                          <m:t>𝑔</m:t>
                        </m:r>
                      </m:e>
                      <m:sub>
                        <m:r>
                          <a:rPr lang="de-DE" i="1"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28649" y="1309816"/>
                <a:ext cx="4116345" cy="4867147"/>
              </a:xfrm>
              <a:blipFill rotWithShape="0">
                <a:blip r:embed="rId3"/>
                <a:stretch>
                  <a:fillRect l="-2667" t="-2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/>
            </p:nvGraphicFramePr>
            <p:xfrm>
              <a:off x="886767" y="2733182"/>
              <a:ext cx="3484265" cy="329184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95364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288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0962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9217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𝑅𝑒𝑠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(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𝑋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𝐻𝑜𝑡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𝐴𝑡𝑡𝐶𝑛𝑓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(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𝑋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800" b="0" i="1" smtClean="0">
                                        <a:latin typeface="Cambria Math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de-DE" sz="1800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5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4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6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4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6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2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9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/>
            </p:nvGraphicFramePr>
            <p:xfrm>
              <a:off x="886767" y="2733182"/>
              <a:ext cx="3484265" cy="329184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953643"/>
                    <a:gridCol w="528828"/>
                    <a:gridCol w="1309624"/>
                    <a:gridCol w="692170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 rotWithShape="0">
                          <a:blip r:embed="rId4"/>
                          <a:stretch>
                            <a:fillRect l="-637" t="-1667" r="-266242" b="-8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 rotWithShape="0">
                          <a:blip r:embed="rId4"/>
                          <a:stretch>
                            <a:fillRect l="-181609" t="-1667" r="-380460" b="-8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 rotWithShape="0">
                          <a:blip r:embed="rId4"/>
                          <a:stretch>
                            <a:fillRect l="-113953" t="-1667" r="-53953" b="-8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 rotWithShape="0">
                          <a:blip r:embed="rId4"/>
                          <a:stretch>
                            <a:fillRect l="-403509" t="-1667" r="-1754" b="-826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</a:t>
                          </a:r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</a:t>
                          </a:r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</a:t>
                          </a:r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5</a:t>
                          </a:r>
                          <a:endParaRPr lang="en-US" sz="1800" dirty="0"/>
                        </a:p>
                      </a:txBody>
                      <a:tcPr marL="45720" marR="45720"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</a:t>
                          </a:r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</a:t>
                          </a:r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</a:t>
                          </a:r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</a:t>
                          </a:r>
                          <a:endParaRPr lang="en-US" sz="1800" dirty="0"/>
                        </a:p>
                      </a:txBody>
                      <a:tcPr marL="45720" marR="45720"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</a:t>
                          </a:r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</a:t>
                          </a:r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</a:t>
                          </a:r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4</a:t>
                          </a:r>
                          <a:endParaRPr lang="en-US" sz="1800" dirty="0"/>
                        </a:p>
                      </a:txBody>
                      <a:tcPr marL="45720" marR="45720"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</a:t>
                          </a:r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</a:t>
                          </a:r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</a:t>
                          </a:r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6</a:t>
                          </a:r>
                          <a:endParaRPr lang="en-US" sz="1800" dirty="0"/>
                        </a:p>
                      </a:txBody>
                      <a:tcPr marL="45720" marR="45720"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</a:t>
                          </a:r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</a:t>
                          </a:r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</a:t>
                          </a:r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4</a:t>
                          </a:r>
                          <a:endParaRPr lang="en-US" sz="1800" dirty="0"/>
                        </a:p>
                      </a:txBody>
                      <a:tcPr marL="45720" marR="45720"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</a:t>
                          </a:r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</a:t>
                          </a:r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</a:t>
                          </a:r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6</a:t>
                          </a:r>
                          <a:endParaRPr lang="en-US" sz="1800" dirty="0"/>
                        </a:p>
                      </a:txBody>
                      <a:tcPr marL="45720" marR="45720"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</a:t>
                          </a:r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</a:t>
                          </a:r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</a:t>
                          </a:r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2</a:t>
                          </a:r>
                        </a:p>
                      </a:txBody>
                      <a:tcPr marL="45720" marR="45720"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</a:t>
                          </a:r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</a:t>
                          </a:r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</a:t>
                          </a:r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9</a:t>
                          </a:r>
                        </a:p>
                      </a:txBody>
                      <a:tcPr marL="45720" marR="45720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016422" y="6122733"/>
                <a:ext cx="5111155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de-DE" sz="24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400" b="1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𝟑</m:t>
                        </m:r>
                        <m:r>
                          <a:rPr lang="de-DE" sz="2400" b="1" i="1" smtClean="0">
                            <a:solidFill>
                              <a:schemeClr val="accent2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∙</m:t>
                        </m:r>
                        <m:r>
                          <a:rPr lang="de-DE" sz="2400" b="1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𝟐</m:t>
                        </m:r>
                      </m:e>
                      <m:sup>
                        <m:r>
                          <a:rPr lang="de-DE" sz="2400" b="1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𝟑</m:t>
                        </m:r>
                      </m:sup>
                    </m:sSup>
                    <m:r>
                      <a:rPr lang="de-DE" sz="2400" b="1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=</m:t>
                    </m:r>
                    <m:r>
                      <a:rPr lang="de-DE" sz="2400" b="1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𝟐𝟒</m:t>
                    </m:r>
                  </m:oMath>
                </a14:m>
                <a:r>
                  <a:rPr lang="en-US" sz="2400" b="1" dirty="0">
                    <a:solidFill>
                      <a:schemeClr val="accent2"/>
                    </a:solidFill>
                  </a:rPr>
                  <a:t> entries in 3 factors, 6 PRVs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422" y="6122733"/>
                <a:ext cx="5111155" cy="470000"/>
              </a:xfrm>
              <a:prstGeom prst="rect">
                <a:avLst/>
              </a:prstGeom>
              <a:blipFill rotWithShape="0">
                <a:blip r:embed="rId5"/>
                <a:stretch>
                  <a:fillRect l="-358" t="-7792" r="-1193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5002271" y="2639275"/>
            <a:ext cx="3809886" cy="2208228"/>
            <a:chOff x="4705464" y="2628884"/>
            <a:chExt cx="3809886" cy="22082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6181060" y="3246474"/>
                  <a:ext cx="616690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𝐻𝑜𝑡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81060" y="3246474"/>
                  <a:ext cx="616690" cy="389513"/>
                </a:xfrm>
                <a:prstGeom prst="ellipse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4935056" y="2628884"/>
                  <a:ext cx="985062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𝐴𝑝𝑝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(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𝐴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5056" y="2628884"/>
                  <a:ext cx="985062" cy="389513"/>
                </a:xfrm>
                <a:prstGeom prst="ellipse">
                  <a:avLst/>
                </a:prstGeom>
                <a:blipFill rotWithShape="0">
                  <a:blip r:embed="rId7"/>
                  <a:stretch>
                    <a:fillRect r="-610" b="-7576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7074418" y="2631916"/>
                  <a:ext cx="985062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𝐵𝑖𝑧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(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𝑀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74418" y="2631916"/>
                  <a:ext cx="985062" cy="389513"/>
                </a:xfrm>
                <a:prstGeom prst="ellipse">
                  <a:avLst/>
                </a:prstGeom>
                <a:blipFill rotWithShape="0">
                  <a:blip r:embed="rId8"/>
                  <a:stretch>
                    <a:fillRect b="-909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4705464" y="3848480"/>
                  <a:ext cx="985062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𝑅𝑒𝑠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(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𝑋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5464" y="3848480"/>
                  <a:ext cx="985062" cy="389513"/>
                </a:xfrm>
                <a:prstGeom prst="ellipse">
                  <a:avLst/>
                </a:prstGeom>
                <a:blipFill rotWithShape="0">
                  <a:blip r:embed="rId9"/>
                  <a:stretch>
                    <a:fillRect b="-7576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5781014" y="4447599"/>
                  <a:ext cx="1416782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𝐴𝑡𝑡𝐶𝑛𝑓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(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𝑋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1014" y="4447599"/>
                  <a:ext cx="1416782" cy="389513"/>
                </a:xfrm>
                <a:prstGeom prst="ellipse">
                  <a:avLst/>
                </a:prstGeom>
                <a:blipFill rotWithShape="0">
                  <a:blip r:embed="rId10"/>
                  <a:stretch>
                    <a:fillRect b="-909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7214412" y="3839905"/>
                  <a:ext cx="1300938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𝑃𝑢𝑏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(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𝑋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𝑃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4412" y="3839905"/>
                  <a:ext cx="1300938" cy="389513"/>
                </a:xfrm>
                <a:prstGeom prst="ellipse">
                  <a:avLst/>
                </a:prstGeom>
                <a:blipFill rotWithShape="0">
                  <a:blip r:embed="rId11"/>
                  <a:stretch>
                    <a:fillRect b="-7576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Rectangle 17"/>
            <p:cNvSpPr/>
            <p:nvPr/>
          </p:nvSpPr>
          <p:spPr>
            <a:xfrm>
              <a:off x="6373170" y="2706669"/>
              <a:ext cx="144000" cy="144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419250" y="2752749"/>
              <a:ext cx="144000" cy="144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083849" y="3925157"/>
              <a:ext cx="144000" cy="144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29929" y="3971237"/>
              <a:ext cx="144000" cy="144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679019" y="3919304"/>
              <a:ext cx="144000" cy="144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725099" y="3965384"/>
              <a:ext cx="144000" cy="144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4" name="Straight Connector 23"/>
            <p:cNvCxnSpPr>
              <a:stCxn id="19" idx="6"/>
              <a:endCxn id="25" idx="1"/>
            </p:cNvCxnSpPr>
            <p:nvPr/>
          </p:nvCxnSpPr>
          <p:spPr>
            <a:xfrm>
              <a:off x="5920118" y="2823641"/>
              <a:ext cx="499132" cy="11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20" idx="2"/>
              <a:endCxn id="25" idx="3"/>
            </p:cNvCxnSpPr>
            <p:nvPr/>
          </p:nvCxnSpPr>
          <p:spPr>
            <a:xfrm flipH="1" flipV="1">
              <a:off x="6563250" y="2824749"/>
              <a:ext cx="511168" cy="19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21" idx="6"/>
              <a:endCxn id="30" idx="1"/>
            </p:cNvCxnSpPr>
            <p:nvPr/>
          </p:nvCxnSpPr>
          <p:spPr>
            <a:xfrm>
              <a:off x="5690526" y="4043237"/>
              <a:ext cx="4394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30" idx="0"/>
              <a:endCxn id="18" idx="4"/>
            </p:cNvCxnSpPr>
            <p:nvPr/>
          </p:nvCxnSpPr>
          <p:spPr>
            <a:xfrm flipV="1">
              <a:off x="6201929" y="3635987"/>
              <a:ext cx="287476" cy="3352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8" idx="4"/>
              <a:endCxn id="34" idx="0"/>
            </p:cNvCxnSpPr>
            <p:nvPr/>
          </p:nvCxnSpPr>
          <p:spPr>
            <a:xfrm>
              <a:off x="6489405" y="3635987"/>
              <a:ext cx="307694" cy="3293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23" idx="2"/>
              <a:endCxn id="34" idx="3"/>
            </p:cNvCxnSpPr>
            <p:nvPr/>
          </p:nvCxnSpPr>
          <p:spPr>
            <a:xfrm flipH="1">
              <a:off x="6869099" y="4034662"/>
              <a:ext cx="345313" cy="27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30" idx="2"/>
              <a:endCxn id="22" idx="0"/>
            </p:cNvCxnSpPr>
            <p:nvPr/>
          </p:nvCxnSpPr>
          <p:spPr>
            <a:xfrm>
              <a:off x="6201929" y="4115237"/>
              <a:ext cx="287476" cy="3323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34" idx="2"/>
              <a:endCxn id="22" idx="0"/>
            </p:cNvCxnSpPr>
            <p:nvPr/>
          </p:nvCxnSpPr>
          <p:spPr>
            <a:xfrm flipH="1">
              <a:off x="6489405" y="4109384"/>
              <a:ext cx="307694" cy="3382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18" idx="0"/>
              <a:endCxn id="25" idx="2"/>
            </p:cNvCxnSpPr>
            <p:nvPr/>
          </p:nvCxnSpPr>
          <p:spPr>
            <a:xfrm flipV="1">
              <a:off x="6489405" y="2896749"/>
              <a:ext cx="1845" cy="3497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6465330" y="2798829"/>
              <a:ext cx="144000" cy="144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771179" y="4011464"/>
              <a:ext cx="144000" cy="144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176009" y="4017317"/>
              <a:ext cx="144000" cy="144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903780" y="2833429"/>
                <a:ext cx="2880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de-DE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3780" y="2833429"/>
                <a:ext cx="288091" cy="276999"/>
              </a:xfrm>
              <a:prstGeom prst="rect">
                <a:avLst/>
              </a:prstGeom>
              <a:blipFill rotWithShape="0">
                <a:blip r:embed="rId12"/>
                <a:stretch>
                  <a:fillRect l="-21277" r="-6383" b="-24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191042" y="4050809"/>
                <a:ext cx="2934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de-DE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1042" y="4050809"/>
                <a:ext cx="293414" cy="276999"/>
              </a:xfrm>
              <a:prstGeom prst="rect">
                <a:avLst/>
              </a:prstGeom>
              <a:blipFill rotWithShape="0">
                <a:blip r:embed="rId13"/>
                <a:stretch>
                  <a:fillRect l="-20833" r="-6250" b="-24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198449" y="4050553"/>
                <a:ext cx="2934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de-DE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8449" y="4050553"/>
                <a:ext cx="293414" cy="276999"/>
              </a:xfrm>
              <a:prstGeom prst="rect">
                <a:avLst/>
              </a:prstGeom>
              <a:blipFill rotWithShape="0">
                <a:blip r:embed="rId14"/>
                <a:stretch>
                  <a:fillRect l="-20833" r="-6250" b="-239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6616559" y="1024818"/>
            <a:ext cx="2395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Poole and Zhang (2003)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1953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F67BF83-BFB3-1442-9DE9-E4DC34CFA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FOIL Clauses to </a:t>
            </a:r>
            <a:r>
              <a:rPr lang="en-GB" dirty="0" err="1"/>
              <a:t>Parfactors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B46B28B4-5512-2F4C-A832-2840D74054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ja-JP" b="0" i="1" smtClean="0">
                          <a:latin typeface="Cambria Math" panose="02040503050406030204" pitchFamily="18" charset="0"/>
                          <a:ea typeface="ＭＳ Ｐゴシック" charset="0"/>
                          <a:sym typeface="Symbol" charset="0"/>
                        </a:rPr>
                        <m:t>𝐹𝑎𝑡h𝑒𝑟</m:t>
                      </m:r>
                      <m:d>
                        <m:dPr>
                          <m:ctrlPr>
                            <a:rPr lang="de-DE" altLang="ja-JP" b="0" i="1" smtClean="0">
                              <a:latin typeface="Cambria Math" panose="02040503050406030204" pitchFamily="18" charset="0"/>
                              <a:ea typeface="ＭＳ Ｐゴシック" charset="0"/>
                              <a:sym typeface="Symbol" charset="0"/>
                            </a:rPr>
                          </m:ctrlPr>
                        </m:dPr>
                        <m:e>
                          <m:r>
                            <a:rPr lang="de-DE" altLang="ja-JP" b="0" i="1" smtClean="0">
                              <a:latin typeface="Cambria Math" panose="02040503050406030204" pitchFamily="18" charset="0"/>
                              <a:ea typeface="ＭＳ Ｐゴシック" charset="0"/>
                              <a:sym typeface="Symbol" charset="0"/>
                            </a:rPr>
                            <m:t>𝑥</m:t>
                          </m:r>
                          <m:r>
                            <a:rPr lang="de-DE" altLang="ja-JP" b="0" i="1" smtClean="0">
                              <a:latin typeface="Cambria Math" panose="02040503050406030204" pitchFamily="18" charset="0"/>
                              <a:ea typeface="ＭＳ Ｐゴシック" charset="0"/>
                              <a:sym typeface="Symbol" charset="0"/>
                            </a:rPr>
                            <m:t>,</m:t>
                          </m:r>
                          <m:r>
                            <a:rPr lang="de-DE" altLang="ja-JP" b="0" i="1" smtClean="0">
                              <a:latin typeface="Cambria Math" panose="02040503050406030204" pitchFamily="18" charset="0"/>
                              <a:ea typeface="ＭＳ Ｐゴシック" charset="0"/>
                              <a:sym typeface="Symbol" charset="0"/>
                            </a:rPr>
                            <m:t>𝑧</m:t>
                          </m:r>
                        </m:e>
                      </m:d>
                      <m:r>
                        <a:rPr lang="de-DE" altLang="ja-JP" b="0" i="1" smtClean="0">
                          <a:latin typeface="Cambria Math" panose="02040503050406030204" pitchFamily="18" charset="0"/>
                          <a:ea typeface="ＭＳ Ｐゴシック" charset="0"/>
                          <a:sym typeface="Symbol" charset="0"/>
                        </a:rPr>
                        <m:t>∧</m:t>
                      </m:r>
                      <m:r>
                        <a:rPr lang="de-DE" altLang="ja-JP" b="0" i="1" smtClean="0">
                          <a:latin typeface="Cambria Math" panose="02040503050406030204" pitchFamily="18" charset="0"/>
                          <a:ea typeface="ＭＳ Ｐゴシック" charset="0"/>
                          <a:sym typeface="Symbol" charset="0"/>
                        </a:rPr>
                        <m:t>𝑃𝑎𝑟𝑒𝑛𝑡</m:t>
                      </m:r>
                      <m:d>
                        <m:dPr>
                          <m:ctrlPr>
                            <a:rPr lang="de-DE" altLang="ja-JP" b="0" i="1" smtClean="0">
                              <a:latin typeface="Cambria Math" panose="02040503050406030204" pitchFamily="18" charset="0"/>
                              <a:ea typeface="ＭＳ Ｐゴシック" charset="0"/>
                              <a:sym typeface="Symbol" charset="0"/>
                            </a:rPr>
                          </m:ctrlPr>
                        </m:dPr>
                        <m:e>
                          <m:r>
                            <a:rPr lang="de-DE" altLang="ja-JP" b="0" i="1" smtClean="0">
                              <a:latin typeface="Cambria Math" panose="02040503050406030204" pitchFamily="18" charset="0"/>
                              <a:ea typeface="ＭＳ Ｐゴシック" charset="0"/>
                              <a:sym typeface="Symbol" charset="0"/>
                            </a:rPr>
                            <m:t>𝑧</m:t>
                          </m:r>
                          <m:r>
                            <a:rPr lang="de-DE" altLang="ja-JP" b="0" i="1" smtClean="0">
                              <a:latin typeface="Cambria Math" panose="02040503050406030204" pitchFamily="18" charset="0"/>
                              <a:ea typeface="ＭＳ Ｐゴシック" charset="0"/>
                              <a:sym typeface="Symbol" charset="0"/>
                            </a:rPr>
                            <m:t>,</m:t>
                          </m:r>
                          <m:r>
                            <a:rPr lang="de-DE" altLang="ja-JP" b="0" i="1" smtClean="0">
                              <a:latin typeface="Cambria Math" panose="02040503050406030204" pitchFamily="18" charset="0"/>
                              <a:ea typeface="ＭＳ Ｐゴシック" charset="0"/>
                              <a:sym typeface="Symbol" charset="0"/>
                            </a:rPr>
                            <m:t>𝑦</m:t>
                          </m:r>
                        </m:e>
                      </m:d>
                      <m:r>
                        <a:rPr lang="de-DE" altLang="ja-JP" i="1">
                          <a:latin typeface="Cambria Math" panose="02040503050406030204" pitchFamily="18" charset="0"/>
                          <a:ea typeface="ＭＳ Ｐゴシック" charset="0"/>
                          <a:sym typeface="Symbol" charset="0"/>
                        </a:rPr>
                        <m:t>⇒</m:t>
                      </m:r>
                      <m:r>
                        <a:rPr lang="de-DE" altLang="ja-JP" b="0" i="1" smtClean="0">
                          <a:latin typeface="Cambria Math" panose="02040503050406030204" pitchFamily="18" charset="0"/>
                          <a:ea typeface="ＭＳ Ｐゴシック" charset="0"/>
                          <a:sym typeface="Symbol" charset="0"/>
                        </a:rPr>
                        <m:t>𝐺𝑟𝑎𝑛𝑑𝑓𝑎𝑡h𝑒𝑟</m:t>
                      </m:r>
                      <m:r>
                        <a:rPr lang="de-DE" altLang="ja-JP" b="0" i="1" smtClean="0">
                          <a:latin typeface="Cambria Math" panose="02040503050406030204" pitchFamily="18" charset="0"/>
                          <a:ea typeface="ＭＳ Ｐゴシック" charset="0"/>
                          <a:sym typeface="Symbol" charset="0"/>
                        </a:rPr>
                        <m:t>(</m:t>
                      </m:r>
                      <m:r>
                        <a:rPr lang="de-DE" altLang="ja-JP" b="0" i="1" smtClean="0">
                          <a:latin typeface="Cambria Math" panose="02040503050406030204" pitchFamily="18" charset="0"/>
                          <a:ea typeface="ＭＳ Ｐゴシック" charset="0"/>
                          <a:sym typeface="Symbol" charset="0"/>
                        </a:rPr>
                        <m:t>𝑥</m:t>
                      </m:r>
                      <m:r>
                        <a:rPr lang="de-DE" altLang="ja-JP" b="0" i="1" smtClean="0">
                          <a:latin typeface="Cambria Math" panose="02040503050406030204" pitchFamily="18" charset="0"/>
                          <a:ea typeface="ＭＳ Ｐゴシック" charset="0"/>
                          <a:sym typeface="Symbol" charset="0"/>
                        </a:rPr>
                        <m:t>,</m:t>
                      </m:r>
                      <m:r>
                        <a:rPr lang="de-DE" altLang="ja-JP" b="0" i="1" smtClean="0">
                          <a:latin typeface="Cambria Math" panose="02040503050406030204" pitchFamily="18" charset="0"/>
                          <a:ea typeface="ＭＳ Ｐゴシック" charset="0"/>
                          <a:sym typeface="Symbol" charset="0"/>
                        </a:rPr>
                        <m:t>𝑦</m:t>
                      </m:r>
                      <m:r>
                        <a:rPr lang="de-DE" altLang="ja-JP" b="0" i="1" smtClean="0">
                          <a:latin typeface="Cambria Math" panose="02040503050406030204" pitchFamily="18" charset="0"/>
                          <a:ea typeface="ＭＳ Ｐゴシック" charset="0"/>
                          <a:sym typeface="Symbol" charset="0"/>
                        </a:rPr>
                        <m:t>)</m:t>
                      </m:r>
                    </m:oMath>
                  </m:oMathPara>
                </a14:m>
                <a:endParaRPr lang="en-US" altLang="ja-JP" dirty="0">
                  <a:ea typeface="ＭＳ Ｐゴシック" charset="0"/>
                  <a:sym typeface="Symbol" charset="0"/>
                </a:endParaRPr>
              </a:p>
              <a:p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𝐺𝐹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>
                  <a:buFont typeface="Helvetica" pitchFamily="2" charset="0"/>
                  <a:buChar char="−"/>
                </a:pPr>
                <a:r>
                  <a:rPr lang="en-US" dirty="0"/>
                  <a:t>Possible to incorporate weights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B46B28B4-5512-2F4C-A832-2840D74054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r="-3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88C3C3-81F7-7345-B9B5-CB034E850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133863A4-2145-1246-987A-74D62EE0AE1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44534860"/>
                  </p:ext>
                </p:extLst>
              </p:nvPr>
            </p:nvGraphicFramePr>
            <p:xfrm>
              <a:off x="1769449" y="2885122"/>
              <a:ext cx="5605102" cy="329184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142367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3376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5549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9217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𝐹𝑎𝑡h𝑒𝑟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(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𝑋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𝑃𝑎𝑟𝑒𝑛𝑡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𝐺𝑟𝑎𝑛𝑑𝑓𝑎𝑡h𝑒𝑟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133863A4-2145-1246-987A-74D62EE0AE1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44534860"/>
                  </p:ext>
                </p:extLst>
              </p:nvPr>
            </p:nvGraphicFramePr>
            <p:xfrm>
              <a:off x="1769449" y="2885122"/>
              <a:ext cx="5605102" cy="329184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142367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3376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5549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9217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893" t="-3448" r="-294643" b="-8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0000" t="-3448" r="-192035" b="-8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39506" t="-3448" r="-33951" b="-8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05455" t="-3448" b="-8206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97163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F67BF83-BFB3-1442-9DE9-E4DC34CFA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PDB to </a:t>
            </a:r>
            <a:r>
              <a:rPr lang="en-GB" dirty="0" err="1"/>
              <a:t>Parfactors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B46B28B4-5512-2F4C-A832-2840D74054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PDB </a:t>
                </a:r>
                <a:r>
                  <a:rPr lang="de-DE" dirty="0" err="1"/>
                  <a:t>facts</a:t>
                </a:r>
                <a:endParaRPr lang="de-DE" dirty="0"/>
              </a:p>
              <a:p>
                <a:pPr lvl="1"/>
                <a:endParaRPr lang="de-DE" i="1" dirty="0">
                  <a:latin typeface="Cambria Math" panose="02040503050406030204" pitchFamily="18" charset="0"/>
                </a:endParaRPr>
              </a:p>
              <a:p>
                <a:pPr lvl="1"/>
                <a:endParaRPr lang="de-DE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𝐶h𝑖𝑙𝑑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𝑒𝑣𝑒</m:t>
                            </m:r>
                          </m:e>
                        </m:d>
                      </m:e>
                    </m:d>
                  </m:oMath>
                </a14:m>
                <a:endParaRPr lang="de-DE" dirty="0"/>
              </a:p>
              <a:p>
                <a:pPr lvl="1"/>
                <a:endParaRPr lang="de-DE" b="0" dirty="0"/>
              </a:p>
              <a:p>
                <a:pPr lvl="1"/>
                <a:endParaRPr lang="de-DE" b="0" dirty="0"/>
              </a:p>
              <a:p>
                <a:pPr lvl="1"/>
                <a:endParaRPr lang="de-DE" b="0" dirty="0"/>
              </a:p>
              <a:p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𝐶h𝑖𝑙𝑑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𝑙𝑖𝑎𝑚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𝑒𝑣𝑒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B46B28B4-5512-2F4C-A832-2840D74054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18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88C3C3-81F7-7345-B9B5-CB034E850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133863A4-2145-1246-987A-74D62EE0AE1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52846502"/>
                  </p:ext>
                </p:extLst>
              </p:nvPr>
            </p:nvGraphicFramePr>
            <p:xfrm>
              <a:off x="3488643" y="3193771"/>
              <a:ext cx="2166703" cy="109728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147453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9217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𝐶h𝑖𝑙𝑑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𝑒𝑣𝑒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0.01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0.99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133863A4-2145-1246-987A-74D62EE0AE1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52846502"/>
                  </p:ext>
                </p:extLst>
              </p:nvPr>
            </p:nvGraphicFramePr>
            <p:xfrm>
              <a:off x="3488643" y="3193771"/>
              <a:ext cx="2166703" cy="109728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147453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9217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t="-3448" r="-47009" b="-2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12727" t="-3448" b="-2275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0.01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0.99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9" name="Picture 8" descr="Screen Shot 2016-06-06 at 4.18.03 PM.png">
            <a:extLst>
              <a:ext uri="{FF2B5EF4-FFF2-40B4-BE49-F238E27FC236}">
                <a16:creationId xmlns:a16="http://schemas.microsoft.com/office/drawing/2014/main" id="{6907F503-C1E1-444D-9EBF-C5A2008BD0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29" t="11657" r="27487" b="30580"/>
          <a:stretch/>
        </p:blipFill>
        <p:spPr>
          <a:xfrm>
            <a:off x="3372678" y="1586803"/>
            <a:ext cx="2398643" cy="8216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654277DA-799F-A946-A0FA-CF8351E260B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64032717"/>
                  </p:ext>
                </p:extLst>
              </p:nvPr>
            </p:nvGraphicFramePr>
            <p:xfrm>
              <a:off x="3331513" y="4923709"/>
              <a:ext cx="2480965" cy="109728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178879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9217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𝐶h𝑖𝑙𝑑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𝑙𝑖𝑎𝑚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𝑒𝑣𝑒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0.25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0.75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654277DA-799F-A946-A0FA-CF8351E260B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64032717"/>
                  </p:ext>
                </p:extLst>
              </p:nvPr>
            </p:nvGraphicFramePr>
            <p:xfrm>
              <a:off x="3331513" y="4923709"/>
              <a:ext cx="2480965" cy="109728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178879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9217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709" t="-3448" r="-39007" b="-2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258182" t="-3448" b="-2241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0.25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0.75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59475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Answering (QA): Queries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28650" y="1309816"/>
                <a:ext cx="4264626" cy="4867147"/>
              </a:xfrm>
            </p:spPr>
            <p:txBody>
              <a:bodyPr/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Likelihood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 charset="0"/>
                      </a:rPr>
                      <m:t>𝑃</m:t>
                    </m:r>
                    <m:r>
                      <a:rPr lang="de-DE" b="0" i="1" smtClean="0">
                        <a:latin typeface="Cambria Math" charset="0"/>
                      </a:rPr>
                      <m:t>(</m:t>
                    </m:r>
                    <m:r>
                      <a:rPr lang="de-DE" b="0" i="1" smtClean="0">
                        <a:latin typeface="Cambria Math" charset="0"/>
                      </a:rPr>
                      <m:t>𝑅𝑒𝑠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smtClean="0">
                        <a:latin typeface="Cambria Math" charset="0"/>
                      </a:rPr>
                      <m:t>𝑒𝑣𝑒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de-DE" b="0" i="1" smtClean="0">
                        <a:latin typeface="Cambria Math" charset="0"/>
                      </a:rPr>
                      <m:t>=1)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Marginal</a:t>
                </a:r>
                <a:r>
                  <a:rPr lang="en-US" dirty="0"/>
                  <a:t> distribution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i="1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charset="0"/>
                          </a:rPr>
                          <m:t>𝑅𝑒𝑠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i="1">
                            <a:latin typeface="Cambria Math" charset="0"/>
                          </a:rPr>
                          <m:t>𝑒𝑣𝑒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de-DE" dirty="0"/>
              </a:p>
              <a:p>
                <a:pPr lvl="1"/>
                <a14:m>
                  <m:oMath xmlns:m="http://schemas.openxmlformats.org/officeDocument/2006/math">
                    <m:r>
                      <a:rPr lang="de-DE" i="1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charset="0"/>
                          </a:rPr>
                          <m:t>𝑅𝑒𝑠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i="1">
                            <a:latin typeface="Cambria Math" charset="0"/>
                          </a:rPr>
                          <m:t>𝑒𝑣𝑒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, 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𝑃𝑢𝑏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(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𝑒𝑣𝑒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de-DE" b="0" i="1" smtClean="0">
                            <a:latin typeface="Cambria Math" charset="0"/>
                          </a:rPr>
                          <m:t>)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Conditional</a:t>
                </a:r>
                <a:r>
                  <a:rPr lang="en-US" dirty="0"/>
                  <a:t> distribution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i="1">
                        <a:latin typeface="Cambria Math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charset="0"/>
                          </a:rPr>
                          <m:t>𝑅𝑒𝑠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i="1">
                            <a:latin typeface="Cambria Math" charset="0"/>
                          </a:rPr>
                          <m:t>𝑒𝑣𝑒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de-DE" b="0" i="1" smtClean="0">
                        <a:latin typeface="Cambria Math" charset="0"/>
                      </a:rPr>
                      <m:t>𝐻𝑜𝑡</m:t>
                    </m:r>
                    <m:r>
                      <a:rPr lang="de-DE" b="0" i="1" smtClean="0">
                        <a:latin typeface="Cambria Math" charset="0"/>
                      </a:rPr>
                      <m:t>=1)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Most probable </a:t>
                </a:r>
                <a:r>
                  <a:rPr lang="en-US" dirty="0">
                    <a:solidFill>
                      <a:schemeClr val="accent1"/>
                    </a:solidFill>
                  </a:rPr>
                  <a:t>assignment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mr-IN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mr-IN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de-DE" b="0" i="0" smtClean="0">
                                <a:latin typeface="Cambria Math" charset="0"/>
                              </a:rPr>
                              <m:t>arg</m:t>
                            </m:r>
                            <m:r>
                              <m:rPr>
                                <m:sty m:val="p"/>
                              </m:rPr>
                              <a:rPr lang="mr-IN" i="0" smtClean="0">
                                <a:latin typeface="Cambria Math" charset="0"/>
                              </a:rPr>
                              <m:t>max</m:t>
                            </m:r>
                          </m:e>
                          <m:lim>
                            <m:r>
                              <a:rPr lang="de-DE" b="0" i="1" smtClean="0">
                                <a:latin typeface="Cambria Math" charset="0"/>
                              </a:rPr>
                              <m:t>𝑟𝑣</m:t>
                            </m:r>
                            <m:r>
                              <a:rPr lang="de-DE" b="0" i="1" smtClean="0">
                                <a:latin typeface="Cambria Math" charset="0"/>
                              </a:rPr>
                              <m:t>(</m:t>
                            </m:r>
                            <m:r>
                              <a:rPr lang="de-DE" b="0" i="1" smtClean="0">
                                <a:latin typeface="Cambria Math" charset="0"/>
                              </a:rPr>
                              <m:t>𝐺</m:t>
                            </m:r>
                            <m:r>
                              <a:rPr lang="de-DE" b="0" i="1" smtClean="0">
                                <a:latin typeface="Cambria Math" charset="0"/>
                              </a:rPr>
                              <m:t>)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𝐺</m:t>
                            </m:r>
                          </m:sub>
                        </m:sSub>
                      </m:e>
                    </m:func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mr-IN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mr-IN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de-DE" b="0" i="0" smtClean="0">
                                <a:latin typeface="Cambria Math" charset="0"/>
                              </a:rPr>
                              <m:t>arg</m:t>
                            </m:r>
                            <m:r>
                              <m:rPr>
                                <m:sty m:val="p"/>
                              </m:rPr>
                              <a:rPr lang="mr-IN" i="0" smtClean="0">
                                <a:latin typeface="Cambria Math" charset="0"/>
                              </a:rPr>
                              <m:t>max</m:t>
                            </m:r>
                          </m:e>
                          <m:lim>
                            <m:r>
                              <a:rPr lang="de-DE" b="0" i="1" smtClean="0">
                                <a:latin typeface="Cambria Math" charset="0"/>
                              </a:rPr>
                              <m:t>𝑅𝑒𝑠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de-DE" b="0" i="1" smtClean="0">
                                <a:latin typeface="Cambria Math" charset="0"/>
                              </a:rPr>
                              <m:t>𝑒𝑣𝑒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de-DE" b="0" i="1" smtClean="0">
                                <a:latin typeface="Cambria Math" charset="0"/>
                              </a:rPr>
                              <m:t>,</m:t>
                            </m:r>
                            <m:r>
                              <a:rPr lang="de-DE" b="0" i="1" smtClean="0">
                                <a:latin typeface="Cambria Math" charset="0"/>
                              </a:rPr>
                              <m:t>𝐵𝑖𝑧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𝐺</m:t>
                            </m:r>
                          </m:sub>
                        </m:sSub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28650" y="1309816"/>
                <a:ext cx="4264626" cy="4867147"/>
              </a:xfrm>
              <a:blipFill>
                <a:blip r:embed="rId2"/>
                <a:stretch>
                  <a:fillRect l="-2679" t="-1823" r="-29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17</a:t>
            </a:fld>
            <a:endParaRPr lang="en-US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AE8FB62-FF55-EE44-8953-EF2B67A0803B}"/>
              </a:ext>
            </a:extLst>
          </p:cNvPr>
          <p:cNvGrpSpPr/>
          <p:nvPr/>
        </p:nvGrpSpPr>
        <p:grpSpPr>
          <a:xfrm>
            <a:off x="5002271" y="2639275"/>
            <a:ext cx="3809886" cy="2208228"/>
            <a:chOff x="4705464" y="2628884"/>
            <a:chExt cx="3809886" cy="22082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FB3C5138-D6C5-504F-841C-0ED1D7B34480}"/>
                    </a:ext>
                  </a:extLst>
                </p:cNvPr>
                <p:cNvSpPr txBox="1"/>
                <p:nvPr/>
              </p:nvSpPr>
              <p:spPr>
                <a:xfrm>
                  <a:off x="6181060" y="3246474"/>
                  <a:ext cx="616690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𝐻𝑜𝑡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81060" y="3246474"/>
                  <a:ext cx="616690" cy="389513"/>
                </a:xfrm>
                <a:prstGeom prst="ellipse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51DD8CD-1524-2D4A-AC8F-8DAFE6615752}"/>
                    </a:ext>
                  </a:extLst>
                </p:cNvPr>
                <p:cNvSpPr txBox="1"/>
                <p:nvPr/>
              </p:nvSpPr>
              <p:spPr>
                <a:xfrm>
                  <a:off x="4935056" y="2628884"/>
                  <a:ext cx="985062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𝐴𝑝𝑝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(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𝐴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5056" y="2628884"/>
                  <a:ext cx="985062" cy="389513"/>
                </a:xfrm>
                <a:prstGeom prst="ellipse">
                  <a:avLst/>
                </a:prstGeom>
                <a:blipFill rotWithShape="0">
                  <a:blip r:embed="rId7"/>
                  <a:stretch>
                    <a:fillRect r="-610" b="-7576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50F22A-556D-204F-AF89-CBA4BF09BD10}"/>
                    </a:ext>
                  </a:extLst>
                </p:cNvPr>
                <p:cNvSpPr txBox="1"/>
                <p:nvPr/>
              </p:nvSpPr>
              <p:spPr>
                <a:xfrm>
                  <a:off x="7074418" y="2631916"/>
                  <a:ext cx="985062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𝐵𝑖𝑧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(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𝑀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74418" y="2631916"/>
                  <a:ext cx="985062" cy="389513"/>
                </a:xfrm>
                <a:prstGeom prst="ellipse">
                  <a:avLst/>
                </a:prstGeom>
                <a:blipFill rotWithShape="0">
                  <a:blip r:embed="rId8"/>
                  <a:stretch>
                    <a:fillRect b="-909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EE202406-E0BC-C047-BBE3-8C9FD10297EA}"/>
                    </a:ext>
                  </a:extLst>
                </p:cNvPr>
                <p:cNvSpPr txBox="1"/>
                <p:nvPr/>
              </p:nvSpPr>
              <p:spPr>
                <a:xfrm>
                  <a:off x="4705464" y="3848480"/>
                  <a:ext cx="985062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𝑅𝑒𝑠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(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𝑋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5464" y="3848480"/>
                  <a:ext cx="985062" cy="389513"/>
                </a:xfrm>
                <a:prstGeom prst="ellipse">
                  <a:avLst/>
                </a:prstGeom>
                <a:blipFill rotWithShape="0">
                  <a:blip r:embed="rId9"/>
                  <a:stretch>
                    <a:fillRect b="-7576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2C540039-8E1D-F948-82CF-1D08719C8327}"/>
                    </a:ext>
                  </a:extLst>
                </p:cNvPr>
                <p:cNvSpPr txBox="1"/>
                <p:nvPr/>
              </p:nvSpPr>
              <p:spPr>
                <a:xfrm>
                  <a:off x="5781014" y="4447599"/>
                  <a:ext cx="1416782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𝐴𝑡𝑡𝐶𝑛𝑓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(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𝑋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1014" y="4447599"/>
                  <a:ext cx="1416782" cy="389513"/>
                </a:xfrm>
                <a:prstGeom prst="ellipse">
                  <a:avLst/>
                </a:prstGeom>
                <a:blipFill rotWithShape="0">
                  <a:blip r:embed="rId10"/>
                  <a:stretch>
                    <a:fillRect b="-909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C46BFB00-7D30-E348-B2E9-492700697D72}"/>
                    </a:ext>
                  </a:extLst>
                </p:cNvPr>
                <p:cNvSpPr txBox="1"/>
                <p:nvPr/>
              </p:nvSpPr>
              <p:spPr>
                <a:xfrm>
                  <a:off x="7214412" y="3839905"/>
                  <a:ext cx="1300938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𝑃𝑢𝑏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(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𝑋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𝑃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4412" y="3839905"/>
                  <a:ext cx="1300938" cy="389513"/>
                </a:xfrm>
                <a:prstGeom prst="ellipse">
                  <a:avLst/>
                </a:prstGeom>
                <a:blipFill rotWithShape="0">
                  <a:blip r:embed="rId11"/>
                  <a:stretch>
                    <a:fillRect b="-7576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CE7F8C60-4359-024A-AF14-0CC730C543FE}"/>
                </a:ext>
              </a:extLst>
            </p:cNvPr>
            <p:cNvSpPr/>
            <p:nvPr/>
          </p:nvSpPr>
          <p:spPr>
            <a:xfrm>
              <a:off x="6373170" y="2706669"/>
              <a:ext cx="144000" cy="144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E9139886-423A-8648-89FF-046267886D0E}"/>
                </a:ext>
              </a:extLst>
            </p:cNvPr>
            <p:cNvSpPr/>
            <p:nvPr/>
          </p:nvSpPr>
          <p:spPr>
            <a:xfrm>
              <a:off x="6419250" y="2752749"/>
              <a:ext cx="144000" cy="144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46589077-8D88-6E48-906B-87A410664DD2}"/>
                </a:ext>
              </a:extLst>
            </p:cNvPr>
            <p:cNvSpPr/>
            <p:nvPr/>
          </p:nvSpPr>
          <p:spPr>
            <a:xfrm>
              <a:off x="6083849" y="3925157"/>
              <a:ext cx="144000" cy="144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F613DC72-83BC-8749-9852-EC7C8B01675B}"/>
                </a:ext>
              </a:extLst>
            </p:cNvPr>
            <p:cNvSpPr/>
            <p:nvPr/>
          </p:nvSpPr>
          <p:spPr>
            <a:xfrm>
              <a:off x="6129929" y="3971237"/>
              <a:ext cx="144000" cy="144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F51B3CA5-D0FE-C84F-8E05-07B1BEAB63E4}"/>
                </a:ext>
              </a:extLst>
            </p:cNvPr>
            <p:cNvSpPr/>
            <p:nvPr/>
          </p:nvSpPr>
          <p:spPr>
            <a:xfrm>
              <a:off x="6679019" y="3919304"/>
              <a:ext cx="144000" cy="144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2019836E-C3B6-E344-B420-5D014B2756D1}"/>
                </a:ext>
              </a:extLst>
            </p:cNvPr>
            <p:cNvSpPr/>
            <p:nvPr/>
          </p:nvSpPr>
          <p:spPr>
            <a:xfrm>
              <a:off x="6725099" y="3965384"/>
              <a:ext cx="144000" cy="144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859EF825-2D53-3548-9473-A3BD8953E52A}"/>
                </a:ext>
              </a:extLst>
            </p:cNvPr>
            <p:cNvCxnSpPr>
              <a:stCxn id="69" idx="6"/>
              <a:endCxn id="75" idx="1"/>
            </p:cNvCxnSpPr>
            <p:nvPr/>
          </p:nvCxnSpPr>
          <p:spPr>
            <a:xfrm>
              <a:off x="5920118" y="2823641"/>
              <a:ext cx="499132" cy="11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337A27A-ABC1-974D-82FE-CC162C48EBF8}"/>
                </a:ext>
              </a:extLst>
            </p:cNvPr>
            <p:cNvCxnSpPr>
              <a:stCxn id="70" idx="2"/>
              <a:endCxn id="75" idx="3"/>
            </p:cNvCxnSpPr>
            <p:nvPr/>
          </p:nvCxnSpPr>
          <p:spPr>
            <a:xfrm flipH="1" flipV="1">
              <a:off x="6563250" y="2824749"/>
              <a:ext cx="511168" cy="19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1A8E2618-43F6-3B4A-8229-8CB12EA22662}"/>
                </a:ext>
              </a:extLst>
            </p:cNvPr>
            <p:cNvCxnSpPr>
              <a:stCxn id="71" idx="6"/>
            </p:cNvCxnSpPr>
            <p:nvPr/>
          </p:nvCxnSpPr>
          <p:spPr>
            <a:xfrm>
              <a:off x="5690526" y="4043237"/>
              <a:ext cx="4394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9AF71EF9-E45D-7643-B4F2-3B8A0400A1DB}"/>
                </a:ext>
              </a:extLst>
            </p:cNvPr>
            <p:cNvCxnSpPr>
              <a:endCxn id="68" idx="4"/>
            </p:cNvCxnSpPr>
            <p:nvPr/>
          </p:nvCxnSpPr>
          <p:spPr>
            <a:xfrm flipV="1">
              <a:off x="6201929" y="3635987"/>
              <a:ext cx="287476" cy="3352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128D092E-F8C3-944E-B43E-A9568EFE2080}"/>
                </a:ext>
              </a:extLst>
            </p:cNvPr>
            <p:cNvCxnSpPr>
              <a:stCxn id="68" idx="4"/>
            </p:cNvCxnSpPr>
            <p:nvPr/>
          </p:nvCxnSpPr>
          <p:spPr>
            <a:xfrm>
              <a:off x="6489405" y="3635987"/>
              <a:ext cx="307694" cy="3293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EC2F1E3D-549F-A647-8B19-36539EBDE36B}"/>
                </a:ext>
              </a:extLst>
            </p:cNvPr>
            <p:cNvCxnSpPr>
              <a:stCxn id="73" idx="2"/>
            </p:cNvCxnSpPr>
            <p:nvPr/>
          </p:nvCxnSpPr>
          <p:spPr>
            <a:xfrm flipH="1">
              <a:off x="6869099" y="4034662"/>
              <a:ext cx="345313" cy="27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B5674665-2FFE-3343-8C98-D65920E7C0D7}"/>
                </a:ext>
              </a:extLst>
            </p:cNvPr>
            <p:cNvCxnSpPr>
              <a:endCxn id="72" idx="0"/>
            </p:cNvCxnSpPr>
            <p:nvPr/>
          </p:nvCxnSpPr>
          <p:spPr>
            <a:xfrm>
              <a:off x="6201929" y="4115237"/>
              <a:ext cx="287476" cy="3323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D69365B5-FC4D-554A-A1B9-39883F7DA74A}"/>
                </a:ext>
              </a:extLst>
            </p:cNvPr>
            <p:cNvCxnSpPr>
              <a:endCxn id="72" idx="0"/>
            </p:cNvCxnSpPr>
            <p:nvPr/>
          </p:nvCxnSpPr>
          <p:spPr>
            <a:xfrm flipH="1">
              <a:off x="6489405" y="4109384"/>
              <a:ext cx="307694" cy="3382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344B638D-E979-B74A-B566-AF8FF72DC46D}"/>
                </a:ext>
              </a:extLst>
            </p:cNvPr>
            <p:cNvCxnSpPr>
              <a:stCxn id="68" idx="0"/>
              <a:endCxn id="75" idx="2"/>
            </p:cNvCxnSpPr>
            <p:nvPr/>
          </p:nvCxnSpPr>
          <p:spPr>
            <a:xfrm flipV="1">
              <a:off x="6489405" y="2896749"/>
              <a:ext cx="1845" cy="3497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83782853-DEEA-5240-AE6D-179D43386E53}"/>
                </a:ext>
              </a:extLst>
            </p:cNvPr>
            <p:cNvSpPr/>
            <p:nvPr/>
          </p:nvSpPr>
          <p:spPr>
            <a:xfrm>
              <a:off x="6465330" y="2798829"/>
              <a:ext cx="144000" cy="144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B5279859-B45D-0148-8DE5-5E61915938D6}"/>
                </a:ext>
              </a:extLst>
            </p:cNvPr>
            <p:cNvSpPr/>
            <p:nvPr/>
          </p:nvSpPr>
          <p:spPr>
            <a:xfrm>
              <a:off x="6771179" y="4011464"/>
              <a:ext cx="144000" cy="144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FBF74DF3-E983-754E-A9E3-ED7BBF543279}"/>
                </a:ext>
              </a:extLst>
            </p:cNvPr>
            <p:cNvSpPr/>
            <p:nvPr/>
          </p:nvSpPr>
          <p:spPr>
            <a:xfrm>
              <a:off x="6176009" y="4017317"/>
              <a:ext cx="144000" cy="144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729A5EC1-CC2E-5044-80F7-A93B5CC33B70}"/>
                  </a:ext>
                </a:extLst>
              </p:cNvPr>
              <p:cNvSpPr txBox="1"/>
              <p:nvPr/>
            </p:nvSpPr>
            <p:spPr>
              <a:xfrm>
                <a:off x="6903780" y="2833429"/>
                <a:ext cx="2880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de-DE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729A5EC1-CC2E-5044-80F7-A93B5CC33B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3780" y="2833429"/>
                <a:ext cx="288091" cy="276999"/>
              </a:xfrm>
              <a:prstGeom prst="rect">
                <a:avLst/>
              </a:prstGeom>
              <a:blipFill>
                <a:blip r:embed="rId12"/>
                <a:stretch>
                  <a:fillRect l="-17391" r="-4348" b="-260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F72358F7-1462-1644-8934-0A31EEBB387F}"/>
                  </a:ext>
                </a:extLst>
              </p:cNvPr>
              <p:cNvSpPr txBox="1"/>
              <p:nvPr/>
            </p:nvSpPr>
            <p:spPr>
              <a:xfrm>
                <a:off x="6191042" y="4050809"/>
                <a:ext cx="2934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de-DE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F72358F7-1462-1644-8934-0A31EEBB38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1042" y="4050809"/>
                <a:ext cx="293414" cy="276999"/>
              </a:xfrm>
              <a:prstGeom prst="rect">
                <a:avLst/>
              </a:prstGeom>
              <a:blipFill>
                <a:blip r:embed="rId13"/>
                <a:stretch>
                  <a:fillRect l="-16000" b="-217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A08342DF-A048-204F-A3B4-D52C915E634A}"/>
                  </a:ext>
                </a:extLst>
              </p:cNvPr>
              <p:cNvSpPr txBox="1"/>
              <p:nvPr/>
            </p:nvSpPr>
            <p:spPr>
              <a:xfrm>
                <a:off x="7198449" y="4050553"/>
                <a:ext cx="2934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de-DE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A08342DF-A048-204F-A3B4-D52C915E63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8449" y="4050553"/>
                <a:ext cx="293414" cy="276999"/>
              </a:xfrm>
              <a:prstGeom prst="rect">
                <a:avLst/>
              </a:prstGeom>
              <a:blipFill>
                <a:blip r:embed="rId14"/>
                <a:stretch>
                  <a:fillRect l="-16667" r="-4167" b="-217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1392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QA: Lifted VE (LVE)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28649" y="1309816"/>
                <a:ext cx="4367519" cy="4867147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Eliminate all variables </a:t>
                </a:r>
                <a:br>
                  <a:rPr lang="en-GB" dirty="0"/>
                </a:br>
                <a:r>
                  <a:rPr lang="en-GB" dirty="0"/>
                  <a:t>not appearing in query</a:t>
                </a:r>
              </a:p>
              <a:p>
                <a:pPr lvl="1"/>
                <a:r>
                  <a:rPr lang="en-GB" dirty="0"/>
                  <a:t>Through </a:t>
                </a:r>
                <a:r>
                  <a:rPr lang="en-GB" dirty="0">
                    <a:solidFill>
                      <a:schemeClr val="accent1"/>
                    </a:solidFill>
                  </a:rPr>
                  <a:t>lifted summing out</a:t>
                </a:r>
              </a:p>
              <a:p>
                <a:pPr lvl="1"/>
                <a:r>
                  <a:rPr lang="en-GB" dirty="0" err="1"/>
                  <a:t>Exponentiate</a:t>
                </a:r>
                <a:r>
                  <a:rPr lang="en-GB" dirty="0"/>
                  <a:t> result for isomorphic instances</a:t>
                </a:r>
              </a:p>
              <a:p>
                <a:r>
                  <a:rPr lang="en-GB" dirty="0"/>
                  <a:t>E.g., marginal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charset="0"/>
                          </a:rPr>
                          <m:t>𝑅𝑒𝑠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GB" i="1">
                            <a:latin typeface="Cambria Math" charset="0"/>
                          </a:rPr>
                          <m:t>𝑒𝑣𝑒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)</m:t>
                        </m:r>
                      </m:e>
                    </m:d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Sum out all non-query variables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28649" y="1309816"/>
                <a:ext cx="4367519" cy="4867147"/>
              </a:xfrm>
              <a:blipFill rotWithShape="0">
                <a:blip r:embed="rId2"/>
                <a:stretch>
                  <a:fillRect l="-2510" t="-2130" r="-9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18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002271" y="2639275"/>
            <a:ext cx="3809886" cy="2208228"/>
            <a:chOff x="4705464" y="2628884"/>
            <a:chExt cx="3809886" cy="22082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6181060" y="3246474"/>
                  <a:ext cx="616690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𝐻𝑜𝑡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81060" y="3246474"/>
                  <a:ext cx="616690" cy="389513"/>
                </a:xfrm>
                <a:prstGeom prst="ellipse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4935056" y="2628884"/>
                  <a:ext cx="985062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𝐴𝑝𝑝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(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𝐴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5056" y="2628884"/>
                  <a:ext cx="985062" cy="389513"/>
                </a:xfrm>
                <a:prstGeom prst="ellipse">
                  <a:avLst/>
                </a:prstGeom>
                <a:blipFill rotWithShape="0">
                  <a:blip r:embed="rId4"/>
                  <a:stretch>
                    <a:fillRect r="-610" b="-7576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7074418" y="2631916"/>
                  <a:ext cx="985062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𝐵𝑖𝑧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(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𝑀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74418" y="2631916"/>
                  <a:ext cx="985062" cy="389513"/>
                </a:xfrm>
                <a:prstGeom prst="ellipse">
                  <a:avLst/>
                </a:prstGeom>
                <a:blipFill rotWithShape="0">
                  <a:blip r:embed="rId5"/>
                  <a:stretch>
                    <a:fillRect b="-909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4705464" y="3848480"/>
                  <a:ext cx="985062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𝑅𝑒𝑠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(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𝑋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5464" y="3848480"/>
                  <a:ext cx="985062" cy="389513"/>
                </a:xfrm>
                <a:prstGeom prst="ellipse">
                  <a:avLst/>
                </a:prstGeom>
                <a:blipFill rotWithShape="0">
                  <a:blip r:embed="rId6"/>
                  <a:stretch>
                    <a:fillRect b="-7576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5781014" y="4447599"/>
                  <a:ext cx="1416782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𝐴𝑡𝑡𝐶𝑛𝑓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(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𝑋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1014" y="4447599"/>
                  <a:ext cx="1416782" cy="389513"/>
                </a:xfrm>
                <a:prstGeom prst="ellipse">
                  <a:avLst/>
                </a:prstGeom>
                <a:blipFill rotWithShape="0">
                  <a:blip r:embed="rId7"/>
                  <a:stretch>
                    <a:fillRect b="-909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7214412" y="3839905"/>
                  <a:ext cx="1300938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𝑃𝑢𝑏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(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𝑋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𝑃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4412" y="3839905"/>
                  <a:ext cx="1300938" cy="389513"/>
                </a:xfrm>
                <a:prstGeom prst="ellipse">
                  <a:avLst/>
                </a:prstGeom>
                <a:blipFill rotWithShape="0">
                  <a:blip r:embed="rId8"/>
                  <a:stretch>
                    <a:fillRect b="-7576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Rectangle 14"/>
            <p:cNvSpPr/>
            <p:nvPr/>
          </p:nvSpPr>
          <p:spPr>
            <a:xfrm>
              <a:off x="6373170" y="2706669"/>
              <a:ext cx="144000" cy="144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419250" y="2752749"/>
              <a:ext cx="144000" cy="144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083849" y="3925157"/>
              <a:ext cx="144000" cy="144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129929" y="3971237"/>
              <a:ext cx="144000" cy="144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679019" y="3919304"/>
              <a:ext cx="144000" cy="144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725099" y="3965384"/>
              <a:ext cx="144000" cy="144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1" name="Straight Connector 20"/>
            <p:cNvCxnSpPr>
              <a:stCxn id="16" idx="6"/>
              <a:endCxn id="22" idx="1"/>
            </p:cNvCxnSpPr>
            <p:nvPr/>
          </p:nvCxnSpPr>
          <p:spPr>
            <a:xfrm>
              <a:off x="5920118" y="2823641"/>
              <a:ext cx="499132" cy="11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7" idx="2"/>
              <a:endCxn id="22" idx="3"/>
            </p:cNvCxnSpPr>
            <p:nvPr/>
          </p:nvCxnSpPr>
          <p:spPr>
            <a:xfrm flipH="1" flipV="1">
              <a:off x="6563250" y="2824749"/>
              <a:ext cx="511168" cy="19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8" idx="6"/>
              <a:endCxn id="27" idx="1"/>
            </p:cNvCxnSpPr>
            <p:nvPr/>
          </p:nvCxnSpPr>
          <p:spPr>
            <a:xfrm>
              <a:off x="5690526" y="4043237"/>
              <a:ext cx="4394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27" idx="0"/>
              <a:endCxn id="15" idx="4"/>
            </p:cNvCxnSpPr>
            <p:nvPr/>
          </p:nvCxnSpPr>
          <p:spPr>
            <a:xfrm flipV="1">
              <a:off x="6201929" y="3635987"/>
              <a:ext cx="287476" cy="3352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5" idx="4"/>
              <a:endCxn id="31" idx="0"/>
            </p:cNvCxnSpPr>
            <p:nvPr/>
          </p:nvCxnSpPr>
          <p:spPr>
            <a:xfrm>
              <a:off x="6489405" y="3635987"/>
              <a:ext cx="307694" cy="3293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20" idx="2"/>
              <a:endCxn id="31" idx="3"/>
            </p:cNvCxnSpPr>
            <p:nvPr/>
          </p:nvCxnSpPr>
          <p:spPr>
            <a:xfrm flipH="1">
              <a:off x="6869099" y="4034662"/>
              <a:ext cx="345313" cy="27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27" idx="2"/>
              <a:endCxn id="19" idx="0"/>
            </p:cNvCxnSpPr>
            <p:nvPr/>
          </p:nvCxnSpPr>
          <p:spPr>
            <a:xfrm>
              <a:off x="6201929" y="4115237"/>
              <a:ext cx="287476" cy="3323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31" idx="2"/>
              <a:endCxn id="19" idx="0"/>
            </p:cNvCxnSpPr>
            <p:nvPr/>
          </p:nvCxnSpPr>
          <p:spPr>
            <a:xfrm flipH="1">
              <a:off x="6489405" y="4109384"/>
              <a:ext cx="307694" cy="3382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5" idx="0"/>
              <a:endCxn id="22" idx="2"/>
            </p:cNvCxnSpPr>
            <p:nvPr/>
          </p:nvCxnSpPr>
          <p:spPr>
            <a:xfrm flipV="1">
              <a:off x="6489405" y="2896749"/>
              <a:ext cx="1845" cy="3497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6465330" y="2798829"/>
              <a:ext cx="144000" cy="144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771179" y="4011464"/>
              <a:ext cx="144000" cy="144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176009" y="4017317"/>
              <a:ext cx="144000" cy="144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903780" y="2833429"/>
                <a:ext cx="2880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de-DE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3780" y="2833429"/>
                <a:ext cx="288091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21277" r="-6383" b="-24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191042" y="4050809"/>
                <a:ext cx="2934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de-DE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1042" y="4050809"/>
                <a:ext cx="293414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20833" r="-6250" b="-24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198449" y="4050553"/>
                <a:ext cx="2934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de-DE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8449" y="4050553"/>
                <a:ext cx="293414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20833" r="-6250" b="-239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49637" y="4773435"/>
                <a:ext cx="8814977" cy="9743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b="0" i="1" smtClean="0">
                              <a:latin typeface="Cambria Math" charset="0"/>
                            </a:rPr>
                            <m:t>h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∈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𝑟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(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𝐻𝑜𝑡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)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de-DE" i="1">
                                          <a:latin typeface="Cambria Math" charset="0"/>
                                        </a:rPr>
                                        <m:t>𝑐</m:t>
                                      </m:r>
                                      <m:r>
                                        <a:rPr lang="de-DE" i="1">
                                          <a:latin typeface="Cambria Math" charset="0"/>
                                        </a:rPr>
                                        <m:t>∈</m:t>
                                      </m:r>
                                      <m:r>
                                        <a:rPr lang="de-DE" i="1">
                                          <a:latin typeface="Cambria Math" charset="0"/>
                                        </a:rPr>
                                        <m:t>𝑟</m:t>
                                      </m:r>
                                      <m:d>
                                        <m:d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b="0" i="1" smtClean="0">
                                              <a:latin typeface="Cambria Math" charset="0"/>
                                            </a:rPr>
                                            <m:t>𝑅𝑒𝑠</m:t>
                                          </m:r>
                                          <m:d>
                                            <m:dPr>
                                              <m:ctrlP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sub>
                                    <m:sup/>
                                    <m:e>
                                      <m:nary>
                                        <m:naryPr>
                                          <m:chr m:val="∑"/>
                                          <m:supHide m:val="on"/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de-DE" b="0" i="1" smtClean="0">
                                              <a:latin typeface="Cambria Math" charset="0"/>
                                            </a:rPr>
                                            <m:t>𝑐</m:t>
                                          </m:r>
                                          <m:r>
                                            <a:rPr lang="de-DE" i="1">
                                              <a:latin typeface="Cambria Math" charset="0"/>
                                            </a:rPr>
                                            <m:t>∈</m:t>
                                          </m:r>
                                          <m:r>
                                            <a:rPr lang="de-DE" i="1">
                                              <a:latin typeface="Cambria Math" charset="0"/>
                                            </a:rPr>
                                            <m:t>𝑟</m:t>
                                          </m:r>
                                          <m:d>
                                            <m:dPr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 charset="0"/>
                                                </a:rPr>
                                                <m:t>𝐴𝑡𝑡𝐶𝑛𝑓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de-DE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de-DE" b="0" i="1" smtClean="0">
                                                      <a:latin typeface="Cambria Math" charset="0"/>
                                                    </a:rPr>
                                                    <m:t>𝑋</m:t>
                                                  </m:r>
                                                </m:e>
                                              </m:d>
                                            </m:e>
                                          </m:d>
                                        </m:sub>
                                        <m:sup/>
                                        <m:e>
                                          <m:sSub>
                                            <m:sSubPr>
                                              <m:ctrlP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 charset="0"/>
                                                </a:rPr>
                                                <m:t>𝑔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latin typeface="Cambria Math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  <m:r>
                                            <a:rPr lang="de-DE" i="1" smtClean="0">
                                              <a:latin typeface="Cambria Math" charset="0"/>
                                            </a:rPr>
                                            <m:t> </m:t>
                                          </m:r>
                                          <m:d>
                                            <m:dPr>
                                              <m:ctrlPr>
                                                <a:rPr lang="de-DE" b="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 charset="0"/>
                                                </a:rPr>
                                                <m:t>𝑅𝑒𝑠</m:t>
                                              </m:r>
                                              <m:r>
                                                <a:rPr lang="de-DE" b="0" i="1" smtClean="0">
                                                  <a:latin typeface="Cambria Math" charset="0"/>
                                                </a:rPr>
                                                <m:t>.</m:t>
                                              </m:r>
                                              <m:r>
                                                <a:rPr lang="de-DE" b="0" i="1" smtClean="0">
                                                  <a:latin typeface="Cambria Math" charset="0"/>
                                                </a:rPr>
                                                <m:t>𝑒𝑣𝑒</m:t>
                                              </m:r>
                                              <m:r>
                                                <a:rPr lang="de-DE" i="1">
                                                  <a:latin typeface="Cambria Math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de-DE" b="0" i="1" smtClean="0">
                                                  <a:latin typeface="Cambria Math" charset="0"/>
                                                </a:rPr>
                                                <m:t>𝐻</m:t>
                                              </m:r>
                                              <m:r>
                                                <a:rPr lang="de-DE" i="1">
                                                  <a:latin typeface="Cambria Math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de-DE" b="0" i="1" smtClean="0">
                                                  <a:latin typeface="Cambria Math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</m:d>
                                        </m:e>
                                      </m:nary>
                                      <m:sSup>
                                        <m:sSupPr>
                                          <m:ctrlPr>
                                            <a:rPr lang="de-DE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nary>
                                                <m:naryPr>
                                                  <m:chr m:val="∑"/>
                                                  <m:supHide m:val="on"/>
                                                  <m:ctrlPr>
                                                    <a:rPr lang="de-DE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naryPr>
                                                <m:sub>
                                                  <m:r>
                                                    <a:rPr lang="de-DE" b="0" i="1" smtClean="0">
                                                      <a:latin typeface="Cambria Math" charset="0"/>
                                                    </a:rPr>
                                                    <m:t>𝑝</m:t>
                                                  </m:r>
                                                  <m:r>
                                                    <a:rPr lang="de-DE" i="1">
                                                      <a:latin typeface="Cambria Math" charset="0"/>
                                                    </a:rPr>
                                                    <m:t>∈</m:t>
                                                  </m:r>
                                                  <m:r>
                                                    <a:rPr lang="de-DE" i="1">
                                                      <a:latin typeface="Cambria Math" charset="0"/>
                                                    </a:rPr>
                                                    <m:t>𝑟</m:t>
                                                  </m:r>
                                                  <m:d>
                                                    <m:dPr>
                                                      <m:ctrlPr>
                                                        <a:rPr lang="de-DE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de-DE" i="1">
                                                          <a:latin typeface="Cambria Math" charset="0"/>
                                                        </a:rPr>
                                                        <m:t>𝑃𝑢𝑏</m:t>
                                                      </m:r>
                                                      <m:d>
                                                        <m:dPr>
                                                          <m:ctrlPr>
                                                            <a:rPr lang="de-DE" b="0" i="1" smtClean="0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dPr>
                                                        <m:e>
                                                          <m:r>
                                                            <a:rPr lang="de-DE" b="0" i="1" smtClean="0">
                                                              <a:latin typeface="Cambria Math" charset="0"/>
                                                            </a:rPr>
                                                            <m:t>𝑋</m:t>
                                                          </m:r>
                                                          <m:r>
                                                            <a:rPr lang="de-DE" b="0" i="1" smtClean="0">
                                                              <a:latin typeface="Cambria Math" charset="0"/>
                                                            </a:rPr>
                                                            <m:t>,</m:t>
                                                          </m:r>
                                                          <m:r>
                                                            <a:rPr lang="de-DE" b="0" i="1" smtClean="0">
                                                              <a:latin typeface="Cambria Math" charset="0"/>
                                                            </a:rPr>
                                                            <m:t>𝑃</m:t>
                                                          </m:r>
                                                        </m:e>
                                                      </m:d>
                                                    </m:e>
                                                  </m:d>
                                                </m:sub>
                                                <m:sup/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de-DE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de-DE" i="1" smtClean="0">
                                                          <a:latin typeface="Cambria Math" charset="0"/>
                                                        </a:rPr>
                                                        <m:t>𝑔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de-DE" b="0" i="1" smtClean="0">
                                                          <a:latin typeface="Cambria Math" charset="0"/>
                                                        </a:rPr>
                                                        <m:t>3</m:t>
                                                      </m:r>
                                                    </m:sub>
                                                  </m:sSub>
                                                  <m:d>
                                                    <m:dPr>
                                                      <m:ctrlPr>
                                                        <a:rPr lang="de-DE" b="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de-DE" i="1">
                                                          <a:latin typeface="Cambria Math" charset="0"/>
                                                        </a:rPr>
                                                        <m:t>h</m:t>
                                                      </m:r>
                                                      <m:r>
                                                        <a:rPr lang="de-DE" i="1">
                                                          <a:latin typeface="Cambria Math" charset="0"/>
                                                        </a:rPr>
                                                        <m:t>,</m:t>
                                                      </m:r>
                                                      <m:r>
                                                        <a:rPr lang="de-DE" i="1">
                                                          <a:latin typeface="Cambria Math" charset="0"/>
                                                        </a:rPr>
                                                        <m:t>𝑐</m:t>
                                                      </m:r>
                                                      <m:r>
                                                        <a:rPr lang="de-DE" i="1">
                                                          <a:latin typeface="Cambria Math" charset="0"/>
                                                        </a:rPr>
                                                        <m:t>,</m:t>
                                                      </m:r>
                                                      <m:r>
                                                        <a:rPr lang="de-DE" b="0" i="1" smtClean="0">
                                                          <a:latin typeface="Cambria Math" charset="0"/>
                                                        </a:rPr>
                                                        <m:t>𝑝</m:t>
                                                      </m:r>
                                                    </m:e>
                                                  </m:d>
                                                </m:e>
                                              </m:nary>
                                            </m:e>
                                          </m:d>
                                        </m:e>
                                        <m:sup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 charset="0"/>
                                                </a:rPr>
                                                <m:t>𝑃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</m:e>
                                  </m:nary>
                                </m:e>
                              </m:d>
                            </m:e>
                            <m:sup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lang="de-DE" b="0" i="1" smtClean="0"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de-DE" b="0" i="1" smtClean="0">
                                  <a:latin typeface="Cambria Math" charset="0"/>
                                </a:rPr>
                                <m:t>𝑋</m:t>
                              </m:r>
                              <m:r>
                                <a:rPr lang="de-DE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≠</m:t>
                              </m:r>
                              <m:r>
                                <a:rPr lang="de-DE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𝑒𝑣𝑒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37" y="4773435"/>
                <a:ext cx="8814977" cy="974369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2187732" y="5798446"/>
                <a:ext cx="3860224" cy="8692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de-DE" b="0" i="1" smtClean="0">
                                      <a:latin typeface="Cambria Math" charset="0"/>
                                    </a:rPr>
                                    <m:t>𝑎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∈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𝑟</m:t>
                                  </m:r>
                                  <m:d>
                                    <m:d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i="1">
                                          <a:latin typeface="Cambria Math" charset="0"/>
                                        </a:rPr>
                                        <m:t>𝐴𝑝𝑝</m:t>
                                      </m:r>
                                      <m:d>
                                        <m:dPr>
                                          <m:ctrlPr>
                                            <a:rPr lang="de-DE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b="0" i="1" smtClean="0">
                                              <a:latin typeface="Cambria Math" charset="0"/>
                                            </a:rPr>
                                            <m:t>𝐴</m:t>
                                          </m:r>
                                        </m:e>
                                      </m:d>
                                    </m:e>
                                  </m:d>
                                </m:sub>
                                <m:sup/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de-DE" b="0" i="1" smtClean="0">
                                          <a:latin typeface="Cambria Math" charset="0"/>
                                        </a:rPr>
                                        <m:t>𝑚</m:t>
                                      </m:r>
                                      <m:r>
                                        <a:rPr lang="de-DE" i="1">
                                          <a:latin typeface="Cambria Math" charset="0"/>
                                        </a:rPr>
                                        <m:t>∈</m:t>
                                      </m:r>
                                      <m:r>
                                        <a:rPr lang="de-DE" i="1">
                                          <a:latin typeface="Cambria Math" charset="0"/>
                                        </a:rPr>
                                        <m:t>𝑟</m:t>
                                      </m:r>
                                      <m:d>
                                        <m:d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b="0" i="1" smtClean="0">
                                              <a:latin typeface="Cambria Math" charset="0"/>
                                            </a:rPr>
                                            <m:t>𝐵𝑖𝑧</m:t>
                                          </m:r>
                                          <m:d>
                                            <m:dPr>
                                              <m:ctrlP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 charset="0"/>
                                                </a:rPr>
                                                <m:t>𝑀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i="1">
                                              <a:latin typeface="Cambria Math" charset="0"/>
                                            </a:rPr>
                                            <m:t>𝑔</m:t>
                                          </m:r>
                                        </m:e>
                                        <m:sub>
                                          <m:r>
                                            <a:rPr lang="de-DE" i="1">
                                              <a:latin typeface="Cambria Math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i="1">
                                              <a:latin typeface="Cambria Math" charset="0"/>
                                            </a:rPr>
                                            <m:t>𝑎</m:t>
                                          </m:r>
                                          <m:r>
                                            <a:rPr lang="de-DE" i="1">
                                              <a:latin typeface="Cambria Math" charset="0"/>
                                            </a:rPr>
                                            <m:t>, </m:t>
                                          </m:r>
                                          <m:r>
                                            <a:rPr lang="de-DE" i="1">
                                              <a:latin typeface="Cambria Math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de-DE" i="1">
                                              <a:latin typeface="Cambria Math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de-DE" i="1">
                                              <a:latin typeface="Cambria Math" charset="0"/>
                                            </a:rPr>
                                            <m:t>h</m:t>
                                          </m:r>
                                        </m:e>
                                      </m:d>
                                    </m:e>
                                  </m:nary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de-DE" b="0" i="1" smtClean="0">
                              <a:latin typeface="Cambria Math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7732" y="5798446"/>
                <a:ext cx="3860224" cy="86921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7021906" y="6063249"/>
            <a:ext cx="1942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* Counting magic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616559" y="1024818"/>
            <a:ext cx="2395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Taghipour</a:t>
            </a:r>
            <a:r>
              <a:rPr lang="en-GB" dirty="0"/>
              <a:t> et al. (2013)</a:t>
            </a:r>
          </a:p>
        </p:txBody>
      </p:sp>
    </p:spTree>
    <p:extLst>
      <p:ext uri="{BB962C8B-B14F-4D97-AF65-F5344CB8AC3E}">
        <p14:creationId xmlns:p14="http://schemas.microsoft.com/office/powerpoint/2010/main" val="58242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Problem: Many Queries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GB" dirty="0">
                    <a:solidFill>
                      <a:schemeClr val="accent1"/>
                    </a:solidFill>
                  </a:rPr>
                  <a:t>Set of queries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charset="0"/>
                          </a:rPr>
                          <m:t>𝑅𝑒𝑠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GB" i="1">
                            <a:latin typeface="Cambria Math" charset="0"/>
                          </a:rPr>
                          <m:t>𝑒𝑣𝑒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)</m:t>
                        </m:r>
                      </m:e>
                    </m:d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 i="1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charset="0"/>
                          </a:rPr>
                          <m:t>𝐴𝑡𝑡𝐶𝑛𝑓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GB" i="1">
                            <a:latin typeface="Cambria Math" charset="0"/>
                          </a:rPr>
                          <m:t>𝑒𝑣𝑒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)</m:t>
                        </m:r>
                      </m:e>
                    </m:d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 i="1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charset="0"/>
                          </a:rPr>
                          <m:t>𝑃𝑢𝑏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GB" i="1">
                            <a:latin typeface="Cambria Math" charset="0"/>
                          </a:rPr>
                          <m:t>𝑒𝑣𝑒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de-DE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 i="1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charset="0"/>
                          </a:rPr>
                          <m:t>𝐻𝑜𝑡</m:t>
                        </m:r>
                      </m:e>
                    </m:d>
                  </m:oMath>
                </a14:m>
                <a:endParaRPr lang="de-DE" dirty="0"/>
              </a:p>
              <a:p>
                <a:pPr lvl="1"/>
                <a14:m>
                  <m:oMath xmlns:m="http://schemas.openxmlformats.org/officeDocument/2006/math">
                    <m:r>
                      <a:rPr lang="en-GB" i="1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charset="0"/>
                          </a:rPr>
                          <m:t>𝐴𝑝𝑝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(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de-DE" b="0" i="1" smtClean="0">
                            <a:latin typeface="Cambria Math" charset="0"/>
                          </a:rPr>
                          <m:t>)</m:t>
                        </m:r>
                      </m:e>
                    </m:d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 i="1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charset="0"/>
                          </a:rPr>
                          <m:t>𝐵𝑖𝑧</m:t>
                        </m:r>
                        <m:r>
                          <a:rPr lang="de-DE" i="1">
                            <a:latin typeface="Cambria Math" charset="0"/>
                          </a:rPr>
                          <m:t>(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de-DE" i="1">
                            <a:latin typeface="Cambria Math" charset="0"/>
                          </a:rPr>
                          <m:t>)</m:t>
                        </m:r>
                      </m:e>
                    </m:d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Combinations of variables</a:t>
                </a:r>
              </a:p>
              <a:p>
                <a:r>
                  <a:rPr lang="en-GB" dirty="0"/>
                  <a:t>Under evidence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i="1">
                        <a:latin typeface="Cambria Math" charset="0"/>
                      </a:rPr>
                      <m:t>𝐴𝑡𝑡𝐶𝑛𝑓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i="1">
                                <a:latin typeface="Cambria Math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de-DE" i="1">
                                <a:latin typeface="Cambria Math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de-DE" b="0" i="1" smtClean="0">
                        <a:latin typeface="Cambria Math" charset="0"/>
                      </a:rPr>
                      <m:t>=1 </m:t>
                    </m:r>
                  </m:oMath>
                </a14:m>
                <a:endParaRPr lang="de-DE" b="0" i="1" dirty="0">
                  <a:latin typeface="Cambria Math" charset="0"/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charset="0"/>
                          </a:rPr>
                          <m:t>𝑋</m:t>
                        </m:r>
                      </m:e>
                      <m:sup>
                        <m:r>
                          <a:rPr lang="de-DE" b="0" i="1" smtClean="0">
                            <a:latin typeface="Cambria Math" charset="0"/>
                          </a:rPr>
                          <m:t>′</m:t>
                        </m:r>
                      </m:sup>
                    </m:sSup>
                    <m:r>
                      <a:rPr lang="de-DE" b="0" i="1" smtClean="0">
                        <a:latin typeface="Cambria Math" charset="0"/>
                      </a:rPr>
                      <m:t>∈{</m:t>
                    </m:r>
                    <m:r>
                      <a:rPr lang="de-DE" b="0" i="1" smtClean="0">
                        <a:latin typeface="Cambria Math" charset="0"/>
                      </a:rPr>
                      <m:t>𝑎𝑙𝑖𝑐𝑒</m:t>
                    </m:r>
                    <m:r>
                      <a:rPr lang="de-DE" b="0" i="1" smtClean="0">
                        <a:latin typeface="Cambria Math" charset="0"/>
                      </a:rPr>
                      <m:t>, </m:t>
                    </m:r>
                    <m:r>
                      <a:rPr lang="de-DE" b="0" i="1" smtClean="0">
                        <a:latin typeface="Cambria Math" charset="0"/>
                      </a:rPr>
                      <m:t>𝑒𝑣𝑒</m:t>
                    </m:r>
                    <m:r>
                      <a:rPr lang="de-DE" b="0" i="1" smtClean="0">
                        <a:latin typeface="Cambria Math" charset="0"/>
                      </a:rPr>
                      <m:t>}</m:t>
                    </m:r>
                  </m:oMath>
                </a14:m>
                <a:endParaRPr lang="de-DE" b="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2821" t="-2130" b="-43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19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 anchor="b"/>
          <a:lstStyle/>
          <a:p>
            <a:r>
              <a:rPr lang="en-GB" dirty="0">
                <a:solidFill>
                  <a:schemeClr val="accent2"/>
                </a:solidFill>
              </a:rPr>
              <a:t>(L)VE starts with complete model for QA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002271" y="2639275"/>
            <a:ext cx="3809886" cy="2208228"/>
            <a:chOff x="4705464" y="2628884"/>
            <a:chExt cx="3809886" cy="22082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6181060" y="3246474"/>
                  <a:ext cx="616690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𝐻𝑜𝑡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81060" y="3246474"/>
                  <a:ext cx="616690" cy="389513"/>
                </a:xfrm>
                <a:prstGeom prst="ellipse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4935056" y="2628884"/>
                  <a:ext cx="985062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𝐴𝑝𝑝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(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𝐴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5056" y="2628884"/>
                  <a:ext cx="985062" cy="389513"/>
                </a:xfrm>
                <a:prstGeom prst="ellipse">
                  <a:avLst/>
                </a:prstGeom>
                <a:blipFill rotWithShape="0">
                  <a:blip r:embed="rId4"/>
                  <a:stretch>
                    <a:fillRect r="-610" b="-7576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074418" y="2631916"/>
                  <a:ext cx="985062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𝐵𝑖𝑧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(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𝑀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74418" y="2631916"/>
                  <a:ext cx="985062" cy="389513"/>
                </a:xfrm>
                <a:prstGeom prst="ellipse">
                  <a:avLst/>
                </a:prstGeom>
                <a:blipFill rotWithShape="0">
                  <a:blip r:embed="rId5"/>
                  <a:stretch>
                    <a:fillRect b="-909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4705464" y="3848480"/>
                  <a:ext cx="985062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𝑅𝑒𝑠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(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𝑋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5464" y="3848480"/>
                  <a:ext cx="985062" cy="389513"/>
                </a:xfrm>
                <a:prstGeom prst="ellipse">
                  <a:avLst/>
                </a:prstGeom>
                <a:blipFill rotWithShape="0">
                  <a:blip r:embed="rId6"/>
                  <a:stretch>
                    <a:fillRect b="-7576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5781014" y="4447599"/>
                  <a:ext cx="1416782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𝐴𝑡𝑡𝐶𝑛𝑓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(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𝑋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1014" y="4447599"/>
                  <a:ext cx="1416782" cy="389513"/>
                </a:xfrm>
                <a:prstGeom prst="ellipse">
                  <a:avLst/>
                </a:prstGeom>
                <a:blipFill rotWithShape="0">
                  <a:blip r:embed="rId7"/>
                  <a:stretch>
                    <a:fillRect b="-909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7214412" y="3839905"/>
                  <a:ext cx="1300938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𝑃𝑢𝑏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(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𝑋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𝑃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4412" y="3839905"/>
                  <a:ext cx="1300938" cy="389513"/>
                </a:xfrm>
                <a:prstGeom prst="ellipse">
                  <a:avLst/>
                </a:prstGeom>
                <a:blipFill rotWithShape="0">
                  <a:blip r:embed="rId8"/>
                  <a:stretch>
                    <a:fillRect b="-7576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 15"/>
            <p:cNvSpPr/>
            <p:nvPr/>
          </p:nvSpPr>
          <p:spPr>
            <a:xfrm>
              <a:off x="6373170" y="2706669"/>
              <a:ext cx="144000" cy="144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419250" y="2752749"/>
              <a:ext cx="144000" cy="144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083849" y="3925157"/>
              <a:ext cx="144000" cy="144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129929" y="3971237"/>
              <a:ext cx="144000" cy="144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679019" y="3919304"/>
              <a:ext cx="144000" cy="144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725099" y="3965384"/>
              <a:ext cx="144000" cy="144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2" name="Straight Connector 21"/>
            <p:cNvCxnSpPr>
              <a:stCxn id="17" idx="6"/>
              <a:endCxn id="23" idx="1"/>
            </p:cNvCxnSpPr>
            <p:nvPr/>
          </p:nvCxnSpPr>
          <p:spPr>
            <a:xfrm>
              <a:off x="5920118" y="2823641"/>
              <a:ext cx="499132" cy="11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8" idx="2"/>
              <a:endCxn id="23" idx="3"/>
            </p:cNvCxnSpPr>
            <p:nvPr/>
          </p:nvCxnSpPr>
          <p:spPr>
            <a:xfrm flipH="1" flipV="1">
              <a:off x="6563250" y="2824749"/>
              <a:ext cx="511168" cy="19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9" idx="6"/>
              <a:endCxn id="28" idx="1"/>
            </p:cNvCxnSpPr>
            <p:nvPr/>
          </p:nvCxnSpPr>
          <p:spPr>
            <a:xfrm>
              <a:off x="5690526" y="4043237"/>
              <a:ext cx="4394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28" idx="0"/>
              <a:endCxn id="16" idx="4"/>
            </p:cNvCxnSpPr>
            <p:nvPr/>
          </p:nvCxnSpPr>
          <p:spPr>
            <a:xfrm flipV="1">
              <a:off x="6201929" y="3635987"/>
              <a:ext cx="287476" cy="3352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6" idx="4"/>
              <a:endCxn id="32" idx="0"/>
            </p:cNvCxnSpPr>
            <p:nvPr/>
          </p:nvCxnSpPr>
          <p:spPr>
            <a:xfrm>
              <a:off x="6489405" y="3635987"/>
              <a:ext cx="307694" cy="3293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21" idx="2"/>
              <a:endCxn id="32" idx="3"/>
            </p:cNvCxnSpPr>
            <p:nvPr/>
          </p:nvCxnSpPr>
          <p:spPr>
            <a:xfrm flipH="1">
              <a:off x="6869099" y="4034662"/>
              <a:ext cx="345313" cy="27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28" idx="2"/>
              <a:endCxn id="20" idx="0"/>
            </p:cNvCxnSpPr>
            <p:nvPr/>
          </p:nvCxnSpPr>
          <p:spPr>
            <a:xfrm>
              <a:off x="6201929" y="4115237"/>
              <a:ext cx="287476" cy="3323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32" idx="2"/>
              <a:endCxn id="20" idx="0"/>
            </p:cNvCxnSpPr>
            <p:nvPr/>
          </p:nvCxnSpPr>
          <p:spPr>
            <a:xfrm flipH="1">
              <a:off x="6489405" y="4109384"/>
              <a:ext cx="307694" cy="3382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16" idx="0"/>
              <a:endCxn id="23" idx="2"/>
            </p:cNvCxnSpPr>
            <p:nvPr/>
          </p:nvCxnSpPr>
          <p:spPr>
            <a:xfrm flipV="1">
              <a:off x="6489405" y="2896749"/>
              <a:ext cx="1845" cy="3497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6465330" y="2798829"/>
              <a:ext cx="144000" cy="144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771179" y="4011464"/>
              <a:ext cx="144000" cy="144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176009" y="4017317"/>
              <a:ext cx="144000" cy="144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903780" y="2833429"/>
                <a:ext cx="2880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de-DE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3780" y="2833429"/>
                <a:ext cx="288091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21277" r="-6383" b="-24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191042" y="4050809"/>
                <a:ext cx="2934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de-DE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1042" y="4050809"/>
                <a:ext cx="293414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20833" r="-6250" b="-24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198449" y="4050553"/>
                <a:ext cx="2934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de-DE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8449" y="4050553"/>
                <a:ext cx="293414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20833" r="-6250" b="-239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8337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548B9-47A3-654B-8CE2-A426D2ACA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Time: Problems with MLN QA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F04C5-9AC5-9740-B74A-4B67889B0E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Grounding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US" dirty="0"/>
              <a:t>Leads to research about lifted inference:</a:t>
            </a:r>
          </a:p>
          <a:p>
            <a:r>
              <a:rPr lang="en-US" dirty="0"/>
              <a:t>Probabilistic relational models (PRMs)</a:t>
            </a:r>
          </a:p>
          <a:p>
            <a:r>
              <a:rPr lang="en-US" dirty="0"/>
              <a:t>Dynamic probabilistic relational models (DPRMs)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411475-E818-4B46-9072-C1AE06A52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8803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Junction Tree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 clusters in model to form junction tree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86" y="2244655"/>
            <a:ext cx="7364627" cy="40680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23965" y="1024818"/>
            <a:ext cx="3388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Lauritzen</a:t>
            </a:r>
            <a:r>
              <a:rPr lang="en-GB" dirty="0"/>
              <a:t> and </a:t>
            </a:r>
            <a:r>
              <a:rPr lang="en-GB" dirty="0" err="1"/>
              <a:t>Spiegelhalter</a:t>
            </a:r>
            <a:r>
              <a:rPr lang="en-GB" dirty="0"/>
              <a:t> (1988)</a:t>
            </a:r>
          </a:p>
        </p:txBody>
      </p:sp>
    </p:spTree>
    <p:extLst>
      <p:ext uri="{BB962C8B-B14F-4D97-AF65-F5344CB8AC3E}">
        <p14:creationId xmlns:p14="http://schemas.microsoft.com/office/powerpoint/2010/main" val="10134312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Junction Tree: Data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Clusters: sets of variables from underlying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21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24336" y="1915080"/>
            <a:ext cx="8923510" cy="4673597"/>
            <a:chOff x="124336" y="1915080"/>
            <a:chExt cx="8923510" cy="4673597"/>
          </a:xfrm>
        </p:grpSpPr>
        <p:sp>
          <p:nvSpPr>
            <p:cNvPr id="8" name="TextBox 7"/>
            <p:cNvSpPr txBox="1"/>
            <p:nvPr/>
          </p:nvSpPr>
          <p:spPr>
            <a:xfrm>
              <a:off x="3694669" y="1915080"/>
              <a:ext cx="1631092" cy="715089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Hot Biz.m</a:t>
              </a:r>
              <a:r>
                <a:rPr lang="en-GB" baseline="-25000" dirty="0"/>
                <a:t>1</a:t>
              </a:r>
            </a:p>
            <a:p>
              <a:pPr algn="ctr"/>
              <a:r>
                <a:rPr lang="en-GB" dirty="0"/>
                <a:t>App.a</a:t>
              </a:r>
              <a:r>
                <a:rPr lang="en-GB" baseline="-25000" dirty="0"/>
                <a:t>1</a:t>
              </a:r>
              <a:r>
                <a:rPr lang="en-GB" dirty="0"/>
                <a:t> App.a</a:t>
              </a:r>
              <a:r>
                <a:rPr lang="en-GB" baseline="-25000" dirty="0"/>
                <a:t>2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657598" y="2880651"/>
              <a:ext cx="1705233" cy="715089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Hot Biz.m</a:t>
              </a:r>
              <a:r>
                <a:rPr lang="en-GB" baseline="-25000" dirty="0"/>
                <a:t>2</a:t>
              </a:r>
            </a:p>
            <a:p>
              <a:pPr algn="ctr"/>
              <a:r>
                <a:rPr lang="en-GB" dirty="0"/>
                <a:t>App.a</a:t>
              </a:r>
              <a:r>
                <a:rPr lang="en-GB" baseline="-25000" dirty="0"/>
                <a:t>1</a:t>
              </a:r>
              <a:r>
                <a:rPr lang="en-GB" dirty="0"/>
                <a:t> App.a</a:t>
              </a:r>
              <a:r>
                <a:rPr lang="en-GB" baseline="-25000" dirty="0"/>
                <a:t>2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57840" y="3859176"/>
              <a:ext cx="1705233" cy="715089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Hot </a:t>
              </a:r>
              <a:r>
                <a:rPr lang="en-GB" dirty="0" err="1"/>
                <a:t>AttCnf.alice</a:t>
              </a:r>
              <a:r>
                <a:rPr lang="en-GB" dirty="0"/>
                <a:t> </a:t>
              </a:r>
              <a:r>
                <a:rPr lang="en-GB" dirty="0" err="1"/>
                <a:t>Res.alice</a:t>
              </a:r>
              <a:endParaRPr lang="en-GB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57598" y="3793446"/>
              <a:ext cx="1705233" cy="715089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Hot </a:t>
              </a:r>
              <a:r>
                <a:rPr lang="en-GB" dirty="0" err="1"/>
                <a:t>AttCnf.eve</a:t>
              </a:r>
              <a:r>
                <a:rPr lang="en-GB" dirty="0"/>
                <a:t> </a:t>
              </a:r>
              <a:r>
                <a:rPr lang="en-GB" dirty="0" err="1"/>
                <a:t>Res.eve</a:t>
              </a:r>
              <a:endParaRPr lang="en-GB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84853" y="3789535"/>
              <a:ext cx="1705233" cy="715089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Hot </a:t>
              </a:r>
              <a:r>
                <a:rPr lang="en-GB" dirty="0" err="1"/>
                <a:t>AttCnf.bob</a:t>
              </a:r>
              <a:r>
                <a:rPr lang="en-GB" dirty="0"/>
                <a:t> </a:t>
              </a:r>
              <a:r>
                <a:rPr lang="en-GB" dirty="0" err="1"/>
                <a:t>Res.bob</a:t>
              </a:r>
              <a:endParaRPr lang="en-GB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24336" y="4939832"/>
              <a:ext cx="1705233" cy="715089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Hot </a:t>
              </a:r>
              <a:r>
                <a:rPr lang="en-GB" dirty="0" err="1"/>
                <a:t>AttCnf.alice</a:t>
              </a:r>
              <a:r>
                <a:rPr lang="en-GB" dirty="0"/>
                <a:t> Pub.alice.p</a:t>
              </a:r>
              <a:r>
                <a:rPr lang="en-GB" baseline="-25000" dirty="0"/>
                <a:t>1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989436" y="4932017"/>
              <a:ext cx="1705233" cy="715089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Hot </a:t>
              </a:r>
              <a:r>
                <a:rPr lang="en-GB" dirty="0" err="1"/>
                <a:t>AttCnf.alice</a:t>
              </a:r>
              <a:r>
                <a:rPr lang="en-GB" dirty="0"/>
                <a:t> Pub.alice.p</a:t>
              </a:r>
              <a:r>
                <a:rPr lang="en-GB" baseline="-25000" dirty="0"/>
                <a:t>2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759796" y="5873588"/>
              <a:ext cx="1705233" cy="715089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Hot </a:t>
              </a:r>
              <a:r>
                <a:rPr lang="en-GB" dirty="0" err="1"/>
                <a:t>AttCnf.eve</a:t>
              </a:r>
              <a:r>
                <a:rPr lang="en-GB" dirty="0"/>
                <a:t> Pub.eve.p</a:t>
              </a:r>
              <a:r>
                <a:rPr lang="en-GB" baseline="-25000" dirty="0"/>
                <a:t>1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624896" y="5865773"/>
              <a:ext cx="1705233" cy="715089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Hot </a:t>
              </a:r>
              <a:r>
                <a:rPr lang="en-GB" dirty="0" err="1"/>
                <a:t>AttCnf.eve</a:t>
              </a:r>
              <a:r>
                <a:rPr lang="en-GB" dirty="0"/>
                <a:t> Pub.eve.p</a:t>
              </a:r>
              <a:r>
                <a:rPr lang="en-GB" baseline="-25000" dirty="0"/>
                <a:t>2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477513" y="4939832"/>
              <a:ext cx="1705233" cy="715089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Hot </a:t>
              </a:r>
              <a:r>
                <a:rPr lang="en-GB" dirty="0" err="1"/>
                <a:t>AttCnf.bob</a:t>
              </a:r>
              <a:r>
                <a:rPr lang="en-GB" dirty="0"/>
                <a:t> Pub.bob.p</a:t>
              </a:r>
              <a:r>
                <a:rPr lang="en-GB" baseline="-25000" dirty="0"/>
                <a:t>1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342613" y="4932017"/>
              <a:ext cx="1705233" cy="715089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Hot </a:t>
              </a:r>
              <a:r>
                <a:rPr lang="en-GB" dirty="0" err="1"/>
                <a:t>AttCnf.bob</a:t>
              </a:r>
              <a:r>
                <a:rPr lang="en-GB" dirty="0"/>
                <a:t> Pub.bob.p</a:t>
              </a:r>
              <a:r>
                <a:rPr lang="en-GB" baseline="-25000" dirty="0"/>
                <a:t>2</a:t>
              </a:r>
            </a:p>
          </p:txBody>
        </p:sp>
        <p:cxnSp>
          <p:nvCxnSpPr>
            <p:cNvPr id="24" name="Straight Connector 23"/>
            <p:cNvCxnSpPr>
              <a:stCxn id="9" idx="0"/>
              <a:endCxn id="8" idx="2"/>
            </p:cNvCxnSpPr>
            <p:nvPr/>
          </p:nvCxnSpPr>
          <p:spPr>
            <a:xfrm flipV="1">
              <a:off x="4510215" y="2630169"/>
              <a:ext cx="0" cy="25048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9" idx="2"/>
              <a:endCxn id="13" idx="0"/>
            </p:cNvCxnSpPr>
            <p:nvPr/>
          </p:nvCxnSpPr>
          <p:spPr>
            <a:xfrm>
              <a:off x="4510215" y="3595740"/>
              <a:ext cx="0" cy="19770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9" idx="3"/>
              <a:endCxn id="14" idx="0"/>
            </p:cNvCxnSpPr>
            <p:nvPr/>
          </p:nvCxnSpPr>
          <p:spPr>
            <a:xfrm>
              <a:off x="5362831" y="3238196"/>
              <a:ext cx="1874639" cy="551339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12" idx="0"/>
              <a:endCxn id="9" idx="1"/>
            </p:cNvCxnSpPr>
            <p:nvPr/>
          </p:nvCxnSpPr>
          <p:spPr>
            <a:xfrm flipV="1">
              <a:off x="1910457" y="3238196"/>
              <a:ext cx="1747141" cy="62098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13" idx="2"/>
              <a:endCxn id="18" idx="0"/>
            </p:cNvCxnSpPr>
            <p:nvPr/>
          </p:nvCxnSpPr>
          <p:spPr>
            <a:xfrm>
              <a:off x="4510215" y="4508535"/>
              <a:ext cx="967298" cy="135723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7" idx="0"/>
              <a:endCxn id="13" idx="2"/>
            </p:cNvCxnSpPr>
            <p:nvPr/>
          </p:nvCxnSpPr>
          <p:spPr>
            <a:xfrm flipV="1">
              <a:off x="3612413" y="4508535"/>
              <a:ext cx="897802" cy="136505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19" idx="0"/>
              <a:endCxn id="14" idx="2"/>
            </p:cNvCxnSpPr>
            <p:nvPr/>
          </p:nvCxnSpPr>
          <p:spPr>
            <a:xfrm flipV="1">
              <a:off x="6330130" y="4504624"/>
              <a:ext cx="907340" cy="43520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14" idx="2"/>
              <a:endCxn id="20" idx="0"/>
            </p:cNvCxnSpPr>
            <p:nvPr/>
          </p:nvCxnSpPr>
          <p:spPr>
            <a:xfrm>
              <a:off x="7237470" y="4504624"/>
              <a:ext cx="957760" cy="42739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12" idx="2"/>
              <a:endCxn id="16" idx="0"/>
            </p:cNvCxnSpPr>
            <p:nvPr/>
          </p:nvCxnSpPr>
          <p:spPr>
            <a:xfrm>
              <a:off x="1910457" y="4574265"/>
              <a:ext cx="931596" cy="35775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12" idx="2"/>
              <a:endCxn id="15" idx="0"/>
            </p:cNvCxnSpPr>
            <p:nvPr/>
          </p:nvCxnSpPr>
          <p:spPr>
            <a:xfrm flipH="1">
              <a:off x="976953" y="4574265"/>
              <a:ext cx="933504" cy="36556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>
          <a:xfrm>
            <a:off x="5623965" y="1024818"/>
            <a:ext cx="3388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Lauritzen</a:t>
            </a:r>
            <a:r>
              <a:rPr lang="en-GB" dirty="0"/>
              <a:t> and </a:t>
            </a:r>
            <a:r>
              <a:rPr lang="en-GB" dirty="0" err="1"/>
              <a:t>Spiegelhalter</a:t>
            </a:r>
            <a:r>
              <a:rPr lang="en-GB" dirty="0"/>
              <a:t> (1988)</a:t>
            </a:r>
          </a:p>
        </p:txBody>
      </p:sp>
    </p:spTree>
    <p:extLst>
      <p:ext uri="{BB962C8B-B14F-4D97-AF65-F5344CB8AC3E}">
        <p14:creationId xmlns:p14="http://schemas.microsoft.com/office/powerpoint/2010/main" val="4963275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Junction Tree: 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Junction tree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charset="0"/>
                      </a:rPr>
                      <m:t>𝐽</m:t>
                    </m:r>
                    <m:r>
                      <a:rPr lang="de-DE" b="0" i="1" dirty="0" smtClean="0">
                        <a:latin typeface="Cambria Math" charset="0"/>
                      </a:rPr>
                      <m:t>=(</m:t>
                    </m:r>
                    <m:r>
                      <a:rPr lang="de-DE" b="0" i="1" dirty="0" smtClean="0">
                        <a:latin typeface="Cambria Math" charset="0"/>
                      </a:rPr>
                      <m:t>𝑉</m:t>
                    </m:r>
                    <m:r>
                      <a:rPr lang="de-DE" b="0" i="1" dirty="0" smtClean="0">
                        <a:latin typeface="Cambria Math" charset="0"/>
                      </a:rPr>
                      <m:t>, </m:t>
                    </m:r>
                    <m:r>
                      <a:rPr lang="de-DE" b="0" i="1" dirty="0" smtClean="0">
                        <a:latin typeface="Cambria Math" charset="0"/>
                      </a:rPr>
                      <m:t>𝐸</m:t>
                    </m:r>
                    <m:r>
                      <a:rPr lang="de-DE" b="0" i="1" dirty="0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/>
                  <a:t> for model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</a:rPr>
                      <m:t>𝐹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charset="0"/>
                      </a:rPr>
                      <m:t>𝑉</m:t>
                    </m:r>
                  </m:oMath>
                </a14:m>
                <a:r>
                  <a:rPr lang="en-US" dirty="0"/>
                  <a:t> set of nodes, a node = cluster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charset="0"/>
                      </a:rPr>
                      <m:t>𝐶</m:t>
                    </m:r>
                  </m:oMath>
                </a14:m>
                <a:endParaRPr lang="de-DE" b="0" i="1" dirty="0">
                  <a:latin typeface="Cambria Math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charset="0"/>
                      </a:rPr>
                      <m:t>𝐸</m:t>
                    </m:r>
                  </m:oMath>
                </a14:m>
                <a:r>
                  <a:rPr lang="en-US" dirty="0"/>
                  <a:t> set of edges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>
                    <a:solidFill>
                      <a:schemeClr val="accent1"/>
                    </a:solidFill>
                  </a:rPr>
                  <a:t>A cluster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𝐶</m:t>
                        </m:r>
                      </m:e>
                      <m:sub>
                        <m:r>
                          <a:rPr lang="de-DE" b="0" i="1" dirty="0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is a set of variables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charset="0"/>
                      </a:rPr>
                      <m:t>𝐹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>
                    <a:solidFill>
                      <a:schemeClr val="accent1"/>
                    </a:solidFill>
                  </a:rPr>
                  <a:t>For every factor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charset="0"/>
                      </a:rPr>
                      <m:t>𝑓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charset="0"/>
                      </a:rPr>
                      <m:t>𝐹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, its arguments appear in some cluster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𝐶</m:t>
                        </m:r>
                      </m:e>
                      <m:sub>
                        <m:r>
                          <a:rPr lang="de-DE" b="0" i="1" dirty="0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>
                    <a:solidFill>
                      <a:schemeClr val="accent1"/>
                    </a:solidFill>
                  </a:rPr>
                  <a:t>If a variable from F appears in clusters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𝐶</m:t>
                        </m:r>
                      </m:e>
                      <m:sub>
                        <m:r>
                          <a:rPr lang="de-DE" b="0" i="1" dirty="0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𝐶</m:t>
                        </m:r>
                      </m:e>
                      <m:sub>
                        <m:r>
                          <a:rPr lang="de-DE" b="0" i="1" dirty="0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, it must appear in every cluster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𝐶</m:t>
                        </m:r>
                      </m:e>
                      <m:sub>
                        <m:r>
                          <a:rPr lang="de-DE" b="0" i="1" dirty="0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on the path between nodes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charset="0"/>
                      </a:rPr>
                      <m:t>𝑗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.</a:t>
                </a:r>
              </a:p>
              <a:p>
                <a:r>
                  <a:rPr lang="en-US" dirty="0"/>
                  <a:t>Each cluster has a </a:t>
                </a:r>
                <a:r>
                  <a:rPr lang="en-US" dirty="0">
                    <a:solidFill>
                      <a:schemeClr val="accent1"/>
                    </a:solidFill>
                  </a:rPr>
                  <a:t>local model</a:t>
                </a:r>
                <a:r>
                  <a:rPr lang="en-US" dirty="0"/>
                  <a:t>: set of factors</a:t>
                </a:r>
              </a:p>
              <a:p>
                <a:pPr lvl="1"/>
                <a:r>
                  <a:rPr lang="en-US" dirty="0"/>
                  <a:t>factor arguments subset of cluster</a:t>
                </a: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Separator</a:t>
                </a:r>
                <a:r>
                  <a:rPr lang="en-US" dirty="0"/>
                  <a:t>: shared variables of edges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charset="0"/>
                          </a:rPr>
                          <m:t>𝑖</m:t>
                        </m:r>
                        <m:r>
                          <a:rPr lang="en-US" i="1" dirty="0" err="1" smtClean="0">
                            <a:latin typeface="Cambria Math" charset="0"/>
                          </a:rPr>
                          <m:t>,</m:t>
                        </m:r>
                        <m:r>
                          <a:rPr lang="en-US" i="1" dirty="0" err="1" smtClean="0">
                            <a:latin typeface="Cambria Math" charset="0"/>
                          </a:rPr>
                          <m:t>𝑗</m:t>
                        </m:r>
                      </m:e>
                    </m:d>
                    <m:r>
                      <a:rPr lang="de-DE" b="0" i="1" dirty="0" smtClean="0">
                        <a:latin typeface="Cambria Math" charset="0"/>
                      </a:rPr>
                      <m:t>∈</m:t>
                    </m:r>
                    <m:r>
                      <a:rPr lang="de-DE" b="0" i="1" dirty="0" smtClean="0">
                        <a:latin typeface="Cambria Math" charset="0"/>
                      </a:rPr>
                      <m:t>𝐸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130" b="-36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22</a:t>
            </a:fld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623965" y="1024818"/>
            <a:ext cx="3388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Lauritzen</a:t>
            </a:r>
            <a:r>
              <a:rPr lang="en-GB" dirty="0"/>
              <a:t> and </a:t>
            </a:r>
            <a:r>
              <a:rPr lang="en-GB" dirty="0" err="1"/>
              <a:t>Spiegelhalter</a:t>
            </a:r>
            <a:r>
              <a:rPr lang="en-GB" dirty="0"/>
              <a:t> (1988)</a:t>
            </a:r>
          </a:p>
        </p:txBody>
      </p:sp>
    </p:spTree>
    <p:extLst>
      <p:ext uri="{BB962C8B-B14F-4D97-AF65-F5344CB8AC3E}">
        <p14:creationId xmlns:p14="http://schemas.microsoft.com/office/powerpoint/2010/main" val="5573778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Junction Tree: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Clusters sufficient for QA after some preprocessing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23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24336" y="1915080"/>
            <a:ext cx="8923510" cy="4673597"/>
            <a:chOff x="124336" y="1915080"/>
            <a:chExt cx="8923510" cy="46735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3694669" y="1915080"/>
                  <a:ext cx="1631092" cy="715089"/>
                </a:xfrm>
                <a:prstGeom prst="round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latin typeface="Cambria Math" charset="0"/>
                          </a:rPr>
                          <m:t>𝐻𝑜𝑡</m:t>
                        </m:r>
                        <m:r>
                          <a:rPr lang="en-GB" i="1" dirty="0" smtClean="0">
                            <a:latin typeface="Cambria Math" charset="0"/>
                          </a:rPr>
                          <m:t> </m:t>
                        </m:r>
                        <m:r>
                          <a:rPr lang="en-GB" i="1" dirty="0" smtClean="0">
                            <a:latin typeface="Cambria Math" charset="0"/>
                          </a:rPr>
                          <m:t>𝐵𝑖𝑧</m:t>
                        </m:r>
                        <m:r>
                          <a:rPr lang="en-GB" i="1" dirty="0" smtClean="0">
                            <a:latin typeface="Cambria Math" charset="0"/>
                          </a:rPr>
                          <m:t>.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dirty="0" smtClean="0">
                                <a:latin typeface="Cambria Math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latin typeface="Cambria Math" charset="0"/>
                          </a:rPr>
                          <m:t>𝐴𝑝𝑝</m:t>
                        </m:r>
                        <m:r>
                          <a:rPr lang="en-GB" i="1" dirty="0" smtClean="0">
                            <a:latin typeface="Cambria Math" charset="0"/>
                          </a:rPr>
                          <m:t>.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dirty="0" smtClean="0">
                                <a:latin typeface="Cambria Math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 dirty="0" smtClean="0">
                            <a:latin typeface="Cambria Math" charset="0"/>
                          </a:rPr>
                          <m:t> </m:t>
                        </m:r>
                        <m:r>
                          <a:rPr lang="en-GB" i="1" dirty="0" smtClean="0">
                            <a:latin typeface="Cambria Math" charset="0"/>
                          </a:rPr>
                          <m:t>𝐴𝑝𝑝</m:t>
                        </m:r>
                        <m:r>
                          <a:rPr lang="en-GB" i="1" dirty="0" smtClean="0">
                            <a:latin typeface="Cambria Math" charset="0"/>
                          </a:rPr>
                          <m:t>.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dirty="0" smtClean="0">
                                <a:latin typeface="Cambria Math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baseline="-250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4669" y="1915080"/>
                  <a:ext cx="1631092" cy="715089"/>
                </a:xfrm>
                <a:prstGeom prst="roundRect">
                  <a:avLst/>
                </a:prstGeom>
                <a:blipFill rotWithShape="0">
                  <a:blip r:embed="rId2"/>
                  <a:stretch>
                    <a:fillRect l="-2593" t="-43697" b="-571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3657598" y="2880651"/>
                  <a:ext cx="1705233" cy="701043"/>
                </a:xfrm>
                <a:prstGeom prst="round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latin typeface="Cambria Math" charset="0"/>
                          </a:rPr>
                          <m:t>𝐻𝑜𝑡</m:t>
                        </m:r>
                        <m:r>
                          <a:rPr lang="en-GB" i="1" dirty="0" smtClean="0">
                            <a:latin typeface="Cambria Math" charset="0"/>
                          </a:rPr>
                          <m:t> </m:t>
                        </m:r>
                        <m:r>
                          <a:rPr lang="en-GB" i="1" dirty="0" smtClean="0">
                            <a:latin typeface="Cambria Math" charset="0"/>
                          </a:rPr>
                          <m:t>𝐵𝑖𝑧</m:t>
                        </m:r>
                        <m:r>
                          <a:rPr lang="en-GB" i="1" dirty="0" smtClean="0">
                            <a:latin typeface="Cambria Math" charset="0"/>
                          </a:rPr>
                          <m:t>.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dirty="0" smtClean="0">
                                <a:latin typeface="Cambria Math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baseline="-25000" dirty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latin typeface="Cambria Math" charset="0"/>
                          </a:rPr>
                          <m:t>𝐴𝑝𝑝</m:t>
                        </m:r>
                        <m:r>
                          <a:rPr lang="en-GB" i="1" dirty="0" smtClean="0">
                            <a:latin typeface="Cambria Math" charset="0"/>
                          </a:rPr>
                          <m:t>.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dirty="0" smtClean="0">
                                <a:latin typeface="Cambria Math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 dirty="0" smtClean="0">
                            <a:latin typeface="Cambria Math" charset="0"/>
                          </a:rPr>
                          <m:t> </m:t>
                        </m:r>
                        <m:r>
                          <a:rPr lang="en-GB" i="1" dirty="0" smtClean="0">
                            <a:latin typeface="Cambria Math" charset="0"/>
                          </a:rPr>
                          <m:t>𝐴𝑝𝑝</m:t>
                        </m:r>
                        <m:r>
                          <a:rPr lang="en-GB" i="1" dirty="0" smtClean="0">
                            <a:latin typeface="Cambria Math" charset="0"/>
                          </a:rPr>
                          <m:t>.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dirty="0" smtClean="0">
                                <a:latin typeface="Cambria Math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baseline="-250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7598" y="2880651"/>
                  <a:ext cx="1705233" cy="701043"/>
                </a:xfrm>
                <a:prstGeom prst="roundRect">
                  <a:avLst/>
                </a:prstGeom>
                <a:blipFill rotWithShape="0">
                  <a:blip r:embed="rId3"/>
                  <a:stretch>
                    <a:fillRect l="-355" t="-44444" b="-5812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1057840" y="3859176"/>
                  <a:ext cx="1705233" cy="715089"/>
                </a:xfrm>
                <a:prstGeom prst="round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marL="49213"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latin typeface="Cambria Math" charset="0"/>
                          </a:rPr>
                          <m:t>𝐻𝑜𝑡</m:t>
                        </m:r>
                        <m:r>
                          <a:rPr lang="en-GB" i="1" dirty="0" smtClean="0">
                            <a:latin typeface="Cambria Math" charset="0"/>
                          </a:rPr>
                          <m:t> </m:t>
                        </m:r>
                        <m:r>
                          <a:rPr lang="en-GB" i="1" dirty="0" err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𝐴𝑡𝑡𝐶𝑛𝑓</m:t>
                        </m:r>
                        <m:r>
                          <m:rPr>
                            <m:nor/>
                          </m:rPr>
                          <a:rPr lang="en-GB" i="0" dirty="0" err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.</m:t>
                        </m:r>
                        <m:r>
                          <a:rPr lang="en-GB" i="1" dirty="0" err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𝑎𝑙𝑖𝑐𝑒</m:t>
                        </m:r>
                      </m:oMath>
                    </m:oMathPara>
                  </a14:m>
                  <a:endParaRPr lang="en-GB" dirty="0">
                    <a:solidFill>
                      <a:schemeClr val="accent1"/>
                    </a:solidFill>
                  </a:endParaRPr>
                </a:p>
                <a:p>
                  <a:pPr marL="401638"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latin typeface="Cambria Math" charset="0"/>
                          </a:rPr>
                          <m:t>𝑅𝑒𝑠</m:t>
                        </m:r>
                        <m:r>
                          <a:rPr lang="en-GB" i="1" dirty="0" smtClean="0">
                            <a:latin typeface="Cambria Math" charset="0"/>
                          </a:rPr>
                          <m:t>.</m:t>
                        </m:r>
                        <m:r>
                          <a:rPr lang="en-GB" i="1" dirty="0" smtClean="0">
                            <a:latin typeface="Cambria Math" charset="0"/>
                          </a:rPr>
                          <m:t>𝑎𝑙𝑖𝑐𝑒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7840" y="3859176"/>
                  <a:ext cx="1705233" cy="715089"/>
                </a:xfrm>
                <a:prstGeom prst="roundRect">
                  <a:avLst/>
                </a:prstGeom>
                <a:blipFill rotWithShape="0">
                  <a:blip r:embed="rId4"/>
                  <a:stretch>
                    <a:fillRect l="-4626" t="-43697" r="-4626" b="-1848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3657598" y="3793446"/>
                  <a:ext cx="1705233" cy="715089"/>
                </a:xfrm>
                <a:prstGeom prst="round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latin typeface="Cambria Math" charset="0"/>
                          </a:rPr>
                          <m:t>𝐻𝑜𝑡</m:t>
                        </m:r>
                        <m:r>
                          <a:rPr lang="en-GB" i="1" dirty="0" smtClean="0">
                            <a:latin typeface="Cambria Math" charset="0"/>
                          </a:rPr>
                          <m:t> </m:t>
                        </m:r>
                        <m:r>
                          <a:rPr lang="en-GB" i="1" dirty="0" err="1" smtClean="0">
                            <a:latin typeface="Cambria Math" charset="0"/>
                          </a:rPr>
                          <m:t>𝐴𝑡𝑡𝐶𝑛𝑓</m:t>
                        </m:r>
                        <m:r>
                          <m:rPr>
                            <m:nor/>
                          </m:rPr>
                          <a:rPr lang="en-GB" i="0" dirty="0" err="1" smtClean="0">
                            <a:latin typeface="Cambria Math" charset="0"/>
                          </a:rPr>
                          <m:t>.</m:t>
                        </m:r>
                        <m:r>
                          <a:rPr lang="en-GB" i="1" dirty="0" err="1" smtClean="0">
                            <a:latin typeface="Cambria Math" charset="0"/>
                          </a:rPr>
                          <m:t>𝑒𝑣𝑒</m:t>
                        </m:r>
                      </m:oMath>
                    </m:oMathPara>
                  </a14:m>
                  <a:endParaRPr lang="en-GB" dirty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latin typeface="Cambria Math" charset="0"/>
                          </a:rPr>
                          <m:t>𝑅𝑒𝑠</m:t>
                        </m:r>
                        <m:r>
                          <a:rPr lang="en-GB" i="1" dirty="0" smtClean="0">
                            <a:latin typeface="Cambria Math" charset="0"/>
                          </a:rPr>
                          <m:t>.</m:t>
                        </m:r>
                        <m:r>
                          <a:rPr lang="en-GB" i="1" dirty="0" smtClean="0">
                            <a:latin typeface="Cambria Math" charset="0"/>
                          </a:rPr>
                          <m:t>𝑒𝑣𝑒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7598" y="3793446"/>
                  <a:ext cx="1705233" cy="715089"/>
                </a:xfrm>
                <a:prstGeom prst="roundRect">
                  <a:avLst/>
                </a:prstGeom>
                <a:blipFill rotWithShape="0">
                  <a:blip r:embed="rId5"/>
                  <a:stretch>
                    <a:fillRect l="-1773" t="-43333" b="-175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6384853" y="3789535"/>
                  <a:ext cx="1705233" cy="715089"/>
                </a:xfrm>
                <a:prstGeom prst="round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latin typeface="Cambria Math" charset="0"/>
                          </a:rPr>
                          <m:t>𝐻𝑜𝑡</m:t>
                        </m:r>
                        <m:r>
                          <a:rPr lang="en-GB" i="1" dirty="0" smtClean="0">
                            <a:latin typeface="Cambria Math" charset="0"/>
                          </a:rPr>
                          <m:t> </m:t>
                        </m:r>
                        <m:r>
                          <a:rPr lang="en-GB" i="1" dirty="0" err="1" smtClean="0">
                            <a:latin typeface="Cambria Math" charset="0"/>
                          </a:rPr>
                          <m:t>𝐴𝑡𝑡𝐶𝑛𝑓</m:t>
                        </m:r>
                        <m:r>
                          <m:rPr>
                            <m:nor/>
                          </m:rPr>
                          <a:rPr lang="en-GB" i="0" dirty="0" err="1" smtClean="0">
                            <a:latin typeface="Cambria Math" charset="0"/>
                          </a:rPr>
                          <m:t>.</m:t>
                        </m:r>
                        <m:r>
                          <a:rPr lang="en-GB" i="1" dirty="0" err="1" smtClean="0">
                            <a:latin typeface="Cambria Math" charset="0"/>
                          </a:rPr>
                          <m:t>𝑏𝑜𝑏</m:t>
                        </m:r>
                        <m:r>
                          <a:rPr lang="en-GB" i="1" dirty="0" smtClean="0">
                            <a:latin typeface="Cambria Math" charset="0"/>
                          </a:rPr>
                          <m:t> </m:t>
                        </m:r>
                      </m:oMath>
                    </m:oMathPara>
                  </a14:m>
                  <a:endParaRPr lang="en-GB" dirty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latin typeface="Cambria Math" charset="0"/>
                          </a:rPr>
                          <m:t>𝑅𝑒𝑠</m:t>
                        </m:r>
                        <m:r>
                          <a:rPr lang="en-GB" i="1" dirty="0" smtClean="0">
                            <a:latin typeface="Cambria Math" charset="0"/>
                          </a:rPr>
                          <m:t>.</m:t>
                        </m:r>
                        <m:r>
                          <a:rPr lang="en-GB" i="1" dirty="0" smtClean="0">
                            <a:latin typeface="Cambria Math" charset="0"/>
                          </a:rPr>
                          <m:t>𝑏𝑜𝑏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84853" y="3789535"/>
                  <a:ext cx="1705233" cy="715089"/>
                </a:xfrm>
                <a:prstGeom prst="roundRect">
                  <a:avLst/>
                </a:prstGeom>
                <a:blipFill rotWithShape="0">
                  <a:blip r:embed="rId6"/>
                  <a:stretch>
                    <a:fillRect l="-3546" t="-43697" r="-2837" b="-1848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124336" y="4939832"/>
                  <a:ext cx="1705233" cy="715089"/>
                </a:xfrm>
                <a:prstGeom prst="round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marL="90488"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latin typeface="Cambria Math" charset="0"/>
                          </a:rPr>
                          <m:t>𝐻𝑜𝑡</m:t>
                        </m:r>
                        <m:r>
                          <a:rPr lang="en-GB" i="1" dirty="0" smtClean="0">
                            <a:latin typeface="Cambria Math" charset="0"/>
                          </a:rPr>
                          <m:t> </m:t>
                        </m:r>
                        <m:r>
                          <a:rPr lang="en-GB" i="1" dirty="0" err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𝐴𝑡𝑡𝐶𝑛𝑓</m:t>
                        </m:r>
                        <m:r>
                          <m:rPr>
                            <m:nor/>
                          </m:rPr>
                          <a:rPr lang="en-GB" i="0" dirty="0" err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.</m:t>
                        </m:r>
                        <m:r>
                          <a:rPr lang="en-GB" i="1" dirty="0" err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𝑎𝑙𝑖𝑐𝑒</m:t>
                        </m:r>
                        <m:r>
                          <a:rPr lang="en-GB" i="1" dirty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 </m:t>
                        </m:r>
                      </m:oMath>
                    </m:oMathPara>
                  </a14:m>
                  <a:endParaRPr lang="en-GB" dirty="0">
                    <a:solidFill>
                      <a:schemeClr val="accent1"/>
                    </a:solidFill>
                  </a:endParaRPr>
                </a:p>
                <a:p>
                  <a:pPr marL="358775"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latin typeface="Cambria Math" charset="0"/>
                          </a:rPr>
                          <m:t>𝑃𝑢𝑏</m:t>
                        </m:r>
                        <m:r>
                          <m:rPr>
                            <m:nor/>
                          </m:rPr>
                          <a:rPr lang="en-GB" i="0" dirty="0" smtClean="0">
                            <a:latin typeface="Cambria Math" charset="0"/>
                          </a:rPr>
                          <m:t>.</m:t>
                        </m:r>
                        <m:r>
                          <a:rPr lang="en-GB" i="1" dirty="0" smtClean="0">
                            <a:latin typeface="Cambria Math" charset="0"/>
                          </a:rPr>
                          <m:t>𝑎𝑙𝑖𝑐𝑒</m:t>
                        </m:r>
                        <m:r>
                          <m:rPr>
                            <m:nor/>
                          </m:rPr>
                          <a:rPr lang="en-GB" i="0" dirty="0" smtClean="0">
                            <a:latin typeface="Cambria Math" charset="0"/>
                          </a:rPr>
                          <m:t>.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dirty="0" smtClean="0"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baseline="-250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336" y="4939832"/>
                  <a:ext cx="1705233" cy="715089"/>
                </a:xfrm>
                <a:prstGeom prst="roundRect">
                  <a:avLst/>
                </a:prstGeom>
                <a:blipFill rotWithShape="0">
                  <a:blip r:embed="rId7"/>
                  <a:stretch>
                    <a:fillRect l="-4255" t="-43333" r="-8865" b="-175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1989436" y="4932017"/>
                  <a:ext cx="1705233" cy="715089"/>
                </a:xfrm>
                <a:prstGeom prst="round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marL="90488"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latin typeface="Cambria Math" charset="0"/>
                          </a:rPr>
                          <m:t>𝐻𝑜𝑡</m:t>
                        </m:r>
                        <m:r>
                          <a:rPr lang="en-GB" i="1" dirty="0" smtClean="0">
                            <a:latin typeface="Cambria Math" charset="0"/>
                          </a:rPr>
                          <m:t> </m:t>
                        </m:r>
                        <m:r>
                          <a:rPr lang="en-GB" i="1" dirty="0" err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𝐴𝑡𝑡𝐶𝑛𝑓</m:t>
                        </m:r>
                        <m:r>
                          <m:rPr>
                            <m:nor/>
                          </m:rPr>
                          <a:rPr lang="en-GB" i="0" dirty="0" err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.</m:t>
                        </m:r>
                        <m:r>
                          <a:rPr lang="en-GB" i="1" dirty="0" err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𝑎𝑙𝑖𝑐𝑒</m:t>
                        </m:r>
                        <m:r>
                          <a:rPr lang="en-GB" i="1" dirty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 </m:t>
                        </m:r>
                      </m:oMath>
                    </m:oMathPara>
                  </a14:m>
                  <a:endParaRPr lang="en-GB" dirty="0">
                    <a:solidFill>
                      <a:schemeClr val="accent1"/>
                    </a:solidFill>
                  </a:endParaRPr>
                </a:p>
                <a:p>
                  <a:pPr marL="358775"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latin typeface="Cambria Math" charset="0"/>
                          </a:rPr>
                          <m:t>𝑃𝑢𝑏</m:t>
                        </m:r>
                        <m:r>
                          <m:rPr>
                            <m:nor/>
                          </m:rPr>
                          <a:rPr lang="en-GB" i="0" dirty="0" smtClean="0">
                            <a:latin typeface="Cambria Math" charset="0"/>
                          </a:rPr>
                          <m:t>.</m:t>
                        </m:r>
                        <m:r>
                          <a:rPr lang="en-GB" i="1" dirty="0" smtClean="0">
                            <a:latin typeface="Cambria Math" charset="0"/>
                          </a:rPr>
                          <m:t>𝑎𝑙𝑖𝑐𝑒</m:t>
                        </m:r>
                        <m:r>
                          <m:rPr>
                            <m:nor/>
                          </m:rPr>
                          <a:rPr lang="en-GB" i="0" dirty="0" smtClean="0">
                            <a:latin typeface="Cambria Math" charset="0"/>
                          </a:rPr>
                          <m:t>.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dirty="0" smtClean="0"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baseline="-250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9436" y="4932017"/>
                  <a:ext cx="1705233" cy="715089"/>
                </a:xfrm>
                <a:prstGeom prst="roundRect">
                  <a:avLst/>
                </a:prstGeom>
                <a:blipFill rotWithShape="0">
                  <a:blip r:embed="rId8"/>
                  <a:stretch>
                    <a:fillRect l="-4255" t="-43697" r="-8865" b="-1848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2759796" y="5873588"/>
                  <a:ext cx="1705233" cy="715089"/>
                </a:xfrm>
                <a:prstGeom prst="round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latin typeface="Cambria Math" charset="0"/>
                          </a:rPr>
                          <m:t>𝐻𝑜𝑡</m:t>
                        </m:r>
                        <m:r>
                          <a:rPr lang="en-GB" i="1" dirty="0" smtClean="0">
                            <a:latin typeface="Cambria Math" charset="0"/>
                          </a:rPr>
                          <m:t> </m:t>
                        </m:r>
                        <m:r>
                          <a:rPr lang="en-GB" i="1" dirty="0" err="1" smtClean="0">
                            <a:latin typeface="Cambria Math" charset="0"/>
                          </a:rPr>
                          <m:t>𝐴𝑡𝑡𝐶𝑛𝑓</m:t>
                        </m:r>
                        <m:r>
                          <m:rPr>
                            <m:nor/>
                          </m:rPr>
                          <a:rPr lang="en-GB" i="0" dirty="0" err="1" smtClean="0">
                            <a:latin typeface="Cambria Math" charset="0"/>
                          </a:rPr>
                          <m:t>.</m:t>
                        </m:r>
                        <m:r>
                          <a:rPr lang="en-GB" i="1" dirty="0" err="1" smtClean="0">
                            <a:latin typeface="Cambria Math" charset="0"/>
                          </a:rPr>
                          <m:t>𝑒𝑣𝑒</m:t>
                        </m:r>
                        <m:r>
                          <a:rPr lang="en-GB" i="1" dirty="0" smtClean="0">
                            <a:latin typeface="Cambria Math" charset="0"/>
                          </a:rPr>
                          <m:t> </m:t>
                        </m:r>
                      </m:oMath>
                    </m:oMathPara>
                  </a14:m>
                  <a:endParaRPr lang="en-GB" dirty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latin typeface="Cambria Math" charset="0"/>
                          </a:rPr>
                          <m:t>𝑃𝑢𝑏</m:t>
                        </m:r>
                        <m:r>
                          <m:rPr>
                            <m:nor/>
                          </m:rPr>
                          <a:rPr lang="en-GB" i="0" dirty="0" smtClean="0">
                            <a:latin typeface="Cambria Math" charset="0"/>
                          </a:rPr>
                          <m:t>.</m:t>
                        </m:r>
                        <m:r>
                          <a:rPr lang="en-GB" i="1" dirty="0" smtClean="0">
                            <a:latin typeface="Cambria Math" charset="0"/>
                          </a:rPr>
                          <m:t>𝑒𝑣𝑒</m:t>
                        </m:r>
                        <m:r>
                          <m:rPr>
                            <m:nor/>
                          </m:rPr>
                          <a:rPr lang="en-GB" i="0" dirty="0" smtClean="0">
                            <a:latin typeface="Cambria Math" charset="0"/>
                          </a:rPr>
                          <m:t>.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dirty="0" smtClean="0"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baseline="-25000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9796" y="5873588"/>
                  <a:ext cx="1705233" cy="715089"/>
                </a:xfrm>
                <a:prstGeom prst="roundRect">
                  <a:avLst/>
                </a:prstGeom>
                <a:blipFill rotWithShape="0">
                  <a:blip r:embed="rId9"/>
                  <a:stretch>
                    <a:fillRect l="-3203" t="-43697" r="-2491" b="-1764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4624896" y="5865773"/>
                  <a:ext cx="1705233" cy="715089"/>
                </a:xfrm>
                <a:prstGeom prst="round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latin typeface="Cambria Math" charset="0"/>
                          </a:rPr>
                          <m:t>𝐻𝑜𝑡</m:t>
                        </m:r>
                        <m:r>
                          <a:rPr lang="en-GB" i="1" dirty="0" smtClean="0">
                            <a:latin typeface="Cambria Math" charset="0"/>
                          </a:rPr>
                          <m:t> </m:t>
                        </m:r>
                        <m:r>
                          <a:rPr lang="en-GB" i="1" dirty="0" err="1" smtClean="0">
                            <a:latin typeface="Cambria Math" charset="0"/>
                          </a:rPr>
                          <m:t>𝐴𝑡𝑡𝐶𝑛𝑓</m:t>
                        </m:r>
                        <m:r>
                          <m:rPr>
                            <m:nor/>
                          </m:rPr>
                          <a:rPr lang="en-GB" i="0" dirty="0" err="1" smtClean="0">
                            <a:latin typeface="Cambria Math" charset="0"/>
                          </a:rPr>
                          <m:t>.</m:t>
                        </m:r>
                        <m:r>
                          <a:rPr lang="en-GB" i="1" dirty="0" err="1" smtClean="0">
                            <a:latin typeface="Cambria Math" charset="0"/>
                          </a:rPr>
                          <m:t>𝑒𝑣𝑒</m:t>
                        </m:r>
                        <m:r>
                          <a:rPr lang="en-GB" i="1" dirty="0" smtClean="0">
                            <a:latin typeface="Cambria Math" charset="0"/>
                          </a:rPr>
                          <m:t> </m:t>
                        </m:r>
                      </m:oMath>
                    </m:oMathPara>
                  </a14:m>
                  <a:endParaRPr lang="en-GB" dirty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latin typeface="Cambria Math" charset="0"/>
                          </a:rPr>
                          <m:t>𝑃𝑢𝑏</m:t>
                        </m:r>
                        <m:r>
                          <m:rPr>
                            <m:nor/>
                          </m:rPr>
                          <a:rPr lang="en-GB" i="0" dirty="0" smtClean="0">
                            <a:latin typeface="Cambria Math" charset="0"/>
                          </a:rPr>
                          <m:t>.</m:t>
                        </m:r>
                        <m:r>
                          <a:rPr lang="en-GB" i="1" dirty="0" smtClean="0">
                            <a:latin typeface="Cambria Math" charset="0"/>
                          </a:rPr>
                          <m:t>𝑒𝑣𝑒</m:t>
                        </m:r>
                        <m:r>
                          <m:rPr>
                            <m:nor/>
                          </m:rPr>
                          <a:rPr lang="en-GB" i="0" dirty="0" smtClean="0">
                            <a:latin typeface="Cambria Math" charset="0"/>
                          </a:rPr>
                          <m:t>.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dirty="0" smtClean="0"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baseline="-250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4896" y="5865773"/>
                  <a:ext cx="1705233" cy="715089"/>
                </a:xfrm>
                <a:prstGeom prst="roundRect">
                  <a:avLst/>
                </a:prstGeom>
                <a:blipFill rotWithShape="0">
                  <a:blip r:embed="rId10"/>
                  <a:stretch>
                    <a:fillRect l="-3203" t="-43333" r="-2491" b="-175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5477513" y="4939832"/>
                  <a:ext cx="1705233" cy="708067"/>
                </a:xfrm>
                <a:prstGeom prst="round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latin typeface="Cambria Math" charset="0"/>
                          </a:rPr>
                          <m:t>𝐻𝑜𝑡</m:t>
                        </m:r>
                        <m:r>
                          <a:rPr lang="en-GB" i="1" dirty="0" smtClean="0">
                            <a:latin typeface="Cambria Math" charset="0"/>
                          </a:rPr>
                          <m:t> </m:t>
                        </m:r>
                        <m:r>
                          <a:rPr lang="en-GB" i="1" dirty="0" err="1" smtClean="0">
                            <a:latin typeface="Cambria Math" charset="0"/>
                          </a:rPr>
                          <m:t>𝐴𝑡𝑡𝐶𝑛𝑓</m:t>
                        </m:r>
                        <m:r>
                          <m:rPr>
                            <m:nor/>
                          </m:rPr>
                          <a:rPr lang="en-GB" i="0" dirty="0" err="1" smtClean="0">
                            <a:latin typeface="Cambria Math" charset="0"/>
                          </a:rPr>
                          <m:t>.</m:t>
                        </m:r>
                        <m:r>
                          <a:rPr lang="en-GB" i="1" dirty="0" err="1" smtClean="0">
                            <a:latin typeface="Cambria Math" charset="0"/>
                          </a:rPr>
                          <m:t>𝑏𝑜𝑏</m:t>
                        </m:r>
                        <m:r>
                          <a:rPr lang="en-GB" i="1" dirty="0" smtClean="0">
                            <a:latin typeface="Cambria Math" charset="0"/>
                          </a:rPr>
                          <m:t> </m:t>
                        </m:r>
                      </m:oMath>
                    </m:oMathPara>
                  </a14:m>
                  <a:endParaRPr lang="en-GB" dirty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latin typeface="Cambria Math" charset="0"/>
                          </a:rPr>
                          <m:t>𝑃𝑢𝑏</m:t>
                        </m:r>
                        <m:r>
                          <m:rPr>
                            <m:nor/>
                          </m:rPr>
                          <a:rPr lang="en-GB" i="0" dirty="0" smtClean="0">
                            <a:latin typeface="Cambria Math" charset="0"/>
                          </a:rPr>
                          <m:t>.</m:t>
                        </m:r>
                        <m:r>
                          <a:rPr lang="en-GB" i="1" dirty="0" smtClean="0">
                            <a:latin typeface="Cambria Math" charset="0"/>
                          </a:rPr>
                          <m:t>𝑏𝑜𝑏</m:t>
                        </m:r>
                        <m:r>
                          <m:rPr>
                            <m:nor/>
                          </m:rPr>
                          <a:rPr lang="en-GB" i="0" dirty="0" smtClean="0">
                            <a:latin typeface="Cambria Math" charset="0"/>
                          </a:rPr>
                          <m:t>.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dirty="0" smtClean="0"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baseline="-25000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7513" y="4939832"/>
                  <a:ext cx="1705233" cy="708067"/>
                </a:xfrm>
                <a:prstGeom prst="roundRect">
                  <a:avLst/>
                </a:prstGeom>
                <a:blipFill rotWithShape="0">
                  <a:blip r:embed="rId11"/>
                  <a:stretch>
                    <a:fillRect l="-3915" t="-44068" r="-2847" b="-1949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7342613" y="4932017"/>
                  <a:ext cx="1705233" cy="715089"/>
                </a:xfrm>
                <a:prstGeom prst="round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latin typeface="Cambria Math" charset="0"/>
                          </a:rPr>
                          <m:t>𝐻𝑜𝑡</m:t>
                        </m:r>
                        <m:r>
                          <a:rPr lang="en-GB" i="1" dirty="0" smtClean="0">
                            <a:latin typeface="Cambria Math" charset="0"/>
                          </a:rPr>
                          <m:t> </m:t>
                        </m:r>
                        <m:r>
                          <a:rPr lang="en-GB" i="1" dirty="0" err="1" smtClean="0">
                            <a:latin typeface="Cambria Math" charset="0"/>
                          </a:rPr>
                          <m:t>𝐴𝑡𝑡𝐶𝑛𝑓</m:t>
                        </m:r>
                        <m:r>
                          <m:rPr>
                            <m:nor/>
                          </m:rPr>
                          <a:rPr lang="en-GB" i="0" dirty="0" err="1" smtClean="0">
                            <a:latin typeface="Cambria Math" charset="0"/>
                          </a:rPr>
                          <m:t>.</m:t>
                        </m:r>
                        <m:r>
                          <a:rPr lang="en-GB" i="1" dirty="0" err="1" smtClean="0">
                            <a:latin typeface="Cambria Math" charset="0"/>
                          </a:rPr>
                          <m:t>𝑏𝑜𝑏</m:t>
                        </m:r>
                        <m:r>
                          <a:rPr lang="en-GB" i="1" dirty="0" smtClean="0">
                            <a:latin typeface="Cambria Math" charset="0"/>
                          </a:rPr>
                          <m:t> </m:t>
                        </m:r>
                      </m:oMath>
                    </m:oMathPara>
                  </a14:m>
                  <a:endParaRPr lang="en-GB" dirty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latin typeface="Cambria Math" charset="0"/>
                          </a:rPr>
                          <m:t>𝑃𝑢𝑏</m:t>
                        </m:r>
                        <m:r>
                          <m:rPr>
                            <m:nor/>
                          </m:rPr>
                          <a:rPr lang="en-GB" i="0" dirty="0" smtClean="0">
                            <a:latin typeface="Cambria Math" charset="0"/>
                          </a:rPr>
                          <m:t>.</m:t>
                        </m:r>
                        <m:r>
                          <a:rPr lang="en-GB" i="1" dirty="0" smtClean="0">
                            <a:latin typeface="Cambria Math" charset="0"/>
                          </a:rPr>
                          <m:t>𝑏𝑜𝑏</m:t>
                        </m:r>
                        <m:r>
                          <m:rPr>
                            <m:nor/>
                          </m:rPr>
                          <a:rPr lang="en-GB" i="0" dirty="0" smtClean="0">
                            <a:latin typeface="Cambria Math" charset="0"/>
                          </a:rPr>
                          <m:t>.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dirty="0" smtClean="0"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baseline="-250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2613" y="4932017"/>
                  <a:ext cx="1705233" cy="715089"/>
                </a:xfrm>
                <a:prstGeom prst="roundRect">
                  <a:avLst/>
                </a:prstGeom>
                <a:blipFill rotWithShape="0">
                  <a:blip r:embed="rId12"/>
                  <a:stretch>
                    <a:fillRect l="-3546" t="-43697" r="-2837" b="-1848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Connector 23"/>
            <p:cNvCxnSpPr>
              <a:stCxn id="9" idx="0"/>
              <a:endCxn id="8" idx="2"/>
            </p:cNvCxnSpPr>
            <p:nvPr/>
          </p:nvCxnSpPr>
          <p:spPr>
            <a:xfrm flipV="1">
              <a:off x="4510215" y="2630169"/>
              <a:ext cx="0" cy="25048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9" idx="2"/>
              <a:endCxn id="13" idx="0"/>
            </p:cNvCxnSpPr>
            <p:nvPr/>
          </p:nvCxnSpPr>
          <p:spPr>
            <a:xfrm>
              <a:off x="4510215" y="3581694"/>
              <a:ext cx="0" cy="21175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9" idx="3"/>
              <a:endCxn id="14" idx="0"/>
            </p:cNvCxnSpPr>
            <p:nvPr/>
          </p:nvCxnSpPr>
          <p:spPr>
            <a:xfrm>
              <a:off x="5362831" y="3231173"/>
              <a:ext cx="1874639" cy="55836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12" idx="0"/>
              <a:endCxn id="9" idx="1"/>
            </p:cNvCxnSpPr>
            <p:nvPr/>
          </p:nvCxnSpPr>
          <p:spPr>
            <a:xfrm flipV="1">
              <a:off x="1910457" y="3231173"/>
              <a:ext cx="1747141" cy="62800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13" idx="2"/>
              <a:endCxn id="18" idx="0"/>
            </p:cNvCxnSpPr>
            <p:nvPr/>
          </p:nvCxnSpPr>
          <p:spPr>
            <a:xfrm>
              <a:off x="4510215" y="4508535"/>
              <a:ext cx="967298" cy="135723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7" idx="0"/>
              <a:endCxn id="13" idx="2"/>
            </p:cNvCxnSpPr>
            <p:nvPr/>
          </p:nvCxnSpPr>
          <p:spPr>
            <a:xfrm flipV="1">
              <a:off x="3612413" y="4508535"/>
              <a:ext cx="897802" cy="136505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19" idx="0"/>
              <a:endCxn id="14" idx="2"/>
            </p:cNvCxnSpPr>
            <p:nvPr/>
          </p:nvCxnSpPr>
          <p:spPr>
            <a:xfrm flipV="1">
              <a:off x="6330130" y="4504624"/>
              <a:ext cx="907340" cy="43520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14" idx="2"/>
              <a:endCxn id="20" idx="0"/>
            </p:cNvCxnSpPr>
            <p:nvPr/>
          </p:nvCxnSpPr>
          <p:spPr>
            <a:xfrm>
              <a:off x="7237470" y="4504624"/>
              <a:ext cx="957760" cy="42739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12" idx="2"/>
              <a:endCxn id="16" idx="0"/>
            </p:cNvCxnSpPr>
            <p:nvPr/>
          </p:nvCxnSpPr>
          <p:spPr>
            <a:xfrm>
              <a:off x="1910457" y="4574265"/>
              <a:ext cx="931596" cy="35775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12" idx="2"/>
              <a:endCxn id="15" idx="0"/>
            </p:cNvCxnSpPr>
            <p:nvPr/>
          </p:nvCxnSpPr>
          <p:spPr>
            <a:xfrm flipH="1">
              <a:off x="976953" y="4574265"/>
              <a:ext cx="933504" cy="36556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5325761" y="1992996"/>
                <a:ext cx="295978" cy="2796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de-DE" b="0" i="1" smtClean="0">
                              <a:latin typeface="Cambria Math" charset="0"/>
                            </a:rPr>
                            <m:t>1</m:t>
                          </m:r>
                        </m:sub>
                        <m:sup>
                          <m:r>
                            <a:rPr lang="de-DE" b="0" i="1" smtClean="0">
                              <a:latin typeface="Cambria Math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5761" y="1992996"/>
                <a:ext cx="295978" cy="279628"/>
              </a:xfrm>
              <a:prstGeom prst="rect">
                <a:avLst/>
              </a:prstGeom>
              <a:blipFill rotWithShape="0">
                <a:blip r:embed="rId13"/>
                <a:stretch>
                  <a:fillRect l="-29167" t="-2174" r="-6250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5617832" y="1992996"/>
                <a:ext cx="300915" cy="2802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de-DE" b="0" i="1" smtClean="0">
                              <a:latin typeface="Cambria Math" charset="0"/>
                            </a:rPr>
                            <m:t>1</m:t>
                          </m:r>
                        </m:sub>
                        <m:sup>
                          <m:r>
                            <a:rPr lang="de-DE" b="0" i="1" smtClean="0">
                              <a:latin typeface="Cambria Math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7832" y="1992996"/>
                <a:ext cx="300915" cy="280205"/>
              </a:xfrm>
              <a:prstGeom prst="rect">
                <a:avLst/>
              </a:prstGeom>
              <a:blipFill rotWithShape="0">
                <a:blip r:embed="rId14"/>
                <a:stretch>
                  <a:fillRect l="-28571" t="-2174" r="-6122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363993" y="2885838"/>
                <a:ext cx="300915" cy="2815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de-DE" b="0" i="1" smtClean="0">
                              <a:latin typeface="Cambria Math" charset="0"/>
                            </a:rPr>
                            <m:t>1</m:t>
                          </m:r>
                        </m:sub>
                        <m:sup>
                          <m:r>
                            <a:rPr lang="de-DE" b="0" i="1" smtClean="0">
                              <a:latin typeface="Cambria Math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3993" y="2885838"/>
                <a:ext cx="300915" cy="281552"/>
              </a:xfrm>
              <a:prstGeom prst="rect">
                <a:avLst/>
              </a:prstGeom>
              <a:blipFill rotWithShape="0">
                <a:blip r:embed="rId15"/>
                <a:stretch>
                  <a:fillRect l="-28571" t="-2128" r="-6122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5670423" y="2888339"/>
                <a:ext cx="300916" cy="279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de-DE" b="0" i="1" smtClean="0">
                              <a:latin typeface="Cambria Math" charset="0"/>
                            </a:rPr>
                            <m:t>1</m:t>
                          </m:r>
                        </m:sub>
                        <m:sup>
                          <m:r>
                            <a:rPr lang="de-DE" b="0" i="1" smtClean="0">
                              <a:latin typeface="Cambria Math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0423" y="2888339"/>
                <a:ext cx="300916" cy="279051"/>
              </a:xfrm>
              <a:prstGeom prst="rect">
                <a:avLst/>
              </a:prstGeom>
              <a:blipFill rotWithShape="0">
                <a:blip r:embed="rId16"/>
                <a:stretch>
                  <a:fillRect l="-28000" t="-2174" r="-6000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2764235" y="3857428"/>
                <a:ext cx="295978" cy="2796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de-DE" b="0" i="1" smtClean="0">
                              <a:latin typeface="Cambria Math" charset="0"/>
                            </a:rPr>
                            <m:t>2</m:t>
                          </m:r>
                        </m:sub>
                        <m:sup>
                          <m:r>
                            <a:rPr lang="de-DE" b="0" i="1" smtClean="0">
                              <a:latin typeface="Cambria Math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4235" y="3857428"/>
                <a:ext cx="295978" cy="279628"/>
              </a:xfrm>
              <a:prstGeom prst="rect">
                <a:avLst/>
              </a:prstGeom>
              <a:blipFill rotWithShape="0">
                <a:blip r:embed="rId17"/>
                <a:stretch>
                  <a:fillRect l="-28571" t="-2174" r="-6122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5389475" y="3787620"/>
                <a:ext cx="300915" cy="2807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de-DE" b="0" i="1" smtClean="0">
                              <a:latin typeface="Cambria Math" charset="0"/>
                            </a:rPr>
                            <m:t>2</m:t>
                          </m:r>
                        </m:sub>
                        <m:sup>
                          <m:r>
                            <a:rPr lang="de-DE" b="0" i="1" smtClean="0">
                              <a:latin typeface="Cambria Math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9475" y="3787620"/>
                <a:ext cx="300915" cy="280718"/>
              </a:xfrm>
              <a:prstGeom prst="rect">
                <a:avLst/>
              </a:prstGeom>
              <a:blipFill rotWithShape="0">
                <a:blip r:embed="rId18"/>
                <a:stretch>
                  <a:fillRect l="-28571" t="-2174" r="-8163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8124013" y="3785570"/>
                <a:ext cx="300915" cy="2821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de-DE" b="0" i="1" smtClean="0">
                              <a:latin typeface="Cambria Math" charset="0"/>
                            </a:rPr>
                            <m:t>2</m:t>
                          </m:r>
                        </m:sub>
                        <m:sup>
                          <m:r>
                            <a:rPr lang="de-DE" b="0" i="1" smtClean="0">
                              <a:latin typeface="Cambria Math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4013" y="3785570"/>
                <a:ext cx="300915" cy="282129"/>
              </a:xfrm>
              <a:prstGeom prst="rect">
                <a:avLst/>
              </a:prstGeom>
              <a:blipFill rotWithShape="0">
                <a:blip r:embed="rId19"/>
                <a:stretch>
                  <a:fillRect l="-28571" t="-2174" r="-6122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98381" y="5647106"/>
                <a:ext cx="295978" cy="2796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de-DE" b="0" i="1" smtClean="0">
                              <a:latin typeface="Cambria Math" charset="0"/>
                            </a:rPr>
                            <m:t>3</m:t>
                          </m:r>
                        </m:sub>
                        <m:sup>
                          <m:r>
                            <a:rPr lang="de-DE" b="0" i="1" smtClean="0">
                              <a:latin typeface="Cambria Math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381" y="5647106"/>
                <a:ext cx="295978" cy="279628"/>
              </a:xfrm>
              <a:prstGeom prst="rect">
                <a:avLst/>
              </a:prstGeom>
              <a:blipFill rotWithShape="0">
                <a:blip r:embed="rId20"/>
                <a:stretch>
                  <a:fillRect l="-29167" t="-2174" r="-6250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2038670" y="5658081"/>
                <a:ext cx="300915" cy="2809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de-DE" b="0" i="1" smtClean="0">
                              <a:latin typeface="Cambria Math" charset="0"/>
                            </a:rPr>
                            <m:t>3</m:t>
                          </m:r>
                        </m:sub>
                        <m:sup>
                          <m:r>
                            <a:rPr lang="de-DE" b="0" i="1" smtClean="0">
                              <a:latin typeface="Cambria Math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8670" y="5658081"/>
                <a:ext cx="300915" cy="280974"/>
              </a:xfrm>
              <a:prstGeom prst="rect">
                <a:avLst/>
              </a:prstGeom>
              <a:blipFill rotWithShape="0">
                <a:blip r:embed="rId21"/>
                <a:stretch>
                  <a:fillRect l="-28000" t="-2174" r="-6000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6850825" y="5665745"/>
                <a:ext cx="300915" cy="2821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de-DE" b="0" i="1" smtClean="0">
                              <a:latin typeface="Cambria Math" charset="0"/>
                            </a:rPr>
                            <m:t>3</m:t>
                          </m:r>
                        </m:sub>
                        <m:sup>
                          <m:r>
                            <a:rPr lang="de-DE" b="0" i="1" smtClean="0">
                              <a:latin typeface="Cambria Math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0825" y="5665745"/>
                <a:ext cx="300915" cy="282129"/>
              </a:xfrm>
              <a:prstGeom prst="rect">
                <a:avLst/>
              </a:prstGeom>
              <a:blipFill rotWithShape="0">
                <a:blip r:embed="rId22"/>
                <a:stretch>
                  <a:fillRect l="-28571" t="-2128" r="-6122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8691114" y="5676720"/>
                <a:ext cx="300916" cy="287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de-DE" b="0" i="1" smtClean="0">
                              <a:latin typeface="Cambria Math" charset="0"/>
                            </a:rPr>
                            <m:t>3</m:t>
                          </m:r>
                        </m:sub>
                        <m:sup>
                          <m:r>
                            <a:rPr lang="de-DE" b="0" i="1" smtClean="0">
                              <a:latin typeface="Cambria Math" charset="0"/>
                            </a:rPr>
                            <m:t>6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1114" y="5676720"/>
                <a:ext cx="300916" cy="287771"/>
              </a:xfrm>
              <a:prstGeom prst="rect">
                <a:avLst/>
              </a:prstGeom>
              <a:blipFill rotWithShape="0">
                <a:blip r:embed="rId23"/>
                <a:stretch>
                  <a:fillRect l="-28571" t="-2128" r="-6122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4097259" y="5575751"/>
                <a:ext cx="300915" cy="283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de-DE" b="0" i="1" smtClean="0">
                              <a:latin typeface="Cambria Math" charset="0"/>
                            </a:rPr>
                            <m:t>3</m:t>
                          </m:r>
                        </m:sub>
                        <m:sup>
                          <m:r>
                            <a:rPr lang="de-DE" b="0" i="1" smtClean="0">
                              <a:latin typeface="Cambria Math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7259" y="5575751"/>
                <a:ext cx="300915" cy="283539"/>
              </a:xfrm>
              <a:prstGeom prst="rect">
                <a:avLst/>
              </a:prstGeom>
              <a:blipFill rotWithShape="0">
                <a:blip r:embed="rId24"/>
                <a:stretch>
                  <a:fillRect l="-28571" t="-2174" r="-8163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4717161" y="5585817"/>
                <a:ext cx="300916" cy="287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de-DE" b="0" i="1" smtClean="0">
                              <a:latin typeface="Cambria Math" charset="0"/>
                            </a:rPr>
                            <m:t>3</m:t>
                          </m:r>
                        </m:sub>
                        <m:sup>
                          <m:r>
                            <a:rPr lang="de-DE" b="0" i="1" smtClean="0">
                              <a:latin typeface="Cambria Math" charset="0"/>
                            </a:rPr>
                            <m:t>5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7161" y="5585817"/>
                <a:ext cx="300916" cy="287771"/>
              </a:xfrm>
              <a:prstGeom prst="rect">
                <a:avLst/>
              </a:prstGeom>
              <a:blipFill rotWithShape="0">
                <a:blip r:embed="rId25"/>
                <a:stretch>
                  <a:fillRect l="-28571" r="-8163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5325761" y="1946045"/>
            <a:ext cx="592986" cy="36714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5899898" y="1868007"/>
            <a:ext cx="1973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chemeClr val="accent1"/>
                </a:solidFill>
              </a:rPr>
              <a:t>Local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439528" y="3190189"/>
                <a:ext cx="6776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charset="0"/>
                        </a:rPr>
                        <m:t>𝐻𝑜𝑡</m:t>
                      </m:r>
                      <m:r>
                        <a:rPr lang="en-GB" i="1" dirty="0" smtClean="0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9528" y="3190189"/>
                <a:ext cx="677621" cy="369332"/>
              </a:xfrm>
              <a:prstGeom prst="rect">
                <a:avLst/>
              </a:prstGeom>
              <a:blipFill rotWithShape="0">
                <a:blip r:embed="rId26"/>
                <a:stretch>
                  <a:fillRect t="-95082" b="-1213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/>
          <p:cNvSpPr/>
          <p:nvPr/>
        </p:nvSpPr>
        <p:spPr>
          <a:xfrm>
            <a:off x="2456892" y="3190189"/>
            <a:ext cx="592986" cy="36714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>
            <a:off x="807156" y="3114164"/>
            <a:ext cx="1611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Separator</a:t>
            </a:r>
          </a:p>
        </p:txBody>
      </p:sp>
    </p:spTree>
    <p:extLst>
      <p:ext uri="{BB962C8B-B14F-4D97-AF65-F5344CB8AC3E}">
        <p14:creationId xmlns:p14="http://schemas.microsoft.com/office/powerpoint/2010/main" val="7919908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Junction Tree: Message Passing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Distribute local information by messages</a:t>
            </a:r>
          </a:p>
          <a:p>
            <a:r>
              <a:rPr lang="en-US" dirty="0">
                <a:solidFill>
                  <a:schemeClr val="accent1"/>
                </a:solidFill>
              </a:rPr>
              <a:t>Messages</a:t>
            </a:r>
            <a:r>
              <a:rPr lang="en-US" dirty="0"/>
              <a:t> from periphery to </a:t>
            </a:r>
            <a:r>
              <a:rPr lang="en-US" dirty="0" err="1"/>
              <a:t>centre</a:t>
            </a:r>
            <a:r>
              <a:rPr lang="en-US" dirty="0"/>
              <a:t> and back</a:t>
            </a:r>
          </a:p>
          <a:p>
            <a:pPr lvl="1"/>
            <a:r>
              <a:rPr lang="en-US" dirty="0"/>
              <a:t>VE on local model and other messages</a:t>
            </a:r>
          </a:p>
          <a:p>
            <a:pPr lvl="1"/>
            <a:r>
              <a:rPr lang="en-US" dirty="0"/>
              <a:t>I.e., query over separator variables</a:t>
            </a:r>
          </a:p>
          <a:p>
            <a:r>
              <a:rPr lang="en-US" dirty="0"/>
              <a:t>Local computations correctness: </a:t>
            </a:r>
          </a:p>
          <a:p>
            <a:pPr lvl="1"/>
            <a:r>
              <a:rPr lang="en-US" dirty="0"/>
              <a:t>Valid junction tree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combination</a:t>
            </a:r>
            <a:r>
              <a:rPr lang="en-US" dirty="0"/>
              <a:t> &amp; </a:t>
            </a:r>
            <a:r>
              <a:rPr lang="en-US" dirty="0" err="1">
                <a:solidFill>
                  <a:schemeClr val="accent1"/>
                </a:solidFill>
              </a:rPr>
              <a:t>marginalisation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/>
              <a:t>(in the form of multiplication &amp; summing out)</a:t>
            </a:r>
          </a:p>
          <a:p>
            <a:pPr lvl="1"/>
            <a:endParaRPr lang="en-US" dirty="0"/>
          </a:p>
          <a:p>
            <a:r>
              <a:rPr lang="en-US" dirty="0"/>
              <a:t>QA on local models (including messages)</a:t>
            </a:r>
          </a:p>
          <a:p>
            <a:pPr lvl="1"/>
            <a:r>
              <a:rPr lang="en-US" dirty="0"/>
              <a:t>Use cluster that contains query variables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31619" y="1024818"/>
            <a:ext cx="5880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Lauritzen</a:t>
            </a:r>
            <a:r>
              <a:rPr lang="en-GB" dirty="0"/>
              <a:t> and </a:t>
            </a:r>
            <a:r>
              <a:rPr lang="en-GB" dirty="0" err="1"/>
              <a:t>Spiegelhalter</a:t>
            </a:r>
            <a:r>
              <a:rPr lang="en-GB" dirty="0"/>
              <a:t> (1988), </a:t>
            </a:r>
            <a:r>
              <a:rPr lang="en-GB" dirty="0" err="1"/>
              <a:t>Shenoy</a:t>
            </a:r>
            <a:r>
              <a:rPr lang="en-GB" dirty="0"/>
              <a:t> and Shafer (1990)</a:t>
            </a:r>
          </a:p>
        </p:txBody>
      </p:sp>
    </p:spTree>
    <p:extLst>
      <p:ext uri="{BB962C8B-B14F-4D97-AF65-F5344CB8AC3E}">
        <p14:creationId xmlns:p14="http://schemas.microsoft.com/office/powerpoint/2010/main" val="15180831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Junction Tree: Messages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</a:t>
            </a:r>
            <a:r>
              <a:rPr lang="en-US" dirty="0">
                <a:solidFill>
                  <a:schemeClr val="accent1"/>
                </a:solidFill>
              </a:rPr>
              <a:t>periphery</a:t>
            </a:r>
            <a:r>
              <a:rPr lang="en-US" dirty="0"/>
              <a:t> to </a:t>
            </a:r>
            <a:r>
              <a:rPr lang="en-US" dirty="0" err="1">
                <a:solidFill>
                  <a:schemeClr val="accent3"/>
                </a:solidFill>
              </a:rPr>
              <a:t>centre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/>
              <a:t>and back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25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5325761" y="1992996"/>
                <a:ext cx="295978" cy="2796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de-DE" b="0" i="1" smtClean="0">
                              <a:latin typeface="Cambria Math" charset="0"/>
                            </a:rPr>
                            <m:t>1</m:t>
                          </m:r>
                        </m:sub>
                        <m:sup>
                          <m:r>
                            <a:rPr lang="de-DE" b="0" i="1" smtClean="0">
                              <a:latin typeface="Cambria Math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5761" y="1992996"/>
                <a:ext cx="295978" cy="279628"/>
              </a:xfrm>
              <a:prstGeom prst="rect">
                <a:avLst/>
              </a:prstGeom>
              <a:blipFill rotWithShape="0">
                <a:blip r:embed="rId2"/>
                <a:stretch>
                  <a:fillRect l="-29167" t="-2174" r="-6250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5617832" y="1992996"/>
                <a:ext cx="300915" cy="2802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de-DE" b="0" i="1" smtClean="0">
                              <a:latin typeface="Cambria Math" charset="0"/>
                            </a:rPr>
                            <m:t>1</m:t>
                          </m:r>
                        </m:sub>
                        <m:sup>
                          <m:r>
                            <a:rPr lang="de-DE" b="0" i="1" smtClean="0">
                              <a:latin typeface="Cambria Math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7832" y="1992996"/>
                <a:ext cx="300915" cy="280205"/>
              </a:xfrm>
              <a:prstGeom prst="rect">
                <a:avLst/>
              </a:prstGeom>
              <a:blipFill rotWithShape="0">
                <a:blip r:embed="rId3"/>
                <a:stretch>
                  <a:fillRect l="-28571" t="-2174" r="-6122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363993" y="2885838"/>
                <a:ext cx="300915" cy="2815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de-DE" b="0" i="1" smtClean="0">
                              <a:latin typeface="Cambria Math" charset="0"/>
                            </a:rPr>
                            <m:t>1</m:t>
                          </m:r>
                        </m:sub>
                        <m:sup>
                          <m:r>
                            <a:rPr lang="de-DE" b="0" i="1" smtClean="0">
                              <a:latin typeface="Cambria Math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3993" y="2885838"/>
                <a:ext cx="300915" cy="281552"/>
              </a:xfrm>
              <a:prstGeom prst="rect">
                <a:avLst/>
              </a:prstGeom>
              <a:blipFill rotWithShape="0">
                <a:blip r:embed="rId4"/>
                <a:stretch>
                  <a:fillRect l="-28571" t="-2128" r="-6122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5670423" y="2888339"/>
                <a:ext cx="300916" cy="279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de-DE" b="0" i="1" smtClean="0">
                              <a:latin typeface="Cambria Math" charset="0"/>
                            </a:rPr>
                            <m:t>1</m:t>
                          </m:r>
                        </m:sub>
                        <m:sup>
                          <m:r>
                            <a:rPr lang="de-DE" b="0" i="1" smtClean="0">
                              <a:latin typeface="Cambria Math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0423" y="2888339"/>
                <a:ext cx="300916" cy="279051"/>
              </a:xfrm>
              <a:prstGeom prst="rect">
                <a:avLst/>
              </a:prstGeom>
              <a:blipFill rotWithShape="0">
                <a:blip r:embed="rId5"/>
                <a:stretch>
                  <a:fillRect l="-28000" t="-2174" r="-6000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2764235" y="3857428"/>
                <a:ext cx="295978" cy="2796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de-DE" b="0" i="1" smtClean="0">
                              <a:latin typeface="Cambria Math" charset="0"/>
                            </a:rPr>
                            <m:t>2</m:t>
                          </m:r>
                        </m:sub>
                        <m:sup>
                          <m:r>
                            <a:rPr lang="de-DE" b="0" i="1" smtClean="0">
                              <a:latin typeface="Cambria Math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4235" y="3857428"/>
                <a:ext cx="295978" cy="279628"/>
              </a:xfrm>
              <a:prstGeom prst="rect">
                <a:avLst/>
              </a:prstGeom>
              <a:blipFill rotWithShape="0">
                <a:blip r:embed="rId6"/>
                <a:stretch>
                  <a:fillRect l="-28571" t="-2174" r="-6122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5389475" y="3787620"/>
                <a:ext cx="300915" cy="2807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de-DE" b="0" i="1" smtClean="0">
                              <a:latin typeface="Cambria Math" charset="0"/>
                            </a:rPr>
                            <m:t>2</m:t>
                          </m:r>
                        </m:sub>
                        <m:sup>
                          <m:r>
                            <a:rPr lang="de-DE" b="0" i="1" smtClean="0">
                              <a:latin typeface="Cambria Math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9475" y="3787620"/>
                <a:ext cx="300915" cy="280718"/>
              </a:xfrm>
              <a:prstGeom prst="rect">
                <a:avLst/>
              </a:prstGeom>
              <a:blipFill rotWithShape="0">
                <a:blip r:embed="rId7"/>
                <a:stretch>
                  <a:fillRect l="-28571" t="-2174" r="-8163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8124013" y="3785570"/>
                <a:ext cx="300915" cy="2821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de-DE" b="0" i="1" smtClean="0">
                              <a:latin typeface="Cambria Math" charset="0"/>
                            </a:rPr>
                            <m:t>2</m:t>
                          </m:r>
                        </m:sub>
                        <m:sup>
                          <m:r>
                            <a:rPr lang="de-DE" b="0" i="1" smtClean="0">
                              <a:latin typeface="Cambria Math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4013" y="3785570"/>
                <a:ext cx="300915" cy="282129"/>
              </a:xfrm>
              <a:prstGeom prst="rect">
                <a:avLst/>
              </a:prstGeom>
              <a:blipFill rotWithShape="0">
                <a:blip r:embed="rId8"/>
                <a:stretch>
                  <a:fillRect l="-28571" t="-2174" r="-6122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98381" y="5647106"/>
                <a:ext cx="295978" cy="2796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de-DE" b="0" i="1" smtClean="0">
                              <a:latin typeface="Cambria Math" charset="0"/>
                            </a:rPr>
                            <m:t>3</m:t>
                          </m:r>
                        </m:sub>
                        <m:sup>
                          <m:r>
                            <a:rPr lang="de-DE" b="0" i="1" smtClean="0">
                              <a:latin typeface="Cambria Math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381" y="5647106"/>
                <a:ext cx="295978" cy="279628"/>
              </a:xfrm>
              <a:prstGeom prst="rect">
                <a:avLst/>
              </a:prstGeom>
              <a:blipFill rotWithShape="0">
                <a:blip r:embed="rId9"/>
                <a:stretch>
                  <a:fillRect l="-29167" t="-2174" r="-6250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2038670" y="5658081"/>
                <a:ext cx="300915" cy="2809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de-DE" b="0" i="1" smtClean="0">
                              <a:latin typeface="Cambria Math" charset="0"/>
                            </a:rPr>
                            <m:t>3</m:t>
                          </m:r>
                        </m:sub>
                        <m:sup>
                          <m:r>
                            <a:rPr lang="de-DE" b="0" i="1" smtClean="0">
                              <a:latin typeface="Cambria Math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8670" y="5658081"/>
                <a:ext cx="300915" cy="280974"/>
              </a:xfrm>
              <a:prstGeom prst="rect">
                <a:avLst/>
              </a:prstGeom>
              <a:blipFill rotWithShape="0">
                <a:blip r:embed="rId10"/>
                <a:stretch>
                  <a:fillRect l="-28000" t="-2174" r="-6000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6850825" y="5665745"/>
                <a:ext cx="300915" cy="2821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de-DE" b="0" i="1" smtClean="0">
                              <a:latin typeface="Cambria Math" charset="0"/>
                            </a:rPr>
                            <m:t>3</m:t>
                          </m:r>
                        </m:sub>
                        <m:sup>
                          <m:r>
                            <a:rPr lang="de-DE" b="0" i="1" smtClean="0">
                              <a:latin typeface="Cambria Math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0825" y="5665745"/>
                <a:ext cx="300915" cy="282129"/>
              </a:xfrm>
              <a:prstGeom prst="rect">
                <a:avLst/>
              </a:prstGeom>
              <a:blipFill rotWithShape="0">
                <a:blip r:embed="rId11"/>
                <a:stretch>
                  <a:fillRect l="-28571" t="-2128" r="-6122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8691114" y="5676720"/>
                <a:ext cx="300916" cy="287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de-DE" b="0" i="1" smtClean="0">
                              <a:latin typeface="Cambria Math" charset="0"/>
                            </a:rPr>
                            <m:t>3</m:t>
                          </m:r>
                        </m:sub>
                        <m:sup>
                          <m:r>
                            <a:rPr lang="de-DE" b="0" i="1" smtClean="0">
                              <a:latin typeface="Cambria Math" charset="0"/>
                            </a:rPr>
                            <m:t>6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1114" y="5676720"/>
                <a:ext cx="300916" cy="287771"/>
              </a:xfrm>
              <a:prstGeom prst="rect">
                <a:avLst/>
              </a:prstGeom>
              <a:blipFill rotWithShape="0">
                <a:blip r:embed="rId12"/>
                <a:stretch>
                  <a:fillRect l="-28571" t="-2128" r="-6122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4097259" y="5575751"/>
                <a:ext cx="300915" cy="283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de-DE" b="0" i="1" smtClean="0">
                              <a:latin typeface="Cambria Math" charset="0"/>
                            </a:rPr>
                            <m:t>3</m:t>
                          </m:r>
                        </m:sub>
                        <m:sup>
                          <m:r>
                            <a:rPr lang="de-DE" b="0" i="1" smtClean="0">
                              <a:latin typeface="Cambria Math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7259" y="5575751"/>
                <a:ext cx="300915" cy="283539"/>
              </a:xfrm>
              <a:prstGeom prst="rect">
                <a:avLst/>
              </a:prstGeom>
              <a:blipFill rotWithShape="0">
                <a:blip r:embed="rId13"/>
                <a:stretch>
                  <a:fillRect l="-28571" t="-2174" r="-8163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4717161" y="5585817"/>
                <a:ext cx="300916" cy="287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de-DE" b="0" i="1" smtClean="0">
                              <a:latin typeface="Cambria Math" charset="0"/>
                            </a:rPr>
                            <m:t>3</m:t>
                          </m:r>
                        </m:sub>
                        <m:sup>
                          <m:r>
                            <a:rPr lang="de-DE" b="0" i="1" smtClean="0">
                              <a:latin typeface="Cambria Math" charset="0"/>
                            </a:rPr>
                            <m:t>5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7161" y="5585817"/>
                <a:ext cx="300916" cy="287771"/>
              </a:xfrm>
              <a:prstGeom prst="rect">
                <a:avLst/>
              </a:prstGeom>
              <a:blipFill rotWithShape="0">
                <a:blip r:embed="rId14"/>
                <a:stretch>
                  <a:fillRect l="-28571" r="-8163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124336" y="1915080"/>
            <a:ext cx="8923510" cy="4673597"/>
            <a:chOff x="124336" y="1915080"/>
            <a:chExt cx="8923510" cy="46735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3694669" y="1915080"/>
                  <a:ext cx="1631092" cy="715089"/>
                </a:xfrm>
                <a:prstGeom prst="roundRect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𝐻𝑜𝑡</m:t>
                        </m:r>
                        <m:r>
                          <a:rPr lang="en-GB" i="1" dirty="0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a:rPr lang="en-GB" i="1" dirty="0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𝐵𝑖𝑧</m:t>
                        </m:r>
                        <m:r>
                          <a:rPr lang="en-GB" i="1" dirty="0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.</m:t>
                        </m:r>
                        <m:sSub>
                          <m:sSubPr>
                            <m:ctrlP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dirty="0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dirty="0">
                    <a:solidFill>
                      <a:schemeClr val="accent1"/>
                    </a:solidFill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𝐴𝑝𝑝</m:t>
                        </m:r>
                        <m:r>
                          <a:rPr lang="en-GB" i="1" dirty="0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.</m:t>
                        </m:r>
                        <m:sSub>
                          <m:sSubPr>
                            <m:ctrlP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dirty="0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 dirty="0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a:rPr lang="en-GB" i="1" dirty="0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𝐴𝑝𝑝</m:t>
                        </m:r>
                        <m:r>
                          <a:rPr lang="en-GB" i="1" dirty="0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.</m:t>
                        </m:r>
                        <m:sSub>
                          <m:sSubPr>
                            <m:ctrlP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dirty="0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baseline="-250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4669" y="1915080"/>
                  <a:ext cx="1631092" cy="715089"/>
                </a:xfrm>
                <a:prstGeom prst="roundRect">
                  <a:avLst/>
                </a:prstGeom>
                <a:blipFill rotWithShape="0">
                  <a:blip r:embed="rId15"/>
                  <a:stretch>
                    <a:fillRect l="-2593" t="-43697" b="-57143"/>
                  </a:stretch>
                </a:blip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3657598" y="2880651"/>
                  <a:ext cx="1705233" cy="701043"/>
                </a:xfrm>
                <a:prstGeom prst="roundRect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solidFill>
                              <a:schemeClr val="accent3"/>
                            </a:solidFill>
                            <a:latin typeface="Cambria Math" charset="0"/>
                          </a:rPr>
                          <m:t>𝐻𝑜𝑡</m:t>
                        </m:r>
                        <m:r>
                          <a:rPr lang="en-GB" i="1" dirty="0" smtClean="0">
                            <a:solidFill>
                              <a:schemeClr val="accent3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a:rPr lang="en-GB" i="1" dirty="0" smtClean="0">
                            <a:solidFill>
                              <a:schemeClr val="accent3"/>
                            </a:solidFill>
                            <a:latin typeface="Cambria Math" charset="0"/>
                          </a:rPr>
                          <m:t>𝐵𝑖𝑧</m:t>
                        </m:r>
                        <m:r>
                          <a:rPr lang="en-GB" i="1" dirty="0" smtClean="0">
                            <a:solidFill>
                              <a:schemeClr val="accent3"/>
                            </a:solidFill>
                            <a:latin typeface="Cambria Math" charset="0"/>
                          </a:rPr>
                          <m:t>.</m:t>
                        </m:r>
                        <m:sSub>
                          <m:sSubPr>
                            <m:ctrlPr>
                              <a:rPr lang="de-DE" b="0" i="1" dirty="0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dirty="0" smtClean="0">
                                <a:solidFill>
                                  <a:schemeClr val="accent3"/>
                                </a:solidFill>
                                <a:latin typeface="Cambria Math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b="0" i="1" dirty="0" smtClean="0">
                                <a:solidFill>
                                  <a:schemeClr val="accent3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baseline="-25000" dirty="0">
                    <a:solidFill>
                      <a:schemeClr val="accent3"/>
                    </a:solidFill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solidFill>
                              <a:schemeClr val="accent3"/>
                            </a:solidFill>
                            <a:latin typeface="Cambria Math" charset="0"/>
                          </a:rPr>
                          <m:t>𝐴𝑝𝑝</m:t>
                        </m:r>
                        <m:r>
                          <a:rPr lang="en-GB" i="1" dirty="0" smtClean="0">
                            <a:solidFill>
                              <a:schemeClr val="accent3"/>
                            </a:solidFill>
                            <a:latin typeface="Cambria Math" charset="0"/>
                          </a:rPr>
                          <m:t>.</m:t>
                        </m:r>
                        <m:sSub>
                          <m:sSubPr>
                            <m:ctrlPr>
                              <a:rPr lang="de-DE" b="0" i="1" dirty="0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dirty="0" smtClean="0">
                                <a:solidFill>
                                  <a:schemeClr val="accent3"/>
                                </a:solidFill>
                                <a:latin typeface="Cambria Math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b="0" i="1" dirty="0" smtClean="0">
                                <a:solidFill>
                                  <a:schemeClr val="accent3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 dirty="0" smtClean="0">
                            <a:solidFill>
                              <a:schemeClr val="accent3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a:rPr lang="en-GB" i="1" dirty="0" smtClean="0">
                            <a:solidFill>
                              <a:schemeClr val="accent3"/>
                            </a:solidFill>
                            <a:latin typeface="Cambria Math" charset="0"/>
                          </a:rPr>
                          <m:t>𝐴𝑝𝑝</m:t>
                        </m:r>
                        <m:r>
                          <a:rPr lang="en-GB" i="1" dirty="0" smtClean="0">
                            <a:solidFill>
                              <a:schemeClr val="accent3"/>
                            </a:solidFill>
                            <a:latin typeface="Cambria Math" charset="0"/>
                          </a:rPr>
                          <m:t>.</m:t>
                        </m:r>
                        <m:sSub>
                          <m:sSubPr>
                            <m:ctrlPr>
                              <a:rPr lang="de-DE" b="0" i="1" dirty="0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dirty="0" smtClean="0">
                                <a:solidFill>
                                  <a:schemeClr val="accent3"/>
                                </a:solidFill>
                                <a:latin typeface="Cambria Math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b="0" i="1" dirty="0" smtClean="0">
                                <a:solidFill>
                                  <a:schemeClr val="accent3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baseline="-25000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7598" y="2880651"/>
                  <a:ext cx="1705233" cy="701043"/>
                </a:xfrm>
                <a:prstGeom prst="roundRect">
                  <a:avLst/>
                </a:prstGeom>
                <a:blipFill rotWithShape="0">
                  <a:blip r:embed="rId16"/>
                  <a:stretch>
                    <a:fillRect l="-355" t="-44444" b="-58120"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1057840" y="3859176"/>
                  <a:ext cx="1705233" cy="715089"/>
                </a:xfrm>
                <a:prstGeom prst="round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marL="49213"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latin typeface="Cambria Math" charset="0"/>
                          </a:rPr>
                          <m:t>𝐻𝑜𝑡</m:t>
                        </m:r>
                        <m:r>
                          <a:rPr lang="en-GB" i="1" dirty="0" smtClean="0">
                            <a:latin typeface="Cambria Math" charset="0"/>
                          </a:rPr>
                          <m:t> </m:t>
                        </m:r>
                        <m: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𝐴𝑡𝑡𝐶𝑛𝑓</m:t>
                        </m:r>
                        <m:r>
                          <m:rPr>
                            <m:nor/>
                          </m:rPr>
                          <a:rPr lang="en-GB" i="0" dirty="0" err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.</m:t>
                        </m:r>
                        <m:r>
                          <a:rPr lang="en-GB" i="1" dirty="0" err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𝑎𝑙𝑖𝑐𝑒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  <a:p>
                  <a:pPr marL="401638"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latin typeface="Cambria Math" charset="0"/>
                          </a:rPr>
                          <m:t>𝑅𝑒𝑠</m:t>
                        </m:r>
                        <m:r>
                          <a:rPr lang="en-GB" i="1" dirty="0" smtClean="0">
                            <a:latin typeface="Cambria Math" charset="0"/>
                          </a:rPr>
                          <m:t>.</m:t>
                        </m:r>
                        <m:r>
                          <a:rPr lang="en-GB" i="1" dirty="0" smtClean="0">
                            <a:latin typeface="Cambria Math" charset="0"/>
                          </a:rPr>
                          <m:t>𝑎𝑙𝑖𝑐𝑒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7840" y="3859176"/>
                  <a:ext cx="1705233" cy="715089"/>
                </a:xfrm>
                <a:prstGeom prst="roundRect">
                  <a:avLst/>
                </a:prstGeom>
                <a:blipFill rotWithShape="0">
                  <a:blip r:embed="rId17"/>
                  <a:stretch>
                    <a:fillRect l="-4626" t="-43697" r="-4626" b="-1848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3657598" y="3793446"/>
                  <a:ext cx="1705233" cy="715089"/>
                </a:xfrm>
                <a:prstGeom prst="round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latin typeface="Cambria Math" charset="0"/>
                          </a:rPr>
                          <m:t>𝐻𝑜𝑡</m:t>
                        </m:r>
                        <m:r>
                          <a:rPr lang="en-GB" i="1" dirty="0" smtClean="0">
                            <a:latin typeface="Cambria Math" charset="0"/>
                          </a:rPr>
                          <m:t> </m:t>
                        </m:r>
                        <m:r>
                          <a:rPr lang="en-GB" i="1" dirty="0" err="1" smtClean="0">
                            <a:latin typeface="Cambria Math" charset="0"/>
                          </a:rPr>
                          <m:t>𝐴𝑡𝑡𝐶𝑛𝑓</m:t>
                        </m:r>
                        <m:r>
                          <m:rPr>
                            <m:nor/>
                          </m:rPr>
                          <a:rPr lang="en-GB" i="0" dirty="0" err="1" smtClean="0">
                            <a:latin typeface="Cambria Math" charset="0"/>
                          </a:rPr>
                          <m:t>.</m:t>
                        </m:r>
                        <m:r>
                          <a:rPr lang="en-GB" i="1" dirty="0" err="1" smtClean="0">
                            <a:latin typeface="Cambria Math" charset="0"/>
                          </a:rPr>
                          <m:t>𝑒𝑣𝑒</m:t>
                        </m:r>
                      </m:oMath>
                    </m:oMathPara>
                  </a14:m>
                  <a:endParaRPr lang="en-GB" dirty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latin typeface="Cambria Math" charset="0"/>
                          </a:rPr>
                          <m:t>𝑅𝑒𝑠</m:t>
                        </m:r>
                        <m:r>
                          <a:rPr lang="en-GB" i="1" dirty="0" smtClean="0">
                            <a:latin typeface="Cambria Math" charset="0"/>
                          </a:rPr>
                          <m:t>.</m:t>
                        </m:r>
                        <m:r>
                          <a:rPr lang="en-GB" i="1" dirty="0" smtClean="0">
                            <a:latin typeface="Cambria Math" charset="0"/>
                          </a:rPr>
                          <m:t>𝑒𝑣𝑒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7598" y="3793446"/>
                  <a:ext cx="1705233" cy="715089"/>
                </a:xfrm>
                <a:prstGeom prst="roundRect">
                  <a:avLst/>
                </a:prstGeom>
                <a:blipFill rotWithShape="0">
                  <a:blip r:embed="rId18"/>
                  <a:stretch>
                    <a:fillRect l="-1773" t="-43333" b="-175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6384853" y="3789535"/>
                  <a:ext cx="1705233" cy="715089"/>
                </a:xfrm>
                <a:prstGeom prst="round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latin typeface="Cambria Math" charset="0"/>
                          </a:rPr>
                          <m:t>𝐻𝑜𝑡</m:t>
                        </m:r>
                        <m:r>
                          <a:rPr lang="en-GB" i="1" dirty="0" smtClean="0">
                            <a:latin typeface="Cambria Math" charset="0"/>
                          </a:rPr>
                          <m:t> </m:t>
                        </m:r>
                        <m:r>
                          <a:rPr lang="en-GB" i="1" dirty="0" err="1" smtClean="0">
                            <a:latin typeface="Cambria Math" charset="0"/>
                          </a:rPr>
                          <m:t>𝐴𝑡𝑡𝐶𝑛𝑓</m:t>
                        </m:r>
                        <m:r>
                          <m:rPr>
                            <m:nor/>
                          </m:rPr>
                          <a:rPr lang="en-GB" i="0" dirty="0" err="1" smtClean="0">
                            <a:latin typeface="Cambria Math" charset="0"/>
                          </a:rPr>
                          <m:t>.</m:t>
                        </m:r>
                        <m:r>
                          <a:rPr lang="en-GB" i="1" dirty="0" err="1" smtClean="0">
                            <a:latin typeface="Cambria Math" charset="0"/>
                          </a:rPr>
                          <m:t>𝑏𝑜𝑏</m:t>
                        </m:r>
                        <m:r>
                          <a:rPr lang="en-GB" i="1" dirty="0" smtClean="0">
                            <a:latin typeface="Cambria Math" charset="0"/>
                          </a:rPr>
                          <m:t> </m:t>
                        </m:r>
                      </m:oMath>
                    </m:oMathPara>
                  </a14:m>
                  <a:endParaRPr lang="en-GB" dirty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latin typeface="Cambria Math" charset="0"/>
                          </a:rPr>
                          <m:t>𝑅𝑒𝑠</m:t>
                        </m:r>
                        <m:r>
                          <a:rPr lang="en-GB" i="1" dirty="0" smtClean="0">
                            <a:latin typeface="Cambria Math" charset="0"/>
                          </a:rPr>
                          <m:t>.</m:t>
                        </m:r>
                        <m:r>
                          <a:rPr lang="en-GB" i="1" dirty="0" smtClean="0">
                            <a:latin typeface="Cambria Math" charset="0"/>
                          </a:rPr>
                          <m:t>𝑏𝑜𝑏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84853" y="3789535"/>
                  <a:ext cx="1705233" cy="715089"/>
                </a:xfrm>
                <a:prstGeom prst="roundRect">
                  <a:avLst/>
                </a:prstGeom>
                <a:blipFill rotWithShape="0">
                  <a:blip r:embed="rId19"/>
                  <a:stretch>
                    <a:fillRect l="-3546" t="-43697" r="-2837" b="-1848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124336" y="4939832"/>
                  <a:ext cx="1705233" cy="715089"/>
                </a:xfrm>
                <a:prstGeom prst="roundRect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marL="90488"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𝐻𝑜𝑡</m:t>
                        </m:r>
                        <m:r>
                          <a:rPr lang="en-GB" i="1" dirty="0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a:rPr lang="en-GB" i="1" dirty="0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𝐴𝑡𝑡𝐶𝑛𝑓</m:t>
                        </m:r>
                        <m:r>
                          <m:rPr>
                            <m:nor/>
                          </m:rPr>
                          <a:rPr lang="en-GB" i="0" dirty="0" err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.</m:t>
                        </m:r>
                        <m:r>
                          <a:rPr lang="en-GB" i="1" dirty="0" err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𝑎𝑙𝑖𝑐𝑒</m:t>
                        </m:r>
                        <m:r>
                          <a:rPr lang="en-GB" i="1" dirty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 </m:t>
                        </m:r>
                      </m:oMath>
                    </m:oMathPara>
                  </a14:m>
                  <a:endParaRPr lang="en-GB" dirty="0">
                    <a:solidFill>
                      <a:schemeClr val="accent1"/>
                    </a:solidFill>
                  </a:endParaRPr>
                </a:p>
                <a:p>
                  <a:pPr marL="358775"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𝑃𝑢𝑏</m:t>
                        </m:r>
                        <m:r>
                          <m:rPr>
                            <m:nor/>
                          </m:rPr>
                          <a:rPr lang="en-GB" i="0" dirty="0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.</m:t>
                        </m:r>
                        <m:r>
                          <a:rPr lang="en-GB" i="1" dirty="0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𝑎𝑙𝑖𝑐𝑒</m:t>
                        </m:r>
                        <m:r>
                          <m:rPr>
                            <m:nor/>
                          </m:rPr>
                          <a:rPr lang="en-GB" i="0" dirty="0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.</m:t>
                        </m:r>
                        <m:sSub>
                          <m:sSubPr>
                            <m:ctrlP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dirty="0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baseline="-250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336" y="4939832"/>
                  <a:ext cx="1705233" cy="715089"/>
                </a:xfrm>
                <a:prstGeom prst="roundRect">
                  <a:avLst/>
                </a:prstGeom>
                <a:blipFill rotWithShape="0">
                  <a:blip r:embed="rId20"/>
                  <a:stretch>
                    <a:fillRect l="-4255" t="-43333" r="-8865" b="-17500"/>
                  </a:stretch>
                </a:blip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1989436" y="4932017"/>
                  <a:ext cx="1705233" cy="715089"/>
                </a:xfrm>
                <a:prstGeom prst="roundRect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marL="90488"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𝐻𝑜𝑡</m:t>
                        </m:r>
                        <m:r>
                          <a:rPr lang="en-GB" i="1" dirty="0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a:rPr lang="en-GB" i="1" dirty="0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𝐴𝑡𝑡𝐶𝑛𝑓</m:t>
                        </m:r>
                        <m:r>
                          <m:rPr>
                            <m:nor/>
                          </m:rPr>
                          <a:rPr lang="en-GB" i="0" dirty="0" err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.</m:t>
                        </m:r>
                        <m:r>
                          <a:rPr lang="en-GB" i="1" dirty="0" err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𝑎𝑙𝑖𝑐𝑒</m:t>
                        </m:r>
                        <m:r>
                          <a:rPr lang="en-GB" i="1" dirty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 </m:t>
                        </m:r>
                      </m:oMath>
                    </m:oMathPara>
                  </a14:m>
                  <a:endParaRPr lang="en-GB" dirty="0">
                    <a:solidFill>
                      <a:schemeClr val="accent1"/>
                    </a:solidFill>
                  </a:endParaRPr>
                </a:p>
                <a:p>
                  <a:pPr marL="358775"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𝑃𝑢𝑏</m:t>
                        </m:r>
                        <m:r>
                          <m:rPr>
                            <m:nor/>
                          </m:rPr>
                          <a:rPr lang="en-GB" i="0" dirty="0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.</m:t>
                        </m:r>
                        <m:r>
                          <a:rPr lang="en-GB" i="1" dirty="0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𝑎𝑙𝑖𝑐𝑒</m:t>
                        </m:r>
                        <m:r>
                          <m:rPr>
                            <m:nor/>
                          </m:rPr>
                          <a:rPr lang="en-GB" i="0" dirty="0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.</m:t>
                        </m:r>
                        <m:sSub>
                          <m:sSubPr>
                            <m:ctrlP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dirty="0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baseline="-250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9436" y="4932017"/>
                  <a:ext cx="1705233" cy="715089"/>
                </a:xfrm>
                <a:prstGeom prst="roundRect">
                  <a:avLst/>
                </a:prstGeom>
                <a:blipFill rotWithShape="0">
                  <a:blip r:embed="rId21"/>
                  <a:stretch>
                    <a:fillRect l="-4255" t="-43697" r="-8865" b="-18487"/>
                  </a:stretch>
                </a:blip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2759796" y="5873588"/>
                  <a:ext cx="1705233" cy="715089"/>
                </a:xfrm>
                <a:prstGeom prst="roundRect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𝐻𝑜𝑡</m:t>
                        </m:r>
                        <m:r>
                          <a:rPr lang="en-GB" i="1" dirty="0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a:rPr lang="en-GB" i="1" dirty="0" err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𝐴𝑡𝑡𝐶𝑛𝑓</m:t>
                        </m:r>
                        <m:r>
                          <m:rPr>
                            <m:nor/>
                          </m:rPr>
                          <a:rPr lang="en-GB" i="0" dirty="0" err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.</m:t>
                        </m:r>
                        <m:r>
                          <a:rPr lang="en-GB" i="1" dirty="0" err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𝑒𝑣𝑒</m:t>
                        </m:r>
                        <m:r>
                          <a:rPr lang="en-GB" i="1" dirty="0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 </m:t>
                        </m:r>
                      </m:oMath>
                    </m:oMathPara>
                  </a14:m>
                  <a:endParaRPr lang="en-GB" dirty="0">
                    <a:solidFill>
                      <a:schemeClr val="accent1"/>
                    </a:solidFill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𝑃𝑢𝑏</m:t>
                        </m:r>
                        <m:r>
                          <m:rPr>
                            <m:nor/>
                          </m:rPr>
                          <a:rPr lang="en-GB" i="0" dirty="0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.</m:t>
                        </m:r>
                        <m:r>
                          <a:rPr lang="en-GB" i="1" dirty="0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𝑒𝑣𝑒</m:t>
                        </m:r>
                        <m:r>
                          <m:rPr>
                            <m:nor/>
                          </m:rPr>
                          <a:rPr lang="en-GB" i="0" dirty="0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.</m:t>
                        </m:r>
                        <m:sSub>
                          <m:sSubPr>
                            <m:ctrlP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dirty="0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baseline="-250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9796" y="5873588"/>
                  <a:ext cx="1705233" cy="715089"/>
                </a:xfrm>
                <a:prstGeom prst="roundRect">
                  <a:avLst/>
                </a:prstGeom>
                <a:blipFill rotWithShape="0">
                  <a:blip r:embed="rId22"/>
                  <a:stretch>
                    <a:fillRect l="-3203" t="-43697" r="-2491" b="-17647"/>
                  </a:stretch>
                </a:blip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4624896" y="5865773"/>
                  <a:ext cx="1705233" cy="715089"/>
                </a:xfrm>
                <a:prstGeom prst="roundRect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𝐻𝑜𝑡</m:t>
                        </m:r>
                        <m:r>
                          <a:rPr lang="en-GB" i="1" dirty="0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a:rPr lang="en-GB" i="1" dirty="0" err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𝐴𝑡𝑡𝐶𝑛𝑓</m:t>
                        </m:r>
                        <m:r>
                          <m:rPr>
                            <m:nor/>
                          </m:rPr>
                          <a:rPr lang="en-GB" i="0" dirty="0" err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.</m:t>
                        </m:r>
                        <m:r>
                          <a:rPr lang="en-GB" i="1" dirty="0" err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𝑒𝑣𝑒</m:t>
                        </m:r>
                        <m:r>
                          <a:rPr lang="en-GB" i="1" dirty="0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 </m:t>
                        </m:r>
                      </m:oMath>
                    </m:oMathPara>
                  </a14:m>
                  <a:endParaRPr lang="en-GB" dirty="0">
                    <a:solidFill>
                      <a:schemeClr val="accent1"/>
                    </a:solidFill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𝑃𝑢𝑏</m:t>
                        </m:r>
                        <m:r>
                          <m:rPr>
                            <m:nor/>
                          </m:rPr>
                          <a:rPr lang="en-GB" i="0" dirty="0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.</m:t>
                        </m:r>
                        <m:r>
                          <a:rPr lang="en-GB" i="1" dirty="0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𝑒𝑣𝑒</m:t>
                        </m:r>
                        <m:r>
                          <m:rPr>
                            <m:nor/>
                          </m:rPr>
                          <a:rPr lang="en-GB" i="0" dirty="0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.</m:t>
                        </m:r>
                        <m:sSub>
                          <m:sSubPr>
                            <m:ctrlP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dirty="0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baseline="-250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4896" y="5865773"/>
                  <a:ext cx="1705233" cy="715089"/>
                </a:xfrm>
                <a:prstGeom prst="roundRect">
                  <a:avLst/>
                </a:prstGeom>
                <a:blipFill rotWithShape="0">
                  <a:blip r:embed="rId23"/>
                  <a:stretch>
                    <a:fillRect l="-3203" t="-43333" r="-2491" b="-17500"/>
                  </a:stretch>
                </a:blip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/>
                <p:cNvSpPr txBox="1"/>
                <p:nvPr/>
              </p:nvSpPr>
              <p:spPr>
                <a:xfrm>
                  <a:off x="5477513" y="4939832"/>
                  <a:ext cx="1705233" cy="708067"/>
                </a:xfrm>
                <a:prstGeom prst="roundRect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𝐻𝑜𝑡</m:t>
                        </m:r>
                        <m:r>
                          <a:rPr lang="en-GB" i="1" dirty="0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a:rPr lang="en-GB" i="1" dirty="0" err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𝐴𝑡𝑡𝐶𝑛𝑓</m:t>
                        </m:r>
                        <m:r>
                          <m:rPr>
                            <m:nor/>
                          </m:rPr>
                          <a:rPr lang="en-GB" i="0" dirty="0" err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.</m:t>
                        </m:r>
                        <m:r>
                          <a:rPr lang="en-GB" i="1" dirty="0" err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𝑏𝑜𝑏</m:t>
                        </m:r>
                        <m:r>
                          <a:rPr lang="en-GB" i="1" dirty="0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 </m:t>
                        </m:r>
                      </m:oMath>
                    </m:oMathPara>
                  </a14:m>
                  <a:endParaRPr lang="en-GB" dirty="0">
                    <a:solidFill>
                      <a:schemeClr val="accent1"/>
                    </a:solidFill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𝑃𝑢𝑏</m:t>
                        </m:r>
                        <m:r>
                          <m:rPr>
                            <m:nor/>
                          </m:rPr>
                          <a:rPr lang="en-GB" i="0" dirty="0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.</m:t>
                        </m:r>
                        <m:r>
                          <a:rPr lang="en-GB" i="1" dirty="0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𝑏𝑜𝑏</m:t>
                        </m:r>
                        <m:r>
                          <m:rPr>
                            <m:nor/>
                          </m:rPr>
                          <a:rPr lang="en-GB" i="0" dirty="0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.</m:t>
                        </m:r>
                        <m:sSub>
                          <m:sSubPr>
                            <m:ctrlP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dirty="0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baseline="-250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69" name="Text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7513" y="4939832"/>
                  <a:ext cx="1705233" cy="708067"/>
                </a:xfrm>
                <a:prstGeom prst="roundRect">
                  <a:avLst/>
                </a:prstGeom>
                <a:blipFill rotWithShape="0">
                  <a:blip r:embed="rId24"/>
                  <a:stretch>
                    <a:fillRect l="-3915" t="-44068" r="-2847" b="-19492"/>
                  </a:stretch>
                </a:blip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>
                  <a:off x="7342613" y="4932017"/>
                  <a:ext cx="1705233" cy="715089"/>
                </a:xfrm>
                <a:prstGeom prst="roundRect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𝐻𝑜𝑡</m:t>
                        </m:r>
                        <m:r>
                          <a:rPr lang="en-GB" i="1" dirty="0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a:rPr lang="en-GB" i="1" dirty="0" err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𝐴𝑡𝑡𝐶𝑛𝑓</m:t>
                        </m:r>
                        <m:r>
                          <m:rPr>
                            <m:nor/>
                          </m:rPr>
                          <a:rPr lang="en-GB" i="0" dirty="0" err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.</m:t>
                        </m:r>
                        <m:r>
                          <a:rPr lang="en-GB" i="1" dirty="0" err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𝑏𝑜𝑏</m:t>
                        </m:r>
                        <m:r>
                          <a:rPr lang="en-GB" i="1" dirty="0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 </m:t>
                        </m:r>
                      </m:oMath>
                    </m:oMathPara>
                  </a14:m>
                  <a:endParaRPr lang="en-GB" dirty="0">
                    <a:solidFill>
                      <a:schemeClr val="accent1"/>
                    </a:solidFill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𝑃𝑢𝑏</m:t>
                        </m:r>
                        <m:r>
                          <m:rPr>
                            <m:nor/>
                          </m:rPr>
                          <a:rPr lang="en-GB" i="0" dirty="0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.</m:t>
                        </m:r>
                        <m:r>
                          <a:rPr lang="en-GB" i="1" dirty="0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𝑏𝑜𝑏</m:t>
                        </m:r>
                        <m:r>
                          <m:rPr>
                            <m:nor/>
                          </m:rPr>
                          <a:rPr lang="en-GB" i="0" dirty="0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.</m:t>
                        </m:r>
                        <m:sSub>
                          <m:sSubPr>
                            <m:ctrlP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dirty="0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baseline="-250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2613" y="4932017"/>
                  <a:ext cx="1705233" cy="715089"/>
                </a:xfrm>
                <a:prstGeom prst="roundRect">
                  <a:avLst/>
                </a:prstGeom>
                <a:blipFill rotWithShape="0">
                  <a:blip r:embed="rId25"/>
                  <a:stretch>
                    <a:fillRect l="-3546" t="-43697" r="-2837" b="-18487"/>
                  </a:stretch>
                </a:blip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1" name="Straight Connector 70"/>
            <p:cNvCxnSpPr>
              <a:stCxn id="53" idx="0"/>
              <a:endCxn id="52" idx="2"/>
            </p:cNvCxnSpPr>
            <p:nvPr/>
          </p:nvCxnSpPr>
          <p:spPr>
            <a:xfrm flipV="1">
              <a:off x="4510215" y="2630169"/>
              <a:ext cx="0" cy="25048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53" idx="2"/>
              <a:endCxn id="70" idx="0"/>
            </p:cNvCxnSpPr>
            <p:nvPr/>
          </p:nvCxnSpPr>
          <p:spPr>
            <a:xfrm>
              <a:off x="4510215" y="3581694"/>
              <a:ext cx="0" cy="21175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53" idx="3"/>
              <a:endCxn id="71" idx="0"/>
            </p:cNvCxnSpPr>
            <p:nvPr/>
          </p:nvCxnSpPr>
          <p:spPr>
            <a:xfrm>
              <a:off x="5362831" y="3231173"/>
              <a:ext cx="1874639" cy="55836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69" idx="0"/>
              <a:endCxn id="53" idx="1"/>
            </p:cNvCxnSpPr>
            <p:nvPr/>
          </p:nvCxnSpPr>
          <p:spPr>
            <a:xfrm flipV="1">
              <a:off x="1910457" y="3231173"/>
              <a:ext cx="1747141" cy="62800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70" idx="2"/>
              <a:endCxn id="75" idx="0"/>
            </p:cNvCxnSpPr>
            <p:nvPr/>
          </p:nvCxnSpPr>
          <p:spPr>
            <a:xfrm>
              <a:off x="4510215" y="4508535"/>
              <a:ext cx="967298" cy="135723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74" idx="0"/>
              <a:endCxn id="70" idx="2"/>
            </p:cNvCxnSpPr>
            <p:nvPr/>
          </p:nvCxnSpPr>
          <p:spPr>
            <a:xfrm flipV="1">
              <a:off x="3612413" y="4508535"/>
              <a:ext cx="897802" cy="136505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76" idx="0"/>
              <a:endCxn id="71" idx="2"/>
            </p:cNvCxnSpPr>
            <p:nvPr/>
          </p:nvCxnSpPr>
          <p:spPr>
            <a:xfrm flipV="1">
              <a:off x="6330130" y="4504624"/>
              <a:ext cx="907340" cy="43520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71" idx="2"/>
              <a:endCxn id="77" idx="0"/>
            </p:cNvCxnSpPr>
            <p:nvPr/>
          </p:nvCxnSpPr>
          <p:spPr>
            <a:xfrm>
              <a:off x="7237470" y="4504624"/>
              <a:ext cx="957760" cy="42739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69" idx="2"/>
              <a:endCxn id="73" idx="0"/>
            </p:cNvCxnSpPr>
            <p:nvPr/>
          </p:nvCxnSpPr>
          <p:spPr>
            <a:xfrm>
              <a:off x="1910457" y="4574265"/>
              <a:ext cx="931596" cy="35775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69" idx="2"/>
              <a:endCxn id="72" idx="0"/>
            </p:cNvCxnSpPr>
            <p:nvPr/>
          </p:nvCxnSpPr>
          <p:spPr>
            <a:xfrm flipH="1">
              <a:off x="976953" y="4574265"/>
              <a:ext cx="933504" cy="36556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778675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Junction Tree: Symmetries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Identical messages</a:t>
            </a:r>
          </a:p>
          <a:p>
            <a:r>
              <a:rPr lang="en-US" dirty="0">
                <a:solidFill>
                  <a:schemeClr val="accent6"/>
                </a:solidFill>
              </a:rPr>
              <a:t>Information already present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26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363993" y="2885838"/>
                <a:ext cx="300915" cy="2815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de-DE" b="0" i="1" smtClean="0">
                              <a:latin typeface="Cambria Math" charset="0"/>
                            </a:rPr>
                            <m:t>1</m:t>
                          </m:r>
                        </m:sub>
                        <m:sup>
                          <m:r>
                            <a:rPr lang="de-DE" b="0" i="1" smtClean="0">
                              <a:latin typeface="Cambria Math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3993" y="2885838"/>
                <a:ext cx="300915" cy="281552"/>
              </a:xfrm>
              <a:prstGeom prst="rect">
                <a:avLst/>
              </a:prstGeom>
              <a:blipFill rotWithShape="0">
                <a:blip r:embed="rId4"/>
                <a:stretch>
                  <a:fillRect l="-28571" t="-2128" r="-6122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5670423" y="2888339"/>
                <a:ext cx="300916" cy="279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de-DE" b="0" i="1" smtClean="0">
                              <a:latin typeface="Cambria Math" charset="0"/>
                            </a:rPr>
                            <m:t>1</m:t>
                          </m:r>
                        </m:sub>
                        <m:sup>
                          <m:r>
                            <a:rPr lang="de-DE" b="0" i="1" smtClean="0">
                              <a:latin typeface="Cambria Math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0423" y="2888339"/>
                <a:ext cx="300916" cy="279051"/>
              </a:xfrm>
              <a:prstGeom prst="rect">
                <a:avLst/>
              </a:prstGeom>
              <a:blipFill rotWithShape="0">
                <a:blip r:embed="rId5"/>
                <a:stretch>
                  <a:fillRect l="-28000" t="-2174" r="-6000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5389475" y="3787620"/>
                <a:ext cx="300915" cy="2807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de-DE" b="0" i="1" smtClean="0">
                              <a:latin typeface="Cambria Math" charset="0"/>
                            </a:rPr>
                            <m:t>2</m:t>
                          </m:r>
                        </m:sub>
                        <m:sup>
                          <m:r>
                            <a:rPr lang="de-DE" b="0" i="1" smtClean="0">
                              <a:latin typeface="Cambria Math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9475" y="3787620"/>
                <a:ext cx="300915" cy="280718"/>
              </a:xfrm>
              <a:prstGeom prst="rect">
                <a:avLst/>
              </a:prstGeom>
              <a:blipFill rotWithShape="0">
                <a:blip r:embed="rId7"/>
                <a:stretch>
                  <a:fillRect l="-28571" t="-2174" r="-8163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4097259" y="5575751"/>
                <a:ext cx="300915" cy="283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de-DE" b="0" i="1" smtClean="0">
                              <a:latin typeface="Cambria Math" charset="0"/>
                            </a:rPr>
                            <m:t>3</m:t>
                          </m:r>
                        </m:sub>
                        <m:sup>
                          <m:r>
                            <a:rPr lang="de-DE" b="0" i="1" smtClean="0">
                              <a:latin typeface="Cambria Math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7259" y="5575751"/>
                <a:ext cx="300915" cy="283539"/>
              </a:xfrm>
              <a:prstGeom prst="rect">
                <a:avLst/>
              </a:prstGeom>
              <a:blipFill rotWithShape="0">
                <a:blip r:embed="rId13"/>
                <a:stretch>
                  <a:fillRect l="-28571" t="-2174" r="-8163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4717161" y="5585817"/>
                <a:ext cx="300916" cy="287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de-DE" b="0" i="1" smtClean="0">
                              <a:latin typeface="Cambria Math" charset="0"/>
                            </a:rPr>
                            <m:t>3</m:t>
                          </m:r>
                        </m:sub>
                        <m:sup>
                          <m:r>
                            <a:rPr lang="de-DE" b="0" i="1" smtClean="0">
                              <a:latin typeface="Cambria Math" charset="0"/>
                            </a:rPr>
                            <m:t>5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7161" y="5585817"/>
                <a:ext cx="300916" cy="287771"/>
              </a:xfrm>
              <a:prstGeom prst="rect">
                <a:avLst/>
              </a:prstGeom>
              <a:blipFill rotWithShape="0">
                <a:blip r:embed="rId14"/>
                <a:stretch>
                  <a:fillRect l="-28571" r="-8163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1910457" y="2630169"/>
            <a:ext cx="5327013" cy="3958508"/>
            <a:chOff x="1910457" y="2630169"/>
            <a:chExt cx="5327013" cy="39585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3657598" y="2880651"/>
                  <a:ext cx="1705233" cy="701043"/>
                </a:xfrm>
                <a:prstGeom prst="round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latin typeface="Cambria Math" charset="0"/>
                          </a:rPr>
                          <m:t>𝐻𝑜𝑡</m:t>
                        </m:r>
                        <m:r>
                          <a:rPr lang="en-GB" i="1" dirty="0" smtClean="0">
                            <a:latin typeface="Cambria Math" charset="0"/>
                          </a:rPr>
                          <m:t> </m:t>
                        </m:r>
                        <m:r>
                          <a:rPr lang="en-GB" i="1" dirty="0" smtClean="0">
                            <a:latin typeface="Cambria Math" charset="0"/>
                          </a:rPr>
                          <m:t>𝐵𝑖𝑧</m:t>
                        </m:r>
                        <m:r>
                          <a:rPr lang="en-GB" i="1" dirty="0" smtClean="0">
                            <a:latin typeface="Cambria Math" charset="0"/>
                          </a:rPr>
                          <m:t>.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dirty="0" smtClean="0">
                                <a:latin typeface="Cambria Math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baseline="-25000" dirty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latin typeface="Cambria Math" charset="0"/>
                          </a:rPr>
                          <m:t>𝐴𝑝𝑝</m:t>
                        </m:r>
                        <m:r>
                          <a:rPr lang="en-GB" i="1" dirty="0" smtClean="0">
                            <a:latin typeface="Cambria Math" charset="0"/>
                          </a:rPr>
                          <m:t>.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dirty="0" smtClean="0">
                                <a:latin typeface="Cambria Math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 dirty="0" smtClean="0">
                            <a:latin typeface="Cambria Math" charset="0"/>
                          </a:rPr>
                          <m:t> </m:t>
                        </m:r>
                        <m:r>
                          <a:rPr lang="en-GB" i="1" dirty="0" smtClean="0">
                            <a:latin typeface="Cambria Math" charset="0"/>
                          </a:rPr>
                          <m:t>𝐴𝑝𝑝</m:t>
                        </m:r>
                        <m:r>
                          <a:rPr lang="en-GB" i="1" dirty="0" smtClean="0">
                            <a:latin typeface="Cambria Math" charset="0"/>
                          </a:rPr>
                          <m:t>.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dirty="0" smtClean="0">
                                <a:latin typeface="Cambria Math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baseline="-25000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7598" y="2880651"/>
                  <a:ext cx="1705233" cy="701043"/>
                </a:xfrm>
                <a:prstGeom prst="roundRect">
                  <a:avLst/>
                </a:prstGeom>
                <a:blipFill rotWithShape="0">
                  <a:blip r:embed="rId15"/>
                  <a:stretch>
                    <a:fillRect l="-355" t="-44444" b="-5812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3657598" y="3793446"/>
                  <a:ext cx="1705233" cy="715089"/>
                </a:xfrm>
                <a:prstGeom prst="round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latin typeface="Cambria Math" charset="0"/>
                          </a:rPr>
                          <m:t>𝐻𝑜𝑡</m:t>
                        </m:r>
                        <m:r>
                          <a:rPr lang="en-GB" i="1" dirty="0" smtClean="0">
                            <a:latin typeface="Cambria Math" charset="0"/>
                          </a:rPr>
                          <m:t> </m:t>
                        </m:r>
                        <m:r>
                          <a:rPr lang="en-GB" i="1" dirty="0" err="1" smtClean="0">
                            <a:latin typeface="Cambria Math" charset="0"/>
                          </a:rPr>
                          <m:t>𝐴𝑡𝑡𝐶𝑛𝑓</m:t>
                        </m:r>
                        <m:r>
                          <m:rPr>
                            <m:nor/>
                          </m:rPr>
                          <a:rPr lang="en-GB" i="0" dirty="0" err="1" smtClean="0">
                            <a:latin typeface="Cambria Math" charset="0"/>
                          </a:rPr>
                          <m:t>.</m:t>
                        </m:r>
                        <m:r>
                          <a:rPr lang="en-GB" i="1" dirty="0" err="1" smtClean="0">
                            <a:latin typeface="Cambria Math" charset="0"/>
                          </a:rPr>
                          <m:t>𝑒𝑣𝑒</m:t>
                        </m:r>
                      </m:oMath>
                    </m:oMathPara>
                  </a14:m>
                  <a:endParaRPr lang="en-GB" dirty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latin typeface="Cambria Math" charset="0"/>
                          </a:rPr>
                          <m:t>𝑅𝑒𝑠</m:t>
                        </m:r>
                        <m:r>
                          <a:rPr lang="en-GB" i="1" dirty="0" smtClean="0">
                            <a:latin typeface="Cambria Math" charset="0"/>
                          </a:rPr>
                          <m:t>.</m:t>
                        </m:r>
                        <m:r>
                          <a:rPr lang="en-GB" i="1" dirty="0" smtClean="0">
                            <a:latin typeface="Cambria Math" charset="0"/>
                          </a:rPr>
                          <m:t>𝑒𝑣𝑒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7598" y="3793446"/>
                  <a:ext cx="1705233" cy="715089"/>
                </a:xfrm>
                <a:prstGeom prst="roundRect">
                  <a:avLst/>
                </a:prstGeom>
                <a:blipFill rotWithShape="0">
                  <a:blip r:embed="rId16"/>
                  <a:stretch>
                    <a:fillRect l="-1773" t="-43333" b="-175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2759796" y="5873588"/>
                  <a:ext cx="1705233" cy="715089"/>
                </a:xfrm>
                <a:prstGeom prst="round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latin typeface="Cambria Math" charset="0"/>
                          </a:rPr>
                          <m:t>𝐻𝑜𝑡</m:t>
                        </m:r>
                        <m:r>
                          <a:rPr lang="en-GB" i="1" dirty="0" smtClean="0">
                            <a:latin typeface="Cambria Math" charset="0"/>
                          </a:rPr>
                          <m:t> </m:t>
                        </m:r>
                        <m:r>
                          <a:rPr lang="en-GB" i="1" dirty="0" err="1" smtClean="0">
                            <a:latin typeface="Cambria Math" charset="0"/>
                          </a:rPr>
                          <m:t>𝐴𝑡𝑡𝐶𝑛𝑓</m:t>
                        </m:r>
                        <m:r>
                          <m:rPr>
                            <m:nor/>
                          </m:rPr>
                          <a:rPr lang="en-GB" i="0" dirty="0" err="1" smtClean="0">
                            <a:latin typeface="Cambria Math" charset="0"/>
                          </a:rPr>
                          <m:t>.</m:t>
                        </m:r>
                        <m:r>
                          <a:rPr lang="en-GB" i="1" dirty="0" err="1" smtClean="0">
                            <a:latin typeface="Cambria Math" charset="0"/>
                          </a:rPr>
                          <m:t>𝑒𝑣𝑒</m:t>
                        </m:r>
                        <m:r>
                          <a:rPr lang="en-GB" i="1" dirty="0" smtClean="0">
                            <a:latin typeface="Cambria Math" charset="0"/>
                          </a:rPr>
                          <m:t> </m:t>
                        </m:r>
                      </m:oMath>
                    </m:oMathPara>
                  </a14:m>
                  <a:endParaRPr lang="en-GB" dirty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latin typeface="Cambria Math" charset="0"/>
                          </a:rPr>
                          <m:t>𝑃𝑢𝑏</m:t>
                        </m:r>
                        <m:r>
                          <m:rPr>
                            <m:nor/>
                          </m:rPr>
                          <a:rPr lang="en-GB" i="0" dirty="0" smtClean="0">
                            <a:latin typeface="Cambria Math" charset="0"/>
                          </a:rPr>
                          <m:t>.</m:t>
                        </m:r>
                        <m:r>
                          <a:rPr lang="en-GB" i="1" dirty="0" smtClean="0">
                            <a:latin typeface="Cambria Math" charset="0"/>
                          </a:rPr>
                          <m:t>𝑒𝑣𝑒</m:t>
                        </m:r>
                        <m:r>
                          <m:rPr>
                            <m:nor/>
                          </m:rPr>
                          <a:rPr lang="en-GB" i="0" dirty="0" smtClean="0">
                            <a:latin typeface="Cambria Math" charset="0"/>
                          </a:rPr>
                          <m:t>.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dirty="0" smtClean="0"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baseline="-25000" dirty="0"/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9796" y="5873588"/>
                  <a:ext cx="1705233" cy="715089"/>
                </a:xfrm>
                <a:prstGeom prst="roundRect">
                  <a:avLst/>
                </a:prstGeom>
                <a:blipFill rotWithShape="0">
                  <a:blip r:embed="rId17"/>
                  <a:stretch>
                    <a:fillRect l="-3203" t="-43697" r="-2491" b="-1764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4624896" y="5865773"/>
                  <a:ext cx="1705233" cy="715089"/>
                </a:xfrm>
                <a:prstGeom prst="round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latin typeface="Cambria Math" charset="0"/>
                          </a:rPr>
                          <m:t>𝐻𝑜𝑡</m:t>
                        </m:r>
                        <m:r>
                          <a:rPr lang="en-GB" i="1" dirty="0" smtClean="0">
                            <a:latin typeface="Cambria Math" charset="0"/>
                          </a:rPr>
                          <m:t> </m:t>
                        </m:r>
                        <m:r>
                          <a:rPr lang="en-GB" i="1" dirty="0" err="1" smtClean="0">
                            <a:latin typeface="Cambria Math" charset="0"/>
                          </a:rPr>
                          <m:t>𝐴𝑡𝑡𝐶𝑛𝑓</m:t>
                        </m:r>
                        <m:r>
                          <m:rPr>
                            <m:nor/>
                          </m:rPr>
                          <a:rPr lang="en-GB" i="0" dirty="0" err="1" smtClean="0">
                            <a:latin typeface="Cambria Math" charset="0"/>
                          </a:rPr>
                          <m:t>.</m:t>
                        </m:r>
                        <m:r>
                          <a:rPr lang="en-GB" i="1" dirty="0" err="1" smtClean="0">
                            <a:latin typeface="Cambria Math" charset="0"/>
                          </a:rPr>
                          <m:t>𝑒𝑣𝑒</m:t>
                        </m:r>
                        <m:r>
                          <a:rPr lang="en-GB" i="1" dirty="0" smtClean="0">
                            <a:latin typeface="Cambria Math" charset="0"/>
                          </a:rPr>
                          <m:t> </m:t>
                        </m:r>
                      </m:oMath>
                    </m:oMathPara>
                  </a14:m>
                  <a:endParaRPr lang="en-GB" dirty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latin typeface="Cambria Math" charset="0"/>
                          </a:rPr>
                          <m:t>𝑃𝑢𝑏</m:t>
                        </m:r>
                        <m:r>
                          <m:rPr>
                            <m:nor/>
                          </m:rPr>
                          <a:rPr lang="en-GB" i="0" dirty="0" smtClean="0">
                            <a:latin typeface="Cambria Math" charset="0"/>
                          </a:rPr>
                          <m:t>.</m:t>
                        </m:r>
                        <m:r>
                          <a:rPr lang="en-GB" i="1" dirty="0" smtClean="0">
                            <a:latin typeface="Cambria Math" charset="0"/>
                          </a:rPr>
                          <m:t>𝑒𝑣𝑒</m:t>
                        </m:r>
                        <m:r>
                          <m:rPr>
                            <m:nor/>
                          </m:rPr>
                          <a:rPr lang="en-GB" i="0" dirty="0" smtClean="0">
                            <a:latin typeface="Cambria Math" charset="0"/>
                          </a:rPr>
                          <m:t>.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dirty="0" smtClean="0"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baseline="-25000" dirty="0"/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4896" y="5865773"/>
                  <a:ext cx="1705233" cy="715089"/>
                </a:xfrm>
                <a:prstGeom prst="roundRect">
                  <a:avLst/>
                </a:prstGeom>
                <a:blipFill rotWithShape="0">
                  <a:blip r:embed="rId18"/>
                  <a:stretch>
                    <a:fillRect l="-3203" t="-43333" r="-2491" b="-175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1" name="Straight Connector 70"/>
            <p:cNvCxnSpPr/>
            <p:nvPr/>
          </p:nvCxnSpPr>
          <p:spPr>
            <a:xfrm flipV="1">
              <a:off x="4510215" y="2630169"/>
              <a:ext cx="0" cy="25048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4510215" y="3581694"/>
              <a:ext cx="0" cy="21175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endCxn id="71" idx="0"/>
            </p:cNvCxnSpPr>
            <p:nvPr/>
          </p:nvCxnSpPr>
          <p:spPr>
            <a:xfrm>
              <a:off x="5362831" y="3231173"/>
              <a:ext cx="1874639" cy="55836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V="1">
              <a:off x="1910457" y="3231173"/>
              <a:ext cx="1747141" cy="62800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endCxn id="75" idx="0"/>
            </p:cNvCxnSpPr>
            <p:nvPr/>
          </p:nvCxnSpPr>
          <p:spPr>
            <a:xfrm>
              <a:off x="4510215" y="4508535"/>
              <a:ext cx="967298" cy="135723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74" idx="0"/>
            </p:cNvCxnSpPr>
            <p:nvPr/>
          </p:nvCxnSpPr>
          <p:spPr>
            <a:xfrm flipV="1">
              <a:off x="3612413" y="4508535"/>
              <a:ext cx="897802" cy="136505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/>
              <p:cNvSpPr/>
              <p:nvPr/>
            </p:nvSpPr>
            <p:spPr>
              <a:xfrm>
                <a:off x="247295" y="5575751"/>
                <a:ext cx="2724018" cy="6752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charset="0"/>
                          </a:rPr>
                          <m:t>𝑚</m:t>
                        </m:r>
                      </m:e>
                      <m:sub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de-DE" b="0" i="1" smtClean="0">
                        <a:latin typeface="Cambria Math" charset="0"/>
                      </a:rPr>
                      <m:t>:</m:t>
                    </m:r>
                    <m:r>
                      <a:rPr lang="de-DE" i="1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Eliminate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charset="0"/>
                      </a:rPr>
                      <m:t>𝑃𝑢𝑏</m:t>
                    </m:r>
                    <m:r>
                      <m:rPr>
                        <m:nor/>
                      </m:rPr>
                      <a:rPr lang="de-DE" i="0">
                        <a:latin typeface="Cambria Math" charset="0"/>
                      </a:rPr>
                      <m:t>.</m:t>
                    </m:r>
                    <m:r>
                      <a:rPr lang="de-DE" i="1">
                        <a:latin typeface="Cambria Math" charset="0"/>
                      </a:rPr>
                      <m:t>𝑒𝑣𝑒</m:t>
                    </m:r>
                    <m:r>
                      <m:rPr>
                        <m:nor/>
                      </m:rPr>
                      <a:rPr lang="de-DE" i="0">
                        <a:latin typeface="Cambria Math" charset="0"/>
                      </a:rPr>
                      <m:t>.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de-DE" i="1"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 </a:t>
                </a:r>
              </a:p>
              <a:p>
                <a:r>
                  <a:rPr lang="en-GB" dirty="0"/>
                  <a:t>	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de-DE" i="1">
                            <a:latin typeface="Cambria Math" charset="0"/>
                          </a:rPr>
                          <m:t>3</m:t>
                        </m:r>
                      </m:sub>
                      <m:sup>
                        <m:r>
                          <a:rPr lang="de-DE" i="1">
                            <a:latin typeface="Cambria Math" charset="0"/>
                          </a:rPr>
                          <m:t>2</m:t>
                        </m:r>
                      </m:sup>
                    </m:sSub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83" name="Rectangle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295" y="5575751"/>
                <a:ext cx="2724018" cy="675249"/>
              </a:xfrm>
              <a:prstGeom prst="rect">
                <a:avLst/>
              </a:prstGeom>
              <a:blipFill rotWithShape="0">
                <a:blip r:embed="rId19"/>
                <a:stretch>
                  <a:fillRect t="-52727" b="-227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/>
              <p:cNvSpPr/>
              <p:nvPr/>
            </p:nvSpPr>
            <p:spPr>
              <a:xfrm>
                <a:off x="6422790" y="5498841"/>
                <a:ext cx="2685390" cy="6808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1113"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charset="0"/>
                          </a:rPr>
                          <m:t>𝑚</m:t>
                        </m:r>
                      </m:e>
                      <m:sub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de-DE" i="1">
                        <a:latin typeface="Cambria Math" charset="0"/>
                      </a:rPr>
                      <m:t>: </m:t>
                    </m:r>
                  </m:oMath>
                </a14:m>
                <a:r>
                  <a:rPr lang="en-US" dirty="0"/>
                  <a:t>Eliminate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charset="0"/>
                      </a:rPr>
                      <m:t>𝑃𝑢𝑏</m:t>
                    </m:r>
                    <m:r>
                      <m:rPr>
                        <m:nor/>
                      </m:rPr>
                      <a:rPr lang="de-DE" i="0">
                        <a:latin typeface="Cambria Math" charset="0"/>
                      </a:rPr>
                      <m:t>.</m:t>
                    </m:r>
                    <m:r>
                      <a:rPr lang="de-DE" i="1">
                        <a:latin typeface="Cambria Math" charset="0"/>
                      </a:rPr>
                      <m:t>𝑒𝑣𝑒</m:t>
                    </m:r>
                    <m:r>
                      <m:rPr>
                        <m:nor/>
                      </m:rPr>
                      <a:rPr lang="de-DE" i="0">
                        <a:latin typeface="Cambria Math" charset="0"/>
                      </a:rPr>
                      <m:t>.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de-DE" i="1"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/>
                  <a:t> </a:t>
                </a:r>
              </a:p>
              <a:p>
                <a:pPr marL="11113" lvl="1"/>
                <a:r>
                  <a:rPr lang="en-GB" dirty="0"/>
                  <a:t>	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de-DE" i="1">
                            <a:latin typeface="Cambria Math" charset="0"/>
                          </a:rPr>
                          <m:t>3</m:t>
                        </m:r>
                      </m:sub>
                      <m:sup>
                        <m:r>
                          <a:rPr lang="de-DE" i="1">
                            <a:latin typeface="Cambria Math" charset="0"/>
                          </a:rPr>
                          <m:t>5</m:t>
                        </m:r>
                      </m:sup>
                    </m:sSub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84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790" y="5498841"/>
                <a:ext cx="2685390" cy="680892"/>
              </a:xfrm>
              <a:prstGeom prst="rect">
                <a:avLst/>
              </a:prstGeom>
              <a:blipFill rotWithShape="0">
                <a:blip r:embed="rId20"/>
                <a:stretch>
                  <a:fillRect t="-51786" b="-205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/>
              <p:cNvSpPr/>
              <p:nvPr/>
            </p:nvSpPr>
            <p:spPr>
              <a:xfrm>
                <a:off x="5601103" y="3740602"/>
                <a:ext cx="1075102" cy="3931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</a:rPr>
                                <m:t>𝑚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de-DE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r>
                            <a:rPr lang="de-DE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a:rPr lang="de-DE" i="1">
                              <a:solidFill>
                                <a:schemeClr val="accent2"/>
                              </a:solidFill>
                              <a:latin typeface="Cambria Math" charset="0"/>
                            </a:rPr>
                            <m:t>𝑚</m:t>
                          </m:r>
                        </m:e>
                        <m:sub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5" name="Rectangle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1103" y="3740602"/>
                <a:ext cx="1075102" cy="393121"/>
              </a:xfrm>
              <a:prstGeom prst="rect">
                <a:avLst/>
              </a:prstGeom>
              <a:blipFill rotWithShape="0">
                <a:blip r:embed="rId21"/>
                <a:stretch>
                  <a:fillRect t="-90625" b="-110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/>
              <p:cNvSpPr/>
              <p:nvPr/>
            </p:nvSpPr>
            <p:spPr>
              <a:xfrm>
                <a:off x="5866528" y="4106985"/>
                <a:ext cx="2887093" cy="6833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1113"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charset="0"/>
                          </a:rPr>
                          <m:t>𝑚</m:t>
                        </m:r>
                      </m:e>
                      <m:sub>
                        <m:r>
                          <a:rPr lang="de-DE" b="0" i="1" smtClean="0">
                            <a:latin typeface="Cambria Math" charset="0"/>
                          </a:rPr>
                          <m:t>𝑟𝑒𝑠</m:t>
                        </m:r>
                      </m:sub>
                    </m:sSub>
                    <m:r>
                      <a:rPr lang="de-DE" i="1">
                        <a:latin typeface="Cambria Math" charset="0"/>
                      </a:rPr>
                      <m:t>: </m:t>
                    </m:r>
                  </m:oMath>
                </a14:m>
                <a:r>
                  <a:rPr lang="en-US" dirty="0"/>
                  <a:t>Eliminate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charset="0"/>
                      </a:rPr>
                      <m:t>𝑅𝑒𝑠</m:t>
                    </m:r>
                    <m:r>
                      <m:rPr>
                        <m:nor/>
                      </m:rPr>
                      <a:rPr lang="de-DE" i="0">
                        <a:latin typeface="Cambria Math" charset="0"/>
                      </a:rPr>
                      <m:t>.</m:t>
                    </m:r>
                    <m:r>
                      <a:rPr lang="de-DE" i="1">
                        <a:latin typeface="Cambria Math" charset="0"/>
                      </a:rPr>
                      <m:t>𝑒𝑣𝑒</m:t>
                    </m:r>
                  </m:oMath>
                </a14:m>
                <a:r>
                  <a:rPr lang="en-GB" dirty="0"/>
                  <a:t> 	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de-DE" b="0" i="1" smtClean="0">
                            <a:latin typeface="Cambria Math" charset="0"/>
                          </a:rPr>
                          <m:t>2</m:t>
                        </m:r>
                      </m:sub>
                      <m:sup>
                        <m:r>
                          <a:rPr lang="de-DE" b="0" i="1" smtClean="0">
                            <a:latin typeface="Cambria Math" charset="0"/>
                          </a:rPr>
                          <m:t>2</m:t>
                        </m:r>
                      </m:sup>
                    </m:sSubSup>
                    <m:r>
                      <a:rPr lang="de-DE" b="0" i="1" smtClean="0">
                        <a:latin typeface="Cambria Math" charset="0"/>
                      </a:rPr>
                      <m:t>,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charset="0"/>
                          </a:rPr>
                          <m:t>𝑚</m:t>
                        </m:r>
                      </m:e>
                      <m:sub>
                        <m:r>
                          <a:rPr lang="de-DE" b="0" i="1" smtClean="0">
                            <a:latin typeface="Cambria Math" charset="0"/>
                          </a:rPr>
                          <m:t>h𝑜𝑡</m:t>
                        </m:r>
                      </m:sub>
                    </m:sSub>
                    <m:r>
                      <a:rPr lang="de-DE" b="0" i="1" smtClean="0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charset="0"/>
                          </a:rPr>
                          <m:t>𝑚</m:t>
                        </m:r>
                      </m:e>
                      <m:sub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86" name="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6528" y="4106985"/>
                <a:ext cx="2887093" cy="683392"/>
              </a:xfrm>
              <a:prstGeom prst="rect">
                <a:avLst/>
              </a:prstGeom>
              <a:blipFill rotWithShape="0">
                <a:blip r:embed="rId22"/>
                <a:stretch>
                  <a:fillRect t="-52679" b="-196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/>
              <p:cNvSpPr/>
              <p:nvPr/>
            </p:nvSpPr>
            <p:spPr>
              <a:xfrm>
                <a:off x="5857884" y="2829034"/>
                <a:ext cx="72346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chemeClr val="accent2"/>
                              </a:solidFill>
                              <a:latin typeface="Cambria Math" charset="0"/>
                            </a:rPr>
                            <m:t>𝑚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</a:rPr>
                            <m:t>𝑒𝑣𝑒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87" name="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7884" y="2829034"/>
                <a:ext cx="723467" cy="369332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/>
              <p:cNvSpPr/>
              <p:nvPr/>
            </p:nvSpPr>
            <p:spPr>
              <a:xfrm>
                <a:off x="2943076" y="5550117"/>
                <a:ext cx="7234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chemeClr val="accent2"/>
                              </a:solidFill>
                              <a:latin typeface="Cambria Math" charset="0"/>
                            </a:rPr>
                            <m:t>𝑚</m:t>
                          </m:r>
                        </m:e>
                        <m:sub>
                          <m:r>
                            <a:rPr lang="de-DE" i="1">
                              <a:solidFill>
                                <a:schemeClr val="accent2"/>
                              </a:solidFill>
                              <a:latin typeface="Cambria Math" charset="0"/>
                            </a:rPr>
                            <m:t>𝑟𝑒𝑠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89" name="Rectangle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3076" y="5550117"/>
                <a:ext cx="723468" cy="369332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/>
              <p:cNvSpPr/>
              <p:nvPr/>
            </p:nvSpPr>
            <p:spPr>
              <a:xfrm>
                <a:off x="5632069" y="5541600"/>
                <a:ext cx="7234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chemeClr val="accent2"/>
                              </a:solidFill>
                              <a:latin typeface="Cambria Math" charset="0"/>
                            </a:rPr>
                            <m:t>𝑚</m:t>
                          </m:r>
                        </m:e>
                        <m:sub>
                          <m:r>
                            <a:rPr lang="de-DE" i="1">
                              <a:solidFill>
                                <a:schemeClr val="accent2"/>
                              </a:solidFill>
                              <a:latin typeface="Cambria Math" charset="0"/>
                            </a:rPr>
                            <m:t>𝑟𝑒𝑠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90" name="Rectangle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2069" y="5541600"/>
                <a:ext cx="723468" cy="369332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449550" y="3748942"/>
                <a:ext cx="7228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smtClean="0">
                              <a:solidFill>
                                <a:schemeClr val="accent6"/>
                              </a:solidFill>
                              <a:latin typeface="Cambria Math" charset="0"/>
                            </a:rPr>
                            <m:t>𝑚</m:t>
                          </m:r>
                        </m:e>
                        <m:sub>
                          <m:r>
                            <a:rPr lang="de-DE" i="1">
                              <a:latin typeface="Cambria Math" charset="0"/>
                            </a:rPr>
                            <m:t>h</m:t>
                          </m:r>
                          <m:r>
                            <a:rPr lang="de-DE" i="1" smtClean="0">
                              <a:solidFill>
                                <a:schemeClr val="accent6"/>
                              </a:solidFill>
                              <a:latin typeface="Cambria Math" charset="0"/>
                            </a:rPr>
                            <m:t>𝑜</m:t>
                          </m:r>
                          <m:r>
                            <a:rPr lang="de-DE" i="1">
                              <a:latin typeface="Cambria Math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550" y="3748942"/>
                <a:ext cx="722890" cy="369332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/>
              <p:cNvSpPr/>
              <p:nvPr/>
            </p:nvSpPr>
            <p:spPr>
              <a:xfrm>
                <a:off x="382627" y="4588517"/>
                <a:ext cx="3714631" cy="6799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1113"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charset="0"/>
                          </a:rPr>
                          <m:t>𝑚</m:t>
                        </m:r>
                      </m:e>
                      <m:sub>
                        <m:r>
                          <a:rPr lang="de-DE" b="0" i="1" smtClean="0">
                            <a:latin typeface="Cambria Math" charset="0"/>
                          </a:rPr>
                          <m:t>𝑒𝑣𝑒</m:t>
                        </m:r>
                      </m:sub>
                    </m:sSub>
                    <m:r>
                      <a:rPr lang="de-DE" i="1">
                        <a:latin typeface="Cambria Math" charset="0"/>
                      </a:rPr>
                      <m:t>: </m:t>
                    </m:r>
                  </m:oMath>
                </a14:m>
                <a:r>
                  <a:rPr lang="en-US" dirty="0"/>
                  <a:t>Eliminate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charset="0"/>
                      </a:rPr>
                      <m:t>𝑅𝑒𝑠</m:t>
                    </m:r>
                    <m:r>
                      <m:rPr>
                        <m:nor/>
                      </m:rPr>
                      <a:rPr lang="de-DE" i="0">
                        <a:latin typeface="Cambria Math" charset="0"/>
                      </a:rPr>
                      <m:t>.</m:t>
                    </m:r>
                    <m:r>
                      <a:rPr lang="de-DE" i="1">
                        <a:latin typeface="Cambria Math" charset="0"/>
                      </a:rPr>
                      <m:t>𝑒𝑣𝑒</m:t>
                    </m:r>
                    <m:r>
                      <a:rPr lang="de-DE" b="0" i="1" smtClean="0">
                        <a:latin typeface="Cambria Math" charset="0"/>
                      </a:rPr>
                      <m:t>, </m:t>
                    </m:r>
                    <m:r>
                      <a:rPr lang="de-DE" b="0" i="1" smtClean="0">
                        <a:latin typeface="Cambria Math" charset="0"/>
                      </a:rPr>
                      <m:t>𝐴𝑡𝑡𝐶𝑛𝑓</m:t>
                    </m:r>
                    <m:r>
                      <m:rPr>
                        <m:nor/>
                      </m:rPr>
                      <a:rPr lang="de-DE" b="0" i="0" smtClean="0">
                        <a:latin typeface="Cambria Math" charset="0"/>
                      </a:rPr>
                      <m:t>.</m:t>
                    </m:r>
                    <m:r>
                      <a:rPr lang="de-DE" b="0" i="1" smtClean="0">
                        <a:latin typeface="Cambria Math" charset="0"/>
                      </a:rPr>
                      <m:t>𝑒𝑣𝑒</m:t>
                    </m:r>
                  </m:oMath>
                </a14:m>
                <a:r>
                  <a:rPr lang="en-GB" dirty="0"/>
                  <a:t> 	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de-DE" b="0" i="1" smtClean="0">
                            <a:latin typeface="Cambria Math" charset="0"/>
                          </a:rPr>
                          <m:t>2</m:t>
                        </m:r>
                      </m:sub>
                      <m:sup>
                        <m:r>
                          <a:rPr lang="de-DE" b="0" i="1" smtClean="0">
                            <a:latin typeface="Cambria Math" charset="0"/>
                          </a:rPr>
                          <m:t>2</m:t>
                        </m:r>
                      </m:sup>
                    </m:sSubSup>
                    <m:r>
                      <a:rPr lang="de-DE" b="0" i="1" smtClean="0">
                        <a:latin typeface="Cambria Math" charset="0"/>
                      </a:rPr>
                      <m:t>,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charset="0"/>
                          </a:rPr>
                          <m:t>𝑚</m:t>
                        </m:r>
                      </m:e>
                      <m:sub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de-DE" b="0" i="1" smtClean="0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charset="0"/>
                          </a:rPr>
                          <m:t>𝑚</m:t>
                        </m:r>
                      </m:e>
                      <m:sub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91" name="Rectangle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627" y="4588517"/>
                <a:ext cx="3714631" cy="679994"/>
              </a:xfrm>
              <a:prstGeom prst="rect">
                <a:avLst/>
              </a:prstGeom>
              <a:blipFill rotWithShape="0">
                <a:blip r:embed="rId27"/>
                <a:stretch>
                  <a:fillRect t="-53153" b="-207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394694" y="2834141"/>
                <a:ext cx="140756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chemeClr val="accent2"/>
                              </a:solidFill>
                              <a:latin typeface="Cambria Math" charset="0"/>
                            </a:rPr>
                            <m:t>𝑚</m:t>
                          </m:r>
                        </m:e>
                        <m:sub>
                          <m:r>
                            <a:rPr lang="de-DE" i="1">
                              <a:solidFill>
                                <a:schemeClr val="accent2"/>
                              </a:solidFill>
                              <a:latin typeface="Cambria Math" charset="0"/>
                            </a:rPr>
                            <m:t>𝑏𝑜𝑏</m:t>
                          </m:r>
                        </m:sub>
                      </m:sSub>
                      <m:r>
                        <a:rPr lang="de-DE" i="1">
                          <a:solidFill>
                            <a:schemeClr val="accent2"/>
                          </a:solidFill>
                          <a:latin typeface="Cambria Math" charset="0"/>
                        </a:rPr>
                        <m:t> </m:t>
                      </m:r>
                      <m:sSub>
                        <m:sSubPr>
                          <m:ctrlPr>
                            <a:rPr lang="de-DE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chemeClr val="accent2"/>
                              </a:solidFill>
                              <a:latin typeface="Cambria Math" charset="0"/>
                            </a:rPr>
                            <m:t>𝑚</m:t>
                          </m:r>
                        </m:e>
                        <m:sub>
                          <m:r>
                            <a:rPr lang="de-DE" i="1">
                              <a:solidFill>
                                <a:schemeClr val="accent2"/>
                              </a:solidFill>
                              <a:latin typeface="Cambria Math" charset="0"/>
                            </a:rPr>
                            <m:t>𝑎𝑙𝑖𝑐𝑒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4694" y="2834141"/>
                <a:ext cx="1407565" cy="369332"/>
              </a:xfrm>
              <a:prstGeom prst="rect">
                <a:avLst/>
              </a:prstGeom>
              <a:blipFill rotWithShape="0">
                <a:blip r:embed="rId28"/>
                <a:stretch>
                  <a:fillRect t="-96721" b="-1196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601073" y="2838843"/>
                <a:ext cx="775789" cy="3931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chemeClr val="accent6"/>
                              </a:solidFill>
                              <a:latin typeface="Cambria Math" charset="0"/>
                            </a:rPr>
                            <m:t>𝑚</m:t>
                          </m:r>
                        </m:e>
                        <m:sub>
                          <m:sSub>
                            <m:sSubPr>
                              <m:ctrlPr>
                                <a:rPr lang="de-DE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solidFill>
                                    <a:schemeClr val="accent6"/>
                                  </a:solidFill>
                                  <a:latin typeface="Cambria Math" charset="0"/>
                                </a:rPr>
                                <m:t>𝑏𝑖𝑧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chemeClr val="accent6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1073" y="2838843"/>
                <a:ext cx="775789" cy="393121"/>
              </a:xfrm>
              <a:prstGeom prst="rect">
                <a:avLst/>
              </a:prstGeom>
              <a:blipFill rotWithShape="0">
                <a:blip r:embed="rId29"/>
                <a:stretch>
                  <a:fillRect b="-15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85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/>
      <p:bldP spid="85" grpId="0"/>
      <p:bldP spid="86" grpId="0"/>
      <p:bldP spid="87" grpId="0"/>
      <p:bldP spid="89" grpId="0"/>
      <p:bldP spid="90" grpId="0"/>
      <p:bldP spid="5" grpId="0"/>
      <p:bldP spid="5" grpId="1"/>
      <p:bldP spid="91" grpId="0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First-order Junction Tree: FO </a:t>
            </a:r>
            <a:r>
              <a:rPr lang="en-GB" dirty="0" err="1"/>
              <a:t>jtree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Parameterised clusters = </a:t>
                </a:r>
                <a:r>
                  <a:rPr lang="en-GB" dirty="0" err="1">
                    <a:solidFill>
                      <a:schemeClr val="accent1"/>
                    </a:solidFill>
                  </a:rPr>
                  <a:t>parclusters</a:t>
                </a:r>
                <a:endParaRPr lang="en-GB" dirty="0">
                  <a:solidFill>
                    <a:schemeClr val="accent1"/>
                  </a:solidFill>
                </a:endParaRPr>
              </a:p>
              <a:p>
                <a:pPr lvl="1"/>
                <a:r>
                  <a:rPr lang="en-GB" dirty="0"/>
                  <a:t>Nodes of FO </a:t>
                </a:r>
                <a:r>
                  <a:rPr lang="en-GB" dirty="0" err="1"/>
                  <a:t>jtree</a:t>
                </a:r>
                <a:endParaRPr lang="en-GB" dirty="0"/>
              </a:p>
              <a:p>
                <a:pPr lvl="1"/>
                <a:r>
                  <a:rPr lang="en-GB" dirty="0"/>
                  <a:t>Shared PRVs between neighbours = separators</a:t>
                </a:r>
              </a:p>
              <a:p>
                <a:pPr lvl="1"/>
                <a:r>
                  <a:rPr lang="en-GB" dirty="0" err="1"/>
                  <a:t>Parclusters</a:t>
                </a:r>
                <a:r>
                  <a:rPr lang="en-GB" dirty="0"/>
                  <a:t> have local models of </a:t>
                </a:r>
                <a:r>
                  <a:rPr lang="en-GB" dirty="0" err="1"/>
                  <a:t>parfactors</a:t>
                </a:r>
                <a:endParaRPr lang="en-GB" dirty="0"/>
              </a:p>
              <a:p>
                <a:r>
                  <a:rPr lang="en-GB" dirty="0"/>
                  <a:t>FO </a:t>
                </a:r>
                <a:r>
                  <a:rPr lang="en-GB" dirty="0" err="1"/>
                  <a:t>jtree</a:t>
                </a:r>
                <a:r>
                  <a:rPr lang="en-GB" dirty="0"/>
                  <a:t> for </a:t>
                </a:r>
                <a:r>
                  <a:rPr lang="en-GB" dirty="0" err="1"/>
                  <a:t>parfactor</a:t>
                </a:r>
                <a:r>
                  <a:rPr lang="en-GB" dirty="0"/>
                  <a:t> model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charset="0"/>
                      </a:rPr>
                      <m:t>𝐺</m:t>
                    </m:r>
                  </m:oMath>
                </a14:m>
                <a:r>
                  <a:rPr lang="en-GB" dirty="0"/>
                  <a:t>: </a:t>
                </a:r>
              </a:p>
              <a:p>
                <a:pPr lvl="1"/>
                <a:r>
                  <a:rPr lang="en-GB" dirty="0"/>
                  <a:t>Analogous definition, junction tree properties apply</a:t>
                </a:r>
              </a:p>
              <a:p>
                <a:pPr lvl="1"/>
                <a:r>
                  <a:rPr lang="en-GB" dirty="0"/>
                  <a:t>Message passing, QA analogous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1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27</a:t>
            </a:fld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924609" y="4890128"/>
            <a:ext cx="7185387" cy="992088"/>
            <a:chOff x="924609" y="4890128"/>
            <a:chExt cx="7185387" cy="992088"/>
          </a:xfrm>
        </p:grpSpPr>
        <p:grpSp>
          <p:nvGrpSpPr>
            <p:cNvPr id="17" name="Group 16"/>
            <p:cNvGrpSpPr/>
            <p:nvPr/>
          </p:nvGrpSpPr>
          <p:grpSpPr>
            <a:xfrm>
              <a:off x="924609" y="4890128"/>
              <a:ext cx="7185387" cy="716092"/>
              <a:chOff x="924609" y="4890128"/>
              <a:chExt cx="7185387" cy="71609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924609" y="4890128"/>
                    <a:ext cx="1705233" cy="715089"/>
                  </a:xfrm>
                  <a:prstGeom prst="roundRect">
                    <a:avLst/>
                  </a:prstGeom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marL="49213"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i="1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𝐻𝑜𝑡</m:t>
                          </m:r>
                          <m:r>
                            <a:rPr lang="en-GB" i="1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a:rPr lang="de-DE" b="0" i="1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𝐴𝑝𝑝</m:t>
                          </m:r>
                          <m:d>
                            <m:dPr>
                              <m:ctrlPr>
                                <a:rPr lang="de-DE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dirty="0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𝐴</m:t>
                              </m:r>
                            </m:e>
                          </m:d>
                        </m:oMath>
                      </m:oMathPara>
                    </a14:m>
                    <a:endParaRPr lang="de-DE" b="0" i="1" dirty="0">
                      <a:solidFill>
                        <a:schemeClr val="accent1"/>
                      </a:solidFill>
                      <a:latin typeface="Cambria Math" charset="0"/>
                    </a:endParaRPr>
                  </a:p>
                  <a:p>
                    <a:pPr marL="49213"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b="0" i="1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𝐵𝑖𝑧</m:t>
                          </m:r>
                          <m:r>
                            <a:rPr lang="de-DE" b="0" i="1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de-DE" b="0" i="1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𝑀</m:t>
                          </m:r>
                          <m:r>
                            <a:rPr lang="de-DE" b="0" i="1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)</m:t>
                          </m:r>
                        </m:oMath>
                      </m:oMathPara>
                    </a14:m>
                    <a:endParaRPr lang="en-GB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4609" y="4890128"/>
                    <a:ext cx="1705233" cy="715089"/>
                  </a:xfrm>
                  <a:prstGeom prst="roundRect">
                    <a:avLst/>
                  </a:prstGeom>
                  <a:blipFill rotWithShape="0">
                    <a:blip r:embed="rId3"/>
                    <a:stretch>
                      <a:fillRect t="-42857" b="-19328"/>
                    </a:stretch>
                  </a:blipFill>
                  <a:ln>
                    <a:solidFill>
                      <a:schemeClr val="accent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3664686" y="4891131"/>
                    <a:ext cx="1705233" cy="715089"/>
                  </a:xfrm>
                  <a:prstGeom prst="roundRect">
                    <a:avLst/>
                  </a:prstGeom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i="1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𝐻𝑜𝑡</m:t>
                          </m:r>
                          <m:r>
                            <a:rPr lang="en-GB" i="1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a:rPr lang="en-GB" i="1" dirty="0" err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𝐴𝑡𝑡𝐶𝑛𝑓</m:t>
                          </m:r>
                          <m:d>
                            <m:dPr>
                              <m:ctrlPr>
                                <a:rPr lang="de-DE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dirty="0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𝑋</m:t>
                              </m:r>
                            </m:e>
                          </m:d>
                        </m:oMath>
                      </m:oMathPara>
                    </a14:m>
                    <a:endParaRPr lang="de-DE" b="0" i="1" dirty="0">
                      <a:solidFill>
                        <a:schemeClr val="accent1"/>
                      </a:solidFill>
                      <a:latin typeface="Cambria Math" charset="0"/>
                    </a:endParaRPr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i="1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𝑅𝑒𝑠</m:t>
                          </m:r>
                          <m:r>
                            <a:rPr lang="de-DE" b="0" i="1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de-DE" b="0" i="1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𝑋</m:t>
                          </m:r>
                          <m:r>
                            <a:rPr lang="de-DE" b="0" i="1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)</m:t>
                          </m:r>
                        </m:oMath>
                      </m:oMathPara>
                    </a14:m>
                    <a:endParaRPr lang="en-GB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64686" y="4891131"/>
                    <a:ext cx="1705233" cy="715089"/>
                  </a:xfrm>
                  <a:prstGeom prst="roundRect">
                    <a:avLst/>
                  </a:prstGeom>
                  <a:blipFill rotWithShape="0">
                    <a:blip r:embed="rId4"/>
                    <a:stretch>
                      <a:fillRect t="-42500" b="-18333"/>
                    </a:stretch>
                  </a:blipFill>
                  <a:ln>
                    <a:solidFill>
                      <a:schemeClr val="accent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6404763" y="4890552"/>
                    <a:ext cx="1705233" cy="715089"/>
                  </a:xfrm>
                  <a:prstGeom prst="roundRect">
                    <a:avLst/>
                  </a:prstGeom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i="1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𝐻𝑜𝑡</m:t>
                          </m:r>
                          <m:r>
                            <a:rPr lang="en-GB" i="1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a:rPr lang="en-GB" i="1" dirty="0" err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𝐴𝑡𝑡𝐶𝑛𝑓</m:t>
                          </m:r>
                          <m:r>
                            <m:rPr>
                              <m:nor/>
                            </m:rPr>
                            <a:rPr lang="de-DE" b="0" i="0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de-DE" b="0" i="0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de-DE" b="0" i="0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)</m:t>
                          </m:r>
                        </m:oMath>
                      </m:oMathPara>
                    </a14:m>
                    <a:endParaRPr lang="de-DE" dirty="0">
                      <a:solidFill>
                        <a:schemeClr val="accent1"/>
                      </a:solidFill>
                    </a:endParaRPr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b="0" i="1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𝑃𝑢𝑏</m:t>
                          </m:r>
                          <m:r>
                            <a:rPr lang="de-DE" b="0" i="1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de-DE" b="0" i="1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𝑋</m:t>
                          </m:r>
                          <m:r>
                            <a:rPr lang="de-DE" b="0" i="1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,</m:t>
                          </m:r>
                          <m:r>
                            <a:rPr lang="de-DE" b="0" i="1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𝑃</m:t>
                          </m:r>
                          <m:r>
                            <a:rPr lang="de-DE" b="0" i="1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)</m:t>
                          </m:r>
                        </m:oMath>
                      </m:oMathPara>
                    </a14:m>
                    <a:endParaRPr lang="en-GB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04763" y="4890552"/>
                    <a:ext cx="1705233" cy="715089"/>
                  </a:xfrm>
                  <a:prstGeom prst="roundRect">
                    <a:avLst/>
                  </a:prstGeom>
                  <a:blipFill rotWithShape="0">
                    <a:blip r:embed="rId5"/>
                    <a:stretch>
                      <a:fillRect t="-43333" b="-17500"/>
                    </a:stretch>
                  </a:blipFill>
                  <a:ln>
                    <a:solidFill>
                      <a:schemeClr val="accent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" name="Straight Connector 9"/>
              <p:cNvCxnSpPr>
                <a:stCxn id="6" idx="3"/>
                <a:endCxn id="7" idx="1"/>
              </p:cNvCxnSpPr>
              <p:nvPr/>
            </p:nvCxnSpPr>
            <p:spPr>
              <a:xfrm>
                <a:off x="2629842" y="5247673"/>
                <a:ext cx="1034844" cy="100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>
                <a:stCxn id="7" idx="3"/>
                <a:endCxn id="8" idx="1"/>
              </p:cNvCxnSpPr>
              <p:nvPr/>
            </p:nvCxnSpPr>
            <p:spPr>
              <a:xfrm flipV="1">
                <a:off x="5369919" y="5248097"/>
                <a:ext cx="1034844" cy="57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1630518" y="5605217"/>
                  <a:ext cx="29341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0518" y="5605217"/>
                  <a:ext cx="293414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6327" r="-6122" b="-2391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4370595" y="5605216"/>
                  <a:ext cx="29341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0595" y="5605216"/>
                  <a:ext cx="293414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20833" r="-6250" b="-2391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7110672" y="5602048"/>
                  <a:ext cx="29341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10672" y="5602048"/>
                  <a:ext cx="293414" cy="27699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18367" r="-6122" b="-2444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5353764" y="5232716"/>
                  <a:ext cx="1205571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𝐻𝑜𝑡</m:t>
                        </m:r>
                      </m:oMath>
                    </m:oMathPara>
                  </a14:m>
                  <a:endParaRPr lang="de-DE" i="1" dirty="0">
                    <a:solidFill>
                      <a:schemeClr val="tx1"/>
                    </a:solidFill>
                    <a:latin typeface="Cambria Math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err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𝐴𝑡𝑡𝐶𝑛𝑓</m:t>
                        </m:r>
                        <m:d>
                          <m:dPr>
                            <m:ctrlPr>
                              <a:rPr lang="de-DE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 dirty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𝑋</m:t>
                            </m:r>
                          </m:e>
                        </m:d>
                      </m:oMath>
                    </m:oMathPara>
                  </a14:m>
                  <a:endParaRPr lang="de-DE" i="1" dirty="0">
                    <a:solidFill>
                      <a:schemeClr val="tx1"/>
                    </a:solidFill>
                    <a:latin typeface="Cambria Math" charset="0"/>
                  </a:endParaRPr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3764" y="5232716"/>
                  <a:ext cx="1205571" cy="646331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5556" b="-849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/>
                <p:cNvSpPr/>
                <p:nvPr/>
              </p:nvSpPr>
              <p:spPr>
                <a:xfrm>
                  <a:off x="2832113" y="5232716"/>
                  <a:ext cx="62632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>
                            <a:latin typeface="Cambria Math" charset="0"/>
                          </a:rPr>
                          <m:t>𝐻𝑜𝑡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2113" y="5232716"/>
                  <a:ext cx="626325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TextBox 23"/>
          <p:cNvSpPr txBox="1"/>
          <p:nvPr/>
        </p:nvSpPr>
        <p:spPr>
          <a:xfrm>
            <a:off x="6497903" y="1024818"/>
            <a:ext cx="2514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Braun and </a:t>
            </a:r>
            <a:r>
              <a:rPr lang="en-GB" dirty="0" err="1"/>
              <a:t>Möller</a:t>
            </a:r>
            <a:r>
              <a:rPr lang="en-GB" dirty="0"/>
              <a:t> (2016)</a:t>
            </a:r>
          </a:p>
        </p:txBody>
      </p:sp>
    </p:spTree>
    <p:extLst>
      <p:ext uri="{BB962C8B-B14F-4D97-AF65-F5344CB8AC3E}">
        <p14:creationId xmlns:p14="http://schemas.microsoft.com/office/powerpoint/2010/main" val="9045632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Lifted Junction Tree Algorithm: LJT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GB" dirty="0">
                    <a:solidFill>
                      <a:schemeClr val="accent1"/>
                    </a:solidFill>
                  </a:rPr>
                  <a:t>Input</a:t>
                </a:r>
              </a:p>
              <a:p>
                <a:pPr lvl="1"/>
                <a:r>
                  <a:rPr lang="en-GB" dirty="0"/>
                  <a:t>Model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charset="0"/>
                      </a:rPr>
                      <m:t>𝐺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Evidence </a:t>
                </a:r>
                <a14:m>
                  <m:oMath xmlns:m="http://schemas.openxmlformats.org/officeDocument/2006/math">
                    <m:r>
                      <a:rPr lang="de-DE" b="1" i="1" dirty="0" smtClean="0">
                        <a:latin typeface="Cambria Math" charset="0"/>
                      </a:rPr>
                      <m:t>𝑬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Queries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 charset="0"/>
                      </a:rPr>
                      <m:t>𝑸</m:t>
                    </m:r>
                  </m:oMath>
                </a14:m>
                <a:endParaRPr lang="en-GB" b="1" dirty="0"/>
              </a:p>
              <a:p>
                <a:r>
                  <a:rPr lang="en-GB" dirty="0">
                    <a:solidFill>
                      <a:schemeClr val="accent1"/>
                    </a:solidFill>
                  </a:rPr>
                  <a:t>Algorithm</a:t>
                </a:r>
              </a:p>
              <a:p>
                <a:pPr marL="714375" lvl="1" indent="-257175">
                  <a:buFont typeface="+mj-lt"/>
                  <a:buAutoNum type="arabicPeriod"/>
                </a:pPr>
                <a:r>
                  <a:rPr lang="en-GB" dirty="0"/>
                  <a:t>Build FO </a:t>
                </a:r>
                <a:r>
                  <a:rPr lang="en-GB" dirty="0" err="1"/>
                  <a:t>jtree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charset="0"/>
                      </a:rPr>
                      <m:t>𝐽</m:t>
                    </m:r>
                  </m:oMath>
                </a14:m>
                <a:r>
                  <a:rPr lang="en-GB" dirty="0"/>
                  <a:t> for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charset="0"/>
                      </a:rPr>
                      <m:t>𝐺</m:t>
                    </m:r>
                  </m:oMath>
                </a14:m>
                <a:endParaRPr lang="de-DE" dirty="0"/>
              </a:p>
              <a:p>
                <a:pPr marL="714375" lvl="1" indent="-257175">
                  <a:buFont typeface="+mj-lt"/>
                  <a:buAutoNum type="arabicPeriod"/>
                </a:pPr>
                <a:r>
                  <a:rPr lang="en-GB" dirty="0"/>
                  <a:t>Enter evidence </a:t>
                </a:r>
                <a14:m>
                  <m:oMath xmlns:m="http://schemas.openxmlformats.org/officeDocument/2006/math">
                    <m:r>
                      <a:rPr lang="de-DE" b="1" i="1" dirty="0" smtClean="0">
                        <a:latin typeface="Cambria Math" charset="0"/>
                      </a:rPr>
                      <m:t>𝑬</m:t>
                    </m:r>
                  </m:oMath>
                </a14:m>
                <a:r>
                  <a:rPr lang="en-GB" dirty="0"/>
                  <a:t> into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charset="0"/>
                      </a:rPr>
                      <m:t>𝐽</m:t>
                    </m:r>
                  </m:oMath>
                </a14:m>
                <a:endParaRPr lang="en-GB" dirty="0"/>
              </a:p>
              <a:p>
                <a:pPr marL="714375" lvl="1" indent="-257175">
                  <a:buFont typeface="+mj-lt"/>
                  <a:buAutoNum type="arabicPeriod"/>
                </a:pPr>
                <a:r>
                  <a:rPr lang="en-GB" dirty="0"/>
                  <a:t>Pass messages in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charset="0"/>
                      </a:rPr>
                      <m:t>𝐽</m:t>
                    </m:r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Inbound</a:t>
                </a:r>
              </a:p>
              <a:p>
                <a:pPr lvl="2"/>
                <a:r>
                  <a:rPr lang="en-GB" dirty="0"/>
                  <a:t>Outbound</a:t>
                </a:r>
              </a:p>
              <a:p>
                <a:pPr marL="714375" lvl="1" indent="-257175">
                  <a:buFont typeface="+mj-lt"/>
                  <a:buAutoNum type="arabicPeriod"/>
                </a:pPr>
                <a:r>
                  <a:rPr lang="en-GB" dirty="0"/>
                  <a:t>Answer queries </a:t>
                </a:r>
                <a14:m>
                  <m:oMath xmlns:m="http://schemas.openxmlformats.org/officeDocument/2006/math">
                    <m:r>
                      <a:rPr lang="en-GB" b="1" i="1" dirty="0">
                        <a:latin typeface="Cambria Math" charset="0"/>
                      </a:rPr>
                      <m:t>𝑸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2"/>
                <a:stretch>
                  <a:fillRect l="-2821" t="-21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28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98" y="4925077"/>
            <a:ext cx="3975617" cy="11638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903490" y="3896180"/>
                <a:ext cx="319036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/>
                  <a:t>Queries on grounded PRVs, e.g.,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>
                          <a:latin typeface="Cambria Math" charset="0"/>
                        </a:rPr>
                        <m:t>𝑅𝑒𝑠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charset="0"/>
                            </a:rPr>
                            <m:t>𝑒𝑣𝑒</m:t>
                          </m:r>
                        </m:e>
                      </m:d>
                      <m:r>
                        <a:rPr lang="de-DE" b="0" i="1" smtClean="0">
                          <a:latin typeface="Cambria Math" charset="0"/>
                        </a:rPr>
                        <m:t>,</m:t>
                      </m:r>
                      <m:r>
                        <a:rPr lang="de-DE" i="1" smtClean="0">
                          <a:latin typeface="Cambria Math" charset="0"/>
                        </a:rPr>
                        <m:t> </m:t>
                      </m:r>
                      <m:r>
                        <a:rPr lang="de-DE" i="1">
                          <a:latin typeface="Cambria Math" charset="0"/>
                        </a:rPr>
                        <m:t>𝑃𝑢𝑏</m:t>
                      </m:r>
                      <m:r>
                        <a:rPr lang="de-DE" i="1">
                          <a:latin typeface="Cambria Math" charset="0"/>
                        </a:rPr>
                        <m:t>(</m:t>
                      </m:r>
                      <m:r>
                        <a:rPr lang="de-DE" i="1">
                          <a:latin typeface="Cambria Math" charset="0"/>
                        </a:rPr>
                        <m:t>𝑒𝑣𝑒</m:t>
                      </m:r>
                      <m:r>
                        <a:rPr lang="de-DE" i="1">
                          <a:latin typeface="Cambria Math" charset="0"/>
                        </a:rPr>
                        <m:t>,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r>
                            <a:rPr lang="de-DE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de-DE" i="1">
                          <a:latin typeface="Cambria Math" charset="0"/>
                        </a:rPr>
                        <m:t>)</m:t>
                      </m:r>
                      <m:r>
                        <a:rPr lang="de-DE" b="0" i="1" smtClean="0">
                          <a:latin typeface="Cambria Math" charset="0"/>
                        </a:rPr>
                        <m:t>, </m:t>
                      </m:r>
                      <m:r>
                        <a:rPr lang="de-DE" b="0" i="1" smtClean="0">
                          <a:latin typeface="Cambria Math" charset="0"/>
                        </a:rPr>
                        <m:t>𝐻𝑜𝑡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490" y="3896180"/>
                <a:ext cx="3190361" cy="646331"/>
              </a:xfrm>
              <a:prstGeom prst="rect">
                <a:avLst/>
              </a:prstGeom>
              <a:blipFill rotWithShape="0">
                <a:blip r:embed="rId4"/>
                <a:stretch>
                  <a:fillRect l="-1527" t="-4717" r="-763" b="-75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666805" y="1413803"/>
            <a:ext cx="3809886" cy="2208228"/>
            <a:chOff x="4705464" y="2628884"/>
            <a:chExt cx="3809886" cy="22082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6181060" y="3246474"/>
                  <a:ext cx="616690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𝐻𝑜𝑡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81060" y="3246474"/>
                  <a:ext cx="616690" cy="389513"/>
                </a:xfrm>
                <a:prstGeom prst="ellipse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4935056" y="2628884"/>
                  <a:ext cx="985062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𝐴𝑝𝑝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(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𝐴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5056" y="2628884"/>
                  <a:ext cx="985062" cy="389513"/>
                </a:xfrm>
                <a:prstGeom prst="ellipse">
                  <a:avLst/>
                </a:prstGeom>
                <a:blipFill rotWithShape="0">
                  <a:blip r:embed="rId6"/>
                  <a:stretch>
                    <a:fillRect r="-610" b="-7576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7074418" y="2631916"/>
                  <a:ext cx="985062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𝐵𝑖𝑧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(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𝑀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74418" y="2631916"/>
                  <a:ext cx="985062" cy="389513"/>
                </a:xfrm>
                <a:prstGeom prst="ellipse">
                  <a:avLst/>
                </a:prstGeom>
                <a:blipFill rotWithShape="0">
                  <a:blip r:embed="rId7"/>
                  <a:stretch>
                    <a:fillRect b="-909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4705464" y="3848480"/>
                  <a:ext cx="985062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𝑅𝑒𝑠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(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𝑋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5464" y="3848480"/>
                  <a:ext cx="985062" cy="389513"/>
                </a:xfrm>
                <a:prstGeom prst="ellipse">
                  <a:avLst/>
                </a:prstGeom>
                <a:blipFill rotWithShape="0">
                  <a:blip r:embed="rId8"/>
                  <a:stretch>
                    <a:fillRect b="-7576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5781014" y="4447599"/>
                  <a:ext cx="1416782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𝐴𝑡𝑡𝐶𝑛𝑓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(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𝑋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1014" y="4447599"/>
                  <a:ext cx="1416782" cy="389513"/>
                </a:xfrm>
                <a:prstGeom prst="ellipse">
                  <a:avLst/>
                </a:prstGeom>
                <a:blipFill rotWithShape="0">
                  <a:blip r:embed="rId9"/>
                  <a:stretch>
                    <a:fillRect b="-909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7214412" y="3839905"/>
                  <a:ext cx="1300938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𝑃𝑢𝑏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(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𝑋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𝑃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4412" y="3839905"/>
                  <a:ext cx="1300938" cy="389513"/>
                </a:xfrm>
                <a:prstGeom prst="ellipse">
                  <a:avLst/>
                </a:prstGeom>
                <a:blipFill rotWithShape="0">
                  <a:blip r:embed="rId10"/>
                  <a:stretch>
                    <a:fillRect b="-923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Rectangle 17"/>
            <p:cNvSpPr/>
            <p:nvPr/>
          </p:nvSpPr>
          <p:spPr>
            <a:xfrm>
              <a:off x="6373170" y="2706669"/>
              <a:ext cx="144000" cy="144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419250" y="2752749"/>
              <a:ext cx="144000" cy="144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083849" y="3925157"/>
              <a:ext cx="144000" cy="144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29929" y="3971237"/>
              <a:ext cx="144000" cy="144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679019" y="3919304"/>
              <a:ext cx="144000" cy="144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725099" y="3965384"/>
              <a:ext cx="144000" cy="144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4" name="Straight Connector 23"/>
            <p:cNvCxnSpPr>
              <a:stCxn id="19" idx="6"/>
              <a:endCxn id="25" idx="1"/>
            </p:cNvCxnSpPr>
            <p:nvPr/>
          </p:nvCxnSpPr>
          <p:spPr>
            <a:xfrm>
              <a:off x="5920118" y="2823641"/>
              <a:ext cx="499132" cy="11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20" idx="2"/>
              <a:endCxn id="25" idx="3"/>
            </p:cNvCxnSpPr>
            <p:nvPr/>
          </p:nvCxnSpPr>
          <p:spPr>
            <a:xfrm flipH="1" flipV="1">
              <a:off x="6563250" y="2824749"/>
              <a:ext cx="511168" cy="19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21" idx="6"/>
              <a:endCxn id="30" idx="1"/>
            </p:cNvCxnSpPr>
            <p:nvPr/>
          </p:nvCxnSpPr>
          <p:spPr>
            <a:xfrm>
              <a:off x="5690526" y="4043237"/>
              <a:ext cx="4394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30" idx="0"/>
              <a:endCxn id="18" idx="4"/>
            </p:cNvCxnSpPr>
            <p:nvPr/>
          </p:nvCxnSpPr>
          <p:spPr>
            <a:xfrm flipV="1">
              <a:off x="6201929" y="3635987"/>
              <a:ext cx="287476" cy="3352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8" idx="4"/>
              <a:endCxn id="34" idx="0"/>
            </p:cNvCxnSpPr>
            <p:nvPr/>
          </p:nvCxnSpPr>
          <p:spPr>
            <a:xfrm>
              <a:off x="6489405" y="3635987"/>
              <a:ext cx="307694" cy="3293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23" idx="2"/>
              <a:endCxn id="34" idx="3"/>
            </p:cNvCxnSpPr>
            <p:nvPr/>
          </p:nvCxnSpPr>
          <p:spPr>
            <a:xfrm flipH="1">
              <a:off x="6869099" y="4034662"/>
              <a:ext cx="345313" cy="27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30" idx="2"/>
              <a:endCxn id="22" idx="0"/>
            </p:cNvCxnSpPr>
            <p:nvPr/>
          </p:nvCxnSpPr>
          <p:spPr>
            <a:xfrm>
              <a:off x="6201929" y="4115237"/>
              <a:ext cx="287476" cy="3323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34" idx="2"/>
              <a:endCxn id="22" idx="0"/>
            </p:cNvCxnSpPr>
            <p:nvPr/>
          </p:nvCxnSpPr>
          <p:spPr>
            <a:xfrm flipH="1">
              <a:off x="6489405" y="4109384"/>
              <a:ext cx="307694" cy="3382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18" idx="0"/>
              <a:endCxn id="25" idx="2"/>
            </p:cNvCxnSpPr>
            <p:nvPr/>
          </p:nvCxnSpPr>
          <p:spPr>
            <a:xfrm flipV="1">
              <a:off x="6489405" y="2896749"/>
              <a:ext cx="1845" cy="3497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6465330" y="2798829"/>
              <a:ext cx="144000" cy="144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771179" y="4011464"/>
              <a:ext cx="144000" cy="144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176009" y="4017317"/>
              <a:ext cx="144000" cy="144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571054" y="1562743"/>
                <a:ext cx="2880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de-DE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054" y="1562743"/>
                <a:ext cx="288091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21277" r="-6383" b="-239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858316" y="2780123"/>
                <a:ext cx="2934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de-DE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8316" y="2780123"/>
                <a:ext cx="293414" cy="276999"/>
              </a:xfrm>
              <a:prstGeom prst="rect">
                <a:avLst/>
              </a:prstGeom>
              <a:blipFill rotWithShape="0">
                <a:blip r:embed="rId12"/>
                <a:stretch>
                  <a:fillRect l="-20833" r="-625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865723" y="2779867"/>
                <a:ext cx="2934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de-DE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5723" y="2779867"/>
                <a:ext cx="293414" cy="276999"/>
              </a:xfrm>
              <a:prstGeom prst="rect">
                <a:avLst/>
              </a:prstGeom>
              <a:blipFill rotWithShape="0">
                <a:blip r:embed="rId13"/>
                <a:stretch>
                  <a:fillRect l="-18750" r="-8333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5790827" y="1024818"/>
            <a:ext cx="3221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Braun and </a:t>
            </a:r>
            <a:r>
              <a:rPr lang="en-GB" dirty="0" err="1"/>
              <a:t>Möller</a:t>
            </a:r>
            <a:r>
              <a:rPr lang="en-GB" dirty="0"/>
              <a:t> (2017, 2017a)</a:t>
            </a:r>
          </a:p>
        </p:txBody>
      </p:sp>
    </p:spTree>
    <p:extLst>
      <p:ext uri="{BB962C8B-B14F-4D97-AF65-F5344CB8AC3E}">
        <p14:creationId xmlns:p14="http://schemas.microsoft.com/office/powerpoint/2010/main" val="18898930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LJT: Example Input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07861"/>
                <a:ext cx="8401936" cy="4869101"/>
              </a:xfrm>
            </p:spPr>
            <p:txBody>
              <a:bodyPr>
                <a:noAutofit/>
              </a:bodyPr>
              <a:lstStyle/>
              <a:p>
                <a:r>
                  <a:rPr lang="en-GB" dirty="0"/>
                  <a:t>Model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charset="0"/>
                      </a:rPr>
                      <m:t>𝐺</m:t>
                    </m:r>
                    <m:r>
                      <a:rPr lang="de-DE" i="1">
                        <a:latin typeface="Cambria Math" charset="0"/>
                      </a:rPr>
                      <m:t>=</m:t>
                    </m:r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de-DE" i="1">
                            <a:latin typeface="Cambria Math" charset="0"/>
                          </a:rPr>
                          <m:t>𝑖</m:t>
                        </m:r>
                        <m:r>
                          <a:rPr lang="de-DE" i="1"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de-DE" i="1">
                            <a:latin typeface="Cambria Math" charset="0"/>
                          </a:rPr>
                          <m:t>3</m:t>
                        </m:r>
                      </m:sup>
                    </m:sSubSup>
                  </m:oMath>
                </a14:m>
                <a:endParaRPr lang="de-DE" dirty="0"/>
              </a:p>
              <a:p>
                <a:pPr marL="742950" lvl="1" indent="-285750">
                  <a:buFont typeface="Arial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charset="0"/>
                          </a:rPr>
                          <m:t>𝑔</m:t>
                        </m:r>
                      </m:e>
                      <m:sub>
                        <m:r>
                          <a:rPr lang="de-DE" i="1">
                            <a:latin typeface="Cambria Math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charset="0"/>
                          </a:rPr>
                          <m:t>𝐻𝑜𝑡</m:t>
                        </m:r>
                        <m:r>
                          <a:rPr lang="de-DE" i="1">
                            <a:latin typeface="Cambria Math" charset="0"/>
                          </a:rPr>
                          <m:t>, </m:t>
                        </m:r>
                        <m:r>
                          <a:rPr lang="de-DE" i="1">
                            <a:latin typeface="Cambria Math" charset="0"/>
                          </a:rPr>
                          <m:t>𝐴𝑝𝑝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charset="0"/>
                              </a:rPr>
                              <m:t>𝐴</m:t>
                            </m:r>
                          </m:e>
                        </m:d>
                        <m:r>
                          <a:rPr lang="de-DE" i="1">
                            <a:latin typeface="Cambria Math" charset="0"/>
                          </a:rPr>
                          <m:t>, </m:t>
                        </m:r>
                        <m:r>
                          <a:rPr lang="de-DE" i="1">
                            <a:latin typeface="Cambria Math" charset="0"/>
                          </a:rPr>
                          <m:t>𝐵𝑖𝑧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charset="0"/>
                              </a:rPr>
                              <m:t>𝑀</m:t>
                            </m:r>
                          </m:e>
                        </m:d>
                      </m:e>
                    </m:d>
                  </m:oMath>
                </a14:m>
                <a:endParaRPr lang="de-DE" dirty="0"/>
              </a:p>
              <a:p>
                <a:pPr marL="742950" lvl="1" indent="-285750">
                  <a:buFont typeface="Arial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charset="0"/>
                          </a:rPr>
                          <m:t>𝑔</m:t>
                        </m:r>
                      </m:e>
                      <m:sub>
                        <m:r>
                          <a:rPr lang="de-DE" i="1">
                            <a:latin typeface="Cambria Math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charset="0"/>
                          </a:rPr>
                          <m:t>𝑅𝑒𝑠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charset="0"/>
                              </a:rPr>
                              <m:t>𝑋</m:t>
                            </m:r>
                          </m:e>
                        </m:d>
                        <m:r>
                          <a:rPr lang="de-DE" i="1">
                            <a:latin typeface="Cambria Math" charset="0"/>
                          </a:rPr>
                          <m:t>,</m:t>
                        </m:r>
                        <m:r>
                          <a:rPr lang="de-DE" i="1">
                            <a:latin typeface="Cambria Math" charset="0"/>
                          </a:rPr>
                          <m:t>𝐻𝑜𝑡</m:t>
                        </m:r>
                        <m:r>
                          <a:rPr lang="de-DE" i="1">
                            <a:latin typeface="Cambria Math" charset="0"/>
                          </a:rPr>
                          <m:t>, </m:t>
                        </m:r>
                        <m:r>
                          <a:rPr lang="de-DE" i="1">
                            <a:latin typeface="Cambria Math" charset="0"/>
                          </a:rPr>
                          <m:t>𝐴𝑡𝑡𝐶𝑛𝑓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charset="0"/>
                              </a:rPr>
                              <m:t>𝑋</m:t>
                            </m:r>
                          </m:e>
                        </m:d>
                        <m:r>
                          <a:rPr lang="de-DE" i="1">
                            <a:latin typeface="Cambria Math" charset="0"/>
                          </a:rPr>
                          <m:t> </m:t>
                        </m:r>
                      </m:e>
                    </m:d>
                  </m:oMath>
                </a14:m>
                <a:endParaRPr lang="de-DE" dirty="0"/>
              </a:p>
              <a:p>
                <a:pPr marL="742950" lvl="1" indent="-285750">
                  <a:buFont typeface="Arial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charset="0"/>
                          </a:rPr>
                          <m:t>𝑔</m:t>
                        </m:r>
                      </m:e>
                      <m:sub>
                        <m:r>
                          <a:rPr lang="de-DE" i="1">
                            <a:latin typeface="Cambria Math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charset="0"/>
                          </a:rPr>
                          <m:t>𝐻𝑜𝑡</m:t>
                        </m:r>
                        <m:r>
                          <a:rPr lang="de-DE" i="1">
                            <a:latin typeface="Cambria Math" charset="0"/>
                          </a:rPr>
                          <m:t>, </m:t>
                        </m:r>
                        <m:r>
                          <a:rPr lang="de-DE" i="1">
                            <a:latin typeface="Cambria Math" charset="0"/>
                          </a:rPr>
                          <m:t>𝐴𝑡𝑡𝐶𝑛𝑓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charset="0"/>
                              </a:rPr>
                              <m:t>𝑋</m:t>
                            </m:r>
                          </m:e>
                        </m:d>
                        <m:r>
                          <a:rPr lang="de-DE" i="1">
                            <a:latin typeface="Cambria Math" charset="0"/>
                          </a:rPr>
                          <m:t>, </m:t>
                        </m:r>
                        <m:r>
                          <a:rPr lang="de-DE" i="1">
                            <a:latin typeface="Cambria Math" charset="0"/>
                          </a:rPr>
                          <m:t>𝑃𝑢𝑏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charset="0"/>
                              </a:rPr>
                              <m:t>𝑋</m:t>
                            </m:r>
                            <m:r>
                              <a:rPr lang="de-DE" i="1">
                                <a:latin typeface="Cambria Math" charset="0"/>
                              </a:rPr>
                              <m:t>, </m:t>
                            </m:r>
                            <m:r>
                              <a:rPr lang="de-DE" i="1">
                                <a:latin typeface="Cambria Math" charset="0"/>
                              </a:rPr>
                              <m:t>𝑃</m:t>
                            </m:r>
                          </m:e>
                        </m:d>
                      </m:e>
                    </m:d>
                  </m:oMath>
                </a14:m>
                <a:endParaRPr lang="de-DE" b="1" i="1" dirty="0">
                  <a:latin typeface="Cambria Math" charset="0"/>
                </a:endParaRPr>
              </a:p>
              <a:p>
                <a:pPr lvl="1">
                  <a:buFont typeface="ArialUnicodeMS" charset="0"/>
                  <a:buChar char="→"/>
                </a:pPr>
                <a:r>
                  <a:rPr lang="de-DE" dirty="0"/>
                  <a:t> </a:t>
                </a:r>
                <a:r>
                  <a:rPr lang="de-DE" dirty="0" err="1"/>
                  <a:t>Including</a:t>
                </a:r>
                <a:r>
                  <a:rPr lang="de-DE" dirty="0"/>
                  <a:t> </a:t>
                </a:r>
                <a:r>
                  <a:rPr lang="de-DE" dirty="0" err="1"/>
                  <a:t>function</a:t>
                </a:r>
                <a:r>
                  <a:rPr lang="de-DE" dirty="0"/>
                  <a:t> </a:t>
                </a:r>
                <a:r>
                  <a:rPr lang="de-DE" dirty="0" err="1"/>
                  <a:t>specification</a:t>
                </a:r>
                <a:endParaRPr lang="de-DE" dirty="0"/>
              </a:p>
              <a:p>
                <a:r>
                  <a:rPr lang="de-DE" dirty="0" err="1"/>
                  <a:t>Evidence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1" i="1">
                        <a:latin typeface="Cambria Math" charset="0"/>
                      </a:rPr>
                      <m:t>𝑬</m:t>
                    </m:r>
                    <m:r>
                      <a:rPr lang="de-DE" i="1">
                        <a:latin typeface="Cambria Math" charset="0"/>
                      </a:rPr>
                      <m:t>={</m:t>
                    </m:r>
                    <m:r>
                      <a:rPr lang="de-DE" b="0" i="1" smtClean="0">
                        <a:latin typeface="Cambria Math" charset="0"/>
                      </a:rPr>
                      <m:t>𝐴𝑡𝑡𝐶𝑛𝑓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charset="0"/>
                          </a:rPr>
                          <m:t>𝑎𝑙𝑖𝑐𝑒</m:t>
                        </m:r>
                      </m:e>
                    </m:d>
                    <m:r>
                      <a:rPr lang="de-DE" b="0" i="1" smtClean="0">
                        <a:latin typeface="Cambria Math" charset="0"/>
                      </a:rPr>
                      <m:t>=1, </m:t>
                    </m:r>
                    <m:r>
                      <a:rPr lang="de-DE" i="1">
                        <a:latin typeface="Cambria Math" charset="0"/>
                      </a:rPr>
                      <m:t>𝐴𝑡𝑡𝐶𝑛𝑓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charset="0"/>
                          </a:rPr>
                          <m:t>𝑒𝑣𝑒</m:t>
                        </m:r>
                      </m:e>
                    </m:d>
                    <m:r>
                      <a:rPr lang="de-DE" i="1">
                        <a:latin typeface="Cambria Math" charset="0"/>
                      </a:rPr>
                      <m:t>=1}</m:t>
                    </m:r>
                  </m:oMath>
                </a14:m>
                <a:endParaRPr lang="de-DE" dirty="0"/>
              </a:p>
              <a:p>
                <a:r>
                  <a:rPr lang="de-DE" dirty="0" err="1"/>
                  <a:t>Queries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1" i="1">
                        <a:latin typeface="Cambria Math" charset="0"/>
                      </a:rPr>
                      <m:t>𝑸</m:t>
                    </m:r>
                    <m:r>
                      <a:rPr lang="de-DE" i="1">
                        <a:latin typeface="Cambria Math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charset="0"/>
                          </a:rPr>
                          <m:t>𝑅𝑒𝑠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charset="0"/>
                              </a:rPr>
                              <m:t>𝑒𝑣𝑒</m:t>
                            </m:r>
                          </m:e>
                        </m:d>
                        <m:r>
                          <a:rPr lang="de-DE" i="1">
                            <a:latin typeface="Cambria Math" charset="0"/>
                          </a:rPr>
                          <m:t>,</m:t>
                        </m:r>
                        <m:r>
                          <a:rPr lang="de-DE" i="1">
                            <a:latin typeface="Cambria Math" charset="0"/>
                          </a:rPr>
                          <m:t>𝑅𝑒𝑠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charset="0"/>
                              </a:rPr>
                              <m:t>𝑒𝑣𝑒</m:t>
                            </m:r>
                          </m:e>
                        </m:d>
                        <m:r>
                          <a:rPr lang="de-DE" i="1">
                            <a:latin typeface="Cambria Math" charset="0"/>
                          </a:rPr>
                          <m:t>∧</m:t>
                        </m:r>
                        <m:r>
                          <a:rPr lang="de-DE" i="1">
                            <a:latin typeface="Cambria Math" charset="0"/>
                          </a:rPr>
                          <m:t>𝑃𝑢𝑏</m:t>
                        </m:r>
                        <m:r>
                          <a:rPr lang="de-DE" i="1">
                            <a:latin typeface="Cambria Math" charset="0"/>
                          </a:rPr>
                          <m:t>(</m:t>
                        </m:r>
                        <m:r>
                          <a:rPr lang="de-DE" i="1">
                            <a:latin typeface="Cambria Math" charset="0"/>
                          </a:rPr>
                          <m:t>𝑒𝑣𝑒</m:t>
                        </m:r>
                        <m:r>
                          <a:rPr lang="de-DE" i="1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de-DE" i="1">
                            <a:latin typeface="Cambria Math" charset="0"/>
                          </a:rPr>
                          <m:t>)</m:t>
                        </m:r>
                      </m:e>
                    </m:d>
                  </m:oMath>
                </a14:m>
                <a:endParaRPr lang="de-DE" dirty="0"/>
              </a:p>
              <a:p>
                <a:endParaRPr lang="en-GB" dirty="0"/>
              </a:p>
              <a:p>
                <a:r>
                  <a:rPr lang="en-GB" dirty="0"/>
                  <a:t>Algorithm</a:t>
                </a:r>
              </a:p>
              <a:p>
                <a:pPr marL="714375" lvl="1" indent="-257175">
                  <a:buFont typeface="+mj-lt"/>
                  <a:buAutoNum type="arabicPeriod"/>
                </a:pPr>
                <a:r>
                  <a:rPr lang="en-GB" dirty="0">
                    <a:solidFill>
                      <a:schemeClr val="accent1"/>
                    </a:solidFill>
                  </a:rPr>
                  <a:t>Build FO </a:t>
                </a:r>
                <a:r>
                  <a:rPr lang="en-GB" dirty="0" err="1">
                    <a:solidFill>
                      <a:schemeClr val="accent1"/>
                    </a:solidFill>
                  </a:rPr>
                  <a:t>jtree</a:t>
                </a:r>
                <a:r>
                  <a:rPr lang="en-GB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i="1" dirty="0">
                        <a:solidFill>
                          <a:schemeClr val="accent1"/>
                        </a:solidFill>
                        <a:latin typeface="Cambria Math" charset="0"/>
                      </a:rPr>
                      <m:t>𝐽</m:t>
                    </m:r>
                  </m:oMath>
                </a14:m>
                <a:r>
                  <a:rPr lang="en-GB" dirty="0">
                    <a:solidFill>
                      <a:schemeClr val="accent1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GB" i="1" dirty="0">
                        <a:solidFill>
                          <a:schemeClr val="accent1"/>
                        </a:solidFill>
                        <a:latin typeface="Cambria Math" charset="0"/>
                      </a:rPr>
                      <m:t>𝐺</m:t>
                    </m:r>
                  </m:oMath>
                </a14:m>
                <a:endParaRPr lang="de-DE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07861"/>
                <a:ext cx="8401936" cy="4869101"/>
              </a:xfrm>
              <a:blipFill rotWithShape="0">
                <a:blip r:embed="rId2"/>
                <a:stretch>
                  <a:fillRect l="-1306" t="-1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30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Propositional Models: Worlds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/>
                  <a:t>Characterise world by</a:t>
                </a:r>
                <a:br>
                  <a:rPr lang="en-GB" dirty="0"/>
                </a:br>
                <a:r>
                  <a:rPr lang="en-GB" dirty="0">
                    <a:solidFill>
                      <a:schemeClr val="accent1"/>
                    </a:solidFill>
                  </a:rPr>
                  <a:t>random variables</a:t>
                </a:r>
              </a:p>
              <a:p>
                <a:pPr lvl="1"/>
                <a:r>
                  <a:rPr lang="en-GB" dirty="0"/>
                  <a:t>E.g.,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charset="0"/>
                      </a:rPr>
                      <m:t>𝐻𝑜𝑡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Possible values (range):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charset="0"/>
                      </a:rPr>
                      <m:t>𝑟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charset="0"/>
                          </a:rPr>
                          <m:t>𝐻𝑜𝑡</m:t>
                        </m:r>
                      </m:e>
                    </m:d>
                    <m:r>
                      <a:rPr lang="en-GB" b="0" i="1" smtClean="0">
                        <a:latin typeface="Cambria Math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charset="0"/>
                          </a:rPr>
                          <m:t>0,1</m:t>
                        </m:r>
                      </m:e>
                    </m:d>
                    <m:r>
                      <a:rPr lang="en-GB" i="1">
                        <a:latin typeface="Cambria Math" charset="0"/>
                      </a:rPr>
                      <m:t> </m:t>
                    </m:r>
                  </m:oMath>
                </a14:m>
                <a:endParaRPr lang="en-GB" dirty="0"/>
              </a:p>
              <a:p>
                <a:r>
                  <a:rPr lang="en-GB" dirty="0"/>
                  <a:t>1 world = specific values for variables</a:t>
                </a:r>
              </a:p>
              <a:p>
                <a:r>
                  <a:rPr lang="en-GB" dirty="0"/>
                  <a:t>Potential per world</a:t>
                </a:r>
              </a:p>
              <a:p>
                <a:pPr marL="228600" lvl="1">
                  <a:spcBef>
                    <a:spcPts val="1000"/>
                  </a:spcBef>
                </a:pPr>
                <a:r>
                  <a:rPr lang="en-GB" sz="2800" b="0" dirty="0">
                    <a:solidFill>
                      <a:schemeClr val="accent1"/>
                    </a:solidFill>
                  </a:rPr>
                  <a:t>Joint probability distribution</a:t>
                </a:r>
                <a:r>
                  <a:rPr lang="en-GB" sz="28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800" i="1">
                            <a:latin typeface="Cambria Math" charset="0"/>
                          </a:rPr>
                          <m:t>𝑃</m:t>
                        </m:r>
                      </m:e>
                      <m:sub>
                        <m:r>
                          <a:rPr lang="de-DE" sz="2800" b="0" i="1" smtClean="0">
                            <a:latin typeface="Cambria Math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GB" sz="2800" b="0" dirty="0"/>
                  <a:t> over all possible worlds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3"/>
                <a:stretch>
                  <a:fillRect l="-2821" t="-2130" r="-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pPr/>
              <a:t>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767914" y="5935700"/>
                <a:ext cx="3608173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de-DE" sz="24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400" b="1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𝟐</m:t>
                        </m:r>
                      </m:e>
                      <m:sup>
                        <m:r>
                          <a:rPr lang="de-DE" sz="2400" b="1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𝟗</m:t>
                        </m:r>
                      </m:sup>
                    </m:sSup>
                    <m:r>
                      <a:rPr lang="de-DE" sz="2400" b="1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=</m:t>
                    </m:r>
                    <m:r>
                      <a:rPr lang="de-DE" sz="2400" b="1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𝟓𝟏𝟐</m:t>
                    </m:r>
                  </m:oMath>
                </a14:m>
                <a:r>
                  <a:rPr lang="en-US" sz="2400" b="1" dirty="0">
                    <a:solidFill>
                      <a:schemeClr val="accent2"/>
                    </a:solidFill>
                  </a:rPr>
                  <a:t> possible worlds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7914" y="5935700"/>
                <a:ext cx="3608173" cy="470000"/>
              </a:xfrm>
              <a:prstGeom prst="rect">
                <a:avLst/>
              </a:prstGeom>
              <a:blipFill rotWithShape="0">
                <a:blip r:embed="rId5"/>
                <a:stretch>
                  <a:fillRect l="-338" t="-7792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9" name="Group 148"/>
          <p:cNvGrpSpPr/>
          <p:nvPr/>
        </p:nvGrpSpPr>
        <p:grpSpPr>
          <a:xfrm>
            <a:off x="5261997" y="1384766"/>
            <a:ext cx="3344889" cy="4663656"/>
            <a:chOff x="5261997" y="1309816"/>
            <a:chExt cx="3344889" cy="46636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6598869" y="3290423"/>
                  <a:ext cx="616690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𝐻𝑜𝑡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8869" y="3290423"/>
                  <a:ext cx="616690" cy="389513"/>
                </a:xfrm>
                <a:prstGeom prst="ellipse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5352865" y="2672833"/>
                  <a:ext cx="985062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𝐴𝑝𝑝</m:t>
                        </m:r>
                        <m:r>
                          <m:rPr>
                            <m:nor/>
                          </m:rPr>
                          <a:rPr lang="de-DE" b="0" i="0" smtClean="0">
                            <a:latin typeface="Cambria Math" charset="0"/>
                          </a:rPr>
                          <m:t>.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2865" y="2672833"/>
                  <a:ext cx="985062" cy="389513"/>
                </a:xfrm>
                <a:prstGeom prst="ellipse">
                  <a:avLst/>
                </a:prstGeom>
                <a:blipFill rotWithShape="0">
                  <a:blip r:embed="rId7"/>
                  <a:stretch>
                    <a:fillRect b="-7576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7492227" y="2675865"/>
                  <a:ext cx="985062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𝐴𝑝𝑝</m:t>
                        </m:r>
                        <m:r>
                          <m:rPr>
                            <m:nor/>
                          </m:rPr>
                          <a:rPr lang="de-DE" b="0" i="0" smtClean="0">
                            <a:latin typeface="Cambria Math" charset="0"/>
                          </a:rPr>
                          <m:t>.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2227" y="2675865"/>
                  <a:ext cx="985062" cy="389513"/>
                </a:xfrm>
                <a:prstGeom prst="ellipse">
                  <a:avLst/>
                </a:prstGeom>
                <a:blipFill rotWithShape="0">
                  <a:blip r:embed="rId8"/>
                  <a:stretch>
                    <a:fillRect b="-7576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5261997" y="5196654"/>
                  <a:ext cx="985062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𝑅𝑒𝑠</m:t>
                        </m:r>
                        <m:r>
                          <m:rPr>
                            <m:nor/>
                          </m:rPr>
                          <a:rPr lang="de-DE" b="0" i="0" smtClean="0">
                            <a:latin typeface="Cambria Math" charset="0"/>
                          </a:rPr>
                          <m:t>.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𝑒𝑣𝑒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1997" y="5196654"/>
                  <a:ext cx="985062" cy="389513"/>
                </a:xfrm>
                <a:prstGeom prst="ellipse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5757524" y="5583959"/>
                  <a:ext cx="1416782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𝐴𝑡𝑡𝐶𝑛𝑓</m:t>
                        </m:r>
                        <m:r>
                          <m:rPr>
                            <m:nor/>
                          </m:rPr>
                          <a:rPr lang="de-DE" b="0" i="0" smtClean="0">
                            <a:latin typeface="Cambria Math" charset="0"/>
                          </a:rPr>
                          <m:t>.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𝑒𝑣𝑒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7524" y="5583959"/>
                  <a:ext cx="1416782" cy="389513"/>
                </a:xfrm>
                <a:prstGeom prst="ellipse">
                  <a:avLst/>
                </a:prstGeom>
                <a:blipFill rotWithShape="0">
                  <a:blip r:embed="rId10"/>
                  <a:stretch>
                    <a:fillRect b="-909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6279247" y="4534143"/>
                  <a:ext cx="1453395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𝑃𝑢𝑏</m:t>
                        </m:r>
                        <m:r>
                          <m:rPr>
                            <m:nor/>
                          </m:rPr>
                          <a:rPr lang="de-DE" b="0" i="0" smtClean="0">
                            <a:latin typeface="Cambria Math" charset="0"/>
                          </a:rPr>
                          <m:t>.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𝑒𝑣𝑒</m:t>
                        </m:r>
                        <m:r>
                          <m:rPr>
                            <m:nor/>
                          </m:rPr>
                          <a:rPr lang="de-DE" b="0" i="0" smtClean="0">
                            <a:latin typeface="Cambria Math" charset="0"/>
                          </a:rPr>
                          <m:t>.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9247" y="4534143"/>
                  <a:ext cx="1453395" cy="389513"/>
                </a:xfrm>
                <a:prstGeom prst="ellipse">
                  <a:avLst/>
                </a:prstGeom>
                <a:blipFill rotWithShape="0">
                  <a:blip r:embed="rId11"/>
                  <a:stretch>
                    <a:fillRect b="-1515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6419408" y="2104427"/>
                  <a:ext cx="985062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𝐵𝑖𝑧</m:t>
                        </m:r>
                        <m:r>
                          <m:rPr>
                            <m:nor/>
                          </m:rPr>
                          <a:rPr lang="de-DE" b="0" i="0" smtClean="0">
                            <a:latin typeface="Cambria Math" charset="0"/>
                          </a:rPr>
                          <m:t>.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9408" y="2104427"/>
                  <a:ext cx="985062" cy="389513"/>
                </a:xfrm>
                <a:prstGeom prst="ellipse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6418242" y="1309816"/>
                  <a:ext cx="985062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𝐵𝑖𝑧</m:t>
                        </m:r>
                        <m:r>
                          <m:rPr>
                            <m:nor/>
                          </m:rPr>
                          <a:rPr lang="de-DE" b="0" i="0" smtClean="0">
                            <a:latin typeface="Cambria Math" charset="0"/>
                          </a:rPr>
                          <m:t>.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8242" y="1309816"/>
                  <a:ext cx="985062" cy="389513"/>
                </a:xfrm>
                <a:prstGeom prst="ellipse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/>
                <p:cNvSpPr txBox="1"/>
                <p:nvPr/>
              </p:nvSpPr>
              <p:spPr>
                <a:xfrm>
                  <a:off x="7153491" y="5479838"/>
                  <a:ext cx="1453395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𝑃𝑢𝑏</m:t>
                        </m:r>
                        <m:r>
                          <m:rPr>
                            <m:nor/>
                          </m:rPr>
                          <a:rPr lang="de-DE" b="0" i="0" smtClean="0">
                            <a:latin typeface="Cambria Math" charset="0"/>
                          </a:rPr>
                          <m:t>.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𝑒𝑣𝑒</m:t>
                        </m:r>
                        <m:r>
                          <m:rPr>
                            <m:nor/>
                          </m:rPr>
                          <a:rPr lang="de-DE" b="0" i="0" smtClean="0">
                            <a:latin typeface="Cambria Math" charset="0"/>
                          </a:rPr>
                          <m:t>.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3491" y="5479838"/>
                  <a:ext cx="1453395" cy="389513"/>
                </a:xfrm>
                <a:prstGeom prst="ellipse">
                  <a:avLst/>
                </a:prstGeom>
                <a:blipFill rotWithShape="0">
                  <a:blip r:embed="rId14"/>
                  <a:stretch>
                    <a:fillRect b="-1515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3117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 </a:t>
            </a:r>
            <a:r>
              <a:rPr lang="en-US" dirty="0" err="1"/>
              <a:t>Jtree</a:t>
            </a:r>
            <a:r>
              <a:rPr lang="en-US" dirty="0"/>
              <a:t> 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Propositional </a:t>
            </a:r>
            <a:r>
              <a:rPr lang="en-GB" dirty="0" err="1"/>
              <a:t>jtree</a:t>
            </a:r>
            <a:r>
              <a:rPr lang="en-GB" dirty="0"/>
              <a:t> construction</a:t>
            </a:r>
          </a:p>
          <a:p>
            <a:pPr lvl="1"/>
            <a:r>
              <a:rPr lang="en-GB" dirty="0"/>
              <a:t>Triangulation, compute maximum spanning tree, …</a:t>
            </a:r>
          </a:p>
          <a:p>
            <a:pPr lvl="1"/>
            <a:r>
              <a:rPr lang="en-GB" dirty="0"/>
              <a:t>Hypergraph partitioning</a:t>
            </a:r>
          </a:p>
          <a:p>
            <a:r>
              <a:rPr lang="en-GB" dirty="0"/>
              <a:t>First-order: logical variables</a:t>
            </a:r>
          </a:p>
          <a:p>
            <a:pPr lvl="1"/>
            <a:r>
              <a:rPr lang="en-GB" dirty="0"/>
              <a:t>First-order decomposition trees (</a:t>
            </a:r>
            <a:r>
              <a:rPr lang="en-GB" dirty="0">
                <a:solidFill>
                  <a:schemeClr val="accent1"/>
                </a:solidFill>
              </a:rPr>
              <a:t>FO </a:t>
            </a:r>
            <a:r>
              <a:rPr lang="en-GB" dirty="0" err="1">
                <a:solidFill>
                  <a:schemeClr val="accent1"/>
                </a:solidFill>
              </a:rPr>
              <a:t>dtrees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FO </a:t>
            </a:r>
            <a:r>
              <a:rPr lang="en-GB" dirty="0" err="1"/>
              <a:t>dtrees</a:t>
            </a:r>
            <a:r>
              <a:rPr lang="en-GB" dirty="0"/>
              <a:t> have node properties (</a:t>
            </a:r>
            <a:r>
              <a:rPr lang="en-GB" dirty="0" err="1"/>
              <a:t>cutset</a:t>
            </a:r>
            <a:r>
              <a:rPr lang="en-GB" dirty="0"/>
              <a:t>, context, </a:t>
            </a:r>
            <a:r>
              <a:rPr lang="en-GB" dirty="0">
                <a:solidFill>
                  <a:schemeClr val="accent1"/>
                </a:solidFill>
              </a:rPr>
              <a:t>cluster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(FO) </a:t>
            </a:r>
            <a:r>
              <a:rPr lang="en-GB" dirty="0" err="1"/>
              <a:t>dtree</a:t>
            </a:r>
            <a:r>
              <a:rPr lang="en-GB" dirty="0"/>
              <a:t> + clusters = (FO) </a:t>
            </a:r>
            <a:r>
              <a:rPr lang="en-GB" dirty="0" err="1"/>
              <a:t>jtree</a:t>
            </a:r>
            <a:br>
              <a:rPr lang="en-GB" dirty="0"/>
            </a:br>
            <a:r>
              <a:rPr lang="en-GB" i="1" dirty="0"/>
              <a:t>(works in propositional case, too)</a:t>
            </a:r>
          </a:p>
          <a:p>
            <a:pPr lvl="1"/>
            <a:r>
              <a:rPr lang="en-GB" dirty="0"/>
              <a:t>Heuristic to build an FO </a:t>
            </a:r>
            <a:r>
              <a:rPr lang="en-GB" dirty="0" err="1"/>
              <a:t>dtree</a:t>
            </a:r>
            <a:r>
              <a:rPr lang="en-GB" dirty="0"/>
              <a:t> </a:t>
            </a:r>
            <a:br>
              <a:rPr lang="en-GB" dirty="0"/>
            </a:br>
            <a:r>
              <a:rPr lang="en-GB" i="1" dirty="0"/>
              <a:t>(logical variables guide the construction)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191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FO </a:t>
            </a:r>
            <a:r>
              <a:rPr lang="en-GB" dirty="0" err="1"/>
              <a:t>Dtree</a:t>
            </a:r>
            <a:r>
              <a:rPr lang="en-GB" dirty="0"/>
              <a:t>: Data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(L)VE decomposes model into </a:t>
            </a:r>
            <a:r>
              <a:rPr lang="en-GB" dirty="0" err="1"/>
              <a:t>subproblems</a:t>
            </a:r>
            <a:endParaRPr lang="en-GB" dirty="0"/>
          </a:p>
          <a:p>
            <a:r>
              <a:rPr lang="en-GB" dirty="0"/>
              <a:t>Represent as tree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31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766" y="2842055"/>
            <a:ext cx="2924668" cy="2977236"/>
          </a:xfrm>
        </p:spPr>
      </p:pic>
      <p:grpSp>
        <p:nvGrpSpPr>
          <p:cNvPr id="8" name="Group 7"/>
          <p:cNvGrpSpPr/>
          <p:nvPr/>
        </p:nvGrpSpPr>
        <p:grpSpPr>
          <a:xfrm>
            <a:off x="935765" y="3226559"/>
            <a:ext cx="3809886" cy="2208228"/>
            <a:chOff x="4705464" y="2628884"/>
            <a:chExt cx="3809886" cy="22082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6181060" y="3246474"/>
                  <a:ext cx="616690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𝐻𝑜𝑡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81060" y="3246474"/>
                  <a:ext cx="616690" cy="389513"/>
                </a:xfrm>
                <a:prstGeom prst="ellipse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4935056" y="2628884"/>
                  <a:ext cx="985062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𝐴𝑝𝑝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(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𝐴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5056" y="2628884"/>
                  <a:ext cx="985062" cy="389513"/>
                </a:xfrm>
                <a:prstGeom prst="ellipse">
                  <a:avLst/>
                </a:prstGeom>
                <a:blipFill rotWithShape="0">
                  <a:blip r:embed="rId4"/>
                  <a:stretch>
                    <a:fillRect r="-610" b="-909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7074418" y="2631916"/>
                  <a:ext cx="985062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𝐵𝑖𝑧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(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𝑀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74418" y="2631916"/>
                  <a:ext cx="985062" cy="389513"/>
                </a:xfrm>
                <a:prstGeom prst="ellipse">
                  <a:avLst/>
                </a:prstGeom>
                <a:blipFill rotWithShape="0">
                  <a:blip r:embed="rId5"/>
                  <a:stretch>
                    <a:fillRect b="-7576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4705464" y="3848480"/>
                  <a:ext cx="985062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𝑅𝑒𝑠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(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𝑋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5464" y="3848480"/>
                  <a:ext cx="985062" cy="389513"/>
                </a:xfrm>
                <a:prstGeom prst="ellipse">
                  <a:avLst/>
                </a:prstGeom>
                <a:blipFill rotWithShape="0">
                  <a:blip r:embed="rId6"/>
                  <a:stretch>
                    <a:fillRect b="-909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5781014" y="4447599"/>
                  <a:ext cx="1416782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𝐴𝑡𝑡𝐶𝑛𝑓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(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𝑋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1014" y="4447599"/>
                  <a:ext cx="1416782" cy="389513"/>
                </a:xfrm>
                <a:prstGeom prst="ellipse">
                  <a:avLst/>
                </a:prstGeom>
                <a:blipFill rotWithShape="0">
                  <a:blip r:embed="rId7"/>
                  <a:stretch>
                    <a:fillRect b="-7576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7214412" y="3839905"/>
                  <a:ext cx="1300938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𝑃𝑢𝑏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(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𝑋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𝑃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4412" y="3839905"/>
                  <a:ext cx="1300938" cy="389513"/>
                </a:xfrm>
                <a:prstGeom prst="ellipse">
                  <a:avLst/>
                </a:prstGeom>
                <a:blipFill rotWithShape="0">
                  <a:blip r:embed="rId8"/>
                  <a:stretch>
                    <a:fillRect b="-7576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Rectangle 14"/>
            <p:cNvSpPr/>
            <p:nvPr/>
          </p:nvSpPr>
          <p:spPr>
            <a:xfrm>
              <a:off x="6373170" y="2706669"/>
              <a:ext cx="144000" cy="144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419250" y="2752749"/>
              <a:ext cx="144000" cy="144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083849" y="3925157"/>
              <a:ext cx="144000" cy="144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129929" y="3971237"/>
              <a:ext cx="144000" cy="144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679019" y="3919304"/>
              <a:ext cx="144000" cy="144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725099" y="3965384"/>
              <a:ext cx="144000" cy="144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1" name="Straight Connector 20"/>
            <p:cNvCxnSpPr>
              <a:stCxn id="16" idx="6"/>
              <a:endCxn id="22" idx="1"/>
            </p:cNvCxnSpPr>
            <p:nvPr/>
          </p:nvCxnSpPr>
          <p:spPr>
            <a:xfrm>
              <a:off x="5920118" y="2823641"/>
              <a:ext cx="499132" cy="11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7" idx="2"/>
              <a:endCxn id="22" idx="3"/>
            </p:cNvCxnSpPr>
            <p:nvPr/>
          </p:nvCxnSpPr>
          <p:spPr>
            <a:xfrm flipH="1" flipV="1">
              <a:off x="6563250" y="2824749"/>
              <a:ext cx="511168" cy="19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8" idx="6"/>
              <a:endCxn id="27" idx="1"/>
            </p:cNvCxnSpPr>
            <p:nvPr/>
          </p:nvCxnSpPr>
          <p:spPr>
            <a:xfrm>
              <a:off x="5690526" y="4043237"/>
              <a:ext cx="4394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27" idx="0"/>
              <a:endCxn id="15" idx="4"/>
            </p:cNvCxnSpPr>
            <p:nvPr/>
          </p:nvCxnSpPr>
          <p:spPr>
            <a:xfrm flipV="1">
              <a:off x="6201929" y="3635987"/>
              <a:ext cx="287476" cy="3352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5" idx="4"/>
              <a:endCxn id="31" idx="0"/>
            </p:cNvCxnSpPr>
            <p:nvPr/>
          </p:nvCxnSpPr>
          <p:spPr>
            <a:xfrm>
              <a:off x="6489405" y="3635987"/>
              <a:ext cx="307694" cy="3293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20" idx="2"/>
              <a:endCxn id="31" idx="3"/>
            </p:cNvCxnSpPr>
            <p:nvPr/>
          </p:nvCxnSpPr>
          <p:spPr>
            <a:xfrm flipH="1">
              <a:off x="6869099" y="4034662"/>
              <a:ext cx="345313" cy="27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27" idx="2"/>
              <a:endCxn id="19" idx="0"/>
            </p:cNvCxnSpPr>
            <p:nvPr/>
          </p:nvCxnSpPr>
          <p:spPr>
            <a:xfrm>
              <a:off x="6201929" y="4115237"/>
              <a:ext cx="287476" cy="3323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31" idx="2"/>
              <a:endCxn id="19" idx="0"/>
            </p:cNvCxnSpPr>
            <p:nvPr/>
          </p:nvCxnSpPr>
          <p:spPr>
            <a:xfrm flipH="1">
              <a:off x="6489405" y="4109384"/>
              <a:ext cx="307694" cy="3382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5" idx="0"/>
              <a:endCxn id="22" idx="2"/>
            </p:cNvCxnSpPr>
            <p:nvPr/>
          </p:nvCxnSpPr>
          <p:spPr>
            <a:xfrm flipV="1">
              <a:off x="6489405" y="2896749"/>
              <a:ext cx="1845" cy="3497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6465330" y="2798829"/>
              <a:ext cx="144000" cy="144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771179" y="4011464"/>
              <a:ext cx="144000" cy="144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176009" y="4017317"/>
              <a:ext cx="144000" cy="144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847390" y="3376349"/>
                <a:ext cx="2880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de-DE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7390" y="3376349"/>
                <a:ext cx="288091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19149" r="-8511" b="-24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134652" y="4593729"/>
                <a:ext cx="2934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de-DE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4652" y="4593729"/>
                <a:ext cx="293414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18750" r="-8333" b="-24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142059" y="4593473"/>
                <a:ext cx="2934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de-DE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2059" y="4593473"/>
                <a:ext cx="293414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18367" r="-6122" b="-24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6724481" y="1024818"/>
            <a:ext cx="2287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Taghipour</a:t>
            </a:r>
            <a:r>
              <a:rPr lang="en-GB" dirty="0"/>
              <a:t> et al. (2013)</a:t>
            </a:r>
          </a:p>
        </p:txBody>
      </p:sp>
    </p:spTree>
    <p:extLst>
      <p:ext uri="{BB962C8B-B14F-4D97-AF65-F5344CB8AC3E}">
        <p14:creationId xmlns:p14="http://schemas.microsoft.com/office/powerpoint/2010/main" val="8989487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 </a:t>
            </a:r>
            <a:r>
              <a:rPr lang="en-GB" dirty="0" err="1"/>
              <a:t>Dtree</a:t>
            </a:r>
            <a:r>
              <a:rPr lang="en-GB" dirty="0"/>
              <a:t>: </a:t>
            </a:r>
            <a:r>
              <a:rPr lang="en-GB" dirty="0" err="1"/>
              <a:t>Cutset</a:t>
            </a:r>
            <a:r>
              <a:rPr lang="en-GB" dirty="0"/>
              <a:t>, Context, Cluster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492063"/>
            <a:ext cx="7886700" cy="450093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32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11193" y="1024818"/>
            <a:ext cx="2400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Taghipour</a:t>
            </a:r>
            <a:r>
              <a:rPr lang="en-GB" dirty="0"/>
              <a:t> et al. (2013a)</a:t>
            </a:r>
          </a:p>
        </p:txBody>
      </p:sp>
    </p:spTree>
    <p:extLst>
      <p:ext uri="{BB962C8B-B14F-4D97-AF65-F5344CB8AC3E}">
        <p14:creationId xmlns:p14="http://schemas.microsoft.com/office/powerpoint/2010/main" val="17571910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FO </a:t>
            </a:r>
            <a:r>
              <a:rPr lang="en-GB" dirty="0" err="1"/>
              <a:t>Dtree</a:t>
            </a:r>
            <a:r>
              <a:rPr lang="en-GB" dirty="0"/>
              <a:t> to FO </a:t>
            </a:r>
            <a:r>
              <a:rPr lang="en-GB" dirty="0" err="1"/>
              <a:t>Jtree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Compute clusters per node and </a:t>
            </a:r>
            <a:r>
              <a:rPr lang="en-GB" dirty="0">
                <a:solidFill>
                  <a:schemeClr val="accent1"/>
                </a:solidFill>
              </a:rPr>
              <a:t>minimise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33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384853"/>
            <a:ext cx="2924668" cy="2977236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44" y="2384853"/>
            <a:ext cx="5621456" cy="323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7160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Minimising an FO </a:t>
            </a:r>
            <a:r>
              <a:rPr lang="en-GB" dirty="0" err="1"/>
              <a:t>Jtree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FO </a:t>
            </a:r>
            <a:r>
              <a:rPr lang="en-GB" dirty="0" err="1"/>
              <a:t>jtree</a:t>
            </a:r>
            <a:r>
              <a:rPr lang="en-GB" dirty="0"/>
              <a:t> is </a:t>
            </a:r>
            <a:r>
              <a:rPr lang="en-GB" dirty="0">
                <a:solidFill>
                  <a:schemeClr val="accent1"/>
                </a:solidFill>
              </a:rPr>
              <a:t>minimal</a:t>
            </a:r>
          </a:p>
          <a:p>
            <a:pPr lvl="1"/>
            <a:r>
              <a:rPr lang="en-GB" dirty="0"/>
              <a:t>If by removing a variable from any </a:t>
            </a:r>
            <a:r>
              <a:rPr lang="en-GB" dirty="0" err="1"/>
              <a:t>parcluster</a:t>
            </a:r>
            <a:r>
              <a:rPr lang="en-GB" dirty="0"/>
              <a:t>, </a:t>
            </a:r>
            <a:br>
              <a:rPr lang="en-GB" dirty="0"/>
            </a:br>
            <a:r>
              <a:rPr lang="en-GB" dirty="0"/>
              <a:t>the FO </a:t>
            </a:r>
            <a:r>
              <a:rPr lang="en-GB" dirty="0" err="1"/>
              <a:t>jtree</a:t>
            </a:r>
            <a:r>
              <a:rPr lang="en-GB" dirty="0"/>
              <a:t> stops being an FO </a:t>
            </a:r>
            <a:r>
              <a:rPr lang="en-GB" dirty="0" err="1"/>
              <a:t>jtree</a:t>
            </a:r>
            <a:endParaRPr lang="en-GB" dirty="0"/>
          </a:p>
          <a:p>
            <a:r>
              <a:rPr lang="en-GB" dirty="0">
                <a:solidFill>
                  <a:schemeClr val="accent1"/>
                </a:solidFill>
              </a:rPr>
              <a:t>Merge</a:t>
            </a:r>
            <a:r>
              <a:rPr lang="en-GB" dirty="0"/>
              <a:t> </a:t>
            </a:r>
            <a:r>
              <a:rPr lang="en-GB" dirty="0" err="1"/>
              <a:t>parclusters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If neighbouring </a:t>
            </a:r>
            <a:r>
              <a:rPr lang="en-GB" dirty="0" err="1"/>
              <a:t>parclusters</a:t>
            </a:r>
            <a:r>
              <a:rPr lang="en-GB" dirty="0"/>
              <a:t> are subsets of each other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34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" b="4310"/>
          <a:stretch/>
        </p:blipFill>
        <p:spPr>
          <a:xfrm>
            <a:off x="1761272" y="3352800"/>
            <a:ext cx="5621456" cy="3076354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924609" y="4890128"/>
            <a:ext cx="7185387" cy="992088"/>
            <a:chOff x="924609" y="4890128"/>
            <a:chExt cx="7185387" cy="992088"/>
          </a:xfrm>
        </p:grpSpPr>
        <p:grpSp>
          <p:nvGrpSpPr>
            <p:cNvPr id="10" name="Group 9"/>
            <p:cNvGrpSpPr/>
            <p:nvPr/>
          </p:nvGrpSpPr>
          <p:grpSpPr>
            <a:xfrm>
              <a:off x="924609" y="4890128"/>
              <a:ext cx="7185387" cy="716092"/>
              <a:chOff x="924609" y="4890128"/>
              <a:chExt cx="7185387" cy="71609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924609" y="4890128"/>
                    <a:ext cx="1705233" cy="715089"/>
                  </a:xfrm>
                  <a:prstGeom prst="roundRect">
                    <a:avLst/>
                  </a:prstGeom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marL="49213"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i="1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𝐻𝑜𝑡</m:t>
                          </m:r>
                          <m:r>
                            <a:rPr lang="en-GB" i="1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a:rPr lang="de-DE" b="0" i="1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𝐴𝑝𝑝</m:t>
                          </m:r>
                          <m:d>
                            <m:dPr>
                              <m:ctrlPr>
                                <a:rPr lang="de-DE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dirty="0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𝐴</m:t>
                              </m:r>
                            </m:e>
                          </m:d>
                        </m:oMath>
                      </m:oMathPara>
                    </a14:m>
                    <a:endParaRPr lang="de-DE" b="0" i="1" dirty="0">
                      <a:solidFill>
                        <a:schemeClr val="accent1"/>
                      </a:solidFill>
                      <a:latin typeface="Cambria Math" charset="0"/>
                    </a:endParaRPr>
                  </a:p>
                  <a:p>
                    <a:pPr marL="49213"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b="0" i="1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𝐵𝑖𝑧</m:t>
                          </m:r>
                          <m:r>
                            <a:rPr lang="de-DE" b="0" i="1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de-DE" b="0" i="1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𝑀</m:t>
                          </m:r>
                          <m:r>
                            <a:rPr lang="de-DE" b="0" i="1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)</m:t>
                          </m:r>
                        </m:oMath>
                      </m:oMathPara>
                    </a14:m>
                    <a:endParaRPr lang="en-GB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4609" y="4890128"/>
                    <a:ext cx="1705233" cy="715089"/>
                  </a:xfrm>
                  <a:prstGeom prst="roundRect">
                    <a:avLst/>
                  </a:prstGeom>
                  <a:blipFill rotWithShape="0">
                    <a:blip r:embed="rId3"/>
                    <a:stretch>
                      <a:fillRect t="-42857" b="-19328"/>
                    </a:stretch>
                  </a:blipFill>
                  <a:ln>
                    <a:solidFill>
                      <a:schemeClr val="accent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3664686" y="4891131"/>
                    <a:ext cx="1705233" cy="715089"/>
                  </a:xfrm>
                  <a:prstGeom prst="roundRect">
                    <a:avLst/>
                  </a:prstGeom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i="1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𝐻𝑜𝑡</m:t>
                          </m:r>
                          <m:r>
                            <a:rPr lang="en-GB" i="1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a:rPr lang="en-GB" i="1" dirty="0" err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𝐴𝑡𝑡𝐶𝑛𝑓</m:t>
                          </m:r>
                          <m:d>
                            <m:dPr>
                              <m:ctrlPr>
                                <a:rPr lang="de-DE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dirty="0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𝑋</m:t>
                              </m:r>
                            </m:e>
                          </m:d>
                        </m:oMath>
                      </m:oMathPara>
                    </a14:m>
                    <a:endParaRPr lang="de-DE" b="0" i="1" dirty="0">
                      <a:solidFill>
                        <a:schemeClr val="accent1"/>
                      </a:solidFill>
                      <a:latin typeface="Cambria Math" charset="0"/>
                    </a:endParaRPr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i="1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𝑅𝑒𝑠</m:t>
                          </m:r>
                          <m:r>
                            <a:rPr lang="de-DE" b="0" i="1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de-DE" b="0" i="1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𝑋</m:t>
                          </m:r>
                          <m:r>
                            <a:rPr lang="de-DE" b="0" i="1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)</m:t>
                          </m:r>
                        </m:oMath>
                      </m:oMathPara>
                    </a14:m>
                    <a:endParaRPr lang="en-GB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64686" y="4891131"/>
                    <a:ext cx="1705233" cy="715089"/>
                  </a:xfrm>
                  <a:prstGeom prst="roundRect">
                    <a:avLst/>
                  </a:prstGeom>
                  <a:blipFill rotWithShape="0">
                    <a:blip r:embed="rId4"/>
                    <a:stretch>
                      <a:fillRect t="-42500" b="-18333"/>
                    </a:stretch>
                  </a:blipFill>
                  <a:ln>
                    <a:solidFill>
                      <a:schemeClr val="accent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6404763" y="4890552"/>
                    <a:ext cx="1705233" cy="715089"/>
                  </a:xfrm>
                  <a:prstGeom prst="roundRect">
                    <a:avLst/>
                  </a:prstGeom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i="1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𝐻𝑜𝑡</m:t>
                          </m:r>
                          <m:r>
                            <a:rPr lang="en-GB" i="1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a:rPr lang="en-GB" i="1" dirty="0" err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𝐴𝑡𝑡𝐶𝑛𝑓</m:t>
                          </m:r>
                          <m:r>
                            <m:rPr>
                              <m:nor/>
                            </m:rPr>
                            <a:rPr lang="de-DE" b="0" i="0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de-DE" b="0" i="0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de-DE" b="0" i="0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)</m:t>
                          </m:r>
                        </m:oMath>
                      </m:oMathPara>
                    </a14:m>
                    <a:endParaRPr lang="de-DE" dirty="0">
                      <a:solidFill>
                        <a:schemeClr val="accent1"/>
                      </a:solidFill>
                    </a:endParaRPr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b="0" i="1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𝑃𝑢𝑏</m:t>
                          </m:r>
                          <m:r>
                            <a:rPr lang="de-DE" b="0" i="1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de-DE" b="0" i="1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𝑋</m:t>
                          </m:r>
                          <m:r>
                            <a:rPr lang="de-DE" b="0" i="1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,</m:t>
                          </m:r>
                          <m:r>
                            <a:rPr lang="de-DE" b="0" i="1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𝑃</m:t>
                          </m:r>
                          <m:r>
                            <a:rPr lang="de-DE" b="0" i="1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)</m:t>
                          </m:r>
                        </m:oMath>
                      </m:oMathPara>
                    </a14:m>
                    <a:endParaRPr lang="en-GB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" name="TextBox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04763" y="4890552"/>
                    <a:ext cx="1705233" cy="715089"/>
                  </a:xfrm>
                  <a:prstGeom prst="roundRect">
                    <a:avLst/>
                  </a:prstGeom>
                  <a:blipFill rotWithShape="0">
                    <a:blip r:embed="rId5"/>
                    <a:stretch>
                      <a:fillRect t="-43333" b="-17500"/>
                    </a:stretch>
                  </a:blipFill>
                  <a:ln>
                    <a:solidFill>
                      <a:schemeClr val="accent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7" name="Straight Connector 16"/>
              <p:cNvCxnSpPr>
                <a:stCxn id="18" idx="3"/>
              </p:cNvCxnSpPr>
              <p:nvPr/>
            </p:nvCxnSpPr>
            <p:spPr>
              <a:xfrm>
                <a:off x="2629842" y="5247673"/>
                <a:ext cx="1034844" cy="100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V="1">
                <a:off x="5369919" y="5248097"/>
                <a:ext cx="1034844" cy="57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1630518" y="5605217"/>
                  <a:ext cx="29341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0518" y="5605217"/>
                  <a:ext cx="293414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6327" r="-6122" b="-2391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4370595" y="5605216"/>
                  <a:ext cx="29341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0595" y="5605216"/>
                  <a:ext cx="293414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20833" r="-6250" b="-2391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7110672" y="5602048"/>
                  <a:ext cx="29341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10672" y="5602048"/>
                  <a:ext cx="293414" cy="27699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18367" r="-6122" b="-2444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279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Lifted Junction Tree Algorithm: LJT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>
                    <a:solidFill>
                      <a:schemeClr val="tx1"/>
                    </a:solidFill>
                  </a:rPr>
                  <a:t>Input</a:t>
                </a:r>
              </a:p>
              <a:p>
                <a:pPr lvl="1"/>
                <a:r>
                  <a:rPr lang="en-GB" dirty="0">
                    <a:solidFill>
                      <a:schemeClr val="tx1"/>
                    </a:solidFill>
                  </a:rPr>
                  <a:t>Model </a:t>
                </a:r>
                <a14:m>
                  <m:oMath xmlns:m="http://schemas.openxmlformats.org/officeDocument/2006/math">
                    <m:r>
                      <a:rPr lang="en-GB" i="1" dirty="0">
                        <a:solidFill>
                          <a:schemeClr val="tx1"/>
                        </a:solidFill>
                        <a:latin typeface="Cambria Math" charset="0"/>
                      </a:rPr>
                      <m:t>𝐺</m:t>
                    </m:r>
                  </m:oMath>
                </a14:m>
                <a:endParaRPr lang="en-GB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de-DE" dirty="0" err="1"/>
                  <a:t>Evidence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1" i="1">
                        <a:latin typeface="Cambria Math" charset="0"/>
                      </a:rPr>
                      <m:t>𝑬</m:t>
                    </m:r>
                    <m:r>
                      <a:rPr lang="de-DE" i="1">
                        <a:latin typeface="Cambria Math" charset="0"/>
                      </a:rPr>
                      <m:t>={</m:t>
                    </m:r>
                    <m:r>
                      <a:rPr lang="de-DE" i="1">
                        <a:latin typeface="Cambria Math" charset="0"/>
                      </a:rPr>
                      <m:t>𝐴𝑡𝑡𝐶𝑛𝑓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charset="0"/>
                          </a:rPr>
                          <m:t>𝑎𝑙𝑖𝑐𝑒</m:t>
                        </m:r>
                      </m:e>
                    </m:d>
                    <m:r>
                      <a:rPr lang="de-DE" i="1">
                        <a:latin typeface="Cambria Math" charset="0"/>
                      </a:rPr>
                      <m:t>=1</m:t>
                    </m:r>
                    <m:r>
                      <a:rPr lang="de-DE" b="0" i="1" smtClean="0">
                        <a:latin typeface="Cambria Math" charset="0"/>
                      </a:rPr>
                      <m:t>,</m:t>
                    </m:r>
                    <m:r>
                      <a:rPr lang="de-DE" b="0" i="1" smtClean="0">
                        <a:latin typeface="Cambria Math" charset="0"/>
                      </a:rPr>
                      <m:t>𝐴𝑡𝑡𝐶𝑛𝑓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charset="0"/>
                          </a:rPr>
                          <m:t>𝑒𝑣𝑒</m:t>
                        </m:r>
                      </m:e>
                    </m:d>
                    <m:r>
                      <a:rPr lang="de-DE" b="0" i="1" smtClean="0">
                        <a:latin typeface="Cambria Math" charset="0"/>
                      </a:rPr>
                      <m:t>=1</m:t>
                    </m:r>
                    <m:r>
                      <a:rPr lang="de-DE" i="1">
                        <a:latin typeface="Cambria Math" charset="0"/>
                      </a:rPr>
                      <m:t>}</m:t>
                    </m:r>
                  </m:oMath>
                </a14:m>
                <a:endParaRPr lang="de-DE" dirty="0"/>
              </a:p>
              <a:p>
                <a:pPr lvl="1"/>
                <a:r>
                  <a:rPr lang="de-DE" dirty="0" err="1"/>
                  <a:t>Queries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1" i="1">
                        <a:latin typeface="Cambria Math" charset="0"/>
                      </a:rPr>
                      <m:t>𝑸</m:t>
                    </m:r>
                    <m:r>
                      <a:rPr lang="de-DE" i="1">
                        <a:latin typeface="Cambria Math" charset="0"/>
                      </a:rPr>
                      <m:t>={</m:t>
                    </m:r>
                    <m:r>
                      <a:rPr lang="en-GB" i="1">
                        <a:latin typeface="Cambria Math" charset="0"/>
                      </a:rPr>
                      <m:t>𝑅𝑒𝑠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charset="0"/>
                          </a:rPr>
                          <m:t>𝑒𝑣𝑒</m:t>
                        </m:r>
                      </m:e>
                    </m:d>
                    <m:r>
                      <a:rPr lang="de-DE" i="1">
                        <a:latin typeface="Cambria Math" charset="0"/>
                      </a:rPr>
                      <m:t>,</m:t>
                    </m:r>
                    <m:r>
                      <a:rPr lang="de-DE" i="1">
                        <a:latin typeface="Cambria Math" charset="0"/>
                      </a:rPr>
                      <m:t>𝑅𝑒𝑠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charset="0"/>
                          </a:rPr>
                          <m:t>𝑒𝑣𝑒</m:t>
                        </m:r>
                      </m:e>
                    </m:d>
                    <m:r>
                      <a:rPr lang="de-DE" i="1">
                        <a:latin typeface="Cambria Math" charset="0"/>
                      </a:rPr>
                      <m:t>∧</m:t>
                    </m:r>
                    <m:r>
                      <a:rPr lang="de-DE" i="1">
                        <a:latin typeface="Cambria Math" charset="0"/>
                      </a:rPr>
                      <m:t>𝑃𝑢𝑏</m:t>
                    </m:r>
                    <m:r>
                      <a:rPr lang="de-DE" i="1">
                        <a:latin typeface="Cambria Math" charset="0"/>
                      </a:rPr>
                      <m:t>(</m:t>
                    </m:r>
                    <m:r>
                      <a:rPr lang="de-DE" i="1">
                        <a:latin typeface="Cambria Math" charset="0"/>
                      </a:rPr>
                      <m:t>𝑒𝑣𝑒</m:t>
                    </m:r>
                    <m:r>
                      <a:rPr lang="de-DE" i="1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de-DE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de-DE" i="1">
                        <a:latin typeface="Cambria Math" charset="0"/>
                      </a:rPr>
                      <m:t>)}</m:t>
                    </m:r>
                  </m:oMath>
                </a14:m>
                <a:endParaRPr lang="en-GB" b="1" dirty="0">
                  <a:solidFill>
                    <a:schemeClr val="tx1"/>
                  </a:solidFill>
                </a:endParaRPr>
              </a:p>
              <a:p>
                <a:r>
                  <a:rPr lang="en-GB" dirty="0">
                    <a:solidFill>
                      <a:schemeClr val="tx1"/>
                    </a:solidFill>
                  </a:rPr>
                  <a:t>Algorithm</a:t>
                </a:r>
              </a:p>
              <a:p>
                <a:pPr marL="714375" lvl="1" indent="-257175">
                  <a:buFont typeface="+mj-lt"/>
                  <a:buAutoNum type="arabicPeriod"/>
                </a:pPr>
                <a:r>
                  <a:rPr lang="en-GB" dirty="0"/>
                  <a:t>Build FO </a:t>
                </a:r>
                <a:r>
                  <a:rPr lang="en-GB" dirty="0" err="1"/>
                  <a:t>jtree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charset="0"/>
                      </a:rPr>
                      <m:t>𝐽</m:t>
                    </m:r>
                  </m:oMath>
                </a14:m>
                <a:r>
                  <a:rPr lang="en-GB" dirty="0"/>
                  <a:t> for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charset="0"/>
                      </a:rPr>
                      <m:t>𝐺</m:t>
                    </m:r>
                  </m:oMath>
                </a14:m>
                <a:br>
                  <a:rPr lang="de-DE" dirty="0"/>
                </a:br>
                <a:br>
                  <a:rPr lang="de-DE" dirty="0"/>
                </a:br>
                <a:br>
                  <a:rPr lang="de-DE" dirty="0"/>
                </a:br>
                <a:br>
                  <a:rPr lang="de-DE" dirty="0"/>
                </a:br>
                <a:br>
                  <a:rPr lang="de-DE" dirty="0"/>
                </a:br>
                <a:endParaRPr lang="de-DE" dirty="0"/>
              </a:p>
              <a:p>
                <a:pPr marL="714375" lvl="1" indent="-257175">
                  <a:buFont typeface="+mj-lt"/>
                  <a:buAutoNum type="arabicPeriod"/>
                </a:pPr>
                <a:r>
                  <a:rPr lang="en-GB" dirty="0">
                    <a:solidFill>
                      <a:schemeClr val="accent1"/>
                    </a:solidFill>
                  </a:rPr>
                  <a:t>Enter evidence </a:t>
                </a:r>
                <a14:m>
                  <m:oMath xmlns:m="http://schemas.openxmlformats.org/officeDocument/2006/math">
                    <m:r>
                      <a:rPr lang="de-DE" b="1" i="1" dirty="0">
                        <a:solidFill>
                          <a:schemeClr val="accent1"/>
                        </a:solidFill>
                        <a:latin typeface="Cambria Math" charset="0"/>
                      </a:rPr>
                      <m:t>𝑬</m:t>
                    </m:r>
                  </m:oMath>
                </a14:m>
                <a:r>
                  <a:rPr lang="en-GB" dirty="0">
                    <a:solidFill>
                      <a:schemeClr val="accent1"/>
                    </a:solidFill>
                  </a:rPr>
                  <a:t> into </a:t>
                </a:r>
                <a14:m>
                  <m:oMath xmlns:m="http://schemas.openxmlformats.org/officeDocument/2006/math">
                    <m:r>
                      <a:rPr lang="de-DE" i="1" dirty="0">
                        <a:solidFill>
                          <a:schemeClr val="accent1"/>
                        </a:solidFill>
                        <a:latin typeface="Cambria Math" charset="0"/>
                      </a:rPr>
                      <m:t>𝐽</m:t>
                    </m:r>
                  </m:oMath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1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35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979306" y="4152937"/>
            <a:ext cx="7185387" cy="992088"/>
            <a:chOff x="924609" y="4890128"/>
            <a:chExt cx="7185387" cy="992088"/>
          </a:xfrm>
        </p:grpSpPr>
        <p:grpSp>
          <p:nvGrpSpPr>
            <p:cNvPr id="14" name="Group 13"/>
            <p:cNvGrpSpPr/>
            <p:nvPr/>
          </p:nvGrpSpPr>
          <p:grpSpPr>
            <a:xfrm>
              <a:off x="924609" y="4890128"/>
              <a:ext cx="7185387" cy="716092"/>
              <a:chOff x="924609" y="4890128"/>
              <a:chExt cx="7185387" cy="71609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924609" y="4890128"/>
                    <a:ext cx="1705233" cy="715089"/>
                  </a:xfrm>
                  <a:prstGeom prst="round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marL="49213"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𝐻𝑜𝑡</m:t>
                          </m:r>
                          <m:r>
                            <a:rPr lang="en-GB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𝐴𝑝𝑝</m:t>
                          </m:r>
                          <m:d>
                            <m:dPr>
                              <m:ctrlPr>
                                <a:rPr lang="de-DE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dirty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𝐴</m:t>
                              </m:r>
                            </m:e>
                          </m:d>
                        </m:oMath>
                      </m:oMathPara>
                    </a14:m>
                    <a:endParaRPr lang="de-DE" b="0" i="1" dirty="0">
                      <a:solidFill>
                        <a:schemeClr val="tx1"/>
                      </a:solidFill>
                      <a:latin typeface="Cambria Math" charset="0"/>
                    </a:endParaRPr>
                  </a:p>
                  <a:p>
                    <a:pPr marL="49213"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𝐵𝑖𝑧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𝑀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)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TextBox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4609" y="4890128"/>
                    <a:ext cx="1705233" cy="715089"/>
                  </a:xfrm>
                  <a:prstGeom prst="roundRect">
                    <a:avLst/>
                  </a:prstGeom>
                  <a:blipFill rotWithShape="0">
                    <a:blip r:embed="rId3"/>
                    <a:stretch>
                      <a:fillRect t="-42500" b="-18333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3664686" y="4891131"/>
                    <a:ext cx="1705233" cy="715089"/>
                  </a:xfrm>
                  <a:prstGeom prst="round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𝐻𝑜𝑡</m:t>
                          </m:r>
                          <m:r>
                            <a:rPr lang="en-GB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a:rPr lang="en-GB" i="1" dirty="0" err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𝐴𝑡𝑡𝐶𝑛𝑓</m:t>
                          </m:r>
                          <m:d>
                            <m:dPr>
                              <m:ctrlPr>
                                <a:rPr lang="de-DE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dirty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𝑋</m:t>
                              </m:r>
                            </m:e>
                          </m:d>
                        </m:oMath>
                      </m:oMathPara>
                    </a14:m>
                    <a:endParaRPr lang="de-DE" b="0" i="1" dirty="0">
                      <a:solidFill>
                        <a:schemeClr val="tx1"/>
                      </a:solidFill>
                      <a:latin typeface="Cambria Math" charset="0"/>
                    </a:endParaRPr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𝑅𝑒𝑠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𝑋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)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64686" y="4891131"/>
                    <a:ext cx="1705233" cy="715089"/>
                  </a:xfrm>
                  <a:prstGeom prst="roundRect">
                    <a:avLst/>
                  </a:prstGeom>
                  <a:blipFill rotWithShape="0">
                    <a:blip r:embed="rId4"/>
                    <a:stretch>
                      <a:fillRect t="-42500" b="-18333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6404763" y="4890552"/>
                    <a:ext cx="1705233" cy="715089"/>
                  </a:xfrm>
                  <a:prstGeom prst="round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𝐻𝑜𝑡</m:t>
                          </m:r>
                          <m:r>
                            <a:rPr lang="en-GB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a:rPr lang="en-GB" i="1" dirty="0" err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𝐴𝑡𝑡𝐶𝑛𝑓</m:t>
                          </m:r>
                          <m:r>
                            <m:rPr>
                              <m:nor/>
                            </m:rPr>
                            <a:rPr lang="de-DE" b="0" i="0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de-DE" b="0" i="0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de-DE" b="0" i="0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)</m:t>
                          </m:r>
                        </m:oMath>
                      </m:oMathPara>
                    </a14:m>
                    <a:endParaRPr lang="de-DE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𝑃𝑢𝑏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𝑋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,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𝑃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)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04763" y="4890552"/>
                    <a:ext cx="1705233" cy="715089"/>
                  </a:xfrm>
                  <a:prstGeom prst="roundRect">
                    <a:avLst/>
                  </a:prstGeom>
                  <a:blipFill rotWithShape="0">
                    <a:blip r:embed="rId5"/>
                    <a:stretch>
                      <a:fillRect t="-43333" b="-17500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3" name="Straight Connector 22"/>
              <p:cNvCxnSpPr>
                <a:stCxn id="17" idx="3"/>
              </p:cNvCxnSpPr>
              <p:nvPr/>
            </p:nvCxnSpPr>
            <p:spPr>
              <a:xfrm>
                <a:off x="2629842" y="5247673"/>
                <a:ext cx="1034844" cy="100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5371907" y="5263053"/>
                <a:ext cx="1034844" cy="57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1630518" y="5605217"/>
                  <a:ext cx="29341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0518" y="5605217"/>
                  <a:ext cx="293414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6327" r="-6122" b="-2444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4370595" y="5605216"/>
                  <a:ext cx="29341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0595" y="5605216"/>
                  <a:ext cx="293414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20833" r="-6250" b="-2444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7110672" y="5602048"/>
                  <a:ext cx="29341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10672" y="5602048"/>
                  <a:ext cx="293414" cy="27699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18367" r="-6122" b="-2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7766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LJT: Enter Evidence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228600" lvl="1">
                  <a:spcBef>
                    <a:spcPts val="1000"/>
                  </a:spcBef>
                </a:pPr>
                <a:r>
                  <a:rPr lang="de-DE" sz="2800" dirty="0"/>
                  <a:t>At </a:t>
                </a:r>
                <a:r>
                  <a:rPr lang="de-DE" sz="2800" dirty="0" err="1"/>
                  <a:t>every</a:t>
                </a:r>
                <a:r>
                  <a:rPr lang="de-DE" sz="2800" dirty="0"/>
                  <a:t> </a:t>
                </a:r>
                <a:r>
                  <a:rPr lang="de-DE" sz="2800" dirty="0" err="1"/>
                  <a:t>parcluster</a:t>
                </a:r>
                <a:r>
                  <a:rPr lang="de-DE" sz="2800" dirty="0"/>
                  <a:t> </a:t>
                </a:r>
                <a:r>
                  <a:rPr lang="de-DE" sz="2800" dirty="0" err="1"/>
                  <a:t>that</a:t>
                </a:r>
                <a:r>
                  <a:rPr lang="de-DE" sz="2800" dirty="0"/>
                  <a:t> </a:t>
                </a:r>
                <a:r>
                  <a:rPr lang="de-DE" sz="2800" dirty="0" err="1"/>
                  <a:t>contains</a:t>
                </a:r>
                <a:r>
                  <a:rPr lang="de-DE" sz="2800" dirty="0"/>
                  <a:t> </a:t>
                </a:r>
                <a:r>
                  <a:rPr lang="de-DE" sz="2800" dirty="0" err="1"/>
                  <a:t>evidence</a:t>
                </a:r>
                <a:r>
                  <a:rPr lang="de-DE" sz="2800" dirty="0"/>
                  <a:t> variables</a:t>
                </a:r>
              </a:p>
              <a:p>
                <a:pPr marL="685800" lvl="2">
                  <a:spcBef>
                    <a:spcPts val="1000"/>
                  </a:spcBef>
                </a:pPr>
                <a:r>
                  <a:rPr lang="de-DE" sz="2400" dirty="0" err="1"/>
                  <a:t>Evidence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r>
                      <a:rPr lang="de-DE" sz="2400" b="1" i="1">
                        <a:latin typeface="Cambria Math" charset="0"/>
                      </a:rPr>
                      <m:t>𝑬</m:t>
                    </m:r>
                    <m:r>
                      <a:rPr lang="de-DE" sz="2400" i="1">
                        <a:latin typeface="Cambria Math" charset="0"/>
                      </a:rPr>
                      <m:t>={</m:t>
                    </m:r>
                    <m:r>
                      <a:rPr lang="de-DE" sz="2400" i="1">
                        <a:latin typeface="Cambria Math" charset="0"/>
                      </a:rPr>
                      <m:t>𝐴𝑡𝑡𝐶𝑛𝑓</m:t>
                    </m:r>
                    <m:d>
                      <m:d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400" i="1">
                            <a:latin typeface="Cambria Math" charset="0"/>
                          </a:rPr>
                          <m:t>𝑒𝑣𝑒</m:t>
                        </m:r>
                      </m:e>
                    </m:d>
                    <m:r>
                      <a:rPr lang="de-DE" sz="2400" i="1">
                        <a:latin typeface="Cambria Math" charset="0"/>
                      </a:rPr>
                      <m:t>=1</m:t>
                    </m:r>
                    <m:r>
                      <a:rPr lang="de-DE" sz="2400" b="0" i="1" smtClean="0">
                        <a:latin typeface="Cambria Math" charset="0"/>
                      </a:rPr>
                      <m:t>,</m:t>
                    </m:r>
                    <m:r>
                      <a:rPr lang="de-DE" sz="2400" b="0" i="1" smtClean="0">
                        <a:latin typeface="Cambria Math" charset="0"/>
                      </a:rPr>
                      <m:t>𝐴𝑡𝑡𝐶𝑛𝑓</m:t>
                    </m:r>
                    <m:d>
                      <m:dPr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400" b="0" i="1" smtClean="0">
                            <a:latin typeface="Cambria Math" charset="0"/>
                          </a:rPr>
                          <m:t>𝑎𝑙𝑖𝑐𝑒</m:t>
                        </m:r>
                      </m:e>
                    </m:d>
                    <m:r>
                      <a:rPr lang="de-DE" sz="2400" b="0" i="1" smtClean="0">
                        <a:latin typeface="Cambria Math" charset="0"/>
                      </a:rPr>
                      <m:t>=1</m:t>
                    </m:r>
                    <m:r>
                      <a:rPr lang="de-DE" sz="2400" i="1">
                        <a:latin typeface="Cambria Math" charset="0"/>
                      </a:rPr>
                      <m:t>}</m:t>
                    </m:r>
                  </m:oMath>
                </a14:m>
                <a:endParaRPr lang="de-DE" sz="2400" dirty="0"/>
              </a:p>
              <a:p>
                <a:pPr marL="685800" lvl="2">
                  <a:spcBef>
                    <a:spcPts val="1000"/>
                  </a:spcBef>
                </a:pPr>
                <a:r>
                  <a:rPr lang="de-DE" sz="2400" dirty="0" err="1"/>
                  <a:t>Parclusters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 dirty="0">
                            <a:latin typeface="Cambria Math" charset="0"/>
                          </a:rPr>
                          <m:t>𝐶</m:t>
                        </m:r>
                      </m:e>
                      <m:sub>
                        <m:r>
                          <a:rPr lang="de-DE" sz="2400" i="1" dirty="0"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 dirty="0">
                            <a:latin typeface="Cambria Math" charset="0"/>
                          </a:rPr>
                          <m:t>𝐶</m:t>
                        </m:r>
                      </m:e>
                      <m:sub>
                        <m:r>
                          <a:rPr lang="de-DE" sz="2400" b="0" i="1" dirty="0" smtClean="0">
                            <a:latin typeface="Cambria Math" charset="0"/>
                          </a:rPr>
                          <m:t>3</m:t>
                        </m:r>
                      </m:sub>
                    </m:sSub>
                  </m:oMath>
                </a14:m>
                <a:endParaRPr lang="de-DE" sz="2400" dirty="0"/>
              </a:p>
              <a:p>
                <a:pPr marL="228600" lvl="1">
                  <a:spcBef>
                    <a:spcPts val="1000"/>
                  </a:spcBef>
                </a:pPr>
                <a:endParaRPr lang="de-DE" sz="2800" dirty="0"/>
              </a:p>
              <a:p>
                <a:pPr marL="228600" lvl="1">
                  <a:spcBef>
                    <a:spcPts val="1000"/>
                  </a:spcBef>
                </a:pPr>
                <a:endParaRPr lang="de-DE" sz="2800" dirty="0"/>
              </a:p>
              <a:p>
                <a:pPr marL="228600" lvl="1">
                  <a:spcBef>
                    <a:spcPts val="1000"/>
                  </a:spcBef>
                </a:pPr>
                <a:endParaRPr lang="de-DE" sz="2800" dirty="0"/>
              </a:p>
              <a:p>
                <a:pPr marL="228600" lvl="1">
                  <a:spcBef>
                    <a:spcPts val="1000"/>
                  </a:spcBef>
                </a:pPr>
                <a:r>
                  <a:rPr lang="de-DE" sz="2800" dirty="0"/>
                  <a:t>Enter </a:t>
                </a:r>
                <a:r>
                  <a:rPr lang="de-DE" sz="2800" dirty="0" err="1"/>
                  <a:t>evidence</a:t>
                </a:r>
                <a:r>
                  <a:rPr lang="de-DE" sz="2800" dirty="0"/>
                  <a:t>,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800" i="1" dirty="0">
                            <a:latin typeface="Cambria Math" charset="0"/>
                          </a:rPr>
                          <m:t>𝐶</m:t>
                        </m:r>
                      </m:e>
                      <m:sub>
                        <m:r>
                          <a:rPr lang="de-DE" sz="2800" i="1" dirty="0"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sz="2800" dirty="0"/>
                  <a:t> (</a:t>
                </a:r>
                <a:r>
                  <a:rPr lang="de-DE" sz="2800" dirty="0" err="1"/>
                  <a:t>and</a:t>
                </a:r>
                <a:r>
                  <a:rPr lang="de-DE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800" i="1" dirty="0">
                            <a:latin typeface="Cambria Math" charset="0"/>
                          </a:rPr>
                          <m:t>𝐶</m:t>
                        </m:r>
                      </m:e>
                      <m:sub>
                        <m:r>
                          <a:rPr lang="de-DE" sz="2800" i="1" dirty="0">
                            <a:latin typeface="Cambria Math" charset="0"/>
                          </a:rPr>
                          <m:t>3</m:t>
                        </m:r>
                      </m:sub>
                    </m:sSub>
                    <m:r>
                      <a:rPr lang="de-DE" sz="2800" i="1" dirty="0">
                        <a:latin typeface="Cambria Math" charset="0"/>
                      </a:rPr>
                      <m:t>)</m:t>
                    </m:r>
                  </m:oMath>
                </a14:m>
                <a:endParaRPr lang="de-DE" sz="2800" dirty="0"/>
              </a:p>
              <a:p>
                <a:pPr marL="685800" lvl="2">
                  <a:spcBef>
                    <a:spcPts val="1000"/>
                  </a:spcBef>
                </a:pPr>
                <a:r>
                  <a:rPr lang="de-DE" sz="2400" dirty="0">
                    <a:solidFill>
                      <a:schemeClr val="accent1"/>
                    </a:solidFill>
                  </a:rPr>
                  <a:t>Split</a:t>
                </a:r>
                <a:r>
                  <a:rPr lang="de-DE" sz="2400" dirty="0"/>
                  <a:t> </a:t>
                </a:r>
                <a:r>
                  <a:rPr lang="de-DE" sz="2400" dirty="0" err="1"/>
                  <a:t>local</a:t>
                </a:r>
                <a:r>
                  <a:rPr lang="de-DE" sz="2400" dirty="0"/>
                  <a:t> </a:t>
                </a:r>
                <a:r>
                  <a:rPr lang="de-DE" sz="2400" dirty="0" err="1"/>
                  <a:t>model</a:t>
                </a:r>
                <a:endParaRPr lang="de-DE" sz="2400" dirty="0"/>
              </a:p>
              <a:p>
                <a:pPr marL="685800" lvl="2">
                  <a:spcBef>
                    <a:spcPts val="1000"/>
                  </a:spcBef>
                </a:pPr>
                <a:r>
                  <a:rPr lang="de-DE" sz="2400" dirty="0" err="1">
                    <a:solidFill>
                      <a:schemeClr val="accent1"/>
                    </a:solidFill>
                  </a:rPr>
                  <a:t>Absorb</a:t>
                </a:r>
                <a:r>
                  <a:rPr lang="de-DE" sz="2400" dirty="0">
                    <a:solidFill>
                      <a:schemeClr val="accent1"/>
                    </a:solidFill>
                  </a:rPr>
                  <a:t> </a:t>
                </a:r>
                <a:r>
                  <a:rPr lang="de-DE" sz="2400" dirty="0" err="1"/>
                  <a:t>evidence</a:t>
                </a:r>
                <a:r>
                  <a:rPr lang="de-DE" sz="2400" dirty="0"/>
                  <a:t>,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24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2400" b="0" i="1" dirty="0" smtClean="0">
                            <a:latin typeface="Cambria Math" charset="0"/>
                          </a:rPr>
                          <m:t>𝑔</m:t>
                        </m:r>
                      </m:e>
                      <m:sub>
                        <m:r>
                          <a:rPr lang="de-DE" sz="2400" i="1" dirty="0">
                            <a:latin typeface="Cambria Math" charset="0"/>
                          </a:rPr>
                          <m:t>2</m:t>
                        </m:r>
                      </m:sub>
                      <m:sup>
                        <m:r>
                          <a:rPr lang="de-DE" sz="2400" b="0" i="1" dirty="0" smtClean="0">
                            <a:latin typeface="Cambria Math" charset="0"/>
                          </a:rPr>
                          <m:t>′</m:t>
                        </m:r>
                      </m:sup>
                    </m:sSubSup>
                  </m:oMath>
                </a14:m>
                <a:br>
                  <a:rPr lang="de-DE" sz="2400" dirty="0"/>
                </a:br>
                <a:r>
                  <a:rPr lang="de-DE" sz="2400" dirty="0"/>
                  <a:t>(</a:t>
                </a:r>
                <a:r>
                  <a:rPr lang="de-DE" sz="2400" dirty="0" err="1"/>
                  <a:t>possibly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exponentiate</a:t>
                </a:r>
                <a:r>
                  <a:rPr lang="de-DE" sz="2400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130" r="-8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36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047596" y="4565147"/>
                <a:ext cx="616690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charset="0"/>
                        </a:rPr>
                        <m:t>𝐻𝑜𝑡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596" y="4565147"/>
                <a:ext cx="616690" cy="389513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572000" y="5167153"/>
                <a:ext cx="985062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charset="0"/>
                        </a:rPr>
                        <m:t>𝑅𝑒𝑠</m:t>
                      </m:r>
                      <m:r>
                        <a:rPr lang="de-DE" b="0" i="1" smtClean="0">
                          <a:latin typeface="Cambria Math" charset="0"/>
                        </a:rPr>
                        <m:t>(</m:t>
                      </m:r>
                      <m:r>
                        <a:rPr lang="de-DE" b="0" i="1" smtClean="0">
                          <a:latin typeface="Cambria Math" charset="0"/>
                        </a:rPr>
                        <m:t>𝑋</m:t>
                      </m:r>
                      <m:r>
                        <a:rPr lang="de-DE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5167153"/>
                <a:ext cx="985062" cy="389513"/>
              </a:xfrm>
              <a:prstGeom prst="ellipse">
                <a:avLst/>
              </a:prstGeom>
              <a:blipFill rotWithShape="0">
                <a:blip r:embed="rId4"/>
                <a:stretch>
                  <a:fillRect b="-757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362506" y="5766060"/>
                <a:ext cx="1416782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charset="0"/>
                        </a:rPr>
                        <m:t>𝐴𝑡𝑡𝐶𝑛𝑓</m:t>
                      </m:r>
                      <m:r>
                        <a:rPr lang="de-DE" b="0" i="1" smtClean="0">
                          <a:latin typeface="Cambria Math" charset="0"/>
                        </a:rPr>
                        <m:t>(</m:t>
                      </m:r>
                      <m:r>
                        <a:rPr lang="de-DE" b="0" i="1" smtClean="0">
                          <a:latin typeface="Cambria Math" charset="0"/>
                        </a:rPr>
                        <m:t>𝑋</m:t>
                      </m:r>
                      <m:r>
                        <a:rPr lang="de-DE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2506" y="5766060"/>
                <a:ext cx="1416782" cy="389513"/>
              </a:xfrm>
              <a:prstGeom prst="ellipse">
                <a:avLst/>
              </a:prstGeom>
              <a:blipFill rotWithShape="0">
                <a:blip r:embed="rId5"/>
                <a:stretch>
                  <a:fillRect b="-757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/>
          <p:cNvSpPr/>
          <p:nvPr/>
        </p:nvSpPr>
        <p:spPr>
          <a:xfrm>
            <a:off x="5950385" y="5243830"/>
            <a:ext cx="144000" cy="144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/>
          <p:cNvSpPr/>
          <p:nvPr/>
        </p:nvSpPr>
        <p:spPr>
          <a:xfrm>
            <a:off x="5996465" y="5289910"/>
            <a:ext cx="144000" cy="144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/>
          <p:cNvSpPr/>
          <p:nvPr/>
        </p:nvSpPr>
        <p:spPr>
          <a:xfrm>
            <a:off x="6545555" y="5237977"/>
            <a:ext cx="144000" cy="144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/>
          <p:cNvSpPr/>
          <p:nvPr/>
        </p:nvSpPr>
        <p:spPr>
          <a:xfrm>
            <a:off x="6591635" y="5284057"/>
            <a:ext cx="144000" cy="144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7" name="Straight Connector 56"/>
          <p:cNvCxnSpPr/>
          <p:nvPr/>
        </p:nvCxnSpPr>
        <p:spPr>
          <a:xfrm>
            <a:off x="5557062" y="5361910"/>
            <a:ext cx="43940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6068465" y="4954660"/>
            <a:ext cx="287476" cy="3352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355941" y="4954660"/>
            <a:ext cx="307694" cy="32939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6735635" y="5353335"/>
            <a:ext cx="345313" cy="272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54" idx="2"/>
            <a:endCxn id="52" idx="0"/>
          </p:cNvCxnSpPr>
          <p:nvPr/>
        </p:nvCxnSpPr>
        <p:spPr>
          <a:xfrm>
            <a:off x="6068465" y="5433910"/>
            <a:ext cx="2432" cy="3321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56" idx="2"/>
            <a:endCxn id="72" idx="0"/>
          </p:cNvCxnSpPr>
          <p:nvPr/>
        </p:nvCxnSpPr>
        <p:spPr>
          <a:xfrm>
            <a:off x="6663635" y="5428057"/>
            <a:ext cx="951970" cy="338003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5775051" y="5310067"/>
                <a:ext cx="2934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de-DE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051" y="5310067"/>
                <a:ext cx="293414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18750" r="-8333" b="-239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6315081" y="5304317"/>
                <a:ext cx="2934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  <m:sup>
                          <m:r>
                            <a:rPr lang="de-DE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5081" y="5304317"/>
                <a:ext cx="293414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20833" r="-6250" b="-239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Rectangle 69"/>
          <p:cNvSpPr/>
          <p:nvPr/>
        </p:nvSpPr>
        <p:spPr>
          <a:xfrm>
            <a:off x="6042545" y="5335990"/>
            <a:ext cx="144000" cy="144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7086702" y="5167153"/>
                <a:ext cx="985062" cy="389513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𝑅𝑒𝑠</m:t>
                      </m:r>
                      <m:r>
                        <a:rPr lang="de-DE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(</m:t>
                      </m:r>
                      <m:r>
                        <a:rPr lang="de-DE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𝑋</m:t>
                      </m:r>
                      <m:r>
                        <a:rPr lang="de-DE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′)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702" y="5167153"/>
                <a:ext cx="985062" cy="389513"/>
              </a:xfrm>
              <a:prstGeom prst="ellipse">
                <a:avLst/>
              </a:prstGeom>
              <a:blipFill rotWithShape="0">
                <a:blip r:embed="rId8"/>
                <a:stretch>
                  <a:fillRect r="-3681" b="-757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6907214" y="5766060"/>
                <a:ext cx="1416782" cy="389513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𝐴𝑡𝑡𝐶𝑛𝑓</m:t>
                      </m:r>
                      <m:r>
                        <a:rPr lang="de-DE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(</m:t>
                      </m:r>
                      <m:r>
                        <a:rPr lang="de-DE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𝑋</m:t>
                      </m:r>
                      <m:r>
                        <a:rPr lang="de-DE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′)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7214" y="5766060"/>
                <a:ext cx="1416782" cy="389513"/>
              </a:xfrm>
              <a:prstGeom prst="ellipse">
                <a:avLst/>
              </a:prstGeom>
              <a:blipFill rotWithShape="0">
                <a:blip r:embed="rId9"/>
                <a:stretch>
                  <a:fillRect r="-1709" b="-757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Rectangle 75"/>
          <p:cNvSpPr/>
          <p:nvPr/>
        </p:nvSpPr>
        <p:spPr>
          <a:xfrm>
            <a:off x="6637715" y="5330137"/>
            <a:ext cx="144000" cy="144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0" name="Group 79"/>
          <p:cNvGrpSpPr/>
          <p:nvPr/>
        </p:nvGrpSpPr>
        <p:grpSpPr>
          <a:xfrm>
            <a:off x="979306" y="2972318"/>
            <a:ext cx="7185387" cy="992088"/>
            <a:chOff x="924609" y="4890128"/>
            <a:chExt cx="7185387" cy="992088"/>
          </a:xfrm>
        </p:grpSpPr>
        <p:grpSp>
          <p:nvGrpSpPr>
            <p:cNvPr id="81" name="Group 80"/>
            <p:cNvGrpSpPr/>
            <p:nvPr/>
          </p:nvGrpSpPr>
          <p:grpSpPr>
            <a:xfrm>
              <a:off x="924609" y="4890128"/>
              <a:ext cx="7185387" cy="716092"/>
              <a:chOff x="924609" y="4890128"/>
              <a:chExt cx="7185387" cy="71609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" name="TextBox 84"/>
                  <p:cNvSpPr txBox="1"/>
                  <p:nvPr/>
                </p:nvSpPr>
                <p:spPr>
                  <a:xfrm>
                    <a:off x="924609" y="4890128"/>
                    <a:ext cx="1705233" cy="715089"/>
                  </a:xfrm>
                  <a:prstGeom prst="round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marL="49213"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𝐻𝑜𝑡</m:t>
                          </m:r>
                          <m:r>
                            <a:rPr lang="en-GB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𝐴𝑝𝑝</m:t>
                          </m:r>
                          <m:d>
                            <m:dPr>
                              <m:ctrlPr>
                                <a:rPr lang="de-DE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dirty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𝐴</m:t>
                              </m:r>
                            </m:e>
                          </m:d>
                        </m:oMath>
                      </m:oMathPara>
                    </a14:m>
                    <a:endParaRPr lang="de-DE" b="0" i="1" dirty="0">
                      <a:solidFill>
                        <a:schemeClr val="tx1"/>
                      </a:solidFill>
                      <a:latin typeface="Cambria Math" charset="0"/>
                    </a:endParaRPr>
                  </a:p>
                  <a:p>
                    <a:pPr marL="49213"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𝐵𝑖𝑧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𝑀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)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5" name="TextBox 8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4609" y="4890128"/>
                    <a:ext cx="1705233" cy="715089"/>
                  </a:xfrm>
                  <a:prstGeom prst="roundRect">
                    <a:avLst/>
                  </a:prstGeom>
                  <a:blipFill rotWithShape="0">
                    <a:blip r:embed="rId10"/>
                    <a:stretch>
                      <a:fillRect t="-42857" b="-19328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TextBox 85"/>
                  <p:cNvSpPr txBox="1"/>
                  <p:nvPr/>
                </p:nvSpPr>
                <p:spPr>
                  <a:xfrm>
                    <a:off x="3664686" y="4891131"/>
                    <a:ext cx="1705233" cy="715089"/>
                  </a:xfrm>
                  <a:prstGeom prst="round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𝐻𝑜𝑡</m:t>
                          </m:r>
                          <m:r>
                            <a:rPr lang="en-GB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a:rPr lang="en-GB" i="1" dirty="0" err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𝐴𝑡𝑡𝐶𝑛𝑓</m:t>
                          </m:r>
                          <m:d>
                            <m:dPr>
                              <m:ctrlPr>
                                <a:rPr lang="de-DE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dirty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𝑋</m:t>
                              </m:r>
                            </m:e>
                          </m:d>
                        </m:oMath>
                      </m:oMathPara>
                    </a14:m>
                    <a:endParaRPr lang="de-DE" b="0" i="1" dirty="0">
                      <a:solidFill>
                        <a:schemeClr val="tx1"/>
                      </a:solidFill>
                      <a:latin typeface="Cambria Math" charset="0"/>
                    </a:endParaRPr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𝑅𝑒𝑠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𝑋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)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6" name="TextBox 8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64686" y="4891131"/>
                    <a:ext cx="1705233" cy="715089"/>
                  </a:xfrm>
                  <a:prstGeom prst="roundRect">
                    <a:avLst/>
                  </a:prstGeom>
                  <a:blipFill rotWithShape="0">
                    <a:blip r:embed="rId11"/>
                    <a:stretch>
                      <a:fillRect t="-42857" b="-19328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TextBox 86"/>
                  <p:cNvSpPr txBox="1"/>
                  <p:nvPr/>
                </p:nvSpPr>
                <p:spPr>
                  <a:xfrm>
                    <a:off x="6404763" y="4890552"/>
                    <a:ext cx="1705233" cy="715089"/>
                  </a:xfrm>
                  <a:prstGeom prst="round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𝐻𝑜𝑡</m:t>
                          </m:r>
                          <m:r>
                            <a:rPr lang="en-GB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a:rPr lang="en-GB" i="1" dirty="0" err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𝐴𝑡𝑡𝐶𝑛𝑓</m:t>
                          </m:r>
                          <m:r>
                            <m:rPr>
                              <m:nor/>
                            </m:rPr>
                            <a:rPr lang="de-DE" b="0" i="0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de-DE" b="0" i="0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de-DE" b="0" i="0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)</m:t>
                          </m:r>
                        </m:oMath>
                      </m:oMathPara>
                    </a14:m>
                    <a:endParaRPr lang="de-DE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𝑃𝑢𝑏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𝑋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,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𝑃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)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TextBox 8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04763" y="4890552"/>
                    <a:ext cx="1705233" cy="715089"/>
                  </a:xfrm>
                  <a:prstGeom prst="roundRect">
                    <a:avLst/>
                  </a:prstGeom>
                  <a:blipFill rotWithShape="0">
                    <a:blip r:embed="rId12"/>
                    <a:stretch>
                      <a:fillRect t="-43697" b="-18487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8" name="Straight Connector 87"/>
              <p:cNvCxnSpPr/>
              <p:nvPr/>
            </p:nvCxnSpPr>
            <p:spPr>
              <a:xfrm>
                <a:off x="2629842" y="5247673"/>
                <a:ext cx="1034844" cy="100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flipV="1">
                <a:off x="5371907" y="5263053"/>
                <a:ext cx="1034844" cy="57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/>
                <p:cNvSpPr txBox="1"/>
                <p:nvPr/>
              </p:nvSpPr>
              <p:spPr>
                <a:xfrm>
                  <a:off x="1630518" y="5605217"/>
                  <a:ext cx="29341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0518" y="5605217"/>
                  <a:ext cx="293414" cy="276999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16327" r="-6122" b="-2444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/>
                <p:cNvSpPr txBox="1"/>
                <p:nvPr/>
              </p:nvSpPr>
              <p:spPr>
                <a:xfrm>
                  <a:off x="4370595" y="5605216"/>
                  <a:ext cx="29341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3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0595" y="5605216"/>
                  <a:ext cx="293414" cy="276999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20833" r="-6250" b="-2444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/>
                <p:cNvSpPr txBox="1"/>
                <p:nvPr/>
              </p:nvSpPr>
              <p:spPr>
                <a:xfrm>
                  <a:off x="7110672" y="5602048"/>
                  <a:ext cx="29341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10672" y="5602048"/>
                  <a:ext cx="293414" cy="276999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l="-18367" r="-6122" b="-2391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9634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67" grpId="0"/>
      <p:bldP spid="71" grpId="0" animBg="1"/>
      <p:bldP spid="72" grpId="0" animBg="1"/>
      <p:bldP spid="72" grpId="1" animBg="1"/>
      <p:bldP spid="7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Lifted Junction Tree Algorithm: LJT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>
                    <a:solidFill>
                      <a:schemeClr val="tx1"/>
                    </a:solidFill>
                  </a:rPr>
                  <a:t>Input</a:t>
                </a:r>
              </a:p>
              <a:p>
                <a:pPr lvl="1"/>
                <a:r>
                  <a:rPr lang="en-GB" dirty="0">
                    <a:solidFill>
                      <a:schemeClr val="tx1"/>
                    </a:solidFill>
                  </a:rPr>
                  <a:t>Model </a:t>
                </a:r>
                <a14:m>
                  <m:oMath xmlns:m="http://schemas.openxmlformats.org/officeDocument/2006/math">
                    <m:r>
                      <a:rPr lang="en-GB" i="1" dirty="0">
                        <a:solidFill>
                          <a:schemeClr val="tx1"/>
                        </a:solidFill>
                        <a:latin typeface="Cambria Math" charset="0"/>
                      </a:rPr>
                      <m:t>𝐺</m:t>
                    </m:r>
                  </m:oMath>
                </a14:m>
                <a:endParaRPr lang="en-GB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de-DE" dirty="0" err="1"/>
                  <a:t>Evidence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1" i="1">
                        <a:latin typeface="Cambria Math" charset="0"/>
                      </a:rPr>
                      <m:t>𝑬</m:t>
                    </m:r>
                    <m:r>
                      <a:rPr lang="de-DE" i="1">
                        <a:latin typeface="Cambria Math" charset="0"/>
                      </a:rPr>
                      <m:t>={</m:t>
                    </m:r>
                    <m:r>
                      <a:rPr lang="de-DE" i="1">
                        <a:latin typeface="Cambria Math" charset="0"/>
                      </a:rPr>
                      <m:t>𝐴𝑡𝑡𝐶𝑛𝑓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charset="0"/>
                          </a:rPr>
                          <m:t>𝑎𝑙𝑖𝑐𝑒</m:t>
                        </m:r>
                      </m:e>
                    </m:d>
                    <m:r>
                      <a:rPr lang="de-DE" i="1">
                        <a:latin typeface="Cambria Math" charset="0"/>
                      </a:rPr>
                      <m:t>=1</m:t>
                    </m:r>
                    <m:r>
                      <a:rPr lang="de-DE" b="0" i="1" smtClean="0">
                        <a:latin typeface="Cambria Math" charset="0"/>
                      </a:rPr>
                      <m:t>,</m:t>
                    </m:r>
                    <m:r>
                      <a:rPr lang="de-DE" b="0" i="1" smtClean="0">
                        <a:latin typeface="Cambria Math" charset="0"/>
                      </a:rPr>
                      <m:t>𝐴𝑡𝑡𝐶𝑛𝑓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charset="0"/>
                          </a:rPr>
                          <m:t>𝑒𝑣𝑒</m:t>
                        </m:r>
                      </m:e>
                    </m:d>
                    <m:r>
                      <a:rPr lang="de-DE" b="0" i="1" smtClean="0">
                        <a:latin typeface="Cambria Math" charset="0"/>
                      </a:rPr>
                      <m:t>=1</m:t>
                    </m:r>
                    <m:r>
                      <a:rPr lang="de-DE" i="1">
                        <a:latin typeface="Cambria Math" charset="0"/>
                      </a:rPr>
                      <m:t>}</m:t>
                    </m:r>
                  </m:oMath>
                </a14:m>
                <a:endParaRPr lang="de-DE" dirty="0"/>
              </a:p>
              <a:p>
                <a:pPr lvl="1"/>
                <a:r>
                  <a:rPr lang="de-DE" dirty="0" err="1"/>
                  <a:t>Queries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1" i="1">
                        <a:latin typeface="Cambria Math" charset="0"/>
                      </a:rPr>
                      <m:t>𝑸</m:t>
                    </m:r>
                    <m:r>
                      <a:rPr lang="de-DE" i="1">
                        <a:latin typeface="Cambria Math" charset="0"/>
                      </a:rPr>
                      <m:t>={</m:t>
                    </m:r>
                    <m:r>
                      <a:rPr lang="en-GB" i="1">
                        <a:latin typeface="Cambria Math" charset="0"/>
                      </a:rPr>
                      <m:t>𝑅𝑒𝑠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charset="0"/>
                          </a:rPr>
                          <m:t>𝑒𝑣𝑒</m:t>
                        </m:r>
                      </m:e>
                    </m:d>
                    <m:r>
                      <a:rPr lang="de-DE" i="1">
                        <a:latin typeface="Cambria Math" charset="0"/>
                      </a:rPr>
                      <m:t>,</m:t>
                    </m:r>
                    <m:r>
                      <a:rPr lang="de-DE" i="1">
                        <a:latin typeface="Cambria Math" charset="0"/>
                      </a:rPr>
                      <m:t>𝑅𝑒𝑠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charset="0"/>
                          </a:rPr>
                          <m:t>𝑒𝑣𝑒</m:t>
                        </m:r>
                      </m:e>
                    </m:d>
                    <m:r>
                      <a:rPr lang="de-DE" i="1">
                        <a:latin typeface="Cambria Math" charset="0"/>
                      </a:rPr>
                      <m:t>∧</m:t>
                    </m:r>
                    <m:r>
                      <a:rPr lang="de-DE" i="1">
                        <a:latin typeface="Cambria Math" charset="0"/>
                      </a:rPr>
                      <m:t>𝑃𝑢𝑏</m:t>
                    </m:r>
                    <m:r>
                      <a:rPr lang="de-DE" i="1">
                        <a:latin typeface="Cambria Math" charset="0"/>
                      </a:rPr>
                      <m:t>(</m:t>
                    </m:r>
                    <m:r>
                      <a:rPr lang="de-DE" i="1">
                        <a:latin typeface="Cambria Math" charset="0"/>
                      </a:rPr>
                      <m:t>𝑒𝑣𝑒</m:t>
                    </m:r>
                    <m:r>
                      <a:rPr lang="de-DE" i="1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de-DE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de-DE" i="1">
                        <a:latin typeface="Cambria Math" charset="0"/>
                      </a:rPr>
                      <m:t>)}</m:t>
                    </m:r>
                  </m:oMath>
                </a14:m>
                <a:endParaRPr lang="en-GB" b="1" dirty="0">
                  <a:solidFill>
                    <a:schemeClr val="tx1"/>
                  </a:solidFill>
                </a:endParaRPr>
              </a:p>
              <a:p>
                <a:r>
                  <a:rPr lang="en-GB" dirty="0">
                    <a:solidFill>
                      <a:schemeClr val="tx1"/>
                    </a:solidFill>
                  </a:rPr>
                  <a:t>Algorithm</a:t>
                </a:r>
              </a:p>
              <a:p>
                <a:pPr marL="714375" lvl="1" indent="-257175">
                  <a:buFont typeface="+mj-lt"/>
                  <a:buAutoNum type="arabicPeriod"/>
                </a:pPr>
                <a:r>
                  <a:rPr lang="en-GB" dirty="0"/>
                  <a:t>Build FO </a:t>
                </a:r>
                <a:r>
                  <a:rPr lang="en-GB" dirty="0" err="1"/>
                  <a:t>jtree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charset="0"/>
                      </a:rPr>
                      <m:t>𝐽</m:t>
                    </m:r>
                  </m:oMath>
                </a14:m>
                <a:r>
                  <a:rPr lang="en-GB" dirty="0"/>
                  <a:t> for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charset="0"/>
                      </a:rPr>
                      <m:t>𝐺</m:t>
                    </m:r>
                  </m:oMath>
                </a14:m>
                <a:endParaRPr lang="de-DE" dirty="0"/>
              </a:p>
              <a:p>
                <a:pPr marL="714375" lvl="1" indent="-257175">
                  <a:buFont typeface="+mj-lt"/>
                  <a:buAutoNum type="arabicPeriod"/>
                </a:pPr>
                <a:r>
                  <a:rPr lang="en-GB" dirty="0">
                    <a:solidFill>
                      <a:schemeClr val="tx1"/>
                    </a:solidFill>
                  </a:rPr>
                  <a:t>Enter evidence </a:t>
                </a:r>
                <a14:m>
                  <m:oMath xmlns:m="http://schemas.openxmlformats.org/officeDocument/2006/math">
                    <m:r>
                      <a:rPr lang="de-DE" b="1" i="1" dirty="0">
                        <a:solidFill>
                          <a:schemeClr val="tx1"/>
                        </a:solidFill>
                        <a:latin typeface="Cambria Math" charset="0"/>
                      </a:rPr>
                      <m:t>𝑬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 into </a:t>
                </a:r>
                <a14:m>
                  <m:oMath xmlns:m="http://schemas.openxmlformats.org/officeDocument/2006/math">
                    <m:r>
                      <a:rPr lang="de-DE" i="1" dirty="0">
                        <a:solidFill>
                          <a:schemeClr val="tx1"/>
                        </a:solidFill>
                        <a:latin typeface="Cambria Math" charset="0"/>
                      </a:rPr>
                      <m:t>𝐽</m:t>
                    </m:r>
                  </m:oMath>
                </a14:m>
                <a:br>
                  <a:rPr lang="de-DE" dirty="0">
                    <a:solidFill>
                      <a:schemeClr val="tx1"/>
                    </a:solidFill>
                  </a:rPr>
                </a:br>
                <a:br>
                  <a:rPr lang="de-DE" dirty="0">
                    <a:solidFill>
                      <a:schemeClr val="tx1"/>
                    </a:solidFill>
                  </a:rPr>
                </a:br>
                <a:br>
                  <a:rPr lang="de-DE" dirty="0">
                    <a:solidFill>
                      <a:schemeClr val="tx1"/>
                    </a:solidFill>
                  </a:rPr>
                </a:br>
                <a:br>
                  <a:rPr lang="de-DE" dirty="0">
                    <a:solidFill>
                      <a:schemeClr val="tx1"/>
                    </a:solidFill>
                  </a:rPr>
                </a:br>
                <a:endParaRPr lang="de-DE" dirty="0">
                  <a:solidFill>
                    <a:schemeClr val="tx1"/>
                  </a:solidFill>
                </a:endParaRPr>
              </a:p>
              <a:p>
                <a:pPr marL="714375" lvl="1" indent="-257175">
                  <a:buFont typeface="+mj-lt"/>
                  <a:buAutoNum type="arabicPeriod"/>
                </a:pPr>
                <a:r>
                  <a:rPr lang="de-DE" dirty="0">
                    <a:solidFill>
                      <a:schemeClr val="accent1"/>
                    </a:solidFill>
                  </a:rPr>
                  <a:t>Pass </a:t>
                </a:r>
                <a:r>
                  <a:rPr lang="de-DE" dirty="0" err="1">
                    <a:solidFill>
                      <a:schemeClr val="accent1"/>
                    </a:solidFill>
                  </a:rPr>
                  <a:t>messages</a:t>
                </a:r>
                <a:r>
                  <a:rPr lang="de-DE" dirty="0">
                    <a:solidFill>
                      <a:schemeClr val="accent1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de-DE" i="1" dirty="0">
                        <a:solidFill>
                          <a:schemeClr val="accent1"/>
                        </a:solidFill>
                        <a:latin typeface="Cambria Math" charset="0"/>
                      </a:rPr>
                      <m:t>𝐽</m:t>
                    </m:r>
                  </m:oMath>
                </a14:m>
                <a:endParaRPr lang="de-DE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1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37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979306" y="4425434"/>
            <a:ext cx="7185387" cy="994844"/>
            <a:chOff x="924609" y="4890128"/>
            <a:chExt cx="7185387" cy="994844"/>
          </a:xfrm>
        </p:grpSpPr>
        <p:grpSp>
          <p:nvGrpSpPr>
            <p:cNvPr id="8" name="Group 7"/>
            <p:cNvGrpSpPr/>
            <p:nvPr/>
          </p:nvGrpSpPr>
          <p:grpSpPr>
            <a:xfrm>
              <a:off x="924609" y="4890128"/>
              <a:ext cx="7185387" cy="716092"/>
              <a:chOff x="924609" y="4890128"/>
              <a:chExt cx="7185387" cy="71609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924609" y="4890128"/>
                    <a:ext cx="1705233" cy="715089"/>
                  </a:xfrm>
                  <a:prstGeom prst="round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marL="49213"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𝐻𝑜𝑡</m:t>
                          </m:r>
                          <m:r>
                            <a:rPr lang="en-GB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𝐴𝑝𝑝</m:t>
                          </m:r>
                          <m:d>
                            <m:dPr>
                              <m:ctrlPr>
                                <a:rPr lang="de-DE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dirty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𝐴</m:t>
                              </m:r>
                            </m:e>
                          </m:d>
                        </m:oMath>
                      </m:oMathPara>
                    </a14:m>
                    <a:endParaRPr lang="de-DE" b="0" i="1" dirty="0">
                      <a:solidFill>
                        <a:schemeClr val="tx1"/>
                      </a:solidFill>
                      <a:latin typeface="Cambria Math" charset="0"/>
                    </a:endParaRPr>
                  </a:p>
                  <a:p>
                    <a:pPr marL="49213"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𝐵𝑖𝑧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𝑀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)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" name="Text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4609" y="4890128"/>
                    <a:ext cx="1705233" cy="715089"/>
                  </a:xfrm>
                  <a:prstGeom prst="roundRect">
                    <a:avLst/>
                  </a:prstGeom>
                  <a:blipFill rotWithShape="0">
                    <a:blip r:embed="rId3"/>
                    <a:stretch>
                      <a:fillRect t="-42857" b="-19328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3664686" y="4891131"/>
                    <a:ext cx="1705233" cy="715089"/>
                  </a:xfrm>
                  <a:prstGeom prst="round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𝐻𝑜𝑡</m:t>
                          </m:r>
                          <m:r>
                            <a:rPr lang="en-GB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a:rPr lang="en-GB" i="1" dirty="0" err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𝐴𝑡𝑡𝐶𝑛𝑓</m:t>
                          </m:r>
                          <m:d>
                            <m:dPr>
                              <m:ctrlPr>
                                <a:rPr lang="de-DE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dirty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𝑋</m:t>
                              </m:r>
                            </m:e>
                          </m:d>
                        </m:oMath>
                      </m:oMathPara>
                    </a14:m>
                    <a:endParaRPr lang="de-DE" b="0" i="1" dirty="0">
                      <a:solidFill>
                        <a:schemeClr val="tx1"/>
                      </a:solidFill>
                      <a:latin typeface="Cambria Math" charset="0"/>
                    </a:endParaRPr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𝑅𝑒𝑠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𝑋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)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64686" y="4891131"/>
                    <a:ext cx="1705233" cy="715089"/>
                  </a:xfrm>
                  <a:prstGeom prst="roundRect">
                    <a:avLst/>
                  </a:prstGeom>
                  <a:blipFill rotWithShape="0">
                    <a:blip r:embed="rId4"/>
                    <a:stretch>
                      <a:fillRect t="-42857" b="-19328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6404763" y="4890552"/>
                    <a:ext cx="1705233" cy="715089"/>
                  </a:xfrm>
                  <a:prstGeom prst="round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𝐻𝑜𝑡</m:t>
                          </m:r>
                          <m:r>
                            <a:rPr lang="en-GB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a:rPr lang="en-GB" i="1" dirty="0" err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𝐴𝑡𝑡𝐶𝑛𝑓</m:t>
                          </m:r>
                          <m:r>
                            <m:rPr>
                              <m:nor/>
                            </m:rPr>
                            <a:rPr lang="de-DE" b="0" i="0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de-DE" b="0" i="0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de-DE" b="0" i="0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)</m:t>
                          </m:r>
                        </m:oMath>
                      </m:oMathPara>
                    </a14:m>
                    <a:endParaRPr lang="de-DE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𝑃𝑢𝑏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𝑋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,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𝑃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)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04763" y="4890552"/>
                    <a:ext cx="1705233" cy="715089"/>
                  </a:xfrm>
                  <a:prstGeom prst="roundRect">
                    <a:avLst/>
                  </a:prstGeom>
                  <a:blipFill rotWithShape="0">
                    <a:blip r:embed="rId5"/>
                    <a:stretch>
                      <a:fillRect t="-43697" b="-18487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Connector 15"/>
              <p:cNvCxnSpPr/>
              <p:nvPr/>
            </p:nvCxnSpPr>
            <p:spPr>
              <a:xfrm>
                <a:off x="2629842" y="5247673"/>
                <a:ext cx="1034844" cy="100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V="1">
                <a:off x="5371907" y="5263053"/>
                <a:ext cx="1034844" cy="57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1630518" y="5605217"/>
                  <a:ext cx="29341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0518" y="5605217"/>
                  <a:ext cx="293414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6327" r="-6122" b="-2391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4207056" y="5602048"/>
                  <a:ext cx="62049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de-DE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,</m:t>
                        </m:r>
                        <m:sSubSup>
                          <m:sSubSupPr>
                            <m:ctrlPr>
                              <a:rPr lang="de-D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  <m:sup>
                            <m:r>
                              <a:rPr lang="de-DE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7056" y="5602048"/>
                  <a:ext cx="620491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7843" r="-3922" b="-2444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6947133" y="5607973"/>
                  <a:ext cx="62049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  <m:r>
                          <a:rPr lang="de-DE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,</m:t>
                        </m:r>
                        <m:sSubSup>
                          <m:sSubSupPr>
                            <m:ctrlPr>
                              <a:rPr lang="de-D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  <m:sup>
                            <m:r>
                              <a:rPr lang="de-DE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7133" y="5607973"/>
                  <a:ext cx="620491" cy="27699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8911" r="-3960" b="-2444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507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LJT: Pass Messages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Inbound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charset="0"/>
                          </a:rPr>
                          <m:t>𝑚</m:t>
                        </m:r>
                      </m:e>
                      <m:sub>
                        <m:r>
                          <a:rPr lang="de-DE" i="1">
                            <a:latin typeface="Cambria Math" charset="0"/>
                          </a:rPr>
                          <m:t>1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charset="0"/>
                          </a:rPr>
                          <m:t>𝐶</m:t>
                        </m:r>
                      </m:e>
                      <m:sub>
                        <m:r>
                          <a:rPr lang="de-DE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charset="0"/>
                          </a:rPr>
                          <m:t>𝐶</m:t>
                        </m:r>
                      </m:e>
                      <m:sub>
                        <m:r>
                          <a:rPr lang="de-DE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over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charset="0"/>
                      </a:rPr>
                      <m:t>𝐻𝑜𝑡</m:t>
                    </m:r>
                  </m:oMath>
                </a14:m>
                <a:r>
                  <a:rPr lang="en-US" dirty="0"/>
                  <a:t>: eliminate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charset="0"/>
                      </a:rPr>
                      <m:t>𝐴𝑝𝑝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charset="0"/>
                          </a:rPr>
                          <m:t>𝐴</m:t>
                        </m:r>
                      </m:e>
                    </m:d>
                    <m:r>
                      <a:rPr lang="de-DE" b="0" i="1" smtClean="0">
                        <a:latin typeface="Cambria Math" charset="0"/>
                      </a:rPr>
                      <m:t>,</m:t>
                    </m:r>
                    <m:r>
                      <a:rPr lang="de-DE" b="0" i="1" smtClean="0">
                        <a:latin typeface="Cambria Math" charset="0"/>
                      </a:rPr>
                      <m:t>𝐵𝑖𝑧</m:t>
                    </m:r>
                    <m:r>
                      <a:rPr lang="de-DE" b="0" i="1" smtClean="0">
                        <a:latin typeface="Cambria Math" charset="0"/>
                      </a:rPr>
                      <m:t>(</m:t>
                    </m:r>
                    <m:r>
                      <a:rPr lang="de-DE" b="0" i="1" smtClean="0">
                        <a:latin typeface="Cambria Math" charset="0"/>
                      </a:rPr>
                      <m:t>𝑀</m:t>
                    </m:r>
                    <m:r>
                      <a:rPr lang="de-DE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charset="0"/>
                          </a:rPr>
                          <m:t>𝑚</m:t>
                        </m:r>
                      </m:e>
                      <m:sub>
                        <m:r>
                          <a:rPr lang="de-DE" i="1">
                            <a:latin typeface="Cambria Math" charset="0"/>
                          </a:rPr>
                          <m:t>2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3</m:t>
                        </m:r>
                      </m:sub>
                    </m:sSub>
                    <m:r>
                      <a:rPr lang="de-DE" i="1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charset="0"/>
                          </a:rPr>
                          <m:t>𝐶</m:t>
                        </m:r>
                      </m:e>
                      <m:sub>
                        <m:r>
                          <a:rPr lang="de-DE" b="0" i="1" smtClean="0">
                            <a:latin typeface="Cambria Math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charset="0"/>
                          </a:rPr>
                          <m:t>𝐶</m:t>
                        </m:r>
                      </m:e>
                      <m:sub>
                        <m:r>
                          <a:rPr lang="de-DE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over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charset="0"/>
                      </a:rPr>
                      <m:t>𝐻𝑜𝑡</m:t>
                    </m:r>
                    <m:r>
                      <a:rPr lang="de-DE" b="0" i="1" smtClean="0">
                        <a:latin typeface="Cambria Math" charset="0"/>
                      </a:rPr>
                      <m:t>, </m:t>
                    </m:r>
                    <m:r>
                      <a:rPr lang="de-DE" b="0" i="1" smtClean="0">
                        <a:latin typeface="Cambria Math" charset="0"/>
                      </a:rPr>
                      <m:t>𝐴𝑡𝑡𝐶𝑛𝑓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/>
                  <a:t>:</a:t>
                </a:r>
                <a:br>
                  <a:rPr lang="en-US" dirty="0"/>
                </a:br>
                <a:r>
                  <a:rPr lang="en-US" dirty="0"/>
                  <a:t>eliminate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charset="0"/>
                      </a:rPr>
                      <m:t>𝑃𝑢𝑏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charset="0"/>
                          </a:rPr>
                          <m:t>𝑋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𝑃</m:t>
                        </m:r>
                      </m:e>
                    </m:d>
                    <m:r>
                      <a:rPr lang="de-DE" b="0" i="1" smtClean="0">
                        <a:latin typeface="Cambria Math" charset="0"/>
                      </a:rPr>
                      <m:t>, </m:t>
                    </m:r>
                    <m:r>
                      <a:rPr lang="de-DE" b="0" i="1" smtClean="0">
                        <a:latin typeface="Cambria Math" charset="0"/>
                      </a:rPr>
                      <m:t>𝑃𝑢𝑏</m:t>
                    </m:r>
                    <m:r>
                      <a:rPr lang="de-DE" b="0" i="1" smtClean="0">
                        <a:latin typeface="Cambria Math" charset="0"/>
                      </a:rPr>
                      <m:t>(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charset="0"/>
                          </a:rPr>
                          <m:t>𝑋</m:t>
                        </m:r>
                      </m:e>
                      <m:sup>
                        <m:r>
                          <a:rPr lang="de-DE" b="0" i="1" smtClean="0">
                            <a:latin typeface="Cambria Math" charset="0"/>
                          </a:rPr>
                          <m:t>′</m:t>
                        </m:r>
                      </m:sup>
                    </m:sSup>
                    <m:r>
                      <a:rPr lang="de-DE" b="0" i="1" smtClean="0">
                        <a:latin typeface="Cambria Math" charset="0"/>
                      </a:rPr>
                      <m:t>,</m:t>
                    </m:r>
                    <m:r>
                      <a:rPr lang="de-DE" b="0" i="1" smtClean="0">
                        <a:latin typeface="Cambria Math" charset="0"/>
                      </a:rPr>
                      <m:t>𝑃</m:t>
                    </m:r>
                    <m:r>
                      <a:rPr lang="de-DE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1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38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924609" y="4890128"/>
            <a:ext cx="7185387" cy="992088"/>
            <a:chOff x="924609" y="4890128"/>
            <a:chExt cx="7185387" cy="992088"/>
          </a:xfrm>
        </p:grpSpPr>
        <p:grpSp>
          <p:nvGrpSpPr>
            <p:cNvPr id="6" name="Group 5"/>
            <p:cNvGrpSpPr/>
            <p:nvPr/>
          </p:nvGrpSpPr>
          <p:grpSpPr>
            <a:xfrm>
              <a:off x="924609" y="4890128"/>
              <a:ext cx="7185387" cy="716092"/>
              <a:chOff x="924609" y="4890128"/>
              <a:chExt cx="7185387" cy="71609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924609" y="4890128"/>
                    <a:ext cx="1705233" cy="715089"/>
                  </a:xfrm>
                  <a:prstGeom prst="roundRect">
                    <a:avLst/>
                  </a:prstGeom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marL="49213"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i="1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𝐻𝑜𝑡</m:t>
                          </m:r>
                          <m:r>
                            <a:rPr lang="en-GB" i="1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a:rPr lang="de-DE" b="0" i="1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𝐴𝑝𝑝</m:t>
                          </m:r>
                          <m:d>
                            <m:dPr>
                              <m:ctrlPr>
                                <a:rPr lang="de-DE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dirty="0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𝐴</m:t>
                              </m:r>
                            </m:e>
                          </m:d>
                        </m:oMath>
                      </m:oMathPara>
                    </a14:m>
                    <a:endParaRPr lang="de-DE" b="0" i="1" dirty="0">
                      <a:solidFill>
                        <a:schemeClr val="accent1"/>
                      </a:solidFill>
                      <a:latin typeface="Cambria Math" charset="0"/>
                    </a:endParaRPr>
                  </a:p>
                  <a:p>
                    <a:pPr marL="49213"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b="0" i="1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𝐵𝑖𝑧</m:t>
                          </m:r>
                          <m:r>
                            <a:rPr lang="de-DE" b="0" i="1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de-DE" b="0" i="1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𝑀</m:t>
                          </m:r>
                          <m:r>
                            <a:rPr lang="de-DE" b="0" i="1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)</m:t>
                          </m:r>
                        </m:oMath>
                      </m:oMathPara>
                    </a14:m>
                    <a:endParaRPr lang="en-GB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" name="TextBox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4609" y="4890128"/>
                    <a:ext cx="1705233" cy="715089"/>
                  </a:xfrm>
                  <a:prstGeom prst="roundRect">
                    <a:avLst/>
                  </a:prstGeom>
                  <a:blipFill rotWithShape="0">
                    <a:blip r:embed="rId3"/>
                    <a:stretch>
                      <a:fillRect t="-42857" b="-19328"/>
                    </a:stretch>
                  </a:blipFill>
                  <a:ln>
                    <a:solidFill>
                      <a:schemeClr val="accent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3664686" y="4891131"/>
                    <a:ext cx="1705233" cy="715089"/>
                  </a:xfrm>
                  <a:prstGeom prst="round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𝐻𝑜𝑡</m:t>
                          </m:r>
                          <m:r>
                            <a:rPr lang="en-GB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a:rPr lang="en-GB" i="1" dirty="0" err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𝐴𝑡𝑡𝐶𝑛𝑓</m:t>
                          </m:r>
                          <m:d>
                            <m:dPr>
                              <m:ctrlPr>
                                <a:rPr lang="de-DE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dirty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𝑋</m:t>
                              </m:r>
                            </m:e>
                          </m:d>
                        </m:oMath>
                      </m:oMathPara>
                    </a14:m>
                    <a:endParaRPr lang="de-DE" b="0" i="1" dirty="0">
                      <a:solidFill>
                        <a:schemeClr val="tx1"/>
                      </a:solidFill>
                      <a:latin typeface="Cambria Math" charset="0"/>
                    </a:endParaRPr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𝑅𝑒𝑠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𝑋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)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" name="Text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64686" y="4891131"/>
                    <a:ext cx="1705233" cy="715089"/>
                  </a:xfrm>
                  <a:prstGeom prst="roundRect">
                    <a:avLst/>
                  </a:prstGeom>
                  <a:blipFill rotWithShape="0">
                    <a:blip r:embed="rId4"/>
                    <a:stretch>
                      <a:fillRect t="-42500" b="-18333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6404763" y="4890552"/>
                    <a:ext cx="1705233" cy="715089"/>
                  </a:xfrm>
                  <a:prstGeom prst="roundRect">
                    <a:avLst/>
                  </a:prstGeom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i="1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𝐻𝑜𝑡</m:t>
                          </m:r>
                          <m:r>
                            <a:rPr lang="en-GB" i="1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a:rPr lang="en-GB" i="1" dirty="0" err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𝐴𝑡𝑡𝐶𝑛𝑓</m:t>
                          </m:r>
                          <m:r>
                            <m:rPr>
                              <m:nor/>
                            </m:rPr>
                            <a:rPr lang="de-DE" b="0" i="0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de-DE" b="0" i="0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de-DE" b="0" i="0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)</m:t>
                          </m:r>
                        </m:oMath>
                      </m:oMathPara>
                    </a14:m>
                    <a:endParaRPr lang="de-DE" dirty="0">
                      <a:solidFill>
                        <a:schemeClr val="accent1"/>
                      </a:solidFill>
                    </a:endParaRPr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b="0" i="1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𝑃𝑢𝑏</m:t>
                          </m:r>
                          <m:r>
                            <a:rPr lang="de-DE" b="0" i="1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de-DE" b="0" i="1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𝑋</m:t>
                          </m:r>
                          <m:r>
                            <a:rPr lang="de-DE" b="0" i="1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,</m:t>
                          </m:r>
                          <m:r>
                            <a:rPr lang="de-DE" b="0" i="1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𝑃</m:t>
                          </m:r>
                          <m:r>
                            <a:rPr lang="de-DE" b="0" i="1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)</m:t>
                          </m:r>
                        </m:oMath>
                      </m:oMathPara>
                    </a14:m>
                    <a:endParaRPr lang="en-GB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04763" y="4890552"/>
                    <a:ext cx="1705233" cy="715089"/>
                  </a:xfrm>
                  <a:prstGeom prst="roundRect">
                    <a:avLst/>
                  </a:prstGeom>
                  <a:blipFill rotWithShape="0">
                    <a:blip r:embed="rId5"/>
                    <a:stretch>
                      <a:fillRect t="-43333" b="-17500"/>
                    </a:stretch>
                  </a:blipFill>
                  <a:ln>
                    <a:solidFill>
                      <a:schemeClr val="accent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5" name="Straight Connector 14"/>
              <p:cNvCxnSpPr>
                <a:stCxn id="12" idx="3"/>
                <a:endCxn id="13" idx="1"/>
              </p:cNvCxnSpPr>
              <p:nvPr/>
            </p:nvCxnSpPr>
            <p:spPr>
              <a:xfrm>
                <a:off x="2629842" y="5247673"/>
                <a:ext cx="1034844" cy="100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>
                <a:stCxn id="10" idx="3"/>
                <a:endCxn id="11" idx="1"/>
              </p:cNvCxnSpPr>
              <p:nvPr/>
            </p:nvCxnSpPr>
            <p:spPr>
              <a:xfrm flipV="1">
                <a:off x="5369919" y="5248097"/>
                <a:ext cx="1034844" cy="57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630518" y="5605217"/>
                  <a:ext cx="29341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0518" y="5605217"/>
                  <a:ext cx="293414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6327" r="-6122" b="-2391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261755" y="5602047"/>
                  <a:ext cx="62049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de-DE" i="1">
                            <a:latin typeface="Cambria Math" charset="0"/>
                          </a:rPr>
                          <m:t>,</m:t>
                        </m:r>
                        <m:sSubSup>
                          <m:sSubSup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i="1">
                                <a:latin typeface="Cambria Math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de-DE" i="1">
                                <a:latin typeface="Cambria Math" charset="0"/>
                              </a:rPr>
                              <m:t>2</m:t>
                            </m:r>
                          </m:sub>
                          <m:sup>
                            <m:r>
                              <a:rPr lang="de-DE" i="1">
                                <a:latin typeface="Cambria Math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1755" y="5602047"/>
                  <a:ext cx="620490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7843" r="-3922" b="-2444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6952277" y="5602046"/>
                  <a:ext cx="62049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  <m:r>
                          <a:rPr lang="de-DE" i="1">
                            <a:latin typeface="Cambria Math" charset="0"/>
                          </a:rPr>
                          <m:t>,</m:t>
                        </m:r>
                        <m:sSubSup>
                          <m:sSubSup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i="1">
                                <a:latin typeface="Cambria Math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3</m:t>
                            </m:r>
                          </m:sub>
                          <m:sup>
                            <m:r>
                              <a:rPr lang="de-DE" i="1">
                                <a:latin typeface="Cambria Math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2277" y="5602046"/>
                  <a:ext cx="620491" cy="27699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7843" r="-3922" b="-2444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5353764" y="5232716"/>
                  <a:ext cx="1205571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𝐻𝑜𝑡</m:t>
                        </m:r>
                      </m:oMath>
                    </m:oMathPara>
                  </a14:m>
                  <a:endParaRPr lang="de-DE" i="1" dirty="0">
                    <a:solidFill>
                      <a:schemeClr val="tx1"/>
                    </a:solidFill>
                    <a:latin typeface="Cambria Math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err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𝐴𝑡𝑡𝐶𝑛𝑓</m:t>
                        </m:r>
                        <m:d>
                          <m:dPr>
                            <m:ctrlPr>
                              <a:rPr lang="de-DE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 dirty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𝑋</m:t>
                            </m:r>
                          </m:e>
                        </m:d>
                      </m:oMath>
                    </m:oMathPara>
                  </a14:m>
                  <a:endParaRPr lang="de-DE" i="1" dirty="0">
                    <a:solidFill>
                      <a:schemeClr val="tx1"/>
                    </a:solidFill>
                    <a:latin typeface="Cambria Math" charset="0"/>
                  </a:endParaRPr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3764" y="5232716"/>
                  <a:ext cx="1205571" cy="646331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5556" b="-849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2832113" y="5232716"/>
                  <a:ext cx="62632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>
                            <a:latin typeface="Cambria Math" charset="0"/>
                          </a:rPr>
                          <m:t>𝐻𝑜𝑡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2113" y="5232716"/>
                  <a:ext cx="626325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204619" y="2947398"/>
                <a:ext cx="616690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charset="0"/>
                        </a:rPr>
                        <m:t>𝐻𝑜𝑡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4619" y="2947398"/>
                <a:ext cx="616690" cy="389513"/>
              </a:xfrm>
              <a:prstGeom prst="ellipse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372962" y="3549404"/>
                <a:ext cx="1341124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charset="0"/>
                        </a:rPr>
                        <m:t>𝑃𝑢𝑏</m:t>
                      </m:r>
                      <m:r>
                        <a:rPr lang="de-DE" b="0" i="1" smtClean="0">
                          <a:latin typeface="Cambria Math" charset="0"/>
                        </a:rPr>
                        <m:t>(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charset="0"/>
                            </a:rPr>
                            <m:t>𝑋</m:t>
                          </m:r>
                        </m:e>
                        <m:sup>
                          <m:r>
                            <a:rPr lang="de-DE" b="0" i="1" smtClean="0">
                              <a:latin typeface="Cambria Math" charset="0"/>
                            </a:rPr>
                            <m:t>′</m:t>
                          </m:r>
                        </m:sup>
                      </m:sSup>
                      <m:r>
                        <a:rPr lang="de-DE" b="0" i="1" smtClean="0">
                          <a:latin typeface="Cambria Math" charset="0"/>
                        </a:rPr>
                        <m:t>,</m:t>
                      </m:r>
                      <m:r>
                        <a:rPr lang="de-DE" b="0" i="1" smtClean="0">
                          <a:latin typeface="Cambria Math" charset="0"/>
                        </a:rPr>
                        <m:t>𝑃</m:t>
                      </m:r>
                      <m:r>
                        <a:rPr lang="de-DE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2962" y="3549404"/>
                <a:ext cx="1341124" cy="389513"/>
              </a:xfrm>
              <a:prstGeom prst="ellipse">
                <a:avLst/>
              </a:prstGeom>
              <a:blipFill rotWithShape="0">
                <a:blip r:embed="rId12"/>
                <a:stretch>
                  <a:fillRect r="-901" b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114699" y="4142458"/>
                <a:ext cx="1416782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𝐴𝑡𝑡𝐶𝑛𝑓</m:t>
                      </m:r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(</m:t>
                      </m:r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𝑋</m:t>
                      </m:r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699" y="4142458"/>
                <a:ext cx="1416782" cy="389513"/>
              </a:xfrm>
              <a:prstGeom prst="ellipse">
                <a:avLst/>
              </a:prstGeom>
              <a:blipFill rotWithShape="0">
                <a:blip r:embed="rId13"/>
                <a:stretch>
                  <a:fillRect b="-923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/>
          <p:cNvSpPr/>
          <p:nvPr/>
        </p:nvSpPr>
        <p:spPr>
          <a:xfrm>
            <a:off x="4107408" y="3626081"/>
            <a:ext cx="144000" cy="144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4153488" y="3672161"/>
            <a:ext cx="144000" cy="144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/>
          <p:cNvSpPr/>
          <p:nvPr/>
        </p:nvSpPr>
        <p:spPr>
          <a:xfrm>
            <a:off x="4702578" y="3620228"/>
            <a:ext cx="144000" cy="144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4748658" y="3666308"/>
            <a:ext cx="144000" cy="144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4" name="Straight Connector 43"/>
          <p:cNvCxnSpPr/>
          <p:nvPr/>
        </p:nvCxnSpPr>
        <p:spPr>
          <a:xfrm>
            <a:off x="3714085" y="3744161"/>
            <a:ext cx="43940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4225488" y="3336911"/>
            <a:ext cx="287476" cy="3352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512964" y="3336911"/>
            <a:ext cx="307694" cy="3293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52" idx="2"/>
            <a:endCxn id="43" idx="3"/>
          </p:cNvCxnSpPr>
          <p:nvPr/>
        </p:nvCxnSpPr>
        <p:spPr>
          <a:xfrm flipH="1">
            <a:off x="4892658" y="3737073"/>
            <a:ext cx="351066" cy="12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43" idx="2"/>
            <a:endCxn id="39" idx="0"/>
          </p:cNvCxnSpPr>
          <p:nvPr/>
        </p:nvCxnSpPr>
        <p:spPr>
          <a:xfrm>
            <a:off x="4820658" y="3810308"/>
            <a:ext cx="2432" cy="3321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869111" y="3722424"/>
                <a:ext cx="2934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de-DE" b="0" i="1" smtClean="0">
                              <a:latin typeface="Cambria Math" charset="0"/>
                            </a:rPr>
                            <m:t>3</m:t>
                          </m:r>
                        </m:sub>
                        <m:sup>
                          <m:r>
                            <a:rPr lang="de-DE" b="0" i="1" smtClean="0">
                              <a:latin typeface="Cambria Math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9111" y="3722424"/>
                <a:ext cx="293414" cy="276999"/>
              </a:xfrm>
              <a:prstGeom prst="rect">
                <a:avLst/>
              </a:prstGeom>
              <a:blipFill rotWithShape="0">
                <a:blip r:embed="rId14"/>
                <a:stretch>
                  <a:fillRect l="-20833" r="-6250" b="-24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494446" y="3722423"/>
                <a:ext cx="2934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4446" y="3722423"/>
                <a:ext cx="293414" cy="276999"/>
              </a:xfrm>
              <a:prstGeom prst="rect">
                <a:avLst/>
              </a:prstGeom>
              <a:blipFill rotWithShape="0">
                <a:blip r:embed="rId15"/>
                <a:stretch>
                  <a:fillRect l="-18750" r="-8333" b="-24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/>
          <p:cNvSpPr/>
          <p:nvPr/>
        </p:nvSpPr>
        <p:spPr>
          <a:xfrm>
            <a:off x="4199568" y="3718241"/>
            <a:ext cx="144000" cy="144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243724" y="3542316"/>
                <a:ext cx="1390991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𝑃𝑢𝑏</m:t>
                      </m:r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(</m:t>
                      </m:r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𝑋</m:t>
                      </m:r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,</m:t>
                      </m:r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𝑃</m:t>
                      </m:r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3724" y="3542316"/>
                <a:ext cx="1390991" cy="389513"/>
              </a:xfrm>
              <a:prstGeom prst="ellipse">
                <a:avLst/>
              </a:prstGeom>
              <a:blipFill rotWithShape="0">
                <a:blip r:embed="rId16"/>
                <a:stretch>
                  <a:fillRect b="-757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ectangle 58"/>
          <p:cNvSpPr/>
          <p:nvPr/>
        </p:nvSpPr>
        <p:spPr>
          <a:xfrm>
            <a:off x="4794738" y="3712388"/>
            <a:ext cx="144000" cy="144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63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9" grpId="0"/>
      <p:bldP spid="50" grpId="0"/>
      <p:bldP spid="51" grpId="0" animBg="1"/>
      <p:bldP spid="52" grpId="0" animBg="1"/>
      <p:bldP spid="5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LJT: Pass Messages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07861"/>
                <a:ext cx="7886700" cy="4869101"/>
              </a:xfrm>
            </p:spPr>
            <p:txBody>
              <a:bodyPr/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Outbound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charset="0"/>
                          </a:rPr>
                          <m:t>𝑚</m:t>
                        </m:r>
                      </m:e>
                      <m:sub>
                        <m:r>
                          <a:rPr lang="de-DE" b="0" i="1" smtClean="0">
                            <a:latin typeface="Cambria Math" charset="0"/>
                          </a:rPr>
                          <m:t>21</m:t>
                        </m:r>
                      </m:sub>
                    </m:sSub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charset="0"/>
                          </a:rPr>
                          <m:t>𝐶</m:t>
                        </m:r>
                      </m:e>
                      <m:sub>
                        <m:r>
                          <a:rPr lang="de-DE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charset="0"/>
                          </a:rPr>
                          <m:t>𝐶</m:t>
                        </m:r>
                      </m:e>
                      <m:sub>
                        <m:r>
                          <a:rPr lang="de-DE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over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charset="0"/>
                      </a:rPr>
                      <m:t>𝐻𝑜𝑡</m:t>
                    </m:r>
                  </m:oMath>
                </a14:m>
                <a:r>
                  <a:rPr lang="en-US" dirty="0"/>
                  <a:t>: eliminate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smtClean="0">
                        <a:latin typeface="Cambria Math" charset="0"/>
                      </a:rPr>
                      <m:t>A</m:t>
                    </m:r>
                    <m:r>
                      <a:rPr lang="de-DE" b="0" i="1" smtClean="0">
                        <a:latin typeface="Cambria Math" charset="0"/>
                      </a:rPr>
                      <m:t>𝑡𝑡𝐶𝑛𝑓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charset="0"/>
                          </a:rPr>
                          <m:t>𝑋</m:t>
                        </m:r>
                      </m:e>
                    </m:d>
                    <m:r>
                      <a:rPr lang="de-DE" b="0" i="1" smtClean="0">
                        <a:latin typeface="Cambria Math" charset="0"/>
                      </a:rPr>
                      <m:t>,</m:t>
                    </m:r>
                    <m:r>
                      <a:rPr lang="de-DE" b="0" i="1" smtClean="0">
                        <a:latin typeface="Cambria Math" charset="0"/>
                      </a:rPr>
                      <m:t>𝑅𝑒𝑠</m:t>
                    </m:r>
                    <m:r>
                      <a:rPr lang="de-DE" b="0" i="1" smtClean="0">
                        <a:latin typeface="Cambria Math" charset="0"/>
                      </a:rPr>
                      <m:t>(</m:t>
                    </m:r>
                    <m:r>
                      <a:rPr lang="de-DE" b="0" i="1" smtClean="0">
                        <a:latin typeface="Cambria Math" charset="0"/>
                      </a:rPr>
                      <m:t>𝑋</m:t>
                    </m:r>
                    <m:r>
                      <a:rPr lang="de-DE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charset="0"/>
                          </a:rPr>
                          <m:t>𝑔</m:t>
                        </m:r>
                      </m:e>
                      <m:sub>
                        <m:r>
                          <a:rPr lang="de-DE" i="1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de-DE" i="1">
                        <a:latin typeface="Cambria Math" charset="0"/>
                      </a:rPr>
                      <m:t>,</m:t>
                    </m:r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charset="0"/>
                          </a:rPr>
                          <m:t>𝑔</m:t>
                        </m:r>
                      </m:e>
                      <m:sub>
                        <m:r>
                          <a:rPr lang="de-DE" i="1">
                            <a:latin typeface="Cambria Math" charset="0"/>
                          </a:rPr>
                          <m:t>2</m:t>
                        </m:r>
                      </m:sub>
                      <m:sup>
                        <m:r>
                          <a:rPr lang="de-DE" i="1">
                            <a:latin typeface="Cambria Math" charset="0"/>
                          </a:rPr>
                          <m:t>′</m:t>
                        </m:r>
                      </m:sup>
                    </m:sSubSup>
                    <m:r>
                      <a:rPr lang="de-DE" b="0" i="1" smtClean="0">
                        <a:latin typeface="Cambria Math" charset="0"/>
                      </a:rPr>
                      <m:t>,</m:t>
                    </m:r>
                    <m:r>
                      <a:rPr lang="de-DE" i="1">
                        <a:latin typeface="Cambria Math" charset="0"/>
                      </a:rPr>
                      <m:t> 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charset="0"/>
                          </a:rPr>
                          <m:t>𝑚</m:t>
                        </m:r>
                      </m:e>
                      <m:sub>
                        <m:r>
                          <a:rPr lang="de-DE" i="1">
                            <a:latin typeface="Cambria Math" charset="0"/>
                          </a:rPr>
                          <m:t>3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charset="0"/>
                          </a:rPr>
                          <m:t>𝑚</m:t>
                        </m:r>
                      </m:e>
                      <m:sub>
                        <m:r>
                          <a:rPr lang="de-DE" b="0" i="1" smtClean="0">
                            <a:latin typeface="Cambria Math" charset="0"/>
                          </a:rPr>
                          <m:t>32</m:t>
                        </m:r>
                      </m:sub>
                    </m:sSub>
                    <m:r>
                      <a:rPr lang="de-DE" i="1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charset="0"/>
                          </a:rPr>
                          <m:t>𝐶</m:t>
                        </m:r>
                      </m:e>
                      <m:sub>
                        <m:r>
                          <a:rPr lang="de-DE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charset="0"/>
                          </a:rPr>
                          <m:t>𝐶</m:t>
                        </m:r>
                      </m:e>
                      <m:sub>
                        <m:r>
                          <a:rPr lang="de-DE" b="0" i="1" smtClean="0">
                            <a:latin typeface="Cambria Math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over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charset="0"/>
                      </a:rPr>
                      <m:t>𝐻𝑜𝑡</m:t>
                    </m:r>
                    <m:r>
                      <a:rPr lang="de-DE" b="0" i="1" smtClean="0">
                        <a:latin typeface="Cambria Math" charset="0"/>
                      </a:rPr>
                      <m:t>, </m:t>
                    </m:r>
                    <m:r>
                      <a:rPr lang="de-DE" b="0" i="1" smtClean="0">
                        <a:latin typeface="Cambria Math" charset="0"/>
                      </a:rPr>
                      <m:t>𝐴𝑡𝑡𝐶𝑛𝑓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/>
                  <a:t>: eliminate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charset="0"/>
                      </a:rPr>
                      <m:t>𝑅𝑒𝑠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charset="0"/>
                          </a:rPr>
                          <m:t>𝑋</m:t>
                        </m:r>
                      </m:e>
                    </m:d>
                    <m:r>
                      <a:rPr lang="de-DE" b="0" i="1" smtClean="0">
                        <a:latin typeface="Cambria Math" charset="0"/>
                      </a:rPr>
                      <m:t>, </m:t>
                    </m:r>
                    <m:r>
                      <a:rPr lang="de-DE" b="0" i="1" smtClean="0">
                        <a:latin typeface="Cambria Math" charset="0"/>
                      </a:rPr>
                      <m:t>𝑅𝑒𝑠</m:t>
                    </m:r>
                    <m:r>
                      <a:rPr lang="de-DE" b="0" i="1" smtClean="0">
                        <a:latin typeface="Cambria Math" charset="0"/>
                      </a:rPr>
                      <m:t>(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charset="0"/>
                          </a:rPr>
                          <m:t>𝑋</m:t>
                        </m:r>
                      </m:e>
                      <m:sup>
                        <m:r>
                          <a:rPr lang="de-DE" b="0" i="1" smtClean="0">
                            <a:latin typeface="Cambria Math" charset="0"/>
                          </a:rPr>
                          <m:t>′</m:t>
                        </m:r>
                      </m:sup>
                    </m:sSup>
                    <m:r>
                      <a:rPr lang="de-DE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charset="0"/>
                          </a:rPr>
                          <m:t>𝑔</m:t>
                        </m:r>
                      </m:e>
                      <m:sub>
                        <m:r>
                          <a:rPr lang="de-DE" i="1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de-DE" i="1">
                        <a:latin typeface="Cambria Math" charset="0"/>
                      </a:rPr>
                      <m:t>,</m:t>
                    </m:r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charset="0"/>
                          </a:rPr>
                          <m:t>𝑔</m:t>
                        </m:r>
                      </m:e>
                      <m:sub>
                        <m:r>
                          <a:rPr lang="de-DE" i="1">
                            <a:latin typeface="Cambria Math" charset="0"/>
                          </a:rPr>
                          <m:t>2</m:t>
                        </m:r>
                      </m:sub>
                      <m:sup>
                        <m:r>
                          <a:rPr lang="de-DE" i="1">
                            <a:latin typeface="Cambria Math" charset="0"/>
                          </a:rPr>
                          <m:t>′</m:t>
                        </m:r>
                      </m:sup>
                    </m:sSubSup>
                    <m:r>
                      <a:rPr lang="de-DE" i="1">
                        <a:latin typeface="Cambria Math" charset="0"/>
                      </a:rPr>
                      <m:t>, 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charset="0"/>
                          </a:rPr>
                          <m:t>𝑚</m:t>
                        </m:r>
                      </m:e>
                      <m:sub>
                        <m:r>
                          <a:rPr lang="de-DE" b="0" i="1" smtClean="0">
                            <a:latin typeface="Cambria Math" charset="0"/>
                          </a:rPr>
                          <m:t>1</m:t>
                        </m:r>
                        <m:r>
                          <a:rPr lang="de-DE" i="1"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07861"/>
                <a:ext cx="7886700" cy="4869101"/>
              </a:xfrm>
              <a:blipFill rotWithShape="0">
                <a:blip r:embed="rId2"/>
                <a:stretch>
                  <a:fillRect l="-1391" t="-21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39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924609" y="4890128"/>
            <a:ext cx="7185387" cy="1278462"/>
            <a:chOff x="924609" y="4890128"/>
            <a:chExt cx="7185387" cy="1278462"/>
          </a:xfrm>
        </p:grpSpPr>
        <p:grpSp>
          <p:nvGrpSpPr>
            <p:cNvPr id="6" name="Group 5"/>
            <p:cNvGrpSpPr/>
            <p:nvPr/>
          </p:nvGrpSpPr>
          <p:grpSpPr>
            <a:xfrm>
              <a:off x="924609" y="4890128"/>
              <a:ext cx="7185387" cy="716092"/>
              <a:chOff x="924609" y="4890128"/>
              <a:chExt cx="7185387" cy="71609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924609" y="4890128"/>
                    <a:ext cx="1705233" cy="715089"/>
                  </a:xfrm>
                  <a:prstGeom prst="round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marL="49213"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𝐻𝑜𝑡</m:t>
                          </m:r>
                          <m:r>
                            <a:rPr lang="en-GB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𝐴𝑝𝑝</m:t>
                          </m:r>
                          <m:d>
                            <m:dPr>
                              <m:ctrlPr>
                                <a:rPr lang="de-DE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dirty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𝐴</m:t>
                              </m:r>
                            </m:e>
                          </m:d>
                        </m:oMath>
                      </m:oMathPara>
                    </a14:m>
                    <a:endParaRPr lang="de-DE" b="0" i="1" dirty="0">
                      <a:solidFill>
                        <a:schemeClr val="tx1"/>
                      </a:solidFill>
                      <a:latin typeface="Cambria Math" charset="0"/>
                    </a:endParaRPr>
                  </a:p>
                  <a:p>
                    <a:pPr marL="49213"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𝐵𝑖𝑧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𝑀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)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" name="TextBox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4609" y="4890128"/>
                    <a:ext cx="1705233" cy="715089"/>
                  </a:xfrm>
                  <a:prstGeom prst="roundRect">
                    <a:avLst/>
                  </a:prstGeom>
                  <a:blipFill rotWithShape="0">
                    <a:blip r:embed="rId3"/>
                    <a:stretch>
                      <a:fillRect t="-42857" b="-19328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3664686" y="4891131"/>
                    <a:ext cx="1705233" cy="715089"/>
                  </a:xfrm>
                  <a:prstGeom prst="roundRect">
                    <a:avLst/>
                  </a:prstGeom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i="1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𝐻𝑜𝑡</m:t>
                          </m:r>
                          <m:r>
                            <a:rPr lang="en-GB" i="1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a:rPr lang="en-GB" i="1" dirty="0" err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𝐴𝑡𝑡𝐶𝑛𝑓</m:t>
                          </m:r>
                          <m:d>
                            <m:dPr>
                              <m:ctrlPr>
                                <a:rPr lang="de-DE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dirty="0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𝑋</m:t>
                              </m:r>
                            </m:e>
                          </m:d>
                        </m:oMath>
                      </m:oMathPara>
                    </a14:m>
                    <a:endParaRPr lang="de-DE" b="0" i="1" dirty="0">
                      <a:solidFill>
                        <a:schemeClr val="accent1"/>
                      </a:solidFill>
                      <a:latin typeface="Cambria Math" charset="0"/>
                    </a:endParaRPr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i="1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𝑅𝑒𝑠</m:t>
                          </m:r>
                          <m:r>
                            <a:rPr lang="de-DE" b="0" i="1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de-DE" b="0" i="1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𝑋</m:t>
                          </m:r>
                          <m:r>
                            <a:rPr lang="de-DE" b="0" i="1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)</m:t>
                          </m:r>
                        </m:oMath>
                      </m:oMathPara>
                    </a14:m>
                    <a:endParaRPr lang="en-GB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" name="Text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64686" y="4891131"/>
                    <a:ext cx="1705233" cy="715089"/>
                  </a:xfrm>
                  <a:prstGeom prst="roundRect">
                    <a:avLst/>
                  </a:prstGeom>
                  <a:blipFill rotWithShape="0">
                    <a:blip r:embed="rId4"/>
                    <a:stretch>
                      <a:fillRect t="-42500" b="-18333"/>
                    </a:stretch>
                  </a:blipFill>
                  <a:ln>
                    <a:solidFill>
                      <a:schemeClr val="accent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6404763" y="4890552"/>
                    <a:ext cx="1705233" cy="715089"/>
                  </a:xfrm>
                  <a:prstGeom prst="round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𝐻𝑜𝑡</m:t>
                          </m:r>
                          <m:r>
                            <a:rPr lang="en-GB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a:rPr lang="en-GB" i="1" dirty="0" err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𝐴𝑡𝑡𝐶𝑛𝑓</m:t>
                          </m:r>
                          <m:r>
                            <m:rPr>
                              <m:nor/>
                            </m:rPr>
                            <a:rPr lang="de-DE" b="0" i="0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de-DE" b="0" i="0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de-DE" b="0" i="0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)</m:t>
                          </m:r>
                        </m:oMath>
                      </m:oMathPara>
                    </a14:m>
                    <a:endParaRPr lang="de-DE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𝑃𝑢𝑏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𝑋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,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𝑃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)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04763" y="4890552"/>
                    <a:ext cx="1705233" cy="715089"/>
                  </a:xfrm>
                  <a:prstGeom prst="roundRect">
                    <a:avLst/>
                  </a:prstGeom>
                  <a:blipFill rotWithShape="0">
                    <a:blip r:embed="rId5"/>
                    <a:stretch>
                      <a:fillRect t="-43333" b="-17500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5" name="Straight Connector 14"/>
              <p:cNvCxnSpPr>
                <a:stCxn id="12" idx="3"/>
                <a:endCxn id="13" idx="1"/>
              </p:cNvCxnSpPr>
              <p:nvPr/>
            </p:nvCxnSpPr>
            <p:spPr>
              <a:xfrm>
                <a:off x="2629842" y="5247673"/>
                <a:ext cx="1034844" cy="100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>
                <a:stCxn id="10" idx="3"/>
                <a:endCxn id="11" idx="1"/>
              </p:cNvCxnSpPr>
              <p:nvPr/>
            </p:nvCxnSpPr>
            <p:spPr>
              <a:xfrm flipV="1">
                <a:off x="5369919" y="5248097"/>
                <a:ext cx="1034844" cy="57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630518" y="5605217"/>
                  <a:ext cx="29341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0518" y="5605217"/>
                  <a:ext cx="293414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6327" r="-6122" b="-2391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105846" y="5614592"/>
                  <a:ext cx="932307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de-DE" i="1">
                            <a:latin typeface="Cambria Math" charset="0"/>
                          </a:rPr>
                          <m:t>,</m:t>
                        </m:r>
                        <m:sSubSup>
                          <m:sSubSup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i="1">
                                <a:latin typeface="Cambria Math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de-DE" i="1">
                                <a:latin typeface="Cambria Math" charset="0"/>
                              </a:rPr>
                              <m:t>2</m:t>
                            </m:r>
                          </m:sub>
                          <m:sup>
                            <m:r>
                              <a:rPr lang="de-DE" i="1">
                                <a:latin typeface="Cambria Math" charset="0"/>
                              </a:rPr>
                              <m:t>′</m:t>
                            </m:r>
                          </m:sup>
                        </m:sSubSup>
                      </m:oMath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12</m:t>
                            </m:r>
                          </m:sub>
                        </m:sSub>
                        <m:r>
                          <a:rPr lang="de-DE" b="0" i="1" smtClean="0">
                            <a:latin typeface="Cambria Math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23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5846" y="5614592"/>
                  <a:ext cx="932307" cy="553998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3289" r="-2632" b="-769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6952277" y="5602046"/>
                  <a:ext cx="62049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  <m:r>
                          <a:rPr lang="de-DE" i="1">
                            <a:latin typeface="Cambria Math" charset="0"/>
                          </a:rPr>
                          <m:t>,</m:t>
                        </m:r>
                        <m:sSubSup>
                          <m:sSubSup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i="1">
                                <a:latin typeface="Cambria Math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3</m:t>
                            </m:r>
                          </m:sub>
                          <m:sup>
                            <m:r>
                              <a:rPr lang="de-DE" i="1">
                                <a:latin typeface="Cambria Math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2277" y="5602046"/>
                  <a:ext cx="620491" cy="27699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7843" r="-3922" b="-2444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5353764" y="5232716"/>
                  <a:ext cx="1205571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𝐻𝑜𝑡</m:t>
                        </m:r>
                      </m:oMath>
                    </m:oMathPara>
                  </a14:m>
                  <a:endParaRPr lang="de-DE" i="1" dirty="0">
                    <a:solidFill>
                      <a:schemeClr val="tx1"/>
                    </a:solidFill>
                    <a:latin typeface="Cambria Math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err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𝐴𝑡𝑡𝐶𝑛𝑓</m:t>
                        </m:r>
                        <m:d>
                          <m:dPr>
                            <m:ctrlPr>
                              <a:rPr lang="de-DE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 dirty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𝑋</m:t>
                            </m:r>
                          </m:e>
                        </m:d>
                      </m:oMath>
                    </m:oMathPara>
                  </a14:m>
                  <a:endParaRPr lang="de-DE" i="1" dirty="0">
                    <a:solidFill>
                      <a:schemeClr val="tx1"/>
                    </a:solidFill>
                    <a:latin typeface="Cambria Math" charset="0"/>
                  </a:endParaRPr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3764" y="5232716"/>
                  <a:ext cx="1205571" cy="646331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5556" b="-849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2832113" y="5232716"/>
                  <a:ext cx="62632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>
                            <a:latin typeface="Cambria Math" charset="0"/>
                          </a:rPr>
                          <m:t>𝐻𝑜𝑡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2113" y="5232716"/>
                  <a:ext cx="626325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307709" y="3220595"/>
                <a:ext cx="616690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charset="0"/>
                        </a:rPr>
                        <m:t>𝐻𝑜𝑡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7709" y="3220595"/>
                <a:ext cx="616690" cy="389513"/>
              </a:xfrm>
              <a:prstGeom prst="ellipse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832113" y="3822601"/>
                <a:ext cx="985062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charset="0"/>
                        </a:rPr>
                        <m:t>𝑅𝑒𝑠</m:t>
                      </m:r>
                      <m:r>
                        <a:rPr lang="de-DE" b="0" i="1" smtClean="0">
                          <a:latin typeface="Cambria Math" charset="0"/>
                        </a:rPr>
                        <m:t>(</m:t>
                      </m:r>
                      <m:r>
                        <a:rPr lang="de-DE" b="0" i="1" smtClean="0">
                          <a:latin typeface="Cambria Math" charset="0"/>
                        </a:rPr>
                        <m:t>𝑋</m:t>
                      </m:r>
                      <m:r>
                        <a:rPr lang="de-DE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2113" y="3822601"/>
                <a:ext cx="985062" cy="389513"/>
              </a:xfrm>
              <a:prstGeom prst="ellipse">
                <a:avLst/>
              </a:prstGeom>
              <a:blipFill rotWithShape="0">
                <a:blip r:embed="rId12"/>
                <a:stretch>
                  <a:fillRect b="-757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3622619" y="4421508"/>
                <a:ext cx="1416782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charset="0"/>
                        </a:rPr>
                        <m:t>𝐴𝑡𝑡𝐶𝑛𝑓</m:t>
                      </m:r>
                      <m:r>
                        <a:rPr lang="de-DE" b="0" i="1" smtClean="0">
                          <a:latin typeface="Cambria Math" charset="0"/>
                        </a:rPr>
                        <m:t>(</m:t>
                      </m:r>
                      <m:r>
                        <a:rPr lang="de-DE" b="0" i="1" smtClean="0">
                          <a:latin typeface="Cambria Math" charset="0"/>
                        </a:rPr>
                        <m:t>𝑋</m:t>
                      </m:r>
                      <m:r>
                        <a:rPr lang="de-DE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2619" y="4421508"/>
                <a:ext cx="1416782" cy="389513"/>
              </a:xfrm>
              <a:prstGeom prst="ellipse">
                <a:avLst/>
              </a:prstGeom>
              <a:blipFill rotWithShape="0">
                <a:blip r:embed="rId13"/>
                <a:stretch>
                  <a:fillRect b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 53"/>
          <p:cNvSpPr/>
          <p:nvPr/>
        </p:nvSpPr>
        <p:spPr>
          <a:xfrm>
            <a:off x="4210498" y="3899278"/>
            <a:ext cx="144000" cy="144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/>
          <p:cNvSpPr/>
          <p:nvPr/>
        </p:nvSpPr>
        <p:spPr>
          <a:xfrm>
            <a:off x="4256578" y="3945358"/>
            <a:ext cx="144000" cy="144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/>
          <p:cNvSpPr/>
          <p:nvPr/>
        </p:nvSpPr>
        <p:spPr>
          <a:xfrm>
            <a:off x="4805668" y="3893425"/>
            <a:ext cx="144000" cy="144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4851748" y="3939505"/>
            <a:ext cx="144000" cy="144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8" name="Straight Connector 57"/>
          <p:cNvCxnSpPr/>
          <p:nvPr/>
        </p:nvCxnSpPr>
        <p:spPr>
          <a:xfrm>
            <a:off x="3817175" y="4017358"/>
            <a:ext cx="43940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4328578" y="3610108"/>
            <a:ext cx="287476" cy="3352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4616054" y="3610108"/>
            <a:ext cx="307694" cy="3293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4995748" y="4008783"/>
            <a:ext cx="345313" cy="27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328578" y="4089358"/>
            <a:ext cx="2432" cy="3321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4035164" y="3965515"/>
                <a:ext cx="2934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de-DE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5164" y="3965515"/>
                <a:ext cx="293414" cy="276999"/>
              </a:xfrm>
              <a:prstGeom prst="rect">
                <a:avLst/>
              </a:prstGeom>
              <a:blipFill rotWithShape="0">
                <a:blip r:embed="rId14"/>
                <a:stretch>
                  <a:fillRect l="-20833" r="-6250" b="-24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4575194" y="3959765"/>
                <a:ext cx="2934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  <m:sup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5194" y="3959765"/>
                <a:ext cx="293414" cy="276999"/>
              </a:xfrm>
              <a:prstGeom prst="rect">
                <a:avLst/>
              </a:prstGeom>
              <a:blipFill rotWithShape="0">
                <a:blip r:embed="rId15"/>
                <a:stretch>
                  <a:fillRect l="-20833" r="-6250" b="-24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ectangle 65"/>
          <p:cNvSpPr/>
          <p:nvPr/>
        </p:nvSpPr>
        <p:spPr>
          <a:xfrm>
            <a:off x="4302658" y="3991438"/>
            <a:ext cx="144000" cy="144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5346815" y="3822601"/>
                <a:ext cx="985062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𝑅𝑒𝑠</m:t>
                      </m:r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(</m:t>
                      </m:r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𝑋</m:t>
                      </m:r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′)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6815" y="3822601"/>
                <a:ext cx="985062" cy="389513"/>
              </a:xfrm>
              <a:prstGeom prst="ellipse">
                <a:avLst/>
              </a:prstGeom>
              <a:blipFill rotWithShape="0">
                <a:blip r:embed="rId16"/>
                <a:stretch>
                  <a:fillRect r="-3659" b="-757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Rectangle 67"/>
          <p:cNvSpPr/>
          <p:nvPr/>
        </p:nvSpPr>
        <p:spPr>
          <a:xfrm>
            <a:off x="4897828" y="3985585"/>
            <a:ext cx="144000" cy="144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ctangle 68"/>
          <p:cNvSpPr/>
          <p:nvPr/>
        </p:nvSpPr>
        <p:spPr>
          <a:xfrm>
            <a:off x="3891164" y="3343351"/>
            <a:ext cx="144000" cy="144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0" name="Straight Connector 69"/>
          <p:cNvCxnSpPr>
            <a:stCxn id="69" idx="3"/>
            <a:endCxn id="35" idx="2"/>
          </p:cNvCxnSpPr>
          <p:nvPr/>
        </p:nvCxnSpPr>
        <p:spPr>
          <a:xfrm>
            <a:off x="4035164" y="3415351"/>
            <a:ext cx="272545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3544899" y="3344057"/>
                <a:ext cx="6313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charset="0"/>
                            </a:rPr>
                            <m:t>𝑚</m:t>
                          </m:r>
                        </m:e>
                        <m:sub>
                          <m:r>
                            <a:rPr lang="de-DE" i="1">
                              <a:latin typeface="Cambria Math" charset="0"/>
                            </a:rPr>
                            <m:t>1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4899" y="3344057"/>
                <a:ext cx="631327" cy="36933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711071" y="3922774"/>
                <a:ext cx="6366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charset="0"/>
                            </a:rPr>
                            <m:t>𝑚</m:t>
                          </m:r>
                        </m:e>
                        <m:sub>
                          <m:r>
                            <a:rPr lang="de-DE" b="0" i="1" smtClean="0">
                              <a:latin typeface="Cambria Math" charset="0"/>
                            </a:rPr>
                            <m:t>3</m:t>
                          </m:r>
                          <m:r>
                            <a:rPr lang="de-DE" i="1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1071" y="3922774"/>
                <a:ext cx="636648" cy="369332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Rectangle 70"/>
          <p:cNvSpPr/>
          <p:nvPr/>
        </p:nvSpPr>
        <p:spPr>
          <a:xfrm>
            <a:off x="6539516" y="3894085"/>
            <a:ext cx="144000" cy="144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ctangle 71"/>
          <p:cNvSpPr/>
          <p:nvPr/>
        </p:nvSpPr>
        <p:spPr>
          <a:xfrm>
            <a:off x="6585596" y="3940165"/>
            <a:ext cx="144000" cy="144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ectangle 72"/>
          <p:cNvSpPr/>
          <p:nvPr/>
        </p:nvSpPr>
        <p:spPr>
          <a:xfrm>
            <a:off x="6631676" y="3986245"/>
            <a:ext cx="144000" cy="144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4" name="Straight Connector 73"/>
          <p:cNvCxnSpPr>
            <a:stCxn id="73" idx="1"/>
            <a:endCxn id="53" idx="6"/>
          </p:cNvCxnSpPr>
          <p:nvPr/>
        </p:nvCxnSpPr>
        <p:spPr>
          <a:xfrm flipH="1">
            <a:off x="5039401" y="4058245"/>
            <a:ext cx="1592275" cy="5580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35" idx="6"/>
            <a:endCxn id="72" idx="0"/>
          </p:cNvCxnSpPr>
          <p:nvPr/>
        </p:nvCxnSpPr>
        <p:spPr>
          <a:xfrm>
            <a:off x="4924399" y="3415352"/>
            <a:ext cx="1733197" cy="5248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05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20" grpId="0"/>
      <p:bldP spid="20" grpId="1"/>
      <p:bldP spid="21" grpId="0"/>
      <p:bldP spid="71" grpId="0" animBg="1"/>
      <p:bldP spid="72" grpId="0" animBg="1"/>
      <p:bldP spid="7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Propositional Models: Factors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28649" y="1309816"/>
                <a:ext cx="5043101" cy="486714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Full joint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charset="0"/>
                          </a:rPr>
                          <m:t>𝑃</m:t>
                        </m:r>
                      </m:e>
                      <m:sub>
                        <m:r>
                          <a:rPr lang="de-DE" i="1">
                            <a:latin typeface="Cambria Math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dirty="0"/>
                  <a:t> as product of </a:t>
                </a:r>
                <a:r>
                  <a:rPr lang="en-US" dirty="0">
                    <a:solidFill>
                      <a:schemeClr val="accent1"/>
                    </a:solidFill>
                  </a:rPr>
                  <a:t>factors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b="0" i="1" smtClean="0"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de-DE" b="0" i="1" smtClean="0">
                            <a:latin typeface="Cambria Math" charset="0"/>
                          </a:rPr>
                          <m:t>2</m:t>
                        </m:r>
                      </m:sub>
                      <m:sup>
                        <m:r>
                          <a:rPr lang="de-DE" b="0" i="1" smtClean="0">
                            <a:latin typeface="Cambria Math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charset="0"/>
                          </a:rPr>
                          <m:t>𝑅𝑒𝑠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.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𝑒𝑣𝑒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𝐴𝑡𝑡𝐶𝑛𝑓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.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𝑒𝑣𝑒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𝐻𝑜𝑡</m:t>
                        </m:r>
                      </m:e>
                    </m:d>
                  </m:oMath>
                </a14:m>
                <a:endParaRPr lang="de-DE" b="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28649" y="1309816"/>
                <a:ext cx="5043101" cy="4867147"/>
              </a:xfrm>
              <a:blipFill rotWithShape="0">
                <a:blip r:embed="rId4"/>
                <a:stretch>
                  <a:fillRect l="-2177" t="-2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pPr/>
              <a:t>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54226369"/>
                  </p:ext>
                </p:extLst>
              </p:nvPr>
            </p:nvGraphicFramePr>
            <p:xfrm>
              <a:off x="886767" y="2733182"/>
              <a:ext cx="3484265" cy="3295523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95364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288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0962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9217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𝑅𝑒𝑠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.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𝑒𝑣𝑒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𝐻𝑜𝑡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𝐴𝑡𝑡𝐶𝑛𝑓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.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𝑒𝑣𝑒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sz="1800" b="0" i="1" smtClean="0">
                                        <a:latin typeface="Cambria Math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de-DE" sz="1800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de-DE" sz="1800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5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4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6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4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6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2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9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54226369"/>
                  </p:ext>
                </p:extLst>
              </p:nvPr>
            </p:nvGraphicFramePr>
            <p:xfrm>
              <a:off x="886767" y="2733182"/>
              <a:ext cx="3484265" cy="3295523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953643"/>
                    <a:gridCol w="528828"/>
                    <a:gridCol w="1309624"/>
                    <a:gridCol w="692170"/>
                  </a:tblGrid>
                  <a:tr h="36944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 rotWithShape="0">
                          <a:blip r:embed="rId5"/>
                          <a:stretch>
                            <a:fillRect l="-637" t="-1639" r="-266242" b="-8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 rotWithShape="0">
                          <a:blip r:embed="rId5"/>
                          <a:stretch>
                            <a:fillRect l="-181609" t="-1639" r="-380460" b="-8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 rotWithShape="0">
                          <a:blip r:embed="rId5"/>
                          <a:stretch>
                            <a:fillRect l="-113953" t="-1639" r="-53953" b="-8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 rotWithShape="0">
                          <a:blip r:embed="rId5"/>
                          <a:stretch>
                            <a:fillRect l="-403509" t="-1639" r="-1754" b="-813115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</a:t>
                          </a:r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</a:t>
                          </a:r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</a:t>
                          </a:r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5</a:t>
                          </a:r>
                          <a:endParaRPr lang="en-US" sz="1800" dirty="0"/>
                        </a:p>
                      </a:txBody>
                      <a:tcPr marL="45720" marR="45720"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</a:t>
                          </a:r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</a:t>
                          </a:r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</a:t>
                          </a:r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</a:t>
                          </a:r>
                          <a:endParaRPr lang="en-US" sz="1800" dirty="0"/>
                        </a:p>
                      </a:txBody>
                      <a:tcPr marL="45720" marR="45720"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</a:t>
                          </a:r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</a:t>
                          </a:r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</a:t>
                          </a:r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4</a:t>
                          </a:r>
                          <a:endParaRPr lang="en-US" sz="1800" dirty="0"/>
                        </a:p>
                      </a:txBody>
                      <a:tcPr marL="45720" marR="45720"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</a:t>
                          </a:r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</a:t>
                          </a:r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</a:t>
                          </a:r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6</a:t>
                          </a:r>
                          <a:endParaRPr lang="en-US" sz="1800" dirty="0"/>
                        </a:p>
                      </a:txBody>
                      <a:tcPr marL="45720" marR="45720"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</a:t>
                          </a:r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</a:t>
                          </a:r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</a:t>
                          </a:r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4</a:t>
                          </a:r>
                          <a:endParaRPr lang="en-US" sz="1800" dirty="0"/>
                        </a:p>
                      </a:txBody>
                      <a:tcPr marL="45720" marR="45720"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</a:t>
                          </a:r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</a:t>
                          </a:r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</a:t>
                          </a:r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6</a:t>
                          </a:r>
                          <a:endParaRPr lang="en-US" sz="1800" dirty="0"/>
                        </a:p>
                      </a:txBody>
                      <a:tcPr marL="45720" marR="45720"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</a:t>
                          </a:r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</a:t>
                          </a:r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</a:t>
                          </a:r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2</a:t>
                          </a:r>
                        </a:p>
                      </a:txBody>
                      <a:tcPr marL="45720" marR="45720"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</a:t>
                          </a:r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</a:t>
                          </a:r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</a:t>
                          </a:r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9</a:t>
                          </a:r>
                        </a:p>
                      </a:txBody>
                      <a:tcPr marL="45720" marR="45720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256005" y="6176834"/>
                <a:ext cx="2631989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2400" b="1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𝟕</m:t>
                    </m:r>
                    <m:r>
                      <a:rPr lang="de-DE" sz="2400" b="1" i="1" smtClean="0">
                        <a:solidFill>
                          <a:schemeClr val="accent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∙</m:t>
                    </m:r>
                    <m:sSup>
                      <m:sSupPr>
                        <m:ctrlPr>
                          <a:rPr lang="de-DE" sz="24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400" b="1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𝟐</m:t>
                        </m:r>
                      </m:e>
                      <m:sup>
                        <m:r>
                          <a:rPr lang="de-DE" sz="2400" b="1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𝟑</m:t>
                        </m:r>
                      </m:sup>
                    </m:sSup>
                    <m:r>
                      <a:rPr lang="de-DE" sz="2400" b="1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=</m:t>
                    </m:r>
                    <m:r>
                      <a:rPr lang="de-DE" sz="2400" b="1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𝟓𝟔</m:t>
                    </m:r>
                  </m:oMath>
                </a14:m>
                <a:r>
                  <a:rPr lang="en-US" sz="2400" b="1" dirty="0">
                    <a:solidFill>
                      <a:schemeClr val="accent2"/>
                    </a:solidFill>
                  </a:rPr>
                  <a:t> entries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6005" y="6176834"/>
                <a:ext cx="2631989" cy="470000"/>
              </a:xfrm>
              <a:prstGeom prst="rect">
                <a:avLst/>
              </a:prstGeom>
              <a:blipFill rotWithShape="0">
                <a:blip r:embed="rId6"/>
                <a:stretch>
                  <a:fillRect l="-463" t="-7792" r="-3241" b="-29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4952841" y="1390736"/>
            <a:ext cx="3924370" cy="4663656"/>
            <a:chOff x="4952841" y="1309816"/>
            <a:chExt cx="3924370" cy="46636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6598869" y="3290423"/>
                  <a:ext cx="616690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𝐻𝑜𝑡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8869" y="3290423"/>
                  <a:ext cx="616690" cy="389513"/>
                </a:xfrm>
                <a:prstGeom prst="ellipse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5352865" y="2672833"/>
                  <a:ext cx="985062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𝐴𝑝𝑝</m:t>
                        </m:r>
                        <m:r>
                          <m:rPr>
                            <m:nor/>
                          </m:rPr>
                          <a:rPr lang="de-DE" b="0" i="0" smtClean="0">
                            <a:latin typeface="Cambria Math" charset="0"/>
                          </a:rPr>
                          <m:t>.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2865" y="2672833"/>
                  <a:ext cx="985062" cy="389513"/>
                </a:xfrm>
                <a:prstGeom prst="ellipse">
                  <a:avLst/>
                </a:prstGeom>
                <a:blipFill rotWithShape="0">
                  <a:blip r:embed="rId4"/>
                  <a:stretch>
                    <a:fillRect b="-7576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7492227" y="2675865"/>
                  <a:ext cx="985062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𝐴𝑝𝑝</m:t>
                        </m:r>
                        <m:r>
                          <m:rPr>
                            <m:nor/>
                          </m:rPr>
                          <a:rPr lang="de-DE" b="0" i="0" smtClean="0">
                            <a:latin typeface="Cambria Math" charset="0"/>
                          </a:rPr>
                          <m:t>.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2227" y="2675865"/>
                  <a:ext cx="985062" cy="389513"/>
                </a:xfrm>
                <a:prstGeom prst="ellipse">
                  <a:avLst/>
                </a:prstGeom>
                <a:blipFill rotWithShape="0">
                  <a:blip r:embed="rId5"/>
                  <a:stretch>
                    <a:fillRect b="-7576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5261997" y="5196654"/>
                  <a:ext cx="985062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𝑅𝑒𝑠</m:t>
                        </m:r>
                        <m:r>
                          <m:rPr>
                            <m:nor/>
                          </m:rPr>
                          <a:rPr lang="de-DE" b="0" i="0" smtClean="0">
                            <a:latin typeface="Cambria Math" charset="0"/>
                          </a:rPr>
                          <m:t>.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𝑒𝑣𝑒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1997" y="5196654"/>
                  <a:ext cx="985062" cy="389513"/>
                </a:xfrm>
                <a:prstGeom prst="ellipse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5757524" y="5583959"/>
                  <a:ext cx="1416782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𝐴𝑡𝑡𝐶𝑛𝑓</m:t>
                        </m:r>
                        <m:r>
                          <m:rPr>
                            <m:nor/>
                          </m:rPr>
                          <a:rPr lang="de-DE" b="0" i="0" smtClean="0">
                            <a:latin typeface="Cambria Math" charset="0"/>
                          </a:rPr>
                          <m:t>.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𝑒𝑣𝑒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7524" y="5583959"/>
                  <a:ext cx="1416782" cy="389513"/>
                </a:xfrm>
                <a:prstGeom prst="ellipse">
                  <a:avLst/>
                </a:prstGeom>
                <a:blipFill rotWithShape="0">
                  <a:blip r:embed="rId9"/>
                  <a:stretch>
                    <a:fillRect b="-909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6279247" y="4534143"/>
                  <a:ext cx="1453395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𝑃𝑢𝑏</m:t>
                        </m:r>
                        <m:r>
                          <m:rPr>
                            <m:nor/>
                          </m:rPr>
                          <a:rPr lang="de-DE" b="0" i="0" smtClean="0">
                            <a:latin typeface="Cambria Math" charset="0"/>
                          </a:rPr>
                          <m:t>.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𝑒𝑣𝑒</m:t>
                        </m:r>
                        <m:r>
                          <m:rPr>
                            <m:nor/>
                          </m:rPr>
                          <a:rPr lang="de-DE" b="0" i="0" smtClean="0">
                            <a:latin typeface="Cambria Math" charset="0"/>
                          </a:rPr>
                          <m:t>.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9247" y="4534143"/>
                  <a:ext cx="1453395" cy="389513"/>
                </a:xfrm>
                <a:prstGeom prst="ellipse">
                  <a:avLst/>
                </a:prstGeom>
                <a:blipFill rotWithShape="0">
                  <a:blip r:embed="rId10"/>
                  <a:stretch>
                    <a:fillRect b="-1515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Rectangle 20"/>
            <p:cNvSpPr/>
            <p:nvPr/>
          </p:nvSpPr>
          <p:spPr>
            <a:xfrm>
              <a:off x="6587493" y="2796698"/>
              <a:ext cx="144000" cy="144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679306" y="4656900"/>
              <a:ext cx="144000" cy="144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034999" y="4658567"/>
              <a:ext cx="144000" cy="144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4" name="Straight Connector 23"/>
            <p:cNvCxnSpPr>
              <a:stCxn id="31" idx="1"/>
              <a:endCxn id="23" idx="6"/>
            </p:cNvCxnSpPr>
            <p:nvPr/>
          </p:nvCxnSpPr>
          <p:spPr>
            <a:xfrm flipH="1" flipV="1">
              <a:off x="6337927" y="2867590"/>
              <a:ext cx="249566" cy="11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27" idx="0"/>
              <a:endCxn id="33" idx="2"/>
            </p:cNvCxnSpPr>
            <p:nvPr/>
          </p:nvCxnSpPr>
          <p:spPr>
            <a:xfrm flipH="1" flipV="1">
              <a:off x="5751306" y="4800900"/>
              <a:ext cx="3222" cy="3957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33" idx="0"/>
              <a:endCxn id="22" idx="4"/>
            </p:cNvCxnSpPr>
            <p:nvPr/>
          </p:nvCxnSpPr>
          <p:spPr>
            <a:xfrm flipV="1">
              <a:off x="5751306" y="3679936"/>
              <a:ext cx="1155908" cy="9769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22" idx="4"/>
              <a:endCxn id="35" idx="0"/>
            </p:cNvCxnSpPr>
            <p:nvPr/>
          </p:nvCxnSpPr>
          <p:spPr>
            <a:xfrm flipH="1">
              <a:off x="6106999" y="3679936"/>
              <a:ext cx="800215" cy="9786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29" idx="2"/>
              <a:endCxn id="35" idx="3"/>
            </p:cNvCxnSpPr>
            <p:nvPr/>
          </p:nvCxnSpPr>
          <p:spPr>
            <a:xfrm flipH="1">
              <a:off x="6178999" y="4728900"/>
              <a:ext cx="100248" cy="16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33" idx="2"/>
              <a:endCxn id="28" idx="0"/>
            </p:cNvCxnSpPr>
            <p:nvPr/>
          </p:nvCxnSpPr>
          <p:spPr>
            <a:xfrm>
              <a:off x="5751306" y="4800900"/>
              <a:ext cx="714609" cy="7830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2" idx="0"/>
              <a:endCxn id="31" idx="2"/>
            </p:cNvCxnSpPr>
            <p:nvPr/>
          </p:nvCxnSpPr>
          <p:spPr>
            <a:xfrm flipH="1" flipV="1">
              <a:off x="6659493" y="2940698"/>
              <a:ext cx="247721" cy="3497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6435854" y="2508970"/>
                  <a:ext cx="295978" cy="27962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de-DE" b="0" i="1" smtClean="0">
                                <a:latin typeface="Cambria Math" charset="0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5854" y="2508970"/>
                  <a:ext cx="295978" cy="279628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29167" t="-2174" r="-6250" b="-3478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5606748" y="4344927"/>
                  <a:ext cx="300915" cy="28071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  <m:sup>
                            <m:r>
                              <a:rPr lang="de-DE" b="0" i="1" smtClean="0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6748" y="4344927"/>
                  <a:ext cx="300915" cy="280718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28571" t="-2174" r="-6122" b="-3478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5935104" y="4363071"/>
                  <a:ext cx="300915" cy="2821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3</m:t>
                            </m:r>
                          </m:sub>
                          <m:sup>
                            <m:r>
                              <a:rPr lang="de-DE" b="0" i="1" smtClean="0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5104" y="4363071"/>
                  <a:ext cx="300915" cy="282129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28571" t="-2174" r="-6122" b="-3478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Rectangle 33"/>
            <p:cNvSpPr/>
            <p:nvPr/>
          </p:nvSpPr>
          <p:spPr>
            <a:xfrm>
              <a:off x="7084780" y="2793224"/>
              <a:ext cx="144000" cy="144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5" name="Straight Connector 34"/>
            <p:cNvCxnSpPr>
              <a:stCxn id="25" idx="2"/>
            </p:cNvCxnSpPr>
            <p:nvPr/>
          </p:nvCxnSpPr>
          <p:spPr>
            <a:xfrm flipH="1" flipV="1">
              <a:off x="7228780" y="2865224"/>
              <a:ext cx="263447" cy="53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2" idx="0"/>
            </p:cNvCxnSpPr>
            <p:nvPr/>
          </p:nvCxnSpPr>
          <p:spPr>
            <a:xfrm flipV="1">
              <a:off x="6907214" y="2937224"/>
              <a:ext cx="249566" cy="3531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6419408" y="2104427"/>
                  <a:ext cx="985062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𝐵𝑖𝑧</m:t>
                        </m:r>
                        <m:r>
                          <m:rPr>
                            <m:nor/>
                          </m:rPr>
                          <a:rPr lang="de-DE" b="0" i="0" smtClean="0">
                            <a:latin typeface="Cambria Math" charset="0"/>
                          </a:rPr>
                          <m:t>.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9408" y="2104427"/>
                  <a:ext cx="985062" cy="389513"/>
                </a:xfrm>
                <a:prstGeom prst="ellipse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6418242" y="1309816"/>
                  <a:ext cx="985062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𝐵𝑖𝑧</m:t>
                        </m:r>
                        <m:r>
                          <m:rPr>
                            <m:nor/>
                          </m:rPr>
                          <a:rPr lang="de-DE" b="0" i="0" smtClean="0">
                            <a:latin typeface="Cambria Math" charset="0"/>
                          </a:rPr>
                          <m:t>.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8242" y="1309816"/>
                  <a:ext cx="985062" cy="389513"/>
                </a:xfrm>
                <a:prstGeom prst="ellipse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Rectangle 38"/>
            <p:cNvSpPr/>
            <p:nvPr/>
          </p:nvSpPr>
          <p:spPr>
            <a:xfrm>
              <a:off x="5031299" y="2798424"/>
              <a:ext cx="144000" cy="144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654754" y="2796163"/>
              <a:ext cx="144000" cy="144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1" name="Straight Connector 40"/>
            <p:cNvCxnSpPr>
              <a:endCxn id="23" idx="2"/>
            </p:cNvCxnSpPr>
            <p:nvPr/>
          </p:nvCxnSpPr>
          <p:spPr>
            <a:xfrm flipV="1">
              <a:off x="5175299" y="2867590"/>
              <a:ext cx="177566" cy="28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25" idx="6"/>
            </p:cNvCxnSpPr>
            <p:nvPr/>
          </p:nvCxnSpPr>
          <p:spPr>
            <a:xfrm flipV="1">
              <a:off x="8477289" y="2868163"/>
              <a:ext cx="177465" cy="24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endCxn id="31" idx="0"/>
            </p:cNvCxnSpPr>
            <p:nvPr/>
          </p:nvCxnSpPr>
          <p:spPr>
            <a:xfrm flipH="1">
              <a:off x="6659493" y="2493940"/>
              <a:ext cx="252446" cy="3027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6911939" y="2493940"/>
              <a:ext cx="244841" cy="2992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5103299" y="1642286"/>
              <a:ext cx="1459202" cy="11561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7259045" y="1642286"/>
              <a:ext cx="1467709" cy="11538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endCxn id="22" idx="1"/>
            </p:cNvCxnSpPr>
            <p:nvPr/>
          </p:nvCxnSpPr>
          <p:spPr>
            <a:xfrm>
              <a:off x="5103299" y="2942424"/>
              <a:ext cx="1585882" cy="4050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endCxn id="22" idx="7"/>
            </p:cNvCxnSpPr>
            <p:nvPr/>
          </p:nvCxnSpPr>
          <p:spPr>
            <a:xfrm flipH="1">
              <a:off x="7125247" y="2940163"/>
              <a:ext cx="1601507" cy="4073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7153491" y="5479838"/>
                  <a:ext cx="1453395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𝑃𝑢𝑏</m:t>
                        </m:r>
                        <m:r>
                          <m:rPr>
                            <m:nor/>
                          </m:rPr>
                          <a:rPr lang="de-DE" b="0" i="0" smtClean="0">
                            <a:latin typeface="Cambria Math" charset="0"/>
                          </a:rPr>
                          <m:t>.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𝑒𝑣𝑒</m:t>
                        </m:r>
                        <m:r>
                          <m:rPr>
                            <m:nor/>
                          </m:rPr>
                          <a:rPr lang="de-DE" b="0" i="0" smtClean="0">
                            <a:latin typeface="Cambria Math" charset="0"/>
                          </a:rPr>
                          <m:t>.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3491" y="5479838"/>
                  <a:ext cx="1453395" cy="389513"/>
                </a:xfrm>
                <a:prstGeom prst="ellipse">
                  <a:avLst/>
                </a:prstGeom>
                <a:blipFill rotWithShape="0">
                  <a:blip r:embed="rId16"/>
                  <a:stretch>
                    <a:fillRect b="-1515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0" name="Straight Connector 49"/>
            <p:cNvCxnSpPr>
              <a:stCxn id="35" idx="2"/>
              <a:endCxn id="28" idx="0"/>
            </p:cNvCxnSpPr>
            <p:nvPr/>
          </p:nvCxnSpPr>
          <p:spPr>
            <a:xfrm>
              <a:off x="6106999" y="4802567"/>
              <a:ext cx="358916" cy="7813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/>
            <p:cNvSpPr/>
            <p:nvPr/>
          </p:nvSpPr>
          <p:spPr>
            <a:xfrm>
              <a:off x="7814372" y="4644860"/>
              <a:ext cx="144000" cy="144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2" name="Straight Connector 51"/>
            <p:cNvCxnSpPr>
              <a:stCxn id="22" idx="4"/>
            </p:cNvCxnSpPr>
            <p:nvPr/>
          </p:nvCxnSpPr>
          <p:spPr>
            <a:xfrm>
              <a:off x="6907214" y="3679936"/>
              <a:ext cx="979158" cy="9649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28" idx="7"/>
            </p:cNvCxnSpPr>
            <p:nvPr/>
          </p:nvCxnSpPr>
          <p:spPr>
            <a:xfrm flipV="1">
              <a:off x="6966823" y="4788860"/>
              <a:ext cx="919549" cy="8521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7880189" y="4788860"/>
              <a:ext cx="6183" cy="6909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7153058" y="2490466"/>
                  <a:ext cx="300915" cy="28020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de-DE" b="0" i="1" smtClean="0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3058" y="2490466"/>
                  <a:ext cx="300915" cy="280205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l="-28000" t="-2174" r="-6000" b="-3478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4952841" y="2487606"/>
                  <a:ext cx="300915" cy="2815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de-DE" b="0" i="1" smtClean="0">
                                <a:latin typeface="Cambria Math" charset="0"/>
                              </a:rPr>
                              <m:t>3</m:t>
                            </m:r>
                          </m:sup>
                        </m:sSubSup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2841" y="2487606"/>
                  <a:ext cx="300915" cy="281552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l="-28000" t="-2128" r="-6000" b="-3191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8576296" y="2505902"/>
                  <a:ext cx="300915" cy="27905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de-DE" b="0" i="1" smtClean="0">
                                <a:latin typeface="Cambria Math" charset="0"/>
                              </a:rPr>
                              <m:t>4</m:t>
                            </m:r>
                          </m:sup>
                        </m:sSubSup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76296" y="2505902"/>
                  <a:ext cx="300915" cy="279051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l="-28571" t="-2174" r="-6122" b="-3478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7787923" y="4339810"/>
                  <a:ext cx="300916" cy="28777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3</m:t>
                            </m:r>
                          </m:sub>
                          <m:sup>
                            <m:r>
                              <a:rPr lang="de-DE" b="0" i="1" smtClean="0">
                                <a:latin typeface="Cambria Math" charset="0"/>
                              </a:rPr>
                              <m:t>5</m:t>
                            </m:r>
                          </m:sup>
                        </m:sSubSup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87923" y="4339810"/>
                  <a:ext cx="300916" cy="287771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 l="-28571" r="-8163" b="-340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4744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Lifted Junction Tree Algorithm: LJT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07861"/>
                <a:ext cx="7886700" cy="5192176"/>
              </a:xfrm>
            </p:spPr>
            <p:txBody>
              <a:bodyPr>
                <a:normAutofit/>
              </a:bodyPr>
              <a:lstStyle/>
              <a:p>
                <a:r>
                  <a:rPr lang="en-GB" dirty="0">
                    <a:solidFill>
                      <a:schemeClr val="tx1"/>
                    </a:solidFill>
                  </a:rPr>
                  <a:t>Input</a:t>
                </a:r>
              </a:p>
              <a:p>
                <a:pPr lvl="1"/>
                <a:r>
                  <a:rPr lang="en-GB" dirty="0">
                    <a:solidFill>
                      <a:schemeClr val="tx1"/>
                    </a:solidFill>
                  </a:rPr>
                  <a:t>Model </a:t>
                </a:r>
                <a14:m>
                  <m:oMath xmlns:m="http://schemas.openxmlformats.org/officeDocument/2006/math">
                    <m:r>
                      <a:rPr lang="en-GB" i="1" dirty="0">
                        <a:solidFill>
                          <a:schemeClr val="tx1"/>
                        </a:solidFill>
                        <a:latin typeface="Cambria Math" charset="0"/>
                      </a:rPr>
                      <m:t>𝐺</m:t>
                    </m:r>
                  </m:oMath>
                </a14:m>
                <a:endParaRPr lang="en-GB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de-DE" dirty="0" err="1"/>
                  <a:t>Evidence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1" i="1">
                        <a:latin typeface="Cambria Math" charset="0"/>
                      </a:rPr>
                      <m:t>𝑬</m:t>
                    </m:r>
                  </m:oMath>
                </a14:m>
                <a:endParaRPr lang="de-DE" b="1" dirty="0"/>
              </a:p>
              <a:p>
                <a:pPr lvl="1"/>
                <a:r>
                  <a:rPr lang="de-DE" dirty="0" err="1"/>
                  <a:t>Queries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1" i="1">
                        <a:latin typeface="Cambria Math" charset="0"/>
                      </a:rPr>
                      <m:t>𝑸</m:t>
                    </m:r>
                    <m:r>
                      <a:rPr lang="de-DE" i="1">
                        <a:latin typeface="Cambria Math" charset="0"/>
                      </a:rPr>
                      <m:t>={</m:t>
                    </m:r>
                    <m:r>
                      <a:rPr lang="en-GB" i="1">
                        <a:latin typeface="Cambria Math" charset="0"/>
                      </a:rPr>
                      <m:t>𝑅𝑒𝑠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charset="0"/>
                          </a:rPr>
                          <m:t>𝑒𝑣𝑒</m:t>
                        </m:r>
                      </m:e>
                    </m:d>
                    <m:r>
                      <a:rPr lang="de-DE" i="1">
                        <a:latin typeface="Cambria Math" charset="0"/>
                      </a:rPr>
                      <m:t>,</m:t>
                    </m:r>
                    <m:r>
                      <a:rPr lang="de-DE" i="1">
                        <a:latin typeface="Cambria Math" charset="0"/>
                      </a:rPr>
                      <m:t>𝑅𝑒𝑠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charset="0"/>
                          </a:rPr>
                          <m:t>𝑒𝑣𝑒</m:t>
                        </m:r>
                      </m:e>
                    </m:d>
                    <m:r>
                      <a:rPr lang="de-DE" i="1">
                        <a:latin typeface="Cambria Math" charset="0"/>
                      </a:rPr>
                      <m:t>∧</m:t>
                    </m:r>
                    <m:r>
                      <a:rPr lang="de-DE" i="1">
                        <a:latin typeface="Cambria Math" charset="0"/>
                      </a:rPr>
                      <m:t>𝑃𝑢𝑏</m:t>
                    </m:r>
                    <m:r>
                      <a:rPr lang="de-DE" i="1">
                        <a:latin typeface="Cambria Math" charset="0"/>
                      </a:rPr>
                      <m:t>(</m:t>
                    </m:r>
                    <m:r>
                      <a:rPr lang="de-DE" i="1">
                        <a:latin typeface="Cambria Math" charset="0"/>
                      </a:rPr>
                      <m:t>𝑒𝑣𝑒</m:t>
                    </m:r>
                    <m:r>
                      <a:rPr lang="de-DE" i="1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de-DE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de-DE" i="1">
                        <a:latin typeface="Cambria Math" charset="0"/>
                      </a:rPr>
                      <m:t>)}</m:t>
                    </m:r>
                  </m:oMath>
                </a14:m>
                <a:endParaRPr lang="en-GB" b="1" dirty="0">
                  <a:solidFill>
                    <a:schemeClr val="tx1"/>
                  </a:solidFill>
                </a:endParaRPr>
              </a:p>
              <a:p>
                <a:r>
                  <a:rPr lang="en-GB" dirty="0">
                    <a:solidFill>
                      <a:schemeClr val="tx1"/>
                    </a:solidFill>
                  </a:rPr>
                  <a:t>Algorithm</a:t>
                </a:r>
              </a:p>
              <a:p>
                <a:pPr marL="714375" lvl="1" indent="-257175">
                  <a:buFont typeface="+mj-lt"/>
                  <a:buAutoNum type="arabicPeriod"/>
                </a:pPr>
                <a:r>
                  <a:rPr lang="en-GB" dirty="0"/>
                  <a:t>Build FO </a:t>
                </a:r>
                <a:r>
                  <a:rPr lang="en-GB" dirty="0" err="1"/>
                  <a:t>jtree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charset="0"/>
                      </a:rPr>
                      <m:t>𝐽</m:t>
                    </m:r>
                  </m:oMath>
                </a14:m>
                <a:r>
                  <a:rPr lang="en-GB" dirty="0"/>
                  <a:t> for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charset="0"/>
                      </a:rPr>
                      <m:t>𝐺</m:t>
                    </m:r>
                  </m:oMath>
                </a14:m>
                <a:endParaRPr lang="de-DE" dirty="0"/>
              </a:p>
              <a:p>
                <a:pPr marL="714375" lvl="1" indent="-257175">
                  <a:buFont typeface="+mj-lt"/>
                  <a:buAutoNum type="arabicPeriod"/>
                </a:pPr>
                <a:r>
                  <a:rPr lang="en-GB" dirty="0">
                    <a:solidFill>
                      <a:schemeClr val="tx1"/>
                    </a:solidFill>
                  </a:rPr>
                  <a:t>Enter evidence </a:t>
                </a:r>
                <a14:m>
                  <m:oMath xmlns:m="http://schemas.openxmlformats.org/officeDocument/2006/math">
                    <m:r>
                      <a:rPr lang="de-DE" b="1" i="1" dirty="0">
                        <a:solidFill>
                          <a:schemeClr val="tx1"/>
                        </a:solidFill>
                        <a:latin typeface="Cambria Math" charset="0"/>
                      </a:rPr>
                      <m:t>𝑬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 into </a:t>
                </a:r>
                <a14:m>
                  <m:oMath xmlns:m="http://schemas.openxmlformats.org/officeDocument/2006/math">
                    <m:r>
                      <a:rPr lang="de-DE" i="1" dirty="0">
                        <a:solidFill>
                          <a:schemeClr val="tx1"/>
                        </a:solidFill>
                        <a:latin typeface="Cambria Math" charset="0"/>
                      </a:rPr>
                      <m:t>𝐽</m:t>
                    </m:r>
                  </m:oMath>
                </a14:m>
                <a:endParaRPr lang="de-DE" dirty="0">
                  <a:solidFill>
                    <a:schemeClr val="tx1"/>
                  </a:solidFill>
                </a:endParaRPr>
              </a:p>
              <a:p>
                <a:pPr marL="714375" lvl="1" indent="-257175">
                  <a:buFont typeface="+mj-lt"/>
                  <a:buAutoNum type="arabicPeriod"/>
                </a:pPr>
                <a:r>
                  <a:rPr lang="de-DE" dirty="0">
                    <a:solidFill>
                      <a:schemeClr val="tx1"/>
                    </a:solidFill>
                  </a:rPr>
                  <a:t>Pass </a:t>
                </a:r>
                <a:r>
                  <a:rPr lang="de-DE" dirty="0" err="1">
                    <a:solidFill>
                      <a:schemeClr val="tx1"/>
                    </a:solidFill>
                  </a:rPr>
                  <a:t>messages</a:t>
                </a:r>
                <a:r>
                  <a:rPr lang="de-DE" dirty="0">
                    <a:solidFill>
                      <a:schemeClr val="tx1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de-DE" i="1" dirty="0">
                        <a:solidFill>
                          <a:schemeClr val="tx1"/>
                        </a:solidFill>
                        <a:latin typeface="Cambria Math" charset="0"/>
                      </a:rPr>
                      <m:t>𝐽</m:t>
                    </m:r>
                  </m:oMath>
                </a14:m>
                <a:br>
                  <a:rPr lang="de-DE" dirty="0">
                    <a:solidFill>
                      <a:schemeClr val="tx1"/>
                    </a:solidFill>
                  </a:rPr>
                </a:br>
                <a:br>
                  <a:rPr lang="de-DE" dirty="0">
                    <a:solidFill>
                      <a:schemeClr val="tx1"/>
                    </a:solidFill>
                  </a:rPr>
                </a:br>
                <a:br>
                  <a:rPr lang="de-DE" dirty="0">
                    <a:solidFill>
                      <a:schemeClr val="tx1"/>
                    </a:solidFill>
                  </a:rPr>
                </a:br>
                <a:br>
                  <a:rPr lang="de-DE" dirty="0">
                    <a:solidFill>
                      <a:schemeClr val="tx1"/>
                    </a:solidFill>
                  </a:rPr>
                </a:br>
                <a:endParaRPr lang="de-DE" dirty="0">
                  <a:solidFill>
                    <a:schemeClr val="tx1"/>
                  </a:solidFill>
                </a:endParaRPr>
              </a:p>
              <a:p>
                <a:pPr marL="714375" lvl="1" indent="-257175">
                  <a:buFont typeface="+mj-lt"/>
                  <a:buAutoNum type="arabicPeriod"/>
                </a:pPr>
                <a:r>
                  <a:rPr lang="en-GB" dirty="0">
                    <a:solidFill>
                      <a:schemeClr val="accent1"/>
                    </a:solidFill>
                  </a:rPr>
                  <a:t>Answer queries </a:t>
                </a:r>
                <a14:m>
                  <m:oMath xmlns:m="http://schemas.openxmlformats.org/officeDocument/2006/math">
                    <m:r>
                      <a:rPr lang="en-GB" b="1" i="1" dirty="0">
                        <a:solidFill>
                          <a:schemeClr val="accent1"/>
                        </a:solidFill>
                        <a:latin typeface="Cambria Math" charset="0"/>
                      </a:rPr>
                      <m:t>𝑸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07861"/>
                <a:ext cx="7886700" cy="5192176"/>
              </a:xfrm>
              <a:blipFill rotWithShape="0">
                <a:blip r:embed="rId2"/>
                <a:stretch>
                  <a:fillRect l="-1391" t="-1998" b="-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40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979306" y="4642038"/>
            <a:ext cx="7185387" cy="1278462"/>
            <a:chOff x="924609" y="4890128"/>
            <a:chExt cx="7185387" cy="1278462"/>
          </a:xfrm>
        </p:grpSpPr>
        <p:grpSp>
          <p:nvGrpSpPr>
            <p:cNvPr id="19" name="Group 18"/>
            <p:cNvGrpSpPr/>
            <p:nvPr/>
          </p:nvGrpSpPr>
          <p:grpSpPr>
            <a:xfrm>
              <a:off x="924609" y="4890128"/>
              <a:ext cx="7185387" cy="716092"/>
              <a:chOff x="924609" y="4890128"/>
              <a:chExt cx="7185387" cy="71609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924609" y="4890128"/>
                    <a:ext cx="1705233" cy="715089"/>
                  </a:xfrm>
                  <a:prstGeom prst="round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marL="49213"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𝐻𝑜𝑡</m:t>
                          </m:r>
                          <m:r>
                            <a:rPr lang="en-GB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𝐴𝑝𝑝</m:t>
                          </m:r>
                          <m:d>
                            <m:dPr>
                              <m:ctrlPr>
                                <a:rPr lang="de-DE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dirty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𝐴</m:t>
                              </m:r>
                            </m:e>
                          </m:d>
                        </m:oMath>
                      </m:oMathPara>
                    </a14:m>
                    <a:endParaRPr lang="de-DE" b="0" i="1" dirty="0">
                      <a:solidFill>
                        <a:schemeClr val="tx1"/>
                      </a:solidFill>
                      <a:latin typeface="Cambria Math" charset="0"/>
                    </a:endParaRPr>
                  </a:p>
                  <a:p>
                    <a:pPr marL="49213"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𝐵𝑖𝑧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𝑀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)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5" name="TextBox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4609" y="4890128"/>
                    <a:ext cx="1705233" cy="715089"/>
                  </a:xfrm>
                  <a:prstGeom prst="roundRect">
                    <a:avLst/>
                  </a:prstGeom>
                  <a:blipFill rotWithShape="0">
                    <a:blip r:embed="rId3"/>
                    <a:stretch>
                      <a:fillRect t="-41667" b="-18333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3664686" y="4891131"/>
                    <a:ext cx="1705233" cy="715089"/>
                  </a:xfrm>
                  <a:prstGeom prst="round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𝐻𝑜𝑡</m:t>
                          </m:r>
                          <m:r>
                            <a:rPr lang="en-GB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a:rPr lang="en-GB" i="1" dirty="0" err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𝐴𝑡𝑡𝐶𝑛𝑓</m:t>
                          </m:r>
                          <m:d>
                            <m:dPr>
                              <m:ctrlPr>
                                <a:rPr lang="de-DE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dirty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𝑋</m:t>
                              </m:r>
                            </m:e>
                          </m:d>
                        </m:oMath>
                      </m:oMathPara>
                    </a14:m>
                    <a:endParaRPr lang="de-DE" b="0" i="1" dirty="0">
                      <a:solidFill>
                        <a:schemeClr val="tx1"/>
                      </a:solidFill>
                      <a:latin typeface="Cambria Math" charset="0"/>
                    </a:endParaRPr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𝑅𝑒𝑠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𝑋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)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6" name="TextBox 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64686" y="4891131"/>
                    <a:ext cx="1705233" cy="715089"/>
                  </a:xfrm>
                  <a:prstGeom prst="roundRect">
                    <a:avLst/>
                  </a:prstGeom>
                  <a:blipFill rotWithShape="0">
                    <a:blip r:embed="rId4"/>
                    <a:stretch>
                      <a:fillRect t="-42857" b="-19328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6404763" y="4890552"/>
                    <a:ext cx="1705233" cy="715089"/>
                  </a:xfrm>
                  <a:prstGeom prst="round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𝐻𝑜𝑡</m:t>
                          </m:r>
                          <m:r>
                            <a:rPr lang="en-GB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a:rPr lang="en-GB" i="1" dirty="0" err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𝐴𝑡𝑡𝐶𝑛𝑓</m:t>
                          </m:r>
                          <m:r>
                            <m:rPr>
                              <m:nor/>
                            </m:rPr>
                            <a:rPr lang="de-DE" b="0" i="0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de-DE" b="0" i="0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de-DE" b="0" i="0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)</m:t>
                          </m:r>
                        </m:oMath>
                      </m:oMathPara>
                    </a14:m>
                    <a:endParaRPr lang="de-DE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𝑃𝑢𝑏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𝑋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,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𝑃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)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7" name="TextBox 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04763" y="4890552"/>
                    <a:ext cx="1705233" cy="715089"/>
                  </a:xfrm>
                  <a:prstGeom prst="roundRect">
                    <a:avLst/>
                  </a:prstGeom>
                  <a:blipFill rotWithShape="0">
                    <a:blip r:embed="rId5"/>
                    <a:stretch>
                      <a:fillRect t="-43697" b="-17647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8" name="Straight Connector 27"/>
              <p:cNvCxnSpPr>
                <a:stCxn id="28" idx="3"/>
                <a:endCxn id="29" idx="1"/>
              </p:cNvCxnSpPr>
              <p:nvPr/>
            </p:nvCxnSpPr>
            <p:spPr>
              <a:xfrm>
                <a:off x="2629842" y="5247673"/>
                <a:ext cx="1034844" cy="100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26" idx="3"/>
                <a:endCxn id="27" idx="1"/>
              </p:cNvCxnSpPr>
              <p:nvPr/>
            </p:nvCxnSpPr>
            <p:spPr>
              <a:xfrm flipV="1">
                <a:off x="5369919" y="5248097"/>
                <a:ext cx="1034844" cy="57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1551233" y="5614090"/>
                  <a:ext cx="451983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21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1233" y="5614090"/>
                  <a:ext cx="451983" cy="553998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5333" r="-5333" b="-769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4105846" y="5614592"/>
                  <a:ext cx="932307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de-DE" i="1">
                            <a:latin typeface="Cambria Math" charset="0"/>
                          </a:rPr>
                          <m:t>,</m:t>
                        </m:r>
                        <m:sSubSup>
                          <m:sSubSup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i="1">
                                <a:latin typeface="Cambria Math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de-DE" i="1">
                                <a:latin typeface="Cambria Math" charset="0"/>
                              </a:rPr>
                              <m:t>2</m:t>
                            </m:r>
                          </m:sub>
                          <m:sup>
                            <m:r>
                              <a:rPr lang="de-DE" i="1">
                                <a:latin typeface="Cambria Math" charset="0"/>
                              </a:rPr>
                              <m:t>′</m:t>
                            </m:r>
                          </m:sup>
                        </m:sSubSup>
                      </m:oMath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12</m:t>
                            </m:r>
                          </m:sub>
                        </m:sSub>
                        <m:r>
                          <a:rPr lang="de-DE" b="0" i="1" smtClean="0">
                            <a:latin typeface="Cambria Math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23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5846" y="5614592"/>
                  <a:ext cx="932307" cy="553998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3289" r="-2632" b="-769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6952277" y="5602046"/>
                  <a:ext cx="620490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  <m:r>
                          <a:rPr lang="de-DE" i="1">
                            <a:latin typeface="Cambria Math" charset="0"/>
                          </a:rPr>
                          <m:t>,</m:t>
                        </m:r>
                        <m:sSubSup>
                          <m:sSubSup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i="1">
                                <a:latin typeface="Cambria Math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3</m:t>
                            </m:r>
                          </m:sub>
                          <m:sup>
                            <m:r>
                              <a:rPr lang="de-DE" i="1">
                                <a:latin typeface="Cambria Math" charset="0"/>
                              </a:rPr>
                              <m:t>′</m:t>
                            </m:r>
                          </m:sup>
                        </m:sSubSup>
                      </m:oMath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23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2277" y="5602046"/>
                  <a:ext cx="620490" cy="553998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7843" r="-3922" b="-769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5353764" y="5232716"/>
                  <a:ext cx="1205571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𝐻𝑜𝑡</m:t>
                        </m:r>
                      </m:oMath>
                    </m:oMathPara>
                  </a14:m>
                  <a:endParaRPr lang="de-DE" i="1" dirty="0">
                    <a:solidFill>
                      <a:schemeClr val="tx1"/>
                    </a:solidFill>
                    <a:latin typeface="Cambria Math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err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𝐴𝑡𝑡𝐶𝑛𝑓</m:t>
                        </m:r>
                        <m:d>
                          <m:dPr>
                            <m:ctrlPr>
                              <a:rPr lang="de-DE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 dirty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𝑋</m:t>
                            </m:r>
                          </m:e>
                        </m:d>
                      </m:oMath>
                    </m:oMathPara>
                  </a14:m>
                  <a:endParaRPr lang="de-DE" i="1" dirty="0">
                    <a:solidFill>
                      <a:schemeClr val="tx1"/>
                    </a:solidFill>
                    <a:latin typeface="Cambria Math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3764" y="5232716"/>
                  <a:ext cx="1205571" cy="646331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5556" b="-754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/>
                <p:cNvSpPr/>
                <p:nvPr/>
              </p:nvSpPr>
              <p:spPr>
                <a:xfrm>
                  <a:off x="2832113" y="5232716"/>
                  <a:ext cx="62632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>
                            <a:latin typeface="Cambria Math" charset="0"/>
                          </a:rPr>
                          <m:t>𝐻𝑜𝑡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4" name="Rectangle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2113" y="5232716"/>
                  <a:ext cx="626325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744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LJT: Answer Queries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07861"/>
                <a:ext cx="7886700" cy="5192176"/>
              </a:xfrm>
            </p:spPr>
            <p:txBody>
              <a:bodyPr>
                <a:normAutofit/>
              </a:bodyPr>
              <a:lstStyle/>
              <a:p>
                <a:r>
                  <a:rPr lang="de-DE" dirty="0"/>
                  <a:t>Find </a:t>
                </a:r>
                <a:r>
                  <a:rPr lang="de-DE" dirty="0" err="1">
                    <a:solidFill>
                      <a:schemeClr val="accent1"/>
                    </a:solidFill>
                  </a:rPr>
                  <a:t>subtree</a:t>
                </a:r>
                <a:r>
                  <a:rPr lang="de-DE" dirty="0">
                    <a:solidFill>
                      <a:schemeClr val="accent1"/>
                    </a:solidFill>
                  </a:rPr>
                  <a:t> </a:t>
                </a:r>
                <a:r>
                  <a:rPr lang="de-DE" dirty="0" err="1"/>
                  <a:t>that</a:t>
                </a:r>
                <a:r>
                  <a:rPr lang="de-DE" dirty="0"/>
                  <a:t> </a:t>
                </a:r>
                <a:r>
                  <a:rPr lang="de-DE" dirty="0" err="1"/>
                  <a:t>covers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query</a:t>
                </a:r>
                <a:r>
                  <a:rPr lang="de-DE" dirty="0"/>
                  <a:t> variables</a:t>
                </a:r>
              </a:p>
              <a:p>
                <a:r>
                  <a:rPr lang="de-DE" dirty="0" err="1"/>
                  <a:t>Extract</a:t>
                </a:r>
                <a:r>
                  <a:rPr lang="de-DE" dirty="0"/>
                  <a:t> </a:t>
                </a:r>
                <a:r>
                  <a:rPr lang="de-DE" dirty="0" err="1">
                    <a:solidFill>
                      <a:schemeClr val="accent1"/>
                    </a:solidFill>
                  </a:rPr>
                  <a:t>submodel</a:t>
                </a:r>
                <a:r>
                  <a:rPr lang="de-DE" dirty="0"/>
                  <a:t> </a:t>
                </a:r>
                <a:r>
                  <a:rPr lang="de-DE" dirty="0" err="1"/>
                  <a:t>without</a:t>
                </a:r>
                <a:r>
                  <a:rPr lang="de-DE" dirty="0"/>
                  <a:t> </a:t>
                </a:r>
                <a:r>
                  <a:rPr lang="de-DE" dirty="0" err="1"/>
                  <a:t>duplicate</a:t>
                </a:r>
                <a:r>
                  <a:rPr lang="de-DE" dirty="0"/>
                  <a:t> </a:t>
                </a:r>
                <a:r>
                  <a:rPr lang="de-DE" dirty="0" err="1"/>
                  <a:t>information</a:t>
                </a:r>
                <a:endParaRPr lang="de-DE" dirty="0"/>
              </a:p>
              <a:p>
                <a:r>
                  <a:rPr lang="de-DE" dirty="0" err="1"/>
                  <a:t>Use</a:t>
                </a:r>
                <a:r>
                  <a:rPr lang="de-DE" dirty="0"/>
                  <a:t> LVE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answer</a:t>
                </a:r>
                <a:r>
                  <a:rPr lang="de-DE" dirty="0"/>
                  <a:t> </a:t>
                </a:r>
                <a:r>
                  <a:rPr lang="de-DE" dirty="0" err="1"/>
                  <a:t>query</a:t>
                </a:r>
                <a:endParaRPr lang="de-DE" dirty="0"/>
              </a:p>
              <a:p>
                <a:pPr marL="228600" lvl="1">
                  <a:spcBef>
                    <a:spcPts val="1000"/>
                  </a:spcBef>
                </a:pPr>
                <a:r>
                  <a:rPr lang="de-DE" dirty="0" err="1"/>
                  <a:t>Queries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1" i="1">
                        <a:latin typeface="Cambria Math" charset="0"/>
                      </a:rPr>
                      <m:t>𝑸</m:t>
                    </m:r>
                    <m:r>
                      <a:rPr lang="de-DE" i="1">
                        <a:latin typeface="Cambria Math" charset="0"/>
                      </a:rPr>
                      <m:t>={</m:t>
                    </m:r>
                    <m:r>
                      <a:rPr lang="en-GB" i="1">
                        <a:latin typeface="Cambria Math" charset="0"/>
                      </a:rPr>
                      <m:t>𝑅𝑒𝑠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charset="0"/>
                          </a:rPr>
                          <m:t>𝑒𝑣𝑒</m:t>
                        </m:r>
                      </m:e>
                    </m:d>
                    <m:r>
                      <a:rPr lang="de-DE" i="1">
                        <a:latin typeface="Cambria Math" charset="0"/>
                      </a:rPr>
                      <m:t>,</m:t>
                    </m:r>
                    <m:r>
                      <a:rPr lang="de-DE" i="1">
                        <a:latin typeface="Cambria Math" charset="0"/>
                      </a:rPr>
                      <m:t>𝑅𝑒𝑠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charset="0"/>
                          </a:rPr>
                          <m:t>𝑒𝑣𝑒</m:t>
                        </m:r>
                      </m:e>
                    </m:d>
                    <m:r>
                      <a:rPr lang="de-DE" i="1">
                        <a:latin typeface="Cambria Math" charset="0"/>
                      </a:rPr>
                      <m:t>∧</m:t>
                    </m:r>
                    <m:r>
                      <a:rPr lang="de-DE" i="1">
                        <a:latin typeface="Cambria Math" charset="0"/>
                      </a:rPr>
                      <m:t>𝑃𝑢𝑏</m:t>
                    </m:r>
                    <m:r>
                      <a:rPr lang="de-DE" i="1">
                        <a:latin typeface="Cambria Math" charset="0"/>
                      </a:rPr>
                      <m:t>(</m:t>
                    </m:r>
                    <m:r>
                      <a:rPr lang="de-DE" i="1">
                        <a:latin typeface="Cambria Math" charset="0"/>
                      </a:rPr>
                      <m:t>𝑒𝑣𝑒</m:t>
                    </m:r>
                    <m:r>
                      <a:rPr lang="de-DE" i="1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de-DE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de-DE" i="1">
                        <a:latin typeface="Cambria Math" charset="0"/>
                      </a:rPr>
                      <m:t>)}</m:t>
                    </m:r>
                  </m:oMath>
                </a14:m>
                <a:endParaRPr lang="de-DE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charset="0"/>
                          </a:rPr>
                          <m:t>𝑄</m:t>
                        </m:r>
                      </m:e>
                      <m:sub>
                        <m:r>
                          <a:rPr lang="de-DE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de-DE" b="0" i="1" smtClean="0">
                        <a:latin typeface="Cambria Math" charset="0"/>
                      </a:rPr>
                      <m:t>=</m:t>
                    </m:r>
                    <m:r>
                      <a:rPr lang="en-GB" i="1">
                        <a:latin typeface="Cambria Math" charset="0"/>
                      </a:rPr>
                      <m:t>𝑅𝑒𝑠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charset="0"/>
                          </a:rPr>
                          <m:t>𝑒𝑣𝑒</m:t>
                        </m:r>
                      </m:e>
                    </m:d>
                  </m:oMath>
                </a14:m>
                <a:endParaRPr lang="de-DE" i="1" dirty="0"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07861"/>
                <a:ext cx="7886700" cy="5192176"/>
              </a:xfrm>
              <a:blipFill rotWithShape="0">
                <a:blip r:embed="rId3"/>
                <a:stretch>
                  <a:fillRect l="-1391" t="-19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41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979306" y="4642038"/>
            <a:ext cx="7185387" cy="1278462"/>
            <a:chOff x="924609" y="4890128"/>
            <a:chExt cx="7185387" cy="1278462"/>
          </a:xfrm>
        </p:grpSpPr>
        <p:grpSp>
          <p:nvGrpSpPr>
            <p:cNvPr id="19" name="Group 18"/>
            <p:cNvGrpSpPr/>
            <p:nvPr/>
          </p:nvGrpSpPr>
          <p:grpSpPr>
            <a:xfrm>
              <a:off x="924609" y="4890128"/>
              <a:ext cx="7185387" cy="716092"/>
              <a:chOff x="924609" y="4890128"/>
              <a:chExt cx="7185387" cy="71609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924609" y="4890128"/>
                    <a:ext cx="1705233" cy="715089"/>
                  </a:xfrm>
                  <a:prstGeom prst="round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marL="49213"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𝐻𝑜𝑡</m:t>
                          </m:r>
                          <m:r>
                            <a:rPr lang="en-GB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𝐴𝑝𝑝</m:t>
                          </m:r>
                          <m:d>
                            <m:dPr>
                              <m:ctrlPr>
                                <a:rPr lang="de-DE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dirty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𝐴</m:t>
                              </m:r>
                            </m:e>
                          </m:d>
                        </m:oMath>
                      </m:oMathPara>
                    </a14:m>
                    <a:endParaRPr lang="de-DE" b="0" i="1" dirty="0">
                      <a:solidFill>
                        <a:schemeClr val="tx1"/>
                      </a:solidFill>
                      <a:latin typeface="Cambria Math" charset="0"/>
                    </a:endParaRPr>
                  </a:p>
                  <a:p>
                    <a:pPr marL="49213"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𝐵𝑖𝑧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𝑀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)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5" name="TextBox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4609" y="4890128"/>
                    <a:ext cx="1705233" cy="715089"/>
                  </a:xfrm>
                  <a:prstGeom prst="roundRect">
                    <a:avLst/>
                  </a:prstGeom>
                  <a:blipFill rotWithShape="0">
                    <a:blip r:embed="rId4"/>
                    <a:stretch>
                      <a:fillRect t="-41667" b="-18333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3664686" y="4891131"/>
                    <a:ext cx="1705233" cy="715089"/>
                  </a:xfrm>
                  <a:prstGeom prst="roundRect">
                    <a:avLst/>
                  </a:prstGeom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i="1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𝐻𝑜𝑡</m:t>
                          </m:r>
                          <m:r>
                            <a:rPr lang="en-GB" i="1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a:rPr lang="en-GB" i="1" dirty="0" err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𝐴𝑡𝑡𝐶𝑛𝑓</m:t>
                          </m:r>
                          <m:d>
                            <m:dPr>
                              <m:ctrlPr>
                                <a:rPr lang="de-DE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dirty="0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𝑋</m:t>
                              </m:r>
                            </m:e>
                          </m:d>
                        </m:oMath>
                      </m:oMathPara>
                    </a14:m>
                    <a:endParaRPr lang="de-DE" b="0" i="1" dirty="0">
                      <a:solidFill>
                        <a:schemeClr val="accent1"/>
                      </a:solidFill>
                      <a:latin typeface="Cambria Math" charset="0"/>
                    </a:endParaRPr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i="1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𝑅𝑒𝑠</m:t>
                          </m:r>
                          <m:r>
                            <a:rPr lang="de-DE" b="0" i="1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de-DE" b="0" i="1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𝑋</m:t>
                          </m:r>
                          <m:r>
                            <a:rPr lang="de-DE" b="0" i="1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)</m:t>
                          </m:r>
                        </m:oMath>
                      </m:oMathPara>
                    </a14:m>
                    <a:endParaRPr lang="en-GB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6" name="TextBox 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64686" y="4891131"/>
                    <a:ext cx="1705233" cy="715089"/>
                  </a:xfrm>
                  <a:prstGeom prst="roundRect">
                    <a:avLst/>
                  </a:prstGeom>
                  <a:blipFill rotWithShape="0">
                    <a:blip r:embed="rId5"/>
                    <a:stretch>
                      <a:fillRect t="-42857" b="-19328"/>
                    </a:stretch>
                  </a:blipFill>
                  <a:ln>
                    <a:solidFill>
                      <a:schemeClr val="accent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6404763" y="4890552"/>
                    <a:ext cx="1705233" cy="715089"/>
                  </a:xfrm>
                  <a:prstGeom prst="round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𝐻𝑜𝑡</m:t>
                          </m:r>
                          <m:r>
                            <a:rPr lang="en-GB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a:rPr lang="en-GB" i="1" dirty="0" err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𝐴𝑡𝑡𝐶𝑛𝑓</m:t>
                          </m:r>
                          <m:r>
                            <m:rPr>
                              <m:nor/>
                            </m:rPr>
                            <a:rPr lang="de-DE" b="0" i="0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de-DE" b="0" i="0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de-DE" b="0" i="0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)</m:t>
                          </m:r>
                        </m:oMath>
                      </m:oMathPara>
                    </a14:m>
                    <a:endParaRPr lang="de-DE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𝑃𝑢𝑏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𝑋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,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𝑃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)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7" name="TextBox 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04763" y="4890552"/>
                    <a:ext cx="1705233" cy="715089"/>
                  </a:xfrm>
                  <a:prstGeom prst="roundRect">
                    <a:avLst/>
                  </a:prstGeom>
                  <a:blipFill rotWithShape="0">
                    <a:blip r:embed="rId6"/>
                    <a:stretch>
                      <a:fillRect t="-43697" b="-17647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8" name="Straight Connector 27"/>
              <p:cNvCxnSpPr>
                <a:stCxn id="28" idx="3"/>
                <a:endCxn id="29" idx="1"/>
              </p:cNvCxnSpPr>
              <p:nvPr/>
            </p:nvCxnSpPr>
            <p:spPr>
              <a:xfrm>
                <a:off x="2629842" y="5247673"/>
                <a:ext cx="1034844" cy="100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26" idx="3"/>
                <a:endCxn id="27" idx="1"/>
              </p:cNvCxnSpPr>
              <p:nvPr/>
            </p:nvCxnSpPr>
            <p:spPr>
              <a:xfrm flipV="1">
                <a:off x="5369919" y="5248097"/>
                <a:ext cx="1034844" cy="57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1551233" y="5614090"/>
                  <a:ext cx="451983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21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1233" y="5614090"/>
                  <a:ext cx="451983" cy="553998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5333" r="-5333" b="-769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4105846" y="5614592"/>
                  <a:ext cx="932307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,</m:t>
                        </m:r>
                        <m:sSubSup>
                          <m:sSubSupPr>
                            <m:ctrlP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  <m:sup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′</m:t>
                            </m:r>
                          </m:sup>
                        </m:sSubSup>
                      </m:oMath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12</m:t>
                            </m:r>
                          </m:sub>
                        </m:sSub>
                        <m: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23</m:t>
                            </m:r>
                          </m:sub>
                        </m:sSub>
                      </m:oMath>
                    </m:oMathPara>
                  </a14:m>
                  <a:endParaRPr lang="en-GB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5846" y="5614592"/>
                  <a:ext cx="932307" cy="553998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3289" r="-2632" b="-769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6952277" y="5602046"/>
                  <a:ext cx="620490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  <m:r>
                          <a:rPr lang="de-DE" i="1">
                            <a:latin typeface="Cambria Math" charset="0"/>
                          </a:rPr>
                          <m:t>,</m:t>
                        </m:r>
                        <m:sSubSup>
                          <m:sSubSup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i="1">
                                <a:latin typeface="Cambria Math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3</m:t>
                            </m:r>
                          </m:sub>
                          <m:sup>
                            <m:r>
                              <a:rPr lang="de-DE" i="1">
                                <a:latin typeface="Cambria Math" charset="0"/>
                              </a:rPr>
                              <m:t>′</m:t>
                            </m:r>
                          </m:sup>
                        </m:sSubSup>
                      </m:oMath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23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2277" y="5602046"/>
                  <a:ext cx="620490" cy="553998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7843" r="-3922" b="-769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4157402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LJT: Answer Queries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07861"/>
                <a:ext cx="7886700" cy="5192176"/>
              </a:xfrm>
            </p:spPr>
            <p:txBody>
              <a:bodyPr>
                <a:normAutofit/>
              </a:bodyPr>
              <a:lstStyle/>
              <a:p>
                <a:r>
                  <a:rPr lang="de-DE" dirty="0"/>
                  <a:t>Find </a:t>
                </a:r>
                <a:r>
                  <a:rPr lang="de-DE" dirty="0" err="1">
                    <a:solidFill>
                      <a:schemeClr val="accent1"/>
                    </a:solidFill>
                  </a:rPr>
                  <a:t>subtree</a:t>
                </a:r>
                <a:r>
                  <a:rPr lang="de-DE" dirty="0">
                    <a:solidFill>
                      <a:schemeClr val="accent1"/>
                    </a:solidFill>
                  </a:rPr>
                  <a:t> </a:t>
                </a:r>
                <a:r>
                  <a:rPr lang="de-DE" dirty="0" err="1"/>
                  <a:t>that</a:t>
                </a:r>
                <a:r>
                  <a:rPr lang="de-DE" dirty="0"/>
                  <a:t> </a:t>
                </a:r>
                <a:r>
                  <a:rPr lang="de-DE" dirty="0" err="1"/>
                  <a:t>covers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query</a:t>
                </a:r>
                <a:r>
                  <a:rPr lang="de-DE" dirty="0"/>
                  <a:t> variables</a:t>
                </a:r>
              </a:p>
              <a:p>
                <a:r>
                  <a:rPr lang="de-DE" dirty="0" err="1"/>
                  <a:t>Extract</a:t>
                </a:r>
                <a:r>
                  <a:rPr lang="de-DE" dirty="0"/>
                  <a:t> </a:t>
                </a:r>
                <a:r>
                  <a:rPr lang="de-DE" dirty="0" err="1">
                    <a:solidFill>
                      <a:schemeClr val="accent1"/>
                    </a:solidFill>
                  </a:rPr>
                  <a:t>submodel</a:t>
                </a:r>
                <a:r>
                  <a:rPr lang="de-DE" dirty="0"/>
                  <a:t> </a:t>
                </a:r>
                <a:r>
                  <a:rPr lang="de-DE" dirty="0" err="1"/>
                  <a:t>without</a:t>
                </a:r>
                <a:r>
                  <a:rPr lang="de-DE" dirty="0"/>
                  <a:t> </a:t>
                </a:r>
                <a:r>
                  <a:rPr lang="de-DE" dirty="0" err="1"/>
                  <a:t>duplicate</a:t>
                </a:r>
                <a:r>
                  <a:rPr lang="de-DE" dirty="0"/>
                  <a:t> </a:t>
                </a:r>
                <a:r>
                  <a:rPr lang="de-DE" dirty="0" err="1"/>
                  <a:t>information</a:t>
                </a:r>
                <a:endParaRPr lang="de-DE" dirty="0"/>
              </a:p>
              <a:p>
                <a:r>
                  <a:rPr lang="de-DE" dirty="0" err="1"/>
                  <a:t>Use</a:t>
                </a:r>
                <a:r>
                  <a:rPr lang="de-DE" dirty="0"/>
                  <a:t> LVE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answer</a:t>
                </a:r>
                <a:r>
                  <a:rPr lang="de-DE" dirty="0"/>
                  <a:t> </a:t>
                </a:r>
                <a:r>
                  <a:rPr lang="de-DE" dirty="0" err="1"/>
                  <a:t>query</a:t>
                </a:r>
                <a:endParaRPr lang="de-DE" dirty="0"/>
              </a:p>
              <a:p>
                <a:pPr marL="228600" lvl="1">
                  <a:spcBef>
                    <a:spcPts val="1000"/>
                  </a:spcBef>
                </a:pPr>
                <a:r>
                  <a:rPr lang="de-DE" dirty="0" err="1"/>
                  <a:t>Queries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1" i="1">
                        <a:latin typeface="Cambria Math" charset="0"/>
                      </a:rPr>
                      <m:t>𝑸</m:t>
                    </m:r>
                    <m:r>
                      <a:rPr lang="de-DE" i="1">
                        <a:latin typeface="Cambria Math" charset="0"/>
                      </a:rPr>
                      <m:t>={</m:t>
                    </m:r>
                    <m:r>
                      <a:rPr lang="en-GB" i="1">
                        <a:latin typeface="Cambria Math" charset="0"/>
                      </a:rPr>
                      <m:t>𝑅𝑒𝑠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charset="0"/>
                          </a:rPr>
                          <m:t>𝑒𝑣𝑒</m:t>
                        </m:r>
                      </m:e>
                    </m:d>
                    <m:r>
                      <a:rPr lang="de-DE" i="1">
                        <a:latin typeface="Cambria Math" charset="0"/>
                      </a:rPr>
                      <m:t>,</m:t>
                    </m:r>
                    <m:r>
                      <a:rPr lang="de-DE" i="1">
                        <a:latin typeface="Cambria Math" charset="0"/>
                      </a:rPr>
                      <m:t>𝑅𝑒𝑠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charset="0"/>
                          </a:rPr>
                          <m:t>𝑒𝑣𝑒</m:t>
                        </m:r>
                      </m:e>
                    </m:d>
                    <m:r>
                      <a:rPr lang="de-DE" i="1">
                        <a:latin typeface="Cambria Math" charset="0"/>
                      </a:rPr>
                      <m:t>∧</m:t>
                    </m:r>
                    <m:r>
                      <a:rPr lang="de-DE" i="1">
                        <a:latin typeface="Cambria Math" charset="0"/>
                      </a:rPr>
                      <m:t>𝑃𝑢𝑏</m:t>
                    </m:r>
                    <m:r>
                      <a:rPr lang="de-DE" i="1">
                        <a:latin typeface="Cambria Math" charset="0"/>
                      </a:rPr>
                      <m:t>(</m:t>
                    </m:r>
                    <m:r>
                      <a:rPr lang="de-DE" i="1">
                        <a:latin typeface="Cambria Math" charset="0"/>
                      </a:rPr>
                      <m:t>𝑒𝑣𝑒</m:t>
                    </m:r>
                    <m:r>
                      <a:rPr lang="de-DE" i="1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de-DE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de-DE" i="1">
                        <a:latin typeface="Cambria Math" charset="0"/>
                      </a:rPr>
                      <m:t>)}</m:t>
                    </m:r>
                  </m:oMath>
                </a14:m>
                <a:endParaRPr lang="de-DE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charset="0"/>
                          </a:rPr>
                          <m:t>𝑄</m:t>
                        </m:r>
                      </m:e>
                      <m:sub>
                        <m:r>
                          <a:rPr lang="de-DE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de-DE" b="0" i="1" smtClean="0">
                        <a:latin typeface="Cambria Math" charset="0"/>
                      </a:rPr>
                      <m:t>=</m:t>
                    </m:r>
                    <m:r>
                      <a:rPr lang="en-GB" i="1">
                        <a:latin typeface="Cambria Math" charset="0"/>
                      </a:rPr>
                      <m:t>𝑅𝑒𝑠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charset="0"/>
                          </a:rPr>
                          <m:t>𝑒𝑣𝑒</m:t>
                        </m:r>
                      </m:e>
                    </m:d>
                  </m:oMath>
                </a14:m>
                <a:endParaRPr lang="de-DE" i="1" dirty="0">
                  <a:latin typeface="Cambria Math" charset="0"/>
                </a:endParaRPr>
              </a:p>
              <a:p>
                <a:pPr lvl="2"/>
                <a:r>
                  <a:rPr lang="de-DE" dirty="0"/>
                  <a:t>Split </a:t>
                </a:r>
                <a:r>
                  <a:rPr lang="de-DE" dirty="0" err="1"/>
                  <a:t>model</a:t>
                </a:r>
                <a:endParaRPr lang="de-DE" dirty="0"/>
              </a:p>
              <a:p>
                <a:pPr lvl="2"/>
                <a:r>
                  <a:rPr lang="de-DE" dirty="0" err="1"/>
                  <a:t>Eliminate</a:t>
                </a:r>
                <a:r>
                  <a:rPr lang="de-DE" dirty="0"/>
                  <a:t> non-</a:t>
                </a:r>
                <a:r>
                  <a:rPr lang="de-DE" dirty="0" err="1"/>
                  <a:t>query</a:t>
                </a:r>
                <a:r>
                  <a:rPr lang="de-DE" dirty="0"/>
                  <a:t> variables</a:t>
                </a:r>
              </a:p>
              <a:p>
                <a:pPr lvl="2"/>
                <a:r>
                  <a:rPr lang="de-DE" dirty="0" err="1"/>
                  <a:t>Normalise</a:t>
                </a:r>
                <a:endParaRPr lang="de-DE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07861"/>
                <a:ext cx="7886700" cy="5192176"/>
              </a:xfrm>
              <a:blipFill rotWithShape="0">
                <a:blip r:embed="rId2"/>
                <a:stretch>
                  <a:fillRect l="-1391" t="-19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42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867204" y="4798713"/>
                <a:ext cx="616690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charset="0"/>
                        </a:rPr>
                        <m:t>𝐻𝑜𝑡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204" y="4798713"/>
                <a:ext cx="616690" cy="389513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391608" y="5400719"/>
                <a:ext cx="985062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charset="0"/>
                        </a:rPr>
                        <m:t>𝑅𝑒𝑠</m:t>
                      </m:r>
                      <m:r>
                        <a:rPr lang="de-DE" b="0" i="1" smtClean="0">
                          <a:latin typeface="Cambria Math" charset="0"/>
                        </a:rPr>
                        <m:t>(</m:t>
                      </m:r>
                      <m:r>
                        <a:rPr lang="de-DE" b="0" i="1" smtClean="0">
                          <a:latin typeface="Cambria Math" charset="0"/>
                        </a:rPr>
                        <m:t>𝑋</m:t>
                      </m:r>
                      <m:r>
                        <a:rPr lang="de-DE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1608" y="5400719"/>
                <a:ext cx="985062" cy="389513"/>
              </a:xfrm>
              <a:prstGeom prst="ellipse">
                <a:avLst/>
              </a:prstGeom>
              <a:blipFill rotWithShape="0">
                <a:blip r:embed="rId4"/>
                <a:stretch>
                  <a:fillRect b="-757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182114" y="5999626"/>
                <a:ext cx="1416782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charset="0"/>
                        </a:rPr>
                        <m:t>𝐴𝑡𝑡𝐶𝑛𝑓</m:t>
                      </m:r>
                      <m:r>
                        <a:rPr lang="de-DE" b="0" i="1" smtClean="0">
                          <a:latin typeface="Cambria Math" charset="0"/>
                        </a:rPr>
                        <m:t>(</m:t>
                      </m:r>
                      <m:r>
                        <a:rPr lang="de-DE" b="0" i="1" smtClean="0">
                          <a:latin typeface="Cambria Math" charset="0"/>
                        </a:rPr>
                        <m:t>𝑋</m:t>
                      </m:r>
                      <m:r>
                        <a:rPr lang="de-DE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2114" y="5999626"/>
                <a:ext cx="1416782" cy="389513"/>
              </a:xfrm>
              <a:prstGeom prst="ellipse">
                <a:avLst/>
              </a:prstGeom>
              <a:blipFill rotWithShape="0">
                <a:blip r:embed="rId5"/>
                <a:stretch>
                  <a:fillRect b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3769993" y="5477396"/>
            <a:ext cx="144000" cy="144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3816073" y="5523476"/>
            <a:ext cx="144000" cy="144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4365163" y="5471543"/>
            <a:ext cx="144000" cy="144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4411243" y="5517623"/>
            <a:ext cx="144000" cy="144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6" name="Straight Connector 35"/>
          <p:cNvCxnSpPr/>
          <p:nvPr/>
        </p:nvCxnSpPr>
        <p:spPr>
          <a:xfrm>
            <a:off x="3376670" y="5595476"/>
            <a:ext cx="43940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888073" y="5188226"/>
            <a:ext cx="287476" cy="3352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175549" y="5188226"/>
            <a:ext cx="307694" cy="3293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4555243" y="5586901"/>
            <a:ext cx="345313" cy="27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888073" y="5667476"/>
            <a:ext cx="2432" cy="3321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594659" y="5543633"/>
                <a:ext cx="2934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de-DE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4659" y="5543633"/>
                <a:ext cx="293414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20833" r="-6250" b="-239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134689" y="5537883"/>
                <a:ext cx="2934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  <m:sup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4689" y="5537883"/>
                <a:ext cx="293414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18750" r="-8333" b="-239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/>
          <p:cNvSpPr/>
          <p:nvPr/>
        </p:nvSpPr>
        <p:spPr>
          <a:xfrm>
            <a:off x="3862153" y="5569556"/>
            <a:ext cx="144000" cy="144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906310" y="5400719"/>
                <a:ext cx="985062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𝑅𝑒𝑠</m:t>
                      </m:r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(</m:t>
                      </m:r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𝑋</m:t>
                      </m:r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′)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6310" y="5400719"/>
                <a:ext cx="985062" cy="389513"/>
              </a:xfrm>
              <a:prstGeom prst="ellipse">
                <a:avLst/>
              </a:prstGeom>
              <a:blipFill rotWithShape="0">
                <a:blip r:embed="rId8"/>
                <a:stretch>
                  <a:fillRect r="-4294" b="-757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/>
          <p:cNvSpPr/>
          <p:nvPr/>
        </p:nvSpPr>
        <p:spPr>
          <a:xfrm>
            <a:off x="4457323" y="5563703"/>
            <a:ext cx="144000" cy="144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3450659" y="4921469"/>
            <a:ext cx="144000" cy="144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7" name="Straight Connector 46"/>
          <p:cNvCxnSpPr/>
          <p:nvPr/>
        </p:nvCxnSpPr>
        <p:spPr>
          <a:xfrm>
            <a:off x="3594659" y="4993469"/>
            <a:ext cx="272545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3104394" y="4922175"/>
                <a:ext cx="6313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charset="0"/>
                            </a:rPr>
                            <m:t>𝑚</m:t>
                          </m:r>
                        </m:e>
                        <m:sub>
                          <m:r>
                            <a:rPr lang="de-DE" i="1">
                              <a:latin typeface="Cambria Math" charset="0"/>
                            </a:rPr>
                            <m:t>1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4394" y="4922175"/>
                <a:ext cx="631327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6270566" y="5500892"/>
                <a:ext cx="6366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charset="0"/>
                            </a:rPr>
                            <m:t>𝑚</m:t>
                          </m:r>
                        </m:e>
                        <m:sub>
                          <m:r>
                            <a:rPr lang="de-DE" b="0" i="1" smtClean="0">
                              <a:latin typeface="Cambria Math" charset="0"/>
                            </a:rPr>
                            <m:t>3</m:t>
                          </m:r>
                          <m:r>
                            <a:rPr lang="de-DE" i="1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0566" y="5500892"/>
                <a:ext cx="636648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49"/>
          <p:cNvSpPr/>
          <p:nvPr/>
        </p:nvSpPr>
        <p:spPr>
          <a:xfrm>
            <a:off x="6099011" y="5472203"/>
            <a:ext cx="144000" cy="144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6145091" y="5518283"/>
            <a:ext cx="144000" cy="144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/>
          <p:cNvSpPr/>
          <p:nvPr/>
        </p:nvSpPr>
        <p:spPr>
          <a:xfrm>
            <a:off x="6191171" y="5564363"/>
            <a:ext cx="144000" cy="144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3" name="Straight Connector 52"/>
          <p:cNvCxnSpPr/>
          <p:nvPr/>
        </p:nvCxnSpPr>
        <p:spPr>
          <a:xfrm flipH="1">
            <a:off x="4598896" y="5636363"/>
            <a:ext cx="1592275" cy="5580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4483894" y="4993470"/>
            <a:ext cx="1733197" cy="5248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67658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LJT: Answer Queries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07861"/>
                <a:ext cx="7886700" cy="5192176"/>
              </a:xfrm>
            </p:spPr>
            <p:txBody>
              <a:bodyPr>
                <a:normAutofit/>
              </a:bodyPr>
              <a:lstStyle/>
              <a:p>
                <a:r>
                  <a:rPr lang="de-DE" dirty="0"/>
                  <a:t>Find </a:t>
                </a:r>
                <a:r>
                  <a:rPr lang="de-DE" dirty="0" err="1">
                    <a:solidFill>
                      <a:schemeClr val="accent1"/>
                    </a:solidFill>
                  </a:rPr>
                  <a:t>subtree</a:t>
                </a:r>
                <a:r>
                  <a:rPr lang="de-DE" dirty="0">
                    <a:solidFill>
                      <a:schemeClr val="accent1"/>
                    </a:solidFill>
                  </a:rPr>
                  <a:t> </a:t>
                </a:r>
                <a:r>
                  <a:rPr lang="de-DE" dirty="0" err="1"/>
                  <a:t>that</a:t>
                </a:r>
                <a:r>
                  <a:rPr lang="de-DE" dirty="0"/>
                  <a:t> </a:t>
                </a:r>
                <a:r>
                  <a:rPr lang="de-DE" dirty="0" err="1"/>
                  <a:t>covers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query</a:t>
                </a:r>
                <a:r>
                  <a:rPr lang="de-DE" dirty="0"/>
                  <a:t> variables</a:t>
                </a:r>
              </a:p>
              <a:p>
                <a:r>
                  <a:rPr lang="de-DE" dirty="0" err="1"/>
                  <a:t>Extract</a:t>
                </a:r>
                <a:r>
                  <a:rPr lang="de-DE" dirty="0"/>
                  <a:t> </a:t>
                </a:r>
                <a:r>
                  <a:rPr lang="de-DE" dirty="0" err="1">
                    <a:solidFill>
                      <a:schemeClr val="accent1"/>
                    </a:solidFill>
                  </a:rPr>
                  <a:t>submodel</a:t>
                </a:r>
                <a:r>
                  <a:rPr lang="de-DE" dirty="0"/>
                  <a:t> </a:t>
                </a:r>
                <a:r>
                  <a:rPr lang="de-DE" dirty="0" err="1"/>
                  <a:t>without</a:t>
                </a:r>
                <a:r>
                  <a:rPr lang="de-DE" dirty="0"/>
                  <a:t> </a:t>
                </a:r>
                <a:r>
                  <a:rPr lang="de-DE" dirty="0" err="1"/>
                  <a:t>duplicate</a:t>
                </a:r>
                <a:r>
                  <a:rPr lang="de-DE" dirty="0"/>
                  <a:t> </a:t>
                </a:r>
                <a:r>
                  <a:rPr lang="de-DE" dirty="0" err="1"/>
                  <a:t>information</a:t>
                </a:r>
                <a:endParaRPr lang="de-DE" dirty="0"/>
              </a:p>
              <a:p>
                <a:r>
                  <a:rPr lang="de-DE" dirty="0" err="1"/>
                  <a:t>Use</a:t>
                </a:r>
                <a:r>
                  <a:rPr lang="de-DE" dirty="0"/>
                  <a:t> LVE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answer</a:t>
                </a:r>
                <a:r>
                  <a:rPr lang="de-DE" dirty="0"/>
                  <a:t> </a:t>
                </a:r>
                <a:r>
                  <a:rPr lang="de-DE" dirty="0" err="1"/>
                  <a:t>query</a:t>
                </a:r>
                <a:endParaRPr lang="de-DE" dirty="0"/>
              </a:p>
              <a:p>
                <a:pPr marL="228600" lvl="1">
                  <a:spcBef>
                    <a:spcPts val="1000"/>
                  </a:spcBef>
                </a:pPr>
                <a:r>
                  <a:rPr lang="de-DE" dirty="0" err="1"/>
                  <a:t>Queries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1" i="1">
                        <a:latin typeface="Cambria Math" charset="0"/>
                      </a:rPr>
                      <m:t>𝑸</m:t>
                    </m:r>
                    <m:r>
                      <a:rPr lang="de-DE" i="1">
                        <a:latin typeface="Cambria Math" charset="0"/>
                      </a:rPr>
                      <m:t>={</m:t>
                    </m:r>
                    <m:r>
                      <a:rPr lang="en-GB" i="1">
                        <a:latin typeface="Cambria Math" charset="0"/>
                      </a:rPr>
                      <m:t>𝑅𝑒𝑠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charset="0"/>
                          </a:rPr>
                          <m:t>𝑒𝑣𝑒</m:t>
                        </m:r>
                      </m:e>
                    </m:d>
                    <m:r>
                      <a:rPr lang="de-DE" i="1">
                        <a:latin typeface="Cambria Math" charset="0"/>
                      </a:rPr>
                      <m:t>,</m:t>
                    </m:r>
                    <m:r>
                      <a:rPr lang="de-DE" i="1">
                        <a:latin typeface="Cambria Math" charset="0"/>
                      </a:rPr>
                      <m:t>𝑅𝑒𝑠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charset="0"/>
                          </a:rPr>
                          <m:t>𝑒𝑣𝑒</m:t>
                        </m:r>
                      </m:e>
                    </m:d>
                    <m:r>
                      <a:rPr lang="de-DE" i="1">
                        <a:latin typeface="Cambria Math" charset="0"/>
                      </a:rPr>
                      <m:t>∧</m:t>
                    </m:r>
                    <m:r>
                      <a:rPr lang="de-DE" i="1">
                        <a:latin typeface="Cambria Math" charset="0"/>
                      </a:rPr>
                      <m:t>𝑃𝑢𝑏</m:t>
                    </m:r>
                    <m:r>
                      <a:rPr lang="de-DE" i="1">
                        <a:latin typeface="Cambria Math" charset="0"/>
                      </a:rPr>
                      <m:t>(</m:t>
                    </m:r>
                    <m:r>
                      <a:rPr lang="de-DE" i="1">
                        <a:latin typeface="Cambria Math" charset="0"/>
                      </a:rPr>
                      <m:t>𝑒𝑣𝑒</m:t>
                    </m:r>
                    <m:r>
                      <a:rPr lang="de-DE" i="1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de-DE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de-DE" i="1">
                        <a:latin typeface="Cambria Math" charset="0"/>
                      </a:rPr>
                      <m:t>)}</m:t>
                    </m:r>
                  </m:oMath>
                </a14:m>
                <a:endParaRPr lang="de-DE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charset="0"/>
                          </a:rPr>
                          <m:t>𝑄</m:t>
                        </m:r>
                      </m:e>
                      <m:sub>
                        <m:r>
                          <a:rPr lang="de-DE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de-DE" b="0" i="1" smtClean="0">
                        <a:latin typeface="Cambria Math" charset="0"/>
                      </a:rPr>
                      <m:t>=</m:t>
                    </m:r>
                    <m:r>
                      <a:rPr lang="de-DE" b="0" i="1" smtClean="0">
                        <a:latin typeface="Cambria Math" charset="0"/>
                      </a:rPr>
                      <m:t>𝑅𝑒𝑠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charset="0"/>
                          </a:rPr>
                          <m:t>𝑒𝑣𝑒</m:t>
                        </m:r>
                      </m:e>
                    </m:d>
                    <m:r>
                      <a:rPr lang="de-DE" b="0" i="1" smtClean="0">
                        <a:latin typeface="Cambria Math" charset="0"/>
                      </a:rPr>
                      <m:t>∧</m:t>
                    </m:r>
                    <m:r>
                      <a:rPr lang="de-DE" b="0" i="1" smtClean="0">
                        <a:latin typeface="Cambria Math" charset="0"/>
                      </a:rPr>
                      <m:t>𝑃𝑢𝑏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charset="0"/>
                          </a:rPr>
                          <m:t>𝑒𝑣𝑒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de-DE" b="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07861"/>
                <a:ext cx="7886700" cy="5192176"/>
              </a:xfrm>
              <a:blipFill rotWithShape="0">
                <a:blip r:embed="rId2"/>
                <a:stretch>
                  <a:fillRect l="-1391" t="-19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43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979306" y="4642038"/>
            <a:ext cx="7185387" cy="1278462"/>
            <a:chOff x="924609" y="4890128"/>
            <a:chExt cx="7185387" cy="1278462"/>
          </a:xfrm>
        </p:grpSpPr>
        <p:grpSp>
          <p:nvGrpSpPr>
            <p:cNvPr id="19" name="Group 18"/>
            <p:cNvGrpSpPr/>
            <p:nvPr/>
          </p:nvGrpSpPr>
          <p:grpSpPr>
            <a:xfrm>
              <a:off x="924609" y="4890128"/>
              <a:ext cx="7185387" cy="716092"/>
              <a:chOff x="924609" y="4890128"/>
              <a:chExt cx="7185387" cy="71609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924609" y="4890128"/>
                    <a:ext cx="1705233" cy="715089"/>
                  </a:xfrm>
                  <a:prstGeom prst="round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marL="49213"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𝐻𝑜𝑡</m:t>
                          </m:r>
                          <m:r>
                            <a:rPr lang="en-GB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𝐴𝑝𝑝</m:t>
                          </m:r>
                          <m:d>
                            <m:dPr>
                              <m:ctrlPr>
                                <a:rPr lang="de-DE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dirty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𝐴</m:t>
                              </m:r>
                            </m:e>
                          </m:d>
                        </m:oMath>
                      </m:oMathPara>
                    </a14:m>
                    <a:endParaRPr lang="de-DE" b="0" i="1" dirty="0">
                      <a:solidFill>
                        <a:schemeClr val="tx1"/>
                      </a:solidFill>
                      <a:latin typeface="Cambria Math" charset="0"/>
                    </a:endParaRPr>
                  </a:p>
                  <a:p>
                    <a:pPr marL="49213"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𝐵𝑖𝑧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𝑀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)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5" name="TextBox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4609" y="4890128"/>
                    <a:ext cx="1705233" cy="715089"/>
                  </a:xfrm>
                  <a:prstGeom prst="roundRect">
                    <a:avLst/>
                  </a:prstGeom>
                  <a:blipFill rotWithShape="0">
                    <a:blip r:embed="rId3"/>
                    <a:stretch>
                      <a:fillRect t="-41667" b="-18333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3664686" y="4891131"/>
                    <a:ext cx="1705233" cy="715089"/>
                  </a:xfrm>
                  <a:prstGeom prst="roundRect">
                    <a:avLst/>
                  </a:prstGeom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i="1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𝐻𝑜𝑡</m:t>
                          </m:r>
                          <m:r>
                            <a:rPr lang="en-GB" i="1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a:rPr lang="en-GB" i="1" dirty="0" err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𝐴𝑡𝑡𝐶𝑛𝑓</m:t>
                          </m:r>
                          <m:d>
                            <m:dPr>
                              <m:ctrlPr>
                                <a:rPr lang="de-DE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dirty="0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𝑋</m:t>
                              </m:r>
                            </m:e>
                          </m:d>
                        </m:oMath>
                      </m:oMathPara>
                    </a14:m>
                    <a:endParaRPr lang="de-DE" b="0" i="1" dirty="0">
                      <a:solidFill>
                        <a:schemeClr val="accent1"/>
                      </a:solidFill>
                      <a:latin typeface="Cambria Math" charset="0"/>
                    </a:endParaRPr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i="1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𝑅𝑒𝑠</m:t>
                          </m:r>
                          <m:r>
                            <a:rPr lang="de-DE" b="0" i="1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de-DE" b="0" i="1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𝑋</m:t>
                          </m:r>
                          <m:r>
                            <a:rPr lang="de-DE" b="0" i="1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)</m:t>
                          </m:r>
                        </m:oMath>
                      </m:oMathPara>
                    </a14:m>
                    <a:endParaRPr lang="en-GB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6" name="TextBox 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64686" y="4891131"/>
                    <a:ext cx="1705233" cy="715089"/>
                  </a:xfrm>
                  <a:prstGeom prst="roundRect">
                    <a:avLst/>
                  </a:prstGeom>
                  <a:blipFill rotWithShape="0">
                    <a:blip r:embed="rId4"/>
                    <a:stretch>
                      <a:fillRect t="-42857" b="-19328"/>
                    </a:stretch>
                  </a:blipFill>
                  <a:ln>
                    <a:solidFill>
                      <a:schemeClr val="accent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6404763" y="4890552"/>
                    <a:ext cx="1705233" cy="715089"/>
                  </a:xfrm>
                  <a:prstGeom prst="roundRect">
                    <a:avLst/>
                  </a:prstGeom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i="1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𝐻𝑜𝑡</m:t>
                          </m:r>
                          <m:r>
                            <a:rPr lang="en-GB" i="1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a:rPr lang="en-GB" i="1" dirty="0" err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𝐴𝑡𝑡𝐶𝑛𝑓</m:t>
                          </m:r>
                          <m:r>
                            <m:rPr>
                              <m:nor/>
                            </m:rPr>
                            <a:rPr lang="de-DE" b="0" i="0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de-DE" b="0" i="0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de-DE" b="0" i="0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)</m:t>
                          </m:r>
                        </m:oMath>
                      </m:oMathPara>
                    </a14:m>
                    <a:endParaRPr lang="de-DE" dirty="0">
                      <a:solidFill>
                        <a:schemeClr val="accent1"/>
                      </a:solidFill>
                    </a:endParaRPr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b="0" i="1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𝑃𝑢𝑏</m:t>
                          </m:r>
                          <m:r>
                            <a:rPr lang="de-DE" b="0" i="1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de-DE" b="0" i="1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𝑋</m:t>
                          </m:r>
                          <m:r>
                            <a:rPr lang="de-DE" b="0" i="1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,</m:t>
                          </m:r>
                          <m:r>
                            <a:rPr lang="de-DE" b="0" i="1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𝑃</m:t>
                          </m:r>
                          <m:r>
                            <a:rPr lang="de-DE" b="0" i="1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)</m:t>
                          </m:r>
                        </m:oMath>
                      </m:oMathPara>
                    </a14:m>
                    <a:endParaRPr lang="en-GB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7" name="TextBox 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04763" y="4890552"/>
                    <a:ext cx="1705233" cy="715089"/>
                  </a:xfrm>
                  <a:prstGeom prst="roundRect">
                    <a:avLst/>
                  </a:prstGeom>
                  <a:blipFill rotWithShape="0">
                    <a:blip r:embed="rId5"/>
                    <a:stretch>
                      <a:fillRect t="-43697" b="-17647"/>
                    </a:stretch>
                  </a:blipFill>
                  <a:ln>
                    <a:solidFill>
                      <a:schemeClr val="accent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8" name="Straight Connector 27"/>
              <p:cNvCxnSpPr>
                <a:stCxn id="28" idx="3"/>
                <a:endCxn id="29" idx="1"/>
              </p:cNvCxnSpPr>
              <p:nvPr/>
            </p:nvCxnSpPr>
            <p:spPr>
              <a:xfrm>
                <a:off x="2629842" y="5247673"/>
                <a:ext cx="1034844" cy="100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26" idx="3"/>
                <a:endCxn id="27" idx="1"/>
              </p:cNvCxnSpPr>
              <p:nvPr/>
            </p:nvCxnSpPr>
            <p:spPr>
              <a:xfrm flipV="1">
                <a:off x="5369919" y="5248097"/>
                <a:ext cx="1034844" cy="579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1551233" y="5614090"/>
                  <a:ext cx="451983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21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1233" y="5614090"/>
                  <a:ext cx="451983" cy="553998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5333" r="-5333" b="-769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4105846" y="5614592"/>
                  <a:ext cx="932307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,</m:t>
                        </m:r>
                        <m:sSubSup>
                          <m:sSubSupPr>
                            <m:ctrlP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  <m:sup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′</m:t>
                            </m:r>
                          </m:sup>
                        </m:sSubSup>
                      </m:oMath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12</m:t>
                            </m:r>
                          </m:sub>
                        </m:sSub>
                        <m:r>
                          <a:rPr lang="de-DE" b="0" i="1" smtClean="0">
                            <a:latin typeface="Cambria Math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23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5846" y="5614592"/>
                  <a:ext cx="932307" cy="553998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3289" r="-2632" b="-769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6952277" y="5602046"/>
                  <a:ext cx="620490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,</m:t>
                        </m:r>
                        <m:sSubSup>
                          <m:sSubSupPr>
                            <m:ctrlP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  <m:sup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′</m:t>
                            </m:r>
                          </m:sup>
                        </m:sSubSup>
                      </m:oMath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23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2277" y="5602046"/>
                  <a:ext cx="620490" cy="553998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7843" r="-3922" b="-769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677108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LJT: Answer Queries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07861"/>
                <a:ext cx="7886700" cy="5192176"/>
              </a:xfrm>
            </p:spPr>
            <p:txBody>
              <a:bodyPr>
                <a:normAutofit/>
              </a:bodyPr>
              <a:lstStyle/>
              <a:p>
                <a:r>
                  <a:rPr lang="de-DE" dirty="0"/>
                  <a:t>Find </a:t>
                </a:r>
                <a:r>
                  <a:rPr lang="de-DE" dirty="0" err="1">
                    <a:solidFill>
                      <a:schemeClr val="accent1"/>
                    </a:solidFill>
                  </a:rPr>
                  <a:t>subtree</a:t>
                </a:r>
                <a:r>
                  <a:rPr lang="de-DE" dirty="0">
                    <a:solidFill>
                      <a:schemeClr val="accent1"/>
                    </a:solidFill>
                  </a:rPr>
                  <a:t> </a:t>
                </a:r>
                <a:r>
                  <a:rPr lang="de-DE" dirty="0" err="1"/>
                  <a:t>that</a:t>
                </a:r>
                <a:r>
                  <a:rPr lang="de-DE" dirty="0"/>
                  <a:t> </a:t>
                </a:r>
                <a:r>
                  <a:rPr lang="de-DE" dirty="0" err="1"/>
                  <a:t>covers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query</a:t>
                </a:r>
                <a:r>
                  <a:rPr lang="de-DE" dirty="0"/>
                  <a:t> variables</a:t>
                </a:r>
              </a:p>
              <a:p>
                <a:r>
                  <a:rPr lang="de-DE" dirty="0" err="1"/>
                  <a:t>Extract</a:t>
                </a:r>
                <a:r>
                  <a:rPr lang="de-DE" dirty="0"/>
                  <a:t> </a:t>
                </a:r>
                <a:r>
                  <a:rPr lang="de-DE" dirty="0" err="1">
                    <a:solidFill>
                      <a:schemeClr val="accent1"/>
                    </a:solidFill>
                  </a:rPr>
                  <a:t>submodel</a:t>
                </a:r>
                <a:r>
                  <a:rPr lang="de-DE" dirty="0"/>
                  <a:t> </a:t>
                </a:r>
                <a:r>
                  <a:rPr lang="de-DE" dirty="0" err="1"/>
                  <a:t>without</a:t>
                </a:r>
                <a:r>
                  <a:rPr lang="de-DE" dirty="0"/>
                  <a:t> </a:t>
                </a:r>
                <a:r>
                  <a:rPr lang="de-DE" dirty="0" err="1"/>
                  <a:t>duplicate</a:t>
                </a:r>
                <a:r>
                  <a:rPr lang="de-DE" dirty="0"/>
                  <a:t> </a:t>
                </a:r>
                <a:r>
                  <a:rPr lang="de-DE" dirty="0" err="1"/>
                  <a:t>information</a:t>
                </a:r>
                <a:endParaRPr lang="de-DE" dirty="0"/>
              </a:p>
              <a:p>
                <a:r>
                  <a:rPr lang="de-DE" dirty="0" err="1"/>
                  <a:t>Use</a:t>
                </a:r>
                <a:r>
                  <a:rPr lang="de-DE" dirty="0"/>
                  <a:t> LVE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answer</a:t>
                </a:r>
                <a:r>
                  <a:rPr lang="de-DE" dirty="0"/>
                  <a:t> </a:t>
                </a:r>
                <a:r>
                  <a:rPr lang="de-DE" dirty="0" err="1"/>
                  <a:t>query</a:t>
                </a:r>
                <a:endParaRPr lang="de-DE" dirty="0"/>
              </a:p>
              <a:p>
                <a:pPr marL="228600" lvl="1">
                  <a:spcBef>
                    <a:spcPts val="1000"/>
                  </a:spcBef>
                </a:pPr>
                <a:r>
                  <a:rPr lang="de-DE" dirty="0" err="1"/>
                  <a:t>Queries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1" i="1">
                        <a:latin typeface="Cambria Math" charset="0"/>
                      </a:rPr>
                      <m:t>𝑸</m:t>
                    </m:r>
                    <m:r>
                      <a:rPr lang="de-DE" i="1">
                        <a:latin typeface="Cambria Math" charset="0"/>
                      </a:rPr>
                      <m:t>={</m:t>
                    </m:r>
                    <m:r>
                      <a:rPr lang="en-GB" i="1">
                        <a:latin typeface="Cambria Math" charset="0"/>
                      </a:rPr>
                      <m:t>𝑅𝑒𝑠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charset="0"/>
                          </a:rPr>
                          <m:t>𝑒𝑣𝑒</m:t>
                        </m:r>
                      </m:e>
                    </m:d>
                    <m:r>
                      <a:rPr lang="de-DE" i="1">
                        <a:latin typeface="Cambria Math" charset="0"/>
                      </a:rPr>
                      <m:t>,</m:t>
                    </m:r>
                    <m:r>
                      <a:rPr lang="de-DE" i="1">
                        <a:latin typeface="Cambria Math" charset="0"/>
                      </a:rPr>
                      <m:t>𝑅𝑒𝑠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charset="0"/>
                          </a:rPr>
                          <m:t>𝑒𝑣𝑒</m:t>
                        </m:r>
                      </m:e>
                    </m:d>
                    <m:r>
                      <a:rPr lang="de-DE" i="1">
                        <a:latin typeface="Cambria Math" charset="0"/>
                      </a:rPr>
                      <m:t>∧</m:t>
                    </m:r>
                    <m:r>
                      <a:rPr lang="de-DE" i="1">
                        <a:latin typeface="Cambria Math" charset="0"/>
                      </a:rPr>
                      <m:t>𝑃𝑢𝑏</m:t>
                    </m:r>
                    <m:r>
                      <a:rPr lang="de-DE" i="1">
                        <a:latin typeface="Cambria Math" charset="0"/>
                      </a:rPr>
                      <m:t>(</m:t>
                    </m:r>
                    <m:r>
                      <a:rPr lang="de-DE" i="1">
                        <a:latin typeface="Cambria Math" charset="0"/>
                      </a:rPr>
                      <m:t>𝑒𝑣𝑒</m:t>
                    </m:r>
                    <m:r>
                      <a:rPr lang="de-DE" i="1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de-DE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de-DE" i="1">
                        <a:latin typeface="Cambria Math" charset="0"/>
                      </a:rPr>
                      <m:t>)}</m:t>
                    </m:r>
                  </m:oMath>
                </a14:m>
                <a:endParaRPr lang="de-DE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charset="0"/>
                          </a:rPr>
                          <m:t>𝑄</m:t>
                        </m:r>
                      </m:e>
                      <m:sub>
                        <m:r>
                          <a:rPr lang="de-DE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de-DE" b="0" i="1" smtClean="0">
                        <a:latin typeface="Cambria Math" charset="0"/>
                      </a:rPr>
                      <m:t>=</m:t>
                    </m:r>
                    <m:r>
                      <a:rPr lang="de-DE" b="0" i="1" smtClean="0">
                        <a:latin typeface="Cambria Math" charset="0"/>
                      </a:rPr>
                      <m:t>𝑅𝑒𝑠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charset="0"/>
                          </a:rPr>
                          <m:t>𝑒𝑣𝑒</m:t>
                        </m:r>
                      </m:e>
                    </m:d>
                    <m:r>
                      <a:rPr lang="de-DE" b="0" i="1" smtClean="0">
                        <a:latin typeface="Cambria Math" charset="0"/>
                      </a:rPr>
                      <m:t>∧</m:t>
                    </m:r>
                    <m:r>
                      <a:rPr lang="de-DE" b="0" i="1" smtClean="0">
                        <a:latin typeface="Cambria Math" charset="0"/>
                      </a:rPr>
                      <m:t>𝑃𝑢𝑏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charset="0"/>
                          </a:rPr>
                          <m:t>𝑒𝑣𝑒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de-DE" b="0" dirty="0"/>
              </a:p>
              <a:p>
                <a:pPr lvl="2"/>
                <a:r>
                  <a:rPr lang="de-DE" dirty="0"/>
                  <a:t>Split </a:t>
                </a:r>
                <a:r>
                  <a:rPr lang="de-DE" dirty="0" err="1"/>
                  <a:t>model</a:t>
                </a:r>
                <a:endParaRPr lang="de-DE" dirty="0"/>
              </a:p>
              <a:p>
                <a:pPr lvl="2"/>
                <a:r>
                  <a:rPr lang="de-DE" dirty="0" err="1"/>
                  <a:t>Eliminate</a:t>
                </a:r>
                <a:r>
                  <a:rPr lang="de-DE" dirty="0"/>
                  <a:t> non-</a:t>
                </a:r>
                <a:r>
                  <a:rPr lang="de-DE" dirty="0" err="1"/>
                  <a:t>query</a:t>
                </a:r>
                <a:r>
                  <a:rPr lang="de-DE" dirty="0"/>
                  <a:t> variables</a:t>
                </a:r>
              </a:p>
              <a:p>
                <a:pPr lvl="2"/>
                <a:r>
                  <a:rPr lang="de-DE" dirty="0" err="1"/>
                  <a:t>Normalise</a:t>
                </a:r>
                <a:endParaRPr lang="de-DE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07861"/>
                <a:ext cx="7886700" cy="5192176"/>
              </a:xfrm>
              <a:blipFill rotWithShape="0">
                <a:blip r:embed="rId2"/>
                <a:stretch>
                  <a:fillRect l="-1391" t="-19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44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192109" y="4706647"/>
                <a:ext cx="616690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charset="0"/>
                        </a:rPr>
                        <m:t>𝐻𝑜𝑡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109" y="4706647"/>
                <a:ext cx="616690" cy="389513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96011" y="5324275"/>
                <a:ext cx="985062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charset="0"/>
                        </a:rPr>
                        <m:t>𝑅𝑒𝑠</m:t>
                      </m:r>
                      <m:r>
                        <a:rPr lang="de-DE" b="0" i="1" smtClean="0">
                          <a:latin typeface="Cambria Math" charset="0"/>
                        </a:rPr>
                        <m:t>(</m:t>
                      </m:r>
                      <m:r>
                        <a:rPr lang="de-DE" b="0" i="1" smtClean="0">
                          <a:latin typeface="Cambria Math" charset="0"/>
                        </a:rPr>
                        <m:t>𝑋</m:t>
                      </m:r>
                      <m:r>
                        <a:rPr lang="de-DE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011" y="5324275"/>
                <a:ext cx="985062" cy="389513"/>
              </a:xfrm>
              <a:prstGeom prst="ellipse">
                <a:avLst/>
              </a:prstGeom>
              <a:blipFill rotWithShape="0">
                <a:blip r:embed="rId4"/>
                <a:stretch>
                  <a:fillRect b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790158" y="5916218"/>
                <a:ext cx="1416782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charset="0"/>
                        </a:rPr>
                        <m:t>𝐴𝑡𝑡𝐶𝑛𝑓</m:t>
                      </m:r>
                      <m:r>
                        <a:rPr lang="de-DE" b="0" i="1" smtClean="0">
                          <a:latin typeface="Cambria Math" charset="0"/>
                        </a:rPr>
                        <m:t>(</m:t>
                      </m:r>
                      <m:r>
                        <a:rPr lang="de-DE" b="0" i="1" smtClean="0">
                          <a:latin typeface="Cambria Math" charset="0"/>
                        </a:rPr>
                        <m:t>𝑋</m:t>
                      </m:r>
                      <m:r>
                        <a:rPr lang="de-DE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0158" y="5916218"/>
                <a:ext cx="1416782" cy="389513"/>
              </a:xfrm>
              <a:prstGeom prst="ellipse">
                <a:avLst/>
              </a:prstGeom>
              <a:blipFill rotWithShape="0">
                <a:blip r:embed="rId5"/>
                <a:stretch>
                  <a:fillRect b="-923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2274396" y="5400952"/>
            <a:ext cx="144000" cy="144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2320476" y="5447032"/>
            <a:ext cx="144000" cy="144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2869566" y="5395099"/>
            <a:ext cx="144000" cy="144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2915646" y="5441179"/>
            <a:ext cx="144000" cy="144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2" name="Straight Connector 31"/>
          <p:cNvCxnSpPr/>
          <p:nvPr/>
        </p:nvCxnSpPr>
        <p:spPr>
          <a:xfrm>
            <a:off x="1881073" y="5519032"/>
            <a:ext cx="43940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15" idx="3"/>
          </p:cNvCxnSpPr>
          <p:nvPr/>
        </p:nvCxnSpPr>
        <p:spPr>
          <a:xfrm flipV="1">
            <a:off x="2392476" y="5039117"/>
            <a:ext cx="1889945" cy="4079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5" idx="3"/>
            <a:endCxn id="31" idx="0"/>
          </p:cNvCxnSpPr>
          <p:nvPr/>
        </p:nvCxnSpPr>
        <p:spPr>
          <a:xfrm flipH="1">
            <a:off x="2987646" y="5039117"/>
            <a:ext cx="1294775" cy="4020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3059646" y="5510457"/>
            <a:ext cx="345313" cy="27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endCxn id="17" idx="1"/>
          </p:cNvCxnSpPr>
          <p:nvPr/>
        </p:nvCxnSpPr>
        <p:spPr>
          <a:xfrm>
            <a:off x="2392476" y="5591032"/>
            <a:ext cx="1605165" cy="3822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099062" y="5467189"/>
                <a:ext cx="2934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de-DE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062" y="5467189"/>
                <a:ext cx="293414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18750" r="-8333" b="-24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120433" y="5491272"/>
                <a:ext cx="2934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  <m:sup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433" y="5491272"/>
                <a:ext cx="293414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20833" r="-6250" b="-24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/>
          <p:cNvSpPr/>
          <p:nvPr/>
        </p:nvSpPr>
        <p:spPr>
          <a:xfrm>
            <a:off x="2366556" y="5493112"/>
            <a:ext cx="144000" cy="144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410713" y="5324275"/>
                <a:ext cx="985062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𝑅𝑒𝑠</m:t>
                      </m:r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(</m:t>
                      </m:r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𝑋</m:t>
                      </m:r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′)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0713" y="5324275"/>
                <a:ext cx="985062" cy="389513"/>
              </a:xfrm>
              <a:prstGeom prst="ellipse">
                <a:avLst/>
              </a:prstGeom>
              <a:blipFill rotWithShape="0">
                <a:blip r:embed="rId8"/>
                <a:stretch>
                  <a:fillRect r="-3681" b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/>
          <p:cNvSpPr/>
          <p:nvPr/>
        </p:nvSpPr>
        <p:spPr>
          <a:xfrm>
            <a:off x="2961726" y="5487259"/>
            <a:ext cx="144000" cy="144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/>
          <p:cNvSpPr/>
          <p:nvPr/>
        </p:nvSpPr>
        <p:spPr>
          <a:xfrm>
            <a:off x="3450888" y="4830434"/>
            <a:ext cx="144000" cy="144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3" name="Straight Connector 42"/>
          <p:cNvCxnSpPr>
            <a:stCxn id="42" idx="3"/>
            <a:endCxn id="15" idx="2"/>
          </p:cNvCxnSpPr>
          <p:nvPr/>
        </p:nvCxnSpPr>
        <p:spPr>
          <a:xfrm flipV="1">
            <a:off x="3594888" y="4901404"/>
            <a:ext cx="597221" cy="10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3104623" y="4831140"/>
                <a:ext cx="63132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charset="0"/>
                            </a:rPr>
                            <m:t>𝑚</m:t>
                          </m:r>
                        </m:e>
                        <m:sub>
                          <m:r>
                            <a:rPr lang="de-DE" i="1">
                              <a:latin typeface="Cambria Math" charset="0"/>
                            </a:rPr>
                            <m:t>1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4623" y="4831140"/>
                <a:ext cx="631327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599862" y="5322788"/>
                <a:ext cx="1341124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charset="0"/>
                        </a:rPr>
                        <m:t>𝑃𝑢𝑏</m:t>
                      </m:r>
                      <m:r>
                        <a:rPr lang="de-DE" b="0" i="1" smtClean="0">
                          <a:latin typeface="Cambria Math" charset="0"/>
                        </a:rPr>
                        <m:t>(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charset="0"/>
                            </a:rPr>
                            <m:t>𝑋</m:t>
                          </m:r>
                        </m:e>
                        <m:sup>
                          <m:r>
                            <a:rPr lang="de-DE" b="0" i="1" smtClean="0">
                              <a:latin typeface="Cambria Math" charset="0"/>
                            </a:rPr>
                            <m:t>′</m:t>
                          </m:r>
                        </m:sup>
                      </m:sSup>
                      <m:r>
                        <a:rPr lang="de-DE" b="0" i="1" smtClean="0">
                          <a:latin typeface="Cambria Math" charset="0"/>
                        </a:rPr>
                        <m:t>,</m:t>
                      </m:r>
                      <m:r>
                        <a:rPr lang="de-DE" b="0" i="1" smtClean="0">
                          <a:latin typeface="Cambria Math" charset="0"/>
                        </a:rPr>
                        <m:t>𝑃</m:t>
                      </m:r>
                      <m:r>
                        <a:rPr lang="de-DE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9862" y="5322788"/>
                <a:ext cx="1341124" cy="389513"/>
              </a:xfrm>
              <a:prstGeom prst="ellipse">
                <a:avLst/>
              </a:prstGeom>
              <a:blipFill rotWithShape="0">
                <a:blip r:embed="rId10"/>
                <a:stretch>
                  <a:fillRect r="-901" b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 53"/>
          <p:cNvSpPr/>
          <p:nvPr/>
        </p:nvSpPr>
        <p:spPr>
          <a:xfrm>
            <a:off x="6334308" y="5399465"/>
            <a:ext cx="144000" cy="144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/>
          <p:cNvSpPr/>
          <p:nvPr/>
        </p:nvSpPr>
        <p:spPr>
          <a:xfrm>
            <a:off x="6380388" y="5445545"/>
            <a:ext cx="144000" cy="144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/>
          <p:cNvSpPr/>
          <p:nvPr/>
        </p:nvSpPr>
        <p:spPr>
          <a:xfrm>
            <a:off x="6929478" y="5393612"/>
            <a:ext cx="144000" cy="144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6975558" y="5439692"/>
            <a:ext cx="144000" cy="144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8" name="Straight Connector 57"/>
          <p:cNvCxnSpPr/>
          <p:nvPr/>
        </p:nvCxnSpPr>
        <p:spPr>
          <a:xfrm>
            <a:off x="5940985" y="5517545"/>
            <a:ext cx="43940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55" idx="0"/>
            <a:endCxn id="15" idx="6"/>
          </p:cNvCxnSpPr>
          <p:nvPr/>
        </p:nvCxnSpPr>
        <p:spPr>
          <a:xfrm flipH="1" flipV="1">
            <a:off x="4808799" y="4901404"/>
            <a:ext cx="1643589" cy="5441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15" idx="6"/>
            <a:endCxn id="57" idx="0"/>
          </p:cNvCxnSpPr>
          <p:nvPr/>
        </p:nvCxnSpPr>
        <p:spPr>
          <a:xfrm>
            <a:off x="4808799" y="4901404"/>
            <a:ext cx="2238759" cy="5382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119558" y="5510457"/>
            <a:ext cx="351066" cy="12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66" idx="4"/>
            <a:endCxn id="17" idx="7"/>
          </p:cNvCxnSpPr>
          <p:nvPr/>
        </p:nvCxnSpPr>
        <p:spPr>
          <a:xfrm flipH="1">
            <a:off x="4999457" y="5705213"/>
            <a:ext cx="3166663" cy="268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6096011" y="5495808"/>
                <a:ext cx="2934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de-DE" b="0" i="1" smtClean="0">
                              <a:latin typeface="Cambria Math" charset="0"/>
                            </a:rPr>
                            <m:t>3</m:t>
                          </m:r>
                        </m:sub>
                        <m:sup>
                          <m:r>
                            <a:rPr lang="de-DE" b="0" i="1" smtClean="0">
                              <a:latin typeface="Cambria Math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11" y="5495808"/>
                <a:ext cx="293414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18750" r="-8333" b="-24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6721346" y="5495807"/>
                <a:ext cx="2934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1346" y="5495807"/>
                <a:ext cx="293414" cy="276999"/>
              </a:xfrm>
              <a:prstGeom prst="rect">
                <a:avLst/>
              </a:prstGeom>
              <a:blipFill rotWithShape="0">
                <a:blip r:embed="rId12"/>
                <a:stretch>
                  <a:fillRect l="-20833" r="-6250" b="-24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ectangle 64"/>
          <p:cNvSpPr/>
          <p:nvPr/>
        </p:nvSpPr>
        <p:spPr>
          <a:xfrm>
            <a:off x="6426468" y="5491625"/>
            <a:ext cx="144000" cy="144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7470624" y="5315700"/>
                <a:ext cx="1390991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𝑃𝑢𝑏</m:t>
                      </m:r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(</m:t>
                      </m:r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𝑋</m:t>
                      </m:r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,</m:t>
                      </m:r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𝑃</m:t>
                      </m:r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624" y="5315700"/>
                <a:ext cx="1390991" cy="389513"/>
              </a:xfrm>
              <a:prstGeom prst="ellipse">
                <a:avLst/>
              </a:prstGeom>
              <a:blipFill rotWithShape="0">
                <a:blip r:embed="rId13"/>
                <a:stretch>
                  <a:fillRect b="-757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Rectangle 66"/>
          <p:cNvSpPr/>
          <p:nvPr/>
        </p:nvSpPr>
        <p:spPr>
          <a:xfrm>
            <a:off x="7021638" y="5485772"/>
            <a:ext cx="144000" cy="144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6096011" y="3567693"/>
                <a:ext cx="283302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2"/>
                <a:r>
                  <a:rPr lang="en-GB" b="1" dirty="0">
                    <a:solidFill>
                      <a:schemeClr val="accent2"/>
                    </a:solidFill>
                  </a:rPr>
                  <a:t>All under evidence </a:t>
                </a:r>
                <a:endParaRPr lang="de-DE" b="1" i="1" dirty="0">
                  <a:solidFill>
                    <a:schemeClr val="accent2"/>
                  </a:solidFill>
                  <a:latin typeface="Cambria Math" charset="0"/>
                </a:endParaRPr>
              </a:p>
              <a:p>
                <a:pPr marL="0"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1" i="1">
                          <a:solidFill>
                            <a:schemeClr val="accent2"/>
                          </a:solidFill>
                          <a:latin typeface="Cambria Math" charset="0"/>
                        </a:rPr>
                        <m:t>𝑬</m:t>
                      </m:r>
                      <m:r>
                        <a:rPr lang="de-DE" b="1" i="1">
                          <a:solidFill>
                            <a:schemeClr val="accent2"/>
                          </a:solidFill>
                          <a:latin typeface="Cambria Math" charset="0"/>
                        </a:rPr>
                        <m:t>={</m:t>
                      </m:r>
                      <m:r>
                        <a:rPr lang="de-DE" b="1" i="1">
                          <a:solidFill>
                            <a:schemeClr val="accent2"/>
                          </a:solidFill>
                          <a:latin typeface="Cambria Math" charset="0"/>
                        </a:rPr>
                        <m:t>𝑨𝒕𝒕𝑪𝒏𝒇</m:t>
                      </m:r>
                      <m:d>
                        <m:dPr>
                          <m:ctrlPr>
                            <a:rPr lang="de-DE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1" i="1">
                              <a:solidFill>
                                <a:schemeClr val="accent2"/>
                              </a:solidFill>
                              <a:latin typeface="Cambria Math" charset="0"/>
                            </a:rPr>
                            <m:t>𝒆𝒗𝒆</m:t>
                          </m:r>
                        </m:e>
                      </m:d>
                      <m:r>
                        <a:rPr lang="de-DE" b="1" i="1">
                          <a:solidFill>
                            <a:schemeClr val="accent2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de-DE" b="1" i="1">
                          <a:solidFill>
                            <a:schemeClr val="accent2"/>
                          </a:solidFill>
                          <a:latin typeface="Cambria Math" charset="0"/>
                        </a:rPr>
                        <m:t>𝟏</m:t>
                      </m:r>
                      <m:r>
                        <a:rPr lang="de-DE" b="1" i="1">
                          <a:solidFill>
                            <a:schemeClr val="accent2"/>
                          </a:solidFill>
                          <a:latin typeface="Cambria Math" charset="0"/>
                        </a:rPr>
                        <m:t>,</m:t>
                      </m:r>
                    </m:oMath>
                    <m:oMath xmlns:m="http://schemas.openxmlformats.org/officeDocument/2006/math">
                      <m:r>
                        <a:rPr lang="de-DE" b="1" i="1">
                          <a:solidFill>
                            <a:schemeClr val="accent2"/>
                          </a:solidFill>
                          <a:latin typeface="Cambria Math" charset="0"/>
                        </a:rPr>
                        <m:t>𝑨𝒕𝒕𝑪𝒏𝒇</m:t>
                      </m:r>
                      <m:d>
                        <m:dPr>
                          <m:ctrlPr>
                            <a:rPr lang="de-DE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1" i="1">
                              <a:solidFill>
                                <a:schemeClr val="accent2"/>
                              </a:solidFill>
                              <a:latin typeface="Cambria Math" charset="0"/>
                            </a:rPr>
                            <m:t>𝒂𝒍𝒊𝒄𝒆</m:t>
                          </m:r>
                        </m:e>
                      </m:d>
                      <m:r>
                        <a:rPr lang="de-DE" b="1" i="1">
                          <a:solidFill>
                            <a:schemeClr val="accent2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de-DE" b="1" i="1">
                          <a:solidFill>
                            <a:schemeClr val="accent2"/>
                          </a:solidFill>
                          <a:latin typeface="Cambria Math" charset="0"/>
                        </a:rPr>
                        <m:t>𝟏</m:t>
                      </m:r>
                      <m:r>
                        <a:rPr lang="de-DE" b="1" i="1">
                          <a:solidFill>
                            <a:schemeClr val="accent2"/>
                          </a:solidFill>
                          <a:latin typeface="Cambria Math" charset="0"/>
                        </a:rPr>
                        <m:t>}</m:t>
                      </m:r>
                    </m:oMath>
                  </m:oMathPara>
                </a14:m>
                <a:endParaRPr lang="de-DE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11" y="3567693"/>
                <a:ext cx="2833027" cy="923330"/>
              </a:xfrm>
              <a:prstGeom prst="rect">
                <a:avLst/>
              </a:prstGeom>
              <a:blipFill rotWithShape="0">
                <a:blip r:embed="rId14"/>
                <a:stretch>
                  <a:fillRect l="-1720" t="-3289" b="-46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597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LJT: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Static overhead </a:t>
            </a:r>
          </a:p>
          <a:p>
            <a:pPr lvl="1"/>
            <a:r>
              <a:rPr lang="en-US" dirty="0"/>
              <a:t>Construction</a:t>
            </a:r>
          </a:p>
          <a:p>
            <a:pPr lvl="1"/>
            <a:r>
              <a:rPr lang="en-US" dirty="0"/>
              <a:t>Evidence entering</a:t>
            </a:r>
          </a:p>
          <a:p>
            <a:pPr lvl="1"/>
            <a:r>
              <a:rPr lang="en-US" dirty="0"/>
              <a:t>Message passing</a:t>
            </a:r>
          </a:p>
          <a:p>
            <a:r>
              <a:rPr lang="en-US" dirty="0"/>
              <a:t>Payoff during QA</a:t>
            </a:r>
          </a:p>
          <a:p>
            <a:pPr lvl="1"/>
            <a:r>
              <a:rPr lang="en-US" dirty="0"/>
              <a:t>More space required</a:t>
            </a:r>
          </a:p>
          <a:p>
            <a:endParaRPr lang="en-US" dirty="0"/>
          </a:p>
          <a:p>
            <a:r>
              <a:rPr lang="en-US" dirty="0"/>
              <a:t>Prototype </a:t>
            </a:r>
            <a:r>
              <a:rPr lang="en-US" dirty="0" err="1"/>
              <a:t>implemenation</a:t>
            </a:r>
            <a:endParaRPr lang="en-US" dirty="0"/>
          </a:p>
          <a:p>
            <a:pPr lvl="1"/>
            <a:r>
              <a:rPr lang="en-US" dirty="0"/>
              <a:t>LVE by </a:t>
            </a:r>
            <a:r>
              <a:rPr lang="en-US" dirty="0" err="1"/>
              <a:t>Taghipour</a:t>
            </a:r>
            <a:r>
              <a:rPr lang="en-US" dirty="0"/>
              <a:t> https://</a:t>
            </a:r>
            <a:r>
              <a:rPr lang="en-US" dirty="0" err="1"/>
              <a:t>dtai.cs.kuleuven.be</a:t>
            </a:r>
            <a:r>
              <a:rPr lang="en-US" dirty="0"/>
              <a:t>/software/</a:t>
            </a:r>
            <a:r>
              <a:rPr lang="en-US" dirty="0" err="1"/>
              <a:t>gcfove</a:t>
            </a:r>
            <a:endParaRPr lang="en-US" dirty="0"/>
          </a:p>
          <a:p>
            <a:pPr lvl="1"/>
            <a:r>
              <a:rPr lang="en-US" dirty="0"/>
              <a:t>LJT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71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LJT: Grounded versus Lifted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450" y="2637631"/>
            <a:ext cx="5753100" cy="2209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46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63671" y="5256897"/>
                <a:ext cx="841666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dirty="0"/>
                  <a:t>Runtimes in milliseconds , seven queries, grounded model size between 10 and 100,000</a:t>
                </a:r>
              </a:p>
              <a:p>
                <a:pPr algn="ctr"/>
                <a:r>
                  <a:rPr lang="en-GB" dirty="0"/>
                  <a:t>Evidence at 0%, 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 charset="0"/>
                      </a:rPr>
                      <m:t>𝛼</m:t>
                    </m:r>
                  </m:oMath>
                </a14:m>
                <a:r>
                  <a:rPr lang="en-GB" dirty="0"/>
                  <a:t> refers to a fusion step not presented here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671" y="5256897"/>
                <a:ext cx="8416664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145" t="-4717" r="-145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92536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LJT: Payoff versus LVE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900" y="2618581"/>
            <a:ext cx="5664200" cy="22479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47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01398" y="5256897"/>
            <a:ext cx="81412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Accumulated runtimes in milliseconds , seven queries, grounded model size: 100,000</a:t>
            </a:r>
          </a:p>
          <a:p>
            <a:pPr algn="ctr"/>
            <a:r>
              <a:rPr lang="en-GB" dirty="0"/>
              <a:t>Evidence at 0% and 20% on PRVs with one parameter</a:t>
            </a:r>
          </a:p>
        </p:txBody>
      </p:sp>
    </p:spTree>
    <p:extLst>
      <p:ext uri="{BB962C8B-B14F-4D97-AF65-F5344CB8AC3E}">
        <p14:creationId xmlns:p14="http://schemas.microsoft.com/office/powerpoint/2010/main" val="534122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LJT: Evidence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900" y="2615146"/>
            <a:ext cx="5664200" cy="2209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48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20382" y="5256897"/>
            <a:ext cx="6903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Runtimes in milliseconds , seven queries, grounded model size: 100,000</a:t>
            </a:r>
          </a:p>
          <a:p>
            <a:pPr algn="ctr"/>
            <a:r>
              <a:rPr lang="en-GB" dirty="0"/>
              <a:t>Evidence from 0% to 100% in 5% steps on PRVs with one parameter</a:t>
            </a:r>
          </a:p>
        </p:txBody>
      </p:sp>
    </p:spTree>
    <p:extLst>
      <p:ext uri="{BB962C8B-B14F-4D97-AF65-F5344CB8AC3E}">
        <p14:creationId xmlns:p14="http://schemas.microsoft.com/office/powerpoint/2010/main" val="5741349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LJT: New Model/Evidence/Queries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GB" dirty="0">
                    <a:solidFill>
                      <a:schemeClr val="accent1"/>
                    </a:solidFill>
                  </a:rPr>
                  <a:t>Changing inputs</a:t>
                </a:r>
              </a:p>
              <a:p>
                <a:pPr lvl="1"/>
                <a:r>
                  <a:rPr lang="en-GB" dirty="0"/>
                  <a:t>Queries </a:t>
                </a:r>
                <a14:m>
                  <m:oMath xmlns:m="http://schemas.openxmlformats.org/officeDocument/2006/math">
                    <m:r>
                      <a:rPr lang="en-GB" b="1" i="1" dirty="0">
                        <a:latin typeface="Cambria Math" charset="0"/>
                      </a:rPr>
                      <m:t>𝑸</m:t>
                    </m:r>
                  </m:oMath>
                </a14:m>
                <a:endParaRPr lang="en-GB" b="1" dirty="0"/>
              </a:p>
              <a:p>
                <a:pPr lvl="2"/>
                <a:r>
                  <a:rPr lang="en-GB" dirty="0"/>
                  <a:t>Continue at Step 4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932" t="-18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GB" dirty="0"/>
                  <a:t>Algorithm</a:t>
                </a:r>
              </a:p>
              <a:p>
                <a:pPr marL="714375" lvl="1" indent="-257175">
                  <a:buFont typeface="+mj-lt"/>
                  <a:buAutoNum type="arabicPeriod"/>
                </a:pPr>
                <a:r>
                  <a:rPr lang="en-GB" dirty="0"/>
                  <a:t>Build FO </a:t>
                </a:r>
                <a:r>
                  <a:rPr lang="en-GB" dirty="0" err="1"/>
                  <a:t>jtree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charset="0"/>
                      </a:rPr>
                      <m:t>𝐽</m:t>
                    </m:r>
                  </m:oMath>
                </a14:m>
                <a:r>
                  <a:rPr lang="en-GB" dirty="0"/>
                  <a:t> for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charset="0"/>
                      </a:rPr>
                      <m:t>𝐺</m:t>
                    </m:r>
                  </m:oMath>
                </a14:m>
                <a:endParaRPr lang="de-DE" dirty="0"/>
              </a:p>
              <a:p>
                <a:pPr marL="714375" lvl="1" indent="-257175">
                  <a:buFont typeface="+mj-lt"/>
                  <a:buAutoNum type="arabicPeriod"/>
                </a:pPr>
                <a:r>
                  <a:rPr lang="en-GB" dirty="0"/>
                  <a:t>Enter evidence </a:t>
                </a:r>
                <a14:m>
                  <m:oMath xmlns:m="http://schemas.openxmlformats.org/officeDocument/2006/math">
                    <m:r>
                      <a:rPr lang="de-DE" b="1" i="1" dirty="0">
                        <a:latin typeface="Cambria Math" charset="0"/>
                      </a:rPr>
                      <m:t>𝑬</m:t>
                    </m:r>
                  </m:oMath>
                </a14:m>
                <a:r>
                  <a:rPr lang="en-GB" dirty="0"/>
                  <a:t> into 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charset="0"/>
                      </a:rPr>
                      <m:t>𝐽</m:t>
                    </m:r>
                  </m:oMath>
                </a14:m>
                <a:endParaRPr lang="en-GB" dirty="0"/>
              </a:p>
              <a:p>
                <a:pPr marL="714375" lvl="1" indent="-257175">
                  <a:buFont typeface="+mj-lt"/>
                  <a:buAutoNum type="arabicPeriod"/>
                </a:pPr>
                <a:r>
                  <a:rPr lang="en-GB" dirty="0"/>
                  <a:t>Pass messages in 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charset="0"/>
                      </a:rPr>
                      <m:t>𝐽</m:t>
                    </m:r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Inbound</a:t>
                </a:r>
              </a:p>
              <a:p>
                <a:pPr lvl="2"/>
                <a:r>
                  <a:rPr lang="en-GB" dirty="0"/>
                  <a:t>Outbound</a:t>
                </a:r>
              </a:p>
              <a:p>
                <a:pPr marL="714375" lvl="1" indent="-257175">
                  <a:buFont typeface="+mj-lt"/>
                  <a:buAutoNum type="arabicPeriod"/>
                </a:pPr>
                <a:r>
                  <a:rPr lang="en-GB" dirty="0"/>
                  <a:t>Answer queries </a:t>
                </a:r>
                <a14:m>
                  <m:oMath xmlns:m="http://schemas.openxmlformats.org/officeDocument/2006/math">
                    <m:r>
                      <a:rPr lang="en-GB" b="1" i="1" dirty="0">
                        <a:latin typeface="Cambria Math" charset="0"/>
                      </a:rPr>
                      <m:t>𝑸</m:t>
                    </m:r>
                  </m:oMath>
                </a14:m>
                <a:endParaRPr lang="en-US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3"/>
                <a:stretch>
                  <a:fillRect l="-2821" t="-21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49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979306" y="4968613"/>
            <a:ext cx="7185387" cy="1278462"/>
            <a:chOff x="924609" y="4890128"/>
            <a:chExt cx="7185387" cy="1278462"/>
          </a:xfrm>
        </p:grpSpPr>
        <p:grpSp>
          <p:nvGrpSpPr>
            <p:cNvPr id="17" name="Group 16"/>
            <p:cNvGrpSpPr/>
            <p:nvPr/>
          </p:nvGrpSpPr>
          <p:grpSpPr>
            <a:xfrm>
              <a:off x="924609" y="4890128"/>
              <a:ext cx="7185387" cy="716092"/>
              <a:chOff x="924609" y="4890128"/>
              <a:chExt cx="7185387" cy="71609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924609" y="4890128"/>
                    <a:ext cx="1705233" cy="715089"/>
                  </a:xfrm>
                  <a:prstGeom prst="round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marL="49213"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𝐻𝑜𝑡</m:t>
                          </m:r>
                          <m:r>
                            <a:rPr lang="en-GB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𝐴𝑝𝑝</m:t>
                          </m:r>
                          <m:d>
                            <m:dPr>
                              <m:ctrlPr>
                                <a:rPr lang="de-DE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dirty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𝐴</m:t>
                              </m:r>
                            </m:e>
                          </m:d>
                        </m:oMath>
                      </m:oMathPara>
                    </a14:m>
                    <a:endParaRPr lang="de-DE" b="0" i="1" dirty="0">
                      <a:solidFill>
                        <a:schemeClr val="tx1"/>
                      </a:solidFill>
                      <a:latin typeface="Cambria Math" charset="0"/>
                    </a:endParaRPr>
                  </a:p>
                  <a:p>
                    <a:pPr marL="49213"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𝐵𝑖𝑧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𝑀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)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3" name="TextBox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4609" y="4890128"/>
                    <a:ext cx="1705233" cy="715089"/>
                  </a:xfrm>
                  <a:prstGeom prst="roundRect">
                    <a:avLst/>
                  </a:prstGeom>
                  <a:blipFill rotWithShape="0">
                    <a:blip r:embed="rId4"/>
                    <a:stretch>
                      <a:fillRect t="-41667" b="-18333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3664686" y="4891131"/>
                    <a:ext cx="1705233" cy="715089"/>
                  </a:xfrm>
                  <a:prstGeom prst="round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𝐻𝑜𝑡</m:t>
                          </m:r>
                          <m:r>
                            <a:rPr lang="en-GB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a:rPr lang="en-GB" i="1" dirty="0" err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𝐴𝑡𝑡𝐶𝑛𝑓</m:t>
                          </m:r>
                          <m:d>
                            <m:dPr>
                              <m:ctrlPr>
                                <a:rPr lang="de-DE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dirty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𝑋</m:t>
                              </m:r>
                            </m:e>
                          </m:d>
                        </m:oMath>
                      </m:oMathPara>
                    </a14:m>
                    <a:endParaRPr lang="de-DE" b="0" i="1" dirty="0">
                      <a:solidFill>
                        <a:schemeClr val="tx1"/>
                      </a:solidFill>
                      <a:latin typeface="Cambria Math" charset="0"/>
                    </a:endParaRPr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𝑅𝑒𝑠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𝑋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)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4" name="TextBox 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64686" y="4891131"/>
                    <a:ext cx="1705233" cy="715089"/>
                  </a:xfrm>
                  <a:prstGeom prst="roundRect">
                    <a:avLst/>
                  </a:prstGeom>
                  <a:blipFill rotWithShape="0">
                    <a:blip r:embed="rId5"/>
                    <a:stretch>
                      <a:fillRect t="-42857" b="-19328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6404763" y="4890552"/>
                    <a:ext cx="1705233" cy="715089"/>
                  </a:xfrm>
                  <a:prstGeom prst="round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𝐻𝑜𝑡</m:t>
                          </m:r>
                          <m:r>
                            <a:rPr lang="en-GB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a:rPr lang="en-GB" i="1" dirty="0" err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𝐴𝑡𝑡𝐶𝑛𝑓</m:t>
                          </m:r>
                          <m:r>
                            <m:rPr>
                              <m:nor/>
                            </m:rPr>
                            <a:rPr lang="de-DE" b="0" i="0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de-DE" b="0" i="0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de-DE" b="0" i="0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)</m:t>
                          </m:r>
                        </m:oMath>
                      </m:oMathPara>
                    </a14:m>
                    <a:endParaRPr lang="de-DE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𝑃𝑢𝑏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𝑋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,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𝑃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)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5" name="TextBox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04763" y="4890552"/>
                    <a:ext cx="1705233" cy="715089"/>
                  </a:xfrm>
                  <a:prstGeom prst="roundRect">
                    <a:avLst/>
                  </a:prstGeom>
                  <a:blipFill rotWithShape="0">
                    <a:blip r:embed="rId6"/>
                    <a:stretch>
                      <a:fillRect t="-43697" b="-17647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6" name="Straight Connector 25"/>
              <p:cNvCxnSpPr/>
              <p:nvPr/>
            </p:nvCxnSpPr>
            <p:spPr>
              <a:xfrm>
                <a:off x="2629842" y="5247673"/>
                <a:ext cx="1034844" cy="100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V="1">
                <a:off x="5369919" y="5248097"/>
                <a:ext cx="1034844" cy="57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1551233" y="5614090"/>
                  <a:ext cx="451983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21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1233" y="5614090"/>
                  <a:ext cx="451983" cy="553998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5333" r="-5333" b="-769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4105846" y="5614592"/>
                  <a:ext cx="932307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de-DE" i="1">
                            <a:latin typeface="Cambria Math" charset="0"/>
                          </a:rPr>
                          <m:t>,</m:t>
                        </m:r>
                        <m:sSubSup>
                          <m:sSubSup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i="1">
                                <a:latin typeface="Cambria Math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de-DE" i="1">
                                <a:latin typeface="Cambria Math" charset="0"/>
                              </a:rPr>
                              <m:t>2</m:t>
                            </m:r>
                          </m:sub>
                          <m:sup>
                            <m:r>
                              <a:rPr lang="de-DE" i="1">
                                <a:latin typeface="Cambria Math" charset="0"/>
                              </a:rPr>
                              <m:t>′</m:t>
                            </m:r>
                          </m:sup>
                        </m:sSubSup>
                      </m:oMath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12</m:t>
                            </m:r>
                          </m:sub>
                        </m:sSub>
                        <m:r>
                          <a:rPr lang="de-DE" b="0" i="1" smtClean="0">
                            <a:latin typeface="Cambria Math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23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5846" y="5614592"/>
                  <a:ext cx="932307" cy="553998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3289" r="-2632" b="-769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6952277" y="5602046"/>
                  <a:ext cx="620490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  <m:r>
                          <a:rPr lang="de-DE" i="1">
                            <a:latin typeface="Cambria Math" charset="0"/>
                          </a:rPr>
                          <m:t>,</m:t>
                        </m:r>
                        <m:sSubSup>
                          <m:sSubSup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i="1">
                                <a:latin typeface="Cambria Math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3</m:t>
                            </m:r>
                          </m:sub>
                          <m:sup>
                            <m:r>
                              <a:rPr lang="de-DE" i="1">
                                <a:latin typeface="Cambria Math" charset="0"/>
                              </a:rPr>
                              <m:t>′</m:t>
                            </m:r>
                          </m:sup>
                        </m:sSubSup>
                      </m:oMath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23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2277" y="5602046"/>
                  <a:ext cx="620490" cy="553998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7843" r="-3922" b="-769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5353764" y="5232716"/>
                  <a:ext cx="1205571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𝐻𝑜𝑡</m:t>
                        </m:r>
                      </m:oMath>
                    </m:oMathPara>
                  </a14:m>
                  <a:endParaRPr lang="de-DE" i="1" dirty="0">
                    <a:solidFill>
                      <a:schemeClr val="tx1"/>
                    </a:solidFill>
                    <a:latin typeface="Cambria Math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err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𝐴𝑡𝑡𝐶𝑛𝑓</m:t>
                        </m:r>
                        <m:d>
                          <m:dPr>
                            <m:ctrlPr>
                              <a:rPr lang="de-DE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 dirty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𝑋</m:t>
                            </m:r>
                          </m:e>
                        </m:d>
                      </m:oMath>
                    </m:oMathPara>
                  </a14:m>
                  <a:endParaRPr lang="de-DE" i="1" dirty="0">
                    <a:solidFill>
                      <a:schemeClr val="tx1"/>
                    </a:solidFill>
                    <a:latin typeface="Cambria Math" charset="0"/>
                  </a:endParaRPr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3764" y="5232716"/>
                  <a:ext cx="1205571" cy="646331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5556" b="-754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/>
                <p:cNvSpPr/>
                <p:nvPr/>
              </p:nvSpPr>
              <p:spPr>
                <a:xfrm>
                  <a:off x="2832113" y="5232716"/>
                  <a:ext cx="62632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>
                            <a:latin typeface="Cambria Math" charset="0"/>
                          </a:rPr>
                          <m:t>𝐻𝑜𝑡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2113" y="5232716"/>
                  <a:ext cx="626325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85959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Answering (QA): Queries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28650" y="1309816"/>
                <a:ext cx="4264626" cy="4867147"/>
              </a:xfrm>
            </p:spPr>
            <p:txBody>
              <a:bodyPr/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Likelihood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 charset="0"/>
                      </a:rPr>
                      <m:t>𝑃</m:t>
                    </m:r>
                    <m:r>
                      <a:rPr lang="de-DE" b="0" i="1" smtClean="0">
                        <a:latin typeface="Cambria Math" charset="0"/>
                      </a:rPr>
                      <m:t>(</m:t>
                    </m:r>
                    <m:r>
                      <a:rPr lang="de-DE" b="0" i="1" smtClean="0">
                        <a:latin typeface="Cambria Math" charset="0"/>
                      </a:rPr>
                      <m:t>𝑅𝑒𝑠</m:t>
                    </m:r>
                    <m:r>
                      <a:rPr lang="de-DE" b="0" i="1" smtClean="0">
                        <a:latin typeface="Cambria Math" charset="0"/>
                      </a:rPr>
                      <m:t>.</m:t>
                    </m:r>
                    <m:r>
                      <a:rPr lang="de-DE" b="0" i="1" smtClean="0">
                        <a:latin typeface="Cambria Math" charset="0"/>
                      </a:rPr>
                      <m:t>𝑒𝑣𝑒</m:t>
                    </m:r>
                    <m:r>
                      <a:rPr lang="de-DE" b="0" i="1" smtClean="0">
                        <a:latin typeface="Cambria Math" charset="0"/>
                      </a:rPr>
                      <m:t>=1)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Marginal</a:t>
                </a:r>
                <a:r>
                  <a:rPr lang="en-US" dirty="0"/>
                  <a:t> distribution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i="1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charset="0"/>
                          </a:rPr>
                          <m:t>𝑅𝑒𝑠</m:t>
                        </m:r>
                        <m:r>
                          <a:rPr lang="de-DE" i="1">
                            <a:latin typeface="Cambria Math" charset="0"/>
                          </a:rPr>
                          <m:t>.</m:t>
                        </m:r>
                        <m:r>
                          <a:rPr lang="de-DE" i="1">
                            <a:latin typeface="Cambria Math" charset="0"/>
                          </a:rPr>
                          <m:t>𝑒𝑣𝑒</m:t>
                        </m:r>
                      </m:e>
                    </m:d>
                  </m:oMath>
                </a14:m>
                <a:endParaRPr lang="de-DE" dirty="0"/>
              </a:p>
              <a:p>
                <a:pPr lvl="1"/>
                <a14:m>
                  <m:oMath xmlns:m="http://schemas.openxmlformats.org/officeDocument/2006/math">
                    <m:r>
                      <a:rPr lang="de-DE" i="1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charset="0"/>
                          </a:rPr>
                          <m:t>𝑅𝑒𝑠</m:t>
                        </m:r>
                        <m:r>
                          <a:rPr lang="de-DE" i="1">
                            <a:latin typeface="Cambria Math" charset="0"/>
                          </a:rPr>
                          <m:t>.</m:t>
                        </m:r>
                        <m:r>
                          <a:rPr lang="de-DE" i="1">
                            <a:latin typeface="Cambria Math" charset="0"/>
                          </a:rPr>
                          <m:t>𝑒𝑣𝑒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, 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𝑃𝑢𝑏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(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𝑒𝑣𝑒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de-DE" b="0" i="1" smtClean="0">
                            <a:latin typeface="Cambria Math" charset="0"/>
                          </a:rPr>
                          <m:t>)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Conditional</a:t>
                </a:r>
                <a:r>
                  <a:rPr lang="en-US" dirty="0"/>
                  <a:t> distribution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i="1">
                        <a:latin typeface="Cambria Math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charset="0"/>
                          </a:rPr>
                          <m:t>𝑅𝑒𝑠</m:t>
                        </m:r>
                        <m:r>
                          <a:rPr lang="de-DE" i="1">
                            <a:latin typeface="Cambria Math" charset="0"/>
                          </a:rPr>
                          <m:t>.</m:t>
                        </m:r>
                        <m:r>
                          <a:rPr lang="de-DE" i="1">
                            <a:latin typeface="Cambria Math" charset="0"/>
                          </a:rPr>
                          <m:t>𝑒𝑣𝑒</m:t>
                        </m:r>
                      </m:e>
                    </m:d>
                    <m:r>
                      <a:rPr lang="de-DE" b="0" i="1" smtClean="0">
                        <a:latin typeface="Cambria Math" charset="0"/>
                      </a:rPr>
                      <m:t>𝐻𝑜𝑡</m:t>
                    </m:r>
                    <m:r>
                      <a:rPr lang="de-DE" b="0" i="1" smtClean="0">
                        <a:latin typeface="Cambria Math" charset="0"/>
                      </a:rPr>
                      <m:t>=1)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Most probable </a:t>
                </a:r>
                <a:r>
                  <a:rPr lang="en-US" dirty="0">
                    <a:solidFill>
                      <a:schemeClr val="accent1"/>
                    </a:solidFill>
                  </a:rPr>
                  <a:t>assignment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mr-IN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mr-IN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de-DE" b="0" i="0" smtClean="0">
                                <a:latin typeface="Cambria Math" charset="0"/>
                              </a:rPr>
                              <m:t>arg</m:t>
                            </m:r>
                            <m:r>
                              <m:rPr>
                                <m:sty m:val="p"/>
                              </m:rPr>
                              <a:rPr lang="mr-IN" i="0" smtClean="0">
                                <a:latin typeface="Cambria Math" charset="0"/>
                              </a:rPr>
                              <m:t>max</m:t>
                            </m:r>
                          </m:e>
                          <m:lim>
                            <m:r>
                              <a:rPr lang="de-DE" b="0" i="1" smtClean="0">
                                <a:latin typeface="Cambria Math" charset="0"/>
                              </a:rPr>
                              <m:t>𝑟𝑣</m:t>
                            </m:r>
                            <m:r>
                              <a:rPr lang="de-DE" b="0" i="1" smtClean="0">
                                <a:latin typeface="Cambria Math" charset="0"/>
                              </a:rPr>
                              <m:t>(</m:t>
                            </m:r>
                            <m:r>
                              <a:rPr lang="de-DE" b="0" i="1" smtClean="0">
                                <a:latin typeface="Cambria Math" charset="0"/>
                              </a:rPr>
                              <m:t>𝐺</m:t>
                            </m:r>
                            <m:r>
                              <a:rPr lang="de-DE" b="0" i="1" smtClean="0">
                                <a:latin typeface="Cambria Math" charset="0"/>
                              </a:rPr>
                              <m:t>)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𝐺</m:t>
                            </m:r>
                          </m:sub>
                        </m:sSub>
                      </m:e>
                    </m:func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mr-IN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mr-IN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de-DE" b="0" i="0" smtClean="0">
                                <a:latin typeface="Cambria Math" charset="0"/>
                              </a:rPr>
                              <m:t>arg</m:t>
                            </m:r>
                            <m:r>
                              <m:rPr>
                                <m:sty m:val="p"/>
                              </m:rPr>
                              <a:rPr lang="mr-IN" i="0" smtClean="0">
                                <a:latin typeface="Cambria Math" charset="0"/>
                              </a:rPr>
                              <m:t>max</m:t>
                            </m:r>
                          </m:e>
                          <m:lim>
                            <m:r>
                              <a:rPr lang="de-DE" b="0" i="1" smtClean="0">
                                <a:latin typeface="Cambria Math" charset="0"/>
                              </a:rPr>
                              <m:t>𝑅𝑒𝑠</m:t>
                            </m:r>
                            <m:r>
                              <a:rPr lang="de-DE" b="0" i="1" smtClean="0">
                                <a:latin typeface="Cambria Math" charset="0"/>
                              </a:rPr>
                              <m:t>.</m:t>
                            </m:r>
                            <m:r>
                              <a:rPr lang="de-DE" b="0" i="1" smtClean="0">
                                <a:latin typeface="Cambria Math" charset="0"/>
                              </a:rPr>
                              <m:t>𝑒𝑣𝑒</m:t>
                            </m:r>
                            <m:r>
                              <a:rPr lang="de-DE" b="0" i="1" smtClean="0">
                                <a:latin typeface="Cambria Math" charset="0"/>
                              </a:rPr>
                              <m:t>,</m:t>
                            </m:r>
                            <m:r>
                              <a:rPr lang="de-DE" b="0" i="1" smtClean="0">
                                <a:latin typeface="Cambria Math" charset="0"/>
                              </a:rPr>
                              <m:t>𝐵𝑖𝑧</m:t>
                            </m:r>
                            <m:r>
                              <a:rPr lang="de-DE" b="0" i="1" smtClean="0">
                                <a:latin typeface="Cambria Math" charset="0"/>
                              </a:rPr>
                              <m:t>.</m:t>
                            </m:r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𝐺</m:t>
                            </m:r>
                          </m:sub>
                        </m:sSub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28650" y="1309816"/>
                <a:ext cx="4264626" cy="4867147"/>
              </a:xfrm>
              <a:blipFill rotWithShape="0">
                <a:blip r:embed="rId2"/>
                <a:stretch>
                  <a:fillRect l="-2571" t="-2130" r="-2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5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952841" y="1390736"/>
            <a:ext cx="3924370" cy="4663656"/>
            <a:chOff x="4952841" y="1309816"/>
            <a:chExt cx="3924370" cy="46636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6598869" y="3290423"/>
                  <a:ext cx="616690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𝐻𝑜𝑡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8869" y="3290423"/>
                  <a:ext cx="616690" cy="389513"/>
                </a:xfrm>
                <a:prstGeom prst="ellipse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5352865" y="2672833"/>
                  <a:ext cx="985062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𝐴𝑝𝑝</m:t>
                        </m:r>
                        <m:r>
                          <m:rPr>
                            <m:nor/>
                          </m:rPr>
                          <a:rPr lang="de-DE" b="0" i="0" smtClean="0">
                            <a:latin typeface="Cambria Math" charset="0"/>
                          </a:rPr>
                          <m:t>.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2865" y="2672833"/>
                  <a:ext cx="985062" cy="389513"/>
                </a:xfrm>
                <a:prstGeom prst="ellipse">
                  <a:avLst/>
                </a:prstGeom>
                <a:blipFill rotWithShape="0">
                  <a:blip r:embed="rId4"/>
                  <a:stretch>
                    <a:fillRect b="-7576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7492227" y="2675865"/>
                  <a:ext cx="985062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𝐴𝑝𝑝</m:t>
                        </m:r>
                        <m:r>
                          <m:rPr>
                            <m:nor/>
                          </m:rPr>
                          <a:rPr lang="de-DE" b="0" i="0" smtClean="0">
                            <a:latin typeface="Cambria Math" charset="0"/>
                          </a:rPr>
                          <m:t>.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2227" y="2675865"/>
                  <a:ext cx="985062" cy="389513"/>
                </a:xfrm>
                <a:prstGeom prst="ellipse">
                  <a:avLst/>
                </a:prstGeom>
                <a:blipFill rotWithShape="0">
                  <a:blip r:embed="rId5"/>
                  <a:stretch>
                    <a:fillRect b="-7576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5261997" y="5196654"/>
                  <a:ext cx="985062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𝑅𝑒𝑠</m:t>
                        </m:r>
                        <m:r>
                          <m:rPr>
                            <m:nor/>
                          </m:rPr>
                          <a:rPr lang="de-DE" b="0" i="0" smtClean="0">
                            <a:latin typeface="Cambria Math" charset="0"/>
                          </a:rPr>
                          <m:t>.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𝑒𝑣𝑒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1997" y="5196654"/>
                  <a:ext cx="985062" cy="389513"/>
                </a:xfrm>
                <a:prstGeom prst="ellipse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5757524" y="5583959"/>
                  <a:ext cx="1416782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𝐴𝑡𝑡𝐶𝑛𝑓</m:t>
                        </m:r>
                        <m:r>
                          <m:rPr>
                            <m:nor/>
                          </m:rPr>
                          <a:rPr lang="de-DE" b="0" i="0" smtClean="0">
                            <a:latin typeface="Cambria Math" charset="0"/>
                          </a:rPr>
                          <m:t>.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𝑒𝑣𝑒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7524" y="5583959"/>
                  <a:ext cx="1416782" cy="389513"/>
                </a:xfrm>
                <a:prstGeom prst="ellipse">
                  <a:avLst/>
                </a:prstGeom>
                <a:blipFill rotWithShape="0">
                  <a:blip r:embed="rId7"/>
                  <a:stretch>
                    <a:fillRect b="-909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6279247" y="4534143"/>
                  <a:ext cx="1453395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𝑃𝑢𝑏</m:t>
                        </m:r>
                        <m:r>
                          <m:rPr>
                            <m:nor/>
                          </m:rPr>
                          <a:rPr lang="de-DE" b="0" i="0" smtClean="0">
                            <a:latin typeface="Cambria Math" charset="0"/>
                          </a:rPr>
                          <m:t>.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𝑒𝑣𝑒</m:t>
                        </m:r>
                        <m:r>
                          <m:rPr>
                            <m:nor/>
                          </m:rPr>
                          <a:rPr lang="de-DE" b="0" i="0" smtClean="0">
                            <a:latin typeface="Cambria Math" charset="0"/>
                          </a:rPr>
                          <m:t>.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9247" y="4534143"/>
                  <a:ext cx="1453395" cy="389513"/>
                </a:xfrm>
                <a:prstGeom prst="ellipse">
                  <a:avLst/>
                </a:prstGeom>
                <a:blipFill rotWithShape="0">
                  <a:blip r:embed="rId8"/>
                  <a:stretch>
                    <a:fillRect b="-1515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Rectangle 13"/>
            <p:cNvSpPr/>
            <p:nvPr/>
          </p:nvSpPr>
          <p:spPr>
            <a:xfrm>
              <a:off x="6587493" y="2796698"/>
              <a:ext cx="144000" cy="144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679306" y="4656900"/>
              <a:ext cx="144000" cy="144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034999" y="4658567"/>
              <a:ext cx="144000" cy="144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7" name="Straight Connector 16"/>
            <p:cNvCxnSpPr>
              <a:stCxn id="24" idx="1"/>
              <a:endCxn id="16" idx="6"/>
            </p:cNvCxnSpPr>
            <p:nvPr/>
          </p:nvCxnSpPr>
          <p:spPr>
            <a:xfrm flipH="1" flipV="1">
              <a:off x="6337927" y="2867590"/>
              <a:ext cx="249566" cy="11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20" idx="0"/>
              <a:endCxn id="26" idx="2"/>
            </p:cNvCxnSpPr>
            <p:nvPr/>
          </p:nvCxnSpPr>
          <p:spPr>
            <a:xfrm flipH="1" flipV="1">
              <a:off x="5751306" y="4800900"/>
              <a:ext cx="3222" cy="3957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26" idx="0"/>
              <a:endCxn id="15" idx="4"/>
            </p:cNvCxnSpPr>
            <p:nvPr/>
          </p:nvCxnSpPr>
          <p:spPr>
            <a:xfrm flipV="1">
              <a:off x="5751306" y="3679936"/>
              <a:ext cx="1155908" cy="9769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5" idx="4"/>
              <a:endCxn id="28" idx="0"/>
            </p:cNvCxnSpPr>
            <p:nvPr/>
          </p:nvCxnSpPr>
          <p:spPr>
            <a:xfrm flipH="1">
              <a:off x="6106999" y="3679936"/>
              <a:ext cx="800215" cy="9786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22" idx="2"/>
              <a:endCxn id="28" idx="3"/>
            </p:cNvCxnSpPr>
            <p:nvPr/>
          </p:nvCxnSpPr>
          <p:spPr>
            <a:xfrm flipH="1">
              <a:off x="6178999" y="4728900"/>
              <a:ext cx="100248" cy="16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26" idx="2"/>
              <a:endCxn id="21" idx="0"/>
            </p:cNvCxnSpPr>
            <p:nvPr/>
          </p:nvCxnSpPr>
          <p:spPr>
            <a:xfrm>
              <a:off x="5751306" y="4800900"/>
              <a:ext cx="714609" cy="7830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5" idx="0"/>
              <a:endCxn id="24" idx="2"/>
            </p:cNvCxnSpPr>
            <p:nvPr/>
          </p:nvCxnSpPr>
          <p:spPr>
            <a:xfrm flipH="1" flipV="1">
              <a:off x="6659493" y="2940698"/>
              <a:ext cx="247721" cy="3497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6435854" y="2508970"/>
                  <a:ext cx="295978" cy="27962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de-DE" b="0" i="1" smtClean="0">
                                <a:latin typeface="Cambria Math" charset="0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5854" y="2508970"/>
                  <a:ext cx="295978" cy="279628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29167" t="-2174" r="-6250" b="-3478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5606748" y="4344927"/>
                  <a:ext cx="300915" cy="28071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  <m:sup>
                            <m:r>
                              <a:rPr lang="de-DE" b="0" i="1" smtClean="0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6748" y="4344927"/>
                  <a:ext cx="300915" cy="280718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28571" t="-2174" r="-6122" b="-3478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5935104" y="4363071"/>
                  <a:ext cx="300915" cy="2821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3</m:t>
                            </m:r>
                          </m:sub>
                          <m:sup>
                            <m:r>
                              <a:rPr lang="de-DE" b="0" i="1" smtClean="0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5104" y="4363071"/>
                  <a:ext cx="300915" cy="282129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28571" t="-2174" r="-6122" b="-3478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Rectangle 26"/>
            <p:cNvSpPr/>
            <p:nvPr/>
          </p:nvSpPr>
          <p:spPr>
            <a:xfrm>
              <a:off x="7084780" y="2793224"/>
              <a:ext cx="144000" cy="144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8" name="Straight Connector 27"/>
            <p:cNvCxnSpPr>
              <a:stCxn id="18" idx="2"/>
            </p:cNvCxnSpPr>
            <p:nvPr/>
          </p:nvCxnSpPr>
          <p:spPr>
            <a:xfrm flipH="1" flipV="1">
              <a:off x="7228780" y="2865224"/>
              <a:ext cx="263447" cy="53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5" idx="0"/>
            </p:cNvCxnSpPr>
            <p:nvPr/>
          </p:nvCxnSpPr>
          <p:spPr>
            <a:xfrm flipV="1">
              <a:off x="6907214" y="2937224"/>
              <a:ext cx="249566" cy="3531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6419408" y="2104427"/>
                  <a:ext cx="985062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𝐵𝑖𝑧</m:t>
                        </m:r>
                        <m:r>
                          <m:rPr>
                            <m:nor/>
                          </m:rPr>
                          <a:rPr lang="de-DE" b="0" i="0" smtClean="0">
                            <a:latin typeface="Cambria Math" charset="0"/>
                          </a:rPr>
                          <m:t>.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9408" y="2104427"/>
                  <a:ext cx="985062" cy="389513"/>
                </a:xfrm>
                <a:prstGeom prst="ellipse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6418242" y="1309816"/>
                  <a:ext cx="985062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𝐵𝑖𝑧</m:t>
                        </m:r>
                        <m:r>
                          <m:rPr>
                            <m:nor/>
                          </m:rPr>
                          <a:rPr lang="de-DE" b="0" i="0" smtClean="0">
                            <a:latin typeface="Cambria Math" charset="0"/>
                          </a:rPr>
                          <m:t>.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8242" y="1309816"/>
                  <a:ext cx="985062" cy="389513"/>
                </a:xfrm>
                <a:prstGeom prst="ellipse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Rectangle 31"/>
            <p:cNvSpPr/>
            <p:nvPr/>
          </p:nvSpPr>
          <p:spPr>
            <a:xfrm>
              <a:off x="5031299" y="2798424"/>
              <a:ext cx="144000" cy="144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654754" y="2796163"/>
              <a:ext cx="144000" cy="144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4" name="Straight Connector 33"/>
            <p:cNvCxnSpPr>
              <a:endCxn id="16" idx="2"/>
            </p:cNvCxnSpPr>
            <p:nvPr/>
          </p:nvCxnSpPr>
          <p:spPr>
            <a:xfrm flipV="1">
              <a:off x="5175299" y="2867590"/>
              <a:ext cx="177566" cy="28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18" idx="6"/>
            </p:cNvCxnSpPr>
            <p:nvPr/>
          </p:nvCxnSpPr>
          <p:spPr>
            <a:xfrm flipV="1">
              <a:off x="8477289" y="2868163"/>
              <a:ext cx="177465" cy="24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endCxn id="24" idx="0"/>
            </p:cNvCxnSpPr>
            <p:nvPr/>
          </p:nvCxnSpPr>
          <p:spPr>
            <a:xfrm flipH="1">
              <a:off x="6659493" y="2493940"/>
              <a:ext cx="252446" cy="3027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6911939" y="2493940"/>
              <a:ext cx="244841" cy="2992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5103299" y="1642286"/>
              <a:ext cx="1459202" cy="11561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7259045" y="1642286"/>
              <a:ext cx="1467709" cy="11538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endCxn id="15" idx="1"/>
            </p:cNvCxnSpPr>
            <p:nvPr/>
          </p:nvCxnSpPr>
          <p:spPr>
            <a:xfrm>
              <a:off x="5103299" y="2942424"/>
              <a:ext cx="1585882" cy="4050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endCxn id="15" idx="7"/>
            </p:cNvCxnSpPr>
            <p:nvPr/>
          </p:nvCxnSpPr>
          <p:spPr>
            <a:xfrm flipH="1">
              <a:off x="7125247" y="2940163"/>
              <a:ext cx="1601507" cy="4073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7153491" y="5479838"/>
                  <a:ext cx="1453395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𝑃𝑢𝑏</m:t>
                        </m:r>
                        <m:r>
                          <m:rPr>
                            <m:nor/>
                          </m:rPr>
                          <a:rPr lang="de-DE" b="0" i="0" smtClean="0">
                            <a:latin typeface="Cambria Math" charset="0"/>
                          </a:rPr>
                          <m:t>.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𝑒𝑣𝑒</m:t>
                        </m:r>
                        <m:r>
                          <m:rPr>
                            <m:nor/>
                          </m:rPr>
                          <a:rPr lang="de-DE" b="0" i="0" smtClean="0">
                            <a:latin typeface="Cambria Math" charset="0"/>
                          </a:rPr>
                          <m:t>.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3491" y="5479838"/>
                  <a:ext cx="1453395" cy="389513"/>
                </a:xfrm>
                <a:prstGeom prst="ellipse">
                  <a:avLst/>
                </a:prstGeom>
                <a:blipFill rotWithShape="0">
                  <a:blip r:embed="rId14"/>
                  <a:stretch>
                    <a:fillRect b="-1515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Straight Connector 42"/>
            <p:cNvCxnSpPr>
              <a:stCxn id="28" idx="2"/>
              <a:endCxn id="21" idx="0"/>
            </p:cNvCxnSpPr>
            <p:nvPr/>
          </p:nvCxnSpPr>
          <p:spPr>
            <a:xfrm>
              <a:off x="6106999" y="4802567"/>
              <a:ext cx="358916" cy="7813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/>
            <p:cNvSpPr/>
            <p:nvPr/>
          </p:nvSpPr>
          <p:spPr>
            <a:xfrm>
              <a:off x="7814372" y="4644860"/>
              <a:ext cx="144000" cy="144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5" name="Straight Connector 44"/>
            <p:cNvCxnSpPr>
              <a:stCxn id="15" idx="4"/>
            </p:cNvCxnSpPr>
            <p:nvPr/>
          </p:nvCxnSpPr>
          <p:spPr>
            <a:xfrm>
              <a:off x="6907214" y="3679936"/>
              <a:ext cx="979158" cy="9649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21" idx="7"/>
            </p:cNvCxnSpPr>
            <p:nvPr/>
          </p:nvCxnSpPr>
          <p:spPr>
            <a:xfrm flipV="1">
              <a:off x="6966823" y="4788860"/>
              <a:ext cx="919549" cy="8521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7880189" y="4788860"/>
              <a:ext cx="6183" cy="6909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7153058" y="2490466"/>
                  <a:ext cx="300915" cy="28020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de-DE" b="0" i="1" smtClean="0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3058" y="2490466"/>
                  <a:ext cx="300915" cy="280205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l="-28000" t="-2174" r="-6000" b="-3478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4952841" y="2487606"/>
                  <a:ext cx="300915" cy="2815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de-DE" b="0" i="1" smtClean="0">
                                <a:latin typeface="Cambria Math" charset="0"/>
                              </a:rPr>
                              <m:t>3</m:t>
                            </m:r>
                          </m:sup>
                        </m:sSubSup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2841" y="2487606"/>
                  <a:ext cx="300915" cy="281552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l="-28000" t="-2128" r="-6000" b="-3191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8576296" y="2505902"/>
                  <a:ext cx="300915" cy="27905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de-DE" b="0" i="1" smtClean="0">
                                <a:latin typeface="Cambria Math" charset="0"/>
                              </a:rPr>
                              <m:t>4</m:t>
                            </m:r>
                          </m:sup>
                        </m:sSubSup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76296" y="2505902"/>
                  <a:ext cx="300915" cy="279051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l="-28571" t="-2174" r="-6122" b="-3478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7787923" y="4339810"/>
                  <a:ext cx="300916" cy="28777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3</m:t>
                            </m:r>
                          </m:sub>
                          <m:sup>
                            <m:r>
                              <a:rPr lang="de-DE" b="0" i="1" smtClean="0">
                                <a:latin typeface="Cambria Math" charset="0"/>
                              </a:rPr>
                              <m:t>5</m:t>
                            </m:r>
                          </m:sup>
                        </m:sSubSup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87923" y="4339810"/>
                  <a:ext cx="300916" cy="287771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l="-28571" r="-8163" b="-340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3308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LJT: New Model/Evidence/Queries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GB" dirty="0">
                    <a:solidFill>
                      <a:schemeClr val="accent1"/>
                    </a:solidFill>
                  </a:rPr>
                  <a:t>Changing inputs</a:t>
                </a:r>
              </a:p>
              <a:p>
                <a:pPr lvl="1"/>
                <a:r>
                  <a:rPr lang="en-GB" dirty="0"/>
                  <a:t>Queries </a:t>
                </a:r>
                <a14:m>
                  <m:oMath xmlns:m="http://schemas.openxmlformats.org/officeDocument/2006/math">
                    <m:r>
                      <a:rPr lang="en-GB" b="1" i="1" dirty="0">
                        <a:latin typeface="Cambria Math" charset="0"/>
                      </a:rPr>
                      <m:t>𝑸</m:t>
                    </m:r>
                  </m:oMath>
                </a14:m>
                <a:endParaRPr lang="en-GB" b="1" dirty="0"/>
              </a:p>
              <a:p>
                <a:pPr lvl="2"/>
                <a:r>
                  <a:rPr lang="en-GB" dirty="0"/>
                  <a:t>Continue at Step 4</a:t>
                </a:r>
              </a:p>
              <a:p>
                <a:pPr lvl="1"/>
                <a:r>
                  <a:rPr lang="en-GB" dirty="0"/>
                  <a:t>Evidence </a:t>
                </a:r>
                <a14:m>
                  <m:oMath xmlns:m="http://schemas.openxmlformats.org/officeDocument/2006/math">
                    <m:r>
                      <a:rPr lang="de-DE" b="1" i="1" dirty="0">
                        <a:latin typeface="Cambria Math" charset="0"/>
                      </a:rPr>
                      <m:t>𝑬</m:t>
                    </m:r>
                  </m:oMath>
                </a14:m>
                <a:endParaRPr lang="de-DE" b="1" dirty="0"/>
              </a:p>
              <a:p>
                <a:pPr lvl="2"/>
                <a:r>
                  <a:rPr lang="en-GB" dirty="0"/>
                  <a:t>Restart at Step 2</a:t>
                </a:r>
              </a:p>
              <a:p>
                <a:pPr lvl="1"/>
                <a:r>
                  <a:rPr lang="en-GB" dirty="0"/>
                  <a:t>Model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charset="0"/>
                      </a:rPr>
                      <m:t>𝐺</m:t>
                    </m:r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Restart at Step 1</a:t>
                </a:r>
              </a:p>
              <a:p>
                <a:r>
                  <a:rPr lang="en-GB" dirty="0">
                    <a:solidFill>
                      <a:schemeClr val="accent1"/>
                    </a:solidFill>
                  </a:rPr>
                  <a:t>Incremental</a:t>
                </a:r>
                <a:r>
                  <a:rPr lang="en-GB" dirty="0"/>
                  <a:t> changes: at least restart at Step 3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932" t="-1823" r="-45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GB" dirty="0"/>
                  <a:t>Algorithm</a:t>
                </a:r>
              </a:p>
              <a:p>
                <a:pPr marL="714375" lvl="1" indent="-257175">
                  <a:buFont typeface="+mj-lt"/>
                  <a:buAutoNum type="arabicPeriod"/>
                </a:pPr>
                <a:r>
                  <a:rPr lang="en-GB" dirty="0"/>
                  <a:t>Build FO </a:t>
                </a:r>
                <a:r>
                  <a:rPr lang="en-GB" dirty="0" err="1"/>
                  <a:t>jtree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charset="0"/>
                      </a:rPr>
                      <m:t>𝐽</m:t>
                    </m:r>
                  </m:oMath>
                </a14:m>
                <a:r>
                  <a:rPr lang="en-GB" dirty="0"/>
                  <a:t> for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charset="0"/>
                      </a:rPr>
                      <m:t>𝐺</m:t>
                    </m:r>
                  </m:oMath>
                </a14:m>
                <a:endParaRPr lang="de-DE" dirty="0"/>
              </a:p>
              <a:p>
                <a:pPr marL="714375" lvl="1" indent="-257175">
                  <a:buFont typeface="+mj-lt"/>
                  <a:buAutoNum type="arabicPeriod"/>
                </a:pPr>
                <a:r>
                  <a:rPr lang="en-GB" dirty="0"/>
                  <a:t>Enter evidence </a:t>
                </a:r>
                <a14:m>
                  <m:oMath xmlns:m="http://schemas.openxmlformats.org/officeDocument/2006/math">
                    <m:r>
                      <a:rPr lang="de-DE" b="1" i="1" dirty="0">
                        <a:latin typeface="Cambria Math" charset="0"/>
                      </a:rPr>
                      <m:t>𝑬</m:t>
                    </m:r>
                  </m:oMath>
                </a14:m>
                <a:r>
                  <a:rPr lang="en-GB" dirty="0"/>
                  <a:t> into 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charset="0"/>
                      </a:rPr>
                      <m:t>𝐽</m:t>
                    </m:r>
                  </m:oMath>
                </a14:m>
                <a:endParaRPr lang="en-GB" dirty="0"/>
              </a:p>
              <a:p>
                <a:pPr marL="714375" lvl="1" indent="-257175">
                  <a:buFont typeface="+mj-lt"/>
                  <a:buAutoNum type="arabicPeriod"/>
                </a:pPr>
                <a:r>
                  <a:rPr lang="en-GB" dirty="0"/>
                  <a:t>Pass messages in 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charset="0"/>
                      </a:rPr>
                      <m:t>𝐽</m:t>
                    </m:r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Inbound</a:t>
                </a:r>
              </a:p>
              <a:p>
                <a:pPr lvl="2"/>
                <a:r>
                  <a:rPr lang="en-GB" dirty="0"/>
                  <a:t>Outbound</a:t>
                </a:r>
              </a:p>
              <a:p>
                <a:pPr marL="714375" lvl="1" indent="-257175">
                  <a:buFont typeface="+mj-lt"/>
                  <a:buAutoNum type="arabicPeriod"/>
                </a:pPr>
                <a:r>
                  <a:rPr lang="en-GB" dirty="0"/>
                  <a:t>Answer queries </a:t>
                </a:r>
                <a14:m>
                  <m:oMath xmlns:m="http://schemas.openxmlformats.org/officeDocument/2006/math">
                    <m:r>
                      <a:rPr lang="en-GB" b="1" i="1" dirty="0">
                        <a:latin typeface="Cambria Math" charset="0"/>
                      </a:rPr>
                      <m:t>𝑸</m:t>
                    </m:r>
                  </m:oMath>
                </a14:m>
                <a:endParaRPr lang="en-US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3"/>
                <a:stretch>
                  <a:fillRect l="-2821" t="-21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50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979306" y="4968613"/>
            <a:ext cx="7185387" cy="1001026"/>
            <a:chOff x="924609" y="4890128"/>
            <a:chExt cx="7185387" cy="1001026"/>
          </a:xfrm>
        </p:grpSpPr>
        <p:grpSp>
          <p:nvGrpSpPr>
            <p:cNvPr id="17" name="Group 16"/>
            <p:cNvGrpSpPr/>
            <p:nvPr/>
          </p:nvGrpSpPr>
          <p:grpSpPr>
            <a:xfrm>
              <a:off x="924609" y="4890128"/>
              <a:ext cx="7185387" cy="716092"/>
              <a:chOff x="924609" y="4890128"/>
              <a:chExt cx="7185387" cy="71609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924609" y="4890128"/>
                    <a:ext cx="1705233" cy="715089"/>
                  </a:xfrm>
                  <a:prstGeom prst="round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marL="49213"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𝐻𝑜𝑡</m:t>
                          </m:r>
                          <m:r>
                            <a:rPr lang="en-GB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𝐴𝑝𝑝</m:t>
                          </m:r>
                          <m:d>
                            <m:dPr>
                              <m:ctrlPr>
                                <a:rPr lang="de-DE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dirty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𝐴</m:t>
                              </m:r>
                            </m:e>
                          </m:d>
                        </m:oMath>
                      </m:oMathPara>
                    </a14:m>
                    <a:endParaRPr lang="de-DE" b="0" i="1" dirty="0">
                      <a:solidFill>
                        <a:schemeClr val="tx1"/>
                      </a:solidFill>
                      <a:latin typeface="Cambria Math" charset="0"/>
                    </a:endParaRPr>
                  </a:p>
                  <a:p>
                    <a:pPr marL="49213"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𝐵𝑖𝑧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𝑀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)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3" name="TextBox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4609" y="4890128"/>
                    <a:ext cx="1705233" cy="715089"/>
                  </a:xfrm>
                  <a:prstGeom prst="roundRect">
                    <a:avLst/>
                  </a:prstGeom>
                  <a:blipFill rotWithShape="0">
                    <a:blip r:embed="rId4"/>
                    <a:stretch>
                      <a:fillRect t="-41667" b="-18333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3664686" y="4891131"/>
                    <a:ext cx="1705233" cy="715089"/>
                  </a:xfrm>
                  <a:prstGeom prst="round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𝐻𝑜𝑡</m:t>
                          </m:r>
                          <m:r>
                            <a:rPr lang="en-GB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a:rPr lang="en-GB" i="1" dirty="0" err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𝐴𝑡𝑡𝐶𝑛𝑓</m:t>
                          </m:r>
                          <m:d>
                            <m:dPr>
                              <m:ctrlPr>
                                <a:rPr lang="de-DE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dirty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𝑋</m:t>
                              </m:r>
                            </m:e>
                          </m:d>
                        </m:oMath>
                      </m:oMathPara>
                    </a14:m>
                    <a:endParaRPr lang="de-DE" b="0" i="1" dirty="0">
                      <a:solidFill>
                        <a:schemeClr val="tx1"/>
                      </a:solidFill>
                      <a:latin typeface="Cambria Math" charset="0"/>
                    </a:endParaRPr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𝑅𝑒𝑠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𝑋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)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4" name="TextBox 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64686" y="4891131"/>
                    <a:ext cx="1705233" cy="715089"/>
                  </a:xfrm>
                  <a:prstGeom prst="roundRect">
                    <a:avLst/>
                  </a:prstGeom>
                  <a:blipFill rotWithShape="0">
                    <a:blip r:embed="rId5"/>
                    <a:stretch>
                      <a:fillRect t="-42857" b="-19328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6404763" y="4890552"/>
                    <a:ext cx="1705233" cy="715089"/>
                  </a:xfrm>
                  <a:prstGeom prst="round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𝐻𝑜𝑡</m:t>
                          </m:r>
                          <m:r>
                            <a:rPr lang="en-GB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a:rPr lang="en-GB" i="1" dirty="0" err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𝐴𝑡𝑡𝐶𝑛𝑓</m:t>
                          </m:r>
                          <m:r>
                            <m:rPr>
                              <m:nor/>
                            </m:rPr>
                            <a:rPr lang="de-DE" b="0" i="0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de-DE" b="0" i="0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de-DE" b="0" i="0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)</m:t>
                          </m:r>
                        </m:oMath>
                      </m:oMathPara>
                    </a14:m>
                    <a:endParaRPr lang="de-DE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𝑃𝑢𝑏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𝑋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,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𝑃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)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5" name="TextBox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04763" y="4890552"/>
                    <a:ext cx="1705233" cy="715089"/>
                  </a:xfrm>
                  <a:prstGeom prst="roundRect">
                    <a:avLst/>
                  </a:prstGeom>
                  <a:blipFill rotWithShape="0">
                    <a:blip r:embed="rId6"/>
                    <a:stretch>
                      <a:fillRect t="-43697" b="-17647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6" name="Straight Connector 25"/>
              <p:cNvCxnSpPr/>
              <p:nvPr/>
            </p:nvCxnSpPr>
            <p:spPr>
              <a:xfrm>
                <a:off x="2629842" y="5247673"/>
                <a:ext cx="1034844" cy="100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V="1">
                <a:off x="5369919" y="5248097"/>
                <a:ext cx="1034844" cy="57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1551233" y="5614090"/>
                  <a:ext cx="398122" cy="27706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br>
                    <a:rPr lang="de-DE" b="0" dirty="0"/>
                  </a:br>
                  <a:endParaRPr lang="en-GB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1233" y="5614090"/>
                  <a:ext cx="398122" cy="277064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2391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4369010" y="5608247"/>
                  <a:ext cx="29341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9010" y="5608247"/>
                  <a:ext cx="293414" cy="27699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20833" r="-6250" b="-2391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7363287" y="5599798"/>
                  <a:ext cx="29341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63287" y="5599798"/>
                  <a:ext cx="293414" cy="276999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20833" r="-6250" b="-2444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5353764" y="5232716"/>
                  <a:ext cx="1205571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𝐻𝑜𝑡</m:t>
                        </m:r>
                      </m:oMath>
                    </m:oMathPara>
                  </a14:m>
                  <a:endParaRPr lang="de-DE" i="1" dirty="0">
                    <a:solidFill>
                      <a:schemeClr val="tx1"/>
                    </a:solidFill>
                    <a:latin typeface="Cambria Math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err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𝐴𝑡𝑡𝐶𝑛𝑓</m:t>
                        </m:r>
                        <m:d>
                          <m:dPr>
                            <m:ctrlPr>
                              <a:rPr lang="de-DE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 dirty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𝑋</m:t>
                            </m:r>
                          </m:e>
                        </m:d>
                      </m:oMath>
                    </m:oMathPara>
                  </a14:m>
                  <a:endParaRPr lang="de-DE" i="1" dirty="0">
                    <a:solidFill>
                      <a:schemeClr val="tx1"/>
                    </a:solidFill>
                    <a:latin typeface="Cambria Math" charset="0"/>
                  </a:endParaRPr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3764" y="5232716"/>
                  <a:ext cx="1205571" cy="646331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5556" b="-754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/>
                <p:cNvSpPr/>
                <p:nvPr/>
              </p:nvSpPr>
              <p:spPr>
                <a:xfrm>
                  <a:off x="2832113" y="5232716"/>
                  <a:ext cx="62632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>
                            <a:latin typeface="Cambria Math" charset="0"/>
                          </a:rPr>
                          <m:t>𝐻𝑜𝑡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2113" y="5232716"/>
                  <a:ext cx="626325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/>
          <p:cNvGrpSpPr/>
          <p:nvPr/>
        </p:nvGrpSpPr>
        <p:grpSpPr>
          <a:xfrm>
            <a:off x="979306" y="4968613"/>
            <a:ext cx="7185387" cy="1278462"/>
            <a:chOff x="924609" y="4890128"/>
            <a:chExt cx="7185387" cy="1278462"/>
          </a:xfrm>
        </p:grpSpPr>
        <p:grpSp>
          <p:nvGrpSpPr>
            <p:cNvPr id="29" name="Group 28"/>
            <p:cNvGrpSpPr/>
            <p:nvPr/>
          </p:nvGrpSpPr>
          <p:grpSpPr>
            <a:xfrm>
              <a:off x="924609" y="4890128"/>
              <a:ext cx="7185387" cy="716092"/>
              <a:chOff x="924609" y="4890128"/>
              <a:chExt cx="7185387" cy="71609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924609" y="4890128"/>
                    <a:ext cx="1705233" cy="715089"/>
                  </a:xfrm>
                  <a:prstGeom prst="round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marL="49213"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𝐻𝑜𝑡</m:t>
                          </m:r>
                          <m:r>
                            <a:rPr lang="en-GB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𝐴𝑝𝑝</m:t>
                          </m:r>
                          <m:d>
                            <m:dPr>
                              <m:ctrlPr>
                                <a:rPr lang="de-DE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dirty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𝐴</m:t>
                              </m:r>
                            </m:e>
                          </m:d>
                        </m:oMath>
                      </m:oMathPara>
                    </a14:m>
                    <a:endParaRPr lang="de-DE" b="0" i="1" dirty="0">
                      <a:solidFill>
                        <a:schemeClr val="tx1"/>
                      </a:solidFill>
                      <a:latin typeface="Cambria Math" charset="0"/>
                    </a:endParaRPr>
                  </a:p>
                  <a:p>
                    <a:pPr marL="49213"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𝐵𝑖𝑧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𝑀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)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5" name="TextBox 3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4609" y="4890128"/>
                    <a:ext cx="1705233" cy="715089"/>
                  </a:xfrm>
                  <a:prstGeom prst="roundRect">
                    <a:avLst/>
                  </a:prstGeom>
                  <a:blipFill rotWithShape="0">
                    <a:blip r:embed="rId4"/>
                    <a:stretch>
                      <a:fillRect t="-41667" b="-18333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3664686" y="4891131"/>
                    <a:ext cx="1705233" cy="715089"/>
                  </a:xfrm>
                  <a:prstGeom prst="round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𝐻𝑜𝑡</m:t>
                          </m:r>
                          <m:r>
                            <a:rPr lang="en-GB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a:rPr lang="en-GB" i="1" dirty="0" err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𝐴𝑡𝑡𝐶𝑛𝑓</m:t>
                          </m:r>
                          <m:d>
                            <m:dPr>
                              <m:ctrlPr>
                                <a:rPr lang="de-DE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dirty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𝑋</m:t>
                              </m:r>
                            </m:e>
                          </m:d>
                        </m:oMath>
                      </m:oMathPara>
                    </a14:m>
                    <a:endParaRPr lang="de-DE" b="0" i="1" dirty="0">
                      <a:solidFill>
                        <a:schemeClr val="tx1"/>
                      </a:solidFill>
                      <a:latin typeface="Cambria Math" charset="0"/>
                    </a:endParaRPr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𝑅𝑒𝑠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𝑋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)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6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64686" y="4891131"/>
                    <a:ext cx="1705233" cy="715089"/>
                  </a:xfrm>
                  <a:prstGeom prst="roundRect">
                    <a:avLst/>
                  </a:prstGeom>
                  <a:blipFill rotWithShape="0">
                    <a:blip r:embed="rId5"/>
                    <a:stretch>
                      <a:fillRect t="-42857" b="-19328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6404763" y="4890552"/>
                    <a:ext cx="1705233" cy="715089"/>
                  </a:xfrm>
                  <a:prstGeom prst="round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𝐻𝑜𝑡</m:t>
                          </m:r>
                          <m:r>
                            <a:rPr lang="en-GB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a:rPr lang="en-GB" i="1" dirty="0" err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𝐴𝑡𝑡𝐶𝑛𝑓</m:t>
                          </m:r>
                          <m:r>
                            <m:rPr>
                              <m:nor/>
                            </m:rPr>
                            <a:rPr lang="de-DE" b="0" i="0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de-DE" b="0" i="0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de-DE" b="0" i="0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)</m:t>
                          </m:r>
                        </m:oMath>
                      </m:oMathPara>
                    </a14:m>
                    <a:endParaRPr lang="de-DE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𝑃𝑢𝑏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𝑋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,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𝑃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)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7" name="TextBox 3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04763" y="4890552"/>
                    <a:ext cx="1705233" cy="715089"/>
                  </a:xfrm>
                  <a:prstGeom prst="roundRect">
                    <a:avLst/>
                  </a:prstGeom>
                  <a:blipFill rotWithShape="0">
                    <a:blip r:embed="rId6"/>
                    <a:stretch>
                      <a:fillRect t="-43697" b="-17647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8" name="Straight Connector 37"/>
              <p:cNvCxnSpPr/>
              <p:nvPr/>
            </p:nvCxnSpPr>
            <p:spPr>
              <a:xfrm>
                <a:off x="2629842" y="5247673"/>
                <a:ext cx="1034844" cy="100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V="1">
                <a:off x="5369919" y="5248097"/>
                <a:ext cx="1034844" cy="57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1551233" y="5614090"/>
                  <a:ext cx="451983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21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1233" y="5614090"/>
                  <a:ext cx="451983" cy="553998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5333" r="-5333" b="-769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4105846" y="5614592"/>
                  <a:ext cx="932307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de-DE" i="1">
                            <a:latin typeface="Cambria Math" charset="0"/>
                          </a:rPr>
                          <m:t>,</m:t>
                        </m:r>
                        <m:sSubSup>
                          <m:sSubSup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i="1">
                                <a:latin typeface="Cambria Math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de-DE" i="1">
                                <a:latin typeface="Cambria Math" charset="0"/>
                              </a:rPr>
                              <m:t>2</m:t>
                            </m:r>
                          </m:sub>
                          <m:sup>
                            <m:r>
                              <a:rPr lang="de-DE" i="1">
                                <a:latin typeface="Cambria Math" charset="0"/>
                              </a:rPr>
                              <m:t>′</m:t>
                            </m:r>
                          </m:sup>
                        </m:sSubSup>
                      </m:oMath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12</m:t>
                            </m:r>
                          </m:sub>
                        </m:sSub>
                        <m:r>
                          <a:rPr lang="de-DE" b="0" i="1" smtClean="0">
                            <a:latin typeface="Cambria Math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23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5846" y="5614592"/>
                  <a:ext cx="932307" cy="553998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3289" r="-2632" b="-769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6952277" y="5602046"/>
                  <a:ext cx="620490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  <m:r>
                          <a:rPr lang="de-DE" i="1">
                            <a:latin typeface="Cambria Math" charset="0"/>
                          </a:rPr>
                          <m:t>,</m:t>
                        </m:r>
                        <m:sSubSup>
                          <m:sSubSup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i="1">
                                <a:latin typeface="Cambria Math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3</m:t>
                            </m:r>
                          </m:sub>
                          <m:sup>
                            <m:r>
                              <a:rPr lang="de-DE" i="1">
                                <a:latin typeface="Cambria Math" charset="0"/>
                              </a:rPr>
                              <m:t>′</m:t>
                            </m:r>
                          </m:sup>
                        </m:sSubSup>
                      </m:oMath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23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2277" y="5602046"/>
                  <a:ext cx="620490" cy="553998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7843" r="-3922" b="-769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/>
                <p:cNvSpPr/>
                <p:nvPr/>
              </p:nvSpPr>
              <p:spPr>
                <a:xfrm>
                  <a:off x="5353764" y="5232716"/>
                  <a:ext cx="1205571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𝐻𝑜𝑡</m:t>
                        </m:r>
                      </m:oMath>
                    </m:oMathPara>
                  </a14:m>
                  <a:endParaRPr lang="de-DE" i="1" dirty="0">
                    <a:solidFill>
                      <a:schemeClr val="tx1"/>
                    </a:solidFill>
                    <a:latin typeface="Cambria Math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err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𝐴𝑡𝑡𝐶𝑛𝑓</m:t>
                        </m:r>
                        <m:d>
                          <m:dPr>
                            <m:ctrlPr>
                              <a:rPr lang="de-DE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 dirty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𝑋</m:t>
                            </m:r>
                          </m:e>
                        </m:d>
                      </m:oMath>
                    </m:oMathPara>
                  </a14:m>
                  <a:endParaRPr lang="de-DE" i="1" dirty="0">
                    <a:solidFill>
                      <a:schemeClr val="tx1"/>
                    </a:solidFill>
                    <a:latin typeface="Cambria Math" charset="0"/>
                  </a:endParaRPr>
                </a:p>
              </p:txBody>
            </p:sp>
          </mc:Choice>
          <mc:Fallback xmlns="">
            <p:sp>
              <p:nvSpPr>
                <p:cNvPr id="33" name="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3764" y="5232716"/>
                  <a:ext cx="1205571" cy="646331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5556" b="-754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/>
                <p:cNvSpPr/>
                <p:nvPr/>
              </p:nvSpPr>
              <p:spPr>
                <a:xfrm>
                  <a:off x="2832113" y="5232716"/>
                  <a:ext cx="62632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>
                            <a:latin typeface="Cambria Math" charset="0"/>
                          </a:rPr>
                          <m:t>𝐻𝑜𝑡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4" name="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2113" y="5232716"/>
                  <a:ext cx="626325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2382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QA: Most probable assignment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to all variables: most probable explanation (MPE)</a:t>
                </a:r>
                <a:endParaRPr lang="de-DE" b="1" dirty="0"/>
              </a:p>
              <a:p>
                <a:pPr lvl="1"/>
                <a:endParaRPr lang="de-DE" b="1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(L)VE: </a:t>
                </a:r>
                <a:r>
                  <a:rPr lang="en-US" dirty="0">
                    <a:solidFill>
                      <a:schemeClr val="accent1"/>
                    </a:solidFill>
                  </a:rPr>
                  <a:t>maxing out</a:t>
                </a:r>
                <a:r>
                  <a:rPr lang="en-US" dirty="0"/>
                  <a:t> (instead of summing out)</a:t>
                </a:r>
              </a:p>
              <a:p>
                <a:pPr lvl="1"/>
                <a:r>
                  <a:rPr lang="en-US" dirty="0"/>
                  <a:t>(L)JT: message calculation by maxing out </a:t>
                </a:r>
                <a:endParaRPr lang="de-DE" b="1" dirty="0"/>
              </a:p>
              <a:p>
                <a:r>
                  <a:rPr lang="en-US" dirty="0"/>
                  <a:t>to subset of variables: maximum a posteriori (MAP)</a:t>
                </a:r>
                <a:br>
                  <a:rPr lang="en-US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mr-IN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mr-IN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de-DE" sz="2400">
                                <a:latin typeface="Cambria Math" charset="0"/>
                              </a:rPr>
                              <m:t>arg</m:t>
                            </m:r>
                            <m:r>
                              <m:rPr>
                                <m:sty m:val="p"/>
                              </m:rPr>
                              <a:rPr lang="mr-IN" sz="2400">
                                <a:latin typeface="Cambria Math" charset="0"/>
                              </a:rPr>
                              <m:t>max</m:t>
                            </m:r>
                          </m:e>
                          <m:lim>
                            <m:r>
                              <a:rPr lang="de-DE" sz="2400" i="1">
                                <a:latin typeface="Cambria Math" charset="0"/>
                              </a:rPr>
                              <m:t>𝑅𝑒𝑠</m:t>
                            </m:r>
                            <m:r>
                              <a:rPr lang="de-DE" sz="2400" i="1">
                                <a:latin typeface="Cambria Math" charset="0"/>
                              </a:rPr>
                              <m:t>.</m:t>
                            </m:r>
                            <m:r>
                              <a:rPr lang="de-DE" sz="2400" i="1">
                                <a:latin typeface="Cambria Math" charset="0"/>
                              </a:rPr>
                              <m:t>𝑒𝑣𝑒</m:t>
                            </m:r>
                            <m:r>
                              <a:rPr lang="de-DE" sz="2400" i="1">
                                <a:latin typeface="Cambria Math" charset="0"/>
                              </a:rPr>
                              <m:t>,</m:t>
                            </m:r>
                            <m:r>
                              <a:rPr lang="de-DE" sz="2400" i="1">
                                <a:latin typeface="Cambria Math" charset="0"/>
                              </a:rPr>
                              <m:t>𝐵𝑖𝑧</m:t>
                            </m:r>
                            <m:r>
                              <a:rPr lang="de-DE" sz="2400" i="1">
                                <a:latin typeface="Cambria Math" charset="0"/>
                              </a:rPr>
                              <m:t>.</m:t>
                            </m:r>
                            <m:sSub>
                              <m:sSubPr>
                                <m:ctrlPr>
                                  <a:rPr lang="de-DE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400" i="1">
                                    <a:latin typeface="Cambria Math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de-DE" sz="2400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de-DE" sz="24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eqArr>
                              <m:eqArrPr>
                                <m:ctrlPr>
                                  <a:rPr lang="de-DE" sz="2400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m:rPr>
                                    <m:brk m:alnAt="7"/>
                                  </m:rPr>
                                  <a:rPr lang="de-DE" sz="2400" i="1">
                                    <a:latin typeface="Cambria Math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de-DE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de-DE" sz="2400" i="1">
                                        <a:latin typeface="Cambria Math" charset="0"/>
                                      </a:rPr>
                                      <m:t>𝐴</m:t>
                                    </m:r>
                                    <m:r>
                                      <a:rPr lang="de-DE" sz="2400" i="1">
                                        <a:latin typeface="Cambria Math" charset="0"/>
                                      </a:rPr>
                                      <m:t>𝑝𝑝</m:t>
                                    </m:r>
                                    <m:d>
                                      <m:dPr>
                                        <m:ctrlPr>
                                          <a:rPr lang="de-DE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de-DE" sz="2400" i="1">
                                            <a:latin typeface="Cambria Math" charset="0"/>
                                          </a:rPr>
                                          <m:t>𝐴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m:rPr>
                                    <m:brk m:alnAt="7"/>
                                  </m:rPr>
                                  <a:rPr lang="de-DE" sz="2400" i="1">
                                    <a:latin typeface="Cambria Math" charset="0"/>
                                  </a:rPr>
                                  <m:t>,</m:t>
                                </m:r>
                                <m:r>
                                  <a:rPr lang="de-DE" sz="2400" i="1">
                                    <a:latin typeface="Cambria Math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de-DE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de-DE" sz="2400" i="1">
                                        <a:latin typeface="Cambria Math" charset="0"/>
                                      </a:rPr>
                                      <m:t>𝐵</m:t>
                                    </m:r>
                                    <m:r>
                                      <a:rPr lang="de-DE" sz="2400" i="1">
                                        <a:latin typeface="Cambria Math" charset="0"/>
                                      </a:rPr>
                                      <m:t>𝑖𝑧</m:t>
                                    </m:r>
                                    <m:d>
                                      <m:dPr>
                                        <m:ctrlPr>
                                          <a:rPr lang="de-DE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de-DE" sz="2400" i="1">
                                            <a:latin typeface="Cambria Math" charset="0"/>
                                          </a:rPr>
                                          <m:t>𝑀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m:rPr>
                                    <m:brk m:alnAt="7"/>
                                  </m:rPr>
                                  <a:rPr lang="de-DE" sz="2400" i="1">
                                    <a:latin typeface="Cambria Math" charset="0"/>
                                  </a:rPr>
                                  <m:t>,</m:t>
                                </m:r>
                                <m:r>
                                  <a:rPr lang="de-DE" sz="2400" i="1">
                                    <a:latin typeface="Cambria Math" charset="0"/>
                                  </a:rPr>
                                  <m:t> </m:t>
                                </m:r>
                                <m:r>
                                  <a:rPr lang="de-DE" sz="2400" i="1">
                                    <a:latin typeface="Cambria Math" charset="0"/>
                                  </a:rPr>
                                  <m:t>𝑀</m:t>
                                </m:r>
                                <m:r>
                                  <a:rPr lang="de-DE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≠</m:t>
                                </m:r>
                                <m:sSub>
                                  <m:sSubPr>
                                    <m:ctrlPr>
                                      <a:rPr lang="de-DE" sz="2400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de-DE" sz="24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de-DE" sz="24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de-DE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,</m:t>
                                </m:r>
                              </m:e>
                              <m:e>
                                <m:r>
                                  <a:rPr lang="de-DE" sz="2400" i="1">
                                    <a:latin typeface="Cambria Math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de-DE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2400" i="1">
                                        <a:latin typeface="Cambria Math" charset="0"/>
                                      </a:rPr>
                                      <m:t>𝐴𝑡𝑡𝐶𝑛𝑓</m:t>
                                    </m:r>
                                    <m:d>
                                      <m:dPr>
                                        <m:ctrlPr>
                                          <a:rPr lang="de-DE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sz="2400" i="1">
                                            <a:latin typeface="Cambria Math" charset="0"/>
                                          </a:rPr>
                                          <m:t>𝑋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de-DE" sz="2400" i="1">
                                    <a:latin typeface="Cambria Math" charset="0"/>
                                  </a:rPr>
                                  <m:t>,</m:t>
                                </m:r>
                                <m:r>
                                  <a:rPr lang="de-DE" sz="2400" i="1">
                                    <a:latin typeface="Cambria Math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de-DE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2400" i="1">
                                        <a:latin typeface="Cambria Math" charset="0"/>
                                      </a:rPr>
                                      <m:t>𝑃𝑢𝑏</m:t>
                                    </m:r>
                                    <m:d>
                                      <m:dPr>
                                        <m:ctrlPr>
                                          <a:rPr lang="de-DE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sz="2400" i="1">
                                            <a:latin typeface="Cambria Math" charset="0"/>
                                          </a:rPr>
                                          <m:t>𝑋</m:t>
                                        </m:r>
                                        <m:r>
                                          <a:rPr lang="de-DE" sz="2400" i="1">
                                            <a:latin typeface="Cambria Math" charset="0"/>
                                          </a:rPr>
                                          <m:t>,</m:t>
                                        </m:r>
                                        <m:r>
                                          <a:rPr lang="de-DE" sz="2400" i="1">
                                            <a:latin typeface="Cambria Math" charset="0"/>
                                          </a:rPr>
                                          <m:t>𝑃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de-DE" sz="2400" i="1">
                                    <a:latin typeface="Cambria Math" charset="0"/>
                                  </a:rPr>
                                  <m:t>,</m:t>
                                </m:r>
                              </m:e>
                              <m:e>
                                <m:r>
                                  <a:rPr lang="de-DE" sz="2400" i="1">
                                    <a:latin typeface="Cambria Math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de-DE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2400" i="1">
                                        <a:latin typeface="Cambria Math" charset="0"/>
                                      </a:rPr>
                                      <m:t>𝑅𝑒𝑠</m:t>
                                    </m:r>
                                    <m:d>
                                      <m:dPr>
                                        <m:ctrlPr>
                                          <a:rPr lang="de-DE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sz="2400" i="1">
                                            <a:latin typeface="Cambria Math" charset="0"/>
                                          </a:rPr>
                                          <m:t>𝑋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de-DE" sz="2400" i="1">
                                    <a:latin typeface="Cambria Math" charset="0"/>
                                  </a:rPr>
                                  <m:t>, </m:t>
                                </m:r>
                                <m:r>
                                  <a:rPr lang="de-DE" sz="2400" i="1">
                                    <a:latin typeface="Cambria Math" charset="0"/>
                                  </a:rPr>
                                  <m:t>𝑋</m:t>
                                </m:r>
                                <m:r>
                                  <a:rPr lang="de-DE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≠</m:t>
                                </m:r>
                                <m:r>
                                  <a:rPr lang="de-DE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𝑒𝑣𝑒</m:t>
                                </m:r>
                                <m:r>
                                  <a:rPr lang="de-DE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,</m:t>
                                </m:r>
                                <m:r>
                                  <a:rPr lang="de-DE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𝑟</m:t>
                                </m:r>
                                <m:r>
                                  <a:rPr lang="de-DE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(</m:t>
                                </m:r>
                                <m:r>
                                  <a:rPr lang="de-DE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𝐻𝑜𝑡</m:t>
                                </m:r>
                                <m:r>
                                  <a:rPr lang="de-DE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)</m:t>
                                </m:r>
                              </m:e>
                            </m:eqArr>
                          </m:sub>
                          <m:sup/>
                          <m:e>
                            <m:sSub>
                              <m:sSubPr>
                                <m:ctrlPr>
                                  <a:rPr lang="de-DE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400" i="1">
                                    <a:latin typeface="Cambria Math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de-DE" sz="2400" i="1">
                                    <a:latin typeface="Cambria Math" charset="0"/>
                                  </a:rPr>
                                  <m:t>𝐺</m:t>
                                </m:r>
                              </m:sub>
                            </m:sSub>
                          </m:e>
                        </m:nary>
                      </m:e>
                    </m:func>
                  </m:oMath>
                </a14:m>
                <a:endParaRPr lang="en-US" dirty="0"/>
              </a:p>
              <a:p>
                <a:pPr lvl="1"/>
                <a:r>
                  <a:rPr lang="en-GB" i="1" dirty="0"/>
                  <a:t>MAP a more general case of MPE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b="1" i="1">
                        <a:solidFill>
                          <a:schemeClr val="accent2"/>
                        </a:solidFill>
                        <a:latin typeface="Cambria Math" charset="0"/>
                      </a:rPr>
                      <m:t>∑</m:t>
                    </m:r>
                  </m:oMath>
                </a14:m>
                <a:r>
                  <a:rPr lang="en-GB" b="1" dirty="0">
                    <a:solidFill>
                      <a:schemeClr val="accent2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1" i="1" dirty="0">
                        <a:solidFill>
                          <a:schemeClr val="accent2"/>
                        </a:solidFill>
                        <a:latin typeface="Cambria Math" charset="0"/>
                      </a:rPr>
                      <m:t>max</m:t>
                    </m:r>
                  </m:oMath>
                </a14:m>
                <a:r>
                  <a:rPr lang="en-GB" b="1" dirty="0">
                    <a:solidFill>
                      <a:schemeClr val="accent2"/>
                    </a:solidFill>
                  </a:rPr>
                  <a:t> not commutative!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130" r="-850" b="-25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51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762740" y="1817851"/>
                <a:ext cx="1618520" cy="6879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mr-IN" sz="2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mr-IN" sz="2400" b="1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de-DE" sz="2400">
                                  <a:latin typeface="Cambria Math" charset="0"/>
                                </a:rPr>
                                <m:t>arg</m:t>
                              </m:r>
                              <m:r>
                                <m:rPr>
                                  <m:sty m:val="p"/>
                                </m:rPr>
                                <a:rPr lang="mr-IN" sz="2400">
                                  <a:latin typeface="Cambria Math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de-DE" sz="2400" i="1">
                                  <a:latin typeface="Cambria Math" charset="0"/>
                                </a:rPr>
                                <m:t>𝑟𝑣</m:t>
                              </m:r>
                              <m:r>
                                <a:rPr lang="de-DE" sz="2400" b="1" i="1"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lang="de-DE" sz="2400" i="1">
                                  <a:latin typeface="Cambria Math" charset="0"/>
                                </a:rPr>
                                <m:t>𝐺</m:t>
                              </m:r>
                              <m:r>
                                <a:rPr lang="de-DE" sz="2400" b="1" i="1">
                                  <a:latin typeface="Cambria Math" charset="0"/>
                                </a:rPr>
                                <m:t>)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de-DE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i="1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de-DE" sz="2400" i="1">
                                  <a:latin typeface="Cambria Math" charset="0"/>
                                </a:rPr>
                                <m:t>𝐺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2740" y="1817851"/>
                <a:ext cx="1618520" cy="687945"/>
              </a:xfrm>
              <a:prstGeom prst="rect">
                <a:avLst/>
              </a:prstGeom>
              <a:blipFill rotWithShape="0">
                <a:blip r:embed="rId3"/>
                <a:stretch>
                  <a:fillRect b="-79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6069027" y="1024818"/>
            <a:ext cx="2943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Dawid</a:t>
            </a:r>
            <a:r>
              <a:rPr lang="en-GB" dirty="0"/>
              <a:t> (1992), </a:t>
            </a:r>
            <a:r>
              <a:rPr lang="en-GB" dirty="0" err="1"/>
              <a:t>Dechter</a:t>
            </a:r>
            <a:r>
              <a:rPr lang="en-GB" dirty="0"/>
              <a:t> (1999)</a:t>
            </a:r>
          </a:p>
        </p:txBody>
      </p:sp>
    </p:spTree>
    <p:extLst>
      <p:ext uri="{BB962C8B-B14F-4D97-AF65-F5344CB8AC3E}">
        <p14:creationId xmlns:p14="http://schemas.microsoft.com/office/powerpoint/2010/main" val="214377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LJT: MPE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before: construction, evidence entering</a:t>
            </a:r>
          </a:p>
          <a:p>
            <a:r>
              <a:rPr lang="en-US" dirty="0"/>
              <a:t>Message passing</a:t>
            </a:r>
          </a:p>
          <a:p>
            <a:pPr lvl="1"/>
            <a:r>
              <a:rPr lang="en-US" dirty="0"/>
              <a:t>Only </a:t>
            </a:r>
            <a:r>
              <a:rPr lang="en-US" dirty="0">
                <a:solidFill>
                  <a:schemeClr val="accent1"/>
                </a:solidFill>
              </a:rPr>
              <a:t>one message pass </a:t>
            </a:r>
            <a:r>
              <a:rPr lang="en-US" dirty="0"/>
              <a:t>(from periphery to </a:t>
            </a:r>
            <a:r>
              <a:rPr lang="en-US" dirty="0" err="1"/>
              <a:t>centre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Max out remaining variables at </a:t>
            </a:r>
            <a:r>
              <a:rPr lang="en-US" dirty="0" err="1"/>
              <a:t>centre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52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979306" y="4804852"/>
            <a:ext cx="7185387" cy="1001026"/>
            <a:chOff x="924609" y="4890128"/>
            <a:chExt cx="7185387" cy="1001026"/>
          </a:xfrm>
        </p:grpSpPr>
        <p:grpSp>
          <p:nvGrpSpPr>
            <p:cNvPr id="10" name="Group 9"/>
            <p:cNvGrpSpPr/>
            <p:nvPr/>
          </p:nvGrpSpPr>
          <p:grpSpPr>
            <a:xfrm>
              <a:off x="924609" y="4890128"/>
              <a:ext cx="7185387" cy="716092"/>
              <a:chOff x="924609" y="4890128"/>
              <a:chExt cx="7185387" cy="71609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924609" y="4890128"/>
                    <a:ext cx="1705233" cy="715089"/>
                  </a:xfrm>
                  <a:prstGeom prst="round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marL="49213"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𝐻𝑜𝑡</m:t>
                          </m:r>
                          <m:r>
                            <a:rPr lang="en-GB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𝐴𝑝𝑝</m:t>
                          </m:r>
                          <m:d>
                            <m:dPr>
                              <m:ctrlPr>
                                <a:rPr lang="de-DE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dirty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𝐴</m:t>
                              </m:r>
                            </m:e>
                          </m:d>
                        </m:oMath>
                      </m:oMathPara>
                    </a14:m>
                    <a:endParaRPr lang="de-DE" b="0" i="1" dirty="0">
                      <a:solidFill>
                        <a:schemeClr val="tx1"/>
                      </a:solidFill>
                      <a:latin typeface="Cambria Math" charset="0"/>
                    </a:endParaRPr>
                  </a:p>
                  <a:p>
                    <a:pPr marL="49213"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𝐵𝑖𝑧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𝑀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)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" name="TextBox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4609" y="4890128"/>
                    <a:ext cx="1705233" cy="715089"/>
                  </a:xfrm>
                  <a:prstGeom prst="roundRect">
                    <a:avLst/>
                  </a:prstGeom>
                  <a:blipFill rotWithShape="0">
                    <a:blip r:embed="rId2"/>
                    <a:stretch>
                      <a:fillRect t="-42500" b="-18333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3664686" y="4891131"/>
                    <a:ext cx="1705233" cy="715089"/>
                  </a:xfrm>
                  <a:prstGeom prst="round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𝐻𝑜𝑡</m:t>
                          </m:r>
                          <m:r>
                            <a:rPr lang="en-GB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a:rPr lang="en-GB" i="1" dirty="0" err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𝐴𝑡𝑡𝐶𝑛𝑓</m:t>
                          </m:r>
                          <m:d>
                            <m:dPr>
                              <m:ctrlPr>
                                <a:rPr lang="de-DE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dirty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𝑋</m:t>
                              </m:r>
                            </m:e>
                          </m:d>
                        </m:oMath>
                      </m:oMathPara>
                    </a14:m>
                    <a:endParaRPr lang="de-DE" b="0" i="1" dirty="0">
                      <a:solidFill>
                        <a:schemeClr val="tx1"/>
                      </a:solidFill>
                      <a:latin typeface="Cambria Math" charset="0"/>
                    </a:endParaRPr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𝑅𝑒𝑠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𝑋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)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" name="TextBox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64686" y="4891131"/>
                    <a:ext cx="1705233" cy="715089"/>
                  </a:xfrm>
                  <a:prstGeom prst="roundRect">
                    <a:avLst/>
                  </a:prstGeom>
                  <a:blipFill rotWithShape="0">
                    <a:blip r:embed="rId3"/>
                    <a:stretch>
                      <a:fillRect t="-42500" b="-18333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6404763" y="4890552"/>
                    <a:ext cx="1705233" cy="715089"/>
                  </a:xfrm>
                  <a:prstGeom prst="round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𝐻𝑜𝑡</m:t>
                          </m:r>
                          <m:r>
                            <a:rPr lang="en-GB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a:rPr lang="en-GB" i="1" dirty="0" err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𝐴𝑡𝑡𝐶𝑛𝑓</m:t>
                          </m:r>
                          <m:r>
                            <m:rPr>
                              <m:nor/>
                            </m:rPr>
                            <a:rPr lang="de-DE" b="0" i="0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de-DE" b="0" i="0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de-DE" b="0" i="0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)</m:t>
                          </m:r>
                        </m:oMath>
                      </m:oMathPara>
                    </a14:m>
                    <a:endParaRPr lang="de-DE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𝑃𝑢𝑏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𝑋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,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𝑃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)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04763" y="4890552"/>
                    <a:ext cx="1705233" cy="715089"/>
                  </a:xfrm>
                  <a:prstGeom prst="roundRect">
                    <a:avLst/>
                  </a:prstGeom>
                  <a:blipFill rotWithShape="0">
                    <a:blip r:embed="rId4"/>
                    <a:stretch>
                      <a:fillRect t="-43333" b="-17500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9" name="Straight Connector 18"/>
              <p:cNvCxnSpPr/>
              <p:nvPr/>
            </p:nvCxnSpPr>
            <p:spPr>
              <a:xfrm>
                <a:off x="2629842" y="5247673"/>
                <a:ext cx="1034844" cy="100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V="1">
                <a:off x="5369919" y="5248097"/>
                <a:ext cx="1034844" cy="57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1551233" y="5614090"/>
                  <a:ext cx="398122" cy="27706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br>
                    <a:rPr lang="de-DE" b="0" dirty="0"/>
                  </a:br>
                  <a:endParaRPr lang="en-GB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1233" y="5614090"/>
                  <a:ext cx="398122" cy="277064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2444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4207056" y="5614155"/>
                  <a:ext cx="62049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de-DE" b="0" i="1" smtClean="0">
                            <a:latin typeface="Cambria Math" charset="0"/>
                          </a:rPr>
                          <m:t>,</m:t>
                        </m:r>
                        <m:sSubSup>
                          <m:sSub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  <m:sup>
                            <m:r>
                              <a:rPr lang="de-DE" b="0" i="1" smtClean="0">
                                <a:latin typeface="Cambria Math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7056" y="5614155"/>
                  <a:ext cx="620491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7843" r="-3922" b="-2444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6947133" y="5614155"/>
                  <a:ext cx="62049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  <m:r>
                          <a:rPr lang="de-DE" b="0" i="1" smtClean="0">
                            <a:latin typeface="Cambria Math" charset="0"/>
                          </a:rPr>
                          <m:t>,</m:t>
                        </m:r>
                        <m:sSubSup>
                          <m:sSub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3</m:t>
                            </m:r>
                          </m:sub>
                          <m:sup>
                            <m:r>
                              <a:rPr lang="de-DE" b="0" i="1" smtClean="0">
                                <a:latin typeface="Cambria Math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7133" y="5614155"/>
                  <a:ext cx="620491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8911" r="-3960" b="-2444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5353764" y="5232716"/>
                  <a:ext cx="1205571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𝐻𝑜𝑡</m:t>
                        </m:r>
                      </m:oMath>
                    </m:oMathPara>
                  </a14:m>
                  <a:endParaRPr lang="de-DE" i="1" dirty="0">
                    <a:solidFill>
                      <a:schemeClr val="tx1"/>
                    </a:solidFill>
                    <a:latin typeface="Cambria Math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err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𝐴𝑡𝑡𝐶𝑛𝑓</m:t>
                        </m:r>
                        <m:d>
                          <m:dPr>
                            <m:ctrlPr>
                              <a:rPr lang="de-DE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 dirty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𝑋</m:t>
                            </m:r>
                          </m:e>
                        </m:d>
                      </m:oMath>
                    </m:oMathPara>
                  </a14:m>
                  <a:endParaRPr lang="de-DE" i="1" dirty="0">
                    <a:solidFill>
                      <a:schemeClr val="tx1"/>
                    </a:solidFill>
                    <a:latin typeface="Cambria Math" charset="0"/>
                  </a:endParaRPr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3764" y="5232716"/>
                  <a:ext cx="1205571" cy="646331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5556" b="-849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2832113" y="5232716"/>
                  <a:ext cx="62632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>
                            <a:latin typeface="Cambria Math" charset="0"/>
                          </a:rPr>
                          <m:t>𝐻𝑜𝑡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2113" y="5232716"/>
                  <a:ext cx="626325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" name="TextBox 20"/>
          <p:cNvSpPr txBox="1"/>
          <p:nvPr/>
        </p:nvSpPr>
        <p:spPr>
          <a:xfrm>
            <a:off x="5769621" y="1024818"/>
            <a:ext cx="3242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Braun and </a:t>
            </a:r>
            <a:r>
              <a:rPr lang="en-GB" dirty="0" err="1"/>
              <a:t>Möller</a:t>
            </a:r>
            <a:r>
              <a:rPr lang="en-GB" dirty="0"/>
              <a:t> (under review)</a:t>
            </a:r>
          </a:p>
        </p:txBody>
      </p:sp>
    </p:spTree>
    <p:extLst>
      <p:ext uri="{BB962C8B-B14F-4D97-AF65-F5344CB8AC3E}">
        <p14:creationId xmlns:p14="http://schemas.microsoft.com/office/powerpoint/2010/main" val="7203425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LJT: MPE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Answering an MPE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charset="0"/>
                          </a:rPr>
                          <m:t>𝑚</m:t>
                        </m:r>
                      </m:e>
                      <m:sub>
                        <m:r>
                          <a:rPr lang="de-DE" b="0" i="1" smtClean="0">
                            <a:latin typeface="Cambria Math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US" dirty="0"/>
                  <a:t> through maxing out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charset="0"/>
                      </a:rPr>
                      <m:t>𝐴𝑝𝑝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charset="0"/>
                          </a:rPr>
                          <m:t>𝐴</m:t>
                        </m:r>
                      </m:e>
                    </m:d>
                    <m:r>
                      <a:rPr lang="de-DE" b="0" i="1" smtClean="0">
                        <a:latin typeface="Cambria Math" charset="0"/>
                      </a:rPr>
                      <m:t>, </m:t>
                    </m:r>
                    <m:r>
                      <a:rPr lang="de-DE" b="0" i="1" smtClean="0">
                        <a:latin typeface="Cambria Math" charset="0"/>
                      </a:rPr>
                      <m:t>𝐵𝑖𝑧</m:t>
                    </m:r>
                    <m:r>
                      <a:rPr lang="de-DE" b="0" i="1" smtClean="0">
                        <a:latin typeface="Cambria Math" charset="0"/>
                      </a:rPr>
                      <m:t>(</m:t>
                    </m:r>
                    <m:r>
                      <a:rPr lang="de-DE" b="0" i="1" smtClean="0">
                        <a:latin typeface="Cambria Math" charset="0"/>
                      </a:rPr>
                      <m:t>𝑀</m:t>
                    </m:r>
                    <m:r>
                      <a:rPr lang="de-DE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charset="0"/>
                          </a:rPr>
                          <m:t>𝑚</m:t>
                        </m:r>
                      </m:e>
                      <m:sub>
                        <m:r>
                          <a:rPr lang="de-DE" i="1">
                            <a:latin typeface="Cambria Math" charset="0"/>
                          </a:rPr>
                          <m:t>32</m:t>
                        </m:r>
                      </m:sub>
                    </m:sSub>
                  </m:oMath>
                </a14:m>
                <a:r>
                  <a:rPr lang="en-US" dirty="0"/>
                  <a:t> through maxing out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charset="0"/>
                      </a:rPr>
                      <m:t>𝑃𝑢𝑏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charset="0"/>
                          </a:rPr>
                          <m:t>𝑋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𝑃</m:t>
                        </m:r>
                      </m:e>
                    </m:d>
                  </m:oMath>
                </a14:m>
                <a:endParaRPr lang="de-DE" dirty="0"/>
              </a:p>
              <a:p>
                <a:pPr lvl="1"/>
                <a:r>
                  <a:rPr lang="de-DE" dirty="0"/>
                  <a:t>A</a:t>
                </a:r>
                <a:r>
                  <a:rPr lang="en-US" dirty="0"/>
                  <a:t>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charset="0"/>
                          </a:rPr>
                          <m:t>𝐶</m:t>
                        </m:r>
                      </m:e>
                      <m:sub>
                        <m:r>
                          <a:rPr lang="de-DE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max out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charset="0"/>
                      </a:rPr>
                      <m:t>𝑅𝑒𝑠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charset="0"/>
                          </a:rPr>
                          <m:t>𝑋</m:t>
                        </m:r>
                      </m:e>
                    </m:d>
                    <m:r>
                      <a:rPr lang="de-DE" b="0" i="0" smtClean="0">
                        <a:latin typeface="Cambria Math" charset="0"/>
                      </a:rPr>
                      <m:t>,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 charset="0"/>
                      </a:rPr>
                      <m:t>AttCnf</m:t>
                    </m:r>
                    <m:r>
                      <a:rPr lang="de-DE" b="0" i="0" smtClean="0">
                        <a:latin typeface="Cambria Math" charset="0"/>
                      </a:rPr>
                      <m:t>(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 charset="0"/>
                      </a:rPr>
                      <m:t>X</m:t>
                    </m:r>
                    <m:r>
                      <a:rPr lang="de-DE" b="0" i="0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1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53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-30833" y="3007952"/>
                <a:ext cx="9205662" cy="15234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smtClean="0">
                          <a:latin typeface="Cambria Math" charset="0"/>
                        </a:rPr>
                        <m:t>𝐻𝑜𝑡</m:t>
                      </m:r>
                      <m:r>
                        <a:rPr lang="de-DE" sz="2400" b="0" i="1" smtClean="0">
                          <a:latin typeface="Cambria Math" charset="0"/>
                        </a:rPr>
                        <m:t>=0      ∀</m:t>
                      </m:r>
                      <m:r>
                        <a:rPr lang="de-DE" sz="2400" b="0" i="1" smtClean="0">
                          <a:latin typeface="Cambria Math" charset="0"/>
                        </a:rPr>
                        <m:t>𝐴</m:t>
                      </m:r>
                      <m:r>
                        <a:rPr lang="de-DE" sz="2400" b="0" i="1" smtClean="0">
                          <a:latin typeface="Cambria Math" charset="0"/>
                        </a:rPr>
                        <m:t>,</m:t>
                      </m:r>
                      <m:r>
                        <a:rPr lang="de-DE" sz="2400" b="0" i="1" smtClean="0">
                          <a:latin typeface="Cambria Math" charset="0"/>
                        </a:rPr>
                        <m:t>𝑀</m:t>
                      </m:r>
                      <m:r>
                        <a:rPr lang="de-DE" sz="2400" b="0" i="1" smtClean="0">
                          <a:latin typeface="Cambria Math" charset="0"/>
                        </a:rPr>
                        <m:t> :</m:t>
                      </m:r>
                      <m:r>
                        <a:rPr lang="de-DE" sz="2400" b="0" i="1" smtClean="0">
                          <a:latin typeface="Cambria Math" charset="0"/>
                        </a:rPr>
                        <m:t>𝐴𝑝𝑝</m:t>
                      </m:r>
                      <m:d>
                        <m:d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b="0" i="1" smtClean="0">
                              <a:latin typeface="Cambria Math" charset="0"/>
                            </a:rPr>
                            <m:t>𝐴</m:t>
                          </m:r>
                        </m:e>
                      </m:d>
                      <m:r>
                        <a:rPr lang="de-DE" sz="2400" b="0" i="1" smtClean="0">
                          <a:latin typeface="Cambria Math" charset="0"/>
                        </a:rPr>
                        <m:t>=0, </m:t>
                      </m:r>
                      <m:r>
                        <a:rPr lang="de-DE" sz="2400" b="0" i="1" smtClean="0">
                          <a:latin typeface="Cambria Math" charset="0"/>
                        </a:rPr>
                        <m:t>𝐵𝑖𝑧</m:t>
                      </m:r>
                      <m:d>
                        <m:d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b="0" i="1" smtClean="0">
                              <a:latin typeface="Cambria Math" charset="0"/>
                            </a:rPr>
                            <m:t>𝑀</m:t>
                          </m:r>
                        </m:e>
                      </m:d>
                      <m:r>
                        <a:rPr lang="de-DE" sz="2400" b="0" i="1" smtClean="0">
                          <a:latin typeface="Cambria Math" charset="0"/>
                        </a:rPr>
                        <m:t>=0</m:t>
                      </m:r>
                    </m:oMath>
                  </m:oMathPara>
                </a14:m>
                <a:endParaRPr lang="de-DE" sz="2400" b="0" i="1" dirty="0">
                  <a:latin typeface="Cambria Math" charset="0"/>
                </a:endParaRPr>
              </a:p>
              <a:p>
                <a:endParaRPr lang="de-DE" sz="1050" b="0" i="1" dirty="0"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i="1" smtClean="0">
                          <a:latin typeface="Cambria Math" charset="0"/>
                        </a:rPr>
                        <m:t>∀</m:t>
                      </m:r>
                      <m:sSup>
                        <m:sSup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400" b="0" i="1" smtClean="0">
                              <a:latin typeface="Cambria Math" charset="0"/>
                            </a:rPr>
                            <m:t>𝑋</m:t>
                          </m:r>
                        </m:e>
                        <m:sup>
                          <m:r>
                            <a:rPr lang="de-DE" sz="2400" b="0" i="1" smtClean="0">
                              <a:latin typeface="Cambria Math" charset="0"/>
                            </a:rPr>
                            <m:t>′</m:t>
                          </m:r>
                        </m:sup>
                      </m:sSup>
                      <m:r>
                        <a:rPr lang="de-DE" sz="2400" b="0" i="1" smtClean="0">
                          <a:latin typeface="Cambria Math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b="0" i="1" smtClean="0">
                              <a:latin typeface="Cambria Math" charset="0"/>
                            </a:rPr>
                            <m:t>𝑎𝑙𝑖𝑐𝑒</m:t>
                          </m:r>
                          <m:r>
                            <a:rPr lang="de-DE" sz="2400" b="0" i="1" smtClean="0">
                              <a:latin typeface="Cambria Math" charset="0"/>
                            </a:rPr>
                            <m:t>,</m:t>
                          </m:r>
                          <m:r>
                            <a:rPr lang="de-DE" sz="2400" b="0" i="1" smtClean="0">
                              <a:latin typeface="Cambria Math" charset="0"/>
                            </a:rPr>
                            <m:t>𝑒𝑣𝑒</m:t>
                          </m:r>
                        </m:e>
                      </m:d>
                      <m:r>
                        <a:rPr lang="de-DE" sz="2400" b="0" i="1" smtClean="0">
                          <a:latin typeface="Cambria Math" charset="0"/>
                        </a:rPr>
                        <m:t>,</m:t>
                      </m:r>
                      <m:r>
                        <a:rPr lang="de-DE" sz="2400" b="0" i="1" smtClean="0">
                          <a:latin typeface="Cambria Math" charset="0"/>
                        </a:rPr>
                        <m:t>𝑃</m:t>
                      </m:r>
                      <m:r>
                        <a:rPr lang="de-DE" sz="2400" b="0" i="1" smtClean="0">
                          <a:latin typeface="Cambria Math" charset="0"/>
                        </a:rPr>
                        <m:t> :</m:t>
                      </m:r>
                      <m:r>
                        <a:rPr lang="de-DE" sz="2400" i="1">
                          <a:latin typeface="Cambria Math" charset="0"/>
                        </a:rPr>
                        <m:t>𝑅𝑒𝑠</m:t>
                      </m:r>
                      <m:d>
                        <m:d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2400" i="1">
                                  <a:latin typeface="Cambria Math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de-DE" sz="2400" b="0" i="1" smtClean="0">
                                  <a:latin typeface="Cambria Math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de-DE" sz="2400" b="0" i="1" smtClean="0">
                          <a:latin typeface="Cambria Math" charset="0"/>
                        </a:rPr>
                        <m:t>=1, </m:t>
                      </m:r>
                      <m:r>
                        <a:rPr lang="de-DE" sz="2400" b="0" i="1" smtClean="0">
                          <a:latin typeface="Cambria Math" charset="0"/>
                        </a:rPr>
                        <m:t>𝐴𝑡𝑡𝐶𝑛𝑓</m:t>
                      </m:r>
                      <m:d>
                        <m:d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2400" b="0" i="1" smtClean="0">
                                  <a:latin typeface="Cambria Math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de-DE" sz="2400" b="0" i="1" smtClean="0">
                                  <a:latin typeface="Cambria Math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de-DE" sz="2400" b="0" i="1" smtClean="0">
                          <a:latin typeface="Cambria Math" charset="0"/>
                        </a:rPr>
                        <m:t>=1, </m:t>
                      </m:r>
                      <m:r>
                        <a:rPr lang="de-DE" sz="2400" b="0" i="1" smtClean="0">
                          <a:latin typeface="Cambria Math" charset="0"/>
                        </a:rPr>
                        <m:t>𝑃𝑢𝑏</m:t>
                      </m:r>
                      <m:d>
                        <m:d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2400" b="0" i="1" smtClean="0">
                                  <a:latin typeface="Cambria Math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de-DE" sz="2400" b="0" i="1" smtClean="0">
                                  <a:latin typeface="Cambria Math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de-DE" sz="2400" b="0" i="1" smtClean="0">
                              <a:latin typeface="Cambria Math" charset="0"/>
                            </a:rPr>
                            <m:t>,</m:t>
                          </m:r>
                          <m:r>
                            <a:rPr lang="de-DE" sz="2400" b="0" i="1" smtClean="0">
                              <a:latin typeface="Cambria Math" charset="0"/>
                            </a:rPr>
                            <m:t>𝑃</m:t>
                          </m:r>
                        </m:e>
                      </m:d>
                      <m:r>
                        <a:rPr lang="de-DE" sz="2400" b="0" i="1" smtClean="0">
                          <a:latin typeface="Cambria Math" charset="0"/>
                        </a:rPr>
                        <m:t>=1</m:t>
                      </m:r>
                    </m:oMath>
                  </m:oMathPara>
                </a14:m>
                <a:endParaRPr lang="de-DE" sz="2400" b="0" dirty="0"/>
              </a:p>
              <a:p>
                <a:endParaRPr lang="de-DE" sz="105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i="1">
                          <a:latin typeface="Cambria Math" charset="0"/>
                        </a:rPr>
                        <m:t>∀</m:t>
                      </m:r>
                      <m:r>
                        <a:rPr lang="de-DE" sz="2400" i="1">
                          <a:latin typeface="Cambria Math" charset="0"/>
                        </a:rPr>
                        <m:t>𝑋</m:t>
                      </m:r>
                      <m:r>
                        <a:rPr lang="de-DE" sz="2400" i="1">
                          <a:latin typeface="Cambria Math" charset="0"/>
                        </a:rPr>
                        <m:t>,</m:t>
                      </m:r>
                      <m:r>
                        <a:rPr lang="de-DE" sz="2400" i="1">
                          <a:latin typeface="Cambria Math" charset="0"/>
                        </a:rPr>
                        <m:t>𝑃</m:t>
                      </m:r>
                      <m:r>
                        <a:rPr lang="de-DE" sz="2400" i="1">
                          <a:latin typeface="Cambria Math" charset="0"/>
                        </a:rPr>
                        <m:t> :</m:t>
                      </m:r>
                      <m:r>
                        <a:rPr lang="de-DE" sz="2400" i="1">
                          <a:latin typeface="Cambria Math" charset="0"/>
                        </a:rPr>
                        <m:t>𝑅𝑒𝑠</m:t>
                      </m:r>
                      <m:d>
                        <m:d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i="1">
                              <a:latin typeface="Cambria Math" charset="0"/>
                            </a:rPr>
                            <m:t>𝑋</m:t>
                          </m:r>
                        </m:e>
                      </m:d>
                      <m:r>
                        <a:rPr lang="de-DE" sz="2400" i="1">
                          <a:latin typeface="Cambria Math" charset="0"/>
                        </a:rPr>
                        <m:t>=1, </m:t>
                      </m:r>
                      <m:r>
                        <a:rPr lang="de-DE" sz="2400" i="1">
                          <a:latin typeface="Cambria Math" charset="0"/>
                        </a:rPr>
                        <m:t>𝐴𝑡𝑡𝐶𝑛𝑓</m:t>
                      </m:r>
                      <m:d>
                        <m:d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i="1">
                              <a:latin typeface="Cambria Math" charset="0"/>
                            </a:rPr>
                            <m:t>𝑋</m:t>
                          </m:r>
                        </m:e>
                      </m:d>
                      <m:r>
                        <a:rPr lang="de-DE" sz="2400" i="1">
                          <a:latin typeface="Cambria Math" charset="0"/>
                        </a:rPr>
                        <m:t>=1</m:t>
                      </m:r>
                      <m:r>
                        <a:rPr lang="de-DE" sz="2400" b="0" i="1" smtClean="0">
                          <a:latin typeface="Cambria Math" charset="0"/>
                        </a:rPr>
                        <m:t>,</m:t>
                      </m:r>
                      <m:r>
                        <a:rPr lang="de-DE" sz="2400" i="1">
                          <a:latin typeface="Cambria Math" charset="0"/>
                        </a:rPr>
                        <m:t> </m:t>
                      </m:r>
                      <m:r>
                        <a:rPr lang="de-DE" sz="2400" i="1">
                          <a:latin typeface="Cambria Math" charset="0"/>
                        </a:rPr>
                        <m:t>𝑃𝑢𝑏</m:t>
                      </m:r>
                      <m:d>
                        <m:d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i="1">
                              <a:latin typeface="Cambria Math" charset="0"/>
                            </a:rPr>
                            <m:t>𝑋</m:t>
                          </m:r>
                          <m:r>
                            <a:rPr lang="de-DE" sz="2400" i="1">
                              <a:latin typeface="Cambria Math" charset="0"/>
                            </a:rPr>
                            <m:t>,</m:t>
                          </m:r>
                          <m:r>
                            <a:rPr lang="de-DE" sz="2400" i="1">
                              <a:latin typeface="Cambria Math" charset="0"/>
                            </a:rPr>
                            <m:t>𝑃</m:t>
                          </m:r>
                        </m:e>
                      </m:d>
                      <m:r>
                        <a:rPr lang="de-DE" sz="2400" i="1">
                          <a:latin typeface="Cambria Math" charset="0"/>
                        </a:rPr>
                        <m:t>=1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833" y="3007952"/>
                <a:ext cx="9205662" cy="1523494"/>
              </a:xfrm>
              <a:prstGeom prst="rect">
                <a:avLst/>
              </a:prstGeom>
              <a:blipFill rotWithShape="0">
                <a:blip r:embed="rId3"/>
                <a:stretch>
                  <a:fillRect t="-30400" b="-44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979306" y="4804852"/>
            <a:ext cx="7185387" cy="1001026"/>
            <a:chOff x="924609" y="4890128"/>
            <a:chExt cx="7185387" cy="1001026"/>
          </a:xfrm>
        </p:grpSpPr>
        <p:grpSp>
          <p:nvGrpSpPr>
            <p:cNvPr id="22" name="Group 21"/>
            <p:cNvGrpSpPr/>
            <p:nvPr/>
          </p:nvGrpSpPr>
          <p:grpSpPr>
            <a:xfrm>
              <a:off x="924609" y="4890128"/>
              <a:ext cx="7185387" cy="716092"/>
              <a:chOff x="924609" y="4890128"/>
              <a:chExt cx="7185387" cy="71609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924609" y="4890128"/>
                    <a:ext cx="1705233" cy="715089"/>
                  </a:xfrm>
                  <a:prstGeom prst="round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marL="49213"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𝐻𝑜𝑡</m:t>
                          </m:r>
                          <m:r>
                            <a:rPr lang="en-GB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𝐴𝑝𝑝</m:t>
                          </m:r>
                          <m:d>
                            <m:dPr>
                              <m:ctrlPr>
                                <a:rPr lang="de-DE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dirty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𝐴</m:t>
                              </m:r>
                            </m:e>
                          </m:d>
                        </m:oMath>
                      </m:oMathPara>
                    </a14:m>
                    <a:endParaRPr lang="de-DE" b="0" i="1" dirty="0">
                      <a:solidFill>
                        <a:schemeClr val="tx1"/>
                      </a:solidFill>
                      <a:latin typeface="Cambria Math" charset="0"/>
                    </a:endParaRPr>
                  </a:p>
                  <a:p>
                    <a:pPr marL="49213"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𝐵𝑖𝑧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𝑀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)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8" name="TextBox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4609" y="4890128"/>
                    <a:ext cx="1705233" cy="715089"/>
                  </a:xfrm>
                  <a:prstGeom prst="roundRect">
                    <a:avLst/>
                  </a:prstGeom>
                  <a:blipFill rotWithShape="0">
                    <a:blip r:embed="rId4"/>
                    <a:stretch>
                      <a:fillRect t="-42500" b="-18333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3664686" y="4891131"/>
                    <a:ext cx="1705233" cy="715089"/>
                  </a:xfrm>
                  <a:prstGeom prst="round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𝐻𝑜𝑡</m:t>
                          </m:r>
                          <m:r>
                            <a:rPr lang="en-GB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a:rPr lang="en-GB" i="1" dirty="0" err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𝐴𝑡𝑡𝐶𝑛𝑓</m:t>
                          </m:r>
                          <m:d>
                            <m:dPr>
                              <m:ctrlPr>
                                <a:rPr lang="de-DE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dirty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𝑋</m:t>
                              </m:r>
                            </m:e>
                          </m:d>
                        </m:oMath>
                      </m:oMathPara>
                    </a14:m>
                    <a:endParaRPr lang="de-DE" b="0" i="1" dirty="0">
                      <a:solidFill>
                        <a:schemeClr val="tx1"/>
                      </a:solidFill>
                      <a:latin typeface="Cambria Math" charset="0"/>
                    </a:endParaRPr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𝑅𝑒𝑠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𝑋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)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9" name="TextBox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64686" y="4891131"/>
                    <a:ext cx="1705233" cy="715089"/>
                  </a:xfrm>
                  <a:prstGeom prst="roundRect">
                    <a:avLst/>
                  </a:prstGeom>
                  <a:blipFill rotWithShape="0">
                    <a:blip r:embed="rId5"/>
                    <a:stretch>
                      <a:fillRect t="-42500" b="-18333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6404763" y="4890552"/>
                    <a:ext cx="1705233" cy="715089"/>
                  </a:xfrm>
                  <a:prstGeom prst="round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𝐻𝑜𝑡</m:t>
                          </m:r>
                          <m:r>
                            <a:rPr lang="en-GB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a:rPr lang="en-GB" i="1" dirty="0" err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𝐴𝑡𝑡𝐶𝑛𝑓</m:t>
                          </m:r>
                          <m:r>
                            <m:rPr>
                              <m:nor/>
                            </m:rPr>
                            <a:rPr lang="de-DE" b="0" i="0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de-DE" b="0" i="0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de-DE" b="0" i="0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)</m:t>
                          </m:r>
                        </m:oMath>
                      </m:oMathPara>
                    </a14:m>
                    <a:endParaRPr lang="de-DE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𝑃𝑢𝑏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𝑋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,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𝑃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)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0" name="TextBox 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04763" y="4890552"/>
                    <a:ext cx="1705233" cy="715089"/>
                  </a:xfrm>
                  <a:prstGeom prst="roundRect">
                    <a:avLst/>
                  </a:prstGeom>
                  <a:blipFill rotWithShape="0">
                    <a:blip r:embed="rId6"/>
                    <a:stretch>
                      <a:fillRect t="-43333" b="-17500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1" name="Straight Connector 30"/>
              <p:cNvCxnSpPr/>
              <p:nvPr/>
            </p:nvCxnSpPr>
            <p:spPr>
              <a:xfrm>
                <a:off x="2629842" y="5247673"/>
                <a:ext cx="1034844" cy="100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V="1">
                <a:off x="5369919" y="5248097"/>
                <a:ext cx="1034844" cy="57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1551233" y="5614090"/>
                  <a:ext cx="398122" cy="27706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br>
                    <a:rPr lang="de-DE" b="0" dirty="0"/>
                  </a:br>
                  <a:endParaRPr lang="en-GB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1233" y="5614090"/>
                  <a:ext cx="398122" cy="277064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2444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4207056" y="5614155"/>
                  <a:ext cx="62049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de-DE" b="0" i="1" smtClean="0">
                            <a:latin typeface="Cambria Math" charset="0"/>
                          </a:rPr>
                          <m:t>,</m:t>
                        </m:r>
                        <m:sSubSup>
                          <m:sSub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  <m:sup>
                            <m:r>
                              <a:rPr lang="de-DE" b="0" i="1" smtClean="0">
                                <a:latin typeface="Cambria Math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7056" y="5614155"/>
                  <a:ext cx="620491" cy="27699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7843" r="-3922" b="-2444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6947133" y="5614155"/>
                  <a:ext cx="62049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  <m:r>
                          <a:rPr lang="de-DE" b="0" i="1" smtClean="0">
                            <a:latin typeface="Cambria Math" charset="0"/>
                          </a:rPr>
                          <m:t>,</m:t>
                        </m:r>
                        <m:sSubSup>
                          <m:sSub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3</m:t>
                            </m:r>
                          </m:sub>
                          <m:sup>
                            <m:r>
                              <a:rPr lang="de-DE" b="0" i="1" smtClean="0">
                                <a:latin typeface="Cambria Math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7133" y="5614155"/>
                  <a:ext cx="620491" cy="276999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8911" r="-3960" b="-2444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5353764" y="5232716"/>
                  <a:ext cx="1205571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𝐻𝑜𝑡</m:t>
                        </m:r>
                      </m:oMath>
                    </m:oMathPara>
                  </a14:m>
                  <a:endParaRPr lang="de-DE" i="1" dirty="0">
                    <a:solidFill>
                      <a:schemeClr val="tx1"/>
                    </a:solidFill>
                    <a:latin typeface="Cambria Math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err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𝐴𝑡𝑡𝐶𝑛𝑓</m:t>
                        </m:r>
                        <m:d>
                          <m:dPr>
                            <m:ctrlPr>
                              <a:rPr lang="de-DE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 dirty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𝑋</m:t>
                            </m:r>
                          </m:e>
                        </m:d>
                      </m:oMath>
                    </m:oMathPara>
                  </a14:m>
                  <a:endParaRPr lang="de-DE" i="1" dirty="0">
                    <a:solidFill>
                      <a:schemeClr val="tx1"/>
                    </a:solidFill>
                    <a:latin typeface="Cambria Math" charset="0"/>
                  </a:endParaRPr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3764" y="5232716"/>
                  <a:ext cx="1205571" cy="646331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5556" b="-849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/>
                <p:cNvSpPr/>
                <p:nvPr/>
              </p:nvSpPr>
              <p:spPr>
                <a:xfrm>
                  <a:off x="2832113" y="5232716"/>
                  <a:ext cx="62632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>
                            <a:latin typeface="Cambria Math" charset="0"/>
                          </a:rPr>
                          <m:t>𝐻𝑜𝑡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2113" y="5232716"/>
                  <a:ext cx="626325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6364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LJT: MAP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As before: construction, evidence entering, message passing (with summing out)</a:t>
                </a:r>
              </a:p>
              <a:p>
                <a:r>
                  <a:rPr lang="en-US" dirty="0"/>
                  <a:t>Answer MAP query: get </a:t>
                </a:r>
                <a:r>
                  <a:rPr lang="en-US" dirty="0" err="1"/>
                  <a:t>submodel</a:t>
                </a:r>
                <a:r>
                  <a:rPr lang="en-US" dirty="0"/>
                  <a:t> (as before)</a:t>
                </a:r>
              </a:p>
              <a:p>
                <a:pPr lvl="1"/>
                <a:r>
                  <a:rPr lang="en-US" dirty="0"/>
                  <a:t>Sum out non-query variables</a:t>
                </a:r>
              </a:p>
              <a:p>
                <a:pPr lvl="1"/>
                <a:r>
                  <a:rPr lang="en-US" dirty="0"/>
                  <a:t>Max out query variables</a:t>
                </a:r>
              </a:p>
              <a:p>
                <a:pPr lvl="1"/>
                <a:r>
                  <a:rPr lang="de-DE" dirty="0"/>
                  <a:t>E.g.,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charset="0"/>
                      </a:rPr>
                      <m:t>𝑅𝑒𝑠</m:t>
                    </m:r>
                    <m:r>
                      <a:rPr lang="de-DE" i="1">
                        <a:latin typeface="Cambria Math" charset="0"/>
                      </a:rPr>
                      <m:t>.</m:t>
                    </m:r>
                    <m:r>
                      <a:rPr lang="de-DE" i="1">
                        <a:latin typeface="Cambria Math" charset="0"/>
                      </a:rPr>
                      <m:t>𝑒𝑣𝑒</m:t>
                    </m:r>
                    <m:r>
                      <a:rPr lang="de-DE" i="1">
                        <a:latin typeface="Cambria Math" charset="0"/>
                      </a:rPr>
                      <m:t>,</m:t>
                    </m:r>
                    <m:r>
                      <a:rPr lang="de-DE" i="1">
                        <a:latin typeface="Cambria Math" charset="0"/>
                      </a:rPr>
                      <m:t>𝐵𝑖𝑧</m:t>
                    </m:r>
                    <m:r>
                      <a:rPr lang="de-DE" i="1">
                        <a:latin typeface="Cambria Math" charset="0"/>
                      </a:rPr>
                      <m:t>.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charset="0"/>
                          </a:rPr>
                          <m:t>𝑚</m:t>
                        </m:r>
                      </m:e>
                      <m:sub>
                        <m:r>
                          <a:rPr lang="de-DE" i="1"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Sum out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charset="0"/>
                      </a:rPr>
                      <m:t>𝐻𝑜𝑡</m:t>
                    </m:r>
                    <m:r>
                      <a:rPr lang="de-DE" b="0" i="1" smtClean="0">
                        <a:latin typeface="Cambria Math" charset="0"/>
                      </a:rPr>
                      <m:t>, </m:t>
                    </m:r>
                    <m:r>
                      <a:rPr lang="de-DE" b="0" i="1" smtClean="0">
                        <a:latin typeface="Cambria Math" charset="0"/>
                      </a:rPr>
                      <m:t>𝐴𝑝𝑝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charset="0"/>
                          </a:rPr>
                          <m:t>𝐴</m:t>
                        </m:r>
                      </m:e>
                    </m:d>
                    <m:r>
                      <a:rPr lang="de-DE" i="1">
                        <a:latin typeface="Cambria Math" charset="0"/>
                      </a:rPr>
                      <m:t>,</m:t>
                    </m:r>
                    <m:r>
                      <a:rPr lang="de-DE" b="0" i="1" smtClean="0">
                        <a:latin typeface="Cambria Math" charset="0"/>
                      </a:rPr>
                      <m:t>𝐴𝑡𝑡𝐶𝑛𝑓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charset="0"/>
                          </a:rPr>
                          <m:t>𝑋</m:t>
                        </m:r>
                      </m:e>
                    </m:d>
                    <m:r>
                      <a:rPr lang="de-DE" b="0" i="1" smtClean="0">
                        <a:latin typeface="Cambria Math" charset="0"/>
                      </a:rPr>
                      <m:t>, </m:t>
                    </m:r>
                    <m:r>
                      <a:rPr lang="de-DE" b="0" i="1" smtClean="0">
                        <a:latin typeface="Cambria Math" charset="0"/>
                      </a:rPr>
                      <m:t>𝑅𝑒𝑠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charset="0"/>
                          </a:rPr>
                          <m:t>𝑋</m:t>
                        </m:r>
                      </m:e>
                    </m:d>
                    <m:r>
                      <a:rPr lang="de-DE" b="0" i="1" smtClean="0">
                        <a:latin typeface="Cambria Math" charset="0"/>
                      </a:rPr>
                      <m:t>, </m:t>
                    </m:r>
                    <m:r>
                      <a:rPr lang="de-DE" b="0" i="1" smtClean="0">
                        <a:latin typeface="Cambria Math" charset="0"/>
                      </a:rPr>
                      <m:t>𝑋</m:t>
                    </m:r>
                    <m:r>
                      <a:rPr lang="de-DE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≠</m:t>
                    </m:r>
                    <m:r>
                      <a:rPr lang="de-DE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𝑒𝑣𝑒</m:t>
                    </m:r>
                    <m:r>
                      <a:rPr lang="de-DE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,  </m:t>
                    </m:r>
                    <m:r>
                      <a:rPr lang="de-DE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𝐵𝑖𝑧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𝑀</m:t>
                        </m:r>
                      </m:e>
                    </m:d>
                    <m:r>
                      <a:rPr lang="de-DE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, </m:t>
                    </m:r>
                    <m:r>
                      <a:rPr lang="de-DE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𝑀</m:t>
                    </m:r>
                    <m:r>
                      <a:rPr lang="de-DE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𝑚</m:t>
                        </m:r>
                      </m:e>
                      <m:sub>
                        <m:r>
                          <a:rPr lang="de-DE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Max out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charset="0"/>
                      </a:rPr>
                      <m:t>𝑅𝑒𝑠</m:t>
                    </m:r>
                    <m:r>
                      <a:rPr lang="de-DE" i="1">
                        <a:latin typeface="Cambria Math" charset="0"/>
                      </a:rPr>
                      <m:t>.</m:t>
                    </m:r>
                    <m:r>
                      <a:rPr lang="de-DE" i="1">
                        <a:latin typeface="Cambria Math" charset="0"/>
                      </a:rPr>
                      <m:t>𝑒𝑣𝑒</m:t>
                    </m:r>
                    <m:r>
                      <a:rPr lang="de-DE" i="1">
                        <a:latin typeface="Cambria Math" charset="0"/>
                      </a:rPr>
                      <m:t>,</m:t>
                    </m:r>
                    <m:r>
                      <a:rPr lang="de-DE" i="1">
                        <a:latin typeface="Cambria Math" charset="0"/>
                      </a:rPr>
                      <m:t>𝐵𝑖𝑧</m:t>
                    </m:r>
                    <m:r>
                      <a:rPr lang="de-DE" i="1">
                        <a:latin typeface="Cambria Math" charset="0"/>
                      </a:rPr>
                      <m:t>.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charset="0"/>
                          </a:rPr>
                          <m:t>𝑚</m:t>
                        </m:r>
                      </m:e>
                      <m:sub>
                        <m:r>
                          <a:rPr lang="de-DE" i="1"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1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54</a:t>
            </a:fld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979306" y="4898500"/>
            <a:ext cx="7185387" cy="1278462"/>
            <a:chOff x="924609" y="4890128"/>
            <a:chExt cx="7185387" cy="1278462"/>
          </a:xfrm>
        </p:grpSpPr>
        <p:grpSp>
          <p:nvGrpSpPr>
            <p:cNvPr id="22" name="Group 21"/>
            <p:cNvGrpSpPr/>
            <p:nvPr/>
          </p:nvGrpSpPr>
          <p:grpSpPr>
            <a:xfrm>
              <a:off x="924609" y="4890128"/>
              <a:ext cx="7185387" cy="716092"/>
              <a:chOff x="924609" y="4890128"/>
              <a:chExt cx="7185387" cy="71609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924609" y="4890128"/>
                    <a:ext cx="1705233" cy="715089"/>
                  </a:xfrm>
                  <a:prstGeom prst="roundRect">
                    <a:avLst/>
                  </a:prstGeom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marL="49213"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i="1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𝐻𝑜𝑡</m:t>
                          </m:r>
                          <m:r>
                            <a:rPr lang="en-GB" i="1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a:rPr lang="de-DE" b="0" i="1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𝐴𝑝𝑝</m:t>
                          </m:r>
                          <m:d>
                            <m:dPr>
                              <m:ctrlPr>
                                <a:rPr lang="de-DE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dirty="0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𝐴</m:t>
                              </m:r>
                            </m:e>
                          </m:d>
                        </m:oMath>
                      </m:oMathPara>
                    </a14:m>
                    <a:endParaRPr lang="de-DE" b="0" i="1" dirty="0">
                      <a:solidFill>
                        <a:schemeClr val="accent1"/>
                      </a:solidFill>
                      <a:latin typeface="Cambria Math" charset="0"/>
                    </a:endParaRPr>
                  </a:p>
                  <a:p>
                    <a:pPr marL="49213"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b="0" i="1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𝐵𝑖𝑧</m:t>
                          </m:r>
                          <m:r>
                            <a:rPr lang="de-DE" b="0" i="1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de-DE" b="0" i="1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𝑀</m:t>
                          </m:r>
                          <m:r>
                            <a:rPr lang="de-DE" b="0" i="1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)</m:t>
                          </m:r>
                        </m:oMath>
                      </m:oMathPara>
                    </a14:m>
                    <a:endParaRPr lang="en-GB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8" name="TextBox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4609" y="4890128"/>
                    <a:ext cx="1705233" cy="715089"/>
                  </a:xfrm>
                  <a:prstGeom prst="roundRect">
                    <a:avLst/>
                  </a:prstGeom>
                  <a:blipFill rotWithShape="0">
                    <a:blip r:embed="rId3"/>
                    <a:stretch>
                      <a:fillRect t="-42857" b="-18487"/>
                    </a:stretch>
                  </a:blipFill>
                  <a:ln>
                    <a:solidFill>
                      <a:schemeClr val="accent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3664686" y="4891131"/>
                    <a:ext cx="1705233" cy="715089"/>
                  </a:xfrm>
                  <a:prstGeom prst="roundRect">
                    <a:avLst/>
                  </a:prstGeom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i="1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𝐻𝑜𝑡</m:t>
                          </m:r>
                          <m:r>
                            <a:rPr lang="en-GB" i="1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a:rPr lang="en-GB" i="1" dirty="0" err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𝐴𝑡𝑡𝐶𝑛𝑓</m:t>
                          </m:r>
                          <m:d>
                            <m:dPr>
                              <m:ctrlPr>
                                <a:rPr lang="de-DE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dirty="0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𝑋</m:t>
                              </m:r>
                            </m:e>
                          </m:d>
                        </m:oMath>
                      </m:oMathPara>
                    </a14:m>
                    <a:endParaRPr lang="de-DE" b="0" i="1" dirty="0">
                      <a:solidFill>
                        <a:schemeClr val="accent1"/>
                      </a:solidFill>
                      <a:latin typeface="Cambria Math" charset="0"/>
                    </a:endParaRPr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i="1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𝑅𝑒𝑠</m:t>
                          </m:r>
                          <m:r>
                            <a:rPr lang="de-DE" b="0" i="1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de-DE" b="0" i="1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𝑋</m:t>
                          </m:r>
                          <m:r>
                            <a:rPr lang="de-DE" b="0" i="1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)</m:t>
                          </m:r>
                        </m:oMath>
                      </m:oMathPara>
                    </a14:m>
                    <a:endParaRPr lang="en-GB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9" name="TextBox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64686" y="4891131"/>
                    <a:ext cx="1705233" cy="715089"/>
                  </a:xfrm>
                  <a:prstGeom prst="roundRect">
                    <a:avLst/>
                  </a:prstGeom>
                  <a:blipFill rotWithShape="0">
                    <a:blip r:embed="rId4"/>
                    <a:stretch>
                      <a:fillRect t="-42857" b="-19328"/>
                    </a:stretch>
                  </a:blipFill>
                  <a:ln>
                    <a:solidFill>
                      <a:schemeClr val="accent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6404763" y="4890552"/>
                    <a:ext cx="1705233" cy="715089"/>
                  </a:xfrm>
                  <a:prstGeom prst="round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𝐻𝑜𝑡</m:t>
                          </m:r>
                          <m:r>
                            <a:rPr lang="en-GB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a:rPr lang="en-GB" i="1" dirty="0" err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𝐴𝑡𝑡𝐶𝑛𝑓</m:t>
                          </m:r>
                          <m:r>
                            <m:rPr>
                              <m:nor/>
                            </m:rPr>
                            <a:rPr lang="de-DE" b="0" i="0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de-DE" b="0" i="0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de-DE" b="0" i="0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)</m:t>
                          </m:r>
                        </m:oMath>
                      </m:oMathPara>
                    </a14:m>
                    <a:endParaRPr lang="de-DE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𝑃𝑢𝑏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𝑋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,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𝑃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)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0" name="TextBox 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04763" y="4890552"/>
                    <a:ext cx="1705233" cy="715089"/>
                  </a:xfrm>
                  <a:prstGeom prst="roundRect">
                    <a:avLst/>
                  </a:prstGeom>
                  <a:blipFill rotWithShape="0">
                    <a:blip r:embed="rId5"/>
                    <a:stretch>
                      <a:fillRect t="-43697" b="-18487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1" name="Straight Connector 30"/>
              <p:cNvCxnSpPr/>
              <p:nvPr/>
            </p:nvCxnSpPr>
            <p:spPr>
              <a:xfrm>
                <a:off x="2629842" y="5247673"/>
                <a:ext cx="1034844" cy="1003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V="1">
                <a:off x="5369919" y="5248097"/>
                <a:ext cx="1034844" cy="57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1551233" y="5614090"/>
                  <a:ext cx="451983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21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1233" y="5614090"/>
                  <a:ext cx="451983" cy="553998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5333" r="-5333" b="-769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4105846" y="5614592"/>
                  <a:ext cx="932307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,</m:t>
                        </m:r>
                        <m:sSubSup>
                          <m:sSubSupPr>
                            <m:ctrlP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  <m:sup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′</m:t>
                            </m:r>
                          </m:sup>
                        </m:sSubSup>
                      </m:oMath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12</m:t>
                            </m:r>
                          </m:sub>
                        </m:sSub>
                        <m:r>
                          <a:rPr lang="de-DE" b="0" i="1" smtClean="0">
                            <a:latin typeface="Cambria Math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23</m:t>
                            </m:r>
                          </m:sub>
                        </m:sSub>
                      </m:oMath>
                    </m:oMathPara>
                  </a14:m>
                  <a:endParaRPr lang="en-GB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5846" y="5614592"/>
                  <a:ext cx="932307" cy="553998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3289" r="-2632" b="-769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6952277" y="5602046"/>
                  <a:ext cx="620490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  <m:r>
                          <a:rPr lang="de-DE" i="1">
                            <a:latin typeface="Cambria Math" charset="0"/>
                          </a:rPr>
                          <m:t>,</m:t>
                        </m:r>
                        <m:sSubSup>
                          <m:sSubSup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i="1">
                                <a:latin typeface="Cambria Math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3</m:t>
                            </m:r>
                          </m:sub>
                          <m:sup>
                            <m:r>
                              <a:rPr lang="de-DE" i="1">
                                <a:latin typeface="Cambria Math" charset="0"/>
                              </a:rPr>
                              <m:t>′</m:t>
                            </m:r>
                          </m:sup>
                        </m:sSubSup>
                      </m:oMath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23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2277" y="5602046"/>
                  <a:ext cx="620490" cy="553998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7843" r="-3922" b="-769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5353764" y="5232716"/>
                  <a:ext cx="1205571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𝐻𝑜𝑡</m:t>
                        </m:r>
                      </m:oMath>
                    </m:oMathPara>
                  </a14:m>
                  <a:endParaRPr lang="de-DE" i="1" dirty="0">
                    <a:solidFill>
                      <a:schemeClr val="tx1"/>
                    </a:solidFill>
                    <a:latin typeface="Cambria Math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err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𝐴𝑡𝑡𝐶𝑛𝑓</m:t>
                        </m:r>
                        <m:d>
                          <m:dPr>
                            <m:ctrlPr>
                              <a:rPr lang="de-DE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 dirty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𝑋</m:t>
                            </m:r>
                          </m:e>
                        </m:d>
                      </m:oMath>
                    </m:oMathPara>
                  </a14:m>
                  <a:endParaRPr lang="de-DE" i="1" dirty="0">
                    <a:solidFill>
                      <a:schemeClr val="tx1"/>
                    </a:solidFill>
                    <a:latin typeface="Cambria Math" charset="0"/>
                  </a:endParaRPr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3764" y="5232716"/>
                  <a:ext cx="1205571" cy="646331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5556" b="-754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/>
                <p:cNvSpPr/>
                <p:nvPr/>
              </p:nvSpPr>
              <p:spPr>
                <a:xfrm>
                  <a:off x="2832113" y="5232716"/>
                  <a:ext cx="62632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>
                            <a:latin typeface="Cambria Math" charset="0"/>
                          </a:rPr>
                          <m:t>𝐻𝑜𝑡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2113" y="5232716"/>
                  <a:ext cx="626325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5" name="TextBox 44"/>
          <p:cNvSpPr txBox="1"/>
          <p:nvPr/>
        </p:nvSpPr>
        <p:spPr>
          <a:xfrm>
            <a:off x="5769621" y="1024818"/>
            <a:ext cx="3242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Braun and </a:t>
            </a:r>
            <a:r>
              <a:rPr lang="en-GB" dirty="0" err="1"/>
              <a:t>Möller</a:t>
            </a:r>
            <a:r>
              <a:rPr lang="en-GB" dirty="0"/>
              <a:t> (under review)</a:t>
            </a:r>
          </a:p>
        </p:txBody>
      </p:sp>
    </p:spTree>
    <p:extLst>
      <p:ext uri="{BB962C8B-B14F-4D97-AF65-F5344CB8AC3E}">
        <p14:creationId xmlns:p14="http://schemas.microsoft.com/office/powerpoint/2010/main" val="58937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LJT: MAP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Assignment to </a:t>
                </a:r>
                <a:r>
                  <a:rPr lang="en-US" dirty="0">
                    <a:solidFill>
                      <a:schemeClr val="accent1"/>
                    </a:solidFill>
                  </a:rPr>
                  <a:t>complete </a:t>
                </a:r>
                <a:r>
                  <a:rPr lang="en-US" dirty="0" err="1">
                    <a:solidFill>
                      <a:schemeClr val="accent1"/>
                    </a:solidFill>
                  </a:rPr>
                  <a:t>parclusters</a:t>
                </a:r>
                <a:r>
                  <a:rPr lang="en-US" dirty="0"/>
                  <a:t> safe</a:t>
                </a:r>
              </a:p>
              <a:p>
                <a:pPr lvl="1"/>
                <a:r>
                  <a:rPr lang="en-US" dirty="0"/>
                  <a:t>After message pass, max out </a:t>
                </a:r>
                <a:r>
                  <a:rPr lang="en-US" dirty="0" err="1"/>
                  <a:t>parcluster</a:t>
                </a:r>
                <a:r>
                  <a:rPr lang="en-US" dirty="0"/>
                  <a:t> variables</a:t>
                </a:r>
              </a:p>
              <a:p>
                <a:pPr lvl="1"/>
                <a:r>
                  <a:rPr lang="en-US" dirty="0"/>
                  <a:t>E.g., MAP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charset="0"/>
                          </a:rPr>
                          <m:t>𝐶</m:t>
                        </m:r>
                      </m:e>
                      <m:sub>
                        <m:r>
                          <a:rPr lang="de-DE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Max out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charset="0"/>
                      </a:rPr>
                      <m:t>𝐴𝑡𝑡𝐶𝑛𝑓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charset="0"/>
                          </a:rPr>
                          <m:t>𝑋</m:t>
                        </m:r>
                      </m:e>
                    </m:d>
                    <m:r>
                      <a:rPr lang="de-DE" b="0" i="1" smtClean="0">
                        <a:latin typeface="Cambria Math" charset="0"/>
                      </a:rPr>
                      <m:t>,</m:t>
                    </m:r>
                    <m:r>
                      <a:rPr lang="de-DE" b="0" i="1" smtClean="0">
                        <a:latin typeface="Cambria Math" charset="0"/>
                      </a:rPr>
                      <m:t>𝑅𝑒𝑠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charset="0"/>
                          </a:rPr>
                          <m:t>𝑋</m:t>
                        </m:r>
                      </m:e>
                    </m:d>
                    <m:r>
                      <a:rPr lang="de-DE" b="0" i="1" smtClean="0">
                        <a:latin typeface="Cambria Math" charset="0"/>
                      </a:rPr>
                      <m:t>,</m:t>
                    </m:r>
                    <m:r>
                      <a:rPr lang="de-DE" b="0" i="1" smtClean="0">
                        <a:latin typeface="Cambria Math" charset="0"/>
                      </a:rPr>
                      <m:t>𝐻𝑜𝑡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1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55</a:t>
            </a:fld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979306" y="4898500"/>
            <a:ext cx="7185387" cy="1278462"/>
            <a:chOff x="924609" y="4890128"/>
            <a:chExt cx="7185387" cy="1278462"/>
          </a:xfrm>
        </p:grpSpPr>
        <p:grpSp>
          <p:nvGrpSpPr>
            <p:cNvPr id="22" name="Group 21"/>
            <p:cNvGrpSpPr/>
            <p:nvPr/>
          </p:nvGrpSpPr>
          <p:grpSpPr>
            <a:xfrm>
              <a:off x="924609" y="4890128"/>
              <a:ext cx="7185387" cy="716092"/>
              <a:chOff x="924609" y="4890128"/>
              <a:chExt cx="7185387" cy="71609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924609" y="4890128"/>
                    <a:ext cx="1705233" cy="715089"/>
                  </a:xfrm>
                  <a:prstGeom prst="round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marL="49213"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𝐻𝑜𝑡</m:t>
                          </m:r>
                          <m:r>
                            <a:rPr lang="en-GB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𝐴𝑝𝑝</m:t>
                          </m:r>
                          <m:d>
                            <m:dPr>
                              <m:ctrlPr>
                                <a:rPr lang="de-DE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dirty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𝐴</m:t>
                              </m:r>
                            </m:e>
                          </m:d>
                        </m:oMath>
                      </m:oMathPara>
                    </a14:m>
                    <a:endParaRPr lang="de-DE" b="0" i="1" dirty="0">
                      <a:solidFill>
                        <a:schemeClr val="tx1"/>
                      </a:solidFill>
                      <a:latin typeface="Cambria Math" charset="0"/>
                    </a:endParaRPr>
                  </a:p>
                  <a:p>
                    <a:pPr marL="49213"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𝐵𝑖𝑧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𝑀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)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8" name="TextBox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4609" y="4890128"/>
                    <a:ext cx="1705233" cy="715089"/>
                  </a:xfrm>
                  <a:prstGeom prst="roundRect">
                    <a:avLst/>
                  </a:prstGeom>
                  <a:blipFill rotWithShape="0">
                    <a:blip r:embed="rId3"/>
                    <a:stretch>
                      <a:fillRect t="-42857" b="-18487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3664686" y="4891131"/>
                    <a:ext cx="1705233" cy="715089"/>
                  </a:xfrm>
                  <a:prstGeom prst="roundRect">
                    <a:avLst/>
                  </a:prstGeom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i="1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𝐻𝑜𝑡</m:t>
                          </m:r>
                          <m:r>
                            <a:rPr lang="en-GB" i="1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a:rPr lang="en-GB" i="1" dirty="0" err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𝐴𝑡𝑡𝐶𝑛𝑓</m:t>
                          </m:r>
                          <m:d>
                            <m:dPr>
                              <m:ctrlPr>
                                <a:rPr lang="de-DE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dirty="0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𝑋</m:t>
                              </m:r>
                            </m:e>
                          </m:d>
                        </m:oMath>
                      </m:oMathPara>
                    </a14:m>
                    <a:endParaRPr lang="de-DE" b="0" i="1" dirty="0">
                      <a:solidFill>
                        <a:schemeClr val="accent1"/>
                      </a:solidFill>
                      <a:latin typeface="Cambria Math" charset="0"/>
                    </a:endParaRPr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i="1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𝑅𝑒𝑠</m:t>
                          </m:r>
                          <m:r>
                            <a:rPr lang="de-DE" b="0" i="1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de-DE" b="0" i="1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𝑋</m:t>
                          </m:r>
                          <m:r>
                            <a:rPr lang="de-DE" b="0" i="1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)</m:t>
                          </m:r>
                        </m:oMath>
                      </m:oMathPara>
                    </a14:m>
                    <a:endParaRPr lang="en-GB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9" name="TextBox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64686" y="4891131"/>
                    <a:ext cx="1705233" cy="715089"/>
                  </a:xfrm>
                  <a:prstGeom prst="roundRect">
                    <a:avLst/>
                  </a:prstGeom>
                  <a:blipFill rotWithShape="0">
                    <a:blip r:embed="rId4"/>
                    <a:stretch>
                      <a:fillRect t="-42857" b="-19328"/>
                    </a:stretch>
                  </a:blipFill>
                  <a:ln>
                    <a:solidFill>
                      <a:schemeClr val="accent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6404763" y="4890552"/>
                    <a:ext cx="1705233" cy="715089"/>
                  </a:xfrm>
                  <a:prstGeom prst="round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𝐻𝑜𝑡</m:t>
                          </m:r>
                          <m:r>
                            <a:rPr lang="en-GB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a:rPr lang="en-GB" i="1" dirty="0" err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𝐴𝑡𝑡𝐶𝑛𝑓</m:t>
                          </m:r>
                          <m:r>
                            <m:rPr>
                              <m:nor/>
                            </m:rPr>
                            <a:rPr lang="de-DE" b="0" i="0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de-DE" b="0" i="0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de-DE" b="0" i="0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)</m:t>
                          </m:r>
                        </m:oMath>
                      </m:oMathPara>
                    </a14:m>
                    <a:endParaRPr lang="de-DE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𝑃𝑢𝑏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𝑋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,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𝑃</m:t>
                          </m:r>
                          <m:r>
                            <a:rPr lang="de-DE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)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0" name="TextBox 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04763" y="4890552"/>
                    <a:ext cx="1705233" cy="715089"/>
                  </a:xfrm>
                  <a:prstGeom prst="roundRect">
                    <a:avLst/>
                  </a:prstGeom>
                  <a:blipFill rotWithShape="0">
                    <a:blip r:embed="rId5"/>
                    <a:stretch>
                      <a:fillRect t="-43697" b="-18487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1" name="Straight Connector 30"/>
              <p:cNvCxnSpPr/>
              <p:nvPr/>
            </p:nvCxnSpPr>
            <p:spPr>
              <a:xfrm>
                <a:off x="2629842" y="5247673"/>
                <a:ext cx="1034844" cy="100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V="1">
                <a:off x="5369919" y="5248097"/>
                <a:ext cx="1034844" cy="57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1551233" y="5614090"/>
                  <a:ext cx="451983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21</m:t>
                            </m:r>
                          </m:sub>
                        </m:sSub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1233" y="5614090"/>
                  <a:ext cx="451983" cy="553998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5333" r="-5333" b="-769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4105846" y="5614592"/>
                  <a:ext cx="932307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,</m:t>
                        </m:r>
                        <m:sSubSup>
                          <m:sSubSupPr>
                            <m:ctrlP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  <m:sup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′</m:t>
                            </m:r>
                          </m:sup>
                        </m:sSubSup>
                      </m:oMath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12</m:t>
                            </m:r>
                          </m:sub>
                        </m:sSub>
                        <m: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23</m:t>
                            </m:r>
                          </m:sub>
                        </m:sSub>
                      </m:oMath>
                    </m:oMathPara>
                  </a14:m>
                  <a:endParaRPr lang="en-GB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5846" y="5614592"/>
                  <a:ext cx="932307" cy="553998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3289" r="-2632" b="-769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6952277" y="5602046"/>
                  <a:ext cx="620490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  <m:r>
                          <a:rPr lang="de-DE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,</m:t>
                        </m:r>
                        <m:sSubSup>
                          <m:sSubSupPr>
                            <m:ctrlPr>
                              <a:rPr lang="de-DE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  <m:sup>
                            <m:r>
                              <a:rPr lang="de-DE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′</m:t>
                            </m:r>
                          </m:sup>
                        </m:sSubSup>
                      </m:oMath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23</m:t>
                            </m:r>
                          </m:sub>
                        </m:sSub>
                      </m:oMath>
                    </m:oMathPara>
                  </a14:m>
                  <a:endParaRPr lang="de-DE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2277" y="5602046"/>
                  <a:ext cx="620490" cy="553998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7843" r="-3922" b="-769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5353764" y="5232716"/>
                  <a:ext cx="1205571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𝐻𝑜𝑡</m:t>
                        </m:r>
                      </m:oMath>
                    </m:oMathPara>
                  </a14:m>
                  <a:endParaRPr lang="de-DE" i="1" dirty="0">
                    <a:solidFill>
                      <a:schemeClr val="tx1"/>
                    </a:solidFill>
                    <a:latin typeface="Cambria Math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err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𝐴𝑡𝑡𝐶𝑛𝑓</m:t>
                        </m:r>
                        <m:d>
                          <m:dPr>
                            <m:ctrlPr>
                              <a:rPr lang="de-DE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 dirty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𝑋</m:t>
                            </m:r>
                          </m:e>
                        </m:d>
                      </m:oMath>
                    </m:oMathPara>
                  </a14:m>
                  <a:endParaRPr lang="de-DE" i="1" dirty="0">
                    <a:solidFill>
                      <a:schemeClr val="tx1"/>
                    </a:solidFill>
                    <a:latin typeface="Cambria Math" charset="0"/>
                  </a:endParaRPr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3764" y="5232716"/>
                  <a:ext cx="1205571" cy="646331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5556" b="-754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/>
                <p:cNvSpPr/>
                <p:nvPr/>
              </p:nvSpPr>
              <p:spPr>
                <a:xfrm>
                  <a:off x="2832113" y="5232716"/>
                  <a:ext cx="62632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𝐻𝑜𝑡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2113" y="5232716"/>
                  <a:ext cx="626325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43060" y="3147589"/>
                <a:ext cx="7967272" cy="12319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smtClean="0">
                          <a:latin typeface="Cambria Math" charset="0"/>
                        </a:rPr>
                        <m:t>𝐻𝑜𝑡</m:t>
                      </m:r>
                      <m:r>
                        <a:rPr lang="de-DE" sz="2400" b="0" i="1" smtClean="0">
                          <a:latin typeface="Cambria Math" charset="0"/>
                        </a:rPr>
                        <m:t>=0</m:t>
                      </m:r>
                    </m:oMath>
                  </m:oMathPara>
                </a14:m>
                <a:endParaRPr lang="de-DE" sz="2400" b="0" i="1" dirty="0"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i="1">
                          <a:latin typeface="Cambria Math" charset="0"/>
                        </a:rPr>
                        <m:t>∀</m:t>
                      </m:r>
                      <m:sSup>
                        <m:sSup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400" i="1">
                              <a:latin typeface="Cambria Math" charset="0"/>
                            </a:rPr>
                            <m:t>𝑋</m:t>
                          </m:r>
                        </m:e>
                        <m:sup>
                          <m:r>
                            <a:rPr lang="de-DE" sz="2400" i="1">
                              <a:latin typeface="Cambria Math" charset="0"/>
                            </a:rPr>
                            <m:t>′</m:t>
                          </m:r>
                        </m:sup>
                      </m:sSup>
                      <m:r>
                        <a:rPr lang="de-DE" sz="2400" i="1">
                          <a:latin typeface="Cambria Math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i="1">
                              <a:latin typeface="Cambria Math" charset="0"/>
                            </a:rPr>
                            <m:t>𝑎𝑙𝑖𝑐𝑒</m:t>
                          </m:r>
                          <m:r>
                            <a:rPr lang="de-DE" sz="2400" i="1">
                              <a:latin typeface="Cambria Math" charset="0"/>
                            </a:rPr>
                            <m:t>,</m:t>
                          </m:r>
                          <m:r>
                            <a:rPr lang="de-DE" sz="2400" i="1">
                              <a:latin typeface="Cambria Math" charset="0"/>
                            </a:rPr>
                            <m:t>𝑒𝑣𝑒</m:t>
                          </m:r>
                        </m:e>
                      </m:d>
                      <m:r>
                        <a:rPr lang="de-DE" sz="2400" i="1">
                          <a:latin typeface="Cambria Math" charset="0"/>
                        </a:rPr>
                        <m:t>:</m:t>
                      </m:r>
                      <m:r>
                        <a:rPr lang="de-DE" sz="2400" i="1">
                          <a:latin typeface="Cambria Math" charset="0"/>
                        </a:rPr>
                        <m:t>𝑅𝑒𝑠</m:t>
                      </m:r>
                      <m:d>
                        <m:d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2400" i="1">
                                  <a:latin typeface="Cambria Math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de-DE" sz="2400" b="0" i="1" smtClean="0">
                                  <a:latin typeface="Cambria Math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de-DE" sz="2400" i="1">
                          <a:latin typeface="Cambria Math" charset="0"/>
                        </a:rPr>
                        <m:t>=1, </m:t>
                      </m:r>
                      <m:r>
                        <a:rPr lang="de-DE" sz="2400" i="1">
                          <a:latin typeface="Cambria Math" charset="0"/>
                        </a:rPr>
                        <m:t>𝐴𝑡𝑡𝐶𝑛𝑓</m:t>
                      </m:r>
                      <m:d>
                        <m:d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2400" i="1">
                                  <a:latin typeface="Cambria Math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de-DE" sz="2400" b="0" i="1" smtClean="0">
                                  <a:latin typeface="Cambria Math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de-DE" sz="2400" i="1">
                          <a:latin typeface="Cambria Math" charset="0"/>
                        </a:rPr>
                        <m:t>=1</m:t>
                      </m:r>
                    </m:oMath>
                  </m:oMathPara>
                </a14:m>
                <a:endParaRPr lang="de-DE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i="1">
                          <a:latin typeface="Cambria Math" charset="0"/>
                        </a:rPr>
                        <m:t>∀</m:t>
                      </m:r>
                      <m:r>
                        <a:rPr lang="de-DE" sz="2400" b="0" i="1" smtClean="0">
                          <a:latin typeface="Cambria Math" charset="0"/>
                        </a:rPr>
                        <m:t>𝑋</m:t>
                      </m:r>
                      <m:r>
                        <a:rPr lang="de-DE" sz="2400" b="0" i="1" smtClean="0">
                          <a:latin typeface="Cambria Math" charset="0"/>
                        </a:rPr>
                        <m:t> :</m:t>
                      </m:r>
                      <m:r>
                        <a:rPr lang="de-DE" sz="2400" i="1">
                          <a:latin typeface="Cambria Math" charset="0"/>
                        </a:rPr>
                        <m:t>𝑅𝑒𝑠</m:t>
                      </m:r>
                      <m:d>
                        <m:d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i="1">
                              <a:latin typeface="Cambria Math" charset="0"/>
                            </a:rPr>
                            <m:t>𝑋</m:t>
                          </m:r>
                        </m:e>
                      </m:d>
                      <m:r>
                        <a:rPr lang="de-DE" sz="2400" i="1">
                          <a:latin typeface="Cambria Math" charset="0"/>
                        </a:rPr>
                        <m:t>=1, </m:t>
                      </m:r>
                      <m:r>
                        <a:rPr lang="de-DE" sz="2400" i="1">
                          <a:latin typeface="Cambria Math" charset="0"/>
                        </a:rPr>
                        <m:t>𝐴𝑡𝑡𝐶𝑛𝑓</m:t>
                      </m:r>
                      <m:d>
                        <m:d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i="1">
                              <a:latin typeface="Cambria Math" charset="0"/>
                            </a:rPr>
                            <m:t>𝑋</m:t>
                          </m:r>
                        </m:e>
                      </m:d>
                      <m:r>
                        <a:rPr lang="de-DE" sz="2400" i="1">
                          <a:latin typeface="Cambria Math" charset="0"/>
                        </a:rPr>
                        <m:t>=1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060" y="3147589"/>
                <a:ext cx="7967272" cy="1231940"/>
              </a:xfrm>
              <a:prstGeom prst="rect">
                <a:avLst/>
              </a:prstGeom>
              <a:blipFill rotWithShape="0">
                <a:blip r:embed="rId11"/>
                <a:stretch>
                  <a:fillRect b="-3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5769621" y="1024818"/>
            <a:ext cx="3242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Braun and </a:t>
            </a:r>
            <a:r>
              <a:rPr lang="en-GB" dirty="0" err="1"/>
              <a:t>Möller</a:t>
            </a:r>
            <a:r>
              <a:rPr lang="en-GB" dirty="0"/>
              <a:t> (under review)</a:t>
            </a:r>
          </a:p>
        </p:txBody>
      </p:sp>
    </p:spTree>
    <p:extLst>
      <p:ext uri="{BB962C8B-B14F-4D97-AF65-F5344CB8AC3E}">
        <p14:creationId xmlns:p14="http://schemas.microsoft.com/office/powerpoint/2010/main" val="137790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97DE6-F4EB-B745-BB4B-5EBDBE6E8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Dynamic </a:t>
            </a:r>
            <a:r>
              <a:rPr lang="en-GB" dirty="0" err="1"/>
              <a:t>Parfactor</a:t>
            </a:r>
            <a:r>
              <a:rPr lang="en-GB" dirty="0"/>
              <a:t> Graphs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BBFE16-4E6B-0045-929D-32B0669A17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As before: duplicate model for time slices</a:t>
                </a:r>
              </a:p>
              <a:p>
                <a:pPr lvl="1"/>
                <a:r>
                  <a:rPr lang="en-GB" dirty="0"/>
                  <a:t>Connect PRVs from one slice to next</a:t>
                </a:r>
              </a:p>
              <a:p>
                <a:r>
                  <a:rPr lang="en-GB" dirty="0"/>
                  <a:t>Inference tasks</a:t>
                </a:r>
              </a:p>
              <a:p>
                <a:pPr lvl="1"/>
                <a:r>
                  <a:rPr lang="en-GB" dirty="0"/>
                  <a:t>Filtering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  <m:e>
                        <m:sSup>
                          <m:s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0: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, Prediction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  <m:e>
                        <m:sSup>
                          <m:sSup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0: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Smoothing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  <m:e>
                        <m:sSup>
                          <m:sSup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0: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MAP, MPE (Viterbi)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BBFE16-4E6B-0045-929D-32B0669A17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47" t="-18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>
            <a:extLst>
              <a:ext uri="{FF2B5EF4-FFF2-40B4-BE49-F238E27FC236}">
                <a16:creationId xmlns:a16="http://schemas.microsoft.com/office/drawing/2014/main" id="{0CE9D038-A736-A347-A63A-F0488A1009C3}"/>
              </a:ext>
            </a:extLst>
          </p:cNvPr>
          <p:cNvSpPr txBox="1"/>
          <p:nvPr/>
        </p:nvSpPr>
        <p:spPr>
          <a:xfrm>
            <a:off x="6195919" y="1024818"/>
            <a:ext cx="2816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Gehrke</a:t>
            </a:r>
            <a:r>
              <a:rPr lang="en-GB" dirty="0"/>
              <a:t> et al. (under review)</a:t>
            </a:r>
          </a:p>
        </p:txBody>
      </p:sp>
      <p:sp>
        <p:nvSpPr>
          <p:cNvPr id="64" name="Slide Number Placeholder 3">
            <a:extLst>
              <a:ext uri="{FF2B5EF4-FFF2-40B4-BE49-F238E27FC236}">
                <a16:creationId xmlns:a16="http://schemas.microsoft.com/office/drawing/2014/main" id="{C826A735-0FD0-584E-AFD1-874FA40E0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7214" y="6312695"/>
            <a:ext cx="2057400" cy="365125"/>
          </a:xfrm>
        </p:spPr>
        <p:txBody>
          <a:bodyPr/>
          <a:lstStyle/>
          <a:p>
            <a:fld id="{DB7C4649-800D-CB47-881A-AA04BFFFB18C}" type="slidenum">
              <a:rPr lang="en-US" smtClean="0"/>
              <a:t>56</a:t>
            </a:fld>
            <a:endParaRPr lang="en-US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4530A2C-8213-5845-9AAD-B165F300F7C7}"/>
              </a:ext>
            </a:extLst>
          </p:cNvPr>
          <p:cNvGrpSpPr/>
          <p:nvPr/>
        </p:nvGrpSpPr>
        <p:grpSpPr>
          <a:xfrm>
            <a:off x="52145" y="4251777"/>
            <a:ext cx="4638243" cy="2208228"/>
            <a:chOff x="287279" y="3968734"/>
            <a:chExt cx="4638243" cy="2208228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49F41BF9-13EA-CA4F-A010-B5E0B7108C75}"/>
                </a:ext>
              </a:extLst>
            </p:cNvPr>
            <p:cNvGrpSpPr/>
            <p:nvPr/>
          </p:nvGrpSpPr>
          <p:grpSpPr>
            <a:xfrm>
              <a:off x="287279" y="3968734"/>
              <a:ext cx="4638243" cy="2208228"/>
              <a:chOff x="4364093" y="2628884"/>
              <a:chExt cx="4638243" cy="2208228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C0F308CF-27E0-9844-BFD2-AAA4D04B85EB}"/>
                      </a:ext>
                    </a:extLst>
                  </p:cNvPr>
                  <p:cNvSpPr txBox="1"/>
                  <p:nvPr/>
                </p:nvSpPr>
                <p:spPr>
                  <a:xfrm>
                    <a:off x="6050429" y="3246474"/>
                    <a:ext cx="893357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b="0" i="1" smtClean="0">
                              <a:latin typeface="Cambria Math" charset="0"/>
                            </a:rPr>
                            <m:t>𝐻𝑜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C0F308CF-27E0-9844-BFD2-AAA4D04B85E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50429" y="3246474"/>
                    <a:ext cx="893357" cy="389513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71" name="TextBox 70">
                    <a:extLst>
                      <a:ext uri="{FF2B5EF4-FFF2-40B4-BE49-F238E27FC236}">
                        <a16:creationId xmlns:a16="http://schemas.microsoft.com/office/drawing/2014/main" id="{3A87DF27-5047-A440-A060-5E2451D353C0}"/>
                      </a:ext>
                    </a:extLst>
                  </p:cNvPr>
                  <p:cNvSpPr txBox="1"/>
                  <p:nvPr/>
                </p:nvSpPr>
                <p:spPr>
                  <a:xfrm>
                    <a:off x="4497152" y="2628884"/>
                    <a:ext cx="1422966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bg2">
                        <a:lumMod val="90000"/>
                      </a:schemeClr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b="0" i="1" smtClean="0">
                              <a:latin typeface="Cambria Math" charset="0"/>
                            </a:rPr>
                            <m:t>𝐴𝑝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(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𝐴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)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>
              <p:sp>
                <p:nvSpPr>
                  <p:cNvPr id="71" name="TextBox 70">
                    <a:extLst>
                      <a:ext uri="{FF2B5EF4-FFF2-40B4-BE49-F238E27FC236}">
                        <a16:creationId xmlns:a16="http://schemas.microsoft.com/office/drawing/2014/main" id="{3A87DF27-5047-A440-A060-5E2451D353C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97152" y="2628884"/>
                    <a:ext cx="1422966" cy="389513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 b="-9375"/>
                    </a:stretch>
                  </a:blipFill>
                  <a:ln>
                    <a:solidFill>
                      <a:schemeClr val="bg2">
                        <a:lumMod val="90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72" name="TextBox 71">
                    <a:extLst>
                      <a:ext uri="{FF2B5EF4-FFF2-40B4-BE49-F238E27FC236}">
                        <a16:creationId xmlns:a16="http://schemas.microsoft.com/office/drawing/2014/main" id="{BB6FCD8A-FD72-9544-B289-9EF31251035F}"/>
                      </a:ext>
                    </a:extLst>
                  </p:cNvPr>
                  <p:cNvSpPr txBox="1"/>
                  <p:nvPr/>
                </p:nvSpPr>
                <p:spPr>
                  <a:xfrm>
                    <a:off x="7074417" y="2631916"/>
                    <a:ext cx="1436815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bg2">
                        <a:lumMod val="90000"/>
                      </a:schemeClr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b="0" i="1" smtClean="0">
                              <a:latin typeface="Cambria Math" charset="0"/>
                            </a:rPr>
                            <m:t>𝐵𝑖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de-DE" b="0" i="1" smtClean="0">
                              <a:latin typeface="Cambria Math" charset="0"/>
                            </a:rPr>
                            <m:t>(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𝑀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)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>
              <p:sp>
                <p:nvSpPr>
                  <p:cNvPr id="72" name="TextBox 71">
                    <a:extLst>
                      <a:ext uri="{FF2B5EF4-FFF2-40B4-BE49-F238E27FC236}">
                        <a16:creationId xmlns:a16="http://schemas.microsoft.com/office/drawing/2014/main" id="{BB6FCD8A-FD72-9544-B289-9EF31251035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74417" y="2631916"/>
                    <a:ext cx="1436815" cy="389513"/>
                  </a:xfrm>
                  <a:prstGeom prst="ellipse">
                    <a:avLst/>
                  </a:prstGeom>
                  <a:blipFill>
                    <a:blip r:embed="rId6"/>
                    <a:stretch>
                      <a:fillRect b="-6061"/>
                    </a:stretch>
                  </a:blipFill>
                  <a:ln>
                    <a:solidFill>
                      <a:schemeClr val="bg2">
                        <a:lumMod val="90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73" name="TextBox 72">
                    <a:extLst>
                      <a:ext uri="{FF2B5EF4-FFF2-40B4-BE49-F238E27FC236}">
                        <a16:creationId xmlns:a16="http://schemas.microsoft.com/office/drawing/2014/main" id="{38991B38-0A0D-5D46-B303-B8FF6A1E2B9E}"/>
                      </a:ext>
                    </a:extLst>
                  </p:cNvPr>
                  <p:cNvSpPr txBox="1"/>
                  <p:nvPr/>
                </p:nvSpPr>
                <p:spPr>
                  <a:xfrm>
                    <a:off x="4364093" y="3848480"/>
                    <a:ext cx="1326433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bg2">
                        <a:lumMod val="90000"/>
                      </a:schemeClr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b="0" i="1" smtClean="0">
                              <a:latin typeface="Cambria Math" charset="0"/>
                            </a:rPr>
                            <m:t>𝑅𝑒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de-DE" b="0" i="1" smtClean="0">
                              <a:latin typeface="Cambria Math" charset="0"/>
                            </a:rPr>
                            <m:t>(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𝑋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)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>
              <p:sp>
                <p:nvSpPr>
                  <p:cNvPr id="73" name="TextBox 72">
                    <a:extLst>
                      <a:ext uri="{FF2B5EF4-FFF2-40B4-BE49-F238E27FC236}">
                        <a16:creationId xmlns:a16="http://schemas.microsoft.com/office/drawing/2014/main" id="{38991B38-0A0D-5D46-B303-B8FF6A1E2B9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64093" y="3848480"/>
                    <a:ext cx="1326433" cy="389513"/>
                  </a:xfrm>
                  <a:prstGeom prst="ellipse">
                    <a:avLst/>
                  </a:prstGeom>
                  <a:blipFill>
                    <a:blip r:embed="rId7"/>
                    <a:stretch>
                      <a:fillRect b="-9375"/>
                    </a:stretch>
                  </a:blipFill>
                  <a:ln>
                    <a:solidFill>
                      <a:schemeClr val="bg2">
                        <a:lumMod val="90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74" name="TextBox 73">
                    <a:extLst>
                      <a:ext uri="{FF2B5EF4-FFF2-40B4-BE49-F238E27FC236}">
                        <a16:creationId xmlns:a16="http://schemas.microsoft.com/office/drawing/2014/main" id="{02D537E6-BA66-7342-AA09-D2A86BEAB626}"/>
                      </a:ext>
                    </a:extLst>
                  </p:cNvPr>
                  <p:cNvSpPr txBox="1"/>
                  <p:nvPr/>
                </p:nvSpPr>
                <p:spPr>
                  <a:xfrm>
                    <a:off x="5598132" y="4447599"/>
                    <a:ext cx="1796646" cy="389513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b="0" i="1" smtClean="0">
                              <a:latin typeface="Cambria Math" charset="0"/>
                            </a:rPr>
                            <m:t>𝐴𝑡𝑡𝐶𝑛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de-DE" b="0" i="1" smtClean="0">
                              <a:latin typeface="Cambria Math" charset="0"/>
                            </a:rPr>
                            <m:t>(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𝑋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)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>
              <p:sp>
                <p:nvSpPr>
                  <p:cNvPr id="74" name="TextBox 73">
                    <a:extLst>
                      <a:ext uri="{FF2B5EF4-FFF2-40B4-BE49-F238E27FC236}">
                        <a16:creationId xmlns:a16="http://schemas.microsoft.com/office/drawing/2014/main" id="{02D537E6-BA66-7342-AA09-D2A86BEAB62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98132" y="4447599"/>
                    <a:ext cx="1796646" cy="389513"/>
                  </a:xfrm>
                  <a:prstGeom prst="ellipse">
                    <a:avLst/>
                  </a:prstGeom>
                  <a:blipFill>
                    <a:blip r:embed="rId8"/>
                    <a:stretch>
                      <a:fillRect b="-6061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75" name="TextBox 74">
                    <a:extLst>
                      <a:ext uri="{FF2B5EF4-FFF2-40B4-BE49-F238E27FC236}">
                        <a16:creationId xmlns:a16="http://schemas.microsoft.com/office/drawing/2014/main" id="{3352C0F4-05C2-3A46-A12C-3D8827892BBD}"/>
                      </a:ext>
                    </a:extLst>
                  </p:cNvPr>
                  <p:cNvSpPr txBox="1"/>
                  <p:nvPr/>
                </p:nvSpPr>
                <p:spPr>
                  <a:xfrm>
                    <a:off x="7214411" y="3839905"/>
                    <a:ext cx="1787925" cy="389513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b="0" i="1" smtClean="0">
                              <a:latin typeface="Cambria Math" charset="0"/>
                            </a:rPr>
                            <m:t>𝑃𝑢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de-DE" b="0" i="1" smtClean="0">
                              <a:latin typeface="Cambria Math" charset="0"/>
                            </a:rPr>
                            <m:t>(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𝑋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,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𝑃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)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>
              <p:sp>
                <p:nvSpPr>
                  <p:cNvPr id="75" name="TextBox 74">
                    <a:extLst>
                      <a:ext uri="{FF2B5EF4-FFF2-40B4-BE49-F238E27FC236}">
                        <a16:creationId xmlns:a16="http://schemas.microsoft.com/office/drawing/2014/main" id="{3352C0F4-05C2-3A46-A12C-3D8827892BB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14411" y="3839905"/>
                    <a:ext cx="1787925" cy="389513"/>
                  </a:xfrm>
                  <a:prstGeom prst="ellipse">
                    <a:avLst/>
                  </a:prstGeom>
                  <a:blipFill>
                    <a:blip r:embed="rId9"/>
                    <a:stretch>
                      <a:fillRect b="-6061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8A756699-A584-5D42-9291-C190B804FC8C}"/>
                  </a:ext>
                </a:extLst>
              </p:cNvPr>
              <p:cNvSpPr/>
              <p:nvPr/>
            </p:nvSpPr>
            <p:spPr>
              <a:xfrm>
                <a:off x="6373170" y="2706669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A9636119-CFC9-DA48-9029-B1710125ADBB}"/>
                  </a:ext>
                </a:extLst>
              </p:cNvPr>
              <p:cNvSpPr/>
              <p:nvPr/>
            </p:nvSpPr>
            <p:spPr>
              <a:xfrm>
                <a:off x="6419250" y="2752749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C974ADA-88ED-5843-9150-F8C4D8090BFE}"/>
                  </a:ext>
                </a:extLst>
              </p:cNvPr>
              <p:cNvSpPr/>
              <p:nvPr/>
            </p:nvSpPr>
            <p:spPr>
              <a:xfrm>
                <a:off x="6083849" y="3925157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059D4762-4943-7542-AFBD-556DFDA47797}"/>
                  </a:ext>
                </a:extLst>
              </p:cNvPr>
              <p:cNvSpPr/>
              <p:nvPr/>
            </p:nvSpPr>
            <p:spPr>
              <a:xfrm>
                <a:off x="6129929" y="3971237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DA08BCD0-BB09-7949-8D4D-04FBE31CBEE9}"/>
                  </a:ext>
                </a:extLst>
              </p:cNvPr>
              <p:cNvSpPr/>
              <p:nvPr/>
            </p:nvSpPr>
            <p:spPr>
              <a:xfrm>
                <a:off x="6679019" y="3919304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B77D962B-52CA-2A47-A771-EDAEADB1892D}"/>
                  </a:ext>
                </a:extLst>
              </p:cNvPr>
              <p:cNvSpPr/>
              <p:nvPr/>
            </p:nvSpPr>
            <p:spPr>
              <a:xfrm>
                <a:off x="6725099" y="3965384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4A665F58-BFDA-8F43-B730-D43EC61C1AC4}"/>
                  </a:ext>
                </a:extLst>
              </p:cNvPr>
              <p:cNvCxnSpPr>
                <a:stCxn id="84" idx="6"/>
                <a:endCxn id="90" idx="1"/>
              </p:cNvCxnSpPr>
              <p:nvPr/>
            </p:nvCxnSpPr>
            <p:spPr>
              <a:xfrm>
                <a:off x="5920118" y="2823641"/>
                <a:ext cx="499132" cy="110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8D74A0DD-79D7-1149-8037-081503F5EF50}"/>
                  </a:ext>
                </a:extLst>
              </p:cNvPr>
              <p:cNvCxnSpPr>
                <a:stCxn id="85" idx="2"/>
                <a:endCxn id="90" idx="3"/>
              </p:cNvCxnSpPr>
              <p:nvPr/>
            </p:nvCxnSpPr>
            <p:spPr>
              <a:xfrm flipH="1" flipV="1">
                <a:off x="6563250" y="2824749"/>
                <a:ext cx="511168" cy="19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765831C3-F715-0842-9847-10C5B03926EA}"/>
                  </a:ext>
                </a:extLst>
              </p:cNvPr>
              <p:cNvCxnSpPr>
                <a:stCxn id="86" idx="6"/>
              </p:cNvCxnSpPr>
              <p:nvPr/>
            </p:nvCxnSpPr>
            <p:spPr>
              <a:xfrm>
                <a:off x="5690526" y="4043237"/>
                <a:ext cx="43940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47792254-EFC6-0140-A081-8977F3E6F502}"/>
                  </a:ext>
                </a:extLst>
              </p:cNvPr>
              <p:cNvCxnSpPr>
                <a:endCxn id="83" idx="4"/>
              </p:cNvCxnSpPr>
              <p:nvPr/>
            </p:nvCxnSpPr>
            <p:spPr>
              <a:xfrm flipV="1">
                <a:off x="6201929" y="3635987"/>
                <a:ext cx="287476" cy="33525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5AC67561-99A1-EB44-8F46-7B1CE2CF3C1A}"/>
                  </a:ext>
                </a:extLst>
              </p:cNvPr>
              <p:cNvCxnSpPr>
                <a:stCxn id="83" idx="4"/>
              </p:cNvCxnSpPr>
              <p:nvPr/>
            </p:nvCxnSpPr>
            <p:spPr>
              <a:xfrm>
                <a:off x="6489405" y="3635987"/>
                <a:ext cx="307694" cy="32939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709F0325-4A6B-5443-AA6B-58CE282D7385}"/>
                  </a:ext>
                </a:extLst>
              </p:cNvPr>
              <p:cNvCxnSpPr>
                <a:stCxn id="88" idx="2"/>
              </p:cNvCxnSpPr>
              <p:nvPr/>
            </p:nvCxnSpPr>
            <p:spPr>
              <a:xfrm flipH="1">
                <a:off x="6869099" y="4034662"/>
                <a:ext cx="345313" cy="272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FD152EE9-176F-944B-B45B-87C2628D111C}"/>
                  </a:ext>
                </a:extLst>
              </p:cNvPr>
              <p:cNvCxnSpPr>
                <a:endCxn id="87" idx="0"/>
              </p:cNvCxnSpPr>
              <p:nvPr/>
            </p:nvCxnSpPr>
            <p:spPr>
              <a:xfrm>
                <a:off x="6201929" y="4115237"/>
                <a:ext cx="287476" cy="33236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867A1DD6-48E9-A449-8F91-1EDDEDC3DA12}"/>
                  </a:ext>
                </a:extLst>
              </p:cNvPr>
              <p:cNvCxnSpPr>
                <a:endCxn id="87" idx="0"/>
              </p:cNvCxnSpPr>
              <p:nvPr/>
            </p:nvCxnSpPr>
            <p:spPr>
              <a:xfrm flipH="1">
                <a:off x="6489405" y="4109384"/>
                <a:ext cx="307694" cy="33821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978BA67B-9541-7247-A59A-BBC2C92D0489}"/>
                  </a:ext>
                </a:extLst>
              </p:cNvPr>
              <p:cNvCxnSpPr>
                <a:stCxn id="83" idx="0"/>
                <a:endCxn id="90" idx="2"/>
              </p:cNvCxnSpPr>
              <p:nvPr/>
            </p:nvCxnSpPr>
            <p:spPr>
              <a:xfrm flipV="1">
                <a:off x="6489405" y="2896749"/>
                <a:ext cx="1845" cy="3497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4F1CA847-3D05-5447-8B46-02E7A4F15F8A}"/>
                  </a:ext>
                </a:extLst>
              </p:cNvPr>
              <p:cNvSpPr/>
              <p:nvPr/>
            </p:nvSpPr>
            <p:spPr>
              <a:xfrm>
                <a:off x="6465330" y="2798829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4EEE3B66-84CE-9C40-8E4B-8804B2C17FAC}"/>
                  </a:ext>
                </a:extLst>
              </p:cNvPr>
              <p:cNvSpPr/>
              <p:nvPr/>
            </p:nvSpPr>
            <p:spPr>
              <a:xfrm>
                <a:off x="6771179" y="4011464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0EC422B6-BDAC-8D4F-B8C5-87B1566858E6}"/>
                  </a:ext>
                </a:extLst>
              </p:cNvPr>
              <p:cNvSpPr/>
              <p:nvPr/>
            </p:nvSpPr>
            <p:spPr>
              <a:xfrm>
                <a:off x="6176009" y="4017317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84159643-52BF-4B46-9C17-B9265918DD55}"/>
                    </a:ext>
                  </a:extLst>
                </p:cNvPr>
                <p:cNvSpPr txBox="1"/>
                <p:nvPr/>
              </p:nvSpPr>
              <p:spPr>
                <a:xfrm>
                  <a:off x="2454521" y="4196052"/>
                  <a:ext cx="505331" cy="28103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</m:oMath>
                    </m:oMathPara>
                  </a14:m>
                  <a:endParaRPr lang="en-GB" dirty="0"/>
                </a:p>
              </p:txBody>
            </p:sp>
          </mc:Choice>
          <mc:Fallback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84159643-52BF-4B46-9C17-B9265918DD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4521" y="4196052"/>
                  <a:ext cx="505331" cy="281039"/>
                </a:xfrm>
                <a:prstGeom prst="rect">
                  <a:avLst/>
                </a:prstGeom>
                <a:blipFill>
                  <a:blip r:embed="rId10"/>
                  <a:stretch>
                    <a:fillRect l="-9756" r="-2439" b="-2173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B09B264C-60F3-8947-9F3F-A14BB6B18E8C}"/>
                    </a:ext>
                  </a:extLst>
                </p:cNvPr>
                <p:cNvSpPr txBox="1"/>
                <p:nvPr/>
              </p:nvSpPr>
              <p:spPr>
                <a:xfrm>
                  <a:off x="1650342" y="5465684"/>
                  <a:ext cx="505331" cy="28161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</m:oMath>
                    </m:oMathPara>
                  </a14:m>
                  <a:endParaRPr lang="en-GB" dirty="0"/>
                </a:p>
              </p:txBody>
            </p:sp>
          </mc:Choice>
          <mc:Fallback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B09B264C-60F3-8947-9F3F-A14BB6B18E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0342" y="5465684"/>
                  <a:ext cx="505331" cy="281616"/>
                </a:xfrm>
                <a:prstGeom prst="rect">
                  <a:avLst/>
                </a:prstGeom>
                <a:blipFill>
                  <a:blip r:embed="rId11"/>
                  <a:stretch>
                    <a:fillRect l="-7317" r="-2439" b="-2173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67F8E280-6865-5F45-9AD7-3F876C9AC0E0}"/>
                    </a:ext>
                  </a:extLst>
                </p:cNvPr>
                <p:cNvSpPr txBox="1"/>
                <p:nvPr/>
              </p:nvSpPr>
              <p:spPr>
                <a:xfrm>
                  <a:off x="2723064" y="5426239"/>
                  <a:ext cx="505331" cy="28302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3</m:t>
                            </m:r>
                          </m:sub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</m:oMath>
                    </m:oMathPara>
                  </a14:m>
                  <a:endParaRPr lang="en-GB" dirty="0"/>
                </a:p>
              </p:txBody>
            </p:sp>
          </mc:Choice>
          <mc:Fallback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67F8E280-6865-5F45-9AD7-3F876C9AC0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3064" y="5426239"/>
                  <a:ext cx="505331" cy="283026"/>
                </a:xfrm>
                <a:prstGeom prst="rect">
                  <a:avLst/>
                </a:prstGeom>
                <a:blipFill>
                  <a:blip r:embed="rId12"/>
                  <a:stretch>
                    <a:fillRect l="-9756" r="-2439" b="-2173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96216731-4A5F-2248-B9DF-D5ACBFB4FDA5}"/>
              </a:ext>
            </a:extLst>
          </p:cNvPr>
          <p:cNvGrpSpPr/>
          <p:nvPr/>
        </p:nvGrpSpPr>
        <p:grpSpPr>
          <a:xfrm>
            <a:off x="4874999" y="4251777"/>
            <a:ext cx="4188573" cy="2208228"/>
            <a:chOff x="4496172" y="3968734"/>
            <a:chExt cx="4188573" cy="2208228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C158310D-7BC7-114A-86C6-ADD9D6C6456D}"/>
                </a:ext>
              </a:extLst>
            </p:cNvPr>
            <p:cNvGrpSpPr/>
            <p:nvPr/>
          </p:nvGrpSpPr>
          <p:grpSpPr>
            <a:xfrm>
              <a:off x="4496172" y="3968734"/>
              <a:ext cx="4188573" cy="2208228"/>
              <a:chOff x="4497677" y="2628884"/>
              <a:chExt cx="4188573" cy="2208228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99" name="TextBox 98">
                    <a:extLst>
                      <a:ext uri="{FF2B5EF4-FFF2-40B4-BE49-F238E27FC236}">
                        <a16:creationId xmlns:a16="http://schemas.microsoft.com/office/drawing/2014/main" id="{F91E46AE-376A-7249-8BE7-C69761851605}"/>
                      </a:ext>
                    </a:extLst>
                  </p:cNvPr>
                  <p:cNvSpPr txBox="1"/>
                  <p:nvPr/>
                </p:nvSpPr>
                <p:spPr>
                  <a:xfrm>
                    <a:off x="6154933" y="3246474"/>
                    <a:ext cx="688039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b="0" i="1" smtClean="0">
                              <a:latin typeface="Cambria Math" charset="0"/>
                            </a:rPr>
                            <m:t>𝐻𝑜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>
              <p:sp>
                <p:nvSpPr>
                  <p:cNvPr id="99" name="TextBox 98">
                    <a:extLst>
                      <a:ext uri="{FF2B5EF4-FFF2-40B4-BE49-F238E27FC236}">
                        <a16:creationId xmlns:a16="http://schemas.microsoft.com/office/drawing/2014/main" id="{F91E46AE-376A-7249-8BE7-C6976185160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54933" y="3246474"/>
                    <a:ext cx="688039" cy="389513"/>
                  </a:xfrm>
                  <a:prstGeom prst="ellipse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00" name="TextBox 99">
                    <a:extLst>
                      <a:ext uri="{FF2B5EF4-FFF2-40B4-BE49-F238E27FC236}">
                        <a16:creationId xmlns:a16="http://schemas.microsoft.com/office/drawing/2014/main" id="{536EE60A-2641-4B4E-AB92-A059254A2AA7}"/>
                      </a:ext>
                    </a:extLst>
                  </p:cNvPr>
                  <p:cNvSpPr txBox="1"/>
                  <p:nvPr/>
                </p:nvSpPr>
                <p:spPr>
                  <a:xfrm>
                    <a:off x="4777294" y="2628884"/>
                    <a:ext cx="1142824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bg2">
                        <a:lumMod val="90000"/>
                      </a:schemeClr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b="0" i="1" smtClean="0">
                              <a:latin typeface="Cambria Math" charset="0"/>
                            </a:rPr>
                            <m:t>𝐴𝑝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de-DE" b="0" i="1" smtClean="0">
                              <a:latin typeface="Cambria Math" charset="0"/>
                            </a:rPr>
                            <m:t>(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𝐴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)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>
              <p:sp>
                <p:nvSpPr>
                  <p:cNvPr id="100" name="TextBox 99">
                    <a:extLst>
                      <a:ext uri="{FF2B5EF4-FFF2-40B4-BE49-F238E27FC236}">
                        <a16:creationId xmlns:a16="http://schemas.microsoft.com/office/drawing/2014/main" id="{536EE60A-2641-4B4E-AB92-A059254A2AA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77294" y="2628884"/>
                    <a:ext cx="1142824" cy="389513"/>
                  </a:xfrm>
                  <a:prstGeom prst="ellipse">
                    <a:avLst/>
                  </a:prstGeom>
                  <a:blipFill>
                    <a:blip r:embed="rId14"/>
                    <a:stretch>
                      <a:fillRect b="-9375"/>
                    </a:stretch>
                  </a:blipFill>
                  <a:ln>
                    <a:solidFill>
                      <a:schemeClr val="bg2">
                        <a:lumMod val="90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01" name="TextBox 100">
                    <a:extLst>
                      <a:ext uri="{FF2B5EF4-FFF2-40B4-BE49-F238E27FC236}">
                        <a16:creationId xmlns:a16="http://schemas.microsoft.com/office/drawing/2014/main" id="{8AF51124-1EC5-AD4F-8017-AD350E1AA52D}"/>
                      </a:ext>
                    </a:extLst>
                  </p:cNvPr>
                  <p:cNvSpPr txBox="1"/>
                  <p:nvPr/>
                </p:nvSpPr>
                <p:spPr>
                  <a:xfrm>
                    <a:off x="7074417" y="2631916"/>
                    <a:ext cx="1128469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bg2">
                        <a:lumMod val="90000"/>
                      </a:schemeClr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b="0" i="1" smtClean="0">
                              <a:latin typeface="Cambria Math" charset="0"/>
                            </a:rPr>
                            <m:t>𝐵𝑖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de-DE" b="0" i="1" smtClean="0">
                              <a:latin typeface="Cambria Math" charset="0"/>
                            </a:rPr>
                            <m:t>(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𝑀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)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>
              <p:sp>
                <p:nvSpPr>
                  <p:cNvPr id="101" name="TextBox 100">
                    <a:extLst>
                      <a:ext uri="{FF2B5EF4-FFF2-40B4-BE49-F238E27FC236}">
                        <a16:creationId xmlns:a16="http://schemas.microsoft.com/office/drawing/2014/main" id="{8AF51124-1EC5-AD4F-8017-AD350E1AA52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74417" y="2631916"/>
                    <a:ext cx="1128469" cy="389513"/>
                  </a:xfrm>
                  <a:prstGeom prst="ellipse">
                    <a:avLst/>
                  </a:prstGeom>
                  <a:blipFill>
                    <a:blip r:embed="rId15"/>
                    <a:stretch>
                      <a:fillRect b="-6061"/>
                    </a:stretch>
                  </a:blipFill>
                  <a:ln>
                    <a:solidFill>
                      <a:schemeClr val="bg2">
                        <a:lumMod val="90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02" name="TextBox 101">
                    <a:extLst>
                      <a:ext uri="{FF2B5EF4-FFF2-40B4-BE49-F238E27FC236}">
                        <a16:creationId xmlns:a16="http://schemas.microsoft.com/office/drawing/2014/main" id="{565D6043-E363-CD49-AF51-C7499D2457CE}"/>
                      </a:ext>
                    </a:extLst>
                  </p:cNvPr>
                  <p:cNvSpPr txBox="1"/>
                  <p:nvPr/>
                </p:nvSpPr>
                <p:spPr>
                  <a:xfrm>
                    <a:off x="4497677" y="3848480"/>
                    <a:ext cx="1192849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bg2">
                        <a:lumMod val="90000"/>
                      </a:schemeClr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b="0" i="1" smtClean="0">
                              <a:latin typeface="Cambria Math" charset="0"/>
                            </a:rPr>
                            <m:t>𝑅𝑒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de-DE" b="0" i="1" smtClean="0">
                              <a:latin typeface="Cambria Math" charset="0"/>
                            </a:rPr>
                            <m:t>(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𝑋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)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>
              <p:sp>
                <p:nvSpPr>
                  <p:cNvPr id="102" name="TextBox 101">
                    <a:extLst>
                      <a:ext uri="{FF2B5EF4-FFF2-40B4-BE49-F238E27FC236}">
                        <a16:creationId xmlns:a16="http://schemas.microsoft.com/office/drawing/2014/main" id="{565D6043-E363-CD49-AF51-C7499D2457C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97677" y="3848480"/>
                    <a:ext cx="1192849" cy="389513"/>
                  </a:xfrm>
                  <a:prstGeom prst="ellipse">
                    <a:avLst/>
                  </a:prstGeom>
                  <a:blipFill>
                    <a:blip r:embed="rId16"/>
                    <a:stretch>
                      <a:fillRect b="-9375"/>
                    </a:stretch>
                  </a:blipFill>
                  <a:ln>
                    <a:solidFill>
                      <a:schemeClr val="bg2">
                        <a:lumMod val="90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03" name="TextBox 102">
                    <a:extLst>
                      <a:ext uri="{FF2B5EF4-FFF2-40B4-BE49-F238E27FC236}">
                        <a16:creationId xmlns:a16="http://schemas.microsoft.com/office/drawing/2014/main" id="{C5C8829F-35BE-7743-AD5E-79C5DF33B4DC}"/>
                      </a:ext>
                    </a:extLst>
                  </p:cNvPr>
                  <p:cNvSpPr txBox="1"/>
                  <p:nvPr/>
                </p:nvSpPr>
                <p:spPr>
                  <a:xfrm>
                    <a:off x="5728762" y="4447599"/>
                    <a:ext cx="1548754" cy="389513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b="0" i="1" smtClean="0">
                              <a:latin typeface="Cambria Math" charset="0"/>
                            </a:rPr>
                            <m:t>𝐴𝑡𝑡𝐶𝑛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de-DE" b="0" i="1" smtClean="0">
                              <a:latin typeface="Cambria Math" charset="0"/>
                            </a:rPr>
                            <m:t>(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𝑋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)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>
              <p:sp>
                <p:nvSpPr>
                  <p:cNvPr id="103" name="TextBox 102">
                    <a:extLst>
                      <a:ext uri="{FF2B5EF4-FFF2-40B4-BE49-F238E27FC236}">
                        <a16:creationId xmlns:a16="http://schemas.microsoft.com/office/drawing/2014/main" id="{C5C8829F-35BE-7743-AD5E-79C5DF33B4D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28762" y="4447599"/>
                    <a:ext cx="1548754" cy="389513"/>
                  </a:xfrm>
                  <a:prstGeom prst="ellipse">
                    <a:avLst/>
                  </a:prstGeom>
                  <a:blipFill>
                    <a:blip r:embed="rId17"/>
                    <a:stretch>
                      <a:fillRect b="-6061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04" name="TextBox 103">
                    <a:extLst>
                      <a:ext uri="{FF2B5EF4-FFF2-40B4-BE49-F238E27FC236}">
                        <a16:creationId xmlns:a16="http://schemas.microsoft.com/office/drawing/2014/main" id="{7BC1B341-2637-8B4D-85D3-908BDFB48246}"/>
                      </a:ext>
                    </a:extLst>
                  </p:cNvPr>
                  <p:cNvSpPr txBox="1"/>
                  <p:nvPr/>
                </p:nvSpPr>
                <p:spPr>
                  <a:xfrm>
                    <a:off x="7214411" y="3839905"/>
                    <a:ext cx="1471839" cy="389513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b="0" i="1" smtClean="0">
                              <a:latin typeface="Cambria Math" charset="0"/>
                            </a:rPr>
                            <m:t>𝑃𝑢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de-DE" b="0" i="1" smtClean="0">
                              <a:latin typeface="Cambria Math" charset="0"/>
                            </a:rPr>
                            <m:t>(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𝑋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,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𝑃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)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>
              <p:sp>
                <p:nvSpPr>
                  <p:cNvPr id="104" name="TextBox 103">
                    <a:extLst>
                      <a:ext uri="{FF2B5EF4-FFF2-40B4-BE49-F238E27FC236}">
                        <a16:creationId xmlns:a16="http://schemas.microsoft.com/office/drawing/2014/main" id="{7BC1B341-2637-8B4D-85D3-908BDFB4824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14411" y="3839905"/>
                    <a:ext cx="1471839" cy="389513"/>
                  </a:xfrm>
                  <a:prstGeom prst="ellipse">
                    <a:avLst/>
                  </a:prstGeom>
                  <a:blipFill>
                    <a:blip r:embed="rId18"/>
                    <a:stretch>
                      <a:fillRect b="-6061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ACD01574-18CB-6046-A835-38D1C5F69862}"/>
                  </a:ext>
                </a:extLst>
              </p:cNvPr>
              <p:cNvSpPr/>
              <p:nvPr/>
            </p:nvSpPr>
            <p:spPr>
              <a:xfrm>
                <a:off x="6373170" y="2706669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D597101-5802-6A46-8FB7-33E840DBDE31}"/>
                  </a:ext>
                </a:extLst>
              </p:cNvPr>
              <p:cNvSpPr/>
              <p:nvPr/>
            </p:nvSpPr>
            <p:spPr>
              <a:xfrm>
                <a:off x="6419250" y="2752749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B1BB493-F2A0-AB43-B248-819B880E3DE1}"/>
                  </a:ext>
                </a:extLst>
              </p:cNvPr>
              <p:cNvSpPr/>
              <p:nvPr/>
            </p:nvSpPr>
            <p:spPr>
              <a:xfrm>
                <a:off x="6083849" y="3925157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7EB6D456-F7F3-7E4A-A15A-8E104FFF41BF}"/>
                  </a:ext>
                </a:extLst>
              </p:cNvPr>
              <p:cNvSpPr/>
              <p:nvPr/>
            </p:nvSpPr>
            <p:spPr>
              <a:xfrm>
                <a:off x="6129929" y="3971237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333A6561-F2DB-BF42-86B0-DC56AFF0FCD0}"/>
                  </a:ext>
                </a:extLst>
              </p:cNvPr>
              <p:cNvSpPr/>
              <p:nvPr/>
            </p:nvSpPr>
            <p:spPr>
              <a:xfrm>
                <a:off x="6679019" y="3919304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ADC3BF2F-89A1-6642-AD28-A388B5D8CAFB}"/>
                  </a:ext>
                </a:extLst>
              </p:cNvPr>
              <p:cNvSpPr/>
              <p:nvPr/>
            </p:nvSpPr>
            <p:spPr>
              <a:xfrm>
                <a:off x="6725099" y="3965384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81EF2CC4-4A3F-6E4A-90D7-993F77102D9A}"/>
                  </a:ext>
                </a:extLst>
              </p:cNvPr>
              <p:cNvCxnSpPr>
                <a:stCxn id="112" idx="6"/>
                <a:endCxn id="118" idx="1"/>
              </p:cNvCxnSpPr>
              <p:nvPr/>
            </p:nvCxnSpPr>
            <p:spPr>
              <a:xfrm>
                <a:off x="5920118" y="2823641"/>
                <a:ext cx="499132" cy="110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279EA3C0-A9B5-AC4A-8E84-3248430D2B80}"/>
                  </a:ext>
                </a:extLst>
              </p:cNvPr>
              <p:cNvCxnSpPr>
                <a:stCxn id="113" idx="2"/>
                <a:endCxn id="118" idx="3"/>
              </p:cNvCxnSpPr>
              <p:nvPr/>
            </p:nvCxnSpPr>
            <p:spPr>
              <a:xfrm flipH="1" flipV="1">
                <a:off x="6563250" y="2824749"/>
                <a:ext cx="511168" cy="19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9177A0FD-AE08-5E4F-990F-9E89E52A5469}"/>
                  </a:ext>
                </a:extLst>
              </p:cNvPr>
              <p:cNvCxnSpPr>
                <a:stCxn id="114" idx="6"/>
              </p:cNvCxnSpPr>
              <p:nvPr/>
            </p:nvCxnSpPr>
            <p:spPr>
              <a:xfrm>
                <a:off x="5690526" y="4043237"/>
                <a:ext cx="43940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551F892A-35F0-384B-A0CA-880C6E6A0CFA}"/>
                  </a:ext>
                </a:extLst>
              </p:cNvPr>
              <p:cNvCxnSpPr>
                <a:endCxn id="111" idx="4"/>
              </p:cNvCxnSpPr>
              <p:nvPr/>
            </p:nvCxnSpPr>
            <p:spPr>
              <a:xfrm flipV="1">
                <a:off x="6201929" y="3635987"/>
                <a:ext cx="287476" cy="33525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25F31EEA-F068-7643-8E3D-EFA7666372C1}"/>
                  </a:ext>
                </a:extLst>
              </p:cNvPr>
              <p:cNvCxnSpPr>
                <a:stCxn id="111" idx="4"/>
              </p:cNvCxnSpPr>
              <p:nvPr/>
            </p:nvCxnSpPr>
            <p:spPr>
              <a:xfrm>
                <a:off x="6489405" y="3635987"/>
                <a:ext cx="307694" cy="32939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48BEA7B8-1FD6-F343-B26D-1219E001522C}"/>
                  </a:ext>
                </a:extLst>
              </p:cNvPr>
              <p:cNvCxnSpPr>
                <a:stCxn id="116" idx="2"/>
              </p:cNvCxnSpPr>
              <p:nvPr/>
            </p:nvCxnSpPr>
            <p:spPr>
              <a:xfrm flipH="1">
                <a:off x="6869099" y="4034662"/>
                <a:ext cx="345313" cy="272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C1049E01-0863-FD43-B562-E40F65696A24}"/>
                  </a:ext>
                </a:extLst>
              </p:cNvPr>
              <p:cNvCxnSpPr>
                <a:endCxn id="115" idx="0"/>
              </p:cNvCxnSpPr>
              <p:nvPr/>
            </p:nvCxnSpPr>
            <p:spPr>
              <a:xfrm>
                <a:off x="6201929" y="4115237"/>
                <a:ext cx="287476" cy="33236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BDA7752C-7696-6A4B-8634-D3B89A182F38}"/>
                  </a:ext>
                </a:extLst>
              </p:cNvPr>
              <p:cNvCxnSpPr>
                <a:endCxn id="115" idx="0"/>
              </p:cNvCxnSpPr>
              <p:nvPr/>
            </p:nvCxnSpPr>
            <p:spPr>
              <a:xfrm flipH="1">
                <a:off x="6489405" y="4109384"/>
                <a:ext cx="307694" cy="33821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3700BF6E-ACD7-4242-AA38-B1AD6C44AA1D}"/>
                  </a:ext>
                </a:extLst>
              </p:cNvPr>
              <p:cNvCxnSpPr>
                <a:stCxn id="111" idx="0"/>
                <a:endCxn id="118" idx="2"/>
              </p:cNvCxnSpPr>
              <p:nvPr/>
            </p:nvCxnSpPr>
            <p:spPr>
              <a:xfrm flipV="1">
                <a:off x="6489405" y="2896749"/>
                <a:ext cx="1845" cy="3497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DEEAC640-3D3A-EB47-8A94-0A3FFE553C52}"/>
                  </a:ext>
                </a:extLst>
              </p:cNvPr>
              <p:cNvSpPr/>
              <p:nvPr/>
            </p:nvSpPr>
            <p:spPr>
              <a:xfrm>
                <a:off x="6465330" y="2798829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2A94F88C-1DBE-A147-A100-9789FE1C46FA}"/>
                  </a:ext>
                </a:extLst>
              </p:cNvPr>
              <p:cNvSpPr/>
              <p:nvPr/>
            </p:nvSpPr>
            <p:spPr>
              <a:xfrm>
                <a:off x="6771179" y="4011464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8CF39C82-4844-DC46-9569-EEB66649C923}"/>
                  </a:ext>
                </a:extLst>
              </p:cNvPr>
              <p:cNvSpPr/>
              <p:nvPr/>
            </p:nvSpPr>
            <p:spPr>
              <a:xfrm>
                <a:off x="6176009" y="4017317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163B498E-CF66-4945-8231-FC5CCA0756D0}"/>
                    </a:ext>
                  </a:extLst>
                </p:cNvPr>
                <p:cNvSpPr txBox="1"/>
                <p:nvPr/>
              </p:nvSpPr>
              <p:spPr>
                <a:xfrm>
                  <a:off x="6529830" y="4196052"/>
                  <a:ext cx="288092" cy="27821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</m:oMath>
                    </m:oMathPara>
                  </a14:m>
                  <a:endParaRPr lang="en-GB" dirty="0"/>
                </a:p>
              </p:txBody>
            </p:sp>
          </mc:Choice>
          <mc:Fallback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163B498E-CF66-4945-8231-FC5CCA075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9830" y="4196052"/>
                  <a:ext cx="288092" cy="278218"/>
                </a:xfrm>
                <a:prstGeom prst="rect">
                  <a:avLst/>
                </a:prstGeom>
                <a:blipFill>
                  <a:blip r:embed="rId19"/>
                  <a:stretch>
                    <a:fillRect l="-16667" b="-2173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6BDA51B9-3EFF-3349-A4B4-DB990A170FA5}"/>
                    </a:ext>
                  </a:extLst>
                </p:cNvPr>
                <p:cNvSpPr txBox="1"/>
                <p:nvPr/>
              </p:nvSpPr>
              <p:spPr>
                <a:xfrm>
                  <a:off x="5817092" y="5413432"/>
                  <a:ext cx="293414" cy="27879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</m:oMath>
                    </m:oMathPara>
                  </a14:m>
                  <a:endParaRPr lang="en-GB" dirty="0"/>
                </a:p>
              </p:txBody>
            </p:sp>
          </mc:Choice>
          <mc:Fallback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6BDA51B9-3EFF-3349-A4B4-DB990A170F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7092" y="5413432"/>
                  <a:ext cx="293414" cy="278794"/>
                </a:xfrm>
                <a:prstGeom prst="rect">
                  <a:avLst/>
                </a:prstGeom>
                <a:blipFill>
                  <a:blip r:embed="rId20"/>
                  <a:stretch>
                    <a:fillRect l="-16667" r="-4167" b="-2727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3A9C286F-EBB9-0841-843E-8ED1BBBBBB9D}"/>
                    </a:ext>
                  </a:extLst>
                </p:cNvPr>
                <p:cNvSpPr txBox="1"/>
                <p:nvPr/>
              </p:nvSpPr>
              <p:spPr>
                <a:xfrm>
                  <a:off x="6824499" y="5413176"/>
                  <a:ext cx="293414" cy="28020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3</m:t>
                            </m:r>
                          </m:sub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</m:oMath>
                    </m:oMathPara>
                  </a14:m>
                  <a:endParaRPr lang="en-GB" dirty="0"/>
                </a:p>
              </p:txBody>
            </p:sp>
          </mc:Choice>
          <mc:Fallback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3A9C286F-EBB9-0841-843E-8ED1BBBBBB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24499" y="5413176"/>
                  <a:ext cx="293414" cy="280205"/>
                </a:xfrm>
                <a:prstGeom prst="rect">
                  <a:avLst/>
                </a:prstGeom>
                <a:blipFill>
                  <a:blip r:embed="rId21"/>
                  <a:stretch>
                    <a:fillRect l="-16667" r="-4167" b="-2173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4436E066-8B0A-5E4E-B1B1-EFC56ADB3B17}"/>
              </a:ext>
            </a:extLst>
          </p:cNvPr>
          <p:cNvCxnSpPr>
            <a:cxnSpLocks/>
            <a:stCxn id="68" idx="6"/>
            <a:endCxn id="137" idx="1"/>
          </p:cNvCxnSpPr>
          <p:nvPr/>
        </p:nvCxnSpPr>
        <p:spPr>
          <a:xfrm flipV="1">
            <a:off x="2631838" y="4767786"/>
            <a:ext cx="1975050" cy="2963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0A0BAADF-C6CC-2D48-BCB1-41554AC042C1}"/>
              </a:ext>
            </a:extLst>
          </p:cNvPr>
          <p:cNvCxnSpPr>
            <a:cxnSpLocks/>
            <a:stCxn id="137" idx="3"/>
            <a:endCxn id="96" idx="2"/>
          </p:cNvCxnSpPr>
          <p:nvPr/>
        </p:nvCxnSpPr>
        <p:spPr>
          <a:xfrm>
            <a:off x="4750888" y="4767786"/>
            <a:ext cx="1781367" cy="2963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05591193-54C0-184F-AA2C-C80EDD95AD52}"/>
              </a:ext>
            </a:extLst>
          </p:cNvPr>
          <p:cNvGrpSpPr/>
          <p:nvPr/>
        </p:nvGrpSpPr>
        <p:grpSpPr>
          <a:xfrm>
            <a:off x="4560808" y="4649706"/>
            <a:ext cx="236160" cy="236160"/>
            <a:chOff x="4560808" y="4832226"/>
            <a:chExt cx="236160" cy="236160"/>
          </a:xfrm>
        </p:grpSpPr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F406A74F-9A08-674E-9C38-48B17AD6B670}"/>
                </a:ext>
              </a:extLst>
            </p:cNvPr>
            <p:cNvGrpSpPr/>
            <p:nvPr/>
          </p:nvGrpSpPr>
          <p:grpSpPr>
            <a:xfrm>
              <a:off x="4560808" y="4832226"/>
              <a:ext cx="190080" cy="190080"/>
              <a:chOff x="4564945" y="4481962"/>
              <a:chExt cx="190080" cy="190080"/>
            </a:xfrm>
          </p:grpSpPr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406189AE-A4C4-9D49-9189-E58417A705A7}"/>
                  </a:ext>
                </a:extLst>
              </p:cNvPr>
              <p:cNvSpPr/>
              <p:nvPr/>
            </p:nvSpPr>
            <p:spPr>
              <a:xfrm>
                <a:off x="4564945" y="4481962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786141C1-69D9-C24B-8B8D-79AA28DCD825}"/>
                  </a:ext>
                </a:extLst>
              </p:cNvPr>
              <p:cNvSpPr/>
              <p:nvPr/>
            </p:nvSpPr>
            <p:spPr>
              <a:xfrm>
                <a:off x="4611025" y="4528042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E1FD383C-B76E-C849-9FF6-08BF61CE0097}"/>
                </a:ext>
              </a:extLst>
            </p:cNvPr>
            <p:cNvSpPr/>
            <p:nvPr/>
          </p:nvSpPr>
          <p:spPr>
            <a:xfrm>
              <a:off x="4652968" y="4924386"/>
              <a:ext cx="144000" cy="144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7810CB50-AA64-4D4C-A483-428692AE9432}"/>
              </a:ext>
            </a:extLst>
          </p:cNvPr>
          <p:cNvCxnSpPr>
            <a:cxnSpLocks/>
            <a:stCxn id="71" idx="0"/>
            <a:endCxn id="133" idx="1"/>
          </p:cNvCxnSpPr>
          <p:nvPr/>
        </p:nvCxnSpPr>
        <p:spPr>
          <a:xfrm flipV="1">
            <a:off x="715362" y="5158006"/>
            <a:ext cx="3891526" cy="3133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634D4CA3-6351-DF44-9503-A9DDEE593F63}"/>
              </a:ext>
            </a:extLst>
          </p:cNvPr>
          <p:cNvCxnSpPr>
            <a:cxnSpLocks/>
            <a:stCxn id="133" idx="3"/>
            <a:endCxn id="99" idx="0"/>
          </p:cNvCxnSpPr>
          <p:nvPr/>
        </p:nvCxnSpPr>
        <p:spPr>
          <a:xfrm>
            <a:off x="4750888" y="5158006"/>
            <a:ext cx="720536" cy="3133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B3AFB039-504D-9C46-BA09-42EBF1DF1E47}"/>
              </a:ext>
            </a:extLst>
          </p:cNvPr>
          <p:cNvGrpSpPr/>
          <p:nvPr/>
        </p:nvGrpSpPr>
        <p:grpSpPr>
          <a:xfrm>
            <a:off x="4560808" y="5039926"/>
            <a:ext cx="236160" cy="236160"/>
            <a:chOff x="4560808" y="5246875"/>
            <a:chExt cx="236160" cy="236160"/>
          </a:xfrm>
        </p:grpSpPr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2EAA2558-8CFC-5047-930A-32EBB9063CD8}"/>
                </a:ext>
              </a:extLst>
            </p:cNvPr>
            <p:cNvGrpSpPr/>
            <p:nvPr/>
          </p:nvGrpSpPr>
          <p:grpSpPr>
            <a:xfrm>
              <a:off x="4560808" y="5246875"/>
              <a:ext cx="190080" cy="190080"/>
              <a:chOff x="4564945" y="4481962"/>
              <a:chExt cx="190080" cy="190080"/>
            </a:xfrm>
          </p:grpSpPr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B81BE5D6-6995-3A4F-B638-71E3EFEFB320}"/>
                  </a:ext>
                </a:extLst>
              </p:cNvPr>
              <p:cNvSpPr/>
              <p:nvPr/>
            </p:nvSpPr>
            <p:spPr>
              <a:xfrm>
                <a:off x="4564945" y="4481962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073F53C7-1A99-0F4C-8348-6C0242CE34CE}"/>
                  </a:ext>
                </a:extLst>
              </p:cNvPr>
              <p:cNvSpPr/>
              <p:nvPr/>
            </p:nvSpPr>
            <p:spPr>
              <a:xfrm>
                <a:off x="4611025" y="4528042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666DA57F-09AA-1C4A-A2D1-4D2ED798C360}"/>
                </a:ext>
              </a:extLst>
            </p:cNvPr>
            <p:cNvSpPr/>
            <p:nvPr/>
          </p:nvSpPr>
          <p:spPr>
            <a:xfrm>
              <a:off x="4652968" y="5339035"/>
              <a:ext cx="144000" cy="144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5D42272A-580B-5E4B-9D3D-D88D6D496296}"/>
              </a:ext>
            </a:extLst>
          </p:cNvPr>
          <p:cNvCxnSpPr>
            <a:cxnSpLocks/>
            <a:stCxn id="69" idx="0"/>
            <a:endCxn id="129" idx="1"/>
          </p:cNvCxnSpPr>
          <p:nvPr/>
        </p:nvCxnSpPr>
        <p:spPr>
          <a:xfrm flipV="1">
            <a:off x="896687" y="4185130"/>
            <a:ext cx="3710201" cy="666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E4790AD8-7BDA-1A43-B3FD-734E6C5A6BAB}"/>
              </a:ext>
            </a:extLst>
          </p:cNvPr>
          <p:cNvCxnSpPr>
            <a:cxnSpLocks/>
            <a:stCxn id="129" idx="3"/>
            <a:endCxn id="97" idx="0"/>
          </p:cNvCxnSpPr>
          <p:nvPr/>
        </p:nvCxnSpPr>
        <p:spPr>
          <a:xfrm>
            <a:off x="4750888" y="4185130"/>
            <a:ext cx="975140" cy="666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4B12AF47-56D2-1340-92DA-46FBF043358E}"/>
              </a:ext>
            </a:extLst>
          </p:cNvPr>
          <p:cNvGrpSpPr/>
          <p:nvPr/>
        </p:nvGrpSpPr>
        <p:grpSpPr>
          <a:xfrm>
            <a:off x="4560808" y="4067050"/>
            <a:ext cx="236160" cy="236160"/>
            <a:chOff x="4560808" y="3923038"/>
            <a:chExt cx="236160" cy="236160"/>
          </a:xfrm>
        </p:grpSpPr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C722EDCA-E8EE-8749-91FF-AB81CEDFCDC1}"/>
                </a:ext>
              </a:extLst>
            </p:cNvPr>
            <p:cNvGrpSpPr/>
            <p:nvPr/>
          </p:nvGrpSpPr>
          <p:grpSpPr>
            <a:xfrm>
              <a:off x="4560808" y="3923038"/>
              <a:ext cx="190080" cy="190080"/>
              <a:chOff x="4564945" y="4481962"/>
              <a:chExt cx="190080" cy="190080"/>
            </a:xfrm>
          </p:grpSpPr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3E5D9836-0BD8-F749-84D8-F4E15B72A434}"/>
                  </a:ext>
                </a:extLst>
              </p:cNvPr>
              <p:cNvSpPr/>
              <p:nvPr/>
            </p:nvSpPr>
            <p:spPr>
              <a:xfrm>
                <a:off x="4564945" y="4481962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4209F41C-57A8-284B-A6AF-6B665F4656C4}"/>
                  </a:ext>
                </a:extLst>
              </p:cNvPr>
              <p:cNvSpPr/>
              <p:nvPr/>
            </p:nvSpPr>
            <p:spPr>
              <a:xfrm>
                <a:off x="4611025" y="4528042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B700B740-EC87-2241-A7D4-1577155E4334}"/>
                </a:ext>
              </a:extLst>
            </p:cNvPr>
            <p:cNvSpPr/>
            <p:nvPr/>
          </p:nvSpPr>
          <p:spPr>
            <a:xfrm>
              <a:off x="4652968" y="4015198"/>
              <a:ext cx="144000" cy="144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5683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97DE6-F4EB-B745-BB4B-5EBDBE6E8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Lifted Dynamic Junction Tree Alg.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BFE16-4E6B-0045-929D-32B0669A1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7861"/>
            <a:ext cx="8434922" cy="4869101"/>
          </a:xfrm>
        </p:spPr>
        <p:txBody>
          <a:bodyPr/>
          <a:lstStyle/>
          <a:p>
            <a:r>
              <a:rPr lang="en-GB" dirty="0"/>
              <a:t>Build FO </a:t>
            </a:r>
            <a:r>
              <a:rPr lang="en-GB" dirty="0" err="1"/>
              <a:t>jtrees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For model with t=0 (one slice)</a:t>
            </a:r>
          </a:p>
          <a:p>
            <a:pPr lvl="1"/>
            <a:r>
              <a:rPr lang="en-GB" dirty="0"/>
              <a:t>For 1.5 time-slice model (one slice plus predecessors)</a:t>
            </a:r>
          </a:p>
          <a:p>
            <a:pPr lvl="1"/>
            <a:r>
              <a:rPr lang="en-GB" dirty="0"/>
              <a:t>Ensure PRVs with successors in next slice in one </a:t>
            </a:r>
            <a:r>
              <a:rPr lang="en-GB" dirty="0" err="1"/>
              <a:t>parcluster</a:t>
            </a:r>
            <a:endParaRPr lang="en-GB" dirty="0"/>
          </a:p>
          <a:p>
            <a:r>
              <a:rPr lang="en-GB" dirty="0"/>
              <a:t>Within time-slice: reasoning with LJT</a:t>
            </a:r>
          </a:p>
          <a:p>
            <a:r>
              <a:rPr lang="en-GB" dirty="0"/>
              <a:t>Message to transport current information to next slice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99C8F4-41B0-FE49-AF0E-2B05D12F8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57</a:t>
            </a:fld>
            <a:endParaRPr lang="en-US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9182255-3350-B24D-8168-98F560AC2518}"/>
              </a:ext>
            </a:extLst>
          </p:cNvPr>
          <p:cNvGrpSpPr/>
          <p:nvPr/>
        </p:nvGrpSpPr>
        <p:grpSpPr>
          <a:xfrm>
            <a:off x="52145" y="4251777"/>
            <a:ext cx="4638243" cy="2208228"/>
            <a:chOff x="287279" y="3968734"/>
            <a:chExt cx="4638243" cy="220822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B8E8258-38C2-5149-BAA1-93796CD2D4AA}"/>
                </a:ext>
              </a:extLst>
            </p:cNvPr>
            <p:cNvGrpSpPr/>
            <p:nvPr/>
          </p:nvGrpSpPr>
          <p:grpSpPr>
            <a:xfrm>
              <a:off x="287279" y="3968734"/>
              <a:ext cx="4638243" cy="2208228"/>
              <a:chOff x="4364093" y="2628884"/>
              <a:chExt cx="4638243" cy="2208228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395F4E06-5FC3-0341-9A94-53F3DEF9EE39}"/>
                      </a:ext>
                    </a:extLst>
                  </p:cNvPr>
                  <p:cNvSpPr txBox="1"/>
                  <p:nvPr/>
                </p:nvSpPr>
                <p:spPr>
                  <a:xfrm>
                    <a:off x="6050429" y="3246474"/>
                    <a:ext cx="893357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b="0" i="1" smtClean="0">
                              <a:latin typeface="Cambria Math" charset="0"/>
                            </a:rPr>
                            <m:t>𝐻𝑜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395F4E06-5FC3-0341-9A94-53F3DEF9EE3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50429" y="3246474"/>
                    <a:ext cx="893357" cy="389513"/>
                  </a:xfrm>
                  <a:prstGeom prst="ellipse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5ECF687D-E00A-DE44-9BC3-3F142531B43A}"/>
                      </a:ext>
                    </a:extLst>
                  </p:cNvPr>
                  <p:cNvSpPr txBox="1"/>
                  <p:nvPr/>
                </p:nvSpPr>
                <p:spPr>
                  <a:xfrm>
                    <a:off x="4497152" y="2628884"/>
                    <a:ext cx="1422966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bg2">
                        <a:lumMod val="90000"/>
                      </a:schemeClr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b="0" i="1" smtClean="0">
                              <a:latin typeface="Cambria Math" charset="0"/>
                            </a:rPr>
                            <m:t>𝐴𝑝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(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𝐴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)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5ECF687D-E00A-DE44-9BC3-3F142531B43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97152" y="2628884"/>
                    <a:ext cx="1422966" cy="389513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 b="-9375"/>
                    </a:stretch>
                  </a:blipFill>
                  <a:ln>
                    <a:solidFill>
                      <a:schemeClr val="bg2">
                        <a:lumMod val="90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F5AADB34-C93B-EA4E-BF83-307E99A1A3C3}"/>
                      </a:ext>
                    </a:extLst>
                  </p:cNvPr>
                  <p:cNvSpPr txBox="1"/>
                  <p:nvPr/>
                </p:nvSpPr>
                <p:spPr>
                  <a:xfrm>
                    <a:off x="7074417" y="2631916"/>
                    <a:ext cx="1436815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bg2">
                        <a:lumMod val="90000"/>
                      </a:schemeClr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b="0" i="1" smtClean="0">
                              <a:latin typeface="Cambria Math" charset="0"/>
                            </a:rPr>
                            <m:t>𝐵𝑖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de-DE" b="0" i="1" smtClean="0">
                              <a:latin typeface="Cambria Math" charset="0"/>
                            </a:rPr>
                            <m:t>(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𝑀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)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F5AADB34-C93B-EA4E-BF83-307E99A1A3C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74417" y="2631916"/>
                    <a:ext cx="1436815" cy="389513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 b="-6061"/>
                    </a:stretch>
                  </a:blipFill>
                  <a:ln>
                    <a:solidFill>
                      <a:schemeClr val="bg2">
                        <a:lumMod val="90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3540F404-8455-3947-B67E-FDF98B2A6F38}"/>
                      </a:ext>
                    </a:extLst>
                  </p:cNvPr>
                  <p:cNvSpPr txBox="1"/>
                  <p:nvPr/>
                </p:nvSpPr>
                <p:spPr>
                  <a:xfrm>
                    <a:off x="4364093" y="3848480"/>
                    <a:ext cx="1326433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bg2">
                        <a:lumMod val="90000"/>
                      </a:schemeClr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b="0" i="1" smtClean="0">
                              <a:latin typeface="Cambria Math" charset="0"/>
                            </a:rPr>
                            <m:t>𝑅𝑒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de-DE" b="0" i="1" smtClean="0">
                              <a:latin typeface="Cambria Math" charset="0"/>
                            </a:rPr>
                            <m:t>(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𝑋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)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3540F404-8455-3947-B67E-FDF98B2A6F3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64093" y="3848480"/>
                    <a:ext cx="1326433" cy="389513"/>
                  </a:xfrm>
                  <a:prstGeom prst="ellipse">
                    <a:avLst/>
                  </a:prstGeom>
                  <a:blipFill>
                    <a:blip r:embed="rId6"/>
                    <a:stretch>
                      <a:fillRect b="-9375"/>
                    </a:stretch>
                  </a:blipFill>
                  <a:ln>
                    <a:solidFill>
                      <a:schemeClr val="bg2">
                        <a:lumMod val="90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CA85B8FD-51B0-F646-A9A7-D48E4B2E2798}"/>
                      </a:ext>
                    </a:extLst>
                  </p:cNvPr>
                  <p:cNvSpPr txBox="1"/>
                  <p:nvPr/>
                </p:nvSpPr>
                <p:spPr>
                  <a:xfrm>
                    <a:off x="5598132" y="4447599"/>
                    <a:ext cx="1796646" cy="389513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b="0" i="1" smtClean="0">
                              <a:latin typeface="Cambria Math" charset="0"/>
                            </a:rPr>
                            <m:t>𝐴𝑡𝑡𝐶𝑛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de-DE" b="0" i="1" smtClean="0">
                              <a:latin typeface="Cambria Math" charset="0"/>
                            </a:rPr>
                            <m:t>(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𝑋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)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CA85B8FD-51B0-F646-A9A7-D48E4B2E279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98132" y="4447599"/>
                    <a:ext cx="1796646" cy="389513"/>
                  </a:xfrm>
                  <a:prstGeom prst="ellipse">
                    <a:avLst/>
                  </a:prstGeom>
                  <a:blipFill>
                    <a:blip r:embed="rId7"/>
                    <a:stretch>
                      <a:fillRect b="-6061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17613429-8477-5B46-8406-35C843572B02}"/>
                      </a:ext>
                    </a:extLst>
                  </p:cNvPr>
                  <p:cNvSpPr txBox="1"/>
                  <p:nvPr/>
                </p:nvSpPr>
                <p:spPr>
                  <a:xfrm>
                    <a:off x="7214411" y="3839905"/>
                    <a:ext cx="1787925" cy="389513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b="0" i="1" smtClean="0">
                              <a:latin typeface="Cambria Math" charset="0"/>
                            </a:rPr>
                            <m:t>𝑃𝑢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de-DE" b="0" i="1" smtClean="0">
                              <a:latin typeface="Cambria Math" charset="0"/>
                            </a:rPr>
                            <m:t>(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𝑋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,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𝑃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)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17613429-8477-5B46-8406-35C843572B0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14411" y="3839905"/>
                    <a:ext cx="1787925" cy="389513"/>
                  </a:xfrm>
                  <a:prstGeom prst="ellipse">
                    <a:avLst/>
                  </a:prstGeom>
                  <a:blipFill>
                    <a:blip r:embed="rId8"/>
                    <a:stretch>
                      <a:fillRect b="-6061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D6631B3-0814-3C43-88BC-9D928983AF08}"/>
                  </a:ext>
                </a:extLst>
              </p:cNvPr>
              <p:cNvSpPr/>
              <p:nvPr/>
            </p:nvSpPr>
            <p:spPr>
              <a:xfrm>
                <a:off x="6373170" y="2706669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389DFA2-E47D-5847-A484-3E7F3E7C1C3B}"/>
                  </a:ext>
                </a:extLst>
              </p:cNvPr>
              <p:cNvSpPr/>
              <p:nvPr/>
            </p:nvSpPr>
            <p:spPr>
              <a:xfrm>
                <a:off x="6419250" y="2752749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43D35CF-3BD3-6A4F-BEE8-B80D1D55A04A}"/>
                  </a:ext>
                </a:extLst>
              </p:cNvPr>
              <p:cNvSpPr/>
              <p:nvPr/>
            </p:nvSpPr>
            <p:spPr>
              <a:xfrm>
                <a:off x="6083849" y="3925157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C898CDC-BAFE-0842-8C4A-3F9BBDFBA1C7}"/>
                  </a:ext>
                </a:extLst>
              </p:cNvPr>
              <p:cNvSpPr/>
              <p:nvPr/>
            </p:nvSpPr>
            <p:spPr>
              <a:xfrm>
                <a:off x="6129929" y="3971237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4A7ABA6-1834-C54C-B0EF-90B7DA0EDD98}"/>
                  </a:ext>
                </a:extLst>
              </p:cNvPr>
              <p:cNvSpPr/>
              <p:nvPr/>
            </p:nvSpPr>
            <p:spPr>
              <a:xfrm>
                <a:off x="6679019" y="3919304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1C5A203-D5FA-7A44-9180-45FC11FA5305}"/>
                  </a:ext>
                </a:extLst>
              </p:cNvPr>
              <p:cNvSpPr/>
              <p:nvPr/>
            </p:nvSpPr>
            <p:spPr>
              <a:xfrm>
                <a:off x="6725099" y="3965384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5BAE8052-50DC-8F42-89E8-9CB1893F9D9A}"/>
                  </a:ext>
                </a:extLst>
              </p:cNvPr>
              <p:cNvCxnSpPr>
                <a:stCxn id="22" idx="6"/>
                <a:endCxn id="28" idx="1"/>
              </p:cNvCxnSpPr>
              <p:nvPr/>
            </p:nvCxnSpPr>
            <p:spPr>
              <a:xfrm>
                <a:off x="5920118" y="2823641"/>
                <a:ext cx="499132" cy="110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6B043131-5F66-B344-868E-E3F68D83567C}"/>
                  </a:ext>
                </a:extLst>
              </p:cNvPr>
              <p:cNvCxnSpPr>
                <a:stCxn id="23" idx="2"/>
                <a:endCxn id="28" idx="3"/>
              </p:cNvCxnSpPr>
              <p:nvPr/>
            </p:nvCxnSpPr>
            <p:spPr>
              <a:xfrm flipH="1" flipV="1">
                <a:off x="6563250" y="2824749"/>
                <a:ext cx="511168" cy="19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D399D0D1-CC55-444B-88DA-3188EC5DE31D}"/>
                  </a:ext>
                </a:extLst>
              </p:cNvPr>
              <p:cNvCxnSpPr>
                <a:stCxn id="24" idx="6"/>
              </p:cNvCxnSpPr>
              <p:nvPr/>
            </p:nvCxnSpPr>
            <p:spPr>
              <a:xfrm>
                <a:off x="5690526" y="4043237"/>
                <a:ext cx="43940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BD62814-95EC-BC44-A628-17778196FADC}"/>
                  </a:ext>
                </a:extLst>
              </p:cNvPr>
              <p:cNvCxnSpPr>
                <a:endCxn id="21" idx="4"/>
              </p:cNvCxnSpPr>
              <p:nvPr/>
            </p:nvCxnSpPr>
            <p:spPr>
              <a:xfrm flipV="1">
                <a:off x="6201929" y="3635987"/>
                <a:ext cx="287476" cy="33525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771DDDDC-F4DE-9348-9B00-41BC04020C25}"/>
                  </a:ext>
                </a:extLst>
              </p:cNvPr>
              <p:cNvCxnSpPr>
                <a:stCxn id="21" idx="4"/>
              </p:cNvCxnSpPr>
              <p:nvPr/>
            </p:nvCxnSpPr>
            <p:spPr>
              <a:xfrm>
                <a:off x="6489405" y="3635987"/>
                <a:ext cx="307694" cy="32939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363AA290-EA0E-5C4E-BC1D-2580DF43A09F}"/>
                  </a:ext>
                </a:extLst>
              </p:cNvPr>
              <p:cNvCxnSpPr>
                <a:stCxn id="26" idx="2"/>
              </p:cNvCxnSpPr>
              <p:nvPr/>
            </p:nvCxnSpPr>
            <p:spPr>
              <a:xfrm flipH="1">
                <a:off x="6869099" y="4034662"/>
                <a:ext cx="345313" cy="272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B3597C15-5B48-B146-A73C-848A43BCE773}"/>
                  </a:ext>
                </a:extLst>
              </p:cNvPr>
              <p:cNvCxnSpPr>
                <a:endCxn id="25" idx="0"/>
              </p:cNvCxnSpPr>
              <p:nvPr/>
            </p:nvCxnSpPr>
            <p:spPr>
              <a:xfrm>
                <a:off x="6201929" y="4115237"/>
                <a:ext cx="287476" cy="33236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419D37E7-F860-8D49-B1E4-B887D24BF8B8}"/>
                  </a:ext>
                </a:extLst>
              </p:cNvPr>
              <p:cNvCxnSpPr>
                <a:endCxn id="25" idx="0"/>
              </p:cNvCxnSpPr>
              <p:nvPr/>
            </p:nvCxnSpPr>
            <p:spPr>
              <a:xfrm flipH="1">
                <a:off x="6489405" y="4109384"/>
                <a:ext cx="307694" cy="33821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7A029CFC-239C-0143-9C0D-B8C893EB482F}"/>
                  </a:ext>
                </a:extLst>
              </p:cNvPr>
              <p:cNvCxnSpPr>
                <a:stCxn id="21" idx="0"/>
                <a:endCxn id="28" idx="2"/>
              </p:cNvCxnSpPr>
              <p:nvPr/>
            </p:nvCxnSpPr>
            <p:spPr>
              <a:xfrm flipV="1">
                <a:off x="6489405" y="2896749"/>
                <a:ext cx="1845" cy="3497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A66A478-767A-B646-8D3A-7625BB0FC1C9}"/>
                  </a:ext>
                </a:extLst>
              </p:cNvPr>
              <p:cNvSpPr/>
              <p:nvPr/>
            </p:nvSpPr>
            <p:spPr>
              <a:xfrm>
                <a:off x="6465330" y="2798829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DC8A407-B2E5-AC41-B575-CE9AD3AD5C5D}"/>
                  </a:ext>
                </a:extLst>
              </p:cNvPr>
              <p:cNvSpPr/>
              <p:nvPr/>
            </p:nvSpPr>
            <p:spPr>
              <a:xfrm>
                <a:off x="6771179" y="4011464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A7E2D114-C2DA-BC45-8D4B-6EF21A38AB30}"/>
                  </a:ext>
                </a:extLst>
              </p:cNvPr>
              <p:cNvSpPr/>
              <p:nvPr/>
            </p:nvSpPr>
            <p:spPr>
              <a:xfrm>
                <a:off x="6176009" y="4017317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3462E81C-8C6A-7044-ADBF-E7D0EF517660}"/>
                    </a:ext>
                  </a:extLst>
                </p:cNvPr>
                <p:cNvSpPr txBox="1"/>
                <p:nvPr/>
              </p:nvSpPr>
              <p:spPr>
                <a:xfrm>
                  <a:off x="2454521" y="4196052"/>
                  <a:ext cx="505331" cy="28103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</m:oMath>
                    </m:oMathPara>
                  </a14:m>
                  <a:endParaRPr lang="en-GB" dirty="0"/>
                </a:p>
              </p:txBody>
            </p:sp>
          </mc:Choice>
          <mc:Fallback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3462E81C-8C6A-7044-ADBF-E7D0EF5176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4521" y="4196052"/>
                  <a:ext cx="505331" cy="281039"/>
                </a:xfrm>
                <a:prstGeom prst="rect">
                  <a:avLst/>
                </a:prstGeom>
                <a:blipFill>
                  <a:blip r:embed="rId9"/>
                  <a:stretch>
                    <a:fillRect l="-9756" r="-2439" b="-2173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E9BAADD3-3082-C94E-82B0-E899950D09BD}"/>
                    </a:ext>
                  </a:extLst>
                </p:cNvPr>
                <p:cNvSpPr txBox="1"/>
                <p:nvPr/>
              </p:nvSpPr>
              <p:spPr>
                <a:xfrm>
                  <a:off x="1650342" y="5465684"/>
                  <a:ext cx="505331" cy="28161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</m:oMath>
                    </m:oMathPara>
                  </a14:m>
                  <a:endParaRPr lang="en-GB" dirty="0"/>
                </a:p>
              </p:txBody>
            </p:sp>
          </mc:Choice>
          <mc:Fallback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E9BAADD3-3082-C94E-82B0-E899950D09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0342" y="5465684"/>
                  <a:ext cx="505331" cy="281616"/>
                </a:xfrm>
                <a:prstGeom prst="rect">
                  <a:avLst/>
                </a:prstGeom>
                <a:blipFill>
                  <a:blip r:embed="rId10"/>
                  <a:stretch>
                    <a:fillRect l="-7317" r="-2439" b="-2173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5FAFBDF4-042F-4F45-8004-8BA82B0D7282}"/>
                    </a:ext>
                  </a:extLst>
                </p:cNvPr>
                <p:cNvSpPr txBox="1"/>
                <p:nvPr/>
              </p:nvSpPr>
              <p:spPr>
                <a:xfrm>
                  <a:off x="2723064" y="5426239"/>
                  <a:ext cx="505331" cy="28302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3</m:t>
                            </m:r>
                          </m:sub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</m:oMath>
                    </m:oMathPara>
                  </a14:m>
                  <a:endParaRPr lang="en-GB" dirty="0"/>
                </a:p>
              </p:txBody>
            </p:sp>
          </mc:Choice>
          <mc:Fallback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5FAFBDF4-042F-4F45-8004-8BA82B0D72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3064" y="5426239"/>
                  <a:ext cx="505331" cy="283026"/>
                </a:xfrm>
                <a:prstGeom prst="rect">
                  <a:avLst/>
                </a:prstGeom>
                <a:blipFill>
                  <a:blip r:embed="rId11"/>
                  <a:stretch>
                    <a:fillRect l="-9756" r="-2439" b="-2173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3BE7550-BC49-F546-98A2-8891994DCFCA}"/>
              </a:ext>
            </a:extLst>
          </p:cNvPr>
          <p:cNvGrpSpPr/>
          <p:nvPr/>
        </p:nvGrpSpPr>
        <p:grpSpPr>
          <a:xfrm>
            <a:off x="4874999" y="4251777"/>
            <a:ext cx="4188573" cy="2208228"/>
            <a:chOff x="4496172" y="3968734"/>
            <a:chExt cx="4188573" cy="220822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B1D2E064-495B-1948-8742-AE432AE499A8}"/>
                </a:ext>
              </a:extLst>
            </p:cNvPr>
            <p:cNvGrpSpPr/>
            <p:nvPr/>
          </p:nvGrpSpPr>
          <p:grpSpPr>
            <a:xfrm>
              <a:off x="4496172" y="3968734"/>
              <a:ext cx="4188573" cy="2208228"/>
              <a:chOff x="4497677" y="2628884"/>
              <a:chExt cx="4188573" cy="2208228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8D906450-DD52-B542-B239-910AD3F19D3D}"/>
                      </a:ext>
                    </a:extLst>
                  </p:cNvPr>
                  <p:cNvSpPr txBox="1"/>
                  <p:nvPr/>
                </p:nvSpPr>
                <p:spPr>
                  <a:xfrm>
                    <a:off x="6154933" y="3246474"/>
                    <a:ext cx="688039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b="0" i="1" smtClean="0">
                              <a:latin typeface="Cambria Math" charset="0"/>
                            </a:rPr>
                            <m:t>𝐻𝑜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8D906450-DD52-B542-B239-910AD3F19D3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54933" y="3246474"/>
                    <a:ext cx="688039" cy="389513"/>
                  </a:xfrm>
                  <a:prstGeom prst="ellipse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E4C1E355-6D09-3249-B157-70478351EA3A}"/>
                      </a:ext>
                    </a:extLst>
                  </p:cNvPr>
                  <p:cNvSpPr txBox="1"/>
                  <p:nvPr/>
                </p:nvSpPr>
                <p:spPr>
                  <a:xfrm>
                    <a:off x="4777294" y="2628884"/>
                    <a:ext cx="1142824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bg2">
                        <a:lumMod val="90000"/>
                      </a:schemeClr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b="0" i="1" smtClean="0">
                              <a:latin typeface="Cambria Math" charset="0"/>
                            </a:rPr>
                            <m:t>𝐴𝑝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de-DE" b="0" i="1" smtClean="0">
                              <a:latin typeface="Cambria Math" charset="0"/>
                            </a:rPr>
                            <m:t>(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𝐴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)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E4C1E355-6D09-3249-B157-70478351EA3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77294" y="2628884"/>
                    <a:ext cx="1142824" cy="389513"/>
                  </a:xfrm>
                  <a:prstGeom prst="ellipse">
                    <a:avLst/>
                  </a:prstGeom>
                  <a:blipFill>
                    <a:blip r:embed="rId13"/>
                    <a:stretch>
                      <a:fillRect b="-9375"/>
                    </a:stretch>
                  </a:blipFill>
                  <a:ln>
                    <a:solidFill>
                      <a:schemeClr val="bg2">
                        <a:lumMod val="90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EBF8EC31-712E-B541-AE05-920434C64CBA}"/>
                      </a:ext>
                    </a:extLst>
                  </p:cNvPr>
                  <p:cNvSpPr txBox="1"/>
                  <p:nvPr/>
                </p:nvSpPr>
                <p:spPr>
                  <a:xfrm>
                    <a:off x="7074417" y="2631916"/>
                    <a:ext cx="1128469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bg2">
                        <a:lumMod val="90000"/>
                      </a:schemeClr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b="0" i="1" smtClean="0">
                              <a:latin typeface="Cambria Math" charset="0"/>
                            </a:rPr>
                            <m:t>𝐵𝑖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de-DE" b="0" i="1" smtClean="0">
                              <a:latin typeface="Cambria Math" charset="0"/>
                            </a:rPr>
                            <m:t>(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𝑀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)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EBF8EC31-712E-B541-AE05-920434C64CB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74417" y="2631916"/>
                    <a:ext cx="1128469" cy="389513"/>
                  </a:xfrm>
                  <a:prstGeom prst="ellipse">
                    <a:avLst/>
                  </a:prstGeom>
                  <a:blipFill>
                    <a:blip r:embed="rId14"/>
                    <a:stretch>
                      <a:fillRect b="-6061"/>
                    </a:stretch>
                  </a:blipFill>
                  <a:ln>
                    <a:solidFill>
                      <a:schemeClr val="bg2">
                        <a:lumMod val="90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0AF875E5-4664-614C-A562-D4638AC526EC}"/>
                      </a:ext>
                    </a:extLst>
                  </p:cNvPr>
                  <p:cNvSpPr txBox="1"/>
                  <p:nvPr/>
                </p:nvSpPr>
                <p:spPr>
                  <a:xfrm>
                    <a:off x="4497677" y="3848480"/>
                    <a:ext cx="1192849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bg2">
                        <a:lumMod val="90000"/>
                      </a:schemeClr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b="0" i="1" smtClean="0">
                              <a:latin typeface="Cambria Math" charset="0"/>
                            </a:rPr>
                            <m:t>𝑅𝑒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de-DE" b="0" i="1" smtClean="0">
                              <a:latin typeface="Cambria Math" charset="0"/>
                            </a:rPr>
                            <m:t>(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𝑋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)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0AF875E5-4664-614C-A562-D4638AC526E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97677" y="3848480"/>
                    <a:ext cx="1192849" cy="389513"/>
                  </a:xfrm>
                  <a:prstGeom prst="ellipse">
                    <a:avLst/>
                  </a:prstGeom>
                  <a:blipFill>
                    <a:blip r:embed="rId15"/>
                    <a:stretch>
                      <a:fillRect b="-9375"/>
                    </a:stretch>
                  </a:blipFill>
                  <a:ln>
                    <a:solidFill>
                      <a:schemeClr val="bg2">
                        <a:lumMod val="90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6D144156-3F10-9E45-81BD-4ABF6E4A03B4}"/>
                      </a:ext>
                    </a:extLst>
                  </p:cNvPr>
                  <p:cNvSpPr txBox="1"/>
                  <p:nvPr/>
                </p:nvSpPr>
                <p:spPr>
                  <a:xfrm>
                    <a:off x="5728762" y="4447599"/>
                    <a:ext cx="1548754" cy="389513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b="0" i="1" smtClean="0">
                              <a:latin typeface="Cambria Math" charset="0"/>
                            </a:rPr>
                            <m:t>𝐴𝑡𝑡𝐶𝑛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de-DE" b="0" i="1" smtClean="0">
                              <a:latin typeface="Cambria Math" charset="0"/>
                            </a:rPr>
                            <m:t>(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𝑋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)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6D144156-3F10-9E45-81BD-4ABF6E4A03B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28762" y="4447599"/>
                    <a:ext cx="1548754" cy="389513"/>
                  </a:xfrm>
                  <a:prstGeom prst="ellipse">
                    <a:avLst/>
                  </a:prstGeom>
                  <a:blipFill>
                    <a:blip r:embed="rId16"/>
                    <a:stretch>
                      <a:fillRect b="-6061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1664655B-2082-6948-A9EC-A40FEDF15768}"/>
                      </a:ext>
                    </a:extLst>
                  </p:cNvPr>
                  <p:cNvSpPr txBox="1"/>
                  <p:nvPr/>
                </p:nvSpPr>
                <p:spPr>
                  <a:xfrm>
                    <a:off x="7214411" y="3839905"/>
                    <a:ext cx="1471839" cy="389513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b="0" i="1" smtClean="0">
                              <a:latin typeface="Cambria Math" charset="0"/>
                            </a:rPr>
                            <m:t>𝑃𝑢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de-DE" b="0" i="1" smtClean="0">
                              <a:latin typeface="Cambria Math" charset="0"/>
                            </a:rPr>
                            <m:t>(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𝑋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,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𝑃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)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1664655B-2082-6948-A9EC-A40FEDF1576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14411" y="3839905"/>
                    <a:ext cx="1471839" cy="389513"/>
                  </a:xfrm>
                  <a:prstGeom prst="ellipse">
                    <a:avLst/>
                  </a:prstGeom>
                  <a:blipFill>
                    <a:blip r:embed="rId17"/>
                    <a:stretch>
                      <a:fillRect b="-6061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85E6FFCE-7031-9449-94E1-0C30F8195AF9}"/>
                  </a:ext>
                </a:extLst>
              </p:cNvPr>
              <p:cNvSpPr/>
              <p:nvPr/>
            </p:nvSpPr>
            <p:spPr>
              <a:xfrm>
                <a:off x="6373170" y="2706669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94F0620-67BE-F34A-A9AA-938411A6440D}"/>
                  </a:ext>
                </a:extLst>
              </p:cNvPr>
              <p:cNvSpPr/>
              <p:nvPr/>
            </p:nvSpPr>
            <p:spPr>
              <a:xfrm>
                <a:off x="6419250" y="2752749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D25E53F2-EB3C-AE49-B1E7-B02A9A00C822}"/>
                  </a:ext>
                </a:extLst>
              </p:cNvPr>
              <p:cNvSpPr/>
              <p:nvPr/>
            </p:nvSpPr>
            <p:spPr>
              <a:xfrm>
                <a:off x="6083849" y="3925157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56C7714-52A5-AB4C-9907-7DBCDFD95192}"/>
                  </a:ext>
                </a:extLst>
              </p:cNvPr>
              <p:cNvSpPr/>
              <p:nvPr/>
            </p:nvSpPr>
            <p:spPr>
              <a:xfrm>
                <a:off x="6129929" y="3971237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FE691793-656F-8942-989F-B4790E1A7B04}"/>
                  </a:ext>
                </a:extLst>
              </p:cNvPr>
              <p:cNvSpPr/>
              <p:nvPr/>
            </p:nvSpPr>
            <p:spPr>
              <a:xfrm>
                <a:off x="6679019" y="3919304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7E83312-0754-E940-825C-A7BEEEE82F1C}"/>
                  </a:ext>
                </a:extLst>
              </p:cNvPr>
              <p:cNvSpPr/>
              <p:nvPr/>
            </p:nvSpPr>
            <p:spPr>
              <a:xfrm>
                <a:off x="6725099" y="3965384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1272A422-75DF-FC40-9A95-6E99BCB3BBF6}"/>
                  </a:ext>
                </a:extLst>
              </p:cNvPr>
              <p:cNvCxnSpPr>
                <a:stCxn id="50" idx="6"/>
                <a:endCxn id="56" idx="1"/>
              </p:cNvCxnSpPr>
              <p:nvPr/>
            </p:nvCxnSpPr>
            <p:spPr>
              <a:xfrm>
                <a:off x="5920118" y="2823641"/>
                <a:ext cx="499132" cy="110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1AA627AA-B67E-8D4A-A1B2-ACAB224E6895}"/>
                  </a:ext>
                </a:extLst>
              </p:cNvPr>
              <p:cNvCxnSpPr>
                <a:stCxn id="51" idx="2"/>
                <a:endCxn id="56" idx="3"/>
              </p:cNvCxnSpPr>
              <p:nvPr/>
            </p:nvCxnSpPr>
            <p:spPr>
              <a:xfrm flipH="1" flipV="1">
                <a:off x="6563250" y="2824749"/>
                <a:ext cx="511168" cy="19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C614D1D7-C713-3546-9C19-B0AE63CA9C35}"/>
                  </a:ext>
                </a:extLst>
              </p:cNvPr>
              <p:cNvCxnSpPr>
                <a:stCxn id="52" idx="6"/>
              </p:cNvCxnSpPr>
              <p:nvPr/>
            </p:nvCxnSpPr>
            <p:spPr>
              <a:xfrm>
                <a:off x="5690526" y="4043237"/>
                <a:ext cx="43940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292D9D65-C835-CF49-8E83-32178C79A6EA}"/>
                  </a:ext>
                </a:extLst>
              </p:cNvPr>
              <p:cNvCxnSpPr>
                <a:endCxn id="49" idx="4"/>
              </p:cNvCxnSpPr>
              <p:nvPr/>
            </p:nvCxnSpPr>
            <p:spPr>
              <a:xfrm flipV="1">
                <a:off x="6201929" y="3635987"/>
                <a:ext cx="287476" cy="33525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71600600-D41A-4F4C-97A7-A229A8F2BBE7}"/>
                  </a:ext>
                </a:extLst>
              </p:cNvPr>
              <p:cNvCxnSpPr>
                <a:stCxn id="49" idx="4"/>
              </p:cNvCxnSpPr>
              <p:nvPr/>
            </p:nvCxnSpPr>
            <p:spPr>
              <a:xfrm>
                <a:off x="6489405" y="3635987"/>
                <a:ext cx="307694" cy="32939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F7271C51-5A0D-BB4D-86A2-B0D8437E1D74}"/>
                  </a:ext>
                </a:extLst>
              </p:cNvPr>
              <p:cNvCxnSpPr>
                <a:stCxn id="54" idx="2"/>
              </p:cNvCxnSpPr>
              <p:nvPr/>
            </p:nvCxnSpPr>
            <p:spPr>
              <a:xfrm flipH="1">
                <a:off x="6869099" y="4034662"/>
                <a:ext cx="345313" cy="272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56E52492-45F5-5542-A6F6-A8CF913B3D26}"/>
                  </a:ext>
                </a:extLst>
              </p:cNvPr>
              <p:cNvCxnSpPr>
                <a:endCxn id="53" idx="0"/>
              </p:cNvCxnSpPr>
              <p:nvPr/>
            </p:nvCxnSpPr>
            <p:spPr>
              <a:xfrm>
                <a:off x="6201929" y="4115237"/>
                <a:ext cx="287476" cy="33236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610AD19D-0F79-8740-BB45-AADEE63A4299}"/>
                  </a:ext>
                </a:extLst>
              </p:cNvPr>
              <p:cNvCxnSpPr>
                <a:endCxn id="53" idx="0"/>
              </p:cNvCxnSpPr>
              <p:nvPr/>
            </p:nvCxnSpPr>
            <p:spPr>
              <a:xfrm flipH="1">
                <a:off x="6489405" y="4109384"/>
                <a:ext cx="307694" cy="33821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7AC50612-851E-1640-BD8C-D3A0FAD7651E}"/>
                  </a:ext>
                </a:extLst>
              </p:cNvPr>
              <p:cNvCxnSpPr>
                <a:stCxn id="49" idx="0"/>
                <a:endCxn id="56" idx="2"/>
              </p:cNvCxnSpPr>
              <p:nvPr/>
            </p:nvCxnSpPr>
            <p:spPr>
              <a:xfrm flipV="1">
                <a:off x="6489405" y="2896749"/>
                <a:ext cx="1845" cy="3497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5C633A65-0B94-554D-AD20-18163603B220}"/>
                  </a:ext>
                </a:extLst>
              </p:cNvPr>
              <p:cNvSpPr/>
              <p:nvPr/>
            </p:nvSpPr>
            <p:spPr>
              <a:xfrm>
                <a:off x="6465330" y="2798829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78C069FD-0519-B143-ACA6-510A1C37FF97}"/>
                  </a:ext>
                </a:extLst>
              </p:cNvPr>
              <p:cNvSpPr/>
              <p:nvPr/>
            </p:nvSpPr>
            <p:spPr>
              <a:xfrm>
                <a:off x="6771179" y="4011464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BE78B3E2-EBE8-DF4E-9D93-47EDF33B0D51}"/>
                  </a:ext>
                </a:extLst>
              </p:cNvPr>
              <p:cNvSpPr/>
              <p:nvPr/>
            </p:nvSpPr>
            <p:spPr>
              <a:xfrm>
                <a:off x="6176009" y="4017317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C74EAB3A-459D-A64C-855B-AB3642315DBE}"/>
                    </a:ext>
                  </a:extLst>
                </p:cNvPr>
                <p:cNvSpPr txBox="1"/>
                <p:nvPr/>
              </p:nvSpPr>
              <p:spPr>
                <a:xfrm>
                  <a:off x="6529830" y="4196052"/>
                  <a:ext cx="288092" cy="27821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</m:oMath>
                    </m:oMathPara>
                  </a14:m>
                  <a:endParaRPr lang="en-GB" dirty="0"/>
                </a:p>
              </p:txBody>
            </p:sp>
          </mc:Choice>
          <mc:Fallback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C74EAB3A-459D-A64C-855B-AB3642315D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9830" y="4196052"/>
                  <a:ext cx="288092" cy="278218"/>
                </a:xfrm>
                <a:prstGeom prst="rect">
                  <a:avLst/>
                </a:prstGeom>
                <a:blipFill>
                  <a:blip r:embed="rId18"/>
                  <a:stretch>
                    <a:fillRect l="-16667" b="-2173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4E0D9366-4777-094C-9F07-A8EF2E28D51B}"/>
                    </a:ext>
                  </a:extLst>
                </p:cNvPr>
                <p:cNvSpPr txBox="1"/>
                <p:nvPr/>
              </p:nvSpPr>
              <p:spPr>
                <a:xfrm>
                  <a:off x="5817092" y="5413432"/>
                  <a:ext cx="293414" cy="27879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</m:oMath>
                    </m:oMathPara>
                  </a14:m>
                  <a:endParaRPr lang="en-GB" dirty="0"/>
                </a:p>
              </p:txBody>
            </p:sp>
          </mc:Choice>
          <mc:Fallback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4E0D9366-4777-094C-9F07-A8EF2E28D5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7092" y="5413432"/>
                  <a:ext cx="293414" cy="278794"/>
                </a:xfrm>
                <a:prstGeom prst="rect">
                  <a:avLst/>
                </a:prstGeom>
                <a:blipFill>
                  <a:blip r:embed="rId19"/>
                  <a:stretch>
                    <a:fillRect l="-16667" r="-4167" b="-2727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35A632EF-0E47-FE4F-841C-49E6D413287B}"/>
                    </a:ext>
                  </a:extLst>
                </p:cNvPr>
                <p:cNvSpPr txBox="1"/>
                <p:nvPr/>
              </p:nvSpPr>
              <p:spPr>
                <a:xfrm>
                  <a:off x="6824499" y="5413176"/>
                  <a:ext cx="293414" cy="28020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3</m:t>
                            </m:r>
                          </m:sub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</m:oMath>
                    </m:oMathPara>
                  </a14:m>
                  <a:endParaRPr lang="en-GB" dirty="0"/>
                </a:p>
              </p:txBody>
            </p:sp>
          </mc:Choice>
          <mc:Fallback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35A632EF-0E47-FE4F-841C-49E6D41328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24499" y="5413176"/>
                  <a:ext cx="293414" cy="280205"/>
                </a:xfrm>
                <a:prstGeom prst="rect">
                  <a:avLst/>
                </a:prstGeom>
                <a:blipFill>
                  <a:blip r:embed="rId20"/>
                  <a:stretch>
                    <a:fillRect l="-16667" r="-4167" b="-2173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42792757-D795-DD42-8F3F-0455BA3E112B}"/>
              </a:ext>
            </a:extLst>
          </p:cNvPr>
          <p:cNvSpPr txBox="1"/>
          <p:nvPr/>
        </p:nvSpPr>
        <p:spPr>
          <a:xfrm>
            <a:off x="6195919" y="1024818"/>
            <a:ext cx="2816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Gehrke</a:t>
            </a:r>
            <a:r>
              <a:rPr lang="en-GB" dirty="0"/>
              <a:t> et al. (under review)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F9E1D3F2-A325-E44A-A6CE-E509B2896F53}"/>
              </a:ext>
            </a:extLst>
          </p:cNvPr>
          <p:cNvCxnSpPr>
            <a:cxnSpLocks/>
            <a:stCxn id="6" idx="6"/>
            <a:endCxn id="75" idx="1"/>
          </p:cNvCxnSpPr>
          <p:nvPr/>
        </p:nvCxnSpPr>
        <p:spPr>
          <a:xfrm flipV="1">
            <a:off x="2631838" y="4767786"/>
            <a:ext cx="1975050" cy="2963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10B0F68B-27F5-1242-B868-4833E7464C83}"/>
              </a:ext>
            </a:extLst>
          </p:cNvPr>
          <p:cNvCxnSpPr>
            <a:cxnSpLocks/>
            <a:stCxn id="75" idx="3"/>
            <a:endCxn id="34" idx="2"/>
          </p:cNvCxnSpPr>
          <p:nvPr/>
        </p:nvCxnSpPr>
        <p:spPr>
          <a:xfrm>
            <a:off x="4750888" y="4767786"/>
            <a:ext cx="1781367" cy="2963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Group 84">
            <a:extLst>
              <a:ext uri="{FF2B5EF4-FFF2-40B4-BE49-F238E27FC236}">
                <a16:creationId xmlns:a16="http://schemas.microsoft.com/office/drawing/2014/main" id="{39768173-BF3F-2C49-BC14-9EDBD32D492D}"/>
              </a:ext>
            </a:extLst>
          </p:cNvPr>
          <p:cNvGrpSpPr/>
          <p:nvPr/>
        </p:nvGrpSpPr>
        <p:grpSpPr>
          <a:xfrm>
            <a:off x="4560808" y="4649706"/>
            <a:ext cx="236160" cy="236160"/>
            <a:chOff x="4560808" y="4832226"/>
            <a:chExt cx="236160" cy="236160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33829F3B-391E-2147-B943-BD6A9E495AF5}"/>
                </a:ext>
              </a:extLst>
            </p:cNvPr>
            <p:cNvGrpSpPr/>
            <p:nvPr/>
          </p:nvGrpSpPr>
          <p:grpSpPr>
            <a:xfrm>
              <a:off x="4560808" y="4832226"/>
              <a:ext cx="190080" cy="190080"/>
              <a:chOff x="4564945" y="4481962"/>
              <a:chExt cx="190080" cy="190080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56553D10-51CA-C148-865B-48DC9100960F}"/>
                  </a:ext>
                </a:extLst>
              </p:cNvPr>
              <p:cNvSpPr/>
              <p:nvPr/>
            </p:nvSpPr>
            <p:spPr>
              <a:xfrm>
                <a:off x="4564945" y="4481962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1F52C23B-5A6D-144B-9046-4470EEE3E404}"/>
                  </a:ext>
                </a:extLst>
              </p:cNvPr>
              <p:cNvSpPr/>
              <p:nvPr/>
            </p:nvSpPr>
            <p:spPr>
              <a:xfrm>
                <a:off x="4611025" y="4528042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EF3939B2-24EF-BB4B-89B5-AE3FE4A321F8}"/>
                </a:ext>
              </a:extLst>
            </p:cNvPr>
            <p:cNvSpPr/>
            <p:nvPr/>
          </p:nvSpPr>
          <p:spPr>
            <a:xfrm>
              <a:off x="4652968" y="4924386"/>
              <a:ext cx="144000" cy="144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8586423B-146A-3243-AFFC-60ECE993EC51}"/>
              </a:ext>
            </a:extLst>
          </p:cNvPr>
          <p:cNvCxnSpPr>
            <a:cxnSpLocks/>
            <a:stCxn id="9" idx="0"/>
            <a:endCxn id="71" idx="1"/>
          </p:cNvCxnSpPr>
          <p:nvPr/>
        </p:nvCxnSpPr>
        <p:spPr>
          <a:xfrm flipV="1">
            <a:off x="715362" y="5158006"/>
            <a:ext cx="3891526" cy="3133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5A42DE95-7B89-774A-A1F0-D7DFF3480092}"/>
              </a:ext>
            </a:extLst>
          </p:cNvPr>
          <p:cNvCxnSpPr>
            <a:cxnSpLocks/>
            <a:stCxn id="71" idx="3"/>
            <a:endCxn id="37" idx="0"/>
          </p:cNvCxnSpPr>
          <p:nvPr/>
        </p:nvCxnSpPr>
        <p:spPr>
          <a:xfrm>
            <a:off x="4750888" y="5158006"/>
            <a:ext cx="720536" cy="3133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Group 93">
            <a:extLst>
              <a:ext uri="{FF2B5EF4-FFF2-40B4-BE49-F238E27FC236}">
                <a16:creationId xmlns:a16="http://schemas.microsoft.com/office/drawing/2014/main" id="{B669E60B-F99E-AD42-B620-919A11E6B75A}"/>
              </a:ext>
            </a:extLst>
          </p:cNvPr>
          <p:cNvGrpSpPr/>
          <p:nvPr/>
        </p:nvGrpSpPr>
        <p:grpSpPr>
          <a:xfrm>
            <a:off x="4560808" y="5039926"/>
            <a:ext cx="236160" cy="236160"/>
            <a:chOff x="4560808" y="5246875"/>
            <a:chExt cx="236160" cy="236160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2F71C5FA-E3A3-AE41-AFC8-58C61085CA5D}"/>
                </a:ext>
              </a:extLst>
            </p:cNvPr>
            <p:cNvGrpSpPr/>
            <p:nvPr/>
          </p:nvGrpSpPr>
          <p:grpSpPr>
            <a:xfrm>
              <a:off x="4560808" y="5246875"/>
              <a:ext cx="190080" cy="190080"/>
              <a:chOff x="4564945" y="4481962"/>
              <a:chExt cx="190080" cy="190080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18109BFF-E958-744E-9771-BBFE40DC2C6B}"/>
                  </a:ext>
                </a:extLst>
              </p:cNvPr>
              <p:cNvSpPr/>
              <p:nvPr/>
            </p:nvSpPr>
            <p:spPr>
              <a:xfrm>
                <a:off x="4564945" y="4481962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CE8E7D3F-E9EB-BD47-9365-5AA5154D5FC5}"/>
                  </a:ext>
                </a:extLst>
              </p:cNvPr>
              <p:cNvSpPr/>
              <p:nvPr/>
            </p:nvSpPr>
            <p:spPr>
              <a:xfrm>
                <a:off x="4611025" y="4528042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BF1FB06D-A2E2-7A44-9C90-2D439DC54787}"/>
                </a:ext>
              </a:extLst>
            </p:cNvPr>
            <p:cNvSpPr/>
            <p:nvPr/>
          </p:nvSpPr>
          <p:spPr>
            <a:xfrm>
              <a:off x="4652968" y="5339035"/>
              <a:ext cx="144000" cy="144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4941DC1F-718C-C447-9367-96C95F31EDFA}"/>
              </a:ext>
            </a:extLst>
          </p:cNvPr>
          <p:cNvCxnSpPr>
            <a:cxnSpLocks/>
            <a:stCxn id="7" idx="0"/>
            <a:endCxn id="67" idx="1"/>
          </p:cNvCxnSpPr>
          <p:nvPr/>
        </p:nvCxnSpPr>
        <p:spPr>
          <a:xfrm flipV="1">
            <a:off x="896687" y="4185130"/>
            <a:ext cx="3710201" cy="666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8458F013-6F7C-0E45-A6C3-81572D507614}"/>
              </a:ext>
            </a:extLst>
          </p:cNvPr>
          <p:cNvCxnSpPr>
            <a:cxnSpLocks/>
            <a:stCxn id="67" idx="3"/>
            <a:endCxn id="35" idx="0"/>
          </p:cNvCxnSpPr>
          <p:nvPr/>
        </p:nvCxnSpPr>
        <p:spPr>
          <a:xfrm>
            <a:off x="4750888" y="4185130"/>
            <a:ext cx="975140" cy="666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ECE6C925-4F19-3143-B997-8EC20B20EB61}"/>
              </a:ext>
            </a:extLst>
          </p:cNvPr>
          <p:cNvGrpSpPr/>
          <p:nvPr/>
        </p:nvGrpSpPr>
        <p:grpSpPr>
          <a:xfrm>
            <a:off x="4560808" y="4067050"/>
            <a:ext cx="236160" cy="236160"/>
            <a:chOff x="4560808" y="3923038"/>
            <a:chExt cx="236160" cy="236160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164BEB5C-C587-4E48-A449-A849F7EE367B}"/>
                </a:ext>
              </a:extLst>
            </p:cNvPr>
            <p:cNvGrpSpPr/>
            <p:nvPr/>
          </p:nvGrpSpPr>
          <p:grpSpPr>
            <a:xfrm>
              <a:off x="4560808" y="3923038"/>
              <a:ext cx="190080" cy="190080"/>
              <a:chOff x="4564945" y="4481962"/>
              <a:chExt cx="190080" cy="190080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4B655F97-25C3-6045-8222-CECDA3095085}"/>
                  </a:ext>
                </a:extLst>
              </p:cNvPr>
              <p:cNvSpPr/>
              <p:nvPr/>
            </p:nvSpPr>
            <p:spPr>
              <a:xfrm>
                <a:off x="4564945" y="4481962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11244805-24C6-694F-A7AD-739345C7C504}"/>
                  </a:ext>
                </a:extLst>
              </p:cNvPr>
              <p:cNvSpPr/>
              <p:nvPr/>
            </p:nvSpPr>
            <p:spPr>
              <a:xfrm>
                <a:off x="4611025" y="4528042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41CC9FC2-059A-BA4E-9211-BBF50E39CB0F}"/>
                </a:ext>
              </a:extLst>
            </p:cNvPr>
            <p:cNvSpPr/>
            <p:nvPr/>
          </p:nvSpPr>
          <p:spPr>
            <a:xfrm>
              <a:off x="4652968" y="4015198"/>
              <a:ext cx="144000" cy="144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30028100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Outlook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Optimising LJT</a:t>
            </a:r>
          </a:p>
          <a:p>
            <a:pPr lvl="1"/>
            <a:r>
              <a:rPr lang="en-GB" dirty="0"/>
              <a:t>Parallelisation</a:t>
            </a:r>
          </a:p>
          <a:p>
            <a:pPr lvl="1"/>
            <a:r>
              <a:rPr lang="en-GB" dirty="0"/>
              <a:t>Caching</a:t>
            </a:r>
          </a:p>
          <a:p>
            <a:r>
              <a:rPr lang="en-GB" dirty="0"/>
              <a:t>From discrete over interval to continuous ranges</a:t>
            </a:r>
          </a:p>
          <a:p>
            <a:r>
              <a:rPr lang="en-GB" dirty="0"/>
              <a:t>Learning?</a:t>
            </a:r>
          </a:p>
          <a:p>
            <a:pPr lvl="1"/>
            <a:r>
              <a:rPr lang="en-GB" dirty="0"/>
              <a:t>Structure</a:t>
            </a:r>
          </a:p>
          <a:p>
            <a:pPr lvl="1"/>
            <a:r>
              <a:rPr lang="en-GB" dirty="0"/>
              <a:t>Potentials</a:t>
            </a:r>
          </a:p>
          <a:p>
            <a:pPr lvl="1"/>
            <a:r>
              <a:rPr lang="en-GB" dirty="0"/>
              <a:t>Symmetries</a:t>
            </a:r>
          </a:p>
          <a:p>
            <a:r>
              <a:rPr lang="en-GB" dirty="0"/>
              <a:t>Open world?</a:t>
            </a:r>
          </a:p>
          <a:p>
            <a:pPr lvl="1"/>
            <a:r>
              <a:rPr lang="en-GB" dirty="0"/>
              <a:t>Unknown domains</a:t>
            </a:r>
          </a:p>
          <a:p>
            <a:pPr lvl="1"/>
            <a:r>
              <a:rPr lang="en-GB" dirty="0"/>
              <a:t>Unknown behaviour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47805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Dawid</a:t>
            </a:r>
            <a:r>
              <a:rPr lang="en-GB" dirty="0"/>
              <a:t> (1992)</a:t>
            </a:r>
            <a:br>
              <a:rPr lang="en-GB" dirty="0"/>
            </a:br>
            <a:r>
              <a:rPr lang="en-GB" sz="1800" dirty="0"/>
              <a:t>Alexander Philip </a:t>
            </a:r>
            <a:r>
              <a:rPr lang="en-GB" sz="1800" dirty="0" err="1"/>
              <a:t>Dawid</a:t>
            </a:r>
            <a:r>
              <a:rPr lang="en-GB" sz="1800" dirty="0"/>
              <a:t>. Applications of a General Propagation Algorithm for Probabilistic Expert Systems. </a:t>
            </a:r>
            <a:r>
              <a:rPr lang="en-GB" sz="1800" i="1" dirty="0"/>
              <a:t>Statistics and Computing</a:t>
            </a:r>
            <a:r>
              <a:rPr lang="en-GB" sz="1800" dirty="0"/>
              <a:t>, 2(1):25–36, 1992. </a:t>
            </a:r>
            <a:endParaRPr lang="en-GB" dirty="0"/>
          </a:p>
          <a:p>
            <a:r>
              <a:rPr lang="en-GB" dirty="0" err="1"/>
              <a:t>Dechter</a:t>
            </a:r>
            <a:r>
              <a:rPr lang="en-GB" dirty="0"/>
              <a:t> (1999)</a:t>
            </a:r>
            <a:br>
              <a:rPr lang="en-GB" dirty="0"/>
            </a:br>
            <a:r>
              <a:rPr lang="en-GB" sz="1800" dirty="0"/>
              <a:t>Rina </a:t>
            </a:r>
            <a:r>
              <a:rPr lang="en-GB" sz="1800" dirty="0" err="1"/>
              <a:t>Dechter</a:t>
            </a:r>
            <a:r>
              <a:rPr lang="en-GB" sz="1800" dirty="0"/>
              <a:t>. Bucket Elimination: A Unifying Framework for Probabilistic Inference. In </a:t>
            </a:r>
            <a:r>
              <a:rPr lang="en-GB" sz="1800" i="1" dirty="0"/>
              <a:t>Learning and Inference in Graphical Models</a:t>
            </a:r>
            <a:r>
              <a:rPr lang="en-GB" sz="1800" dirty="0"/>
              <a:t>, pages 75–104. MIT Press, 1999.</a:t>
            </a:r>
          </a:p>
          <a:p>
            <a:r>
              <a:rPr lang="en-GB" dirty="0" err="1"/>
              <a:t>Lauritzen</a:t>
            </a:r>
            <a:r>
              <a:rPr lang="en-GB" dirty="0"/>
              <a:t> and </a:t>
            </a:r>
            <a:r>
              <a:rPr lang="en-GB" dirty="0" err="1"/>
              <a:t>Spiegelhalter</a:t>
            </a:r>
            <a:r>
              <a:rPr lang="en-GB" dirty="0"/>
              <a:t> (1988)</a:t>
            </a:r>
            <a:br>
              <a:rPr lang="en-GB" dirty="0"/>
            </a:br>
            <a:r>
              <a:rPr lang="en-GB" sz="1800" dirty="0"/>
              <a:t>Steffen L. </a:t>
            </a:r>
            <a:r>
              <a:rPr lang="en-GB" sz="1800" dirty="0" err="1"/>
              <a:t>Lauritzen</a:t>
            </a:r>
            <a:r>
              <a:rPr lang="en-GB" sz="1800" dirty="0"/>
              <a:t> and David J. </a:t>
            </a:r>
            <a:r>
              <a:rPr lang="en-GB" sz="1800" dirty="0" err="1"/>
              <a:t>Spiegelhalter</a:t>
            </a:r>
            <a:r>
              <a:rPr lang="en-GB" sz="1800" dirty="0"/>
              <a:t>. Local Computations with Probabilities on Graphical Structures and Their Application to Expert Systems. </a:t>
            </a:r>
            <a:r>
              <a:rPr lang="en-GB" sz="1800" i="1" dirty="0"/>
              <a:t>Journal of the Royal Statistical Society. Series B: Methodological</a:t>
            </a:r>
            <a:r>
              <a:rPr lang="en-GB" sz="1800" dirty="0"/>
              <a:t>, 50:157–224, 1988. </a:t>
            </a:r>
            <a:endParaRPr lang="en-GB" dirty="0"/>
          </a:p>
          <a:p>
            <a:r>
              <a:rPr lang="en-GB" dirty="0"/>
              <a:t>Poole and Zhang (2003)</a:t>
            </a:r>
            <a:br>
              <a:rPr lang="en-GB" dirty="0"/>
            </a:br>
            <a:r>
              <a:rPr lang="en-GB" sz="1800" dirty="0"/>
              <a:t>David Poole and </a:t>
            </a:r>
            <a:r>
              <a:rPr lang="en-GB" sz="1800" dirty="0" err="1"/>
              <a:t>Nevin</a:t>
            </a:r>
            <a:r>
              <a:rPr lang="en-GB" sz="1800" dirty="0"/>
              <a:t> L. Zhang. Exploiting Contextual Independence in Probabilistic Inference. </a:t>
            </a:r>
            <a:r>
              <a:rPr lang="en-GB" sz="1800" i="1" dirty="0" err="1"/>
              <a:t>Jounal</a:t>
            </a:r>
            <a:r>
              <a:rPr lang="en-GB" sz="1800" i="1" dirty="0"/>
              <a:t> of Artificial Intelligence</a:t>
            </a:r>
            <a:r>
              <a:rPr lang="en-GB" sz="1800" dirty="0"/>
              <a:t>, 18:263–313, 2003.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96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QA: Variable Elimination (VE)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/>
                  <a:t>Eliminate all variables not appearing in query</a:t>
                </a:r>
              </a:p>
              <a:p>
                <a:pPr lvl="1"/>
                <a:r>
                  <a:rPr lang="en-GB" dirty="0"/>
                  <a:t>Through </a:t>
                </a:r>
                <a:r>
                  <a:rPr lang="en-GB" dirty="0">
                    <a:solidFill>
                      <a:schemeClr val="accent1"/>
                    </a:solidFill>
                  </a:rPr>
                  <a:t>summing out</a:t>
                </a:r>
              </a:p>
              <a:p>
                <a:r>
                  <a:rPr lang="en-GB" dirty="0"/>
                  <a:t>E.g., marginal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charset="0"/>
                          </a:rPr>
                          <m:t>𝑅𝑒𝑠</m:t>
                        </m:r>
                        <m:r>
                          <a:rPr lang="en-GB" i="1">
                            <a:latin typeface="Cambria Math" charset="0"/>
                          </a:rPr>
                          <m:t>.</m:t>
                        </m:r>
                        <m:r>
                          <a:rPr lang="en-GB" i="1">
                            <a:latin typeface="Cambria Math" charset="0"/>
                          </a:rPr>
                          <m:t>𝑒𝑣𝑒</m:t>
                        </m:r>
                      </m:e>
                    </m:d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Sum out all non-query variables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2821" t="-2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6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952841" y="1390736"/>
            <a:ext cx="3924370" cy="4663656"/>
            <a:chOff x="4952841" y="1309816"/>
            <a:chExt cx="3924370" cy="46636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6598869" y="3290423"/>
                  <a:ext cx="616690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𝐻𝑜𝑡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8869" y="3290423"/>
                  <a:ext cx="616690" cy="389513"/>
                </a:xfrm>
                <a:prstGeom prst="ellipse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5352865" y="2672833"/>
                  <a:ext cx="985062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𝐴𝑝𝑝</m:t>
                        </m:r>
                        <m:r>
                          <m:rPr>
                            <m:nor/>
                          </m:rPr>
                          <a:rPr lang="de-DE" b="0" i="0" smtClean="0">
                            <a:latin typeface="Cambria Math" charset="0"/>
                          </a:rPr>
                          <m:t>.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2865" y="2672833"/>
                  <a:ext cx="985062" cy="389513"/>
                </a:xfrm>
                <a:prstGeom prst="ellipse">
                  <a:avLst/>
                </a:prstGeom>
                <a:blipFill rotWithShape="0">
                  <a:blip r:embed="rId4"/>
                  <a:stretch>
                    <a:fillRect b="-7576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7492227" y="2675865"/>
                  <a:ext cx="985062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𝐴𝑝𝑝</m:t>
                        </m:r>
                        <m:r>
                          <m:rPr>
                            <m:nor/>
                          </m:rPr>
                          <a:rPr lang="de-DE" b="0" i="0" smtClean="0">
                            <a:latin typeface="Cambria Math" charset="0"/>
                          </a:rPr>
                          <m:t>.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2227" y="2675865"/>
                  <a:ext cx="985062" cy="389513"/>
                </a:xfrm>
                <a:prstGeom prst="ellipse">
                  <a:avLst/>
                </a:prstGeom>
                <a:blipFill rotWithShape="0">
                  <a:blip r:embed="rId5"/>
                  <a:stretch>
                    <a:fillRect b="-7576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5261997" y="5196654"/>
                  <a:ext cx="985062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𝑅𝑒𝑠</m:t>
                        </m:r>
                        <m:r>
                          <m:rPr>
                            <m:nor/>
                          </m:rPr>
                          <a:rPr lang="de-DE" b="0" i="0" smtClean="0">
                            <a:latin typeface="Cambria Math" charset="0"/>
                          </a:rPr>
                          <m:t>.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𝑒𝑣𝑒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1997" y="5196654"/>
                  <a:ext cx="985062" cy="389513"/>
                </a:xfrm>
                <a:prstGeom prst="ellipse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5757524" y="5583959"/>
                  <a:ext cx="1416782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𝐴𝑡𝑡𝐶𝑛𝑓</m:t>
                        </m:r>
                        <m:r>
                          <m:rPr>
                            <m:nor/>
                          </m:rPr>
                          <a:rPr lang="de-DE" b="0" i="0" smtClean="0">
                            <a:latin typeface="Cambria Math" charset="0"/>
                          </a:rPr>
                          <m:t>.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𝑒𝑣𝑒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7524" y="5583959"/>
                  <a:ext cx="1416782" cy="389513"/>
                </a:xfrm>
                <a:prstGeom prst="ellipse">
                  <a:avLst/>
                </a:prstGeom>
                <a:blipFill rotWithShape="0">
                  <a:blip r:embed="rId7"/>
                  <a:stretch>
                    <a:fillRect b="-909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6279247" y="4534143"/>
                  <a:ext cx="1453395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𝑃𝑢𝑏</m:t>
                        </m:r>
                        <m:r>
                          <m:rPr>
                            <m:nor/>
                          </m:rPr>
                          <a:rPr lang="de-DE" b="0" i="0" smtClean="0">
                            <a:latin typeface="Cambria Math" charset="0"/>
                          </a:rPr>
                          <m:t>.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𝑒𝑣𝑒</m:t>
                        </m:r>
                        <m:r>
                          <m:rPr>
                            <m:nor/>
                          </m:rPr>
                          <a:rPr lang="de-DE" b="0" i="0" smtClean="0">
                            <a:latin typeface="Cambria Math" charset="0"/>
                          </a:rPr>
                          <m:t>.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9247" y="4534143"/>
                  <a:ext cx="1453395" cy="389513"/>
                </a:xfrm>
                <a:prstGeom prst="ellipse">
                  <a:avLst/>
                </a:prstGeom>
                <a:blipFill rotWithShape="0">
                  <a:blip r:embed="rId2"/>
                  <a:stretch>
                    <a:fillRect b="-1515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Rectangle 14"/>
            <p:cNvSpPr/>
            <p:nvPr/>
          </p:nvSpPr>
          <p:spPr>
            <a:xfrm>
              <a:off x="6587493" y="2796698"/>
              <a:ext cx="144000" cy="144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679306" y="4656900"/>
              <a:ext cx="144000" cy="144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034999" y="4658567"/>
              <a:ext cx="144000" cy="144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8" name="Straight Connector 17"/>
            <p:cNvCxnSpPr>
              <a:stCxn id="25" idx="1"/>
              <a:endCxn id="17" idx="6"/>
            </p:cNvCxnSpPr>
            <p:nvPr/>
          </p:nvCxnSpPr>
          <p:spPr>
            <a:xfrm flipH="1" flipV="1">
              <a:off x="6337927" y="2867590"/>
              <a:ext cx="249566" cy="11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21" idx="0"/>
              <a:endCxn id="27" idx="2"/>
            </p:cNvCxnSpPr>
            <p:nvPr/>
          </p:nvCxnSpPr>
          <p:spPr>
            <a:xfrm flipH="1" flipV="1">
              <a:off x="5751306" y="4800900"/>
              <a:ext cx="3222" cy="3957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27" idx="0"/>
              <a:endCxn id="16" idx="4"/>
            </p:cNvCxnSpPr>
            <p:nvPr/>
          </p:nvCxnSpPr>
          <p:spPr>
            <a:xfrm flipV="1">
              <a:off x="5751306" y="3679936"/>
              <a:ext cx="1155908" cy="9769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6" idx="4"/>
              <a:endCxn id="29" idx="0"/>
            </p:cNvCxnSpPr>
            <p:nvPr/>
          </p:nvCxnSpPr>
          <p:spPr>
            <a:xfrm flipH="1">
              <a:off x="6106999" y="3679936"/>
              <a:ext cx="800215" cy="9786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23" idx="2"/>
              <a:endCxn id="29" idx="3"/>
            </p:cNvCxnSpPr>
            <p:nvPr/>
          </p:nvCxnSpPr>
          <p:spPr>
            <a:xfrm flipH="1">
              <a:off x="6178999" y="4728900"/>
              <a:ext cx="100248" cy="16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27" idx="2"/>
              <a:endCxn id="22" idx="0"/>
            </p:cNvCxnSpPr>
            <p:nvPr/>
          </p:nvCxnSpPr>
          <p:spPr>
            <a:xfrm>
              <a:off x="5751306" y="4800900"/>
              <a:ext cx="714609" cy="7830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6" idx="0"/>
              <a:endCxn id="25" idx="2"/>
            </p:cNvCxnSpPr>
            <p:nvPr/>
          </p:nvCxnSpPr>
          <p:spPr>
            <a:xfrm flipH="1" flipV="1">
              <a:off x="6659493" y="2940698"/>
              <a:ext cx="247721" cy="3497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6435854" y="2508970"/>
                  <a:ext cx="295978" cy="27962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de-DE" b="0" i="1" smtClean="0">
                                <a:latin typeface="Cambria Math" charset="0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5854" y="2508970"/>
                  <a:ext cx="295978" cy="279628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29167" t="-2174" r="-6250" b="-3478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5606748" y="4344927"/>
                  <a:ext cx="300915" cy="28071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  <m:sup>
                            <m:r>
                              <a:rPr lang="de-DE" b="0" i="1" smtClean="0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6748" y="4344927"/>
                  <a:ext cx="300915" cy="280718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28571" t="-2174" r="-6122" b="-3478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5935104" y="4363071"/>
                  <a:ext cx="300915" cy="2821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3</m:t>
                            </m:r>
                          </m:sub>
                          <m:sup>
                            <m:r>
                              <a:rPr lang="de-DE" b="0" i="1" smtClean="0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5104" y="4363071"/>
                  <a:ext cx="300915" cy="282129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28571" t="-2174" r="-6122" b="-3478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Rectangle 27"/>
            <p:cNvSpPr/>
            <p:nvPr/>
          </p:nvSpPr>
          <p:spPr>
            <a:xfrm>
              <a:off x="7084780" y="2793224"/>
              <a:ext cx="144000" cy="144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9" name="Straight Connector 28"/>
            <p:cNvCxnSpPr>
              <a:stCxn id="19" idx="2"/>
            </p:cNvCxnSpPr>
            <p:nvPr/>
          </p:nvCxnSpPr>
          <p:spPr>
            <a:xfrm flipH="1" flipV="1">
              <a:off x="7228780" y="2865224"/>
              <a:ext cx="263447" cy="53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16" idx="0"/>
            </p:cNvCxnSpPr>
            <p:nvPr/>
          </p:nvCxnSpPr>
          <p:spPr>
            <a:xfrm flipV="1">
              <a:off x="6907214" y="2937224"/>
              <a:ext cx="249566" cy="3531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6419408" y="2104427"/>
                  <a:ext cx="985062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𝐵𝑖𝑧</m:t>
                        </m:r>
                        <m:r>
                          <m:rPr>
                            <m:nor/>
                          </m:rPr>
                          <a:rPr lang="de-DE" b="0" i="0" smtClean="0">
                            <a:latin typeface="Cambria Math" charset="0"/>
                          </a:rPr>
                          <m:t>.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9408" y="2104427"/>
                  <a:ext cx="985062" cy="389513"/>
                </a:xfrm>
                <a:prstGeom prst="ellipse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6418242" y="1309816"/>
                  <a:ext cx="985062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𝐵𝑖𝑧</m:t>
                        </m:r>
                        <m:r>
                          <m:rPr>
                            <m:nor/>
                          </m:rPr>
                          <a:rPr lang="de-DE" b="0" i="0" smtClean="0">
                            <a:latin typeface="Cambria Math" charset="0"/>
                          </a:rPr>
                          <m:t>.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8242" y="1309816"/>
                  <a:ext cx="985062" cy="389513"/>
                </a:xfrm>
                <a:prstGeom prst="ellipse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Rectangle 32"/>
            <p:cNvSpPr/>
            <p:nvPr/>
          </p:nvSpPr>
          <p:spPr>
            <a:xfrm>
              <a:off x="5031299" y="2798424"/>
              <a:ext cx="144000" cy="144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654754" y="2796163"/>
              <a:ext cx="144000" cy="144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5" name="Straight Connector 34"/>
            <p:cNvCxnSpPr>
              <a:endCxn id="17" idx="2"/>
            </p:cNvCxnSpPr>
            <p:nvPr/>
          </p:nvCxnSpPr>
          <p:spPr>
            <a:xfrm flipV="1">
              <a:off x="5175299" y="2867590"/>
              <a:ext cx="177566" cy="28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19" idx="6"/>
            </p:cNvCxnSpPr>
            <p:nvPr/>
          </p:nvCxnSpPr>
          <p:spPr>
            <a:xfrm flipV="1">
              <a:off x="8477289" y="2868163"/>
              <a:ext cx="177465" cy="24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endCxn id="25" idx="0"/>
            </p:cNvCxnSpPr>
            <p:nvPr/>
          </p:nvCxnSpPr>
          <p:spPr>
            <a:xfrm flipH="1">
              <a:off x="6659493" y="2493940"/>
              <a:ext cx="252446" cy="3027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6911939" y="2493940"/>
              <a:ext cx="244841" cy="2992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5103299" y="1642286"/>
              <a:ext cx="1459202" cy="11561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7259045" y="1642286"/>
              <a:ext cx="1467709" cy="11538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endCxn id="16" idx="1"/>
            </p:cNvCxnSpPr>
            <p:nvPr/>
          </p:nvCxnSpPr>
          <p:spPr>
            <a:xfrm>
              <a:off x="5103299" y="2942424"/>
              <a:ext cx="1585882" cy="4050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endCxn id="16" idx="7"/>
            </p:cNvCxnSpPr>
            <p:nvPr/>
          </p:nvCxnSpPr>
          <p:spPr>
            <a:xfrm flipH="1">
              <a:off x="7125247" y="2940163"/>
              <a:ext cx="1601507" cy="4073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7153491" y="5479838"/>
                  <a:ext cx="1453395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𝑃𝑢𝑏</m:t>
                        </m:r>
                        <m:r>
                          <m:rPr>
                            <m:nor/>
                          </m:rPr>
                          <a:rPr lang="de-DE" b="0" i="0" smtClean="0">
                            <a:latin typeface="Cambria Math" charset="0"/>
                          </a:rPr>
                          <m:t>.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𝑒𝑣𝑒</m:t>
                        </m:r>
                        <m:r>
                          <m:rPr>
                            <m:nor/>
                          </m:rPr>
                          <a:rPr lang="de-DE" b="0" i="0" smtClean="0">
                            <a:latin typeface="Cambria Math" charset="0"/>
                          </a:rPr>
                          <m:t>.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3491" y="5479838"/>
                  <a:ext cx="1453395" cy="389513"/>
                </a:xfrm>
                <a:prstGeom prst="ellipse">
                  <a:avLst/>
                </a:prstGeom>
                <a:blipFill rotWithShape="0">
                  <a:blip r:embed="rId13"/>
                  <a:stretch>
                    <a:fillRect b="-1515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4" name="Straight Connector 43"/>
            <p:cNvCxnSpPr>
              <a:stCxn id="29" idx="2"/>
              <a:endCxn id="22" idx="0"/>
            </p:cNvCxnSpPr>
            <p:nvPr/>
          </p:nvCxnSpPr>
          <p:spPr>
            <a:xfrm>
              <a:off x="6106999" y="4802567"/>
              <a:ext cx="358916" cy="7813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44"/>
            <p:cNvSpPr/>
            <p:nvPr/>
          </p:nvSpPr>
          <p:spPr>
            <a:xfrm>
              <a:off x="7814372" y="4644860"/>
              <a:ext cx="144000" cy="144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6" name="Straight Connector 45"/>
            <p:cNvCxnSpPr>
              <a:stCxn id="16" idx="4"/>
            </p:cNvCxnSpPr>
            <p:nvPr/>
          </p:nvCxnSpPr>
          <p:spPr>
            <a:xfrm>
              <a:off x="6907214" y="3679936"/>
              <a:ext cx="979158" cy="9649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22" idx="7"/>
            </p:cNvCxnSpPr>
            <p:nvPr/>
          </p:nvCxnSpPr>
          <p:spPr>
            <a:xfrm flipV="1">
              <a:off x="6966823" y="4788860"/>
              <a:ext cx="919549" cy="8521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7880189" y="4788860"/>
              <a:ext cx="6183" cy="6909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7153058" y="2490466"/>
                  <a:ext cx="300915" cy="28020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de-DE" b="0" i="1" smtClean="0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3058" y="2490466"/>
                  <a:ext cx="300915" cy="280205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28000" t="-2174" r="-6000" b="-3478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4952841" y="2487606"/>
                  <a:ext cx="300915" cy="2815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de-DE" b="0" i="1" smtClean="0">
                                <a:latin typeface="Cambria Math" charset="0"/>
                              </a:rPr>
                              <m:t>3</m:t>
                            </m:r>
                          </m:sup>
                        </m:sSubSup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2841" y="2487606"/>
                  <a:ext cx="300915" cy="281552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l="-28000" t="-2128" r="-6000" b="-3191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8576296" y="2505902"/>
                  <a:ext cx="300915" cy="27905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de-DE" b="0" i="1" smtClean="0">
                                <a:latin typeface="Cambria Math" charset="0"/>
                              </a:rPr>
                              <m:t>4</m:t>
                            </m:r>
                          </m:sup>
                        </m:sSubSup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76296" y="2505902"/>
                  <a:ext cx="300915" cy="279051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l="-28571" t="-2174" r="-6122" b="-3478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7787923" y="4339810"/>
                  <a:ext cx="300916" cy="28777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3</m:t>
                            </m:r>
                          </m:sub>
                          <m:sup>
                            <m:r>
                              <a:rPr lang="de-DE" b="0" i="1" smtClean="0">
                                <a:latin typeface="Cambria Math" charset="0"/>
                              </a:rPr>
                              <m:t>5</m:t>
                            </m:r>
                          </m:sup>
                        </m:sSubSup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87923" y="4339810"/>
                  <a:ext cx="300916" cy="287771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l="-28571" r="-8163" b="-340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72402" y="4296030"/>
                <a:ext cx="8999195" cy="7078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b="0" i="1" smtClean="0">
                              <a:latin typeface="Cambria Math" charset="0"/>
                            </a:rPr>
                            <m:t>h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∈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𝑟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(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𝐻𝑜𝑡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)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de-DE" i="1">
                                  <a:latin typeface="Cambria Math" charset="0"/>
                                </a:rPr>
                                <m:t>𝑐</m:t>
                              </m:r>
                              <m:r>
                                <a:rPr lang="de-DE" i="1">
                                  <a:latin typeface="Cambria Math" charset="0"/>
                                </a:rPr>
                                <m:t>∈</m:t>
                              </m:r>
                              <m:r>
                                <a:rPr lang="de-DE" i="1">
                                  <a:latin typeface="Cambria Math" charset="0"/>
                                </a:rPr>
                                <m:t>𝑟</m:t>
                              </m:r>
                              <m:r>
                                <a:rPr lang="de-DE" i="1"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lang="de-DE" i="1">
                                  <a:latin typeface="Cambria Math" charset="0"/>
                                </a:rPr>
                                <m:t>𝐴𝑡𝑡𝐶𝑛𝑓</m:t>
                              </m:r>
                              <m:r>
                                <a:rPr lang="de-DE" i="1">
                                  <a:latin typeface="Cambria Math" charset="0"/>
                                </a:rPr>
                                <m:t>.</m:t>
                              </m:r>
                              <m:r>
                                <a:rPr lang="de-DE" i="1">
                                  <a:latin typeface="Cambria Math" charset="0"/>
                                </a:rPr>
                                <m:t>𝑒𝑣𝑒</m:t>
                              </m:r>
                              <m:r>
                                <a:rPr lang="de-DE" i="1">
                                  <a:latin typeface="Cambria Math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i="1">
                                      <a:latin typeface="Cambria Math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de-DE" i="1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de-DE" i="1"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lang="de-DE" i="1">
                                  <a:latin typeface="Cambria Math" charset="0"/>
                                </a:rPr>
                                <m:t>𝑅𝑒𝑠</m:t>
                              </m:r>
                              <m:r>
                                <a:rPr lang="de-DE" i="1">
                                  <a:latin typeface="Cambria Math" charset="0"/>
                                </a:rPr>
                                <m:t>.</m:t>
                              </m:r>
                              <m:r>
                                <a:rPr lang="de-DE" i="1">
                                  <a:latin typeface="Cambria Math" charset="0"/>
                                </a:rPr>
                                <m:t>𝑒𝑣𝑒</m:t>
                              </m:r>
                              <m:r>
                                <a:rPr lang="de-DE" i="1"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de-DE" i="1">
                                  <a:latin typeface="Cambria Math" charset="0"/>
                                </a:rPr>
                                <m:t>h</m:t>
                              </m:r>
                              <m:r>
                                <a:rPr lang="de-DE" b="0" i="1" smtClean="0"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de-DE" b="0" i="1" smtClean="0">
                                  <a:latin typeface="Cambria Math" charset="0"/>
                                </a:rPr>
                                <m:t>𝑐</m:t>
                              </m:r>
                              <m:r>
                                <a:rPr lang="de-DE" i="1">
                                  <a:latin typeface="Cambria Math" charset="0"/>
                                </a:rPr>
                                <m:t>)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de-DE" i="1">
                                          <a:latin typeface="Cambria Math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de-DE" i="1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de-DE" i="1">
                                      <a:latin typeface="Cambria Math" charset="0"/>
                                    </a:rPr>
                                    <m:t>∈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𝑟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(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𝑃𝑢𝑏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.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𝑒𝑣𝑒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.</m:t>
                                  </m:r>
                                  <m:sSub>
                                    <m:sSub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latin typeface="Cambria Math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de-DE" i="1">
                                      <a:latin typeface="Cambria Math" charset="0"/>
                                    </a:rPr>
                                    <m:t>)</m:t>
                                  </m:r>
                                </m:sub>
                                <m:sup/>
                                <m:e>
                                  <m:sSubSup>
                                    <m:sSubSup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i="1">
                                          <a:latin typeface="Cambria Math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 charset="0"/>
                                        </a:rPr>
                                        <m:t>3</m:t>
                                      </m:r>
                                    </m:sub>
                                    <m:sup>
                                      <m:r>
                                        <a:rPr lang="de-DE" i="1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de-DE" i="1">
                                      <a:latin typeface="Cambria Math" charset="0"/>
                                    </a:rPr>
                                    <m:t>(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h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𝑐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latin typeface="Cambria Math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de-DE" i="1">
                                      <a:latin typeface="Cambria Math" charset="0"/>
                                    </a:rPr>
                                    <m:t>)</m:t>
                                  </m:r>
                                </m:e>
                              </m:nary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de-DE" i="1">
                                          <a:latin typeface="Cambria Math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de-DE" i="1">
                                      <a:latin typeface="Cambria Math" charset="0"/>
                                    </a:rPr>
                                    <m:t>∈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𝑟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(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𝑃𝑢𝑏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.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𝑒𝑣𝑒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.</m:t>
                                  </m:r>
                                  <m:sSub>
                                    <m:sSub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latin typeface="Cambria Math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de-DE" i="1">
                                      <a:latin typeface="Cambria Math" charset="0"/>
                                    </a:rPr>
                                    <m:t>)</m:t>
                                  </m:r>
                                </m:sub>
                                <m:sup/>
                                <m:e>
                                  <m:sSubSup>
                                    <m:sSubSup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i="1">
                                          <a:latin typeface="Cambria Math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 charset="0"/>
                                        </a:rPr>
                                        <m:t>3</m:t>
                                      </m:r>
                                    </m:sub>
                                    <m:sup>
                                      <m:r>
                                        <a:rPr lang="de-DE" i="1">
                                          <a:latin typeface="Cambria Math" charset="0"/>
                                        </a:rPr>
                                        <m:t>5</m:t>
                                      </m:r>
                                    </m:sup>
                                  </m:sSubSup>
                                  <m:r>
                                    <a:rPr lang="de-DE" i="1">
                                      <a:latin typeface="Cambria Math" charset="0"/>
                                    </a:rPr>
                                    <m:t>(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h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𝑐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latin typeface="Cambria Math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de-DE" i="1">
                                      <a:latin typeface="Cambria Math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02" y="4296030"/>
                <a:ext cx="8999195" cy="707886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61790" y="5190330"/>
                <a:ext cx="6239080" cy="8002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de-DE" i="1">
                                  <a:latin typeface="Cambria Math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de-DE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i="1">
                              <a:latin typeface="Cambria Math" charset="0"/>
                            </a:rPr>
                            <m:t>∈</m:t>
                          </m:r>
                          <m:r>
                            <a:rPr lang="de-DE" i="1">
                              <a:latin typeface="Cambria Math" charset="0"/>
                            </a:rPr>
                            <m:t>𝑟</m:t>
                          </m:r>
                          <m:r>
                            <a:rPr lang="de-DE" i="1">
                              <a:latin typeface="Cambria Math" charset="0"/>
                            </a:rPr>
                            <m:t>(</m:t>
                          </m:r>
                          <m:r>
                            <a:rPr lang="de-DE" i="1">
                              <a:latin typeface="Cambria Math" charset="0"/>
                            </a:rPr>
                            <m:t>𝐴𝑝𝑝</m:t>
                          </m:r>
                          <m:r>
                            <a:rPr lang="de-DE" i="1">
                              <a:latin typeface="Cambria Math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de-DE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i="1">
                              <a:latin typeface="Cambria Math" charset="0"/>
                            </a:rPr>
                            <m:t>)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de-DE" i="1">
                                      <a:latin typeface="Cambria Math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de-DE" i="1">
                                      <a:latin typeface="Cambria Math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de-DE" i="1">
                                  <a:latin typeface="Cambria Math" charset="0"/>
                                </a:rPr>
                                <m:t>∈</m:t>
                              </m:r>
                              <m:r>
                                <a:rPr lang="de-DE" i="1">
                                  <a:latin typeface="Cambria Math" charset="0"/>
                                </a:rPr>
                                <m:t>𝑟</m:t>
                              </m:r>
                              <m:r>
                                <a:rPr lang="de-DE" i="1"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lang="de-DE" i="1">
                                  <a:latin typeface="Cambria Math" charset="0"/>
                                </a:rPr>
                                <m:t>𝐴𝑝𝑝</m:t>
                              </m:r>
                              <m:r>
                                <a:rPr lang="de-DE" i="1">
                                  <a:latin typeface="Cambria Math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de-DE" i="1">
                                  <a:latin typeface="Cambria Math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de-DE" i="1">
                                          <a:latin typeface="Cambria Math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de-DE" i="1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de-DE" i="1">
                                      <a:latin typeface="Cambria Math" charset="0"/>
                                    </a:rPr>
                                    <m:t>∈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𝑟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(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𝐵𝑖𝑧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.</m:t>
                                  </m:r>
                                  <m:sSub>
                                    <m:sSub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latin typeface="Cambria Math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de-DE" i="1">
                                      <a:latin typeface="Cambria Math" charset="0"/>
                                    </a:rPr>
                                    <m:t>)</m:t>
                                  </m:r>
                                </m:sub>
                                <m:sup/>
                                <m:e>
                                  <m:sSubSup>
                                    <m:sSubSup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i="1">
                                          <a:latin typeface="Cambria Math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de-DE" i="1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p>
                                  </m:sSubSup>
                                  <m:r>
                                    <a:rPr lang="de-DE" i="1">
                                      <a:latin typeface="Cambria Math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latin typeface="Cambria Math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de-DE" i="1">
                                      <a:latin typeface="Cambria Math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latin typeface="Cambria Math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de-DE" b="0" i="1" smtClean="0"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lang="de-DE" b="0" i="1" smtClean="0">
                                      <a:latin typeface="Cambria Math" charset="0"/>
                                    </a:rPr>
                                    <m:t>h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)</m:t>
                                  </m:r>
                                  <m:sSubSup>
                                    <m:sSubSup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i="1">
                                          <a:latin typeface="Cambria Math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de-DE" i="1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de-DE" i="1">
                                      <a:latin typeface="Cambria Math" charset="0"/>
                                    </a:rPr>
                                    <m:t>(</m:t>
                                  </m:r>
                                </m:e>
                              </m:nary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de-DE" i="1">
                                  <a:latin typeface="Cambria Math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de-DE" b="0" i="1" smtClean="0">
                                  <a:latin typeface="Cambria Math" charset="0"/>
                                </a:rPr>
                                <m:t>h</m:t>
                              </m:r>
                              <m:r>
                                <a:rPr lang="de-DE" i="1">
                                  <a:latin typeface="Cambria Math" charset="0"/>
                                </a:rPr>
                                <m:t>)</m:t>
                              </m:r>
                              <m:r>
                                <a:rPr lang="en-GB" i="1" smtClean="0">
                                  <a:latin typeface="Cambria Math" charset="0"/>
                                </a:rPr>
                                <m:t> 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90" y="5190330"/>
                <a:ext cx="6239080" cy="800219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3190105" y="5847117"/>
                <a:ext cx="3906839" cy="8002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de-DE" i="1">
                                  <a:latin typeface="Cambria Math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de-DE" i="1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i="1">
                              <a:latin typeface="Cambria Math" charset="0"/>
                            </a:rPr>
                            <m:t>∈</m:t>
                          </m:r>
                          <m:r>
                            <a:rPr lang="de-DE" i="1">
                              <a:latin typeface="Cambria Math" charset="0"/>
                            </a:rPr>
                            <m:t>𝑟</m:t>
                          </m:r>
                          <m:r>
                            <a:rPr lang="de-DE" i="1">
                              <a:latin typeface="Cambria Math" charset="0"/>
                            </a:rPr>
                            <m:t>(</m:t>
                          </m:r>
                          <m:r>
                            <a:rPr lang="de-DE" i="1">
                              <a:latin typeface="Cambria Math" charset="0"/>
                            </a:rPr>
                            <m:t>𝐵𝑖𝑧</m:t>
                          </m:r>
                          <m:r>
                            <a:rPr lang="de-DE" i="1">
                              <a:latin typeface="Cambria Math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i="1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i="1">
                              <a:latin typeface="Cambria Math" charset="0"/>
                            </a:rPr>
                            <m:t>)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i="1">
                                  <a:latin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de-DE" i="1">
                                  <a:latin typeface="Cambria Math" charset="0"/>
                                </a:rPr>
                                <m:t>3</m:t>
                              </m:r>
                            </m:sup>
                          </m:sSubSup>
                          <m:r>
                            <a:rPr lang="de-DE" i="1">
                              <a:latin typeface="Cambria Math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de-DE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i="1">
                              <a:latin typeface="Cambria Math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i="1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i="1">
                              <a:latin typeface="Cambria Math" charset="0"/>
                            </a:rPr>
                            <m:t>,</m:t>
                          </m:r>
                          <m:r>
                            <a:rPr lang="de-DE" i="1">
                              <a:latin typeface="Cambria Math" charset="0"/>
                            </a:rPr>
                            <m:t>h</m:t>
                          </m:r>
                          <m:r>
                            <a:rPr lang="de-DE" i="1">
                              <a:latin typeface="Cambria Math" charset="0"/>
                            </a:rPr>
                            <m:t>)</m:t>
                          </m:r>
                          <m:sSubSup>
                            <m:sSub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i="1">
                                  <a:latin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de-DE" i="1">
                                  <a:latin typeface="Cambria Math" charset="0"/>
                                </a:rPr>
                                <m:t>4</m:t>
                              </m:r>
                            </m:sup>
                          </m:sSubSup>
                          <m:r>
                            <a:rPr lang="de-DE" i="1">
                              <a:latin typeface="Cambria Math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de-DE" i="1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i="1">
                              <a:latin typeface="Cambria Math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i="1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i="1">
                              <a:latin typeface="Cambria Math" charset="0"/>
                            </a:rPr>
                            <m:t>,</m:t>
                          </m:r>
                          <m:r>
                            <a:rPr lang="de-DE" i="1">
                              <a:latin typeface="Cambria Math" charset="0"/>
                            </a:rPr>
                            <m:t>h</m:t>
                          </m:r>
                          <m:r>
                            <a:rPr lang="de-DE" i="1">
                              <a:latin typeface="Cambria Math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105" y="5847117"/>
                <a:ext cx="3906839" cy="800219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/>
          <p:cNvSpPr txBox="1"/>
          <p:nvPr/>
        </p:nvSpPr>
        <p:spPr>
          <a:xfrm>
            <a:off x="6616559" y="1024818"/>
            <a:ext cx="2395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Zhang and Poole (1994)</a:t>
            </a:r>
          </a:p>
        </p:txBody>
      </p:sp>
    </p:spTree>
    <p:extLst>
      <p:ext uri="{BB962C8B-B14F-4D97-AF65-F5344CB8AC3E}">
        <p14:creationId xmlns:p14="http://schemas.microsoft.com/office/powerpoint/2010/main" val="109464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Shenoy</a:t>
            </a:r>
            <a:r>
              <a:rPr lang="en-GB" dirty="0"/>
              <a:t> and Shafer (1990)</a:t>
            </a:r>
            <a:br>
              <a:rPr lang="en-GB" dirty="0"/>
            </a:br>
            <a:r>
              <a:rPr lang="en-GB" sz="1800" dirty="0"/>
              <a:t>Prakash P. </a:t>
            </a:r>
            <a:r>
              <a:rPr lang="en-GB" sz="1800" dirty="0" err="1"/>
              <a:t>Shenoy</a:t>
            </a:r>
            <a:r>
              <a:rPr lang="en-GB" sz="1800" dirty="0"/>
              <a:t> and Glenn R. Shafer. Axioms for Probability and Belief-Function Propagation. </a:t>
            </a:r>
            <a:r>
              <a:rPr lang="en-GB" sz="1800" i="1" dirty="0"/>
              <a:t>Uncertainty in Artificial Intelligence 4</a:t>
            </a:r>
            <a:r>
              <a:rPr lang="en-GB" sz="1800" dirty="0"/>
              <a:t>, 9:169–198, 1990. </a:t>
            </a:r>
          </a:p>
          <a:p>
            <a:r>
              <a:rPr lang="en-GB" dirty="0" err="1"/>
              <a:t>Taghipour</a:t>
            </a:r>
            <a:r>
              <a:rPr lang="en-GB" dirty="0"/>
              <a:t> et al (2013)</a:t>
            </a:r>
            <a:br>
              <a:rPr lang="en-GB" dirty="0"/>
            </a:br>
            <a:r>
              <a:rPr lang="en-GB" sz="1800" dirty="0" err="1"/>
              <a:t>Nima</a:t>
            </a:r>
            <a:r>
              <a:rPr lang="en-GB" sz="1800" dirty="0"/>
              <a:t> </a:t>
            </a:r>
            <a:r>
              <a:rPr lang="en-GB" sz="1800" dirty="0" err="1"/>
              <a:t>Taghipour</a:t>
            </a:r>
            <a:r>
              <a:rPr lang="en-GB" sz="1800" dirty="0"/>
              <a:t>, </a:t>
            </a:r>
            <a:r>
              <a:rPr lang="en-GB" sz="1800" dirty="0" err="1"/>
              <a:t>Daan</a:t>
            </a:r>
            <a:r>
              <a:rPr lang="en-GB" sz="1800" dirty="0"/>
              <a:t> </a:t>
            </a:r>
            <a:r>
              <a:rPr lang="en-GB" sz="1800" dirty="0" err="1"/>
              <a:t>Fierens</a:t>
            </a:r>
            <a:r>
              <a:rPr lang="en-GB" sz="1800" dirty="0"/>
              <a:t>, Jesse Davis, and Hendrik </a:t>
            </a:r>
            <a:r>
              <a:rPr lang="en-GB" sz="1800" dirty="0" err="1"/>
              <a:t>Blockeel</a:t>
            </a:r>
            <a:r>
              <a:rPr lang="en-GB" sz="1800" dirty="0"/>
              <a:t>. Lifted Variable Elimination: Decoupling the Operators from the Constraint Language. </a:t>
            </a:r>
            <a:r>
              <a:rPr lang="en-GB" sz="1800" i="1" dirty="0"/>
              <a:t>Journal of Artificial Intelligence Research</a:t>
            </a:r>
            <a:r>
              <a:rPr lang="en-GB" sz="1800" dirty="0"/>
              <a:t>, 47(1):393–439, 2013. </a:t>
            </a:r>
            <a:endParaRPr lang="en-GB" dirty="0"/>
          </a:p>
          <a:p>
            <a:r>
              <a:rPr lang="en-GB" dirty="0" err="1"/>
              <a:t>Taghipour</a:t>
            </a:r>
            <a:r>
              <a:rPr lang="en-GB" dirty="0"/>
              <a:t> et al (2013a)</a:t>
            </a:r>
            <a:br>
              <a:rPr lang="en-GB" dirty="0"/>
            </a:br>
            <a:r>
              <a:rPr lang="en-GB" sz="1800" dirty="0" err="1"/>
              <a:t>Nima</a:t>
            </a:r>
            <a:r>
              <a:rPr lang="en-GB" sz="1800" dirty="0"/>
              <a:t> </a:t>
            </a:r>
            <a:r>
              <a:rPr lang="en-GB" sz="1800" dirty="0" err="1"/>
              <a:t>Taghipour</a:t>
            </a:r>
            <a:r>
              <a:rPr lang="en-GB" sz="1800" dirty="0"/>
              <a:t>, Jesse Davis, and Hendrik </a:t>
            </a:r>
            <a:r>
              <a:rPr lang="en-GB" sz="1800" dirty="0" err="1"/>
              <a:t>Blockeel</a:t>
            </a:r>
            <a:r>
              <a:rPr lang="en-GB" sz="1800" dirty="0"/>
              <a:t>. First- order decomposition trees. In </a:t>
            </a:r>
            <a:r>
              <a:rPr lang="en-GB" sz="1800" i="1" dirty="0"/>
              <a:t>Advances in Neural Information Processing Systems 26</a:t>
            </a:r>
            <a:r>
              <a:rPr lang="en-GB" sz="1800" dirty="0"/>
              <a:t>, pages 1052–1060. Curran Associates, Inc., 2013. </a:t>
            </a:r>
            <a:endParaRPr lang="en-GB" dirty="0"/>
          </a:p>
          <a:p>
            <a:r>
              <a:rPr lang="en-GB" dirty="0"/>
              <a:t>Zhang and Poole (1994)</a:t>
            </a:r>
            <a:br>
              <a:rPr lang="en-GB" dirty="0"/>
            </a:br>
            <a:r>
              <a:rPr lang="en-GB" sz="1800" dirty="0" err="1"/>
              <a:t>Nevin</a:t>
            </a:r>
            <a:r>
              <a:rPr lang="en-GB" sz="1800" dirty="0"/>
              <a:t> L. Zhang and David Poole. A Simple Approach to Bayesian Network Computations. In </a:t>
            </a:r>
            <a:r>
              <a:rPr lang="en-GB" sz="1800" i="1" dirty="0"/>
              <a:t>Proceedings of the 10th Canadian Conference on Artificial Intelligence</a:t>
            </a:r>
            <a:r>
              <a:rPr lang="en-GB" sz="1800" dirty="0"/>
              <a:t>, pages 171–178, 1994.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65227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Own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07861"/>
            <a:ext cx="8515350" cy="4869101"/>
          </a:xfrm>
        </p:spPr>
        <p:txBody>
          <a:bodyPr>
            <a:noAutofit/>
          </a:bodyPr>
          <a:lstStyle/>
          <a:p>
            <a:r>
              <a:rPr lang="en-GB" dirty="0"/>
              <a:t>Braun and </a:t>
            </a:r>
            <a:r>
              <a:rPr lang="en-GB" dirty="0" err="1"/>
              <a:t>Möller</a:t>
            </a:r>
            <a:r>
              <a:rPr lang="en-GB" dirty="0"/>
              <a:t> (2016)</a:t>
            </a:r>
            <a:br>
              <a:rPr lang="en-GB" dirty="0"/>
            </a:br>
            <a:r>
              <a:rPr lang="en-GB" sz="1800" dirty="0"/>
              <a:t>Tanya Braun and Ralf </a:t>
            </a:r>
            <a:r>
              <a:rPr lang="en-GB" sz="1800" dirty="0" err="1"/>
              <a:t>Möller</a:t>
            </a:r>
            <a:r>
              <a:rPr lang="en-GB" sz="1800" dirty="0"/>
              <a:t>. Lifted Junction Tree Algorithm. In </a:t>
            </a:r>
            <a:r>
              <a:rPr lang="en-GB" sz="1800" i="1" dirty="0"/>
              <a:t>Proceedings of KI 2016: Advances in Artificial Intelligence</a:t>
            </a:r>
            <a:r>
              <a:rPr lang="en-GB" sz="1800" dirty="0"/>
              <a:t>, pages 30–42, 2016. </a:t>
            </a:r>
          </a:p>
          <a:p>
            <a:r>
              <a:rPr lang="en-GB" dirty="0"/>
              <a:t>Braun and </a:t>
            </a:r>
            <a:r>
              <a:rPr lang="en-GB" dirty="0" err="1"/>
              <a:t>Möller</a:t>
            </a:r>
            <a:r>
              <a:rPr lang="en-GB" dirty="0"/>
              <a:t> (2017)</a:t>
            </a:r>
            <a:br>
              <a:rPr lang="en-GB" dirty="0"/>
            </a:br>
            <a:r>
              <a:rPr lang="en-GB" sz="1800" dirty="0"/>
              <a:t>Tanya Braun and Ralf </a:t>
            </a:r>
            <a:r>
              <a:rPr lang="en-GB" sz="1800" dirty="0" err="1"/>
              <a:t>Möller</a:t>
            </a:r>
            <a:r>
              <a:rPr lang="en-GB" sz="1800" dirty="0"/>
              <a:t>. Counting and Conjunctive Queries in the Lifted Junction Tree Algorithm. In </a:t>
            </a:r>
            <a:r>
              <a:rPr lang="en-GB" sz="1800" i="1" dirty="0"/>
              <a:t>Graph Structures for Knowledge Representation and Reasoning - 5th International Workshop, GKR 2017, Melbourne, Australia, August 21, 2017</a:t>
            </a:r>
            <a:r>
              <a:rPr lang="en-GB" sz="1800" dirty="0"/>
              <a:t>, 2017. </a:t>
            </a:r>
            <a:endParaRPr lang="en-GB" dirty="0"/>
          </a:p>
          <a:p>
            <a:r>
              <a:rPr lang="en-GB" dirty="0"/>
              <a:t>Braun and </a:t>
            </a:r>
            <a:r>
              <a:rPr lang="en-GB" dirty="0" err="1"/>
              <a:t>Möller</a:t>
            </a:r>
            <a:r>
              <a:rPr lang="en-GB" dirty="0"/>
              <a:t> (2017a)</a:t>
            </a:r>
            <a:br>
              <a:rPr lang="en-GB" dirty="0"/>
            </a:br>
            <a:r>
              <a:rPr lang="en-GB" sz="1800" dirty="0"/>
              <a:t>Tanya Braun and Ralf </a:t>
            </a:r>
            <a:r>
              <a:rPr lang="en-GB" sz="1800" dirty="0" err="1"/>
              <a:t>Möller</a:t>
            </a:r>
            <a:r>
              <a:rPr lang="en-GB" sz="1800" dirty="0"/>
              <a:t>. Preventing Groundings and Handling Evidence in the Lifted Junction Tree Algorithm. In </a:t>
            </a:r>
            <a:r>
              <a:rPr lang="en-GB" sz="1800" i="1" dirty="0"/>
              <a:t>Proceedings of KI 2017: Advances in Artificial Intelligence</a:t>
            </a:r>
            <a:r>
              <a:rPr lang="en-GB" sz="1800" dirty="0"/>
              <a:t>, pages 85–98, 2017. </a:t>
            </a:r>
            <a:endParaRPr lang="en-GB" dirty="0"/>
          </a:p>
          <a:p>
            <a:r>
              <a:rPr lang="en-GB" dirty="0"/>
              <a:t>Braun and </a:t>
            </a:r>
            <a:r>
              <a:rPr lang="en-GB" dirty="0" err="1"/>
              <a:t>Möller</a:t>
            </a:r>
            <a:r>
              <a:rPr lang="en-GB" dirty="0"/>
              <a:t> (under review)</a:t>
            </a:r>
            <a:br>
              <a:rPr lang="en-GB" dirty="0"/>
            </a:br>
            <a:r>
              <a:rPr lang="en-GB" sz="1800" dirty="0"/>
              <a:t>Tanya Braun and Ralf </a:t>
            </a:r>
            <a:r>
              <a:rPr lang="en-GB" sz="1800" dirty="0" err="1"/>
              <a:t>Möller</a:t>
            </a:r>
            <a:r>
              <a:rPr lang="en-GB" sz="1800" dirty="0"/>
              <a:t>. Lifted Most Probable Explanation.</a:t>
            </a:r>
          </a:p>
          <a:p>
            <a:r>
              <a:rPr lang="en-GB" dirty="0" err="1"/>
              <a:t>Gehrke</a:t>
            </a:r>
            <a:r>
              <a:rPr lang="en-GB" dirty="0"/>
              <a:t> et al. (under review)</a:t>
            </a:r>
            <a:br>
              <a:rPr lang="en-GB" dirty="0"/>
            </a:br>
            <a:r>
              <a:rPr lang="en-GB" sz="1800" dirty="0"/>
              <a:t>Marcel </a:t>
            </a:r>
            <a:r>
              <a:rPr lang="en-GB" sz="1800" dirty="0" err="1"/>
              <a:t>Gehrke</a:t>
            </a:r>
            <a:r>
              <a:rPr lang="en-GB" sz="1800" dirty="0"/>
              <a:t>, Tanya Braun, and Ralf </a:t>
            </a:r>
            <a:r>
              <a:rPr lang="en-GB" sz="1800" dirty="0" err="1"/>
              <a:t>Möller</a:t>
            </a:r>
            <a:r>
              <a:rPr lang="en-GB" sz="1800" dirty="0"/>
              <a:t>. Lifted Dynamic Junction Tree </a:t>
            </a:r>
            <a:r>
              <a:rPr lang="en-GB" sz="1800" dirty="0" err="1"/>
              <a:t>Algorihtm</a:t>
            </a:r>
            <a:r>
              <a:rPr lang="en-GB" sz="18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24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QA: Variable Elimination (VE)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53660884"/>
                  </p:ext>
                </p:extLst>
              </p:nvPr>
            </p:nvGraphicFramePr>
            <p:xfrm>
              <a:off x="886767" y="2854562"/>
              <a:ext cx="3369550" cy="329184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95364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288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0962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7745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𝑅𝑒𝑠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.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𝑒𝑣𝑒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𝐻𝑜𝑡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trike="noStrike" smtClean="0">
                                    <a:solidFill>
                                      <a:schemeClr val="bg1"/>
                                    </a:solidFill>
                                    <a:latin typeface="Cambria Math" charset="0"/>
                                  </a:rPr>
                                  <m:t>𝐴𝑡𝑡𝐶𝑛𝑓</m:t>
                                </m:r>
                                <m:r>
                                  <a:rPr lang="de-DE" sz="1800" b="0" i="1" strike="noStrike" smtClean="0">
                                    <a:solidFill>
                                      <a:schemeClr val="bg1"/>
                                    </a:solidFill>
                                    <a:latin typeface="Cambria Math" charset="0"/>
                                  </a:rPr>
                                  <m:t>.</m:t>
                                </m:r>
                                <m:r>
                                  <a:rPr lang="de-DE" sz="1800" b="0" i="1" strike="noStrike" smtClean="0">
                                    <a:solidFill>
                                      <a:schemeClr val="bg1"/>
                                    </a:solidFill>
                                    <a:latin typeface="Cambria Math" charset="0"/>
                                  </a:rPr>
                                  <m:t>𝑒𝑣𝑒</m:t>
                                </m:r>
                              </m:oMath>
                            </m:oMathPara>
                          </a14:m>
                          <a:endParaRPr lang="en-US" sz="1800" strike="noStrike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𝑓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′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strike="noStrike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50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strike="noStrike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10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strike="noStrike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34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strike="noStrike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16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strike="noStrike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54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strike="noStrike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36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strike="noStrike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12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strike="noStrike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69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53660884"/>
                  </p:ext>
                </p:extLst>
              </p:nvPr>
            </p:nvGraphicFramePr>
            <p:xfrm>
              <a:off x="886767" y="2854562"/>
              <a:ext cx="3369550" cy="329184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953643"/>
                    <a:gridCol w="528828"/>
                    <a:gridCol w="1309624"/>
                    <a:gridCol w="577455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 rotWithShape="0">
                          <a:blip r:embed="rId2"/>
                          <a:stretch>
                            <a:fillRect l="-637" t="-1667" r="-254140" b="-8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 rotWithShape="0">
                          <a:blip r:embed="rId2"/>
                          <a:stretch>
                            <a:fillRect l="-181609" t="-1667" r="-358621" b="-8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 rotWithShape="0">
                          <a:blip r:embed="rId2"/>
                          <a:stretch>
                            <a:fillRect l="-113953" t="-1667" r="-45116" b="-8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 rotWithShape="0">
                          <a:blip r:embed="rId2"/>
                          <a:stretch>
                            <a:fillRect l="-484211" t="-1667" r="-2105" b="-826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</a:t>
                          </a:r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</a:t>
                          </a:r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strike="noStrike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sz="1800" strike="noStrik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50</a:t>
                          </a:r>
                          <a:endParaRPr lang="en-US" sz="1800" dirty="0"/>
                        </a:p>
                      </a:txBody>
                      <a:tcPr marL="45720" marR="45720"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</a:t>
                          </a:r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</a:t>
                          </a:r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strike="noStrike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en-US" sz="1800" strike="noStrik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10</a:t>
                          </a:r>
                          <a:endParaRPr lang="en-US" sz="1800" dirty="0"/>
                        </a:p>
                      </a:txBody>
                      <a:tcPr marL="45720" marR="45720"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</a:t>
                          </a:r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</a:t>
                          </a:r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strike="noStrike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sz="1800" strike="noStrik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34</a:t>
                          </a:r>
                          <a:endParaRPr lang="en-US" sz="1800" dirty="0"/>
                        </a:p>
                      </a:txBody>
                      <a:tcPr marL="45720" marR="45720"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</a:t>
                          </a:r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</a:t>
                          </a:r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strike="noStrike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en-US" sz="1800" strike="noStrik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16</a:t>
                          </a:r>
                          <a:endParaRPr lang="en-US" sz="1800" dirty="0"/>
                        </a:p>
                      </a:txBody>
                      <a:tcPr marL="45720" marR="45720"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</a:t>
                          </a:r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</a:t>
                          </a:r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strike="noStrike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sz="1800" strike="noStrik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54</a:t>
                          </a:r>
                          <a:endParaRPr lang="en-US" sz="1800" dirty="0"/>
                        </a:p>
                      </a:txBody>
                      <a:tcPr marL="45720" marR="45720"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</a:t>
                          </a:r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</a:t>
                          </a:r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strike="noStrike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en-US" sz="1800" strike="noStrik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36</a:t>
                          </a:r>
                          <a:endParaRPr lang="en-US" sz="1800" dirty="0"/>
                        </a:p>
                      </a:txBody>
                      <a:tcPr marL="45720" marR="45720"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</a:t>
                          </a:r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</a:t>
                          </a:r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strike="noStrike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sz="1800" strike="noStrik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12</a:t>
                          </a:r>
                        </a:p>
                      </a:txBody>
                      <a:tcPr marL="45720" marR="45720"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</a:t>
                          </a:r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</a:t>
                          </a:r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strike="noStrike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en-US" sz="1800" strike="noStrik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69</a:t>
                          </a:r>
                        </a:p>
                      </a:txBody>
                      <a:tcPr marL="45720" marR="45720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28650" y="1295335"/>
                <a:ext cx="7407861" cy="14093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charset="0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charset="0"/>
                            </a:rPr>
                            <m:t>𝑅𝑒𝑠</m:t>
                          </m:r>
                          <m:r>
                            <a:rPr lang="en-GB" i="1">
                              <a:latin typeface="Cambria Math" charset="0"/>
                            </a:rPr>
                            <m:t>.</m:t>
                          </m:r>
                          <m:r>
                            <a:rPr lang="en-GB" i="1">
                              <a:latin typeface="Cambria Math" charset="0"/>
                            </a:rPr>
                            <m:t>𝑒𝑣𝑒</m:t>
                          </m:r>
                        </m:e>
                      </m:d>
                      <m:r>
                        <a:rPr lang="de-DE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∝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b="0" i="1" smtClean="0">
                              <a:latin typeface="Cambria Math" charset="0"/>
                            </a:rPr>
                            <m:t>h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∈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7"/>
                                </m:rPr>
                                <a:rPr lang="de-DE" b="0" i="1" smtClean="0">
                                  <a:latin typeface="Cambria Math" charset="0"/>
                                </a:rPr>
                                <m:t>𝐻</m:t>
                              </m:r>
                              <m:r>
                                <a:rPr lang="de-DE" b="0" i="1" smtClean="0">
                                  <a:latin typeface="Cambria Math" charset="0"/>
                                </a:rPr>
                                <m:t>𝑜𝑡</m:t>
                              </m:r>
                            </m:e>
                          </m:d>
                        </m:sub>
                        <m:sup/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h</m:t>
                              </m:r>
                            </m:e>
                          </m:d>
                          <m:nary>
                            <m:naryPr>
                              <m:chr m:val="∑"/>
                              <m:sup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de-DE" i="1">
                                  <a:latin typeface="Cambria Math" charset="0"/>
                                </a:rPr>
                                <m:t>𝑐</m:t>
                              </m:r>
                              <m:r>
                                <a:rPr lang="de-DE" i="1">
                                  <a:latin typeface="Cambria Math" charset="0"/>
                                </a:rPr>
                                <m:t>∈</m:t>
                              </m:r>
                              <m:r>
                                <a:rPr lang="de-DE" i="1">
                                  <a:latin typeface="Cambria Math" charset="0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i="1">
                                      <a:latin typeface="Cambria Math" charset="0"/>
                                    </a:rPr>
                                    <m:t>𝐴𝑡𝑡𝐶𝑛𝑓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.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𝑒𝑣𝑒</m:t>
                                  </m:r>
                                </m:e>
                              </m:d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i="1">
                                      <a:latin typeface="Cambria Math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de-DE" i="1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i="1">
                                      <a:latin typeface="Cambria Math" charset="0"/>
                                    </a:rPr>
                                    <m:t>𝑅𝑒𝑠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.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𝑒𝑣𝑒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𝑐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h</m:t>
                                  </m:r>
                                </m:e>
                              </m:d>
                              <m:sSubSup>
                                <m:sSubSup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i="1">
                                      <a:latin typeface="Cambria Math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de-DE" b="0" i="1" smtClean="0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i="1">
                                      <a:latin typeface="Cambria Math" charset="0"/>
                                    </a:rPr>
                                    <m:t>h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𝑐</m:t>
                                  </m:r>
                                </m:e>
                              </m:d>
                              <m:sSubSup>
                                <m:sSubSup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i="1">
                                      <a:latin typeface="Cambria Math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de-DE" b="0" i="1" smtClean="0">
                                      <a:latin typeface="Cambria Math" charset="0"/>
                                    </a:rPr>
                                    <m:t>′′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i="1">
                                      <a:latin typeface="Cambria Math" charset="0"/>
                                    </a:rPr>
                                    <m:t>h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𝑐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de-DE" i="1" dirty="0">
                  <a:latin typeface="Cambria Math" charset="0"/>
                </a:endParaRPr>
              </a:p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i="1">
                              <a:latin typeface="Cambria Math" charset="0"/>
                            </a:rPr>
                            <m:t>h</m:t>
                          </m:r>
                          <m:r>
                            <a:rPr lang="de-DE" i="1">
                              <a:latin typeface="Cambria Math" charset="0"/>
                            </a:rPr>
                            <m:t>∈</m:t>
                          </m:r>
                          <m:r>
                            <a:rPr lang="de-DE" i="1">
                              <a:latin typeface="Cambria Math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7"/>
                                </m:rPr>
                                <a:rPr lang="de-DE" i="1">
                                  <a:latin typeface="Cambria Math" charset="0"/>
                                </a:rPr>
                                <m:t>𝐻</m:t>
                              </m:r>
                              <m:r>
                                <a:rPr lang="de-DE" i="1">
                                  <a:latin typeface="Cambria Math" charset="0"/>
                                </a:rPr>
                                <m:t>𝑜𝑡</m:t>
                              </m:r>
                            </m:e>
                          </m:d>
                        </m:sub>
                        <m:sup/>
                        <m:e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charset="0"/>
                                </a:rPr>
                                <m:t>h</m:t>
                              </m:r>
                            </m:e>
                          </m:d>
                          <m:nary>
                            <m:naryPr>
                              <m:chr m:val="∑"/>
                              <m:supHide m:val="on"/>
                              <m:ctrlPr>
                                <a:rPr lang="en-GB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𝑐</m:t>
                              </m:r>
                              <m: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∈</m:t>
                              </m:r>
                              <m: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𝐴𝑡𝑡𝐶𝑛𝑓</m:t>
                                  </m:r>
                                  <m: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.</m:t>
                                  </m:r>
                                  <m: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𝑒𝑣𝑒</m:t>
                                  </m:r>
                                </m:e>
                              </m:d>
                            </m:sub>
                            <m:sup/>
                            <m:e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𝑓</m:t>
                              </m:r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′</m:t>
                              </m:r>
                              <m:d>
                                <m:dPr>
                                  <m:ctrlP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𝑅𝑒𝑠</m:t>
                                  </m:r>
                                  <m: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.</m:t>
                                  </m:r>
                                  <m: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𝑒𝑣𝑒</m:t>
                                  </m:r>
                                  <m: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h</m:t>
                                  </m:r>
                                  <m:r>
                                    <a:rPr lang="de-DE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lang="de-DE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𝑐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295335"/>
                <a:ext cx="7407861" cy="140936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598869" y="3371343"/>
                <a:ext cx="616690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charset="0"/>
                        </a:rPr>
                        <m:t>𝐻𝑜𝑡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8869" y="3371343"/>
                <a:ext cx="616690" cy="389513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5261997" y="5277574"/>
                <a:ext cx="985062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charset="0"/>
                        </a:rPr>
                        <m:t>𝑅𝑒𝑠</m:t>
                      </m:r>
                      <m:r>
                        <m:rPr>
                          <m:nor/>
                        </m:rPr>
                        <a:rPr lang="de-DE" b="0" i="0" smtClean="0">
                          <a:latin typeface="Cambria Math" charset="0"/>
                        </a:rPr>
                        <m:t>.</m:t>
                      </m:r>
                      <m:r>
                        <a:rPr lang="de-DE" b="0" i="1" smtClean="0">
                          <a:latin typeface="Cambria Math" charset="0"/>
                        </a:rPr>
                        <m:t>𝑒𝑣𝑒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1997" y="5277574"/>
                <a:ext cx="985062" cy="389513"/>
              </a:xfrm>
              <a:prstGeom prst="ellipse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5757524" y="5664879"/>
                <a:ext cx="1416782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charset="0"/>
                        </a:rPr>
                        <m:t>𝐴𝑡𝑡𝐶𝑛𝑓</m:t>
                      </m:r>
                      <m:r>
                        <m:rPr>
                          <m:nor/>
                        </m:rPr>
                        <a:rPr lang="de-DE" b="0" i="0" smtClean="0">
                          <a:latin typeface="Cambria Math" charset="0"/>
                        </a:rPr>
                        <m:t>.</m:t>
                      </m:r>
                      <m:r>
                        <a:rPr lang="de-DE" b="0" i="1" smtClean="0">
                          <a:latin typeface="Cambria Math" charset="0"/>
                        </a:rPr>
                        <m:t>𝑒𝑣𝑒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7524" y="5664879"/>
                <a:ext cx="1416782" cy="389513"/>
              </a:xfrm>
              <a:prstGeom prst="ellipse">
                <a:avLst/>
              </a:prstGeom>
              <a:blipFill rotWithShape="0">
                <a:blip r:embed="rId6"/>
                <a:stretch>
                  <a:fillRect b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ectangle 61"/>
          <p:cNvSpPr/>
          <p:nvPr/>
        </p:nvSpPr>
        <p:spPr>
          <a:xfrm>
            <a:off x="6835214" y="3007831"/>
            <a:ext cx="144000" cy="144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/>
          <p:cNvSpPr/>
          <p:nvPr/>
        </p:nvSpPr>
        <p:spPr>
          <a:xfrm>
            <a:off x="5679306" y="4737820"/>
            <a:ext cx="144000" cy="144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6034999" y="4739487"/>
            <a:ext cx="144000" cy="144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6" name="Straight Connector 65"/>
          <p:cNvCxnSpPr>
            <a:stCxn id="63" idx="2"/>
            <a:endCxn id="59" idx="0"/>
          </p:cNvCxnSpPr>
          <p:nvPr/>
        </p:nvCxnSpPr>
        <p:spPr>
          <a:xfrm>
            <a:off x="5751306" y="4881820"/>
            <a:ext cx="3222" cy="3957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74" idx="0"/>
            <a:endCxn id="63" idx="4"/>
          </p:cNvCxnSpPr>
          <p:nvPr/>
        </p:nvCxnSpPr>
        <p:spPr>
          <a:xfrm flipV="1">
            <a:off x="5751306" y="3760856"/>
            <a:ext cx="1155908" cy="9769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63" idx="4"/>
          </p:cNvCxnSpPr>
          <p:nvPr/>
        </p:nvCxnSpPr>
        <p:spPr>
          <a:xfrm flipH="1">
            <a:off x="6106999" y="3760856"/>
            <a:ext cx="800215" cy="9786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74" idx="2"/>
          </p:cNvCxnSpPr>
          <p:nvPr/>
        </p:nvCxnSpPr>
        <p:spPr>
          <a:xfrm>
            <a:off x="5751306" y="4881820"/>
            <a:ext cx="714609" cy="7830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56" idx="0"/>
            <a:endCxn id="62" idx="2"/>
          </p:cNvCxnSpPr>
          <p:nvPr/>
        </p:nvCxnSpPr>
        <p:spPr>
          <a:xfrm flipV="1">
            <a:off x="6907214" y="3151831"/>
            <a:ext cx="0" cy="2195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5606748" y="4425847"/>
                <a:ext cx="300915" cy="2807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de-DE" b="0" i="1" smtClean="0">
                              <a:latin typeface="Cambria Math" charset="0"/>
                            </a:rPr>
                            <m:t>2</m:t>
                          </m:r>
                        </m:sub>
                        <m:sup>
                          <m:r>
                            <a:rPr lang="de-DE" b="0" i="1" smtClean="0">
                              <a:latin typeface="Cambria Math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6748" y="4425847"/>
                <a:ext cx="300915" cy="280718"/>
              </a:xfrm>
              <a:prstGeom prst="rect">
                <a:avLst/>
              </a:prstGeom>
              <a:blipFill rotWithShape="0">
                <a:blip r:embed="rId7"/>
                <a:stretch>
                  <a:fillRect l="-28571" t="-2174" r="-6122" b="-347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5935104" y="4443991"/>
                <a:ext cx="2624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de-DE" b="0" i="1" smtClean="0">
                              <a:latin typeface="Cambria Math" charset="0"/>
                            </a:rPr>
                            <m:t>3</m:t>
                          </m:r>
                        </m:sub>
                        <m:sup>
                          <m:r>
                            <a:rPr lang="de-DE" b="0" i="1" smtClean="0">
                              <a:latin typeface="Cambria Math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5104" y="4443991"/>
                <a:ext cx="262444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32558" t="-2222" r="-2326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1" name="Straight Connector 90"/>
          <p:cNvCxnSpPr/>
          <p:nvPr/>
        </p:nvCxnSpPr>
        <p:spPr>
          <a:xfrm>
            <a:off x="6106999" y="4883487"/>
            <a:ext cx="358916" cy="7813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>
            <a:off x="7814372" y="4725780"/>
            <a:ext cx="144000" cy="144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3" name="Straight Connector 92"/>
          <p:cNvCxnSpPr>
            <a:stCxn id="63" idx="4"/>
          </p:cNvCxnSpPr>
          <p:nvPr/>
        </p:nvCxnSpPr>
        <p:spPr>
          <a:xfrm>
            <a:off x="6907214" y="3760856"/>
            <a:ext cx="979158" cy="9649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V="1">
            <a:off x="6966823" y="4869780"/>
            <a:ext cx="919549" cy="8521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7787923" y="4420730"/>
                <a:ext cx="3217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de-DE" b="0" i="1" smtClean="0">
                              <a:latin typeface="Cambria Math" charset="0"/>
                            </a:rPr>
                            <m:t>3</m:t>
                          </m:r>
                        </m:sub>
                        <m:sup>
                          <m:r>
                            <a:rPr lang="de-DE" b="0" i="1" smtClean="0">
                              <a:latin typeface="Cambria Math" charset="0"/>
                            </a:rPr>
                            <m:t>′′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7923" y="4420730"/>
                <a:ext cx="321755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26923" t="-2174" r="-3846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6784456" y="2718347"/>
                <a:ext cx="2455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de-DE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4456" y="2718347"/>
                <a:ext cx="245515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35000" t="-2222" r="-7500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5606748" y="4425847"/>
                <a:ext cx="26244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charset="0"/>
                            </a:rPr>
                            <m:t>𝑓</m:t>
                          </m:r>
                        </m:e>
                        <m:sup>
                          <m:r>
                            <a:rPr lang="de-DE" b="0" i="1" smtClean="0">
                              <a:latin typeface="Cambria Math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6748" y="4425847"/>
                <a:ext cx="262443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32558" t="-2222" r="-2326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TextBox 110"/>
          <p:cNvSpPr txBox="1"/>
          <p:nvPr/>
        </p:nvSpPr>
        <p:spPr>
          <a:xfrm>
            <a:off x="6616559" y="1024818"/>
            <a:ext cx="2395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Zhang and Poole (1994)</a:t>
            </a:r>
          </a:p>
        </p:txBody>
      </p:sp>
    </p:spTree>
    <p:extLst>
      <p:ext uri="{BB962C8B-B14F-4D97-AF65-F5344CB8AC3E}">
        <p14:creationId xmlns:p14="http://schemas.microsoft.com/office/powerpoint/2010/main" val="77492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73" grpId="0"/>
      <p:bldP spid="74" grpId="0"/>
      <p:bldP spid="92" grpId="0" animBg="1"/>
      <p:bldP spid="99" grpId="0"/>
      <p:bldP spid="1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QA: Variable Elimination (VE)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96032601"/>
                  </p:ext>
                </p:extLst>
              </p:nvPr>
            </p:nvGraphicFramePr>
            <p:xfrm>
              <a:off x="886767" y="2854562"/>
              <a:ext cx="3947005" cy="329184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95364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288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0962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7745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7745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𝑅𝑒𝑠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.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𝑒𝑣𝑒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𝐻𝑜𝑡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trike="sngStrike" smtClean="0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</a:rPr>
                                  <m:t>𝐴𝑡𝑡𝐶𝑛𝑓</m:t>
                                </m:r>
                                <m:r>
                                  <a:rPr lang="de-DE" sz="1800" b="0" i="1" strike="sngStrike" smtClean="0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</a:rPr>
                                  <m:t>.</m:t>
                                </m:r>
                                <m:r>
                                  <a:rPr lang="de-DE" sz="1800" b="0" i="1" strike="sngStrike" smtClean="0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</a:rPr>
                                  <m:t>𝑒𝑣𝑒</m:t>
                                </m:r>
                              </m:oMath>
                            </m:oMathPara>
                          </a14:m>
                          <a:endParaRPr lang="en-US" sz="1800" strike="sngStrike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𝑓</m:t>
                                </m:r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′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∑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strike="sngStrike" dirty="0">
                              <a:solidFill>
                                <a:schemeClr val="accent2"/>
                              </a:solidFill>
                            </a:rPr>
                            <a:t>0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50</a:t>
                          </a:r>
                        </a:p>
                      </a:txBody>
                      <a:tcPr marL="45720" marR="45720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>
                              <a:solidFill>
                                <a:schemeClr val="accent2"/>
                              </a:solidFill>
                            </a:rPr>
                            <a:t>60</a:t>
                          </a:r>
                        </a:p>
                      </a:txBody>
                      <a:tcPr marL="45720" marR="45720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strike="sngStrike" dirty="0">
                              <a:solidFill>
                                <a:schemeClr val="accent2"/>
                              </a:solidFill>
                            </a:rPr>
                            <a:t>1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10</a:t>
                          </a:r>
                        </a:p>
                      </a:txBody>
                      <a:tcPr marL="45720" marR="45720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strike="sngStrike" dirty="0">
                              <a:solidFill>
                                <a:schemeClr val="accent2"/>
                              </a:solidFill>
                            </a:rPr>
                            <a:t>0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34</a:t>
                          </a:r>
                        </a:p>
                      </a:txBody>
                      <a:tcPr marL="45720" marR="45720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>
                              <a:solidFill>
                                <a:schemeClr val="accent2"/>
                              </a:solidFill>
                            </a:rPr>
                            <a:t>50</a:t>
                          </a:r>
                        </a:p>
                      </a:txBody>
                      <a:tcPr marL="45720" marR="4572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strike="sngStrike" dirty="0">
                              <a:solidFill>
                                <a:schemeClr val="accent2"/>
                              </a:solidFill>
                            </a:rPr>
                            <a:t>1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16</a:t>
                          </a:r>
                        </a:p>
                      </a:txBody>
                      <a:tcPr marL="45720" marR="45720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strike="sngStrike" dirty="0">
                              <a:solidFill>
                                <a:schemeClr val="accent2"/>
                              </a:solidFill>
                            </a:rPr>
                            <a:t>0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54</a:t>
                          </a:r>
                        </a:p>
                      </a:txBody>
                      <a:tcPr marL="45720" marR="45720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>
                              <a:solidFill>
                                <a:schemeClr val="accent2"/>
                              </a:solidFill>
                            </a:rPr>
                            <a:t>90</a:t>
                          </a:r>
                        </a:p>
                      </a:txBody>
                      <a:tcPr marL="45720" marR="45720"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strike="sngStrike" dirty="0">
                              <a:solidFill>
                                <a:schemeClr val="accent2"/>
                              </a:solidFill>
                            </a:rPr>
                            <a:t>1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36</a:t>
                          </a:r>
                        </a:p>
                      </a:txBody>
                      <a:tcPr marL="45720" marR="45720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strike="sngStrike" dirty="0">
                              <a:solidFill>
                                <a:schemeClr val="accent2"/>
                              </a:solidFill>
                            </a:rPr>
                            <a:t>0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12</a:t>
                          </a:r>
                        </a:p>
                      </a:txBody>
                      <a:tcPr marL="45720" marR="45720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>
                              <a:solidFill>
                                <a:schemeClr val="accent2"/>
                              </a:solidFill>
                            </a:rPr>
                            <a:t>81</a:t>
                          </a:r>
                        </a:p>
                      </a:txBody>
                      <a:tcPr marL="45720" marR="45720"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strike="sngStrike" dirty="0">
                              <a:solidFill>
                                <a:schemeClr val="accent2"/>
                              </a:solidFill>
                            </a:rPr>
                            <a:t>1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69</a:t>
                          </a:r>
                        </a:p>
                      </a:txBody>
                      <a:tcPr marL="45720" marR="45720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96032601"/>
                  </p:ext>
                </p:extLst>
              </p:nvPr>
            </p:nvGraphicFramePr>
            <p:xfrm>
              <a:off x="886767" y="2854562"/>
              <a:ext cx="3947005" cy="329184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953643"/>
                    <a:gridCol w="528828"/>
                    <a:gridCol w="1309624"/>
                    <a:gridCol w="577455"/>
                    <a:gridCol w="577455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 rotWithShape="0">
                          <a:blip r:embed="rId2"/>
                          <a:stretch>
                            <a:fillRect l="-637" t="-1667" r="-314650" b="-8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 rotWithShape="0">
                          <a:blip r:embed="rId2"/>
                          <a:stretch>
                            <a:fillRect l="-183721" t="-1667" r="-474419" b="-8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 rotWithShape="0">
                          <a:blip r:embed="rId2"/>
                          <a:stretch>
                            <a:fillRect l="-113488" t="-1667" r="-89767" b="-8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 rotWithShape="0">
                          <a:blip r:embed="rId2"/>
                          <a:stretch>
                            <a:fillRect l="-483158" t="-1667" r="-103158" b="-8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 rotWithShape="0">
                          <a:blip r:embed="rId2"/>
                          <a:stretch>
                            <a:fillRect l="-583158" t="-1667" r="-3158" b="-826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</a:t>
                          </a:r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</a:t>
                          </a:r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strike="sngStrike" dirty="0" smtClean="0">
                              <a:solidFill>
                                <a:schemeClr val="accent2"/>
                              </a:solidFill>
                            </a:rPr>
                            <a:t>0</a:t>
                          </a:r>
                          <a:endParaRPr lang="en-US" sz="1800" strike="sngStrike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50</a:t>
                          </a:r>
                          <a:endParaRPr lang="en-US" sz="1800" dirty="0"/>
                        </a:p>
                      </a:txBody>
                      <a:tcPr marL="45720" marR="45720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>
                              <a:solidFill>
                                <a:schemeClr val="accent2"/>
                              </a:solidFill>
                            </a:rPr>
                            <a:t>60</a:t>
                          </a:r>
                          <a:endParaRPr lang="en-US" sz="1800" b="1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marL="45720" marR="45720" anchor="ctr"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</a:t>
                          </a:r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</a:t>
                          </a:r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strike="sngStrike" dirty="0" smtClean="0">
                              <a:solidFill>
                                <a:schemeClr val="accent2"/>
                              </a:solidFill>
                            </a:rPr>
                            <a:t>1</a:t>
                          </a:r>
                          <a:endParaRPr lang="en-US" sz="1800" strike="sngStrike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10</a:t>
                          </a:r>
                          <a:endParaRPr lang="en-US" sz="1800" dirty="0"/>
                        </a:p>
                      </a:txBody>
                      <a:tcPr marL="45720" marR="45720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 marL="45720" marR="45720"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</a:t>
                          </a:r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</a:t>
                          </a:r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strike="sngStrike" dirty="0" smtClean="0">
                              <a:solidFill>
                                <a:schemeClr val="accent2"/>
                              </a:solidFill>
                            </a:rPr>
                            <a:t>0</a:t>
                          </a:r>
                          <a:endParaRPr lang="en-US" sz="1800" strike="sngStrike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34</a:t>
                          </a:r>
                          <a:endParaRPr lang="en-US" sz="1800" dirty="0"/>
                        </a:p>
                      </a:txBody>
                      <a:tcPr marL="45720" marR="45720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>
                              <a:solidFill>
                                <a:schemeClr val="accent2"/>
                              </a:solidFill>
                            </a:rPr>
                            <a:t>50</a:t>
                          </a:r>
                          <a:endParaRPr lang="en-US" sz="1800" b="1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marL="45720" marR="45720" anchor="ctr"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</a:t>
                          </a:r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</a:t>
                          </a:r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strike="sngStrike" dirty="0" smtClean="0">
                              <a:solidFill>
                                <a:schemeClr val="accent2"/>
                              </a:solidFill>
                            </a:rPr>
                            <a:t>1</a:t>
                          </a:r>
                          <a:endParaRPr lang="en-US" sz="1800" strike="sngStrike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16</a:t>
                          </a:r>
                          <a:endParaRPr lang="en-US" sz="1800" dirty="0"/>
                        </a:p>
                      </a:txBody>
                      <a:tcPr marL="45720" marR="45720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 marL="45720" marR="45720"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</a:t>
                          </a:r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</a:t>
                          </a:r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strike="sngStrike" dirty="0" smtClean="0">
                              <a:solidFill>
                                <a:schemeClr val="accent2"/>
                              </a:solidFill>
                            </a:rPr>
                            <a:t>0</a:t>
                          </a:r>
                          <a:endParaRPr lang="en-US" sz="1800" strike="sngStrike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54</a:t>
                          </a:r>
                          <a:endParaRPr lang="en-US" sz="1800" dirty="0"/>
                        </a:p>
                      </a:txBody>
                      <a:tcPr marL="45720" marR="45720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>
                              <a:solidFill>
                                <a:schemeClr val="accent2"/>
                              </a:solidFill>
                            </a:rPr>
                            <a:t>90</a:t>
                          </a:r>
                          <a:endParaRPr lang="en-US" sz="1800" b="1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marL="45720" marR="45720" anchor="ctr"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</a:t>
                          </a:r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</a:t>
                          </a:r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strike="sngStrike" dirty="0" smtClean="0">
                              <a:solidFill>
                                <a:schemeClr val="accent2"/>
                              </a:solidFill>
                            </a:rPr>
                            <a:t>1</a:t>
                          </a:r>
                          <a:endParaRPr lang="en-US" sz="1800" strike="sngStrike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36</a:t>
                          </a:r>
                          <a:endParaRPr lang="en-US" sz="1800" dirty="0"/>
                        </a:p>
                      </a:txBody>
                      <a:tcPr marL="45720" marR="45720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 marL="45720" marR="45720"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</a:t>
                          </a:r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</a:t>
                          </a:r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strike="sngStrike" dirty="0" smtClean="0">
                              <a:solidFill>
                                <a:schemeClr val="accent2"/>
                              </a:solidFill>
                            </a:rPr>
                            <a:t>0</a:t>
                          </a:r>
                          <a:endParaRPr lang="en-US" sz="1800" strike="sngStrike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12</a:t>
                          </a:r>
                        </a:p>
                      </a:txBody>
                      <a:tcPr marL="45720" marR="45720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>
                              <a:solidFill>
                                <a:schemeClr val="accent2"/>
                              </a:solidFill>
                            </a:rPr>
                            <a:t>81</a:t>
                          </a:r>
                        </a:p>
                      </a:txBody>
                      <a:tcPr marL="45720" marR="45720" anchor="ctr"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</a:t>
                          </a:r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</a:t>
                          </a:r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strike="sngStrike" dirty="0" smtClean="0">
                              <a:solidFill>
                                <a:schemeClr val="accent2"/>
                              </a:solidFill>
                            </a:rPr>
                            <a:t>1</a:t>
                          </a:r>
                          <a:endParaRPr lang="en-US" sz="1800" strike="sngStrike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69</a:t>
                          </a:r>
                        </a:p>
                      </a:txBody>
                      <a:tcPr marL="45720" marR="45720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800" dirty="0" smtClean="0"/>
                        </a:p>
                      </a:txBody>
                      <a:tcPr marL="45720" marR="45720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28650" y="1295335"/>
                <a:ext cx="7407861" cy="14093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charset="0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charset="0"/>
                            </a:rPr>
                            <m:t>𝑅𝑒𝑠</m:t>
                          </m:r>
                          <m:r>
                            <a:rPr lang="en-GB" i="1">
                              <a:latin typeface="Cambria Math" charset="0"/>
                            </a:rPr>
                            <m:t>.</m:t>
                          </m:r>
                          <m:r>
                            <a:rPr lang="en-GB" i="1">
                              <a:latin typeface="Cambria Math" charset="0"/>
                            </a:rPr>
                            <m:t>𝑒𝑣𝑒</m:t>
                          </m:r>
                        </m:e>
                      </m:d>
                      <m:r>
                        <a:rPr lang="de-DE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∝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b="0" i="1" smtClean="0">
                              <a:latin typeface="Cambria Math" charset="0"/>
                            </a:rPr>
                            <m:t>h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∈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7"/>
                                </m:rPr>
                                <a:rPr lang="de-DE" b="0" i="1" smtClean="0">
                                  <a:latin typeface="Cambria Math" charset="0"/>
                                </a:rPr>
                                <m:t>𝐻</m:t>
                              </m:r>
                              <m:r>
                                <a:rPr lang="de-DE" b="0" i="1" smtClean="0">
                                  <a:latin typeface="Cambria Math" charset="0"/>
                                </a:rPr>
                                <m:t>𝑜𝑡</m:t>
                              </m:r>
                            </m:e>
                          </m:d>
                        </m:sub>
                        <m:sup/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h</m:t>
                              </m:r>
                            </m:e>
                          </m:d>
                          <m:nary>
                            <m:naryPr>
                              <m:chr m:val="∑"/>
                              <m:sup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de-DE" i="1">
                                  <a:latin typeface="Cambria Math" charset="0"/>
                                </a:rPr>
                                <m:t>𝑐</m:t>
                              </m:r>
                              <m:r>
                                <a:rPr lang="de-DE" i="1">
                                  <a:latin typeface="Cambria Math" charset="0"/>
                                </a:rPr>
                                <m:t>∈</m:t>
                              </m:r>
                              <m:r>
                                <a:rPr lang="de-DE" i="1">
                                  <a:latin typeface="Cambria Math" charset="0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i="1">
                                      <a:latin typeface="Cambria Math" charset="0"/>
                                    </a:rPr>
                                    <m:t>𝐴𝑡𝑡𝐶𝑛𝑓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.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𝑒𝑣𝑒</m:t>
                                  </m:r>
                                </m:e>
                              </m:d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i="1">
                                      <a:latin typeface="Cambria Math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de-DE" i="1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i="1">
                                      <a:latin typeface="Cambria Math" charset="0"/>
                                    </a:rPr>
                                    <m:t>𝑅𝑒𝑠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.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𝑒𝑣𝑒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𝑐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h</m:t>
                                  </m:r>
                                </m:e>
                              </m:d>
                              <m:sSubSup>
                                <m:sSubSup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i="1">
                                      <a:latin typeface="Cambria Math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de-DE" b="0" i="1" smtClean="0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i="1">
                                      <a:latin typeface="Cambria Math" charset="0"/>
                                    </a:rPr>
                                    <m:t>h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𝑐</m:t>
                                  </m:r>
                                </m:e>
                              </m:d>
                              <m:sSubSup>
                                <m:sSubSup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i="1">
                                      <a:latin typeface="Cambria Math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de-DE" b="0" i="1" smtClean="0">
                                      <a:latin typeface="Cambria Math" charset="0"/>
                                    </a:rPr>
                                    <m:t>′′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i="1">
                                      <a:latin typeface="Cambria Math" charset="0"/>
                                    </a:rPr>
                                    <m:t>h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𝑐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de-DE" i="1" dirty="0">
                  <a:latin typeface="Cambria Math" charset="0"/>
                </a:endParaRPr>
              </a:p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i="1">
                              <a:latin typeface="Cambria Math" charset="0"/>
                            </a:rPr>
                            <m:t>h</m:t>
                          </m:r>
                          <m:r>
                            <a:rPr lang="de-DE" i="1">
                              <a:latin typeface="Cambria Math" charset="0"/>
                            </a:rPr>
                            <m:t>∈</m:t>
                          </m:r>
                          <m:r>
                            <a:rPr lang="de-DE" i="1">
                              <a:latin typeface="Cambria Math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7"/>
                                </m:rPr>
                                <a:rPr lang="de-DE" i="1">
                                  <a:latin typeface="Cambria Math" charset="0"/>
                                </a:rPr>
                                <m:t>𝐻</m:t>
                              </m:r>
                              <m:r>
                                <a:rPr lang="de-DE" i="1">
                                  <a:latin typeface="Cambria Math" charset="0"/>
                                </a:rPr>
                                <m:t>𝑜𝑡</m:t>
                              </m:r>
                            </m:e>
                          </m:d>
                        </m:sub>
                        <m:sup/>
                        <m:e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charset="0"/>
                                </a:rPr>
                                <m:t>h</m:t>
                              </m:r>
                            </m:e>
                          </m:d>
                          <m:nary>
                            <m:naryPr>
                              <m:chr m:val="∑"/>
                              <m:supHide m:val="on"/>
                              <m:ctrlPr>
                                <a:rPr lang="en-GB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de-DE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</a:rPr>
                                <m:t>𝑐</m:t>
                              </m:r>
                              <m:r>
                                <a:rPr lang="de-DE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</a:rPr>
                                <m:t>∈</m:t>
                              </m:r>
                              <m:r>
                                <a:rPr lang="de-DE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de-DE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</a:rPr>
                                    <m:t>𝐴𝑡𝑡𝐶𝑛𝑓</m:t>
                                  </m:r>
                                  <m:r>
                                    <a:rPr lang="de-DE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</a:rPr>
                                    <m:t>.</m:t>
                                  </m:r>
                                  <m:r>
                                    <a:rPr lang="de-DE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</a:rPr>
                                    <m:t>𝑒𝑣𝑒</m:t>
                                  </m:r>
                                </m:e>
                              </m:d>
                            </m:sub>
                            <m:sup/>
                            <m:e>
                              <m:r>
                                <a:rPr lang="de-DE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</a:rPr>
                                <m:t>𝑓</m:t>
                              </m:r>
                              <m:r>
                                <a:rPr lang="de-DE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</a:rPr>
                                <m:t>′</m:t>
                              </m:r>
                              <m:d>
                                <m:dPr>
                                  <m:ctrlPr>
                                    <a:rPr lang="de-DE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</a:rPr>
                                    <m:t>𝑅𝑒𝑠</m:t>
                                  </m:r>
                                  <m:r>
                                    <a:rPr lang="de-DE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</a:rPr>
                                    <m:t>.</m:t>
                                  </m:r>
                                  <m:r>
                                    <a:rPr lang="de-DE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</a:rPr>
                                    <m:t>𝑒𝑣𝑒</m:t>
                                  </m:r>
                                  <m:r>
                                    <a:rPr lang="de-DE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lang="de-DE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</a:rPr>
                                    <m:t>h</m:t>
                                  </m:r>
                                  <m:r>
                                    <a:rPr lang="de-DE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lang="de-DE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</a:rPr>
                                    <m:t>𝑐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295335"/>
                <a:ext cx="7407861" cy="140936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598869" y="3371343"/>
                <a:ext cx="616690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charset="0"/>
                        </a:rPr>
                        <m:t>𝐻𝑜𝑡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8869" y="3371343"/>
                <a:ext cx="616690" cy="389513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5261997" y="5277574"/>
                <a:ext cx="985062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charset="0"/>
                        </a:rPr>
                        <m:t>𝑅𝑒𝑠</m:t>
                      </m:r>
                      <m:r>
                        <m:rPr>
                          <m:nor/>
                        </m:rPr>
                        <a:rPr lang="de-DE" b="0" i="0" smtClean="0">
                          <a:latin typeface="Cambria Math" charset="0"/>
                        </a:rPr>
                        <m:t>.</m:t>
                      </m:r>
                      <m:r>
                        <a:rPr lang="de-DE" b="0" i="1" smtClean="0">
                          <a:latin typeface="Cambria Math" charset="0"/>
                        </a:rPr>
                        <m:t>𝑒𝑣𝑒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1997" y="5277574"/>
                <a:ext cx="985062" cy="389513"/>
              </a:xfrm>
              <a:prstGeom prst="ellipse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5757524" y="5664879"/>
                <a:ext cx="1416782" cy="389513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accent2"/>
                          </a:solidFill>
                          <a:latin typeface="Cambria Math" charset="0"/>
                        </a:rPr>
                        <m:t>𝐴𝑡𝑡𝐶𝑛𝑓</m:t>
                      </m:r>
                      <m:r>
                        <m:rPr>
                          <m:nor/>
                        </m:rPr>
                        <a:rPr lang="de-DE" b="0" i="0" smtClean="0">
                          <a:solidFill>
                            <a:schemeClr val="accent2"/>
                          </a:solidFill>
                          <a:latin typeface="Cambria Math" charset="0"/>
                        </a:rPr>
                        <m:t>.</m:t>
                      </m:r>
                      <m:r>
                        <a:rPr lang="de-DE" b="0" i="1" smtClean="0">
                          <a:solidFill>
                            <a:schemeClr val="accent2"/>
                          </a:solidFill>
                          <a:latin typeface="Cambria Math" charset="0"/>
                        </a:rPr>
                        <m:t>𝑒𝑣𝑒</m:t>
                      </m:r>
                    </m:oMath>
                  </m:oMathPara>
                </a14:m>
                <a:endParaRPr lang="en-GB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7524" y="5664879"/>
                <a:ext cx="1416782" cy="389513"/>
              </a:xfrm>
              <a:prstGeom prst="ellipse">
                <a:avLst/>
              </a:prstGeom>
              <a:blipFill rotWithShape="0">
                <a:blip r:embed="rId6"/>
                <a:stretch>
                  <a:fillRect b="-9091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ectangle 61"/>
          <p:cNvSpPr/>
          <p:nvPr/>
        </p:nvSpPr>
        <p:spPr>
          <a:xfrm>
            <a:off x="6835214" y="3007831"/>
            <a:ext cx="144000" cy="144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/>
          <p:cNvSpPr/>
          <p:nvPr/>
        </p:nvSpPr>
        <p:spPr>
          <a:xfrm>
            <a:off x="5679306" y="4737820"/>
            <a:ext cx="144000" cy="144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6" name="Straight Connector 65"/>
          <p:cNvCxnSpPr>
            <a:stCxn id="63" idx="2"/>
            <a:endCxn id="59" idx="0"/>
          </p:cNvCxnSpPr>
          <p:nvPr/>
        </p:nvCxnSpPr>
        <p:spPr>
          <a:xfrm>
            <a:off x="5751306" y="4881820"/>
            <a:ext cx="3222" cy="3957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endCxn id="63" idx="4"/>
          </p:cNvCxnSpPr>
          <p:nvPr/>
        </p:nvCxnSpPr>
        <p:spPr>
          <a:xfrm flipV="1">
            <a:off x="5751306" y="3760856"/>
            <a:ext cx="1155908" cy="9769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5751306" y="4881820"/>
            <a:ext cx="714609" cy="78305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56" idx="0"/>
            <a:endCxn id="62" idx="2"/>
          </p:cNvCxnSpPr>
          <p:nvPr/>
        </p:nvCxnSpPr>
        <p:spPr>
          <a:xfrm flipV="1">
            <a:off x="6907214" y="3151831"/>
            <a:ext cx="0" cy="2195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5606748" y="4425847"/>
                <a:ext cx="26244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charset="0"/>
                            </a:rPr>
                            <m:t>𝑓</m:t>
                          </m:r>
                        </m:e>
                        <m:sup>
                          <m:r>
                            <a:rPr lang="de-DE" b="0" i="1" smtClean="0">
                              <a:latin typeface="Cambria Math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6748" y="4425847"/>
                <a:ext cx="262443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32558" t="-2222" r="-2326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6784456" y="2718347"/>
                <a:ext cx="2455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de-DE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4456" y="2718347"/>
                <a:ext cx="245515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35000" t="-2222" r="-7500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220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QA: Variable Elimination (VE)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/>
                  <a:t>Eliminate all variables not appearing in query</a:t>
                </a:r>
              </a:p>
              <a:p>
                <a:pPr lvl="1"/>
                <a:r>
                  <a:rPr lang="en-GB" dirty="0"/>
                  <a:t>Through </a:t>
                </a:r>
                <a:r>
                  <a:rPr lang="en-GB" dirty="0">
                    <a:solidFill>
                      <a:schemeClr val="accent1"/>
                    </a:solidFill>
                  </a:rPr>
                  <a:t>summing out</a:t>
                </a:r>
                <a:endParaRPr lang="en-GB" dirty="0"/>
              </a:p>
              <a:p>
                <a:r>
                  <a:rPr lang="en-GB" dirty="0"/>
                  <a:t>E.g., conditional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>
                        <a:latin typeface="Cambria Math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charset="0"/>
                          </a:rPr>
                          <m:t>𝑅𝑒𝑠</m:t>
                        </m:r>
                        <m:r>
                          <a:rPr lang="en-GB" i="1">
                            <a:latin typeface="Cambria Math" charset="0"/>
                          </a:rPr>
                          <m:t>.</m:t>
                        </m:r>
                        <m:r>
                          <a:rPr lang="en-GB" i="1">
                            <a:latin typeface="Cambria Math" charset="0"/>
                          </a:rPr>
                          <m:t>𝑒𝑣𝑒</m:t>
                        </m:r>
                      </m:e>
                    </m:d>
                    <m:r>
                      <a:rPr lang="en-GB" i="1">
                        <a:latin typeface="Cambria Math" charset="0"/>
                      </a:rPr>
                      <m:t>𝐻𝑜𝑡</m:t>
                    </m:r>
                    <m:r>
                      <a:rPr lang="en-GB" i="1">
                        <a:latin typeface="Cambria Math" charset="0"/>
                      </a:rPr>
                      <m:t>=1)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>
                    <a:solidFill>
                      <a:schemeClr val="accent1"/>
                    </a:solidFill>
                  </a:rPr>
                  <a:t>Absorb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charset="0"/>
                      </a:rPr>
                      <m:t>𝐻𝑜𝑡</m:t>
                    </m:r>
                    <m:r>
                      <a:rPr lang="en-GB" i="1">
                        <a:latin typeface="Cambria Math" charset="0"/>
                      </a:rPr>
                      <m:t>=1</m:t>
                    </m:r>
                  </m:oMath>
                </a14:m>
                <a:r>
                  <a:rPr lang="en-GB" dirty="0"/>
                  <a:t> </a:t>
                </a:r>
                <a:br>
                  <a:rPr lang="en-GB" dirty="0"/>
                </a:br>
                <a:r>
                  <a:rPr lang="en-GB" dirty="0"/>
                  <a:t>in all factors</a:t>
                </a:r>
              </a:p>
              <a:p>
                <a:pPr lvl="1"/>
                <a:r>
                  <a:rPr lang="en-GB" dirty="0"/>
                  <a:t>Sum out remaining variables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2821" t="-2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9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952841" y="1390736"/>
            <a:ext cx="3924370" cy="4663656"/>
            <a:chOff x="4952841" y="1309816"/>
            <a:chExt cx="3924370" cy="46636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6598869" y="3290423"/>
                  <a:ext cx="616690" cy="389513"/>
                </a:xfrm>
                <a:prstGeom prst="ellipse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𝐻𝑜𝑡</m:t>
                        </m:r>
                      </m:oMath>
                    </m:oMathPara>
                  </a14:m>
                  <a:endParaRPr lang="en-GB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8869" y="3290423"/>
                  <a:ext cx="616690" cy="389513"/>
                </a:xfrm>
                <a:prstGeom prst="ellipse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5352865" y="2672833"/>
                  <a:ext cx="985062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𝐴𝑝𝑝</m:t>
                        </m:r>
                        <m:r>
                          <m:rPr>
                            <m:nor/>
                          </m:rPr>
                          <a:rPr lang="de-DE" b="0" i="0" smtClean="0">
                            <a:latin typeface="Cambria Math" charset="0"/>
                          </a:rPr>
                          <m:t>.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2865" y="2672833"/>
                  <a:ext cx="985062" cy="389513"/>
                </a:xfrm>
                <a:prstGeom prst="ellipse">
                  <a:avLst/>
                </a:prstGeom>
                <a:blipFill rotWithShape="0">
                  <a:blip r:embed="rId4"/>
                  <a:stretch>
                    <a:fillRect b="-7576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7492227" y="2675865"/>
                  <a:ext cx="985062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𝐴𝑝𝑝</m:t>
                        </m:r>
                        <m:r>
                          <m:rPr>
                            <m:nor/>
                          </m:rPr>
                          <a:rPr lang="de-DE" b="0" i="0" smtClean="0">
                            <a:latin typeface="Cambria Math" charset="0"/>
                          </a:rPr>
                          <m:t>.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2227" y="2675865"/>
                  <a:ext cx="985062" cy="389513"/>
                </a:xfrm>
                <a:prstGeom prst="ellipse">
                  <a:avLst/>
                </a:prstGeom>
                <a:blipFill rotWithShape="0">
                  <a:blip r:embed="rId5"/>
                  <a:stretch>
                    <a:fillRect b="-7576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5261997" y="5196654"/>
                  <a:ext cx="985062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𝑅𝑒𝑠</m:t>
                        </m:r>
                        <m:r>
                          <m:rPr>
                            <m:nor/>
                          </m:rPr>
                          <a:rPr lang="de-DE" b="0" i="0" smtClean="0">
                            <a:latin typeface="Cambria Math" charset="0"/>
                          </a:rPr>
                          <m:t>.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𝑒𝑣𝑒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1997" y="5196654"/>
                  <a:ext cx="985062" cy="389513"/>
                </a:xfrm>
                <a:prstGeom prst="ellipse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5757524" y="5583959"/>
                  <a:ext cx="1416782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𝐴𝑡𝑡𝐶𝑛𝑓</m:t>
                        </m:r>
                        <m:r>
                          <m:rPr>
                            <m:nor/>
                          </m:rPr>
                          <a:rPr lang="de-DE" b="0" i="0" smtClean="0">
                            <a:latin typeface="Cambria Math" charset="0"/>
                          </a:rPr>
                          <m:t>.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𝑒𝑣𝑒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7524" y="5583959"/>
                  <a:ext cx="1416782" cy="389513"/>
                </a:xfrm>
                <a:prstGeom prst="ellipse">
                  <a:avLst/>
                </a:prstGeom>
                <a:blipFill rotWithShape="0">
                  <a:blip r:embed="rId7"/>
                  <a:stretch>
                    <a:fillRect b="-909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6279247" y="4534143"/>
                  <a:ext cx="1453395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𝑃𝑢𝑏</m:t>
                        </m:r>
                        <m:r>
                          <m:rPr>
                            <m:nor/>
                          </m:rPr>
                          <a:rPr lang="de-DE" b="0" i="0" smtClean="0">
                            <a:latin typeface="Cambria Math" charset="0"/>
                          </a:rPr>
                          <m:t>.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𝑒𝑣𝑒</m:t>
                        </m:r>
                        <m:r>
                          <m:rPr>
                            <m:nor/>
                          </m:rPr>
                          <a:rPr lang="de-DE" b="0" i="0" smtClean="0">
                            <a:latin typeface="Cambria Math" charset="0"/>
                          </a:rPr>
                          <m:t>.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9247" y="4534143"/>
                  <a:ext cx="1453395" cy="389513"/>
                </a:xfrm>
                <a:prstGeom prst="ellipse">
                  <a:avLst/>
                </a:prstGeom>
                <a:blipFill rotWithShape="0">
                  <a:blip r:embed="rId8"/>
                  <a:stretch>
                    <a:fillRect b="-1515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Rectangle 13"/>
            <p:cNvSpPr/>
            <p:nvPr/>
          </p:nvSpPr>
          <p:spPr>
            <a:xfrm>
              <a:off x="6587493" y="2796698"/>
              <a:ext cx="144000" cy="144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679306" y="4656900"/>
              <a:ext cx="144000" cy="144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034999" y="4658567"/>
              <a:ext cx="144000" cy="144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cxnSp>
          <p:nvCxnSpPr>
            <p:cNvPr id="17" name="Straight Connector 16"/>
            <p:cNvCxnSpPr>
              <a:stCxn id="24" idx="1"/>
              <a:endCxn id="16" idx="6"/>
            </p:cNvCxnSpPr>
            <p:nvPr/>
          </p:nvCxnSpPr>
          <p:spPr>
            <a:xfrm flipH="1" flipV="1">
              <a:off x="6337927" y="2867590"/>
              <a:ext cx="249566" cy="11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20" idx="0"/>
              <a:endCxn id="26" idx="2"/>
            </p:cNvCxnSpPr>
            <p:nvPr/>
          </p:nvCxnSpPr>
          <p:spPr>
            <a:xfrm flipH="1" flipV="1">
              <a:off x="5751306" y="4800900"/>
              <a:ext cx="3222" cy="3957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26" idx="0"/>
              <a:endCxn id="15" idx="4"/>
            </p:cNvCxnSpPr>
            <p:nvPr/>
          </p:nvCxnSpPr>
          <p:spPr>
            <a:xfrm flipV="1">
              <a:off x="5751306" y="3679936"/>
              <a:ext cx="1155908" cy="97696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5" idx="4"/>
              <a:endCxn id="28" idx="0"/>
            </p:cNvCxnSpPr>
            <p:nvPr/>
          </p:nvCxnSpPr>
          <p:spPr>
            <a:xfrm flipH="1">
              <a:off x="6106999" y="3679936"/>
              <a:ext cx="800215" cy="978631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22" idx="2"/>
              <a:endCxn id="28" idx="3"/>
            </p:cNvCxnSpPr>
            <p:nvPr/>
          </p:nvCxnSpPr>
          <p:spPr>
            <a:xfrm flipH="1">
              <a:off x="6178999" y="4728900"/>
              <a:ext cx="100248" cy="16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26" idx="2"/>
              <a:endCxn id="21" idx="0"/>
            </p:cNvCxnSpPr>
            <p:nvPr/>
          </p:nvCxnSpPr>
          <p:spPr>
            <a:xfrm>
              <a:off x="5751306" y="4800900"/>
              <a:ext cx="714609" cy="7830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5" idx="0"/>
              <a:endCxn id="24" idx="2"/>
            </p:cNvCxnSpPr>
            <p:nvPr/>
          </p:nvCxnSpPr>
          <p:spPr>
            <a:xfrm flipH="1" flipV="1">
              <a:off x="6659493" y="2940698"/>
              <a:ext cx="247721" cy="34972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6435854" y="2508970"/>
                  <a:ext cx="295978" cy="27962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lang="en-GB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5854" y="2508970"/>
                  <a:ext cx="295978" cy="279628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29167" t="-2174" r="-6250" b="-3478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5606748" y="4344927"/>
                  <a:ext cx="300915" cy="28071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  <m:sup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GB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6748" y="4344927"/>
                  <a:ext cx="300915" cy="280718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28571" t="-2174" r="-6122" b="-3478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5935104" y="4363071"/>
                  <a:ext cx="300915" cy="2821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  <m:sup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GB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5104" y="4363071"/>
                  <a:ext cx="300915" cy="282129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28571" t="-2174" r="-6122" b="-3478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Rectangle 26"/>
            <p:cNvSpPr/>
            <p:nvPr/>
          </p:nvSpPr>
          <p:spPr>
            <a:xfrm>
              <a:off x="7084780" y="2793224"/>
              <a:ext cx="144000" cy="144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cxnSp>
          <p:nvCxnSpPr>
            <p:cNvPr id="28" name="Straight Connector 27"/>
            <p:cNvCxnSpPr>
              <a:stCxn id="18" idx="2"/>
            </p:cNvCxnSpPr>
            <p:nvPr/>
          </p:nvCxnSpPr>
          <p:spPr>
            <a:xfrm flipH="1" flipV="1">
              <a:off x="7228780" y="2865224"/>
              <a:ext cx="263447" cy="53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5" idx="0"/>
            </p:cNvCxnSpPr>
            <p:nvPr/>
          </p:nvCxnSpPr>
          <p:spPr>
            <a:xfrm flipV="1">
              <a:off x="6907214" y="2937224"/>
              <a:ext cx="249566" cy="353199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6419408" y="2104427"/>
                  <a:ext cx="985062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𝐵𝑖𝑧</m:t>
                        </m:r>
                        <m:r>
                          <m:rPr>
                            <m:nor/>
                          </m:rPr>
                          <a:rPr lang="de-DE" b="0" i="0" smtClean="0">
                            <a:latin typeface="Cambria Math" charset="0"/>
                          </a:rPr>
                          <m:t>.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9408" y="2104427"/>
                  <a:ext cx="985062" cy="389513"/>
                </a:xfrm>
                <a:prstGeom prst="ellipse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6418242" y="1309816"/>
                  <a:ext cx="985062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𝐵𝑖𝑧</m:t>
                        </m:r>
                        <m:r>
                          <m:rPr>
                            <m:nor/>
                          </m:rPr>
                          <a:rPr lang="de-DE" b="0" i="0" smtClean="0">
                            <a:latin typeface="Cambria Math" charset="0"/>
                          </a:rPr>
                          <m:t>.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8242" y="1309816"/>
                  <a:ext cx="985062" cy="389513"/>
                </a:xfrm>
                <a:prstGeom prst="ellipse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Rectangle 31"/>
            <p:cNvSpPr/>
            <p:nvPr/>
          </p:nvSpPr>
          <p:spPr>
            <a:xfrm>
              <a:off x="5031299" y="2798424"/>
              <a:ext cx="144000" cy="144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654754" y="2796163"/>
              <a:ext cx="144000" cy="144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cxnSp>
          <p:nvCxnSpPr>
            <p:cNvPr id="34" name="Straight Connector 33"/>
            <p:cNvCxnSpPr>
              <a:endCxn id="16" idx="2"/>
            </p:cNvCxnSpPr>
            <p:nvPr/>
          </p:nvCxnSpPr>
          <p:spPr>
            <a:xfrm flipV="1">
              <a:off x="5175299" y="2867590"/>
              <a:ext cx="177566" cy="28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18" idx="6"/>
            </p:cNvCxnSpPr>
            <p:nvPr/>
          </p:nvCxnSpPr>
          <p:spPr>
            <a:xfrm flipV="1">
              <a:off x="8477289" y="2868163"/>
              <a:ext cx="177465" cy="24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endCxn id="24" idx="0"/>
            </p:cNvCxnSpPr>
            <p:nvPr/>
          </p:nvCxnSpPr>
          <p:spPr>
            <a:xfrm flipH="1">
              <a:off x="6659493" y="2493940"/>
              <a:ext cx="252446" cy="3027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6911939" y="2493940"/>
              <a:ext cx="244841" cy="2992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5103299" y="1642286"/>
              <a:ext cx="1459202" cy="11561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7259045" y="1642286"/>
              <a:ext cx="1467709" cy="11538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endCxn id="15" idx="1"/>
            </p:cNvCxnSpPr>
            <p:nvPr/>
          </p:nvCxnSpPr>
          <p:spPr>
            <a:xfrm>
              <a:off x="5103299" y="2942424"/>
              <a:ext cx="1585882" cy="405042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endCxn id="15" idx="7"/>
            </p:cNvCxnSpPr>
            <p:nvPr/>
          </p:nvCxnSpPr>
          <p:spPr>
            <a:xfrm flipH="1">
              <a:off x="7125247" y="2940163"/>
              <a:ext cx="1601507" cy="407303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7153491" y="5479838"/>
                  <a:ext cx="1453395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𝑃𝑢𝑏</m:t>
                        </m:r>
                        <m:r>
                          <m:rPr>
                            <m:nor/>
                          </m:rPr>
                          <a:rPr lang="de-DE" b="0" i="0" smtClean="0">
                            <a:latin typeface="Cambria Math" charset="0"/>
                          </a:rPr>
                          <m:t>.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𝑒𝑣𝑒</m:t>
                        </m:r>
                        <m:r>
                          <m:rPr>
                            <m:nor/>
                          </m:rPr>
                          <a:rPr lang="de-DE" b="0" i="0" smtClean="0">
                            <a:latin typeface="Cambria Math" charset="0"/>
                          </a:rPr>
                          <m:t>.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3491" y="5479838"/>
                  <a:ext cx="1453395" cy="389513"/>
                </a:xfrm>
                <a:prstGeom prst="ellipse">
                  <a:avLst/>
                </a:prstGeom>
                <a:blipFill rotWithShape="0">
                  <a:blip r:embed="rId14"/>
                  <a:stretch>
                    <a:fillRect b="-1515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Straight Connector 42"/>
            <p:cNvCxnSpPr>
              <a:stCxn id="28" idx="2"/>
              <a:endCxn id="21" idx="0"/>
            </p:cNvCxnSpPr>
            <p:nvPr/>
          </p:nvCxnSpPr>
          <p:spPr>
            <a:xfrm>
              <a:off x="6106999" y="4802567"/>
              <a:ext cx="358916" cy="7813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/>
            <p:cNvSpPr/>
            <p:nvPr/>
          </p:nvSpPr>
          <p:spPr>
            <a:xfrm>
              <a:off x="7814372" y="4644860"/>
              <a:ext cx="144000" cy="144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cxnSp>
          <p:nvCxnSpPr>
            <p:cNvPr id="45" name="Straight Connector 44"/>
            <p:cNvCxnSpPr>
              <a:stCxn id="15" idx="4"/>
            </p:cNvCxnSpPr>
            <p:nvPr/>
          </p:nvCxnSpPr>
          <p:spPr>
            <a:xfrm>
              <a:off x="6907214" y="3679936"/>
              <a:ext cx="979158" cy="96492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21" idx="7"/>
            </p:cNvCxnSpPr>
            <p:nvPr/>
          </p:nvCxnSpPr>
          <p:spPr>
            <a:xfrm flipV="1">
              <a:off x="6966823" y="4788860"/>
              <a:ext cx="919549" cy="8521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7880189" y="4788860"/>
              <a:ext cx="6183" cy="6909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7153058" y="2490466"/>
                  <a:ext cx="300915" cy="28020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GB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3058" y="2490466"/>
                  <a:ext cx="300915" cy="280205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l="-28000" t="-2174" r="-6000" b="-3478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4952841" y="2487606"/>
                  <a:ext cx="300915" cy="2815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3</m:t>
                            </m:r>
                          </m:sup>
                        </m:sSubSup>
                      </m:oMath>
                    </m:oMathPara>
                  </a14:m>
                  <a:endParaRPr lang="en-GB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2841" y="2487606"/>
                  <a:ext cx="300915" cy="281552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l="-28000" t="-2128" r="-6000" b="-3191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8576296" y="2505902"/>
                  <a:ext cx="300915" cy="27905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4</m:t>
                            </m:r>
                          </m:sup>
                        </m:sSubSup>
                      </m:oMath>
                    </m:oMathPara>
                  </a14:m>
                  <a:endParaRPr lang="en-GB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76296" y="2505902"/>
                  <a:ext cx="300915" cy="279051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l="-28571" t="-2174" r="-6122" b="-3478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7787923" y="4339810"/>
                  <a:ext cx="300916" cy="28777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  <m:sup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5</m:t>
                            </m:r>
                          </m:sup>
                        </m:sSubSup>
                      </m:oMath>
                    </m:oMathPara>
                  </a14:m>
                  <a:endParaRPr lang="en-GB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87923" y="4339810"/>
                  <a:ext cx="300916" cy="287771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l="-28571" r="-8163" b="-340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4" name="TextBox 53"/>
          <p:cNvSpPr txBox="1"/>
          <p:nvPr/>
        </p:nvSpPr>
        <p:spPr>
          <a:xfrm>
            <a:off x="6616559" y="1024818"/>
            <a:ext cx="2395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Zhang and Poole (1994)</a:t>
            </a:r>
          </a:p>
        </p:txBody>
      </p:sp>
    </p:spTree>
    <p:extLst>
      <p:ext uri="{BB962C8B-B14F-4D97-AF65-F5344CB8AC3E}">
        <p14:creationId xmlns:p14="http://schemas.microsoft.com/office/powerpoint/2010/main" val="24949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1979</TotalTime>
  <Words>4140</Words>
  <Application>Microsoft Macintosh PowerPoint</Application>
  <PresentationFormat>On-screen Show (4:3)</PresentationFormat>
  <Paragraphs>1274</Paragraphs>
  <Slides>61</Slides>
  <Notes>5</Notes>
  <HiddenSlides>8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1" baseType="lpstr">
      <vt:lpstr>ＭＳ Ｐゴシック</vt:lpstr>
      <vt:lpstr>Arial</vt:lpstr>
      <vt:lpstr>ArialUnicodeMS</vt:lpstr>
      <vt:lpstr>Calibri</vt:lpstr>
      <vt:lpstr>Calibri Light</vt:lpstr>
      <vt:lpstr>Cambria Math</vt:lpstr>
      <vt:lpstr>Helvetica</vt:lpstr>
      <vt:lpstr>Mangal</vt:lpstr>
      <vt:lpstr>Symbol</vt:lpstr>
      <vt:lpstr>Office Theme</vt:lpstr>
      <vt:lpstr>Lifted Junction Tree Algorithm</vt:lpstr>
      <vt:lpstr>Last Time: Problems with MLN QA</vt:lpstr>
      <vt:lpstr>Propositional Models: Worlds</vt:lpstr>
      <vt:lpstr>Propositional Models: Factors</vt:lpstr>
      <vt:lpstr>Query Answering (QA): Queries</vt:lpstr>
      <vt:lpstr>QA: Variable Elimination (VE)</vt:lpstr>
      <vt:lpstr>QA: Variable Elimination (VE)</vt:lpstr>
      <vt:lpstr>QA: Variable Elimination (VE)</vt:lpstr>
      <vt:lpstr>QA: Variable Elimination (VE)</vt:lpstr>
      <vt:lpstr>QA: Evidence Absorption</vt:lpstr>
      <vt:lpstr>Problem: Models Explode</vt:lpstr>
      <vt:lpstr>Problem: Models Explode</vt:lpstr>
      <vt:lpstr>Solution: Lifting</vt:lpstr>
      <vt:lpstr>Solution: Lifting</vt:lpstr>
      <vt:lpstr>FOIL Clauses to Parfactors</vt:lpstr>
      <vt:lpstr>PDB to Parfactors</vt:lpstr>
      <vt:lpstr>Query Answering (QA): Queries</vt:lpstr>
      <vt:lpstr>QA: Lifted VE (LVE)</vt:lpstr>
      <vt:lpstr>Problem: Many Queries</vt:lpstr>
      <vt:lpstr>Solution: Junction Tree Algorithm</vt:lpstr>
      <vt:lpstr>Junction Tree: Data Structure</vt:lpstr>
      <vt:lpstr>Junction Tree: Definition</vt:lpstr>
      <vt:lpstr>Junction Tree: Components</vt:lpstr>
      <vt:lpstr>Junction Tree: Message Passing</vt:lpstr>
      <vt:lpstr>Junction Tree: Messages</vt:lpstr>
      <vt:lpstr>Junction Tree: Symmetries</vt:lpstr>
      <vt:lpstr>First-order Junction Tree: FO jtree</vt:lpstr>
      <vt:lpstr>Lifted Junction Tree Algorithm: LJT</vt:lpstr>
      <vt:lpstr>LJT: Example Input</vt:lpstr>
      <vt:lpstr>FO Jtree Construction</vt:lpstr>
      <vt:lpstr>FO Dtree: Data Structure</vt:lpstr>
      <vt:lpstr>FO Dtree: Cutset, Context, Cluster</vt:lpstr>
      <vt:lpstr>FO Dtree to FO Jtree</vt:lpstr>
      <vt:lpstr>Minimising an FO Jtree</vt:lpstr>
      <vt:lpstr>Lifted Junction Tree Algorithm: LJT</vt:lpstr>
      <vt:lpstr>LJT: Enter Evidence</vt:lpstr>
      <vt:lpstr>Lifted Junction Tree Algorithm: LJT</vt:lpstr>
      <vt:lpstr>LJT: Pass Messages</vt:lpstr>
      <vt:lpstr>LJT: Pass Messages</vt:lpstr>
      <vt:lpstr>Lifted Junction Tree Algorithm: LJT</vt:lpstr>
      <vt:lpstr>LJT: Answer Queries</vt:lpstr>
      <vt:lpstr>LJT: Answer Queries</vt:lpstr>
      <vt:lpstr>LJT: Answer Queries</vt:lpstr>
      <vt:lpstr>LJT: Answer Queries</vt:lpstr>
      <vt:lpstr>LJT: Performance</vt:lpstr>
      <vt:lpstr>LJT: Grounded versus Lifted</vt:lpstr>
      <vt:lpstr>LJT: Payoff versus LVE</vt:lpstr>
      <vt:lpstr>LJT: Evidence</vt:lpstr>
      <vt:lpstr>LJT: New Model/Evidence/Queries</vt:lpstr>
      <vt:lpstr>LJT: New Model/Evidence/Queries</vt:lpstr>
      <vt:lpstr>QA: Most probable assignment</vt:lpstr>
      <vt:lpstr>LJT: MPE</vt:lpstr>
      <vt:lpstr>LJT: MPE</vt:lpstr>
      <vt:lpstr>LJT: MAP</vt:lpstr>
      <vt:lpstr>LJT: MAP</vt:lpstr>
      <vt:lpstr>Dynamic Parfactor Graphs</vt:lpstr>
      <vt:lpstr>Lifted Dynamic Junction Tree Alg.</vt:lpstr>
      <vt:lpstr>Outlook</vt:lpstr>
      <vt:lpstr>References</vt:lpstr>
      <vt:lpstr>References</vt:lpstr>
      <vt:lpstr>Own Work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Lifted Junction Tree Algorithm</dc:title>
  <dc:creator>Microsoft Office User</dc:creator>
  <cp:lastModifiedBy>Tanya Braun</cp:lastModifiedBy>
  <cp:revision>98</cp:revision>
  <dcterms:created xsi:type="dcterms:W3CDTF">2018-01-02T13:15:11Z</dcterms:created>
  <dcterms:modified xsi:type="dcterms:W3CDTF">2018-01-24T16:50:34Z</dcterms:modified>
</cp:coreProperties>
</file>