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89" r:id="rId3"/>
    <p:sldId id="492" r:id="rId4"/>
    <p:sldId id="412" r:id="rId5"/>
    <p:sldId id="476" r:id="rId6"/>
    <p:sldId id="463" r:id="rId7"/>
    <p:sldId id="427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49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386" r:id="rId24"/>
    <p:sldId id="388" r:id="rId25"/>
    <p:sldId id="389" r:id="rId26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5AA2"/>
    <a:srgbClr val="A100A4"/>
    <a:srgbClr val="8E9AB9"/>
    <a:srgbClr val="96A3C4"/>
    <a:srgbClr val="3CF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/>
    <p:restoredTop sz="94666"/>
  </p:normalViewPr>
  <p:slideViewPr>
    <p:cSldViewPr snapToObjects="1">
      <p:cViewPr varScale="1">
        <p:scale>
          <a:sx n="98" d="100"/>
          <a:sy n="98" d="100"/>
        </p:scale>
        <p:origin x="11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F1BBD9-3498-674A-B482-ACCECE55555D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EC2D57-A24A-2C4E-A62F-86FBBF6F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0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C8ED6D-67A0-6946-95EF-7346374C1338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7627FA-E003-4147-A920-B007E7D4A2F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7627FA-E003-4147-A920-B007E7D4A2F3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79D4C8-C371-EB4B-A30A-D3707F673C02}" type="slidenum">
              <a:rPr lang="de-DE" sz="1200"/>
              <a:pPr eaLnBrk="1" hangingPunct="1"/>
              <a:t>23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B21C0A-5B4E-0241-8D3A-B6DE05EC8959}" type="slidenum">
              <a:rPr lang="de-DE" sz="1200"/>
              <a:pPr eaLnBrk="1" hangingPunct="1"/>
              <a:t>24</a:t>
            </a:fld>
            <a:endParaRPr 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4DB2E2-5742-C64C-B7B8-592AAB9CBCAA}" type="slidenum">
              <a:rPr lang="de-DE" sz="1200"/>
              <a:pPr eaLnBrk="1" hangingPunct="1"/>
              <a:t>25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CE67-A4E1-4442-AB98-861E826E7D58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5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365F-DCD7-6546-AE76-169C90544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CE49C-8B48-DB42-BB44-C1769BA17524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987F-344D-EA40-9D3A-A4A4DD7DD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388F-E7B6-C64D-8049-0A7C45609534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B9C22-AB63-4A4C-9D2A-355164A5A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0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1796-52EB-C94F-811A-4CBD33D9FC34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E9EA-ED27-F545-8D52-7E139FD1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10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Freihandform 12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Freihand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4" name="Freihand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Corbel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hteck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hteck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hteck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echteck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68447-CAB2-9C43-B273-31AC4156AB9C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85FD-E6B3-1B4E-B2E8-3ACCA84C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3BE7-9038-884C-9D2C-A64D68FA5FC3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6294-BFE5-7C48-BAFB-F46E066D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hteck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hteck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hteck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hteck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21732-45E4-5240-904E-1321D098E9DA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DD6C-DDC3-0E4A-9437-1F4572ABC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0ABF-C8D8-FD49-A8BB-2AFBA0172E34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89A0-10B5-CE4A-A2AB-AFFE9CF1C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B09DC-F4DC-A84E-A67F-31FD4DFD167C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3EDE2-22C3-6B40-85FE-E3CAEA64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2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3E5DB-7159-A141-9A71-C5465470117B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7AC1-AEFC-6442-8DFD-2587CD2E2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ung 1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Gerade Verbindung 7"/>
            <p:cNvCxnSpPr/>
            <p:nvPr/>
          </p:nvCxnSpPr>
          <p:spPr>
            <a:xfrm rot="16200000">
              <a:off x="6569998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rot="16200000" flipV="1">
              <a:off x="6591604" y="1484316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rot="5400000" flipH="1">
              <a:off x="6650918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ung 2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Gerade Verbindung 11"/>
            <p:cNvCxnSpPr/>
            <p:nvPr/>
          </p:nvCxnSpPr>
          <p:spPr>
            <a:xfrm rot="16200000">
              <a:off x="6569998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16200000" flipV="1">
              <a:off x="6591604" y="1484316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 flipH="1">
              <a:off x="6650918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2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Gerade Verbindung 15"/>
            <p:cNvCxnSpPr/>
            <p:nvPr/>
          </p:nvCxnSpPr>
          <p:spPr>
            <a:xfrm rot="16200000">
              <a:off x="6569998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16200000" flipV="1">
              <a:off x="6591604" y="1484314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rot="5400000" flipH="1">
              <a:off x="6650918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9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680F-1570-8F43-B76E-E9202BCE51B5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20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1FC42-DBC4-694A-A2B9-B7FBF34EA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9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E2AF5C2F-3BE3-7A45-9768-338B9AE9CF17}" type="datetime1">
              <a:rPr lang="de-DE"/>
              <a:pPr>
                <a:defRPr/>
              </a:pPr>
              <a:t>31.01.18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Corbel" charset="0"/>
              </a:defRPr>
            </a:lvl1pPr>
          </a:lstStyle>
          <a:p>
            <a:pPr>
              <a:defRPr/>
            </a:pPr>
            <a:fld id="{838B5A47-5564-9C46-BF85-1B1322931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59" r:id="rId2"/>
    <p:sldLayoutId id="2147484165" r:id="rId3"/>
    <p:sldLayoutId id="2147484166" r:id="rId4"/>
    <p:sldLayoutId id="2147484167" r:id="rId5"/>
    <p:sldLayoutId id="2147484160" r:id="rId6"/>
    <p:sldLayoutId id="2147484168" r:id="rId7"/>
    <p:sldLayoutId id="2147484161" r:id="rId8"/>
    <p:sldLayoutId id="2147484169" r:id="rId9"/>
    <p:sldLayoutId id="2147484162" r:id="rId10"/>
    <p:sldLayoutId id="2147484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3" Type="http://schemas.openxmlformats.org/officeDocument/2006/relationships/image" Target="../media/image24.emf"/><Relationship Id="rId14" Type="http://schemas.openxmlformats.org/officeDocument/2006/relationships/image" Target="../media/image25.emf"/><Relationship Id="rId15" Type="http://schemas.openxmlformats.org/officeDocument/2006/relationships/image" Target="../media/image26.emf"/><Relationship Id="rId16" Type="http://schemas.openxmlformats.org/officeDocument/2006/relationships/image" Target="../media/image27.emf"/><Relationship Id="rId17" Type="http://schemas.openxmlformats.org/officeDocument/2006/relationships/image" Target="../media/image28.emf"/><Relationship Id="rId1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0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870325"/>
            <a:ext cx="7772400" cy="19751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200" dirty="0" err="1" smtClean="0">
                <a:solidFill>
                  <a:schemeClr val="tx2">
                    <a:lumMod val="75000"/>
                  </a:schemeClr>
                </a:solidFill>
              </a:rPr>
              <a:t>Logical</a:t>
            </a:r>
            <a:r>
              <a:rPr lang="de-DE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2">
                    <a:lumMod val="75000"/>
                  </a:schemeClr>
                </a:solidFill>
              </a:rPr>
              <a:t>Foundations</a:t>
            </a:r>
            <a:r>
              <a:rPr lang="de-DE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/>
            </a:r>
            <a:b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+mj-ea"/>
                <a:cs typeface="+mj-cs"/>
              </a:rPr>
            </a:br>
            <a:r>
              <a:rPr lang="de-DE" sz="3200" dirty="0" err="1" smtClean="0">
                <a:solidFill>
                  <a:srgbClr val="FFFF00"/>
                </a:solidFill>
              </a:rPr>
              <a:t>Interpreting</a:t>
            </a:r>
            <a:r>
              <a:rPr lang="de-DE" sz="3200" dirty="0" smtClean="0">
                <a:solidFill>
                  <a:srgbClr val="FFFF00"/>
                </a:solidFill>
              </a:rPr>
              <a:t> Media Data</a:t>
            </a:r>
            <a:br>
              <a:rPr lang="de-DE" sz="3200" dirty="0" smtClean="0">
                <a:solidFill>
                  <a:srgbClr val="FFFF00"/>
                </a:solidFill>
              </a:rPr>
            </a:br>
            <a:r>
              <a:rPr lang="de-DE" sz="3200" dirty="0" err="1" smtClean="0">
                <a:solidFill>
                  <a:srgbClr val="FFFFFF"/>
                </a:solidFill>
              </a:rPr>
              <a:t>as</a:t>
            </a:r>
            <a:r>
              <a:rPr lang="de-DE" sz="3200" dirty="0" smtClean="0">
                <a:solidFill>
                  <a:srgbClr val="FFFFFF"/>
                </a:solidFill>
              </a:rPr>
              <a:t> Streams of</a:t>
            </a:r>
            <a:r>
              <a:rPr lang="en-US" sz="3200" dirty="0">
                <a:solidFill>
                  <a:srgbClr val="FFFF00"/>
                </a:solidFill>
                <a:ea typeface="+mj-ea"/>
                <a:cs typeface="+mj-cs"/>
              </a:rPr>
              <a:t> </a:t>
            </a:r>
            <a:r>
              <a:rPr lang="de-DE" sz="3200" dirty="0" smtClean="0">
                <a:solidFill>
                  <a:schemeClr val="tx1">
                    <a:lumMod val="95000"/>
                  </a:schemeClr>
                </a:solidFill>
              </a:rPr>
              <a:t>Data </a:t>
            </a:r>
            <a:r>
              <a:rPr lang="de-DE" sz="3200" dirty="0" err="1" smtClean="0">
                <a:solidFill>
                  <a:schemeClr val="tx1">
                    <a:lumMod val="95000"/>
                  </a:schemeClr>
                </a:solidFill>
              </a:rPr>
              <a:t>Descriptions</a:t>
            </a:r>
            <a:endParaRPr lang="en-US" sz="3200" dirty="0">
              <a:solidFill>
                <a:schemeClr val="tx1">
                  <a:lumMod val="9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338" name="Untertitel 2"/>
          <p:cNvSpPr>
            <a:spLocks noGrp="1"/>
          </p:cNvSpPr>
          <p:nvPr>
            <p:ph type="subTitle" idx="1"/>
          </p:nvPr>
        </p:nvSpPr>
        <p:spPr>
          <a:xfrm>
            <a:off x="914400" y="2362200"/>
            <a:ext cx="7772400" cy="15081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orbel" charset="0"/>
                <a:ea typeface="ＭＳ Ｐゴシック" charset="0"/>
                <a:cs typeface="ＭＳ Ｐゴシック" charset="0"/>
              </a:rPr>
              <a:t>Ralf Möller, Institut für Informationssysteme, Universität zu Lübeck</a:t>
            </a:r>
          </a:p>
        </p:txBody>
      </p:sp>
      <p:sp>
        <p:nvSpPr>
          <p:cNvPr id="14339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8DC6E-312B-464B-9FC1-5FDEFB7627AB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4340" name="Textfeld 2"/>
          <p:cNvSpPr txBox="1">
            <a:spLocks noChangeArrowheads="1"/>
          </p:cNvSpPr>
          <p:nvPr/>
        </p:nvSpPr>
        <p:spPr bwMode="auto">
          <a:xfrm>
            <a:off x="962025" y="68802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Semantic 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Abduction</a:t>
            </a:r>
          </a:p>
        </p:txBody>
      </p:sp>
      <p:pic>
        <p:nvPicPr>
          <p:cNvPr id="27650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27652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27675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76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27654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5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56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57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58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59" name="Oval 18"/>
          <p:cNvSpPr>
            <a:spLocks noChangeArrowheads="1"/>
          </p:cNvSpPr>
          <p:nvPr/>
        </p:nvSpPr>
        <p:spPr bwMode="auto">
          <a:xfrm>
            <a:off x="3706813" y="455930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60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1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2" name="Line 21"/>
          <p:cNvSpPr>
            <a:spLocks noChangeShapeType="1"/>
          </p:cNvSpPr>
          <p:nvPr/>
        </p:nvSpPr>
        <p:spPr bwMode="auto">
          <a:xfrm flipV="1">
            <a:off x="3706813" y="4702175"/>
            <a:ext cx="73025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22"/>
          <p:cNvSpPr>
            <a:spLocks noChangeShapeType="1"/>
          </p:cNvSpPr>
          <p:nvPr/>
        </p:nvSpPr>
        <p:spPr bwMode="auto">
          <a:xfrm flipV="1">
            <a:off x="3419475" y="4702175"/>
            <a:ext cx="2873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Text Box 39"/>
          <p:cNvSpPr txBox="1">
            <a:spLocks noChangeArrowheads="1"/>
          </p:cNvSpPr>
          <p:nvPr/>
        </p:nvSpPr>
        <p:spPr bwMode="auto">
          <a:xfrm>
            <a:off x="2209800" y="4918075"/>
            <a:ext cx="136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 </a:t>
            </a:r>
          </a:p>
        </p:txBody>
      </p:sp>
      <p:sp>
        <p:nvSpPr>
          <p:cNvPr id="27665" name="Text Box 40"/>
          <p:cNvSpPr txBox="1">
            <a:spLocks noChangeArrowheads="1"/>
          </p:cNvSpPr>
          <p:nvPr/>
        </p:nvSpPr>
        <p:spPr bwMode="auto">
          <a:xfrm>
            <a:off x="2052638" y="463073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27666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27667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27668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27669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1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7672" name="Rectangle 28"/>
          <p:cNvSpPr>
            <a:spLocks noChangeArrowheads="1"/>
          </p:cNvSpPr>
          <p:nvPr/>
        </p:nvSpPr>
        <p:spPr bwMode="auto">
          <a:xfrm>
            <a:off x="6248400" y="64881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27673" name="Rectangle 28"/>
          <p:cNvSpPr>
            <a:spLocks noChangeArrowheads="1"/>
          </p:cNvSpPr>
          <p:nvPr/>
        </p:nvSpPr>
        <p:spPr bwMode="auto">
          <a:xfrm>
            <a:off x="0" y="648811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27674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C29528-ADDA-C54D-92F1-F6748CBAA619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10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139223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Semantic 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Abduction </a:t>
            </a:r>
            <a:r>
              <a:rPr lang="en-US">
                <a:solidFill>
                  <a:srgbClr val="FFFFFF"/>
                </a:solidFill>
                <a:latin typeface="Consolas" charset="0"/>
                <a:ea typeface="ＭＳ Ｐゴシック" charset="0"/>
                <a:cs typeface="ＭＳ Ｐゴシック" charset="0"/>
              </a:rPr>
              <a:t>Deduction</a:t>
            </a:r>
          </a:p>
        </p:txBody>
      </p:sp>
      <p:pic>
        <p:nvPicPr>
          <p:cNvPr id="28674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28676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28699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700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9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80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81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82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83" name="Oval 18"/>
          <p:cNvSpPr>
            <a:spLocks noChangeArrowheads="1"/>
          </p:cNvSpPr>
          <p:nvPr/>
        </p:nvSpPr>
        <p:spPr bwMode="auto">
          <a:xfrm>
            <a:off x="3706813" y="455930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3706813" y="4702175"/>
            <a:ext cx="73025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3419475" y="4702175"/>
            <a:ext cx="2873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12" name="Text Box 39"/>
          <p:cNvSpPr txBox="1">
            <a:spLocks noChangeArrowheads="1"/>
          </p:cNvSpPr>
          <p:nvPr/>
        </p:nvSpPr>
        <p:spPr bwMode="auto">
          <a:xfrm>
            <a:off x="228600" y="4918075"/>
            <a:ext cx="3008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28689" name="Text Box 40"/>
          <p:cNvSpPr txBox="1">
            <a:spLocks noChangeArrowheads="1"/>
          </p:cNvSpPr>
          <p:nvPr/>
        </p:nvSpPr>
        <p:spPr bwMode="auto">
          <a:xfrm>
            <a:off x="2052638" y="463073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28690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28691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28692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28693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4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5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8696" name="Rectangle 28"/>
          <p:cNvSpPr>
            <a:spLocks noChangeArrowheads="1"/>
          </p:cNvSpPr>
          <p:nvPr/>
        </p:nvSpPr>
        <p:spPr bwMode="auto">
          <a:xfrm>
            <a:off x="6248400" y="65024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28697" name="Rectangle 28"/>
          <p:cNvSpPr>
            <a:spLocks noChangeArrowheads="1"/>
          </p:cNvSpPr>
          <p:nvPr/>
        </p:nvSpPr>
        <p:spPr bwMode="auto">
          <a:xfrm>
            <a:off x="0" y="6502400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28698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DD4273-F8B2-D14D-9A1B-AADAFFE88078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11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Consolas" charset="0"/>
                <a:ea typeface="ＭＳ Ｐゴシック" charset="0"/>
                <a:cs typeface="ＭＳ Ｐゴシック" charset="0"/>
              </a:rPr>
              <a:t>Multimedia </a:t>
            </a: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Abduction</a:t>
            </a:r>
          </a:p>
        </p:txBody>
      </p:sp>
      <p:pic>
        <p:nvPicPr>
          <p:cNvPr id="29698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29700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29734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35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FFFF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FFFF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FFFF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FFFF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29702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3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04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05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06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07" name="Oval 18"/>
          <p:cNvSpPr>
            <a:spLocks noChangeArrowheads="1"/>
          </p:cNvSpPr>
          <p:nvPr/>
        </p:nvSpPr>
        <p:spPr bwMode="auto">
          <a:xfrm>
            <a:off x="3706813" y="455930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08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9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0" name="Line 21"/>
          <p:cNvSpPr>
            <a:spLocks noChangeShapeType="1"/>
          </p:cNvSpPr>
          <p:nvPr/>
        </p:nvSpPr>
        <p:spPr bwMode="auto">
          <a:xfrm flipV="1">
            <a:off x="3706813" y="4702175"/>
            <a:ext cx="73025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1" name="Line 22"/>
          <p:cNvSpPr>
            <a:spLocks noChangeShapeType="1"/>
          </p:cNvSpPr>
          <p:nvPr/>
        </p:nvSpPr>
        <p:spPr bwMode="auto">
          <a:xfrm flipV="1">
            <a:off x="3419475" y="4702175"/>
            <a:ext cx="2873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2" name="Oval 23"/>
          <p:cNvSpPr>
            <a:spLocks noChangeArrowheads="1"/>
          </p:cNvSpPr>
          <p:nvPr/>
        </p:nvSpPr>
        <p:spPr bwMode="auto">
          <a:xfrm>
            <a:off x="6011863" y="5997575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13" name="Oval 24"/>
          <p:cNvSpPr>
            <a:spLocks noChangeArrowheads="1"/>
          </p:cNvSpPr>
          <p:nvPr/>
        </p:nvSpPr>
        <p:spPr bwMode="auto">
          <a:xfrm>
            <a:off x="6586538" y="5995988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14" name="Oval 25"/>
          <p:cNvSpPr>
            <a:spLocks noChangeArrowheads="1"/>
          </p:cNvSpPr>
          <p:nvPr/>
        </p:nvSpPr>
        <p:spPr bwMode="auto">
          <a:xfrm>
            <a:off x="6011863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15" name="Line 26"/>
          <p:cNvSpPr>
            <a:spLocks noChangeShapeType="1"/>
          </p:cNvSpPr>
          <p:nvPr/>
        </p:nvSpPr>
        <p:spPr bwMode="auto">
          <a:xfrm flipV="1">
            <a:off x="6083300" y="520700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6" name="Line 27"/>
          <p:cNvSpPr>
            <a:spLocks noChangeShapeType="1"/>
          </p:cNvSpPr>
          <p:nvPr/>
        </p:nvSpPr>
        <p:spPr bwMode="auto">
          <a:xfrm flipH="1" flipV="1">
            <a:off x="6156325" y="5207000"/>
            <a:ext cx="43180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7" name="Text Box 28"/>
          <p:cNvSpPr txBox="1">
            <a:spLocks noChangeArrowheads="1"/>
          </p:cNvSpPr>
          <p:nvPr/>
        </p:nvSpPr>
        <p:spPr bwMode="auto">
          <a:xfrm>
            <a:off x="6156325" y="4918075"/>
            <a:ext cx="2087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N3:Person</a:t>
            </a:r>
          </a:p>
        </p:txBody>
      </p:sp>
      <p:sp>
        <p:nvSpPr>
          <p:cNvPr id="29718" name="Text Box 36"/>
          <p:cNvSpPr txBox="1">
            <a:spLocks noChangeArrowheads="1"/>
          </p:cNvSpPr>
          <p:nvPr/>
        </p:nvSpPr>
        <p:spPr bwMode="auto">
          <a:xfrm rot="-5400000">
            <a:off x="5194301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29719" name="Text Box 37"/>
          <p:cNvSpPr txBox="1">
            <a:spLocks noChangeArrowheads="1"/>
          </p:cNvSpPr>
          <p:nvPr/>
        </p:nvSpPr>
        <p:spPr bwMode="auto">
          <a:xfrm rot="-5400000">
            <a:off x="6296026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C1:Country</a:t>
            </a:r>
            <a:br>
              <a:rPr lang="de-DE" sz="1400">
                <a:solidFill>
                  <a:srgbClr val="51DAFF"/>
                </a:solidFill>
                <a:latin typeface="Helvetica" charset="0"/>
              </a:rPr>
            </a:br>
            <a:r>
              <a:rPr lang="de-DE" sz="1400">
                <a:solidFill>
                  <a:srgbClr val="51DAFF"/>
                </a:solidFill>
                <a:latin typeface="Helvetica" charset="0"/>
              </a:rPr>
              <a:t>Name</a:t>
            </a:r>
          </a:p>
        </p:txBody>
      </p:sp>
      <p:sp>
        <p:nvSpPr>
          <p:cNvPr id="29720" name="Freeform 38"/>
          <p:cNvSpPr>
            <a:spLocks/>
          </p:cNvSpPr>
          <p:nvPr/>
        </p:nvSpPr>
        <p:spPr bwMode="auto">
          <a:xfrm>
            <a:off x="6156325" y="6143625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1" name="Text Box 39"/>
          <p:cNvSpPr txBox="1">
            <a:spLocks noChangeArrowheads="1"/>
          </p:cNvSpPr>
          <p:nvPr/>
        </p:nvSpPr>
        <p:spPr bwMode="auto">
          <a:xfrm>
            <a:off x="1258888" y="4918075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29722" name="Text Box 40"/>
          <p:cNvSpPr txBox="1">
            <a:spLocks noChangeArrowheads="1"/>
          </p:cNvSpPr>
          <p:nvPr/>
        </p:nvSpPr>
        <p:spPr bwMode="auto">
          <a:xfrm>
            <a:off x="2052638" y="463073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29723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29724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29725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29726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7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8" name="Line 21"/>
          <p:cNvSpPr>
            <a:spLocks noChangeShapeType="1"/>
          </p:cNvSpPr>
          <p:nvPr/>
        </p:nvSpPr>
        <p:spPr bwMode="auto">
          <a:xfrm flipH="1" flipV="1">
            <a:off x="5940425" y="2454275"/>
            <a:ext cx="71438" cy="3529013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9" name="Line 22"/>
          <p:cNvSpPr>
            <a:spLocks noChangeShapeType="1"/>
          </p:cNvSpPr>
          <p:nvPr/>
        </p:nvSpPr>
        <p:spPr bwMode="auto">
          <a:xfrm flipV="1">
            <a:off x="6588125" y="2382838"/>
            <a:ext cx="1008063" cy="360045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30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9731" name="Rectangle 28"/>
          <p:cNvSpPr>
            <a:spLocks noChangeArrowheads="1"/>
          </p:cNvSpPr>
          <p:nvPr/>
        </p:nvSpPr>
        <p:spPr bwMode="auto">
          <a:xfrm>
            <a:off x="1387475" y="65024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29732" name="Rectangle 28"/>
          <p:cNvSpPr>
            <a:spLocks noChangeArrowheads="1"/>
          </p:cNvSpPr>
          <p:nvPr/>
        </p:nvSpPr>
        <p:spPr bwMode="auto">
          <a:xfrm>
            <a:off x="0" y="6502400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29733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84DBDC-8A6A-EF4A-BBCF-7966EE75A795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12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Multimedia 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Abduction </a:t>
            </a:r>
            <a:r>
              <a:rPr lang="en-US">
                <a:solidFill>
                  <a:srgbClr val="FFFFFF"/>
                </a:solidFill>
                <a:latin typeface="Consolas" charset="0"/>
                <a:ea typeface="ＭＳ Ｐゴシック" charset="0"/>
                <a:cs typeface="ＭＳ Ｐゴシック" charset="0"/>
              </a:rPr>
              <a:t>Deduction</a:t>
            </a:r>
          </a:p>
        </p:txBody>
      </p:sp>
      <p:pic>
        <p:nvPicPr>
          <p:cNvPr id="30722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30724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30762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763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FFFF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FFFF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FFFF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FFFF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498975" y="3622675"/>
            <a:ext cx="427038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200">
                <a:solidFill>
                  <a:srgbClr val="003366"/>
                </a:solidFill>
                <a:latin typeface="Helvetica" charset="0"/>
              </a:rPr>
              <a:t>=</a:t>
            </a:r>
          </a:p>
        </p:txBody>
      </p:sp>
      <p:sp>
        <p:nvSpPr>
          <p:cNvPr id="30727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28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29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0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1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2" name="Oval 18"/>
          <p:cNvSpPr>
            <a:spLocks noChangeArrowheads="1"/>
          </p:cNvSpPr>
          <p:nvPr/>
        </p:nvSpPr>
        <p:spPr bwMode="auto">
          <a:xfrm>
            <a:off x="3706813" y="455930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3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4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5" name="Line 21"/>
          <p:cNvSpPr>
            <a:spLocks noChangeShapeType="1"/>
          </p:cNvSpPr>
          <p:nvPr/>
        </p:nvSpPr>
        <p:spPr bwMode="auto">
          <a:xfrm flipV="1">
            <a:off x="3706813" y="4702175"/>
            <a:ext cx="73025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6" name="Line 22"/>
          <p:cNvSpPr>
            <a:spLocks noChangeShapeType="1"/>
          </p:cNvSpPr>
          <p:nvPr/>
        </p:nvSpPr>
        <p:spPr bwMode="auto">
          <a:xfrm flipV="1">
            <a:off x="3419475" y="4702175"/>
            <a:ext cx="2873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37" name="Oval 23"/>
          <p:cNvSpPr>
            <a:spLocks noChangeArrowheads="1"/>
          </p:cNvSpPr>
          <p:nvPr/>
        </p:nvSpPr>
        <p:spPr bwMode="auto">
          <a:xfrm>
            <a:off x="6011863" y="5997575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8" name="Oval 24"/>
          <p:cNvSpPr>
            <a:spLocks noChangeArrowheads="1"/>
          </p:cNvSpPr>
          <p:nvPr/>
        </p:nvSpPr>
        <p:spPr bwMode="auto">
          <a:xfrm>
            <a:off x="6586538" y="5995988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39" name="Oval 25"/>
          <p:cNvSpPr>
            <a:spLocks noChangeArrowheads="1"/>
          </p:cNvSpPr>
          <p:nvPr/>
        </p:nvSpPr>
        <p:spPr bwMode="auto">
          <a:xfrm>
            <a:off x="6011863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0740" name="Line 26"/>
          <p:cNvSpPr>
            <a:spLocks noChangeShapeType="1"/>
          </p:cNvSpPr>
          <p:nvPr/>
        </p:nvSpPr>
        <p:spPr bwMode="auto">
          <a:xfrm flipV="1">
            <a:off x="6083300" y="520700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41" name="Line 27"/>
          <p:cNvSpPr>
            <a:spLocks noChangeShapeType="1"/>
          </p:cNvSpPr>
          <p:nvPr/>
        </p:nvSpPr>
        <p:spPr bwMode="auto">
          <a:xfrm flipH="1" flipV="1">
            <a:off x="6156325" y="5207000"/>
            <a:ext cx="43180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07" name="Text Box 28"/>
          <p:cNvSpPr txBox="1">
            <a:spLocks noChangeArrowheads="1"/>
          </p:cNvSpPr>
          <p:nvPr/>
        </p:nvSpPr>
        <p:spPr bwMode="auto">
          <a:xfrm>
            <a:off x="6096000" y="4918075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N3:Person, Pole vaulter</a:t>
            </a:r>
          </a:p>
        </p:txBody>
      </p:sp>
      <p:sp>
        <p:nvSpPr>
          <p:cNvPr id="30743" name="Text Box 36"/>
          <p:cNvSpPr txBox="1">
            <a:spLocks noChangeArrowheads="1"/>
          </p:cNvSpPr>
          <p:nvPr/>
        </p:nvSpPr>
        <p:spPr bwMode="auto">
          <a:xfrm rot="-5400000">
            <a:off x="5194301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30744" name="Text Box 37"/>
          <p:cNvSpPr txBox="1">
            <a:spLocks noChangeArrowheads="1"/>
          </p:cNvSpPr>
          <p:nvPr/>
        </p:nvSpPr>
        <p:spPr bwMode="auto">
          <a:xfrm rot="-5400000">
            <a:off x="6296026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C1:Country</a:t>
            </a:r>
            <a:br>
              <a:rPr lang="de-DE" sz="1400">
                <a:solidFill>
                  <a:srgbClr val="51DAFF"/>
                </a:solidFill>
                <a:latin typeface="Helvetica" charset="0"/>
              </a:rPr>
            </a:br>
            <a:r>
              <a:rPr lang="de-DE" sz="1400">
                <a:solidFill>
                  <a:srgbClr val="51DAFF"/>
                </a:solidFill>
                <a:latin typeface="Helvetica" charset="0"/>
              </a:rPr>
              <a:t>Name</a:t>
            </a:r>
          </a:p>
        </p:txBody>
      </p:sp>
      <p:sp>
        <p:nvSpPr>
          <p:cNvPr id="30745" name="Freeform 38"/>
          <p:cNvSpPr>
            <a:spLocks/>
          </p:cNvSpPr>
          <p:nvPr/>
        </p:nvSpPr>
        <p:spPr bwMode="auto">
          <a:xfrm>
            <a:off x="6156325" y="6143625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46" name="Text Box 39"/>
          <p:cNvSpPr txBox="1">
            <a:spLocks noChangeArrowheads="1"/>
          </p:cNvSpPr>
          <p:nvPr/>
        </p:nvSpPr>
        <p:spPr bwMode="auto">
          <a:xfrm>
            <a:off x="1258888" y="4918075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30747" name="Text Box 40"/>
          <p:cNvSpPr txBox="1">
            <a:spLocks noChangeArrowheads="1"/>
          </p:cNvSpPr>
          <p:nvPr/>
        </p:nvSpPr>
        <p:spPr bwMode="auto">
          <a:xfrm>
            <a:off x="2052638" y="463073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30748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30749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30750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30751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2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3" name="Line 21"/>
          <p:cNvSpPr>
            <a:spLocks noChangeShapeType="1"/>
          </p:cNvSpPr>
          <p:nvPr/>
        </p:nvSpPr>
        <p:spPr bwMode="auto">
          <a:xfrm flipH="1" flipV="1">
            <a:off x="5940425" y="2454275"/>
            <a:ext cx="71438" cy="3529013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4" name="Line 22"/>
          <p:cNvSpPr>
            <a:spLocks noChangeShapeType="1"/>
          </p:cNvSpPr>
          <p:nvPr/>
        </p:nvSpPr>
        <p:spPr bwMode="auto">
          <a:xfrm flipV="1">
            <a:off x="6588125" y="2382838"/>
            <a:ext cx="1008063" cy="360045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5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grpSp>
        <p:nvGrpSpPr>
          <p:cNvPr id="4" name="Gruppierung 41"/>
          <p:cNvGrpSpPr>
            <a:grpSpLocks/>
          </p:cNvGrpSpPr>
          <p:nvPr/>
        </p:nvGrpSpPr>
        <p:grpSpPr bwMode="auto">
          <a:xfrm>
            <a:off x="3332163" y="4243388"/>
            <a:ext cx="2606675" cy="890587"/>
            <a:chOff x="3332163" y="4243259"/>
            <a:chExt cx="2606675" cy="890716"/>
          </a:xfrm>
        </p:grpSpPr>
        <p:sp>
          <p:nvSpPr>
            <p:cNvPr id="30760" name="Line 31"/>
            <p:cNvSpPr>
              <a:spLocks noChangeShapeType="1"/>
            </p:cNvSpPr>
            <p:nvPr/>
          </p:nvSpPr>
          <p:spPr bwMode="auto">
            <a:xfrm>
              <a:off x="4787900" y="4243388"/>
              <a:ext cx="1150938" cy="890587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1" name="Line 31"/>
            <p:cNvSpPr>
              <a:spLocks noChangeShapeType="1"/>
            </p:cNvSpPr>
            <p:nvPr/>
          </p:nvSpPr>
          <p:spPr bwMode="auto">
            <a:xfrm flipH="1">
              <a:off x="3332163" y="4243259"/>
              <a:ext cx="1291984" cy="890587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757" name="Rectangle 28"/>
          <p:cNvSpPr>
            <a:spLocks noChangeArrowheads="1"/>
          </p:cNvSpPr>
          <p:nvPr/>
        </p:nvSpPr>
        <p:spPr bwMode="auto">
          <a:xfrm>
            <a:off x="1385888" y="64881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30758" name="Rectangle 28"/>
          <p:cNvSpPr>
            <a:spLocks noChangeArrowheads="1"/>
          </p:cNvSpPr>
          <p:nvPr/>
        </p:nvSpPr>
        <p:spPr bwMode="auto">
          <a:xfrm>
            <a:off x="0" y="648811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30759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1C5900-437A-BD49-A96A-34820591A8F9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13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33206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Multimedia interpretation</a:t>
            </a:r>
            <a:r>
              <a:rPr lang="en-US" dirty="0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onsolas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dirty="0" smtClean="0">
                <a:solidFill>
                  <a:srgbClr val="FFFFFF"/>
                </a:solidFill>
                <a:latin typeface="Consolas" charset="0"/>
                <a:ea typeface="ＭＳ Ｐゴシック" charset="0"/>
                <a:cs typeface="ＭＳ Ｐゴシック" charset="0"/>
              </a:rPr>
              <a:t>case: cf. video</a:t>
            </a:r>
            <a:endParaRPr lang="en-US" dirty="0">
              <a:solidFill>
                <a:srgbClr val="FFFFFF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31748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31786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87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498975" y="3622675"/>
            <a:ext cx="427038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200">
                <a:solidFill>
                  <a:srgbClr val="003366"/>
                </a:solidFill>
                <a:latin typeface="Helvetica" charset="0"/>
              </a:rPr>
              <a:t>=</a:t>
            </a:r>
          </a:p>
        </p:txBody>
      </p:sp>
      <p:sp>
        <p:nvSpPr>
          <p:cNvPr id="31750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51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52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53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54" name="Oval 18"/>
          <p:cNvSpPr>
            <a:spLocks noChangeArrowheads="1"/>
          </p:cNvSpPr>
          <p:nvPr/>
        </p:nvSpPr>
        <p:spPr bwMode="auto">
          <a:xfrm>
            <a:off x="3706813" y="455930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 flipV="1">
            <a:off x="3706813" y="4702175"/>
            <a:ext cx="73025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 flipV="1">
            <a:off x="3419475" y="4702175"/>
            <a:ext cx="287338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9" name="Oval 23"/>
          <p:cNvSpPr>
            <a:spLocks noChangeArrowheads="1"/>
          </p:cNvSpPr>
          <p:nvPr/>
        </p:nvSpPr>
        <p:spPr bwMode="auto">
          <a:xfrm>
            <a:off x="6011863" y="5997575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60" name="Oval 24"/>
          <p:cNvSpPr>
            <a:spLocks noChangeArrowheads="1"/>
          </p:cNvSpPr>
          <p:nvPr/>
        </p:nvSpPr>
        <p:spPr bwMode="auto">
          <a:xfrm>
            <a:off x="6586538" y="5995988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61" name="Oval 25"/>
          <p:cNvSpPr>
            <a:spLocks noChangeArrowheads="1"/>
          </p:cNvSpPr>
          <p:nvPr/>
        </p:nvSpPr>
        <p:spPr bwMode="auto">
          <a:xfrm>
            <a:off x="6011863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31762" name="Line 26"/>
          <p:cNvSpPr>
            <a:spLocks noChangeShapeType="1"/>
          </p:cNvSpPr>
          <p:nvPr/>
        </p:nvSpPr>
        <p:spPr bwMode="auto">
          <a:xfrm flipV="1">
            <a:off x="6083300" y="5207000"/>
            <a:ext cx="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63" name="Line 27"/>
          <p:cNvSpPr>
            <a:spLocks noChangeShapeType="1"/>
          </p:cNvSpPr>
          <p:nvPr/>
        </p:nvSpPr>
        <p:spPr bwMode="auto">
          <a:xfrm flipH="1" flipV="1">
            <a:off x="6156325" y="5207000"/>
            <a:ext cx="431800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64" name="Text Box 28"/>
          <p:cNvSpPr txBox="1">
            <a:spLocks noChangeArrowheads="1"/>
          </p:cNvSpPr>
          <p:nvPr/>
        </p:nvSpPr>
        <p:spPr bwMode="auto">
          <a:xfrm>
            <a:off x="6096000" y="4918075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N3:Person, Pole vaulter</a:t>
            </a:r>
          </a:p>
        </p:txBody>
      </p:sp>
      <p:sp>
        <p:nvSpPr>
          <p:cNvPr id="31765" name="Text Box 36"/>
          <p:cNvSpPr txBox="1">
            <a:spLocks noChangeArrowheads="1"/>
          </p:cNvSpPr>
          <p:nvPr/>
        </p:nvSpPr>
        <p:spPr bwMode="auto">
          <a:xfrm rot="-5400000">
            <a:off x="5194301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31766" name="Text Box 37"/>
          <p:cNvSpPr txBox="1">
            <a:spLocks noChangeArrowheads="1"/>
          </p:cNvSpPr>
          <p:nvPr/>
        </p:nvSpPr>
        <p:spPr bwMode="auto">
          <a:xfrm rot="-5400000">
            <a:off x="6296026" y="5948362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C1:Country</a:t>
            </a:r>
            <a:br>
              <a:rPr lang="de-DE" sz="1400">
                <a:solidFill>
                  <a:srgbClr val="51DAFF"/>
                </a:solidFill>
                <a:latin typeface="Helvetica" charset="0"/>
              </a:rPr>
            </a:br>
            <a:r>
              <a:rPr lang="de-DE" sz="1400">
                <a:solidFill>
                  <a:srgbClr val="51DAFF"/>
                </a:solidFill>
                <a:latin typeface="Helvetica" charset="0"/>
              </a:rPr>
              <a:t>Name</a:t>
            </a:r>
          </a:p>
        </p:txBody>
      </p:sp>
      <p:sp>
        <p:nvSpPr>
          <p:cNvPr id="31767" name="Freeform 38"/>
          <p:cNvSpPr>
            <a:spLocks/>
          </p:cNvSpPr>
          <p:nvPr/>
        </p:nvSpPr>
        <p:spPr bwMode="auto">
          <a:xfrm>
            <a:off x="6156325" y="6143625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68" name="Text Box 39"/>
          <p:cNvSpPr txBox="1">
            <a:spLocks noChangeArrowheads="1"/>
          </p:cNvSpPr>
          <p:nvPr/>
        </p:nvSpPr>
        <p:spPr bwMode="auto">
          <a:xfrm>
            <a:off x="1258888" y="4918075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31769" name="Text Box 40"/>
          <p:cNvSpPr txBox="1">
            <a:spLocks noChangeArrowheads="1"/>
          </p:cNvSpPr>
          <p:nvPr/>
        </p:nvSpPr>
        <p:spPr bwMode="auto">
          <a:xfrm>
            <a:off x="2052638" y="463073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31770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31771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31772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31773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4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31775" name="Gruppierung 41"/>
          <p:cNvGrpSpPr>
            <a:grpSpLocks/>
          </p:cNvGrpSpPr>
          <p:nvPr/>
        </p:nvGrpSpPr>
        <p:grpSpPr bwMode="auto">
          <a:xfrm>
            <a:off x="3332163" y="4243388"/>
            <a:ext cx="2606675" cy="890587"/>
            <a:chOff x="3332163" y="4243259"/>
            <a:chExt cx="2606675" cy="890716"/>
          </a:xfrm>
        </p:grpSpPr>
        <p:sp>
          <p:nvSpPr>
            <p:cNvPr id="31784" name="Line 31"/>
            <p:cNvSpPr>
              <a:spLocks noChangeShapeType="1"/>
            </p:cNvSpPr>
            <p:nvPr/>
          </p:nvSpPr>
          <p:spPr bwMode="auto">
            <a:xfrm>
              <a:off x="4787900" y="4243388"/>
              <a:ext cx="1150938" cy="890587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785" name="Line 31"/>
            <p:cNvSpPr>
              <a:spLocks noChangeShapeType="1"/>
            </p:cNvSpPr>
            <p:nvPr/>
          </p:nvSpPr>
          <p:spPr bwMode="auto">
            <a:xfrm flipH="1">
              <a:off x="3332163" y="4243259"/>
              <a:ext cx="1291984" cy="890587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1776" name="Rechteck 42"/>
          <p:cNvSpPr>
            <a:spLocks noChangeArrowheads="1"/>
          </p:cNvSpPr>
          <p:nvPr/>
        </p:nvSpPr>
        <p:spPr bwMode="auto">
          <a:xfrm>
            <a:off x="6605588" y="1976438"/>
            <a:ext cx="1681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Service 1</a:t>
            </a:r>
          </a:p>
        </p:txBody>
      </p:sp>
      <p:sp>
        <p:nvSpPr>
          <p:cNvPr id="31777" name="Rechteck 43"/>
          <p:cNvSpPr>
            <a:spLocks noChangeArrowheads="1"/>
          </p:cNvSpPr>
          <p:nvPr/>
        </p:nvSpPr>
        <p:spPr bwMode="auto">
          <a:xfrm>
            <a:off x="6605588" y="2509838"/>
            <a:ext cx="1681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Service 2</a:t>
            </a:r>
          </a:p>
        </p:txBody>
      </p:sp>
      <p:sp>
        <p:nvSpPr>
          <p:cNvPr id="31778" name="Rechteck 44"/>
          <p:cNvSpPr>
            <a:spLocks noChangeArrowheads="1"/>
          </p:cNvSpPr>
          <p:nvPr/>
        </p:nvSpPr>
        <p:spPr bwMode="auto">
          <a:xfrm>
            <a:off x="6615113" y="3057525"/>
            <a:ext cx="168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Service 3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 rot="10800000" flipV="1">
            <a:off x="3706814" y="2238374"/>
            <a:ext cx="2898499" cy="3832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rot="10800000" flipV="1">
            <a:off x="6085508" y="2772090"/>
            <a:ext cx="519804" cy="21564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rot="10800000" flipV="1">
            <a:off x="6586539" y="3319789"/>
            <a:ext cx="29268" cy="24714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82" name="Rectangle 28"/>
          <p:cNvSpPr>
            <a:spLocks noChangeArrowheads="1"/>
          </p:cNvSpPr>
          <p:nvPr/>
        </p:nvSpPr>
        <p:spPr bwMode="auto">
          <a:xfrm>
            <a:off x="0" y="65024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Espinosa ]</a:t>
            </a:r>
          </a:p>
        </p:txBody>
      </p:sp>
      <p:sp>
        <p:nvSpPr>
          <p:cNvPr id="31783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EA32EA-600F-804D-AFC5-797E3DBFD9CA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14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97626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onsolas" charset="0"/>
                <a:ea typeface="ＭＳ Ｐゴシック" charset="0"/>
                <a:cs typeface="ＭＳ Ｐゴシック" charset="0"/>
              </a:rPr>
              <a:t>Conclusion too unspecific?</a:t>
            </a:r>
            <a:br>
              <a:rPr lang="en-US" dirty="0" smtClean="0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Use body atoms as guards!</a:t>
            </a:r>
            <a:endParaRPr lang="en-US" dirty="0">
              <a:solidFill>
                <a:srgbClr val="FFFF00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Picture 4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060848"/>
            <a:ext cx="70199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95785"/>
            <a:ext cx="19446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4481785"/>
            <a:ext cx="187166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Foliennummernplatzhalter 2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76243"/>
            <a:ext cx="457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E5A91C-BE06-1D47-A5C6-73A1984474EC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15</a:t>
            </a:fld>
            <a:endParaRPr lang="en-US" sz="2000" dirty="0">
              <a:solidFill>
                <a:schemeClr val="bg1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Abductive query answering</a:t>
            </a:r>
          </a:p>
        </p:txBody>
      </p:sp>
      <p:pic>
        <p:nvPicPr>
          <p:cNvPr id="35842" name="Inhaltsplatzhalter 4" descr="Screen Shot 2013-05-13 at 5.42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593304"/>
            <a:ext cx="7277100" cy="4572000"/>
          </a:xfrm>
        </p:spPr>
      </p:pic>
      <p:sp>
        <p:nvSpPr>
          <p:cNvPr id="35843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Depth-first abductive</a:t>
            </a:r>
            <a:br>
              <a:rPr lang="de-DE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query evaluation</a:t>
            </a:r>
          </a:p>
        </p:txBody>
      </p:sp>
      <p:pic>
        <p:nvPicPr>
          <p:cNvPr id="36866" name="Inhaltsplatzhalter 3" descr="Screen Shot 2013-05-13 at 5.42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475" y="1784350"/>
            <a:ext cx="7588250" cy="4572000"/>
          </a:xfrm>
        </p:spPr>
      </p:pic>
      <p:sp>
        <p:nvSpPr>
          <p:cNvPr id="36867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2763"/>
            <a:ext cx="8001000" cy="914400"/>
          </a:xfrm>
        </p:spPr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Score for comparing solutions</a:t>
            </a:r>
          </a:p>
        </p:txBody>
      </p:sp>
      <p:pic>
        <p:nvPicPr>
          <p:cNvPr id="37890" name="Inhaltsplatzhalter 3" descr="Screen Shot 2013-05-13 at 5.42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784350"/>
            <a:ext cx="7226300" cy="4572000"/>
          </a:xfrm>
        </p:spPr>
      </p:pic>
      <p:sp>
        <p:nvSpPr>
          <p:cNvPr id="37891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Illustration of partial scores</a:t>
            </a:r>
          </a:p>
        </p:txBody>
      </p:sp>
      <p:pic>
        <p:nvPicPr>
          <p:cNvPr id="38914" name="Inhaltsplatzhalter 3" descr="Screen Shot 2013-05-13 at 5.43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75" y="1784350"/>
            <a:ext cx="7537450" cy="4572000"/>
          </a:xfrm>
        </p:spPr>
      </p:pic>
      <p:sp>
        <p:nvSpPr>
          <p:cNvPr id="38915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772400" cy="1224136"/>
          </a:xfrm>
        </p:spPr>
        <p:txBody>
          <a:bodyPr/>
          <a:lstStyle/>
          <a:p>
            <a:pPr>
              <a:defRPr/>
            </a:pPr>
            <a:r>
              <a:rPr lang="de-DE" sz="3200" dirty="0" smtClean="0"/>
              <a:t>New </a:t>
            </a:r>
            <a:r>
              <a:rPr lang="de-DE" sz="3200" dirty="0" err="1" smtClean="0"/>
              <a:t>Ways</a:t>
            </a:r>
            <a:r>
              <a:rPr lang="de-DE" sz="3200" dirty="0" smtClean="0"/>
              <a:t> of </a:t>
            </a:r>
            <a:r>
              <a:rPr lang="de-DE" sz="3200" dirty="0" err="1" smtClean="0"/>
              <a:t>Interacting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Media</a:t>
            </a:r>
            <a:br>
              <a:rPr lang="de-DE" sz="3200" dirty="0" smtClean="0"/>
            </a:br>
            <a:r>
              <a:rPr lang="de-DE" sz="3200" dirty="0" smtClean="0">
                <a:solidFill>
                  <a:srgbClr val="FFFF00"/>
                </a:solidFill>
              </a:rPr>
              <a:t>New </a:t>
            </a:r>
            <a:r>
              <a:rPr lang="de-DE" sz="3200" dirty="0" err="1" smtClean="0">
                <a:solidFill>
                  <a:srgbClr val="FFFF00"/>
                </a:solidFill>
              </a:rPr>
              <a:t>Ways</a:t>
            </a:r>
            <a:r>
              <a:rPr lang="de-DE" sz="3200" dirty="0" smtClean="0">
                <a:solidFill>
                  <a:srgbClr val="FFFF00"/>
                </a:solidFill>
              </a:rPr>
              <a:t> of Teaching?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99592" y="6474822"/>
            <a:ext cx="78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/>
              <a:t>p</a:t>
            </a:r>
            <a:r>
              <a:rPr lang="de-DE" sz="1600" dirty="0" err="1" smtClean="0"/>
              <a:t>ermission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Vinay</a:t>
            </a:r>
            <a:r>
              <a:rPr lang="de-DE" sz="1600" dirty="0" smtClean="0"/>
              <a:t> </a:t>
            </a:r>
            <a:r>
              <a:rPr lang="de-DE" sz="1600" dirty="0" err="1" smtClean="0"/>
              <a:t>Chaudhri</a:t>
            </a:r>
            <a:r>
              <a:rPr lang="de-DE" sz="1600" dirty="0" smtClean="0"/>
              <a:t>, AI </a:t>
            </a:r>
            <a:r>
              <a:rPr lang="de-DE" sz="1600" dirty="0" err="1" smtClean="0"/>
              <a:t>Program</a:t>
            </a:r>
            <a:r>
              <a:rPr lang="de-DE" sz="1600" dirty="0" smtClean="0"/>
              <a:t> </a:t>
            </a:r>
            <a:r>
              <a:rPr lang="de-DE" sz="1600" dirty="0" err="1" smtClean="0"/>
              <a:t>Director</a:t>
            </a:r>
            <a:r>
              <a:rPr lang="de-DE" sz="1600" dirty="0" smtClean="0"/>
              <a:t>, Stanford Research Institute</a:t>
            </a:r>
            <a:endParaRPr lang="de-DE" sz="1600" dirty="0"/>
          </a:p>
        </p:txBody>
      </p:sp>
      <p:pic>
        <p:nvPicPr>
          <p:cNvPr id="5" name="inquire_intelligent_textboo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49313"/>
            <a:ext cx="7772400" cy="4371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Score-based cutoff</a:t>
            </a:r>
          </a:p>
        </p:txBody>
      </p:sp>
      <p:pic>
        <p:nvPicPr>
          <p:cNvPr id="39938" name="Inhaltsplatzhalter 3" descr="Screen Shot 2013-05-13 at 5.43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075" y="1784350"/>
            <a:ext cx="7385050" cy="4572000"/>
          </a:xfrm>
        </p:spPr>
      </p:pic>
      <p:sp>
        <p:nvSpPr>
          <p:cNvPr id="39939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More formally</a:t>
            </a:r>
          </a:p>
        </p:txBody>
      </p:sp>
      <p:pic>
        <p:nvPicPr>
          <p:cNvPr id="40962" name="Inhaltsplatzhalter 3" descr="Screen Shot 2013-05-13 at 5.43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784350"/>
            <a:ext cx="7254875" cy="4572000"/>
          </a:xfrm>
        </p:spPr>
      </p:pic>
      <p:sp>
        <p:nvSpPr>
          <p:cNvPr id="40963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Consolas" charset="0"/>
                <a:ea typeface="ＭＳ Ｐゴシック" charset="0"/>
                <a:cs typeface="ＭＳ Ｐゴシック" charset="0"/>
              </a:rPr>
              <a:t>How effective is this?</a:t>
            </a:r>
          </a:p>
        </p:txBody>
      </p:sp>
      <p:pic>
        <p:nvPicPr>
          <p:cNvPr id="41986" name="Inhaltsplatzhalter 3" descr="Screen Shot 2013-05-13 at 5.43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784350"/>
            <a:ext cx="7505700" cy="4572000"/>
          </a:xfrm>
        </p:spPr>
      </p:pic>
      <p:sp>
        <p:nvSpPr>
          <p:cNvPr id="41987" name="Rectangle 28"/>
          <p:cNvSpPr>
            <a:spLocks noChangeArrowheads="1"/>
          </p:cNvSpPr>
          <p:nvPr/>
        </p:nvSpPr>
        <p:spPr bwMode="auto">
          <a:xfrm>
            <a:off x="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Wessel: nRQL]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>
          <a:xfrm>
            <a:off x="566738" y="1651000"/>
            <a:ext cx="8010525" cy="1023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626568"/>
                </a:solidFill>
                <a:ea typeface="ＭＳ Ｐゴシック" charset="-128"/>
                <a:cs typeface="ＭＳ Ｐゴシック" charset="-128"/>
              </a:rPr>
              <a:t>Document Layer</a:t>
            </a:r>
          </a:p>
        </p:txBody>
      </p:sp>
      <p:sp>
        <p:nvSpPr>
          <p:cNvPr id="45" name="Rechteck 44"/>
          <p:cNvSpPr/>
          <p:nvPr/>
        </p:nvSpPr>
        <p:spPr>
          <a:xfrm>
            <a:off x="566738" y="3690938"/>
            <a:ext cx="8010525" cy="1025525"/>
          </a:xfrm>
          <a:prstGeom prst="rect">
            <a:avLst/>
          </a:prstGeom>
          <a:solidFill>
            <a:srgbClr val="FCD5B5"/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626568"/>
                </a:solidFill>
                <a:ea typeface="ＭＳ Ｐゴシック" charset="-128"/>
                <a:cs typeface="ＭＳ Ｐゴシック" charset="-128"/>
              </a:rPr>
              <a:t>Segment Layer</a:t>
            </a:r>
          </a:p>
        </p:txBody>
      </p:sp>
      <p:sp>
        <p:nvSpPr>
          <p:cNvPr id="32" name="Rechteck 31"/>
          <p:cNvSpPr/>
          <p:nvPr/>
        </p:nvSpPr>
        <p:spPr>
          <a:xfrm>
            <a:off x="566738" y="2674938"/>
            <a:ext cx="8010525" cy="1025525"/>
          </a:xfrm>
          <a:prstGeom prst="rect">
            <a:avLst/>
          </a:prstGeom>
          <a:solidFill>
            <a:schemeClr val="bg1"/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626568"/>
                </a:solidFill>
                <a:ea typeface="ＭＳ Ｐゴシック" charset="-128"/>
                <a:cs typeface="ＭＳ Ｐゴシック" charset="-128"/>
              </a:rPr>
              <a:t>Content Layer</a:t>
            </a:r>
          </a:p>
        </p:txBody>
      </p:sp>
      <p:sp>
        <p:nvSpPr>
          <p:cNvPr id="19461" name="Titel 1"/>
          <p:cNvSpPr>
            <a:spLocks noGrp="1"/>
          </p:cNvSpPr>
          <p:nvPr>
            <p:ph type="title"/>
          </p:nvPr>
        </p:nvSpPr>
        <p:spPr>
          <a:xfrm>
            <a:off x="533400" y="96838"/>
            <a:ext cx="8153400" cy="60483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Mulimedia interpretation: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Temporal </a:t>
            </a:r>
            <a:r>
              <a:rPr lang="en-US">
                <a:solidFill>
                  <a:schemeClr val="tx1"/>
                </a:solidFill>
                <a:latin typeface="Consolas" charset="0"/>
                <a:ea typeface="ＭＳ Ｐゴシック" charset="0"/>
                <a:cs typeface="ＭＳ Ｐゴシック" charset="0"/>
              </a:rPr>
              <a:t>association</a:t>
            </a:r>
          </a:p>
        </p:txBody>
      </p:sp>
      <p:grpSp>
        <p:nvGrpSpPr>
          <p:cNvPr id="2" name="Gruppierung 74"/>
          <p:cNvGrpSpPr>
            <a:grpSpLocks/>
          </p:cNvGrpSpPr>
          <p:nvPr/>
        </p:nvGrpSpPr>
        <p:grpSpPr bwMode="auto">
          <a:xfrm>
            <a:off x="566738" y="1651000"/>
            <a:ext cx="8010525" cy="1023938"/>
            <a:chOff x="567522" y="1651006"/>
            <a:chExt cx="8008957" cy="1024476"/>
          </a:xfrm>
        </p:grpSpPr>
        <p:sp>
          <p:nvSpPr>
            <p:cNvPr id="86" name="Rechteck 85"/>
            <p:cNvSpPr/>
            <p:nvPr/>
          </p:nvSpPr>
          <p:spPr>
            <a:xfrm>
              <a:off x="567522" y="1651006"/>
              <a:ext cx="8008957" cy="1024476"/>
            </a:xfrm>
            <a:prstGeom prst="rect">
              <a:avLst/>
            </a:prstGeom>
            <a:solidFill>
              <a:srgbClr val="FCD5B5"/>
            </a:solidFill>
            <a:ln>
              <a:solidFill>
                <a:srgbClr val="62656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626568"/>
                </a:solidFill>
              </a:endParaRPr>
            </a:p>
          </p:txBody>
        </p:sp>
        <p:pic>
          <p:nvPicPr>
            <p:cNvPr id="43061" name="Bild 49" descr="Video Dokumen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446" y="1812212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ung 103"/>
          <p:cNvGrpSpPr>
            <a:grpSpLocks/>
          </p:cNvGrpSpPr>
          <p:nvPr/>
        </p:nvGrpSpPr>
        <p:grpSpPr bwMode="auto">
          <a:xfrm>
            <a:off x="566738" y="2600325"/>
            <a:ext cx="8010525" cy="1100138"/>
            <a:chOff x="567522" y="2600325"/>
            <a:chExt cx="8008957" cy="1099633"/>
          </a:xfrm>
        </p:grpSpPr>
        <p:sp>
          <p:nvSpPr>
            <p:cNvPr id="88" name="Rechteck 87"/>
            <p:cNvSpPr/>
            <p:nvPr/>
          </p:nvSpPr>
          <p:spPr>
            <a:xfrm>
              <a:off x="567522" y="2674904"/>
              <a:ext cx="8008957" cy="10250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2656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626568"/>
                </a:solidFill>
              </a:endParaRPr>
            </a:p>
          </p:txBody>
        </p:sp>
        <p:sp>
          <p:nvSpPr>
            <p:cNvPr id="43052" name="Textfeld 67"/>
            <p:cNvSpPr txBox="1">
              <a:spLocks noChangeArrowheads="1"/>
            </p:cNvSpPr>
            <p:nvPr/>
          </p:nvSpPr>
          <p:spPr bwMode="auto">
            <a:xfrm>
              <a:off x="3179510" y="3223688"/>
              <a:ext cx="359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626568"/>
                  </a:solidFill>
                  <a:latin typeface="Calibri" charset="0"/>
                </a:rPr>
                <a:t>...</a:t>
              </a:r>
            </a:p>
          </p:txBody>
        </p:sp>
        <p:sp>
          <p:nvSpPr>
            <p:cNvPr id="43053" name="Textfeld 68"/>
            <p:cNvSpPr txBox="1">
              <a:spLocks noChangeArrowheads="1"/>
            </p:cNvSpPr>
            <p:nvPr/>
          </p:nvSpPr>
          <p:spPr bwMode="auto">
            <a:xfrm>
              <a:off x="5878345" y="3223688"/>
              <a:ext cx="359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626568"/>
                  </a:solidFill>
                  <a:latin typeface="Calibri" charset="0"/>
                </a:rPr>
                <a:t>...</a:t>
              </a:r>
            </a:p>
          </p:txBody>
        </p:sp>
        <p:pic>
          <p:nvPicPr>
            <p:cNvPr id="43054" name="Bild 50" descr="Video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543" y="2829070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Bild 51" descr="Audio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255" y="2848124"/>
              <a:ext cx="899500" cy="7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Bild 52" descr="Text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5980" y="2826692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Gerade Verbindung mit Pfeil 42"/>
            <p:cNvCxnSpPr/>
            <p:nvPr/>
          </p:nvCxnSpPr>
          <p:spPr>
            <a:xfrm rot="5400000">
              <a:off x="4545051" y="2724093"/>
              <a:ext cx="249124" cy="1587"/>
            </a:xfrm>
            <a:prstGeom prst="straightConnector1">
              <a:avLst/>
            </a:prstGeom>
            <a:ln w="38100" cmpd="sng">
              <a:solidFill>
                <a:srgbClr val="626568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>
              <a:off x="4668819" y="2600325"/>
              <a:ext cx="2455381" cy="247536"/>
            </a:xfrm>
            <a:prstGeom prst="straightConnector1">
              <a:avLst/>
            </a:prstGeom>
            <a:ln w="38100" cmpd="sng">
              <a:solidFill>
                <a:srgbClr val="626568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rot="10800000" flipV="1">
              <a:off x="2184867" y="2600325"/>
              <a:ext cx="2485538" cy="247536"/>
            </a:xfrm>
            <a:prstGeom prst="straightConnector1">
              <a:avLst/>
            </a:prstGeom>
            <a:ln w="38100" cmpd="sng">
              <a:solidFill>
                <a:srgbClr val="626568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ung 105"/>
          <p:cNvGrpSpPr>
            <a:grpSpLocks/>
          </p:cNvGrpSpPr>
          <p:nvPr/>
        </p:nvGrpSpPr>
        <p:grpSpPr bwMode="auto">
          <a:xfrm>
            <a:off x="566738" y="3598863"/>
            <a:ext cx="8010525" cy="1125537"/>
            <a:chOff x="567522" y="3598353"/>
            <a:chExt cx="8008957" cy="1126081"/>
          </a:xfrm>
        </p:grpSpPr>
        <p:sp>
          <p:nvSpPr>
            <p:cNvPr id="90" name="Rechteck 89"/>
            <p:cNvSpPr/>
            <p:nvPr/>
          </p:nvSpPr>
          <p:spPr>
            <a:xfrm>
              <a:off x="567522" y="3700002"/>
              <a:ext cx="8008957" cy="1024432"/>
            </a:xfrm>
            <a:prstGeom prst="rect">
              <a:avLst/>
            </a:prstGeom>
            <a:solidFill>
              <a:srgbClr val="FCD5B5"/>
            </a:solidFill>
            <a:ln>
              <a:solidFill>
                <a:srgbClr val="62656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626568"/>
                </a:solidFill>
              </a:endParaRPr>
            </a:p>
          </p:txBody>
        </p:sp>
        <p:sp>
          <p:nvSpPr>
            <p:cNvPr id="43036" name="Textfeld 11"/>
            <p:cNvSpPr txBox="1">
              <a:spLocks noChangeArrowheads="1"/>
            </p:cNvSpPr>
            <p:nvPr/>
          </p:nvSpPr>
          <p:spPr bwMode="auto">
            <a:xfrm>
              <a:off x="1718754" y="4275696"/>
              <a:ext cx="359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626568"/>
                  </a:solidFill>
                  <a:latin typeface="Calibri" charset="0"/>
                </a:rPr>
                <a:t>...</a:t>
              </a:r>
            </a:p>
          </p:txBody>
        </p:sp>
        <p:sp>
          <p:nvSpPr>
            <p:cNvPr id="43037" name="Textfeld 34"/>
            <p:cNvSpPr txBox="1">
              <a:spLocks noChangeArrowheads="1"/>
            </p:cNvSpPr>
            <p:nvPr/>
          </p:nvSpPr>
          <p:spPr bwMode="auto">
            <a:xfrm>
              <a:off x="7222080" y="4233361"/>
              <a:ext cx="359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626568"/>
                  </a:solidFill>
                  <a:latin typeface="Calibri" charset="0"/>
                </a:rPr>
                <a:t>...</a:t>
              </a:r>
            </a:p>
          </p:txBody>
        </p:sp>
        <p:sp>
          <p:nvSpPr>
            <p:cNvPr id="43038" name="Textfeld 36"/>
            <p:cNvSpPr txBox="1">
              <a:spLocks noChangeArrowheads="1"/>
            </p:cNvSpPr>
            <p:nvPr/>
          </p:nvSpPr>
          <p:spPr bwMode="auto">
            <a:xfrm>
              <a:off x="4517331" y="4233361"/>
              <a:ext cx="359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626568"/>
                  </a:solidFill>
                  <a:latin typeface="Calibri" charset="0"/>
                </a:rPr>
                <a:t>...</a:t>
              </a:r>
            </a:p>
          </p:txBody>
        </p:sp>
        <p:pic>
          <p:nvPicPr>
            <p:cNvPr id="43039" name="Bild 53" descr="Audio_1_orang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53" y="3908488"/>
              <a:ext cx="899500" cy="7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0" name="Bild 54" descr="Audio_n_orange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457" y="3908488"/>
              <a:ext cx="899500" cy="7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1" name="Bild 56" descr="Video_1_orange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137" y="3883197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2" name="Bild 58" descr="Video_n_orange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111" y="3883197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3" name="Bild 60" descr="Text_1_orange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944" y="3873610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4" name="Bild 62" descr="Text_n_orange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998" y="3873610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Gerade Verbindung mit Pfeil 61"/>
            <p:cNvCxnSpPr/>
            <p:nvPr/>
          </p:nvCxnSpPr>
          <p:spPr>
            <a:xfrm rot="10800000" flipV="1">
              <a:off x="6854378" y="3606294"/>
              <a:ext cx="541232" cy="27635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/>
            <p:cNvCxnSpPr/>
            <p:nvPr/>
          </p:nvCxnSpPr>
          <p:spPr>
            <a:xfrm>
              <a:off x="7395610" y="3606294"/>
              <a:ext cx="520598" cy="27635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 rot="10800000" flipV="1">
              <a:off x="1321436" y="3606294"/>
              <a:ext cx="582499" cy="27635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/>
            <p:nvPr/>
          </p:nvCxnSpPr>
          <p:spPr>
            <a:xfrm rot="10800000" flipV="1">
              <a:off x="4160918" y="3606294"/>
              <a:ext cx="509487" cy="27635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>
              <a:off x="4670406" y="3606294"/>
              <a:ext cx="531709" cy="27635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/>
          </p:nvCxnSpPr>
          <p:spPr>
            <a:xfrm rot="10800000" flipH="1" flipV="1">
              <a:off x="1903935" y="3598353"/>
              <a:ext cx="582498" cy="284299"/>
            </a:xfrm>
            <a:prstGeom prst="straightConnector1">
              <a:avLst/>
            </a:prstGeom>
            <a:ln w="38100" cap="flat" cmpd="sng" algn="ctr">
              <a:solidFill>
                <a:srgbClr val="626568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hteck 32"/>
          <p:cNvSpPr/>
          <p:nvPr/>
        </p:nvSpPr>
        <p:spPr>
          <a:xfrm>
            <a:off x="566738" y="4716463"/>
            <a:ext cx="8010525" cy="1023937"/>
          </a:xfrm>
          <a:prstGeom prst="rect">
            <a:avLst/>
          </a:prstGeom>
          <a:solidFill>
            <a:srgbClr val="FFFFFF"/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626568"/>
                </a:solidFill>
                <a:ea typeface="ＭＳ Ｐゴシック" charset="-128"/>
                <a:cs typeface="ＭＳ Ｐゴシック" charset="-128"/>
              </a:rPr>
              <a:t>Locator Layer</a:t>
            </a:r>
          </a:p>
        </p:txBody>
      </p:sp>
      <p:grpSp>
        <p:nvGrpSpPr>
          <p:cNvPr id="5" name="Gruppierung 107"/>
          <p:cNvGrpSpPr>
            <a:grpSpLocks/>
          </p:cNvGrpSpPr>
          <p:nvPr/>
        </p:nvGrpSpPr>
        <p:grpSpPr bwMode="auto">
          <a:xfrm>
            <a:off x="566738" y="4627563"/>
            <a:ext cx="8010525" cy="1112837"/>
            <a:chOff x="567522" y="4628088"/>
            <a:chExt cx="8008957" cy="1112354"/>
          </a:xfrm>
        </p:grpSpPr>
        <p:sp>
          <p:nvSpPr>
            <p:cNvPr id="93" name="Rechteck 92"/>
            <p:cNvSpPr/>
            <p:nvPr/>
          </p:nvSpPr>
          <p:spPr>
            <a:xfrm>
              <a:off x="567522" y="4715362"/>
              <a:ext cx="8008957" cy="1025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2656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626568"/>
                </a:solidFill>
              </a:endParaRPr>
            </a:p>
          </p:txBody>
        </p:sp>
        <p:pic>
          <p:nvPicPr>
            <p:cNvPr id="43022" name="Bild 64" descr="Audio_1_locator_orange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9" y="4901489"/>
              <a:ext cx="885830" cy="82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Bild 66" descr="Audio_n_locator_orange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461" y="4901490"/>
              <a:ext cx="891298" cy="82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Bild 69" descr="Video_1_locator_orange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631" y="4882432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Bild 70" descr="Video_n_locator_orange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561" y="4882439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6" name="Bild 71" descr="Text_1_locator_orange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944" y="4882432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7" name="Bild 73" descr="Text_n_locator_orange.pd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998" y="4882432"/>
              <a:ext cx="719500" cy="7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28" name="Gruppierung 93"/>
            <p:cNvGrpSpPr>
              <a:grpSpLocks/>
            </p:cNvGrpSpPr>
            <p:nvPr/>
          </p:nvGrpSpPr>
          <p:grpSpPr bwMode="auto">
            <a:xfrm>
              <a:off x="1371605" y="4628088"/>
              <a:ext cx="6546143" cy="254350"/>
              <a:chOff x="1371605" y="4628088"/>
              <a:chExt cx="6546143" cy="254350"/>
            </a:xfrm>
          </p:grpSpPr>
          <p:cxnSp>
            <p:nvCxnSpPr>
              <p:cNvPr id="73" name="Gerade Verbindung mit Pfeil 72"/>
              <p:cNvCxnSpPr/>
              <p:nvPr/>
            </p:nvCxnSpPr>
            <p:spPr>
              <a:xfrm rot="5400000">
                <a:off x="1246076" y="4754239"/>
                <a:ext cx="253890" cy="1588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mit Pfeil 75"/>
              <p:cNvCxnSpPr/>
              <p:nvPr/>
            </p:nvCxnSpPr>
            <p:spPr>
              <a:xfrm rot="5400000">
                <a:off x="2396788" y="4754239"/>
                <a:ext cx="253890" cy="1587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mit Pfeil 76"/>
              <p:cNvCxnSpPr/>
              <p:nvPr/>
            </p:nvCxnSpPr>
            <p:spPr>
              <a:xfrm rot="5400000">
                <a:off x="4034767" y="4754239"/>
                <a:ext cx="253890" cy="1587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mit Pfeil 77"/>
              <p:cNvCxnSpPr/>
              <p:nvPr/>
            </p:nvCxnSpPr>
            <p:spPr>
              <a:xfrm rot="5400000">
                <a:off x="5077550" y="4754239"/>
                <a:ext cx="253890" cy="1588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mit Pfeil 78"/>
              <p:cNvCxnSpPr/>
              <p:nvPr/>
            </p:nvCxnSpPr>
            <p:spPr>
              <a:xfrm rot="5400000">
                <a:off x="6728227" y="4754239"/>
                <a:ext cx="253890" cy="1588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mit Pfeil 79"/>
              <p:cNvCxnSpPr/>
              <p:nvPr/>
            </p:nvCxnSpPr>
            <p:spPr>
              <a:xfrm rot="5400000">
                <a:off x="7790057" y="4754239"/>
                <a:ext cx="253890" cy="1587"/>
              </a:xfrm>
              <a:prstGeom prst="straightConnector1">
                <a:avLst/>
              </a:prstGeom>
              <a:ln w="38100" cap="flat" cmpd="sng" algn="ctr">
                <a:solidFill>
                  <a:srgbClr val="626568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018" name="Rectangle 28"/>
          <p:cNvSpPr>
            <a:spLocks noChangeArrowheads="1"/>
          </p:cNvSpPr>
          <p:nvPr/>
        </p:nvSpPr>
        <p:spPr bwMode="auto">
          <a:xfrm>
            <a:off x="6781800" y="648811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CASAM 08-11 ]</a:t>
            </a:r>
          </a:p>
        </p:txBody>
      </p:sp>
      <p:sp>
        <p:nvSpPr>
          <p:cNvPr id="54" name="Rechteck 53"/>
          <p:cNvSpPr>
            <a:spLocks noChangeArrowheads="1"/>
          </p:cNvSpPr>
          <p:nvPr/>
        </p:nvSpPr>
        <p:spPr bwMode="auto">
          <a:xfrm>
            <a:off x="1020763" y="5954713"/>
            <a:ext cx="680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/>
              <a:t>Stream-oriented processing (open-world stream)</a:t>
            </a:r>
          </a:p>
        </p:txBody>
      </p:sp>
      <p:sp>
        <p:nvSpPr>
          <p:cNvPr id="43020" name="Foliennummernplatzhalter 28"/>
          <p:cNvSpPr txBox="1">
            <a:spLocks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28ADC7-8112-5646-AA94-FE7B51722EB6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23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566738" y="1651000"/>
            <a:ext cx="8010525" cy="1023938"/>
          </a:xfrm>
          <a:prstGeom prst="rect">
            <a:avLst/>
          </a:prstGeom>
          <a:solidFill>
            <a:srgbClr val="FCD5B5">
              <a:alpha val="73000"/>
            </a:srgbClr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26568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66738" y="3700463"/>
            <a:ext cx="8010525" cy="2039937"/>
          </a:xfrm>
          <a:prstGeom prst="rect">
            <a:avLst/>
          </a:prstGeom>
          <a:solidFill>
            <a:srgbClr val="FCD5B5">
              <a:alpha val="73000"/>
            </a:srgbClr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26568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566738" y="2674938"/>
            <a:ext cx="8010525" cy="1025525"/>
          </a:xfrm>
          <a:prstGeom prst="rect">
            <a:avLst/>
          </a:prstGeom>
          <a:solidFill>
            <a:schemeClr val="bg1"/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>
                <a:solidFill>
                  <a:srgbClr val="626568"/>
                </a:solidFill>
                <a:ea typeface="ＭＳ Ｐゴシック" charset="-128"/>
                <a:cs typeface="ＭＳ Ｐゴシック" charset="-128"/>
              </a:rPr>
              <a:t>Content Layer</a:t>
            </a:r>
          </a:p>
        </p:txBody>
      </p:sp>
      <p:sp>
        <p:nvSpPr>
          <p:cNvPr id="22533" name="Titel 1"/>
          <p:cNvSpPr>
            <a:spLocks noGrp="1"/>
          </p:cNvSpPr>
          <p:nvPr>
            <p:ph type="title"/>
          </p:nvPr>
        </p:nvSpPr>
        <p:spPr>
          <a:xfrm>
            <a:off x="533400" y="96838"/>
            <a:ext cx="8153400" cy="60483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Mulimedia interpretation: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Temporal </a:t>
            </a:r>
            <a:r>
              <a:rPr lang="en-US">
                <a:solidFill>
                  <a:schemeClr val="tx1"/>
                </a:solidFill>
                <a:latin typeface="Consolas" charset="0"/>
                <a:ea typeface="ＭＳ Ｐゴシック" charset="0"/>
                <a:cs typeface="ＭＳ Ｐゴシック" charset="0"/>
              </a:rPr>
              <a:t>association</a:t>
            </a:r>
            <a:endParaRPr lang="en-US" sz="3600">
              <a:solidFill>
                <a:srgbClr val="FFFFFF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Rechteck 87"/>
          <p:cNvSpPr/>
          <p:nvPr/>
        </p:nvSpPr>
        <p:spPr>
          <a:xfrm>
            <a:off x="566738" y="2674938"/>
            <a:ext cx="8010525" cy="1025525"/>
          </a:xfrm>
          <a:prstGeom prst="rect">
            <a:avLst/>
          </a:prstGeom>
          <a:solidFill>
            <a:schemeClr val="bg1"/>
          </a:solidFill>
          <a:ln>
            <a:solidFill>
              <a:srgbClr val="6265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26568"/>
              </a:solidFill>
            </a:endParaRPr>
          </a:p>
        </p:txBody>
      </p:sp>
      <p:pic>
        <p:nvPicPr>
          <p:cNvPr id="45062" name="Bild 49" descr="Video Doku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8129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Bild 50" descr="Vide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8289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Gerade Verbindung mit Pfeil 42"/>
          <p:cNvCxnSpPr/>
          <p:nvPr/>
        </p:nvCxnSpPr>
        <p:spPr>
          <a:xfrm rot="5400000">
            <a:off x="4389438" y="2724150"/>
            <a:ext cx="249238" cy="1587"/>
          </a:xfrm>
          <a:prstGeom prst="straightConnector1">
            <a:avLst/>
          </a:prstGeom>
          <a:ln w="38100" cmpd="sng">
            <a:solidFill>
              <a:srgbClr val="626568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5" name="Bild 56" descr="Video_1_oran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88302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Bild 58" descr="Video_n_oran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883025"/>
            <a:ext cx="7207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Gerade Verbindung mit Pfeil 57"/>
          <p:cNvCxnSpPr/>
          <p:nvPr/>
        </p:nvCxnSpPr>
        <p:spPr>
          <a:xfrm rot="10800000" flipV="1">
            <a:off x="4006850" y="3605213"/>
            <a:ext cx="508000" cy="277812"/>
          </a:xfrm>
          <a:prstGeom prst="straightConnector1">
            <a:avLst/>
          </a:prstGeom>
          <a:ln w="38100" cap="flat" cmpd="sng" algn="ctr">
            <a:solidFill>
              <a:srgbClr val="626568"/>
            </a:solidFill>
            <a:prstDash val="solid"/>
            <a:round/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>
            <a:off x="4514850" y="3605213"/>
            <a:ext cx="533400" cy="277812"/>
          </a:xfrm>
          <a:prstGeom prst="straightConnector1">
            <a:avLst/>
          </a:prstGeom>
          <a:ln w="38100" cap="flat" cmpd="sng" algn="ctr">
            <a:solidFill>
              <a:srgbClr val="626568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9" name="Bild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10100"/>
            <a:ext cx="17827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Bild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792538"/>
            <a:ext cx="20272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Bild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4200525"/>
            <a:ext cx="111283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Bild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27663"/>
            <a:ext cx="17827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Bild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5018088"/>
            <a:ext cx="1112837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Bild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3792538"/>
            <a:ext cx="20272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Bild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4203700"/>
            <a:ext cx="162401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Bild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4613275"/>
            <a:ext cx="178435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Bild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5435600"/>
            <a:ext cx="17843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Bild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5024438"/>
            <a:ext cx="1498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9" name="Rectangle 28"/>
          <p:cNvSpPr>
            <a:spLocks noChangeArrowheads="1"/>
          </p:cNvSpPr>
          <p:nvPr/>
        </p:nvSpPr>
        <p:spPr bwMode="auto">
          <a:xfrm>
            <a:off x="6781800" y="648811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CASAM 08-11 ]</a:t>
            </a:r>
          </a:p>
        </p:txBody>
      </p:sp>
      <p:sp>
        <p:nvSpPr>
          <p:cNvPr id="45080" name="Foliennummernplatzhalter 28"/>
          <p:cNvSpPr txBox="1">
            <a:spLocks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90C0D6-5800-0C4D-8DE0-7AD3240C717F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24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hteck 155"/>
          <p:cNvSpPr/>
          <p:nvPr/>
        </p:nvSpPr>
        <p:spPr>
          <a:xfrm>
            <a:off x="0" y="3387725"/>
            <a:ext cx="9144000" cy="992188"/>
          </a:xfrm>
          <a:prstGeom prst="rect">
            <a:avLst/>
          </a:prstGeom>
          <a:solidFill>
            <a:srgbClr val="FCD5B5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26568"/>
              </a:solidFill>
            </a:endParaRPr>
          </a:p>
        </p:txBody>
      </p:sp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6323013" y="2300288"/>
            <a:ext cx="59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AC(ac)</a:t>
            </a: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2425700" y="2300288"/>
            <a:ext cx="595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VC(vc)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1416050" y="3429000"/>
            <a:ext cx="660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solidFill>
                  <a:srgbClr val="000000"/>
                </a:solidFill>
                <a:latin typeface="Calibri" charset="0"/>
              </a:rPr>
              <a:t>VS(vs2)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3652838" y="3429000"/>
            <a:ext cx="6588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solidFill>
                  <a:srgbClr val="000000"/>
                </a:solidFill>
                <a:latin typeface="Calibri" charset="0"/>
              </a:rPr>
              <a:t>VS(vs1)</a:t>
            </a:r>
          </a:p>
        </p:txBody>
      </p: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4876800" y="3429000"/>
            <a:ext cx="661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solidFill>
                  <a:srgbClr val="000000"/>
                </a:solidFill>
                <a:latin typeface="Calibri" charset="0"/>
              </a:rPr>
              <a:t>AS(as1)</a:t>
            </a:r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7080250" y="3429000"/>
            <a:ext cx="661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AS(as2)</a:t>
            </a:r>
          </a:p>
        </p:txBody>
      </p:sp>
      <p:sp>
        <p:nvSpPr>
          <p:cNvPr id="36" name="Textfeld 35"/>
          <p:cNvSpPr txBox="1">
            <a:spLocks noChangeArrowheads="1"/>
          </p:cNvSpPr>
          <p:nvPr/>
        </p:nvSpPr>
        <p:spPr bwMode="auto">
          <a:xfrm>
            <a:off x="3660775" y="4424363"/>
            <a:ext cx="633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VL(vl1)</a:t>
            </a: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4883150" y="4424363"/>
            <a:ext cx="633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AL(al1)</a:t>
            </a:r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6481763" y="4424363"/>
            <a:ext cx="633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AL(al2)</a:t>
            </a:r>
          </a:p>
        </p:txBody>
      </p:sp>
      <p:sp>
        <p:nvSpPr>
          <p:cNvPr id="39" name="Textfeld 38"/>
          <p:cNvSpPr txBox="1">
            <a:spLocks noChangeArrowheads="1"/>
          </p:cNvSpPr>
          <p:nvPr/>
        </p:nvSpPr>
        <p:spPr bwMode="auto">
          <a:xfrm>
            <a:off x="2057400" y="4422775"/>
            <a:ext cx="633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VL(vl2)</a:t>
            </a:r>
          </a:p>
        </p:txBody>
      </p:sp>
      <p:sp>
        <p:nvSpPr>
          <p:cNvPr id="43" name="Textfeld 42"/>
          <p:cNvSpPr txBox="1">
            <a:spLocks noChangeArrowheads="1"/>
          </p:cNvSpPr>
          <p:nvPr/>
        </p:nvSpPr>
        <p:spPr bwMode="auto">
          <a:xfrm>
            <a:off x="2960688" y="5341938"/>
            <a:ext cx="738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00:00:40</a:t>
            </a:r>
          </a:p>
        </p:txBody>
      </p: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3652838" y="5341938"/>
            <a:ext cx="736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00:00:50</a:t>
            </a:r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4819650" y="5341938"/>
            <a:ext cx="738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00:00:42</a:t>
            </a:r>
          </a:p>
        </p:txBody>
      </p:sp>
      <p:sp>
        <p:nvSpPr>
          <p:cNvPr id="46" name="Textfeld 45"/>
          <p:cNvSpPr txBox="1">
            <a:spLocks noChangeArrowheads="1"/>
          </p:cNvSpPr>
          <p:nvPr/>
        </p:nvSpPr>
        <p:spPr bwMode="auto">
          <a:xfrm>
            <a:off x="5476875" y="5341938"/>
            <a:ext cx="738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 charset="0"/>
              </a:rPr>
              <a:t>00:00:58</a:t>
            </a:r>
          </a:p>
        </p:txBody>
      </p:sp>
      <p:sp>
        <p:nvSpPr>
          <p:cNvPr id="52" name="Textfeld 51"/>
          <p:cNvSpPr txBox="1">
            <a:spLocks noChangeArrowheads="1"/>
          </p:cNvSpPr>
          <p:nvPr/>
        </p:nvSpPr>
        <p:spPr bwMode="auto">
          <a:xfrm>
            <a:off x="3306763" y="3013075"/>
            <a:ext cx="1743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FFFFFF"/>
                </a:solidFill>
                <a:latin typeface="Calibri" charset="0"/>
              </a:rPr>
              <a:t>hasMediaDecomposition</a:t>
            </a:r>
          </a:p>
        </p:txBody>
      </p:sp>
      <p:sp>
        <p:nvSpPr>
          <p:cNvPr id="53" name="Textfeld 52"/>
          <p:cNvSpPr txBox="1">
            <a:spLocks noChangeArrowheads="1"/>
          </p:cNvSpPr>
          <p:nvPr/>
        </p:nvSpPr>
        <p:spPr bwMode="auto">
          <a:xfrm>
            <a:off x="4387850" y="2741613"/>
            <a:ext cx="1743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latin typeface="Calibri" charset="0"/>
              </a:rPr>
              <a:t>hasMediaDecomposition</a:t>
            </a:r>
          </a:p>
        </p:txBody>
      </p:sp>
      <p:sp>
        <p:nvSpPr>
          <p:cNvPr id="54" name="Textfeld 53"/>
          <p:cNvSpPr txBox="1">
            <a:spLocks noChangeArrowheads="1"/>
          </p:cNvSpPr>
          <p:nvPr/>
        </p:nvSpPr>
        <p:spPr bwMode="auto">
          <a:xfrm>
            <a:off x="917575" y="2830513"/>
            <a:ext cx="1743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latin typeface="Calibri" charset="0"/>
              </a:rPr>
              <a:t>hasMediaDecomposition</a:t>
            </a:r>
          </a:p>
        </p:txBody>
      </p:sp>
      <p:sp>
        <p:nvSpPr>
          <p:cNvPr id="55" name="Textfeld 54"/>
          <p:cNvSpPr txBox="1">
            <a:spLocks noChangeArrowheads="1"/>
          </p:cNvSpPr>
          <p:nvPr/>
        </p:nvSpPr>
        <p:spPr bwMode="auto">
          <a:xfrm>
            <a:off x="6611938" y="2830513"/>
            <a:ext cx="1743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FFFFFF"/>
                </a:solidFill>
                <a:latin typeface="Calibri" charset="0"/>
              </a:rPr>
              <a:t>hasMediaDecomposition</a:t>
            </a:r>
          </a:p>
        </p:txBody>
      </p:sp>
      <p:sp>
        <p:nvSpPr>
          <p:cNvPr id="56" name="Textfeld 55"/>
          <p:cNvSpPr txBox="1">
            <a:spLocks noChangeArrowheads="1"/>
          </p:cNvSpPr>
          <p:nvPr/>
        </p:nvSpPr>
        <p:spPr bwMode="auto">
          <a:xfrm>
            <a:off x="7081838" y="4070350"/>
            <a:ext cx="142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hasSegmentLocator</a:t>
            </a:r>
          </a:p>
        </p:txBody>
      </p:sp>
      <p:sp>
        <p:nvSpPr>
          <p:cNvPr id="57" name="Textfeld 56"/>
          <p:cNvSpPr txBox="1">
            <a:spLocks noChangeArrowheads="1"/>
          </p:cNvSpPr>
          <p:nvPr/>
        </p:nvSpPr>
        <p:spPr bwMode="auto">
          <a:xfrm>
            <a:off x="4143375" y="4070350"/>
            <a:ext cx="1420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hasSegmentLocator</a:t>
            </a:r>
          </a:p>
        </p:txBody>
      </p:sp>
      <p:sp>
        <p:nvSpPr>
          <p:cNvPr id="58" name="Textfeld 57"/>
          <p:cNvSpPr txBox="1">
            <a:spLocks noChangeArrowheads="1"/>
          </p:cNvSpPr>
          <p:nvPr/>
        </p:nvSpPr>
        <p:spPr bwMode="auto">
          <a:xfrm>
            <a:off x="641350" y="4070350"/>
            <a:ext cx="142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hasSegmentLocator</a:t>
            </a:r>
          </a:p>
        </p:txBody>
      </p:sp>
      <p:sp>
        <p:nvSpPr>
          <p:cNvPr id="59" name="Textfeld 58"/>
          <p:cNvSpPr txBox="1">
            <a:spLocks noChangeArrowheads="1"/>
          </p:cNvSpPr>
          <p:nvPr/>
        </p:nvSpPr>
        <p:spPr bwMode="auto">
          <a:xfrm>
            <a:off x="3630613" y="3813175"/>
            <a:ext cx="1422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hasSegmentLocator</a:t>
            </a:r>
          </a:p>
        </p:txBody>
      </p:sp>
      <p:sp>
        <p:nvSpPr>
          <p:cNvPr id="62" name="Textfeld 61"/>
          <p:cNvSpPr txBox="1">
            <a:spLocks noChangeArrowheads="1"/>
          </p:cNvSpPr>
          <p:nvPr/>
        </p:nvSpPr>
        <p:spPr bwMode="auto">
          <a:xfrm>
            <a:off x="5659438" y="4870747"/>
            <a:ext cx="635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1">
                    <a:lumMod val="50000"/>
                    <a:lumOff val="50000"/>
                  </a:schemeClr>
                </a:solidFill>
                <a:latin typeface="Calibri" charset="0"/>
              </a:rPr>
              <a:t>hasEnd</a:t>
            </a:r>
          </a:p>
        </p:txBody>
      </p:sp>
      <p:sp>
        <p:nvSpPr>
          <p:cNvPr id="63" name="Textfeld 62"/>
          <p:cNvSpPr txBox="1">
            <a:spLocks noChangeArrowheads="1"/>
          </p:cNvSpPr>
          <p:nvPr/>
        </p:nvSpPr>
        <p:spPr bwMode="auto">
          <a:xfrm>
            <a:off x="3798888" y="4869160"/>
            <a:ext cx="636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1">
                    <a:lumMod val="50000"/>
                    <a:lumOff val="50000"/>
                  </a:schemeClr>
                </a:solidFill>
                <a:latin typeface="Calibri" charset="0"/>
              </a:rPr>
              <a:t>hasEnd</a:t>
            </a:r>
          </a:p>
        </p:txBody>
      </p:sp>
      <p:sp>
        <p:nvSpPr>
          <p:cNvPr id="64" name="Textfeld 63"/>
          <p:cNvSpPr txBox="1">
            <a:spLocks noChangeArrowheads="1"/>
          </p:cNvSpPr>
          <p:nvPr/>
        </p:nvSpPr>
        <p:spPr bwMode="auto">
          <a:xfrm>
            <a:off x="4678363" y="4870747"/>
            <a:ext cx="701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bg1">
                    <a:lumMod val="50000"/>
                    <a:lumOff val="50000"/>
                  </a:schemeClr>
                </a:solidFill>
                <a:latin typeface="Calibri" charset="0"/>
              </a:rPr>
              <a:t>hasStart</a:t>
            </a:r>
          </a:p>
        </p:txBody>
      </p:sp>
      <p:sp>
        <p:nvSpPr>
          <p:cNvPr id="65" name="Textfeld 64"/>
          <p:cNvSpPr txBox="1">
            <a:spLocks noChangeArrowheads="1"/>
          </p:cNvSpPr>
          <p:nvPr/>
        </p:nvSpPr>
        <p:spPr bwMode="auto">
          <a:xfrm>
            <a:off x="2833688" y="4870747"/>
            <a:ext cx="700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alibri" charset="0"/>
              </a:rPr>
              <a:t>hasStart</a:t>
            </a:r>
            <a:endParaRPr lang="de-DE" sz="1200" dirty="0">
              <a:solidFill>
                <a:schemeClr val="bg1">
                  <a:lumMod val="50000"/>
                  <a:lumOff val="50000"/>
                </a:schemeClr>
              </a:solidFill>
              <a:latin typeface="Calibri" charset="0"/>
            </a:endParaRPr>
          </a:p>
        </p:txBody>
      </p:sp>
      <p:cxnSp>
        <p:nvCxnSpPr>
          <p:cNvPr id="83" name="Gerade Verbindung mit Pfeil 82"/>
          <p:cNvCxnSpPr>
            <a:stCxn id="11" idx="5"/>
            <a:endCxn id="12" idx="1"/>
          </p:cNvCxnSpPr>
          <p:nvPr/>
        </p:nvCxnSpPr>
        <p:spPr>
          <a:xfrm>
            <a:off x="3017838" y="2698750"/>
            <a:ext cx="573087" cy="9953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stCxn id="11" idx="3"/>
            <a:endCxn id="14" idx="7"/>
          </p:cNvCxnSpPr>
          <p:nvPr/>
        </p:nvCxnSpPr>
        <p:spPr>
          <a:xfrm flipH="1">
            <a:off x="2097088" y="2698750"/>
            <a:ext cx="819150" cy="9953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>
            <a:stCxn id="14" idx="4"/>
            <a:endCxn id="21" idx="0"/>
          </p:cNvCxnSpPr>
          <p:nvPr/>
        </p:nvCxnSpPr>
        <p:spPr>
          <a:xfrm>
            <a:off x="2046288" y="3816350"/>
            <a:ext cx="0" cy="8810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stCxn id="12" idx="4"/>
            <a:endCxn id="19" idx="0"/>
          </p:cNvCxnSpPr>
          <p:nvPr/>
        </p:nvCxnSpPr>
        <p:spPr>
          <a:xfrm>
            <a:off x="3640138" y="3816350"/>
            <a:ext cx="0" cy="881063"/>
          </a:xfrm>
          <a:prstGeom prst="straightConnector1">
            <a:avLst/>
          </a:prstGeom>
          <a:ln w="28575" cmpd="sng">
            <a:solidFill>
              <a:srgbClr val="FF6410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>
            <a:stCxn id="13" idx="4"/>
            <a:endCxn id="18" idx="0"/>
          </p:cNvCxnSpPr>
          <p:nvPr/>
        </p:nvCxnSpPr>
        <p:spPr>
          <a:xfrm>
            <a:off x="5514975" y="3816350"/>
            <a:ext cx="0" cy="881063"/>
          </a:xfrm>
          <a:prstGeom prst="straightConnector1">
            <a:avLst/>
          </a:prstGeom>
          <a:ln w="28575" cmpd="sng">
            <a:solidFill>
              <a:srgbClr val="FF6410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>
            <a:stCxn id="15" idx="4"/>
          </p:cNvCxnSpPr>
          <p:nvPr/>
        </p:nvCxnSpPr>
        <p:spPr>
          <a:xfrm>
            <a:off x="7104063" y="3816350"/>
            <a:ext cx="0" cy="8810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>
            <a:stCxn id="18" idx="3"/>
            <a:endCxn id="25" idx="7"/>
          </p:cNvCxnSpPr>
          <p:nvPr/>
        </p:nvCxnSpPr>
        <p:spPr>
          <a:xfrm flipH="1">
            <a:off x="5240338" y="4819650"/>
            <a:ext cx="225425" cy="427038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/>
          <p:cNvCxnSpPr>
            <a:stCxn id="18" idx="5"/>
            <a:endCxn id="26" idx="1"/>
          </p:cNvCxnSpPr>
          <p:nvPr/>
        </p:nvCxnSpPr>
        <p:spPr>
          <a:xfrm>
            <a:off x="5565775" y="4819650"/>
            <a:ext cx="225425" cy="427038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>
            <a:stCxn id="19" idx="3"/>
            <a:endCxn id="23" idx="7"/>
          </p:cNvCxnSpPr>
          <p:nvPr/>
        </p:nvCxnSpPr>
        <p:spPr>
          <a:xfrm flipH="1">
            <a:off x="3381375" y="4819650"/>
            <a:ext cx="209550" cy="427038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113"/>
          <p:cNvCxnSpPr>
            <a:stCxn id="19" idx="5"/>
            <a:endCxn id="24" idx="1"/>
          </p:cNvCxnSpPr>
          <p:nvPr/>
        </p:nvCxnSpPr>
        <p:spPr>
          <a:xfrm>
            <a:off x="3690938" y="4819650"/>
            <a:ext cx="271462" cy="427038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/>
          <p:cNvCxnSpPr>
            <a:stCxn id="10" idx="3"/>
            <a:endCxn id="13" idx="7"/>
          </p:cNvCxnSpPr>
          <p:nvPr/>
        </p:nvCxnSpPr>
        <p:spPr>
          <a:xfrm flipH="1">
            <a:off x="5565775" y="2698750"/>
            <a:ext cx="754063" cy="9953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mit Pfeil 141"/>
          <p:cNvCxnSpPr>
            <a:stCxn id="10" idx="5"/>
            <a:endCxn id="15" idx="1"/>
          </p:cNvCxnSpPr>
          <p:nvPr/>
        </p:nvCxnSpPr>
        <p:spPr>
          <a:xfrm>
            <a:off x="6421438" y="2698750"/>
            <a:ext cx="631825" cy="995363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299200" y="25765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2895600" y="25765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3568700" y="3673475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5443538" y="3673475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1974850" y="3673475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7032625" y="3673475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5443538" y="46974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3568700" y="46974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1974850" y="46974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3259138" y="5226050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3941763" y="5226050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5118100" y="5226050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5770563" y="5226050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4" name="Gruppierung 147"/>
          <p:cNvGrpSpPr>
            <a:grpSpLocks/>
          </p:cNvGrpSpPr>
          <p:nvPr/>
        </p:nvGrpSpPr>
        <p:grpSpPr bwMode="auto">
          <a:xfrm>
            <a:off x="2362200" y="5780088"/>
            <a:ext cx="4510088" cy="277812"/>
            <a:chOff x="2362876" y="5714524"/>
            <a:chExt cx="4509914" cy="276999"/>
          </a:xfrm>
        </p:grpSpPr>
        <p:sp>
          <p:nvSpPr>
            <p:cNvPr id="47190" name="Textfeld 48"/>
            <p:cNvSpPr txBox="1">
              <a:spLocks noChangeArrowheads="1"/>
            </p:cNvSpPr>
            <p:nvPr/>
          </p:nvSpPr>
          <p:spPr bwMode="auto">
            <a:xfrm>
              <a:off x="3867310" y="5714524"/>
              <a:ext cx="14974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F6651F"/>
                  </a:solidFill>
                  <a:latin typeface="Calibri" charset="0"/>
                </a:rPr>
                <a:t>personToSpeech(p,s)</a:t>
              </a:r>
            </a:p>
          </p:txBody>
        </p:sp>
        <p:cxnSp>
          <p:nvCxnSpPr>
            <p:cNvPr id="133" name="Gerade Verbindung mit Pfeil 132"/>
            <p:cNvCxnSpPr>
              <a:stCxn id="27" idx="6"/>
              <a:endCxn id="29" idx="2"/>
            </p:cNvCxnSpPr>
            <p:nvPr/>
          </p:nvCxnSpPr>
          <p:spPr>
            <a:xfrm>
              <a:off x="2362876" y="5716106"/>
              <a:ext cx="4509914" cy="0"/>
            </a:xfrm>
            <a:prstGeom prst="straightConnector1">
              <a:avLst/>
            </a:prstGeom>
            <a:ln w="28575" cmpd="sng">
              <a:solidFill>
                <a:srgbClr val="F6651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ung 149"/>
          <p:cNvGrpSpPr>
            <a:grpSpLocks/>
          </p:cNvGrpSpPr>
          <p:nvPr/>
        </p:nvGrpSpPr>
        <p:grpSpPr bwMode="auto">
          <a:xfrm>
            <a:off x="1720850" y="3784600"/>
            <a:ext cx="1870075" cy="2319338"/>
            <a:chOff x="1720857" y="3718858"/>
            <a:chExt cx="1869404" cy="2319888"/>
          </a:xfrm>
        </p:grpSpPr>
        <p:sp>
          <p:nvSpPr>
            <p:cNvPr id="47185" name="Textfeld 59"/>
            <p:cNvSpPr txBox="1">
              <a:spLocks noChangeArrowheads="1"/>
            </p:cNvSpPr>
            <p:nvPr/>
          </p:nvSpPr>
          <p:spPr bwMode="auto">
            <a:xfrm>
              <a:off x="2730360" y="3886622"/>
              <a:ext cx="6350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  <a:latin typeface="Calibri" charset="0"/>
                </a:rPr>
                <a:t>depicts</a:t>
              </a:r>
            </a:p>
          </p:txBody>
        </p:sp>
        <p:cxnSp>
          <p:nvCxnSpPr>
            <p:cNvPr id="126" name="Gerade Verbindung mit Pfeil 125"/>
            <p:cNvCxnSpPr>
              <a:stCxn id="12" idx="3"/>
              <a:endCxn id="27" idx="7"/>
            </p:cNvCxnSpPr>
            <p:nvPr/>
          </p:nvCxnSpPr>
          <p:spPr>
            <a:xfrm flipH="1">
              <a:off x="2341347" y="3718858"/>
              <a:ext cx="1248914" cy="1946737"/>
            </a:xfrm>
            <a:prstGeom prst="straightConnector1">
              <a:avLst/>
            </a:prstGeom>
            <a:ln w="28575" cmpd="sng">
              <a:solidFill>
                <a:srgbClr val="636363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187" name="Gruppierung 145"/>
            <p:cNvGrpSpPr>
              <a:grpSpLocks/>
            </p:cNvGrpSpPr>
            <p:nvPr/>
          </p:nvGrpSpPr>
          <p:grpSpPr bwMode="auto">
            <a:xfrm>
              <a:off x="1720857" y="5645112"/>
              <a:ext cx="813043" cy="393634"/>
              <a:chOff x="1720857" y="5645112"/>
              <a:chExt cx="813043" cy="393634"/>
            </a:xfrm>
          </p:grpSpPr>
          <p:sp>
            <p:nvSpPr>
              <p:cNvPr id="47188" name="Textfeld 46"/>
              <p:cNvSpPr txBox="1">
                <a:spLocks noChangeArrowheads="1"/>
              </p:cNvSpPr>
              <p:nvPr/>
            </p:nvSpPr>
            <p:spPr bwMode="auto">
              <a:xfrm>
                <a:off x="1720857" y="5761747"/>
                <a:ext cx="8130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solidFill>
                      <a:srgbClr val="F6651F"/>
                    </a:solidFill>
                    <a:latin typeface="Calibri" charset="0"/>
                  </a:rPr>
                  <a:t>Person(p)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220740" y="5644953"/>
                <a:ext cx="141236" cy="142909"/>
              </a:xfrm>
              <a:prstGeom prst="ellipse">
                <a:avLst/>
              </a:prstGeom>
              <a:solidFill>
                <a:srgbClr val="F6651F"/>
              </a:solidFill>
              <a:ln>
                <a:solidFill>
                  <a:srgbClr val="F6651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</p:grpSp>
      <p:grpSp>
        <p:nvGrpSpPr>
          <p:cNvPr id="8" name="Gruppierung 150"/>
          <p:cNvGrpSpPr>
            <a:grpSpLocks/>
          </p:cNvGrpSpPr>
          <p:nvPr/>
        </p:nvGrpSpPr>
        <p:grpSpPr bwMode="auto">
          <a:xfrm>
            <a:off x="5565775" y="3784600"/>
            <a:ext cx="1944688" cy="2319338"/>
            <a:chOff x="5565868" y="3718858"/>
            <a:chExt cx="1944763" cy="2319888"/>
          </a:xfrm>
        </p:grpSpPr>
        <p:sp>
          <p:nvSpPr>
            <p:cNvPr id="47180" name="Textfeld 60"/>
            <p:cNvSpPr txBox="1">
              <a:spLocks noChangeArrowheads="1"/>
            </p:cNvSpPr>
            <p:nvPr/>
          </p:nvSpPr>
          <p:spPr bwMode="auto">
            <a:xfrm>
              <a:off x="5811689" y="3865665"/>
              <a:ext cx="6350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  <a:latin typeface="Calibri" charset="0"/>
                </a:rPr>
                <a:t>depicts</a:t>
              </a:r>
            </a:p>
          </p:txBody>
        </p:sp>
        <p:cxnSp>
          <p:nvCxnSpPr>
            <p:cNvPr id="130" name="Gerade Verbindung mit Pfeil 129"/>
            <p:cNvCxnSpPr>
              <a:stCxn id="13" idx="5"/>
              <a:endCxn id="29" idx="1"/>
            </p:cNvCxnSpPr>
            <p:nvPr/>
          </p:nvCxnSpPr>
          <p:spPr>
            <a:xfrm>
              <a:off x="5565868" y="3718858"/>
              <a:ext cx="1327201" cy="1946737"/>
            </a:xfrm>
            <a:prstGeom prst="straightConnector1">
              <a:avLst/>
            </a:prstGeom>
            <a:ln w="28575" cmpd="sng">
              <a:solidFill>
                <a:srgbClr val="636363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182" name="Gruppierung 146"/>
            <p:cNvGrpSpPr>
              <a:grpSpLocks/>
            </p:cNvGrpSpPr>
            <p:nvPr/>
          </p:nvGrpSpPr>
          <p:grpSpPr bwMode="auto">
            <a:xfrm>
              <a:off x="6710412" y="5645112"/>
              <a:ext cx="800219" cy="393634"/>
              <a:chOff x="6710412" y="5645112"/>
              <a:chExt cx="800219" cy="393634"/>
            </a:xfrm>
          </p:grpSpPr>
          <p:sp>
            <p:nvSpPr>
              <p:cNvPr id="47183" name="Textfeld 47"/>
              <p:cNvSpPr txBox="1">
                <a:spLocks noChangeArrowheads="1"/>
              </p:cNvSpPr>
              <p:nvPr/>
            </p:nvSpPr>
            <p:spPr bwMode="auto">
              <a:xfrm>
                <a:off x="6710412" y="5761747"/>
                <a:ext cx="8002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solidFill>
                      <a:srgbClr val="F6651F"/>
                    </a:solidFill>
                    <a:latin typeface="Calibri" charset="0"/>
                  </a:rPr>
                  <a:t>Speech(s)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872431" y="5644953"/>
                <a:ext cx="142881" cy="142909"/>
              </a:xfrm>
              <a:prstGeom prst="ellipse">
                <a:avLst/>
              </a:prstGeom>
              <a:solidFill>
                <a:srgbClr val="F6651F"/>
              </a:solidFill>
              <a:ln>
                <a:solidFill>
                  <a:srgbClr val="F6651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</p:grpSp>
      <p:sp>
        <p:nvSpPr>
          <p:cNvPr id="153" name="Rechteck 152"/>
          <p:cNvSpPr/>
          <p:nvPr/>
        </p:nvSpPr>
        <p:spPr>
          <a:xfrm>
            <a:off x="0" y="1497013"/>
            <a:ext cx="9144000" cy="792162"/>
          </a:xfrm>
          <a:prstGeom prst="rect">
            <a:avLst/>
          </a:prstGeom>
          <a:solidFill>
            <a:srgbClr val="FCD5B5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26568"/>
              </a:solidFill>
            </a:endParaRPr>
          </a:p>
        </p:txBody>
      </p:sp>
      <p:sp>
        <p:nvSpPr>
          <p:cNvPr id="50" name="Textfeld 49"/>
          <p:cNvSpPr txBox="1">
            <a:spLocks noChangeArrowheads="1"/>
          </p:cNvSpPr>
          <p:nvPr/>
        </p:nvSpPr>
        <p:spPr bwMode="auto">
          <a:xfrm>
            <a:off x="2211388" y="1893888"/>
            <a:ext cx="177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hasLogicalDecomposition</a:t>
            </a:r>
          </a:p>
        </p:txBody>
      </p:sp>
      <p:sp>
        <p:nvSpPr>
          <p:cNvPr id="51" name="Textfeld 50"/>
          <p:cNvSpPr txBox="1">
            <a:spLocks noChangeArrowheads="1"/>
          </p:cNvSpPr>
          <p:nvPr/>
        </p:nvSpPr>
        <p:spPr bwMode="auto">
          <a:xfrm>
            <a:off x="5264150" y="1914525"/>
            <a:ext cx="1773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Calibri" charset="0"/>
              </a:rPr>
              <a:t>hasLogicalDecomposition</a:t>
            </a:r>
          </a:p>
        </p:txBody>
      </p:sp>
      <p:sp>
        <p:nvSpPr>
          <p:cNvPr id="3" name="Oval 2"/>
          <p:cNvSpPr/>
          <p:nvPr/>
        </p:nvSpPr>
        <p:spPr>
          <a:xfrm>
            <a:off x="4510088" y="1793875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2" name="Gerade Verbindung mit Pfeil 71"/>
          <p:cNvCxnSpPr>
            <a:stCxn id="3" idx="5"/>
            <a:endCxn id="10" idx="1"/>
          </p:cNvCxnSpPr>
          <p:nvPr/>
        </p:nvCxnSpPr>
        <p:spPr>
          <a:xfrm>
            <a:off x="4632325" y="1914525"/>
            <a:ext cx="1687513" cy="682625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>
            <a:stCxn id="3" idx="3"/>
            <a:endCxn id="11" idx="7"/>
          </p:cNvCxnSpPr>
          <p:nvPr/>
        </p:nvCxnSpPr>
        <p:spPr>
          <a:xfrm flipH="1">
            <a:off x="3017838" y="1914525"/>
            <a:ext cx="1512887" cy="682625"/>
          </a:xfrm>
          <a:prstGeom prst="straightConnector1">
            <a:avLst/>
          </a:prstGeom>
          <a:ln w="28575" cmpd="sng">
            <a:solidFill>
              <a:srgbClr val="636363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317500" y="0"/>
            <a:ext cx="8528050" cy="14938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400" y="96838"/>
            <a:ext cx="8153400" cy="6048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Consolas" charset="0"/>
                <a:ea typeface="ＭＳ Ｐゴシック" charset="0"/>
                <a:cs typeface="ＭＳ Ｐゴシック" charset="0"/>
              </a:rPr>
              <a:t>Mulimedia interpretation:</a:t>
            </a:r>
            <a:br>
              <a:rPr lang="en-US" sz="3600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Temporal </a:t>
            </a:r>
            <a:r>
              <a:rPr lang="en-US" sz="3600">
                <a:solidFill>
                  <a:schemeClr val="tx1"/>
                </a:solidFill>
                <a:latin typeface="Consolas" charset="0"/>
                <a:ea typeface="ＭＳ Ｐゴシック" charset="0"/>
                <a:cs typeface="ＭＳ Ｐゴシック" charset="0"/>
              </a:rPr>
              <a:t>association</a:t>
            </a:r>
            <a:endParaRPr lang="en-US" sz="3600">
              <a:solidFill>
                <a:srgbClr val="FFFFFF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Textfeld 99"/>
          <p:cNvSpPr txBox="1">
            <a:spLocks noChangeArrowheads="1"/>
          </p:cNvSpPr>
          <p:nvPr/>
        </p:nvSpPr>
        <p:spPr bwMode="auto">
          <a:xfrm>
            <a:off x="4078288" y="4989513"/>
            <a:ext cx="930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solidFill>
                  <a:srgbClr val="F6651F"/>
                </a:solidFill>
                <a:latin typeface="Calibri" charset="0"/>
              </a:rPr>
              <a:t>Interview(i)</a:t>
            </a:r>
          </a:p>
        </p:txBody>
      </p:sp>
      <p:sp>
        <p:nvSpPr>
          <p:cNvPr id="101" name="Oval 100"/>
          <p:cNvSpPr/>
          <p:nvPr/>
        </p:nvSpPr>
        <p:spPr>
          <a:xfrm>
            <a:off x="4471988" y="4872038"/>
            <a:ext cx="141287" cy="142875"/>
          </a:xfrm>
          <a:prstGeom prst="ellipse">
            <a:avLst/>
          </a:prstGeom>
          <a:solidFill>
            <a:srgbClr val="F6651F"/>
          </a:solidFill>
          <a:ln>
            <a:solidFill>
              <a:srgbClr val="F665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1" name="Gerade Verbindung mit Pfeil 70"/>
          <p:cNvCxnSpPr>
            <a:stCxn id="101" idx="7"/>
          </p:cNvCxnSpPr>
          <p:nvPr/>
        </p:nvCxnSpPr>
        <p:spPr>
          <a:xfrm flipV="1">
            <a:off x="4592638" y="3548063"/>
            <a:ext cx="2279650" cy="1344612"/>
          </a:xfrm>
          <a:prstGeom prst="straightConnector1">
            <a:avLst/>
          </a:prstGeom>
          <a:ln w="28575" cmpd="sng">
            <a:solidFill>
              <a:srgbClr val="F6651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>
            <a:stCxn id="101" idx="1"/>
          </p:cNvCxnSpPr>
          <p:nvPr/>
        </p:nvCxnSpPr>
        <p:spPr>
          <a:xfrm flipH="1" flipV="1">
            <a:off x="2362200" y="3548063"/>
            <a:ext cx="2130425" cy="1344612"/>
          </a:xfrm>
          <a:prstGeom prst="straightConnector1">
            <a:avLst/>
          </a:prstGeom>
          <a:ln w="28575" cmpd="sng">
            <a:solidFill>
              <a:srgbClr val="F6651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193925" y="4240213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F6651F"/>
                </a:solidFill>
                <a:latin typeface="Calibri" charset="0"/>
              </a:rPr>
              <a:t>hasInterviewer(i,p)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5608638" y="4243388"/>
            <a:ext cx="1131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F6651F"/>
                </a:solidFill>
                <a:latin typeface="Calibri" charset="0"/>
              </a:rPr>
              <a:t>hasContent(i,s)</a:t>
            </a:r>
          </a:p>
        </p:txBody>
      </p:sp>
      <p:sp>
        <p:nvSpPr>
          <p:cNvPr id="125" name="Abgerundetes Rechteck 124"/>
          <p:cNvSpPr/>
          <p:nvPr/>
        </p:nvSpPr>
        <p:spPr>
          <a:xfrm>
            <a:off x="2730500" y="3387725"/>
            <a:ext cx="1704975" cy="2322513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7032625" y="4697413"/>
            <a:ext cx="142875" cy="142875"/>
          </a:xfrm>
          <a:prstGeom prst="ellipse">
            <a:avLst/>
          </a:prstGeom>
          <a:solidFill>
            <a:srgbClr val="636363"/>
          </a:solidFill>
          <a:ln>
            <a:solidFill>
              <a:srgbClr val="6363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92" name="Gerade Verbindung mit Pfeil 91"/>
          <p:cNvCxnSpPr>
            <a:stCxn id="18" idx="2"/>
            <a:endCxn id="19" idx="6"/>
          </p:cNvCxnSpPr>
          <p:nvPr/>
        </p:nvCxnSpPr>
        <p:spPr>
          <a:xfrm flipH="1">
            <a:off x="3711575" y="4768850"/>
            <a:ext cx="1731963" cy="0"/>
          </a:xfrm>
          <a:prstGeom prst="straightConnector1">
            <a:avLst/>
          </a:prstGeom>
          <a:ln w="28575" cmpd="sng">
            <a:solidFill>
              <a:srgbClr val="FF6410"/>
            </a:solidFill>
            <a:prstDash val="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Abgerundetes Rechteck 90"/>
          <p:cNvSpPr/>
          <p:nvPr/>
        </p:nvSpPr>
        <p:spPr>
          <a:xfrm>
            <a:off x="4776788" y="3408362"/>
            <a:ext cx="1704975" cy="2322513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78" name="Rectangle 28"/>
          <p:cNvSpPr>
            <a:spLocks noChangeArrowheads="1"/>
          </p:cNvSpPr>
          <p:nvPr/>
        </p:nvSpPr>
        <p:spPr bwMode="auto">
          <a:xfrm>
            <a:off x="6781800" y="648811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CASAM 08-11 ]</a:t>
            </a:r>
          </a:p>
        </p:txBody>
      </p:sp>
      <p:sp>
        <p:nvSpPr>
          <p:cNvPr id="47179" name="Foliennummernplatzhalter 28"/>
          <p:cNvSpPr txBox="1">
            <a:spLocks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5FB0E1-AEE1-9D44-9705-5ECDF77C7575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25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3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8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9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9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9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0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0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0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5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45  E" pathEditMode="relative" ptsTypes="">
                                      <p:cBhvr>
                                        <p:cTn id="1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3" grpId="0"/>
      <p:bldP spid="44" grpId="0"/>
      <p:bldP spid="45" grpId="0"/>
      <p:bldP spid="46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2" grpId="0"/>
      <p:bldP spid="63" grpId="0"/>
      <p:bldP spid="64" grpId="0"/>
      <p:bldP spid="65" grpId="0"/>
      <p:bldP spid="50" grpId="0"/>
      <p:bldP spid="51" grpId="0"/>
      <p:bldP spid="100" grpId="0"/>
      <p:bldP spid="1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12763"/>
            <a:ext cx="8352928" cy="914400"/>
          </a:xfrm>
        </p:spPr>
        <p:txBody>
          <a:bodyPr/>
          <a:lstStyle/>
          <a:p>
            <a:r>
              <a:rPr lang="de-DE" dirty="0" err="1" smtClean="0"/>
              <a:t>Assumptions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Research Goals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Way of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FF00"/>
                </a:solidFill>
              </a:rPr>
              <a:t>also </a:t>
            </a:r>
            <a:r>
              <a:rPr lang="de-DE" dirty="0">
                <a:solidFill>
                  <a:srgbClr val="FFFF00"/>
                </a:solidFill>
              </a:rPr>
              <a:t>relevant </a:t>
            </a:r>
            <a:r>
              <a:rPr lang="de-DE" dirty="0" err="1">
                <a:solidFill>
                  <a:srgbClr val="FFFF00"/>
                </a:solidFill>
              </a:rPr>
              <a:t>for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smtClean="0">
                <a:solidFill>
                  <a:srgbClr val="FFFF00"/>
                </a:solidFill>
              </a:rPr>
              <a:t>professional </a:t>
            </a:r>
            <a:r>
              <a:rPr lang="de-DE" dirty="0" err="1" smtClean="0">
                <a:solidFill>
                  <a:srgbClr val="FFFF00"/>
                </a:solidFill>
              </a:rPr>
              <a:t>environments</a:t>
            </a:r>
            <a:endParaRPr lang="de-DE" dirty="0" smtClean="0">
              <a:solidFill>
                <a:srgbClr val="FFFF00"/>
              </a:solidFill>
            </a:endParaRPr>
          </a:p>
          <a:p>
            <a:pPr lvl="1"/>
            <a:r>
              <a:rPr lang="de-DE" dirty="0" smtClean="0"/>
              <a:t>E.g.,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asks</a:t>
            </a:r>
            <a:r>
              <a:rPr lang="de-DE" dirty="0" smtClean="0"/>
              <a:t> in </a:t>
            </a:r>
            <a:r>
              <a:rPr lang="de-DE" dirty="0" err="1" smtClean="0"/>
              <a:t>hospitals</a:t>
            </a:r>
            <a:endParaRPr lang="de-DE" dirty="0"/>
          </a:p>
          <a:p>
            <a:r>
              <a:rPr lang="de-DE" dirty="0" smtClean="0"/>
              <a:t>Need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of </a:t>
            </a:r>
            <a:r>
              <a:rPr lang="de-DE" dirty="0" err="1" smtClean="0"/>
              <a:t>interactive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FF00"/>
                </a:solidFill>
              </a:rPr>
              <a:t>less</a:t>
            </a:r>
            <a:r>
              <a:rPr lang="de-DE" dirty="0" smtClean="0">
                <a:solidFill>
                  <a:srgbClr val="FFFF00"/>
                </a:solidFill>
              </a:rPr>
              <a:t> expensive</a:t>
            </a:r>
          </a:p>
          <a:p>
            <a:r>
              <a:rPr lang="de-DE" dirty="0" err="1" smtClean="0">
                <a:solidFill>
                  <a:srgbClr val="FFFFFF"/>
                </a:solidFill>
              </a:rPr>
              <a:t>Ensure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authors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have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fun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producing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apps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involving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media</a:t>
            </a:r>
            <a:endParaRPr lang="de-DE" dirty="0" smtClean="0">
              <a:solidFill>
                <a:srgbClr val="FFFFFF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08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56307"/>
            <a:ext cx="8147050" cy="6269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latin typeface="Consolas" charset="0"/>
                <a:ea typeface="ＭＳ Ｐゴシック" charset="0"/>
                <a:cs typeface="ＭＳ Ｐゴシック" charset="0"/>
              </a:rPr>
              <a:t>Generating </a:t>
            </a:r>
            <a:r>
              <a:rPr lang="de-DE" dirty="0" err="1" smtClean="0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Symbolical</a:t>
            </a:r>
            <a:r>
              <a:rPr lang="de-DE" dirty="0" smtClean="0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Consolas" charset="0"/>
                <a:ea typeface="ＭＳ Ｐゴシック" charset="0"/>
                <a:cs typeface="ＭＳ Ｐゴシック" charset="0"/>
              </a:rPr>
              <a:t>Semantic</a:t>
            </a:r>
            <a:r>
              <a:rPr lang="de-DE" dirty="0" smtClean="0">
                <a:latin typeface="Consolas" charset="0"/>
                <a:ea typeface="ＭＳ Ｐゴシック" charset="0"/>
                <a:cs typeface="ＭＳ Ｐゴシック" charset="0"/>
              </a:rPr>
              <a:t> Content </a:t>
            </a:r>
            <a:r>
              <a:rPr lang="de-DE" dirty="0" err="1">
                <a:latin typeface="Consolas" charset="0"/>
                <a:ea typeface="ＭＳ Ｐゴシック" charset="0"/>
                <a:cs typeface="ＭＳ Ｐゴシック" charset="0"/>
              </a:rPr>
              <a:t>Descriptions</a:t>
            </a:r>
            <a:r>
              <a:rPr lang="de-DE" dirty="0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Consolas" charset="0"/>
                <a:ea typeface="ＭＳ Ｐゴシック" charset="0"/>
                <a:cs typeface="ＭＳ Ｐゴシック" charset="0"/>
              </a:rPr>
              <a:t>for</a:t>
            </a:r>
            <a:r>
              <a:rPr lang="de-DE" dirty="0">
                <a:latin typeface="Consolas" charset="0"/>
                <a:ea typeface="ＭＳ Ｐゴシック" charset="0"/>
                <a:cs typeface="ＭＳ Ｐゴシック" charset="0"/>
              </a:rPr>
              <a:t> Multimedia </a:t>
            </a:r>
            <a:r>
              <a:rPr lang="de-DE" dirty="0" err="1">
                <a:latin typeface="Consolas" charset="0"/>
                <a:ea typeface="ＭＳ Ｐゴシック" charset="0"/>
                <a:cs typeface="ＭＳ Ｐゴシック" charset="0"/>
              </a:rPr>
              <a:t>Documents</a:t>
            </a:r>
            <a:endParaRPr lang="de-DE" dirty="0"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Inhaltsplatzhalter 2"/>
          <p:cNvSpPr>
            <a:spLocks noGrp="1"/>
          </p:cNvSpPr>
          <p:nvPr>
            <p:ph idx="1"/>
          </p:nvPr>
        </p:nvSpPr>
        <p:spPr>
          <a:xfrm>
            <a:off x="539750" y="2596282"/>
            <a:ext cx="8424737" cy="4073078"/>
          </a:xfrm>
        </p:spPr>
        <p:txBody>
          <a:bodyPr/>
          <a:lstStyle/>
          <a:p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Establish</a:t>
            </a:r>
            <a:r>
              <a:rPr lang="de-DE" dirty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relations</a:t>
            </a:r>
            <a:r>
              <a:rPr lang="de-DE" dirty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external</a:t>
            </a:r>
            <a:r>
              <a:rPr lang="de-DE" dirty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resource</a:t>
            </a:r>
            <a:r>
              <a:rPr lang="de-DE" dirty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 such </a:t>
            </a:r>
            <a:r>
              <a:rPr lang="de-DE" dirty="0" err="1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as</a:t>
            </a:r>
            <a:r>
              <a:rPr lang="de-DE" dirty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, e.g., </a:t>
            </a:r>
            <a:r>
              <a:rPr lang="de-DE" dirty="0">
                <a:solidFill>
                  <a:srgbClr val="61B6FF"/>
                </a:solidFill>
                <a:latin typeface="Corbel" charset="0"/>
                <a:ea typeface="ＭＳ Ｐゴシック" charset="0"/>
                <a:cs typeface="ＭＳ Ｐゴシック" charset="0"/>
              </a:rPr>
              <a:t>Google </a:t>
            </a:r>
            <a:r>
              <a:rPr lang="de-DE" dirty="0" err="1">
                <a:solidFill>
                  <a:srgbClr val="61B6FF"/>
                </a:solidFill>
                <a:latin typeface="Corbel" charset="0"/>
                <a:ea typeface="ＭＳ Ｐゴシック" charset="0"/>
                <a:cs typeface="ＭＳ Ｐゴシック" charset="0"/>
              </a:rPr>
              <a:t>Knowledge</a:t>
            </a:r>
            <a:r>
              <a:rPr lang="de-DE" dirty="0">
                <a:solidFill>
                  <a:srgbClr val="61B6FF"/>
                </a:solidFill>
                <a:latin typeface="Corbel" charset="0"/>
                <a:ea typeface="ＭＳ Ｐゴシック" charset="0"/>
                <a:cs typeface="ＭＳ Ｐゴシック" charset="0"/>
              </a:rPr>
              <a:t> Graph</a:t>
            </a:r>
            <a:endParaRPr lang="de-DE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r>
              <a:rPr lang="de-DE" dirty="0" err="1" smtClean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Derive</a:t>
            </a:r>
            <a:r>
              <a:rPr lang="de-DE" dirty="0" smtClean="0">
                <a:solidFill>
                  <a:srgbClr val="F2F2F2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relational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descriptions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of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media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content</a:t>
            </a:r>
            <a:endParaRPr lang="de-DE" dirty="0">
              <a:solidFill>
                <a:srgbClr val="FFFF00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Automatic</a:t>
            </a:r>
            <a:r>
              <a:rPr lang="de-DE" dirty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„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interpretation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“ ...</a:t>
            </a:r>
          </a:p>
          <a:p>
            <a:pPr lvl="1"/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... on different 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layers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 of 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abstraction</a:t>
            </a:r>
            <a:endParaRPr lang="de-DE" dirty="0">
              <a:solidFill>
                <a:schemeClr val="accent1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Ontologies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inference</a:t>
            </a:r>
            <a:r>
              <a:rPr lang="de-DE" dirty="0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solidFill>
                  <a:schemeClr val="accent1"/>
                </a:solidFill>
                <a:latin typeface="Corbel" charset="0"/>
                <a:ea typeface="ＭＳ Ｐゴシック" charset="0"/>
                <a:cs typeface="ＭＳ Ｐゴシック" charset="0"/>
              </a:rPr>
              <a:t>problems</a:t>
            </a:r>
            <a:endParaRPr lang="de-DE" dirty="0" smtClean="0">
              <a:solidFill>
                <a:schemeClr val="accent1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de-DE" dirty="0" err="1" smtClean="0">
                <a:solidFill>
                  <a:srgbClr val="FFFF00"/>
                </a:solidFill>
                <a:latin typeface="Corbel" charset="0"/>
                <a:ea typeface="ＭＳ Ｐゴシック" charset="0"/>
              </a:rPr>
              <a:t>Deduction</a:t>
            </a:r>
            <a:r>
              <a:rPr lang="de-DE" dirty="0" smtClean="0">
                <a:solidFill>
                  <a:srgbClr val="FFFF00"/>
                </a:solidFill>
                <a:latin typeface="Corbel" charset="0"/>
                <a:ea typeface="ＭＳ Ｐゴシック" charset="0"/>
              </a:rPr>
              <a:t> </a:t>
            </a:r>
            <a:r>
              <a:rPr lang="de-DE" dirty="0">
                <a:latin typeface="Corbel" charset="0"/>
                <a:ea typeface="ＭＳ Ｐゴシック" charset="0"/>
              </a:rPr>
              <a:t>(Find </a:t>
            </a:r>
            <a:r>
              <a:rPr lang="de-DE" dirty="0" err="1">
                <a:latin typeface="Corbel" charset="0"/>
                <a:ea typeface="ＭＳ Ｐゴシック" charset="0"/>
              </a:rPr>
              <a:t>implicit</a:t>
            </a:r>
            <a:r>
              <a:rPr lang="de-DE" dirty="0">
                <a:latin typeface="Corbel" charset="0"/>
                <a:ea typeface="ＭＳ Ｐゴシック" charset="0"/>
              </a:rPr>
              <a:t> </a:t>
            </a:r>
            <a:r>
              <a:rPr lang="de-DE" dirty="0" err="1">
                <a:latin typeface="Corbel" charset="0"/>
                <a:ea typeface="ＭＳ Ｐゴシック" charset="0"/>
              </a:rPr>
              <a:t>descriptions</a:t>
            </a:r>
            <a:r>
              <a:rPr lang="de-DE" dirty="0">
                <a:latin typeface="Corbel" charset="0"/>
                <a:ea typeface="ＭＳ Ｐゴシック" charset="0"/>
              </a:rPr>
              <a:t>)</a:t>
            </a:r>
          </a:p>
          <a:p>
            <a:pPr lvl="1"/>
            <a:r>
              <a:rPr lang="de-DE" dirty="0" err="1">
                <a:solidFill>
                  <a:srgbClr val="FFFF00"/>
                </a:solidFill>
                <a:latin typeface="Corbel" charset="0"/>
                <a:ea typeface="ＭＳ Ｐゴシック" charset="0"/>
              </a:rPr>
              <a:t>Abduction</a:t>
            </a:r>
            <a:r>
              <a:rPr lang="de-DE" dirty="0">
                <a:solidFill>
                  <a:srgbClr val="FFFF00"/>
                </a:solidFill>
                <a:latin typeface="Corbel" charset="0"/>
                <a:ea typeface="ＭＳ Ｐゴシック" charset="0"/>
              </a:rPr>
              <a:t> </a:t>
            </a:r>
            <a:r>
              <a:rPr lang="de-DE" dirty="0">
                <a:latin typeface="Corbel" charset="0"/>
                <a:ea typeface="ＭＳ Ｐゴシック" charset="0"/>
              </a:rPr>
              <a:t>(</a:t>
            </a:r>
            <a:r>
              <a:rPr lang="de-DE" dirty="0" err="1">
                <a:latin typeface="Corbel" charset="0"/>
                <a:ea typeface="ＭＳ Ｐゴシック" charset="0"/>
              </a:rPr>
              <a:t>Explain</a:t>
            </a:r>
            <a:r>
              <a:rPr lang="de-DE" dirty="0">
                <a:latin typeface="Corbel" charset="0"/>
                <a:ea typeface="ＭＳ Ｐゴシック" charset="0"/>
              </a:rPr>
              <a:t> „</a:t>
            </a:r>
            <a:r>
              <a:rPr lang="de-DE" dirty="0" err="1" smtClean="0">
                <a:latin typeface="Corbel" charset="0"/>
                <a:ea typeface="ＭＳ Ｐゴシック" charset="0"/>
              </a:rPr>
              <a:t>observations</a:t>
            </a:r>
            <a:r>
              <a:rPr lang="de-DE" dirty="0" smtClean="0">
                <a:latin typeface="Corbel" charset="0"/>
                <a:ea typeface="ＭＳ Ｐゴシック" charset="0"/>
              </a:rPr>
              <a:t>“</a:t>
            </a:r>
            <a:r>
              <a:rPr lang="de-DE" altLang="ja-JP" dirty="0" smtClean="0">
                <a:latin typeface="Corbel" charset="0"/>
                <a:ea typeface="ＭＳ Ｐゴシック" charset="0"/>
              </a:rPr>
              <a:t>)</a:t>
            </a:r>
            <a:endParaRPr lang="de-DE" dirty="0">
              <a:latin typeface="Corbel" charset="0"/>
              <a:ea typeface="ＭＳ Ｐゴシック" charset="0"/>
            </a:endParaRPr>
          </a:p>
        </p:txBody>
      </p:sp>
      <p:sp>
        <p:nvSpPr>
          <p:cNvPr id="18435" name="Rectangle 28"/>
          <p:cNvSpPr>
            <a:spLocks noChangeArrowheads="1"/>
          </p:cNvSpPr>
          <p:nvPr/>
        </p:nvSpPr>
        <p:spPr bwMode="auto">
          <a:xfrm>
            <a:off x="6781800" y="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18436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C08A8F-65D2-FD43-BD5D-856D21840773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4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Query answering wrt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ontologies</a:t>
            </a:r>
          </a:p>
        </p:txBody>
      </p:sp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609600" y="1752600"/>
            <a:ext cx="792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  <a:tab pos="915988" algn="l"/>
                <a:tab pos="1373188" algn="l"/>
                <a:tab pos="1830388" algn="l"/>
                <a:tab pos="2287588" algn="l"/>
                <a:tab pos="2744788" algn="l"/>
                <a:tab pos="3201988" algn="l"/>
                <a:tab pos="3659188" algn="l"/>
                <a:tab pos="4116388" algn="l"/>
                <a:tab pos="4573588" algn="l"/>
                <a:tab pos="5030788" algn="l"/>
                <a:tab pos="5487988" algn="l"/>
                <a:tab pos="5945188" algn="l"/>
                <a:tab pos="6402388" algn="l"/>
                <a:tab pos="6859588" algn="l"/>
                <a:tab pos="7316788" algn="l"/>
                <a:tab pos="7773988" algn="l"/>
                <a:tab pos="8231188" algn="l"/>
                <a:tab pos="8688388" algn="l"/>
                <a:tab pos="91455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2000"/>
              </a:lnSpc>
              <a:spcBef>
                <a:spcPts val="550"/>
              </a:spcBef>
              <a:buClr>
                <a:schemeClr val="accent1"/>
              </a:buClr>
            </a:pPr>
            <a:r>
              <a:rPr sz="2200" noProof="1">
                <a:latin typeface="Corbel" charset="0"/>
              </a:rPr>
              <a:t>Example</a:t>
            </a: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550"/>
              </a:spcBef>
              <a:buClr>
                <a:schemeClr val="accent1"/>
              </a:buClr>
            </a:pPr>
            <a:endParaRPr sz="2200" noProof="1">
              <a:latin typeface="Corbel" charset="0"/>
            </a:endParaRPr>
          </a:p>
          <a:p>
            <a:pPr defTabSz="914400" eaLnBrk="1" hangingPunct="1">
              <a:spcBef>
                <a:spcPts val="450"/>
              </a:spcBef>
              <a:buClr>
                <a:schemeClr val="accent1"/>
              </a:buClr>
            </a:pPr>
            <a:endParaRPr sz="1800" noProof="1">
              <a:latin typeface="Corbel" charset="0"/>
            </a:endParaRPr>
          </a:p>
          <a:p>
            <a:pPr defTabSz="914400" eaLnBrk="1" hangingPunct="1">
              <a:spcBef>
                <a:spcPts val="450"/>
              </a:spcBef>
              <a:buClr>
                <a:schemeClr val="accent1"/>
              </a:buClr>
            </a:pPr>
            <a:endParaRPr sz="1800" noProof="1">
              <a:latin typeface="Corbel" charset="0"/>
            </a:endParaRPr>
          </a:p>
          <a:p>
            <a:pPr defTabSz="914400" eaLnBrk="1" hangingPunct="1">
              <a:spcBef>
                <a:spcPts val="450"/>
              </a:spcBef>
              <a:buClr>
                <a:schemeClr val="accent1"/>
              </a:buClr>
            </a:pPr>
            <a:r>
              <a:rPr sz="2000" noProof="1">
                <a:latin typeface="Corbel" charset="0"/>
              </a:rPr>
              <a:t>Anfrage</a:t>
            </a:r>
          </a:p>
          <a:p>
            <a:pPr defTabSz="914400" eaLnBrk="1" hangingPunct="1">
              <a:spcBef>
                <a:spcPts val="450"/>
              </a:spcBef>
              <a:buClr>
                <a:schemeClr val="accent1"/>
              </a:buClr>
            </a:pPr>
            <a:r>
              <a:rPr sz="2000" noProof="1">
                <a:latin typeface="Corbel" charset="0"/>
              </a:rPr>
              <a:t>{ ( </a:t>
            </a:r>
            <a:r>
              <a:rPr sz="2000" noProof="1">
                <a:solidFill>
                  <a:srgbClr val="FF0000"/>
                </a:solidFill>
                <a:latin typeface="Corbel" charset="0"/>
              </a:rPr>
              <a:t>X</a:t>
            </a:r>
            <a:r>
              <a:rPr sz="2000" noProof="1">
                <a:latin typeface="Corbel" charset="0"/>
              </a:rPr>
              <a:t> ) | controlledBy( </a:t>
            </a:r>
            <a:r>
              <a:rPr sz="2000" noProof="1">
                <a:solidFill>
                  <a:srgbClr val="FF0000"/>
                </a:solidFill>
                <a:latin typeface="Corbel" charset="0"/>
              </a:rPr>
              <a:t>X</a:t>
            </a:r>
            <a:r>
              <a:rPr sz="2000" noProof="1">
                <a:latin typeface="Corbel" charset="0"/>
              </a:rPr>
              <a:t>, </a:t>
            </a:r>
            <a:r>
              <a:rPr sz="2000" noProof="1">
                <a:solidFill>
                  <a:srgbClr val="3CFF5A"/>
                </a:solidFill>
                <a:latin typeface="Corbel" charset="0"/>
              </a:rPr>
              <a:t>Y</a:t>
            </a:r>
            <a:r>
              <a:rPr sz="2000" noProof="1">
                <a:latin typeface="Corbel" charset="0"/>
              </a:rPr>
              <a:t> ) }</a:t>
            </a:r>
          </a:p>
          <a:p>
            <a:pPr defTabSz="914400" eaLnBrk="1" hangingPunct="1">
              <a:spcBef>
                <a:spcPts val="450"/>
              </a:spcBef>
              <a:buClr>
                <a:schemeClr val="accent1"/>
              </a:buClr>
            </a:pPr>
            <a:r>
              <a:rPr sz="2000" noProof="1">
                <a:latin typeface="Corbel" charset="0"/>
              </a:rPr>
              <a:t>?- X=BLB</a:t>
            </a:r>
            <a:endParaRPr sz="2000" noProof="1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609600" y="2438400"/>
            <a:ext cx="289083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sz="1600" noProof="1">
                <a:latin typeface="Monaco" charset="0"/>
                <a:cs typeface="Arial" charset="0"/>
              </a:rPr>
              <a:t>controlledBy(BLB, HSH)‏</a:t>
            </a:r>
          </a:p>
          <a:p>
            <a:pPr>
              <a:lnSpc>
                <a:spcPct val="10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sz="1600" noProof="1">
              <a:latin typeface="Monaco" charset="0"/>
              <a:cs typeface="Arial" charset="0"/>
            </a:endParaRPr>
          </a:p>
          <a:p>
            <a:pPr>
              <a:lnSpc>
                <a:spcPct val="10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sz="1600" noProof="1">
                <a:latin typeface="Monaco" charset="0"/>
                <a:cs typeface="Arial" charset="0"/>
              </a:rPr>
              <a:t>Bank(HRE)‏</a:t>
            </a:r>
          </a:p>
        </p:txBody>
      </p:sp>
      <p:grpSp>
        <p:nvGrpSpPr>
          <p:cNvPr id="19460" name="Gruppierung 60"/>
          <p:cNvGrpSpPr>
            <a:grpSpLocks/>
          </p:cNvGrpSpPr>
          <p:nvPr/>
        </p:nvGrpSpPr>
        <p:grpSpPr bwMode="auto">
          <a:xfrm>
            <a:off x="4113213" y="5248275"/>
            <a:ext cx="4802187" cy="1457325"/>
            <a:chOff x="4113213" y="5248275"/>
            <a:chExt cx="4802187" cy="1457326"/>
          </a:xfrm>
        </p:grpSpPr>
        <p:sp>
          <p:nvSpPr>
            <p:cNvPr id="19483" name="Rechteck 21"/>
            <p:cNvSpPr>
              <a:spLocks noChangeArrowheads="1"/>
            </p:cNvSpPr>
            <p:nvPr/>
          </p:nvSpPr>
          <p:spPr bwMode="auto">
            <a:xfrm>
              <a:off x="4114800" y="5257800"/>
              <a:ext cx="18002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sz="1800" noProof="1">
                  <a:latin typeface="Corbel" charset="0"/>
                </a:rPr>
                <a:t>MortgageLender</a:t>
              </a:r>
            </a:p>
          </p:txBody>
        </p:sp>
        <p:sp>
          <p:nvSpPr>
            <p:cNvPr id="19484" name="Rechteck 22"/>
            <p:cNvSpPr>
              <a:spLocks noChangeArrowheads="1"/>
            </p:cNvSpPr>
            <p:nvPr/>
          </p:nvSpPr>
          <p:spPr bwMode="auto">
            <a:xfrm>
              <a:off x="6284913" y="5257800"/>
              <a:ext cx="6683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orbel" charset="0"/>
                </a:rPr>
                <a:t>Bank</a:t>
              </a:r>
            </a:p>
          </p:txBody>
        </p:sp>
        <p:sp>
          <p:nvSpPr>
            <p:cNvPr id="19485" name="Rechteck 23"/>
            <p:cNvSpPr>
              <a:spLocks noChangeArrowheads="1"/>
            </p:cNvSpPr>
            <p:nvPr/>
          </p:nvSpPr>
          <p:spPr bwMode="auto">
            <a:xfrm>
              <a:off x="7467600" y="5257800"/>
              <a:ext cx="1404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sz="1800" noProof="1">
                  <a:latin typeface="Corbel" charset="0"/>
                </a:rPr>
                <a:t>controlledBy</a:t>
              </a:r>
            </a:p>
          </p:txBody>
        </p:sp>
        <p:grpSp>
          <p:nvGrpSpPr>
            <p:cNvPr id="19486" name="Gruppierung 34"/>
            <p:cNvGrpSpPr>
              <a:grpSpLocks/>
            </p:cNvGrpSpPr>
            <p:nvPr/>
          </p:nvGrpSpPr>
          <p:grpSpPr bwMode="auto">
            <a:xfrm>
              <a:off x="4113213" y="5254625"/>
              <a:ext cx="1803400" cy="1450975"/>
              <a:chOff x="4114006" y="5254624"/>
              <a:chExt cx="1802082" cy="1450976"/>
            </a:xfrm>
          </p:grpSpPr>
          <p:cxnSp>
            <p:nvCxnSpPr>
              <p:cNvPr id="25" name="Gerade Verbindung 24"/>
              <p:cNvCxnSpPr/>
              <p:nvPr/>
            </p:nvCxnSpPr>
            <p:spPr>
              <a:xfrm>
                <a:off x="4114800" y="5254624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4114800" y="6699711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/>
            </p:nvCxnSpPr>
            <p:spPr>
              <a:xfrm rot="5400000" flipH="1" flipV="1">
                <a:off x="5194735" y="5978359"/>
                <a:ext cx="1441117" cy="1588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 rot="5400000" flipH="1" flipV="1">
                <a:off x="3397186" y="5980509"/>
                <a:ext cx="1436022" cy="2382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/>
            </p:nvCxnSpPr>
            <p:spPr>
              <a:xfrm>
                <a:off x="4114006" y="5627132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7" name="Gruppierung 35"/>
            <p:cNvGrpSpPr>
              <a:grpSpLocks/>
            </p:cNvGrpSpPr>
            <p:nvPr/>
          </p:nvGrpSpPr>
          <p:grpSpPr bwMode="auto">
            <a:xfrm>
              <a:off x="6096000" y="5248275"/>
              <a:ext cx="1069975" cy="1450975"/>
              <a:chOff x="4114006" y="5254624"/>
              <a:chExt cx="1802082" cy="1450976"/>
            </a:xfrm>
          </p:grpSpPr>
          <p:cxnSp>
            <p:nvCxnSpPr>
              <p:cNvPr id="37" name="Gerade Verbindung 36"/>
              <p:cNvCxnSpPr/>
              <p:nvPr/>
            </p:nvCxnSpPr>
            <p:spPr>
              <a:xfrm>
                <a:off x="4114800" y="5254624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4114800" y="6699711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 rot="5400000" flipH="1" flipV="1">
                <a:off x="5194735" y="5978359"/>
                <a:ext cx="1441117" cy="1588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 rot="5400000" flipH="1" flipV="1">
                <a:off x="3397186" y="5980509"/>
                <a:ext cx="1436022" cy="2382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/>
            </p:nvCxnSpPr>
            <p:spPr>
              <a:xfrm>
                <a:off x="4114006" y="5627132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8" name="Gruppierung 41"/>
            <p:cNvGrpSpPr>
              <a:grpSpLocks/>
            </p:cNvGrpSpPr>
            <p:nvPr/>
          </p:nvGrpSpPr>
          <p:grpSpPr bwMode="auto">
            <a:xfrm>
              <a:off x="7439025" y="5254625"/>
              <a:ext cx="1476375" cy="1450975"/>
              <a:chOff x="4114006" y="5254624"/>
              <a:chExt cx="1802082" cy="1450976"/>
            </a:xfrm>
          </p:grpSpPr>
          <p:cxnSp>
            <p:nvCxnSpPr>
              <p:cNvPr id="43" name="Gerade Verbindung 42"/>
              <p:cNvCxnSpPr/>
              <p:nvPr/>
            </p:nvCxnSpPr>
            <p:spPr>
              <a:xfrm>
                <a:off x="4114800" y="5254624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>
                <a:off x="4114800" y="6699711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/>
            </p:nvCxnSpPr>
            <p:spPr>
              <a:xfrm rot="5400000" flipH="1" flipV="1">
                <a:off x="5194735" y="5978359"/>
                <a:ext cx="1441117" cy="1588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/>
            </p:nvCxnSpPr>
            <p:spPr>
              <a:xfrm rot="5400000" flipH="1" flipV="1">
                <a:off x="3397186" y="5980509"/>
                <a:ext cx="1436022" cy="2382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4114006" y="5627132"/>
                <a:ext cx="1800493" cy="5889"/>
              </a:xfrm>
              <a:prstGeom prst="line">
                <a:avLst/>
              </a:prstGeom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Gerade Verbindung 47"/>
            <p:cNvCxnSpPr/>
            <p:nvPr/>
          </p:nvCxnSpPr>
          <p:spPr>
            <a:xfrm rot="5400000" flipH="1" flipV="1">
              <a:off x="7653621" y="6169311"/>
              <a:ext cx="1072579" cy="1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90" name="Rechteck 51"/>
            <p:cNvSpPr>
              <a:spLocks noChangeArrowheads="1"/>
            </p:cNvSpPr>
            <p:nvPr/>
          </p:nvSpPr>
          <p:spPr bwMode="auto">
            <a:xfrm>
              <a:off x="6288088" y="5675313"/>
              <a:ext cx="6032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BD0E4"/>
                  </a:solidFill>
                  <a:latin typeface="Corbel" charset="0"/>
                </a:rPr>
                <a:t>HRE</a:t>
              </a:r>
            </a:p>
          </p:txBody>
        </p:sp>
        <p:sp>
          <p:nvSpPr>
            <p:cNvPr id="19491" name="Rechteck 52"/>
            <p:cNvSpPr>
              <a:spLocks noChangeArrowheads="1"/>
            </p:cNvSpPr>
            <p:nvPr/>
          </p:nvSpPr>
          <p:spPr bwMode="auto">
            <a:xfrm>
              <a:off x="7516813" y="5675313"/>
              <a:ext cx="5794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BD0E4"/>
                  </a:solidFill>
                  <a:latin typeface="Corbel" charset="0"/>
                </a:rPr>
                <a:t>BLB</a:t>
              </a:r>
            </a:p>
          </p:txBody>
        </p:sp>
        <p:sp>
          <p:nvSpPr>
            <p:cNvPr id="19492" name="Rechteck 53"/>
            <p:cNvSpPr>
              <a:spLocks noChangeArrowheads="1"/>
            </p:cNvSpPr>
            <p:nvPr/>
          </p:nvSpPr>
          <p:spPr bwMode="auto">
            <a:xfrm>
              <a:off x="8235950" y="5675313"/>
              <a:ext cx="6207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BD0E4"/>
                  </a:solidFill>
                  <a:latin typeface="Corbel" charset="0"/>
                </a:rPr>
                <a:t>HSH</a:t>
              </a:r>
            </a:p>
          </p:txBody>
        </p:sp>
      </p:grpSp>
      <p:sp>
        <p:nvSpPr>
          <p:cNvPr id="51" name="Rechteck 50"/>
          <p:cNvSpPr>
            <a:spLocks noChangeArrowheads="1"/>
          </p:cNvSpPr>
          <p:nvPr/>
        </p:nvSpPr>
        <p:spPr bwMode="auto">
          <a:xfrm>
            <a:off x="4694238" y="5667375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HRE</a:t>
            </a:r>
          </a:p>
        </p:txBody>
      </p:sp>
      <p:sp>
        <p:nvSpPr>
          <p:cNvPr id="53" name="Rechteck 52"/>
          <p:cNvSpPr>
            <a:spLocks noChangeArrowheads="1"/>
          </p:cNvSpPr>
          <p:nvPr/>
        </p:nvSpPr>
        <p:spPr bwMode="auto">
          <a:xfrm>
            <a:off x="7516813" y="5961063"/>
            <a:ext cx="60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rbel" charset="0"/>
              </a:rPr>
              <a:t>HRE</a:t>
            </a:r>
          </a:p>
        </p:txBody>
      </p:sp>
      <p:sp>
        <p:nvSpPr>
          <p:cNvPr id="54" name="Rechteck 53"/>
          <p:cNvSpPr>
            <a:spLocks noChangeArrowheads="1"/>
          </p:cNvSpPr>
          <p:nvPr/>
        </p:nvSpPr>
        <p:spPr bwMode="auto">
          <a:xfrm>
            <a:off x="8253413" y="5961063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??</a:t>
            </a:r>
          </a:p>
        </p:txBody>
      </p:sp>
      <p:sp>
        <p:nvSpPr>
          <p:cNvPr id="55" name="Rechteck 53"/>
          <p:cNvSpPr>
            <a:spLocks noChangeArrowheads="1"/>
          </p:cNvSpPr>
          <p:nvPr/>
        </p:nvSpPr>
        <p:spPr bwMode="auto">
          <a:xfrm>
            <a:off x="6284913" y="5970588"/>
            <a:ext cx="62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HSH</a:t>
            </a:r>
          </a:p>
        </p:txBody>
      </p:sp>
      <p:sp>
        <p:nvSpPr>
          <p:cNvPr id="56" name="Rechteck 53"/>
          <p:cNvSpPr>
            <a:spLocks noChangeArrowheads="1"/>
          </p:cNvSpPr>
          <p:nvPr/>
        </p:nvSpPr>
        <p:spPr bwMode="auto">
          <a:xfrm>
            <a:off x="4694238" y="5943600"/>
            <a:ext cx="620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HSH</a:t>
            </a:r>
          </a:p>
        </p:txBody>
      </p:sp>
      <p:sp>
        <p:nvSpPr>
          <p:cNvPr id="58" name="Rechteck 52"/>
          <p:cNvSpPr>
            <a:spLocks noChangeArrowheads="1"/>
          </p:cNvSpPr>
          <p:nvPr/>
        </p:nvSpPr>
        <p:spPr bwMode="auto">
          <a:xfrm>
            <a:off x="4708525" y="6248400"/>
            <a:ext cx="579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BLB</a:t>
            </a:r>
          </a:p>
        </p:txBody>
      </p:sp>
      <p:sp>
        <p:nvSpPr>
          <p:cNvPr id="59" name="Rechteck 53"/>
          <p:cNvSpPr>
            <a:spLocks noChangeArrowheads="1"/>
          </p:cNvSpPr>
          <p:nvPr/>
        </p:nvSpPr>
        <p:spPr bwMode="auto">
          <a:xfrm>
            <a:off x="7516813" y="6294438"/>
            <a:ext cx="62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rbel" charset="0"/>
              </a:rPr>
              <a:t>HSH</a:t>
            </a:r>
          </a:p>
        </p:txBody>
      </p:sp>
      <p:sp>
        <p:nvSpPr>
          <p:cNvPr id="60" name="Rechteck 59"/>
          <p:cNvSpPr>
            <a:spLocks noChangeArrowheads="1"/>
          </p:cNvSpPr>
          <p:nvPr/>
        </p:nvSpPr>
        <p:spPr bwMode="auto">
          <a:xfrm>
            <a:off x="8253413" y="6294438"/>
            <a:ext cx="38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51DAFF"/>
                </a:solidFill>
                <a:latin typeface="Corbel" charset="0"/>
              </a:rPr>
              <a:t>??</a:t>
            </a:r>
          </a:p>
        </p:txBody>
      </p:sp>
      <p:grpSp>
        <p:nvGrpSpPr>
          <p:cNvPr id="7" name="Gruppierung 50"/>
          <p:cNvGrpSpPr>
            <a:grpSpLocks/>
          </p:cNvGrpSpPr>
          <p:nvPr/>
        </p:nvGrpSpPr>
        <p:grpSpPr bwMode="auto">
          <a:xfrm>
            <a:off x="5638800" y="1446213"/>
            <a:ext cx="3429000" cy="2851150"/>
            <a:chOff x="5638800" y="1446213"/>
            <a:chExt cx="3429000" cy="2851150"/>
          </a:xfrm>
        </p:grpSpPr>
        <p:sp>
          <p:nvSpPr>
            <p:cNvPr id="19474" name="Rechteck 20"/>
            <p:cNvSpPr>
              <a:spLocks noChangeArrowheads="1"/>
            </p:cNvSpPr>
            <p:nvPr/>
          </p:nvSpPr>
          <p:spPr bwMode="auto">
            <a:xfrm>
              <a:off x="7658100" y="1446213"/>
              <a:ext cx="5334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orbel" charset="0"/>
                </a:rPr>
                <a:t>1..*</a:t>
              </a:r>
            </a:p>
          </p:txBody>
        </p:sp>
        <p:grpSp>
          <p:nvGrpSpPr>
            <p:cNvPr id="19475" name="Gruppierung 41"/>
            <p:cNvGrpSpPr>
              <a:grpSpLocks/>
            </p:cNvGrpSpPr>
            <p:nvPr/>
          </p:nvGrpSpPr>
          <p:grpSpPr bwMode="auto">
            <a:xfrm>
              <a:off x="5638800" y="1692276"/>
              <a:ext cx="3429000" cy="2605087"/>
              <a:chOff x="5638800" y="1814513"/>
              <a:chExt cx="3429000" cy="2605087"/>
            </a:xfrm>
          </p:grpSpPr>
          <p:sp>
            <p:nvSpPr>
              <p:cNvPr id="19476" name="Rechteck 5"/>
              <p:cNvSpPr>
                <a:spLocks noChangeArrowheads="1"/>
              </p:cNvSpPr>
              <p:nvPr/>
            </p:nvSpPr>
            <p:spPr bwMode="auto">
              <a:xfrm>
                <a:off x="5638800" y="1814513"/>
                <a:ext cx="1800225" cy="368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sz="1800" noProof="1">
                    <a:latin typeface="Corbel" charset="0"/>
                  </a:rPr>
                  <a:t>MortgageLender</a:t>
                </a:r>
              </a:p>
            </p:txBody>
          </p:sp>
          <p:sp>
            <p:nvSpPr>
              <p:cNvPr id="19477" name="Rechteck 6"/>
              <p:cNvSpPr>
                <a:spLocks noChangeArrowheads="1"/>
              </p:cNvSpPr>
              <p:nvPr/>
            </p:nvSpPr>
            <p:spPr bwMode="auto">
              <a:xfrm>
                <a:off x="6265863" y="4049713"/>
                <a:ext cx="668337" cy="36988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rbel" charset="0"/>
                  </a:rPr>
                  <a:t>Bank</a:t>
                </a:r>
              </a:p>
            </p:txBody>
          </p:sp>
          <p:cxnSp>
            <p:nvCxnSpPr>
              <p:cNvPr id="9" name="Gerade Verbindung 8"/>
              <p:cNvCxnSpPr/>
              <p:nvPr/>
            </p:nvCxnSpPr>
            <p:spPr>
              <a:xfrm>
                <a:off x="7439293" y="1998539"/>
                <a:ext cx="485507" cy="1588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6953786" y="4250526"/>
                <a:ext cx="971014" cy="3176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/>
              <p:nvPr/>
            </p:nvCxnSpPr>
            <p:spPr>
              <a:xfrm rot="16200000" flipV="1">
                <a:off x="6797221" y="3126120"/>
                <a:ext cx="2255162" cy="2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81" name="Rechteck 16"/>
              <p:cNvSpPr>
                <a:spLocks noChangeArrowheads="1"/>
              </p:cNvSpPr>
              <p:nvPr/>
            </p:nvSpPr>
            <p:spPr bwMode="auto">
              <a:xfrm>
                <a:off x="7934325" y="2971800"/>
                <a:ext cx="11334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sz="1400" noProof="1">
                    <a:latin typeface="Corbel" charset="0"/>
                  </a:rPr>
                  <a:t>controlledBy</a:t>
                </a:r>
              </a:p>
            </p:txBody>
          </p:sp>
          <p:cxnSp>
            <p:nvCxnSpPr>
              <p:cNvPr id="57" name="Gerade Verbindung 56"/>
              <p:cNvCxnSpPr/>
              <p:nvPr/>
            </p:nvCxnSpPr>
            <p:spPr>
              <a:xfrm rot="5400000" flipH="1" flipV="1">
                <a:off x="5679477" y="3110108"/>
                <a:ext cx="1855395" cy="1590"/>
              </a:xfrm>
              <a:prstGeom prst="line">
                <a:avLst/>
              </a:prstGeom>
              <a:ln w="47625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hteck 49"/>
          <p:cNvSpPr>
            <a:spLocks noChangeArrowheads="1"/>
          </p:cNvSpPr>
          <p:nvPr/>
        </p:nvSpPr>
        <p:spPr bwMode="auto">
          <a:xfrm>
            <a:off x="1676400" y="6016625"/>
            <a:ext cx="2130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noProof="1">
                <a:solidFill>
                  <a:srgbClr val="FF0000"/>
                </a:solidFill>
                <a:latin typeface="Corbel" charset="0"/>
              </a:rPr>
              <a:t>X=HRE, X=HSH</a:t>
            </a:r>
            <a:endParaRPr lang="de-DE"/>
          </a:p>
        </p:txBody>
      </p:sp>
      <p:sp>
        <p:nvSpPr>
          <p:cNvPr id="19471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1FE1A4-2933-B34C-B1DE-8D8BE80797BA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5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9472" name="Rectangle 28"/>
          <p:cNvSpPr>
            <a:spLocks noChangeArrowheads="1"/>
          </p:cNvSpPr>
          <p:nvPr/>
        </p:nvSpPr>
        <p:spPr bwMode="auto">
          <a:xfrm>
            <a:off x="0" y="6480175"/>
            <a:ext cx="208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Racer 1998 - ... ]</a:t>
            </a:r>
          </a:p>
        </p:txBody>
      </p:sp>
      <p:sp>
        <p:nvSpPr>
          <p:cNvPr id="19473" name="Rectangle 28"/>
          <p:cNvSpPr>
            <a:spLocks noChangeArrowheads="1"/>
          </p:cNvSpPr>
          <p:nvPr/>
        </p:nvSpPr>
        <p:spPr bwMode="auto">
          <a:xfrm>
            <a:off x="1893888" y="6477000"/>
            <a:ext cx="1912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TONES 05-08 ]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2057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Symbolic representation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of interpretation knowledge: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First-order style / deduction</a:t>
            </a:r>
          </a:p>
        </p:txBody>
      </p:sp>
      <p:pic>
        <p:nvPicPr>
          <p:cNvPr id="21506" name="Picture 5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43263"/>
            <a:ext cx="194468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59629F-5898-9A42-B824-97DAF49C532A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6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21508" name="Inhaltsplatzhalter 2"/>
          <p:cNvSpPr>
            <a:spLocks noGrp="1"/>
          </p:cNvSpPr>
          <p:nvPr>
            <p:ph idx="1"/>
          </p:nvPr>
        </p:nvSpPr>
        <p:spPr>
          <a:xfrm>
            <a:off x="381000" y="2557463"/>
            <a:ext cx="7354888" cy="4146550"/>
          </a:xfrm>
        </p:spPr>
        <p:txBody>
          <a:bodyPr/>
          <a:lstStyle/>
          <a:p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∀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y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z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: Jumper(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y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),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touches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(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y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z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), Pole(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z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)</a:t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/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∃x :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PoleVault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( x ),</a:t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          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PV_InStartPhase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( x ),</a:t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          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hasPart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( x,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y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), </a:t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          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hasPart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( x, </a:t>
            </a:r>
            <a:r>
              <a:rPr lang="de-DE" dirty="0" err="1">
                <a:latin typeface="Corbel" charset="0"/>
                <a:ea typeface="ＭＳ Ｐゴシック" charset="0"/>
                <a:cs typeface="ＭＳ Ｐゴシック" charset="0"/>
              </a:rPr>
              <a:t>z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Hard </a:t>
            </a:r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realize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...</a:t>
            </a:r>
          </a:p>
          <a:p>
            <a:pPr lvl="1"/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No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control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over</a:t>
            </a:r>
            <a:r>
              <a:rPr lang="de-DE" dirty="0" smtClean="0">
                <a:latin typeface="Corbel" charset="0"/>
                <a:ea typeface="ＭＳ Ｐゴシック" charset="0"/>
                <a:cs typeface="ＭＳ Ｐゴシック" charset="0"/>
              </a:rPr>
              <a:t> first-order </a:t>
            </a:r>
            <a:r>
              <a:rPr lang="de-DE" dirty="0" err="1" smtClean="0">
                <a:latin typeface="Corbel" charset="0"/>
                <a:ea typeface="ＭＳ Ｐゴシック" charset="0"/>
                <a:cs typeface="ＭＳ Ｐゴシック" charset="0"/>
              </a:rPr>
              <a:t>prover</a:t>
            </a:r>
            <a:endParaRPr lang="de-DE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/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</a:br>
            <a:r>
              <a:rPr lang="de-DE" dirty="0">
                <a:latin typeface="Corbel" charset="0"/>
                <a:ea typeface="ＭＳ Ｐゴシック" charset="0"/>
                <a:cs typeface="ＭＳ Ｐゴシック" charset="0"/>
              </a:rPr>
              <a:t>                      </a:t>
            </a:r>
            <a:r>
              <a:rPr lang="de-DE" dirty="0">
                <a:latin typeface="Corbel" charset="0"/>
                <a:ea typeface="ＭＳ Ｐゴシック" charset="0"/>
                <a:cs typeface="ＭＳ Ｐゴシック" charset="0"/>
                <a:sym typeface="Wingdings" charset="0"/>
              </a:rPr>
              <a:t/>
            </a:r>
            <a:br>
              <a:rPr lang="de-DE" dirty="0">
                <a:latin typeface="Corbel" charset="0"/>
                <a:ea typeface="ＭＳ Ｐゴシック" charset="0"/>
                <a:cs typeface="ＭＳ Ｐゴシック" charset="0"/>
                <a:sym typeface="Wingdings" charset="0"/>
              </a:rPr>
            </a:br>
            <a:endParaRPr lang="de-DE" dirty="0">
              <a:latin typeface="Corbe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Symbolic representation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of interpretation knowledge:</a:t>
            </a:r>
            <a:br>
              <a:rPr lang="en-US">
                <a:latin typeface="Consola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Datalog style / abduction</a:t>
            </a:r>
          </a:p>
        </p:txBody>
      </p:sp>
      <p:pic>
        <p:nvPicPr>
          <p:cNvPr id="23554" name="Picture 4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455863"/>
            <a:ext cx="70199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0"/>
            <a:ext cx="19446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4876800"/>
            <a:ext cx="187166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E5A91C-BE06-1D47-A5C6-73A1984474EC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7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Starting 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Spatial association</a:t>
            </a:r>
            <a:endParaRPr lang="en-US">
              <a:solidFill>
                <a:srgbClr val="FFFFFF"/>
              </a:solidFill>
              <a:latin typeface="Consola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25604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25619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0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25606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5607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5608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5609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25610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25611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25612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3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4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5615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6" name="Rectangle 28"/>
          <p:cNvSpPr>
            <a:spLocks noChangeArrowheads="1"/>
          </p:cNvSpPr>
          <p:nvPr/>
        </p:nvSpPr>
        <p:spPr bwMode="auto">
          <a:xfrm>
            <a:off x="6400800" y="64881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25617" name="Rectangle 28"/>
          <p:cNvSpPr>
            <a:spLocks noChangeArrowheads="1"/>
          </p:cNvSpPr>
          <p:nvPr/>
        </p:nvSpPr>
        <p:spPr bwMode="auto">
          <a:xfrm>
            <a:off x="0" y="648811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25618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243FBB-FF29-AE42-8B78-5FA62A53703C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8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1DAFF"/>
                </a:solidFill>
                <a:latin typeface="Consolas" charset="0"/>
                <a:ea typeface="ＭＳ Ｐゴシック" charset="0"/>
                <a:cs typeface="ＭＳ Ｐゴシック" charset="0"/>
              </a:rPr>
              <a:t>Semantic interpretation</a:t>
            </a:r>
            <a:r>
              <a:rPr lang="en-US">
                <a:latin typeface="Consola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FF00"/>
                </a:solidFill>
                <a:latin typeface="Consolas" charset="0"/>
                <a:ea typeface="ＭＳ Ｐゴシック" charset="0"/>
                <a:cs typeface="ＭＳ Ｐゴシック" charset="0"/>
              </a:rPr>
              <a:t>Abduction</a:t>
            </a:r>
          </a:p>
        </p:txBody>
      </p:sp>
      <p:pic>
        <p:nvPicPr>
          <p:cNvPr id="26626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38375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 txBox="1">
            <a:spLocks noChangeArrowheads="1"/>
          </p:cNvSpPr>
          <p:nvPr/>
        </p:nvSpPr>
        <p:spPr bwMode="auto">
          <a:xfrm>
            <a:off x="223838" y="1616075"/>
            <a:ext cx="8812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46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</a:pPr>
            <a:endParaRPr lang="en-US" sz="2000">
              <a:latin typeface="Corbel" charset="0"/>
            </a:endParaRPr>
          </a:p>
          <a:p>
            <a:pPr lvl="1" defTabSz="914400"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rbel" charset="0"/>
            </a:endParaRPr>
          </a:p>
        </p:txBody>
      </p:sp>
      <p:grpSp>
        <p:nvGrpSpPr>
          <p:cNvPr id="26628" name="Group 6"/>
          <p:cNvGrpSpPr>
            <a:grpSpLocks/>
          </p:cNvGrpSpPr>
          <p:nvPr/>
        </p:nvGrpSpPr>
        <p:grpSpPr bwMode="auto">
          <a:xfrm>
            <a:off x="1330325" y="3190875"/>
            <a:ext cx="6769100" cy="3311525"/>
            <a:chOff x="839" y="1617"/>
            <a:chExt cx="4083" cy="1995"/>
          </a:xfrm>
        </p:grpSpPr>
        <p:sp>
          <p:nvSpPr>
            <p:cNvPr id="26647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48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6629" name="Text Box 10"/>
          <p:cNvSpPr txBox="1">
            <a:spLocks noChangeArrowheads="1"/>
          </p:cNvSpPr>
          <p:nvPr/>
        </p:nvSpPr>
        <p:spPr bwMode="auto">
          <a:xfrm>
            <a:off x="4787900" y="2109788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Yelena Isinbayeva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of </a:t>
            </a:r>
            <a:r>
              <a:rPr lang="de-DE" sz="2200" u="sng">
                <a:solidFill>
                  <a:srgbClr val="51DAFF"/>
                </a:solidFill>
                <a:latin typeface="Helvetica" charset="0"/>
              </a:rPr>
              <a:t>Russia</a:t>
            </a:r>
            <a:r>
              <a:rPr lang="de-DE" sz="2200">
                <a:solidFill>
                  <a:srgbClr val="51DAFF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26630" name="Line 12"/>
          <p:cNvSpPr>
            <a:spLocks noChangeShapeType="1"/>
          </p:cNvSpPr>
          <p:nvPr/>
        </p:nvSpPr>
        <p:spPr bwMode="auto">
          <a:xfrm flipV="1">
            <a:off x="1330325" y="3048000"/>
            <a:ext cx="2936875" cy="1195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1" name="Oval 14"/>
          <p:cNvSpPr>
            <a:spLocks noChangeArrowheads="1"/>
          </p:cNvSpPr>
          <p:nvPr/>
        </p:nvSpPr>
        <p:spPr bwMode="auto">
          <a:xfrm>
            <a:off x="2627313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6632" name="Oval 15"/>
          <p:cNvSpPr>
            <a:spLocks noChangeArrowheads="1"/>
          </p:cNvSpPr>
          <p:nvPr/>
        </p:nvSpPr>
        <p:spPr bwMode="auto">
          <a:xfrm>
            <a:off x="3130550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6633" name="Oval 16"/>
          <p:cNvSpPr>
            <a:spLocks noChangeArrowheads="1"/>
          </p:cNvSpPr>
          <p:nvPr/>
        </p:nvSpPr>
        <p:spPr bwMode="auto">
          <a:xfrm>
            <a:off x="3633788" y="607060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6634" name="Oval 17"/>
          <p:cNvSpPr>
            <a:spLocks noChangeArrowheads="1"/>
          </p:cNvSpPr>
          <p:nvPr/>
        </p:nvSpPr>
        <p:spPr bwMode="auto">
          <a:xfrm>
            <a:off x="3276600" y="506253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6635" name="Line 19"/>
          <p:cNvSpPr>
            <a:spLocks noChangeShapeType="1"/>
          </p:cNvSpPr>
          <p:nvPr/>
        </p:nvSpPr>
        <p:spPr bwMode="auto">
          <a:xfrm flipV="1">
            <a:off x="2698750" y="5207000"/>
            <a:ext cx="576263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6" name="Line 20"/>
          <p:cNvSpPr>
            <a:spLocks noChangeShapeType="1"/>
          </p:cNvSpPr>
          <p:nvPr/>
        </p:nvSpPr>
        <p:spPr bwMode="auto">
          <a:xfrm flipV="1">
            <a:off x="3203575" y="5207000"/>
            <a:ext cx="71438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7" name="Text Box 39"/>
          <p:cNvSpPr txBox="1">
            <a:spLocks noChangeArrowheads="1"/>
          </p:cNvSpPr>
          <p:nvPr/>
        </p:nvSpPr>
        <p:spPr bwMode="auto">
          <a:xfrm>
            <a:off x="2209800" y="4918075"/>
            <a:ext cx="107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N1:Person</a:t>
            </a:r>
          </a:p>
        </p:txBody>
      </p:sp>
      <p:sp>
        <p:nvSpPr>
          <p:cNvPr id="26638" name="Text Box 41"/>
          <p:cNvSpPr txBox="1">
            <a:spLocks noChangeArrowheads="1"/>
          </p:cNvSpPr>
          <p:nvPr/>
        </p:nvSpPr>
        <p:spPr bwMode="auto">
          <a:xfrm rot="-5400000">
            <a:off x="2060575" y="58467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F1:Face</a:t>
            </a:r>
          </a:p>
        </p:txBody>
      </p:sp>
      <p:sp>
        <p:nvSpPr>
          <p:cNvPr id="26639" name="Text Box 42"/>
          <p:cNvSpPr txBox="1">
            <a:spLocks noChangeArrowheads="1"/>
          </p:cNvSpPr>
          <p:nvPr/>
        </p:nvSpPr>
        <p:spPr bwMode="auto">
          <a:xfrm rot="-5400000">
            <a:off x="2547144" y="577453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B1:Body</a:t>
            </a:r>
          </a:p>
        </p:txBody>
      </p:sp>
      <p:sp>
        <p:nvSpPr>
          <p:cNvPr id="26640" name="Text Box 43"/>
          <p:cNvSpPr txBox="1">
            <a:spLocks noChangeArrowheads="1"/>
          </p:cNvSpPr>
          <p:nvPr/>
        </p:nvSpPr>
        <p:spPr bwMode="auto">
          <a:xfrm rot="-5400000">
            <a:off x="3052763" y="577373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>
                <a:solidFill>
                  <a:srgbClr val="51DAFF"/>
                </a:solidFill>
                <a:latin typeface="Helvetica" charset="0"/>
              </a:rPr>
              <a:t>P1:Pole</a:t>
            </a:r>
          </a:p>
        </p:txBody>
      </p:sp>
      <p:sp>
        <p:nvSpPr>
          <p:cNvPr id="26641" name="Freeform 44"/>
          <p:cNvSpPr>
            <a:spLocks/>
          </p:cNvSpPr>
          <p:nvPr/>
        </p:nvSpPr>
        <p:spPr bwMode="auto">
          <a:xfrm>
            <a:off x="2751138" y="62023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2" name="Freeform 45"/>
          <p:cNvSpPr>
            <a:spLocks/>
          </p:cNvSpPr>
          <p:nvPr/>
        </p:nvSpPr>
        <p:spPr bwMode="auto">
          <a:xfrm>
            <a:off x="3276600" y="621506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3" name="Oval 9"/>
          <p:cNvSpPr>
            <a:spLocks noChangeArrowheads="1"/>
          </p:cNvSpPr>
          <p:nvPr/>
        </p:nvSpPr>
        <p:spPr bwMode="auto">
          <a:xfrm>
            <a:off x="4022725" y="167640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Corbel" charset="0"/>
            </a:endParaRPr>
          </a:p>
        </p:txBody>
      </p:sp>
      <p:sp>
        <p:nvSpPr>
          <p:cNvPr id="26644" name="Rectangle 28"/>
          <p:cNvSpPr>
            <a:spLocks noChangeArrowheads="1"/>
          </p:cNvSpPr>
          <p:nvPr/>
        </p:nvSpPr>
        <p:spPr bwMode="auto">
          <a:xfrm>
            <a:off x="6248400" y="64881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BOEMIE 06-09 ]</a:t>
            </a:r>
          </a:p>
        </p:txBody>
      </p:sp>
      <p:sp>
        <p:nvSpPr>
          <p:cNvPr id="26645" name="Rectangle 28"/>
          <p:cNvSpPr>
            <a:spLocks noChangeArrowheads="1"/>
          </p:cNvSpPr>
          <p:nvPr/>
        </p:nvSpPr>
        <p:spPr bwMode="auto">
          <a:xfrm>
            <a:off x="0" y="648811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[ Diss Kaya ]</a:t>
            </a:r>
          </a:p>
        </p:txBody>
      </p:sp>
      <p:sp>
        <p:nvSpPr>
          <p:cNvPr id="26646" name="Foliennummernplatzhalter 2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F2BC40-4E95-6C4C-A6DC-0F9159B7B649}" type="slidenum">
              <a:rPr lang="en-US" sz="2000">
                <a:solidFill>
                  <a:schemeClr val="bg1"/>
                </a:solidFill>
                <a:latin typeface="Corbel" charset="0"/>
              </a:rPr>
              <a:pPr eaLnBrk="1" hangingPunct="1"/>
              <a:t>9</a:t>
            </a:fld>
            <a:endParaRPr lang="en-US" sz="2000">
              <a:solidFill>
                <a:schemeClr val="bg1"/>
              </a:solidFill>
              <a:latin typeface="Corbe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Iapetus.thmx</Template>
  <TotalTime>22</TotalTime>
  <Words>634</Words>
  <Application>Microsoft Macintosh PowerPoint</Application>
  <PresentationFormat>On-screen Show (4:3)</PresentationFormat>
  <Paragraphs>223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Calibri</vt:lpstr>
      <vt:lpstr>Consolas</vt:lpstr>
      <vt:lpstr>Corbel</vt:lpstr>
      <vt:lpstr>Helvetica</vt:lpstr>
      <vt:lpstr>Monaco</vt:lpstr>
      <vt:lpstr>ＭＳ Ｐゴシック</vt:lpstr>
      <vt:lpstr>Wingdings</vt:lpstr>
      <vt:lpstr>Wingdings 2</vt:lpstr>
      <vt:lpstr>Wingdings 3</vt:lpstr>
      <vt:lpstr>Arial</vt:lpstr>
      <vt:lpstr>Iapetus</vt:lpstr>
      <vt:lpstr>Logical Foundations for Interpreting Media Data as Streams of Data Descriptions</vt:lpstr>
      <vt:lpstr>New Ways of Interacting with Media New Ways of Teaching?</vt:lpstr>
      <vt:lpstr>Assumptions and Research Goals</vt:lpstr>
      <vt:lpstr>Generating Symbolical Semantic Content Descriptions for Multimedia Documents</vt:lpstr>
      <vt:lpstr>Query answering wrt ontologies</vt:lpstr>
      <vt:lpstr>Symbolic representation of interpretation knowledge: First-order style / deduction</vt:lpstr>
      <vt:lpstr>Symbolic representation of interpretation knowledge: Datalog style / abduction</vt:lpstr>
      <vt:lpstr>Starting interpretation Spatial association</vt:lpstr>
      <vt:lpstr>Semantic interpretation Abduction</vt:lpstr>
      <vt:lpstr>Semantic interpretation Abduction</vt:lpstr>
      <vt:lpstr>Semantic interpretation Abduction Deduction</vt:lpstr>
      <vt:lpstr>Multimedia interpretation Abduction</vt:lpstr>
      <vt:lpstr>Multimedia interpretation Abduction Deduction</vt:lpstr>
      <vt:lpstr>Multimedia interpretation Use case: cf. video</vt:lpstr>
      <vt:lpstr>Conclusion too unspecific? Use body atoms as guards!</vt:lpstr>
      <vt:lpstr>Abductive query answering</vt:lpstr>
      <vt:lpstr>Depth-first abductive query evaluation</vt:lpstr>
      <vt:lpstr>Score for comparing solutions</vt:lpstr>
      <vt:lpstr>Illustration of partial scores</vt:lpstr>
      <vt:lpstr>Score-based cutoff</vt:lpstr>
      <vt:lpstr>More formally</vt:lpstr>
      <vt:lpstr>How effective is this?</vt:lpstr>
      <vt:lpstr>Mulimedia interpretation: Temporal association</vt:lpstr>
      <vt:lpstr>Mulimedia interpretation: Temporal association</vt:lpstr>
      <vt:lpstr>Mulimedia interpretation: Temporal association</vt:lpstr>
    </vt:vector>
  </TitlesOfParts>
  <Company>Hamburg University of Technology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biosocionicintelligence</dc:title>
  <dc:creator>Ralf Moeller</dc:creator>
  <cp:lastModifiedBy>Ralf Möller</cp:lastModifiedBy>
  <cp:revision>542</cp:revision>
  <cp:lastPrinted>2018-01-31T18:20:28Z</cp:lastPrinted>
  <dcterms:created xsi:type="dcterms:W3CDTF">2013-05-13T13:27:41Z</dcterms:created>
  <dcterms:modified xsi:type="dcterms:W3CDTF">2018-01-31T18:20:29Z</dcterms:modified>
</cp:coreProperties>
</file>