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9"/>
  </p:notesMasterIdLst>
  <p:handoutMasterIdLst>
    <p:handoutMasterId r:id="rId20"/>
  </p:handoutMasterIdLst>
  <p:sldIdLst>
    <p:sldId id="273" r:id="rId2"/>
    <p:sldId id="310" r:id="rId3"/>
    <p:sldId id="274" r:id="rId4"/>
    <p:sldId id="278" r:id="rId5"/>
    <p:sldId id="296" r:id="rId6"/>
    <p:sldId id="288" r:id="rId7"/>
    <p:sldId id="289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294" r:id="rId17"/>
    <p:sldId id="297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305FF"/>
    <a:srgbClr val="0544FF"/>
    <a:srgbClr val="6D7CFF"/>
    <a:srgbClr val="807C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6"/>
    <p:restoredTop sz="94666"/>
  </p:normalViewPr>
  <p:slideViewPr>
    <p:cSldViewPr>
      <p:cViewPr>
        <p:scale>
          <a:sx n="106" d="100"/>
          <a:sy n="106" d="100"/>
        </p:scale>
        <p:origin x="69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06.02.18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06.02.18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50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193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41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AC116F4-A2E7-0941-9706-F2502D6C141D}" type="slidenum">
              <a:rPr lang="de-DE" altLang="x-none" sz="1200"/>
              <a:pPr/>
              <a:t>11</a:t>
            </a:fld>
            <a:endParaRPr lang="de-DE" altLang="x-none" sz="120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8916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x-none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010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30D0601-395C-774F-B31B-F7E0A4C7193A}" type="slidenum">
              <a:rPr lang="de-DE" altLang="x-none" sz="1200"/>
              <a:pPr/>
              <a:t>12</a:t>
            </a:fld>
            <a:endParaRPr lang="de-DE" altLang="x-none" sz="1200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992188" y="768350"/>
            <a:ext cx="5116512" cy="3838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0964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x-none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3063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B20B50D-31A6-EF4D-81E6-C5BF5EB3A033}" type="slidenum">
              <a:rPr lang="de-DE" altLang="x-none" sz="1200"/>
              <a:pPr/>
              <a:t>13</a:t>
            </a:fld>
            <a:endParaRPr lang="de-DE" altLang="x-none" sz="120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992188" y="768350"/>
            <a:ext cx="5116512" cy="3838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3012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x-none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703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BC93AD4-BB36-D544-8CDB-7E368BE82987}" type="slidenum">
              <a:rPr lang="de-DE" altLang="x-none" sz="1200"/>
              <a:pPr/>
              <a:t>14</a:t>
            </a:fld>
            <a:endParaRPr lang="de-DE" altLang="x-none" sz="1200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992188" y="768350"/>
            <a:ext cx="5116512" cy="38385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5060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4438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x-none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7072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E185F-2D70-FD4D-849C-A687D548F8C9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26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E185F-2D70-FD4D-849C-A687D548F8C9}" type="slidenum">
              <a:rPr lang="de-DE" sz="1200"/>
              <a:pPr/>
              <a:t>17</a:t>
            </a:fld>
            <a:endParaRPr lang="de-DE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5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53200"/>
            <a:ext cx="12192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371600" y="6553200"/>
            <a:ext cx="71628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0E67-C0B7-4E45-971C-FB6C3ED4824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54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r>
              <a:rPr lang="de-DE" sz="2800" b="1" dirty="0" err="1" smtClean="0">
                <a:cs typeface="+mj-cs"/>
              </a:rPr>
              <a:t>Deep</a:t>
            </a:r>
            <a:r>
              <a:rPr lang="de-DE" sz="2800" b="1" dirty="0" smtClean="0">
                <a:cs typeface="+mj-cs"/>
              </a:rPr>
              <a:t> Relational Learning</a:t>
            </a:r>
            <a:endParaRPr lang="de-DE" sz="36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smtClean="0">
                <a:cs typeface="+mn-cs"/>
              </a:rPr>
              <a:t>Tanya Braun (Übungen</a:t>
            </a:r>
            <a:r>
              <a:rPr lang="de-DE" dirty="0" smtClean="0"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hteck 22"/>
          <p:cNvSpPr>
            <a:spLocks noChangeArrowheads="1"/>
          </p:cNvSpPr>
          <p:nvPr/>
        </p:nvSpPr>
        <p:spPr bwMode="auto">
          <a:xfrm>
            <a:off x="2209800" y="2209800"/>
            <a:ext cx="38862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 sz="4400"/>
          </a:p>
        </p:txBody>
      </p:sp>
      <p:sp>
        <p:nvSpPr>
          <p:cNvPr id="3686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Example: Text modality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2209800" y="2286000"/>
            <a:ext cx="3816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1000"/>
              </a:spcBef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GB" altLang="x-none" sz="1600" i="0">
                <a:solidFill>
                  <a:srgbClr val="000099"/>
                </a:solidFill>
                <a:latin typeface="Times New Roman" charset="0"/>
              </a:rPr>
              <a:t>Kajsa Bergqvist clears 2:06 in Eberstadt</a:t>
            </a:r>
          </a:p>
        </p:txBody>
      </p:sp>
      <p:sp>
        <p:nvSpPr>
          <p:cNvPr id="36869" name="Text Box 11"/>
          <p:cNvSpPr txBox="1">
            <a:spLocks noChangeArrowheads="1"/>
          </p:cNvSpPr>
          <p:nvPr/>
        </p:nvSpPr>
        <p:spPr bwMode="auto">
          <a:xfrm>
            <a:off x="3495675" y="3235325"/>
            <a:ext cx="1023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IND-11</a:t>
            </a:r>
          </a:p>
        </p:txBody>
      </p:sp>
      <p:sp>
        <p:nvSpPr>
          <p:cNvPr id="36870" name="Oval 17"/>
          <p:cNvSpPr>
            <a:spLocks noChangeArrowheads="1"/>
          </p:cNvSpPr>
          <p:nvPr/>
        </p:nvSpPr>
        <p:spPr bwMode="auto">
          <a:xfrm>
            <a:off x="3082925" y="59150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6871" name="Text Box 18"/>
          <p:cNvSpPr txBox="1">
            <a:spLocks noChangeArrowheads="1"/>
          </p:cNvSpPr>
          <p:nvPr/>
        </p:nvSpPr>
        <p:spPr bwMode="auto">
          <a:xfrm>
            <a:off x="2362200" y="4619625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pname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6872" name="Text Box 19"/>
          <p:cNvSpPr txBox="1">
            <a:spLocks noChangeArrowheads="1"/>
          </p:cNvSpPr>
          <p:nvPr/>
        </p:nvSpPr>
        <p:spPr bwMode="auto">
          <a:xfrm>
            <a:off x="5387975" y="4619625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perf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6873" name="Text Box 21"/>
          <p:cNvSpPr txBox="1">
            <a:spLocks noChangeArrowheads="1"/>
          </p:cNvSpPr>
          <p:nvPr/>
        </p:nvSpPr>
        <p:spPr bwMode="auto">
          <a:xfrm>
            <a:off x="3302000" y="5500688"/>
            <a:ext cx="8651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sp>
        <p:nvSpPr>
          <p:cNvPr id="36874" name="Oval 22"/>
          <p:cNvSpPr>
            <a:spLocks noChangeArrowheads="1"/>
          </p:cNvSpPr>
          <p:nvPr/>
        </p:nvSpPr>
        <p:spPr bwMode="auto">
          <a:xfrm>
            <a:off x="3082925" y="46196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6875" name="Oval 23"/>
          <p:cNvSpPr>
            <a:spLocks noChangeArrowheads="1"/>
          </p:cNvSpPr>
          <p:nvPr/>
        </p:nvSpPr>
        <p:spPr bwMode="auto">
          <a:xfrm>
            <a:off x="5100638" y="462121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6876" name="AutoShape 24"/>
          <p:cNvCxnSpPr>
            <a:cxnSpLocks noChangeShapeType="1"/>
            <a:endCxn id="36874" idx="0"/>
          </p:cNvCxnSpPr>
          <p:nvPr/>
        </p:nvCxnSpPr>
        <p:spPr bwMode="auto">
          <a:xfrm flipH="1">
            <a:off x="3227388" y="3681413"/>
            <a:ext cx="1587" cy="93821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7" name="AutoShape 25"/>
          <p:cNvCxnSpPr>
            <a:cxnSpLocks noChangeShapeType="1"/>
            <a:stCxn id="36874" idx="4"/>
            <a:endCxn id="36870" idx="0"/>
          </p:cNvCxnSpPr>
          <p:nvPr/>
        </p:nvCxnSpPr>
        <p:spPr bwMode="auto">
          <a:xfrm>
            <a:off x="3225800" y="4906963"/>
            <a:ext cx="1588" cy="1008062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8" name="AutoShape 26"/>
          <p:cNvCxnSpPr>
            <a:cxnSpLocks noChangeShapeType="1"/>
            <a:endCxn id="36875" idx="0"/>
          </p:cNvCxnSpPr>
          <p:nvPr/>
        </p:nvCxnSpPr>
        <p:spPr bwMode="auto">
          <a:xfrm>
            <a:off x="3370263" y="3538538"/>
            <a:ext cx="1874837" cy="10826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9" name="Text Box 27"/>
          <p:cNvSpPr txBox="1">
            <a:spLocks noChangeArrowheads="1"/>
          </p:cNvSpPr>
          <p:nvPr/>
        </p:nvSpPr>
        <p:spPr bwMode="auto">
          <a:xfrm>
            <a:off x="4233863" y="3925888"/>
            <a:ext cx="1908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personToPerformance</a:t>
            </a:r>
          </a:p>
        </p:txBody>
      </p:sp>
      <p:cxnSp>
        <p:nvCxnSpPr>
          <p:cNvPr id="36880" name="AutoShape 28"/>
          <p:cNvCxnSpPr>
            <a:cxnSpLocks noChangeShapeType="1"/>
            <a:stCxn id="36874" idx="6"/>
            <a:endCxn id="36875" idx="2"/>
          </p:cNvCxnSpPr>
          <p:nvPr/>
        </p:nvCxnSpPr>
        <p:spPr bwMode="auto">
          <a:xfrm>
            <a:off x="3370263" y="4762500"/>
            <a:ext cx="1730375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1" name="Text Box 29"/>
          <p:cNvSpPr txBox="1">
            <a:spLocks noChangeArrowheads="1"/>
          </p:cNvSpPr>
          <p:nvPr/>
        </p:nvSpPr>
        <p:spPr bwMode="auto">
          <a:xfrm>
            <a:off x="3152775" y="4875213"/>
            <a:ext cx="21605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personNameToPerformance</a:t>
            </a:r>
          </a:p>
        </p:txBody>
      </p:sp>
      <p:sp>
        <p:nvSpPr>
          <p:cNvPr id="36882" name="Oval 30"/>
          <p:cNvSpPr>
            <a:spLocks noChangeArrowheads="1"/>
          </p:cNvSpPr>
          <p:nvPr/>
        </p:nvSpPr>
        <p:spPr bwMode="auto">
          <a:xfrm>
            <a:off x="5100638" y="5915025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6883" name="Text Box 31"/>
          <p:cNvSpPr txBox="1">
            <a:spLocks noChangeArrowheads="1"/>
          </p:cNvSpPr>
          <p:nvPr/>
        </p:nvSpPr>
        <p:spPr bwMode="auto">
          <a:xfrm>
            <a:off x="4597400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“2.06”</a:t>
            </a:r>
          </a:p>
        </p:txBody>
      </p:sp>
      <p:sp>
        <p:nvSpPr>
          <p:cNvPr id="36884" name="Text Box 32"/>
          <p:cNvSpPr txBox="1">
            <a:spLocks noChangeArrowheads="1"/>
          </p:cNvSpPr>
          <p:nvPr/>
        </p:nvSpPr>
        <p:spPr bwMode="auto">
          <a:xfrm>
            <a:off x="4451350" y="519430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cxnSp>
        <p:nvCxnSpPr>
          <p:cNvPr id="36885" name="AutoShape 33"/>
          <p:cNvCxnSpPr>
            <a:cxnSpLocks noChangeShapeType="1"/>
            <a:stCxn id="36875" idx="4"/>
            <a:endCxn id="36882" idx="0"/>
          </p:cNvCxnSpPr>
          <p:nvPr/>
        </p:nvCxnSpPr>
        <p:spPr bwMode="auto">
          <a:xfrm>
            <a:off x="5243513" y="4908550"/>
            <a:ext cx="1587" cy="1006475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6" name="Oval 58"/>
          <p:cNvSpPr>
            <a:spLocks noChangeArrowheads="1"/>
          </p:cNvSpPr>
          <p:nvPr/>
        </p:nvSpPr>
        <p:spPr bwMode="auto">
          <a:xfrm>
            <a:off x="3143250" y="3400425"/>
            <a:ext cx="287338" cy="287338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6887" name="Text Box 20"/>
          <p:cNvSpPr txBox="1">
            <a:spLocks noChangeArrowheads="1"/>
          </p:cNvSpPr>
          <p:nvPr/>
        </p:nvSpPr>
        <p:spPr bwMode="auto">
          <a:xfrm>
            <a:off x="2514600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“Kajsa Bergqvist”</a:t>
            </a:r>
          </a:p>
        </p:txBody>
      </p:sp>
      <p:cxnSp>
        <p:nvCxnSpPr>
          <p:cNvPr id="36888" name="Gerade Verbindung 24"/>
          <p:cNvCxnSpPr>
            <a:cxnSpLocks noChangeShapeType="1"/>
          </p:cNvCxnSpPr>
          <p:nvPr/>
        </p:nvCxnSpPr>
        <p:spPr bwMode="auto">
          <a:xfrm>
            <a:off x="2514600" y="2590800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89" name="Gerade Verbindung 26"/>
          <p:cNvCxnSpPr>
            <a:cxnSpLocks noChangeShapeType="1"/>
          </p:cNvCxnSpPr>
          <p:nvPr/>
        </p:nvCxnSpPr>
        <p:spPr bwMode="auto">
          <a:xfrm>
            <a:off x="4343400" y="2590800"/>
            <a:ext cx="457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0" name="Textfeld 27"/>
          <p:cNvSpPr txBox="1">
            <a:spLocks noChangeArrowheads="1"/>
          </p:cNvSpPr>
          <p:nvPr/>
        </p:nvSpPr>
        <p:spPr bwMode="auto">
          <a:xfrm>
            <a:off x="4191000" y="31242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Athlete</a:t>
            </a:r>
          </a:p>
        </p:txBody>
      </p:sp>
    </p:spTree>
    <p:extLst>
      <p:ext uri="{BB962C8B-B14F-4D97-AF65-F5344CB8AC3E}">
        <p14:creationId xmlns:p14="http://schemas.microsoft.com/office/powerpoint/2010/main" val="2031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42888"/>
            <a:ext cx="6894513" cy="747712"/>
          </a:xfrm>
        </p:spPr>
        <p:txBody>
          <a:bodyPr lIns="0" tIns="0" rIns="0" bIns="0"/>
          <a:lstStyle/>
          <a:p>
            <a:pPr defTabSz="457200"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x-none">
                <a:ea typeface="ＭＳ Ｐゴシック" charset="-128"/>
              </a:rPr>
              <a:t>Fusion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82000" cy="4038600"/>
          </a:xfrm>
        </p:spPr>
        <p:txBody>
          <a:bodyPr lIns="0" tIns="0" rIns="0" bIns="0"/>
          <a:lstStyle/>
          <a:p>
            <a:pPr marL="336550" indent="-336550" defTabSz="457200">
              <a:lnSpc>
                <a:spcPct val="102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x-none" sz="2400">
                <a:ea typeface="ＭＳ Ｐゴシック" charset="-128"/>
              </a:rPr>
              <a:t>Goals:</a:t>
            </a:r>
          </a:p>
          <a:p>
            <a:pPr marL="736600" lvl="1" indent="-279400" defTabSz="457200">
              <a:lnSpc>
                <a:spcPct val="102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x-none" sz="2000">
                <a:ea typeface="ＭＳ Ｐゴシック" charset="-128"/>
              </a:rPr>
              <a:t>Desambiguation</a:t>
            </a:r>
          </a:p>
          <a:p>
            <a:pPr marL="736600" lvl="1" indent="-279400" defTabSz="457200">
              <a:lnSpc>
                <a:spcPct val="102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x-none" sz="2000">
                <a:ea typeface="ＭＳ Ｐゴシック" charset="-128"/>
              </a:rPr>
              <a:t>Rule out possible interpretations</a:t>
            </a:r>
          </a:p>
          <a:p>
            <a:pPr marL="336550" indent="-336550" defTabSz="457200">
              <a:lnSpc>
                <a:spcPct val="102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x-none" sz="2400">
                <a:ea typeface="ＭＳ Ｐゴシック" charset="-128"/>
              </a:rPr>
              <a:t>Information </a:t>
            </a:r>
            <a:br>
              <a:rPr lang="en-GB" altLang="x-none" sz="2400">
                <a:ea typeface="ＭＳ Ｐゴシック" charset="-128"/>
              </a:rPr>
            </a:br>
            <a:r>
              <a:rPr lang="en-GB" altLang="x-none" sz="2400">
                <a:ea typeface="ＭＳ Ｐゴシック" charset="-128"/>
              </a:rPr>
              <a:t>accumulation </a:t>
            </a:r>
            <a:br>
              <a:rPr lang="en-GB" altLang="x-none" sz="2400">
                <a:ea typeface="ＭＳ Ｐゴシック" charset="-128"/>
              </a:rPr>
            </a:br>
            <a:r>
              <a:rPr lang="en-GB" altLang="x-none" sz="2400">
                <a:ea typeface="ＭＳ Ｐゴシック" charset="-128"/>
              </a:rPr>
              <a:t>(for better </a:t>
            </a:r>
            <a:br>
              <a:rPr lang="en-GB" altLang="x-none" sz="2400">
                <a:ea typeface="ＭＳ Ｐゴシック" charset="-128"/>
              </a:rPr>
            </a:br>
            <a:r>
              <a:rPr lang="en-GB" altLang="x-none" sz="2400">
                <a:ea typeface="ＭＳ Ｐゴシック" charset="-128"/>
              </a:rPr>
              <a:t>query answering)‏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05200"/>
            <a:ext cx="38163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121150" y="6172200"/>
            <a:ext cx="3816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1000"/>
              </a:spcBef>
              <a:buClr>
                <a:srgbClr val="000000"/>
              </a:buClr>
              <a:buSzPct val="100000"/>
              <a:buFont typeface="Times New Roman" charset="0"/>
              <a:buNone/>
            </a:pPr>
            <a:r>
              <a:rPr lang="en-GB" altLang="x-none" sz="1600" i="0">
                <a:solidFill>
                  <a:srgbClr val="000099"/>
                </a:solidFill>
                <a:latin typeface="Times New Roman" charset="0"/>
              </a:rPr>
              <a:t>Kajsa Bergqvist clears 2:06 in Eberstadt</a:t>
            </a:r>
          </a:p>
        </p:txBody>
      </p:sp>
    </p:spTree>
    <p:extLst>
      <p:ext uri="{BB962C8B-B14F-4D97-AF65-F5344CB8AC3E}">
        <p14:creationId xmlns:p14="http://schemas.microsoft.com/office/powerpoint/2010/main" val="2009190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7913" y="317500"/>
            <a:ext cx="7227887" cy="520700"/>
          </a:xfrm>
        </p:spPr>
        <p:txBody>
          <a:bodyPr lIns="90000" tIns="46800" rIns="90000" bIns="46800"/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x-none" sz="3600">
                <a:ea typeface="ＭＳ Ｐゴシック" charset="-128"/>
              </a:rPr>
              <a:t>Explicitly represent the document structure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2301875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9940" name="AutoShape 4"/>
          <p:cNvCxnSpPr>
            <a:cxnSpLocks noChangeShapeType="1"/>
            <a:stCxn id="39939" idx="2"/>
            <a:endCxn id="39971" idx="0"/>
          </p:cNvCxnSpPr>
          <p:nvPr/>
        </p:nvCxnSpPr>
        <p:spPr bwMode="auto">
          <a:xfrm flipH="1">
            <a:off x="1433513" y="2416175"/>
            <a:ext cx="868362" cy="995363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1" name="AutoShape 5"/>
          <p:cNvCxnSpPr>
            <a:cxnSpLocks noChangeShapeType="1"/>
            <a:stCxn id="39939" idx="6"/>
            <a:endCxn id="39972" idx="0"/>
          </p:cNvCxnSpPr>
          <p:nvPr/>
        </p:nvCxnSpPr>
        <p:spPr bwMode="auto">
          <a:xfrm>
            <a:off x="2711450" y="2416175"/>
            <a:ext cx="522288" cy="995363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098675" y="1903413"/>
            <a:ext cx="11287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image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58800" y="2578100"/>
            <a:ext cx="1335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2916238" y="2578100"/>
            <a:ext cx="1335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276850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9946" name="AutoShape 10"/>
          <p:cNvCxnSpPr>
            <a:cxnSpLocks noChangeShapeType="1"/>
            <a:stCxn id="39945" idx="4"/>
            <a:endCxn id="39994" idx="0"/>
          </p:cNvCxnSpPr>
          <p:nvPr/>
        </p:nvCxnSpPr>
        <p:spPr bwMode="auto">
          <a:xfrm flipH="1">
            <a:off x="5480050" y="2620963"/>
            <a:ext cx="1588" cy="779462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689600" y="3235325"/>
            <a:ext cx="1023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IND-11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970463" y="1903413"/>
            <a:ext cx="11287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caption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5278438" y="2684463"/>
            <a:ext cx="13350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cxnSp>
        <p:nvCxnSpPr>
          <p:cNvPr id="39950" name="AutoShape 14"/>
          <p:cNvCxnSpPr>
            <a:cxnSpLocks noChangeShapeType="1"/>
            <a:stCxn id="39939" idx="6"/>
            <a:endCxn id="39945" idx="2"/>
          </p:cNvCxnSpPr>
          <p:nvPr/>
        </p:nvCxnSpPr>
        <p:spPr bwMode="auto">
          <a:xfrm>
            <a:off x="2711450" y="2416175"/>
            <a:ext cx="2565400" cy="1588"/>
          </a:xfrm>
          <a:prstGeom prst="straightConnector1">
            <a:avLst/>
          </a:prstGeom>
          <a:noFill/>
          <a:ln w="82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3328988" y="2063750"/>
            <a:ext cx="1541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hasCaption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587375" y="1492250"/>
            <a:ext cx="6229350" cy="15716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5276850" y="59150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4556125" y="4619625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pname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7581900" y="4619625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perf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773613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“Kajsa Bergqvist”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495925" y="5500688"/>
            <a:ext cx="8651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sp>
        <p:nvSpPr>
          <p:cNvPr id="39958" name="Oval 22"/>
          <p:cNvSpPr>
            <a:spLocks noChangeArrowheads="1"/>
          </p:cNvSpPr>
          <p:nvPr/>
        </p:nvSpPr>
        <p:spPr bwMode="auto">
          <a:xfrm>
            <a:off x="5276850" y="46196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7294563" y="462121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9960" name="AutoShape 24"/>
          <p:cNvCxnSpPr>
            <a:cxnSpLocks noChangeShapeType="1"/>
            <a:endCxn id="39958" idx="0"/>
          </p:cNvCxnSpPr>
          <p:nvPr/>
        </p:nvCxnSpPr>
        <p:spPr bwMode="auto">
          <a:xfrm flipH="1">
            <a:off x="5421313" y="3681413"/>
            <a:ext cx="1587" cy="93821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1" name="AutoShape 25"/>
          <p:cNvCxnSpPr>
            <a:cxnSpLocks noChangeShapeType="1"/>
            <a:stCxn id="39958" idx="4"/>
            <a:endCxn id="39953" idx="0"/>
          </p:cNvCxnSpPr>
          <p:nvPr/>
        </p:nvCxnSpPr>
        <p:spPr bwMode="auto">
          <a:xfrm>
            <a:off x="5419725" y="4906963"/>
            <a:ext cx="1588" cy="1008062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2" name="AutoShape 26"/>
          <p:cNvCxnSpPr>
            <a:cxnSpLocks noChangeShapeType="1"/>
            <a:endCxn id="39959" idx="0"/>
          </p:cNvCxnSpPr>
          <p:nvPr/>
        </p:nvCxnSpPr>
        <p:spPr bwMode="auto">
          <a:xfrm>
            <a:off x="5564188" y="3538538"/>
            <a:ext cx="1874837" cy="10826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427788" y="3925888"/>
            <a:ext cx="1908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personToPerformance</a:t>
            </a:r>
          </a:p>
        </p:txBody>
      </p:sp>
      <p:cxnSp>
        <p:nvCxnSpPr>
          <p:cNvPr id="39964" name="AutoShape 28"/>
          <p:cNvCxnSpPr>
            <a:cxnSpLocks noChangeShapeType="1"/>
            <a:stCxn id="39958" idx="6"/>
            <a:endCxn id="39959" idx="2"/>
          </p:cNvCxnSpPr>
          <p:nvPr/>
        </p:nvCxnSpPr>
        <p:spPr bwMode="auto">
          <a:xfrm>
            <a:off x="5564188" y="4762500"/>
            <a:ext cx="1730375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5346700" y="4875213"/>
            <a:ext cx="21605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personNameToPerformance</a:t>
            </a:r>
          </a:p>
        </p:txBody>
      </p:sp>
      <p:sp>
        <p:nvSpPr>
          <p:cNvPr id="39966" name="Oval 30"/>
          <p:cNvSpPr>
            <a:spLocks noChangeArrowheads="1"/>
          </p:cNvSpPr>
          <p:nvPr/>
        </p:nvSpPr>
        <p:spPr bwMode="auto">
          <a:xfrm>
            <a:off x="7294563" y="5915025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6791325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“2.06”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645275" y="519430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cxnSp>
        <p:nvCxnSpPr>
          <p:cNvPr id="39969" name="AutoShape 33"/>
          <p:cNvCxnSpPr>
            <a:cxnSpLocks noChangeShapeType="1"/>
            <a:stCxn id="39959" idx="4"/>
            <a:endCxn id="39966" idx="0"/>
          </p:cNvCxnSpPr>
          <p:nvPr/>
        </p:nvCxnSpPr>
        <p:spPr bwMode="auto">
          <a:xfrm>
            <a:off x="7437438" y="4908550"/>
            <a:ext cx="1587" cy="1006475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1792288" y="3282950"/>
            <a:ext cx="115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hasParticipant</a:t>
            </a:r>
          </a:p>
        </p:txBody>
      </p:sp>
      <p:sp>
        <p:nvSpPr>
          <p:cNvPr id="39971" name="Oval 35"/>
          <p:cNvSpPr>
            <a:spLocks noChangeArrowheads="1"/>
          </p:cNvSpPr>
          <p:nvPr/>
        </p:nvSpPr>
        <p:spPr bwMode="auto">
          <a:xfrm>
            <a:off x="1290638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72" name="Oval 36"/>
          <p:cNvSpPr>
            <a:spLocks noChangeArrowheads="1"/>
          </p:cNvSpPr>
          <p:nvPr/>
        </p:nvSpPr>
        <p:spPr bwMode="auto">
          <a:xfrm>
            <a:off x="3090863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712788" y="341471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IND-6</a:t>
            </a: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3379788" y="3384550"/>
            <a:ext cx="790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IND-3</a:t>
            </a:r>
          </a:p>
        </p:txBody>
      </p:sp>
      <p:sp>
        <p:nvSpPr>
          <p:cNvPr id="39975" name="Oval 39"/>
          <p:cNvSpPr>
            <a:spLocks noChangeArrowheads="1"/>
          </p:cNvSpPr>
          <p:nvPr/>
        </p:nvSpPr>
        <p:spPr bwMode="auto">
          <a:xfrm>
            <a:off x="4530725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76" name="Oval 40"/>
          <p:cNvSpPr>
            <a:spLocks noChangeArrowheads="1"/>
          </p:cNvSpPr>
          <p:nvPr/>
        </p:nvSpPr>
        <p:spPr bwMode="auto">
          <a:xfrm>
            <a:off x="2082800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77" name="Oval 41"/>
          <p:cNvSpPr>
            <a:spLocks noChangeArrowheads="1"/>
          </p:cNvSpPr>
          <p:nvPr/>
        </p:nvSpPr>
        <p:spPr bwMode="auto">
          <a:xfrm>
            <a:off x="3451225" y="4711700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9978" name="AutoShape 42"/>
          <p:cNvCxnSpPr>
            <a:cxnSpLocks noChangeShapeType="1"/>
            <a:stCxn id="39972" idx="4"/>
            <a:endCxn id="39976" idx="0"/>
          </p:cNvCxnSpPr>
          <p:nvPr/>
        </p:nvCxnSpPr>
        <p:spPr bwMode="auto">
          <a:xfrm flipH="1">
            <a:off x="2225675" y="3698875"/>
            <a:ext cx="1008063" cy="14430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1938338" y="540226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bar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4457700" y="5359400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body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2873375" y="4721225"/>
            <a:ext cx="647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face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cxnSp>
        <p:nvCxnSpPr>
          <p:cNvPr id="39982" name="AutoShape 46"/>
          <p:cNvCxnSpPr>
            <a:cxnSpLocks noChangeShapeType="1"/>
            <a:stCxn id="39971" idx="6"/>
            <a:endCxn id="39972" idx="2"/>
          </p:cNvCxnSpPr>
          <p:nvPr/>
        </p:nvCxnSpPr>
        <p:spPr bwMode="auto">
          <a:xfrm>
            <a:off x="1577975" y="3554413"/>
            <a:ext cx="1512888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2009775" y="41052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39984" name="AutoShape 48"/>
          <p:cNvCxnSpPr>
            <a:cxnSpLocks noChangeShapeType="1"/>
            <a:stCxn id="39971" idx="4"/>
            <a:endCxn id="39976" idx="2"/>
          </p:cNvCxnSpPr>
          <p:nvPr/>
        </p:nvCxnSpPr>
        <p:spPr bwMode="auto">
          <a:xfrm>
            <a:off x="1433513" y="3698875"/>
            <a:ext cx="649287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1001713" y="4394200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9986" name="AutoShape 50"/>
          <p:cNvCxnSpPr>
            <a:cxnSpLocks noChangeShapeType="1"/>
            <a:stCxn id="39975" idx="2"/>
            <a:endCxn id="39977" idx="4"/>
          </p:cNvCxnSpPr>
          <p:nvPr/>
        </p:nvCxnSpPr>
        <p:spPr bwMode="auto">
          <a:xfrm flipH="1" flipV="1">
            <a:off x="3594100" y="4999038"/>
            <a:ext cx="935038" cy="285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3378200" y="51149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39988" name="AutoShape 52"/>
          <p:cNvCxnSpPr>
            <a:cxnSpLocks noChangeShapeType="1"/>
            <a:stCxn id="39972" idx="6"/>
            <a:endCxn id="39975" idx="0"/>
          </p:cNvCxnSpPr>
          <p:nvPr/>
        </p:nvCxnSpPr>
        <p:spPr bwMode="auto">
          <a:xfrm>
            <a:off x="3378200" y="3554413"/>
            <a:ext cx="1296988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3667125" y="396081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9990" name="AutoShape 54"/>
          <p:cNvCxnSpPr>
            <a:cxnSpLocks noChangeShapeType="1"/>
            <a:stCxn id="39975" idx="3"/>
            <a:endCxn id="39976" idx="4"/>
          </p:cNvCxnSpPr>
          <p:nvPr/>
        </p:nvCxnSpPr>
        <p:spPr bwMode="auto">
          <a:xfrm flipH="1">
            <a:off x="2225675" y="5386388"/>
            <a:ext cx="2346325" cy="428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91" name="Text Box 55"/>
          <p:cNvSpPr txBox="1">
            <a:spLocks noChangeArrowheads="1"/>
          </p:cNvSpPr>
          <p:nvPr/>
        </p:nvSpPr>
        <p:spPr bwMode="auto">
          <a:xfrm>
            <a:off x="2801938" y="540226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39992" name="AutoShape 56"/>
          <p:cNvCxnSpPr>
            <a:cxnSpLocks noChangeShapeType="1"/>
            <a:stCxn id="39972" idx="5"/>
            <a:endCxn id="39977" idx="0"/>
          </p:cNvCxnSpPr>
          <p:nvPr/>
        </p:nvCxnSpPr>
        <p:spPr bwMode="auto">
          <a:xfrm>
            <a:off x="3335338" y="3656013"/>
            <a:ext cx="258762" cy="10556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93" name="Text Box 57"/>
          <p:cNvSpPr txBox="1">
            <a:spLocks noChangeArrowheads="1"/>
          </p:cNvSpPr>
          <p:nvPr/>
        </p:nvSpPr>
        <p:spPr bwMode="auto">
          <a:xfrm>
            <a:off x="3376613" y="43211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sp>
        <p:nvSpPr>
          <p:cNvPr id="39994" name="Oval 58"/>
          <p:cNvSpPr>
            <a:spLocks noChangeArrowheads="1"/>
          </p:cNvSpPr>
          <p:nvPr/>
        </p:nvSpPr>
        <p:spPr bwMode="auto">
          <a:xfrm>
            <a:off x="5337175" y="3400425"/>
            <a:ext cx="287338" cy="287338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995" name="Textfeld 27"/>
          <p:cNvSpPr txBox="1">
            <a:spLocks noChangeArrowheads="1"/>
          </p:cNvSpPr>
          <p:nvPr/>
        </p:nvSpPr>
        <p:spPr bwMode="auto">
          <a:xfrm>
            <a:off x="6324600" y="3124200"/>
            <a:ext cx="121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Athlete</a:t>
            </a:r>
          </a:p>
        </p:txBody>
      </p:sp>
      <p:sp>
        <p:nvSpPr>
          <p:cNvPr id="39996" name="Textfeld 28"/>
          <p:cNvSpPr txBox="1">
            <a:spLocks noChangeArrowheads="1"/>
          </p:cNvSpPr>
          <p:nvPr/>
        </p:nvSpPr>
        <p:spPr bwMode="auto">
          <a:xfrm>
            <a:off x="3790950" y="3362325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Jumper</a:t>
            </a:r>
          </a:p>
        </p:txBody>
      </p:sp>
      <p:sp>
        <p:nvSpPr>
          <p:cNvPr id="39997" name="Textfeld 29"/>
          <p:cNvSpPr txBox="1">
            <a:spLocks noChangeArrowheads="1"/>
          </p:cNvSpPr>
          <p:nvPr/>
        </p:nvSpPr>
        <p:spPr bwMode="auto">
          <a:xfrm>
            <a:off x="0" y="3581400"/>
            <a:ext cx="156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Highjump</a:t>
            </a:r>
          </a:p>
        </p:txBody>
      </p:sp>
    </p:spTree>
    <p:extLst>
      <p:ext uri="{BB962C8B-B14F-4D97-AF65-F5344CB8AC3E}">
        <p14:creationId xmlns:p14="http://schemas.microsoft.com/office/powerpoint/2010/main" val="1988201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7500"/>
            <a:ext cx="8610600" cy="520700"/>
          </a:xfrm>
        </p:spPr>
        <p:txBody>
          <a:bodyPr lIns="90000" tIns="46800" rIns="90000" bIns="46800"/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x-none" sz="3600">
                <a:ea typeface="ＭＳ Ｐゴシック" charset="-128"/>
              </a:rPr>
              <a:t>Exploit the document structure</a:t>
            </a:r>
          </a:p>
        </p:txBody>
      </p:sp>
      <p:sp>
        <p:nvSpPr>
          <p:cNvPr id="41987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Abduction is used to find explanations for the relations between the multimedia objects</a:t>
            </a:r>
          </a:p>
          <a:p>
            <a:r>
              <a:rPr lang="en-US" altLang="x-none">
                <a:ea typeface="ＭＳ Ｐゴシック" charset="-128"/>
              </a:rPr>
              <a:t>We assume the following rule</a:t>
            </a:r>
          </a:p>
        </p:txBody>
      </p:sp>
      <p:sp>
        <p:nvSpPr>
          <p:cNvPr id="41988" name="Rectangle 3"/>
          <p:cNvSpPr txBox="1">
            <a:spLocks noChangeArrowheads="1"/>
          </p:cNvSpPr>
          <p:nvPr/>
        </p:nvSpPr>
        <p:spPr bwMode="auto">
          <a:xfrm>
            <a:off x="228600" y="4114800"/>
            <a:ext cx="86090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6550" indent="-336550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x-none" i="0">
                <a:latin typeface="Courier New" charset="0"/>
              </a:rPr>
              <a:t>   hasCaption(X,A) </a:t>
            </a:r>
            <a:r>
              <a:rPr lang="en-GB" altLang="x-none" i="0">
                <a:latin typeface="Courier New" charset="0"/>
                <a:sym typeface="Wingdings" charset="2"/>
              </a:rPr>
              <a:t></a:t>
            </a:r>
            <a:r>
              <a:rPr lang="en-GB" altLang="x-none" i="0">
                <a:latin typeface="Lucida Grande" charset="0"/>
              </a:rPr>
              <a:t> </a:t>
            </a:r>
            <a:br>
              <a:rPr lang="en-GB" altLang="x-none" i="0">
                <a:latin typeface="Lucida Grande" charset="0"/>
              </a:rPr>
            </a:br>
            <a:r>
              <a:rPr lang="en-GB" altLang="x-none" i="0">
                <a:latin typeface="Lucida Grande" charset="0"/>
              </a:rPr>
              <a:t>           </a:t>
            </a:r>
            <a:r>
              <a:rPr lang="en-GB" altLang="x-none" i="0">
                <a:latin typeface="Courier New" charset="0"/>
              </a:rPr>
              <a:t>Image(X), </a:t>
            </a:r>
            <a:br>
              <a:rPr lang="en-GB" altLang="x-none" i="0">
                <a:latin typeface="Courier New" charset="0"/>
              </a:rPr>
            </a:br>
            <a:r>
              <a:rPr lang="en-GB" altLang="x-none" i="0">
                <a:latin typeface="Lucida Grande" charset="0"/>
              </a:rPr>
              <a:t>           </a:t>
            </a:r>
            <a:r>
              <a:rPr lang="en-GB" altLang="x-none" i="0">
                <a:latin typeface="Courier New" charset="0"/>
              </a:rPr>
              <a:t>depicts(X,Y), </a:t>
            </a:r>
            <a:br>
              <a:rPr lang="en-GB" altLang="x-none" i="0">
                <a:latin typeface="Courier New" charset="0"/>
              </a:rPr>
            </a:br>
            <a:r>
              <a:rPr lang="en-GB" altLang="x-none" i="0">
                <a:latin typeface="Courier New" charset="0"/>
              </a:rPr>
              <a:t>			Caption(A),</a:t>
            </a:r>
            <a:br>
              <a:rPr lang="en-GB" altLang="x-none" i="0">
                <a:latin typeface="Courier New" charset="0"/>
              </a:rPr>
            </a:br>
            <a:r>
              <a:rPr lang="en-GB" altLang="x-none" i="0">
                <a:latin typeface="Courier New" charset="0"/>
              </a:rPr>
              <a:t>			depicts(A,B),</a:t>
            </a:r>
            <a:br>
              <a:rPr lang="en-GB" altLang="x-none" i="0">
                <a:latin typeface="Courier New" charset="0"/>
              </a:rPr>
            </a:br>
            <a:r>
              <a:rPr lang="en-GB" altLang="x-none" i="0">
                <a:latin typeface="Courier New" charset="0"/>
              </a:rPr>
              <a:t>			</a:t>
            </a:r>
            <a:r>
              <a:rPr lang="en-GB" altLang="x-none" b="1" i="0">
                <a:solidFill>
                  <a:srgbClr val="B10502"/>
                </a:solidFill>
                <a:latin typeface="Courier New" charset="0"/>
              </a:rPr>
              <a:t>same-as</a:t>
            </a:r>
            <a:r>
              <a:rPr lang="en-GB" altLang="x-none" i="0">
                <a:latin typeface="Courier New" charset="0"/>
              </a:rPr>
              <a:t>(Y,B)</a:t>
            </a:r>
            <a:r>
              <a:rPr lang="en-GB" altLang="x-none" i="0">
                <a:latin typeface="Lucida Grande" charset="0"/>
              </a:rPr>
              <a:t>‏</a:t>
            </a:r>
          </a:p>
        </p:txBody>
      </p:sp>
    </p:spTree>
    <p:extLst>
      <p:ext uri="{BB962C8B-B14F-4D97-AF65-F5344CB8AC3E}">
        <p14:creationId xmlns:p14="http://schemas.microsoft.com/office/powerpoint/2010/main" val="1399978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7913" y="317500"/>
            <a:ext cx="7227887" cy="520700"/>
          </a:xfrm>
        </p:spPr>
        <p:txBody>
          <a:bodyPr lIns="90000" tIns="46800" rIns="90000" bIns="46800"/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x-none" sz="3600">
                <a:ea typeface="ＭＳ Ｐゴシック" charset="-128"/>
              </a:rPr>
              <a:t>Structure identification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301875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44036" name="AutoShape 4"/>
          <p:cNvCxnSpPr>
            <a:cxnSpLocks noChangeShapeType="1"/>
            <a:stCxn id="44035" idx="2"/>
            <a:endCxn id="44067" idx="0"/>
          </p:cNvCxnSpPr>
          <p:nvPr/>
        </p:nvCxnSpPr>
        <p:spPr bwMode="auto">
          <a:xfrm flipH="1">
            <a:off x="1433513" y="2416175"/>
            <a:ext cx="868362" cy="995363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37" name="AutoShape 5"/>
          <p:cNvCxnSpPr>
            <a:cxnSpLocks noChangeShapeType="1"/>
            <a:stCxn id="44035" idx="6"/>
            <a:endCxn id="44068" idx="0"/>
          </p:cNvCxnSpPr>
          <p:nvPr/>
        </p:nvCxnSpPr>
        <p:spPr bwMode="auto">
          <a:xfrm>
            <a:off x="2711450" y="2416175"/>
            <a:ext cx="522288" cy="995363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098675" y="1903413"/>
            <a:ext cx="11287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image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558800" y="2578100"/>
            <a:ext cx="1335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916238" y="2578100"/>
            <a:ext cx="1335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5276850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44042" name="AutoShape 10"/>
          <p:cNvCxnSpPr>
            <a:cxnSpLocks noChangeShapeType="1"/>
            <a:stCxn id="44041" idx="4"/>
            <a:endCxn id="44090" idx="0"/>
          </p:cNvCxnSpPr>
          <p:nvPr/>
        </p:nvCxnSpPr>
        <p:spPr bwMode="auto">
          <a:xfrm flipH="1">
            <a:off x="5480050" y="2620963"/>
            <a:ext cx="1588" cy="779462"/>
          </a:xfrm>
          <a:prstGeom prst="straightConnector1">
            <a:avLst/>
          </a:prstGeom>
          <a:noFill/>
          <a:ln w="936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689600" y="3235325"/>
            <a:ext cx="1023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IND-11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970463" y="1903413"/>
            <a:ext cx="11287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caption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78438" y="2684463"/>
            <a:ext cx="13350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cxnSp>
        <p:nvCxnSpPr>
          <p:cNvPr id="44046" name="AutoShape 14"/>
          <p:cNvCxnSpPr>
            <a:cxnSpLocks noChangeShapeType="1"/>
            <a:stCxn id="44035" idx="6"/>
            <a:endCxn id="44041" idx="2"/>
          </p:cNvCxnSpPr>
          <p:nvPr/>
        </p:nvCxnSpPr>
        <p:spPr bwMode="auto">
          <a:xfrm>
            <a:off x="2711450" y="2416175"/>
            <a:ext cx="2565400" cy="1588"/>
          </a:xfrm>
          <a:prstGeom prst="straightConnector1">
            <a:avLst/>
          </a:prstGeom>
          <a:noFill/>
          <a:ln w="82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3328988" y="2063750"/>
            <a:ext cx="1541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hasCaption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587375" y="1492250"/>
            <a:ext cx="6229350" cy="1571625"/>
          </a:xfrm>
          <a:prstGeom prst="rect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5276850" y="59150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4556125" y="4619625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pname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7581900" y="4619625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perf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773613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“Kajsa Bergqvist”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495925" y="5500688"/>
            <a:ext cx="8651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sp>
        <p:nvSpPr>
          <p:cNvPr id="44054" name="Oval 22"/>
          <p:cNvSpPr>
            <a:spLocks noChangeArrowheads="1"/>
          </p:cNvSpPr>
          <p:nvPr/>
        </p:nvSpPr>
        <p:spPr bwMode="auto">
          <a:xfrm>
            <a:off x="5276850" y="46196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55" name="Oval 23"/>
          <p:cNvSpPr>
            <a:spLocks noChangeArrowheads="1"/>
          </p:cNvSpPr>
          <p:nvPr/>
        </p:nvSpPr>
        <p:spPr bwMode="auto">
          <a:xfrm>
            <a:off x="7294563" y="462121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44056" name="AutoShape 24"/>
          <p:cNvCxnSpPr>
            <a:cxnSpLocks noChangeShapeType="1"/>
            <a:endCxn id="44054" idx="0"/>
          </p:cNvCxnSpPr>
          <p:nvPr/>
        </p:nvCxnSpPr>
        <p:spPr bwMode="auto">
          <a:xfrm flipH="1">
            <a:off x="5421313" y="3681413"/>
            <a:ext cx="1587" cy="93821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7" name="AutoShape 25"/>
          <p:cNvCxnSpPr>
            <a:cxnSpLocks noChangeShapeType="1"/>
            <a:stCxn id="44054" idx="4"/>
            <a:endCxn id="44049" idx="0"/>
          </p:cNvCxnSpPr>
          <p:nvPr/>
        </p:nvCxnSpPr>
        <p:spPr bwMode="auto">
          <a:xfrm>
            <a:off x="5419725" y="4906963"/>
            <a:ext cx="1588" cy="1008062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8" name="AutoShape 26"/>
          <p:cNvCxnSpPr>
            <a:cxnSpLocks noChangeShapeType="1"/>
            <a:endCxn id="44055" idx="0"/>
          </p:cNvCxnSpPr>
          <p:nvPr/>
        </p:nvCxnSpPr>
        <p:spPr bwMode="auto">
          <a:xfrm>
            <a:off x="5564188" y="3538538"/>
            <a:ext cx="1874837" cy="10826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427788" y="3925888"/>
            <a:ext cx="1908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personToPerformance</a:t>
            </a:r>
          </a:p>
        </p:txBody>
      </p:sp>
      <p:cxnSp>
        <p:nvCxnSpPr>
          <p:cNvPr id="44060" name="AutoShape 28"/>
          <p:cNvCxnSpPr>
            <a:cxnSpLocks noChangeShapeType="1"/>
            <a:stCxn id="44054" idx="6"/>
            <a:endCxn id="44055" idx="2"/>
          </p:cNvCxnSpPr>
          <p:nvPr/>
        </p:nvCxnSpPr>
        <p:spPr bwMode="auto">
          <a:xfrm>
            <a:off x="5564188" y="4762500"/>
            <a:ext cx="1730375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5346700" y="4875213"/>
            <a:ext cx="21605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personNameToPerformance</a:t>
            </a:r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7294563" y="5915025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6791325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“2.06”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645275" y="519430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cxnSp>
        <p:nvCxnSpPr>
          <p:cNvPr id="44065" name="AutoShape 33"/>
          <p:cNvCxnSpPr>
            <a:cxnSpLocks noChangeShapeType="1"/>
            <a:stCxn id="44055" idx="4"/>
            <a:endCxn id="44062" idx="0"/>
          </p:cNvCxnSpPr>
          <p:nvPr/>
        </p:nvCxnSpPr>
        <p:spPr bwMode="auto">
          <a:xfrm>
            <a:off x="7437438" y="4908550"/>
            <a:ext cx="1587" cy="1006475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1792288" y="3282950"/>
            <a:ext cx="115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hasParticipant</a:t>
            </a:r>
          </a:p>
        </p:txBody>
      </p:sp>
      <p:sp>
        <p:nvSpPr>
          <p:cNvPr id="44067" name="Oval 35"/>
          <p:cNvSpPr>
            <a:spLocks noChangeArrowheads="1"/>
          </p:cNvSpPr>
          <p:nvPr/>
        </p:nvSpPr>
        <p:spPr bwMode="auto">
          <a:xfrm>
            <a:off x="1290638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68" name="Oval 36"/>
          <p:cNvSpPr>
            <a:spLocks noChangeArrowheads="1"/>
          </p:cNvSpPr>
          <p:nvPr/>
        </p:nvSpPr>
        <p:spPr bwMode="auto">
          <a:xfrm>
            <a:off x="3090863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712788" y="341471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IND-6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3379788" y="3384550"/>
            <a:ext cx="790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IND-3</a:t>
            </a:r>
          </a:p>
        </p:txBody>
      </p:sp>
      <p:sp>
        <p:nvSpPr>
          <p:cNvPr id="44071" name="Oval 39"/>
          <p:cNvSpPr>
            <a:spLocks noChangeArrowheads="1"/>
          </p:cNvSpPr>
          <p:nvPr/>
        </p:nvSpPr>
        <p:spPr bwMode="auto">
          <a:xfrm>
            <a:off x="4530725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72" name="Oval 40"/>
          <p:cNvSpPr>
            <a:spLocks noChangeArrowheads="1"/>
          </p:cNvSpPr>
          <p:nvPr/>
        </p:nvSpPr>
        <p:spPr bwMode="auto">
          <a:xfrm>
            <a:off x="2082800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73" name="Oval 41"/>
          <p:cNvSpPr>
            <a:spLocks noChangeArrowheads="1"/>
          </p:cNvSpPr>
          <p:nvPr/>
        </p:nvSpPr>
        <p:spPr bwMode="auto">
          <a:xfrm>
            <a:off x="3451225" y="4711700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44074" name="AutoShape 42"/>
          <p:cNvCxnSpPr>
            <a:cxnSpLocks noChangeShapeType="1"/>
            <a:stCxn id="44068" idx="4"/>
            <a:endCxn id="44072" idx="0"/>
          </p:cNvCxnSpPr>
          <p:nvPr/>
        </p:nvCxnSpPr>
        <p:spPr bwMode="auto">
          <a:xfrm flipH="1">
            <a:off x="2225675" y="3698875"/>
            <a:ext cx="1008063" cy="14430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1938338" y="540226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bar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76" name="Text Box 44"/>
          <p:cNvSpPr txBox="1">
            <a:spLocks noChangeArrowheads="1"/>
          </p:cNvSpPr>
          <p:nvPr/>
        </p:nvSpPr>
        <p:spPr bwMode="auto">
          <a:xfrm>
            <a:off x="4457700" y="5359400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body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4077" name="Text Box 45"/>
          <p:cNvSpPr txBox="1">
            <a:spLocks noChangeArrowheads="1"/>
          </p:cNvSpPr>
          <p:nvPr/>
        </p:nvSpPr>
        <p:spPr bwMode="auto">
          <a:xfrm>
            <a:off x="2873375" y="4721225"/>
            <a:ext cx="647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face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cxnSp>
        <p:nvCxnSpPr>
          <p:cNvPr id="44078" name="AutoShape 46"/>
          <p:cNvCxnSpPr>
            <a:cxnSpLocks noChangeShapeType="1"/>
            <a:stCxn id="44067" idx="6"/>
            <a:endCxn id="44068" idx="2"/>
          </p:cNvCxnSpPr>
          <p:nvPr/>
        </p:nvCxnSpPr>
        <p:spPr bwMode="auto">
          <a:xfrm>
            <a:off x="1577975" y="3554413"/>
            <a:ext cx="1512888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2009775" y="41052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44080" name="AutoShape 48"/>
          <p:cNvCxnSpPr>
            <a:cxnSpLocks noChangeShapeType="1"/>
            <a:stCxn id="44067" idx="4"/>
            <a:endCxn id="44072" idx="2"/>
          </p:cNvCxnSpPr>
          <p:nvPr/>
        </p:nvCxnSpPr>
        <p:spPr bwMode="auto">
          <a:xfrm>
            <a:off x="1433513" y="3698875"/>
            <a:ext cx="649287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1001713" y="4394200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44082" name="AutoShape 50"/>
          <p:cNvCxnSpPr>
            <a:cxnSpLocks noChangeShapeType="1"/>
            <a:stCxn id="44071" idx="2"/>
            <a:endCxn id="44073" idx="4"/>
          </p:cNvCxnSpPr>
          <p:nvPr/>
        </p:nvCxnSpPr>
        <p:spPr bwMode="auto">
          <a:xfrm flipH="1" flipV="1">
            <a:off x="3594100" y="4999038"/>
            <a:ext cx="935038" cy="285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3378200" y="51149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44084" name="AutoShape 52"/>
          <p:cNvCxnSpPr>
            <a:cxnSpLocks noChangeShapeType="1"/>
            <a:stCxn id="44068" idx="6"/>
            <a:endCxn id="44071" idx="0"/>
          </p:cNvCxnSpPr>
          <p:nvPr/>
        </p:nvCxnSpPr>
        <p:spPr bwMode="auto">
          <a:xfrm>
            <a:off x="3378200" y="3554413"/>
            <a:ext cx="1296988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85" name="Text Box 53"/>
          <p:cNvSpPr txBox="1">
            <a:spLocks noChangeArrowheads="1"/>
          </p:cNvSpPr>
          <p:nvPr/>
        </p:nvSpPr>
        <p:spPr bwMode="auto">
          <a:xfrm>
            <a:off x="3667125" y="396081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44086" name="AutoShape 54"/>
          <p:cNvCxnSpPr>
            <a:cxnSpLocks noChangeShapeType="1"/>
            <a:stCxn id="44071" idx="3"/>
            <a:endCxn id="44072" idx="4"/>
          </p:cNvCxnSpPr>
          <p:nvPr/>
        </p:nvCxnSpPr>
        <p:spPr bwMode="auto">
          <a:xfrm flipH="1">
            <a:off x="2225675" y="5386388"/>
            <a:ext cx="2346325" cy="428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87" name="Text Box 55"/>
          <p:cNvSpPr txBox="1">
            <a:spLocks noChangeArrowheads="1"/>
          </p:cNvSpPr>
          <p:nvPr/>
        </p:nvSpPr>
        <p:spPr bwMode="auto">
          <a:xfrm>
            <a:off x="2801938" y="540226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44088" name="AutoShape 56"/>
          <p:cNvCxnSpPr>
            <a:cxnSpLocks noChangeShapeType="1"/>
            <a:stCxn id="44068" idx="5"/>
            <a:endCxn id="44073" idx="0"/>
          </p:cNvCxnSpPr>
          <p:nvPr/>
        </p:nvCxnSpPr>
        <p:spPr bwMode="auto">
          <a:xfrm>
            <a:off x="3335338" y="3656013"/>
            <a:ext cx="258762" cy="10556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3376613" y="43211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sp>
        <p:nvSpPr>
          <p:cNvPr id="44090" name="Oval 58"/>
          <p:cNvSpPr>
            <a:spLocks noChangeArrowheads="1"/>
          </p:cNvSpPr>
          <p:nvPr/>
        </p:nvSpPr>
        <p:spPr bwMode="auto">
          <a:xfrm>
            <a:off x="5337175" y="3400425"/>
            <a:ext cx="287338" cy="287338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91" name="Freeform 59"/>
          <p:cNvSpPr>
            <a:spLocks/>
          </p:cNvSpPr>
          <p:nvPr/>
        </p:nvSpPr>
        <p:spPr bwMode="auto">
          <a:xfrm>
            <a:off x="3352800" y="2895600"/>
            <a:ext cx="2057400" cy="533400"/>
          </a:xfrm>
          <a:custGeom>
            <a:avLst/>
            <a:gdLst>
              <a:gd name="T0" fmla="*/ 0 w 2448"/>
              <a:gd name="T1" fmla="*/ 2147483647 h 336"/>
              <a:gd name="T2" fmla="*/ 2147483647 w 2448"/>
              <a:gd name="T3" fmla="*/ 0 h 336"/>
              <a:gd name="T4" fmla="*/ 2147483647 w 2448"/>
              <a:gd name="T5" fmla="*/ 2147483647 h 336"/>
              <a:gd name="T6" fmla="*/ 0 60000 65536"/>
              <a:gd name="T7" fmla="*/ 0 60000 65536"/>
              <a:gd name="T8" fmla="*/ 0 60000 65536"/>
              <a:gd name="T9" fmla="*/ 0 w 2448"/>
              <a:gd name="T10" fmla="*/ 0 h 336"/>
              <a:gd name="T11" fmla="*/ 2448 w 244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8" h="336">
                <a:moveTo>
                  <a:pt x="0" y="336"/>
                </a:moveTo>
                <a:cubicBezTo>
                  <a:pt x="444" y="168"/>
                  <a:pt x="888" y="0"/>
                  <a:pt x="1296" y="0"/>
                </a:cubicBezTo>
                <a:cubicBezTo>
                  <a:pt x="1704" y="0"/>
                  <a:pt x="2076" y="168"/>
                  <a:pt x="2448" y="336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92" name="Text Box 61"/>
          <p:cNvSpPr txBox="1">
            <a:spLocks noChangeArrowheads="1"/>
          </p:cNvSpPr>
          <p:nvPr/>
        </p:nvSpPr>
        <p:spPr bwMode="auto">
          <a:xfrm>
            <a:off x="22225" y="5707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x-none"/>
          </a:p>
        </p:txBody>
      </p:sp>
      <p:sp>
        <p:nvSpPr>
          <p:cNvPr id="44093" name="Rectangle 63"/>
          <p:cNvSpPr>
            <a:spLocks noChangeArrowheads="1"/>
          </p:cNvSpPr>
          <p:nvPr/>
        </p:nvSpPr>
        <p:spPr bwMode="auto">
          <a:xfrm>
            <a:off x="36513" y="53816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4094" name="Textfeld 28"/>
          <p:cNvSpPr txBox="1">
            <a:spLocks noChangeArrowheads="1"/>
          </p:cNvSpPr>
          <p:nvPr/>
        </p:nvSpPr>
        <p:spPr bwMode="auto">
          <a:xfrm>
            <a:off x="3790950" y="3362325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Jumper</a:t>
            </a:r>
          </a:p>
        </p:txBody>
      </p:sp>
      <p:sp>
        <p:nvSpPr>
          <p:cNvPr id="44095" name="Textfeld 29"/>
          <p:cNvSpPr txBox="1">
            <a:spLocks noChangeArrowheads="1"/>
          </p:cNvSpPr>
          <p:nvPr/>
        </p:nvSpPr>
        <p:spPr bwMode="auto">
          <a:xfrm>
            <a:off x="0" y="3581400"/>
            <a:ext cx="156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Highjump</a:t>
            </a:r>
          </a:p>
        </p:txBody>
      </p:sp>
      <p:sp>
        <p:nvSpPr>
          <p:cNvPr id="44096" name="Textfeld 27"/>
          <p:cNvSpPr txBox="1">
            <a:spLocks noChangeArrowheads="1"/>
          </p:cNvSpPr>
          <p:nvPr/>
        </p:nvSpPr>
        <p:spPr bwMode="auto">
          <a:xfrm>
            <a:off x="6324600" y="3124200"/>
            <a:ext cx="1373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="1"/>
              <a:t>Jumper</a:t>
            </a:r>
          </a:p>
        </p:txBody>
      </p:sp>
    </p:spTree>
    <p:extLst>
      <p:ext uri="{BB962C8B-B14F-4D97-AF65-F5344CB8AC3E}">
        <p14:creationId xmlns:p14="http://schemas.microsoft.com/office/powerpoint/2010/main" val="7509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Causality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301875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6" name="AutoShape 4"/>
          <p:cNvCxnSpPr>
            <a:cxnSpLocks noChangeShapeType="1"/>
          </p:cNvCxnSpPr>
          <p:nvPr/>
        </p:nvCxnSpPr>
        <p:spPr bwMode="auto">
          <a:xfrm flipH="1">
            <a:off x="1433513" y="2416175"/>
            <a:ext cx="868362" cy="995363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5"/>
          <p:cNvCxnSpPr>
            <a:cxnSpLocks noChangeShapeType="1"/>
          </p:cNvCxnSpPr>
          <p:nvPr/>
        </p:nvCxnSpPr>
        <p:spPr bwMode="auto">
          <a:xfrm>
            <a:off x="2711450" y="2416175"/>
            <a:ext cx="522288" cy="995363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098675" y="1903413"/>
            <a:ext cx="11287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image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58800" y="2578100"/>
            <a:ext cx="13350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16238" y="2578100"/>
            <a:ext cx="13350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276850" y="2211388"/>
            <a:ext cx="409575" cy="409575"/>
          </a:xfrm>
          <a:prstGeom prst="ellipse">
            <a:avLst/>
          </a:prstGeom>
          <a:solidFill>
            <a:srgbClr val="3DFF9D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12" name="AutoShape 10"/>
          <p:cNvCxnSpPr>
            <a:cxnSpLocks noChangeShapeType="1"/>
          </p:cNvCxnSpPr>
          <p:nvPr/>
        </p:nvCxnSpPr>
        <p:spPr bwMode="auto">
          <a:xfrm flipH="1">
            <a:off x="5480050" y="2620963"/>
            <a:ext cx="1588" cy="779462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689600" y="3235325"/>
            <a:ext cx="1023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IND-11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970463" y="1903413"/>
            <a:ext cx="11287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caption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78438" y="2684463"/>
            <a:ext cx="13350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depicts</a:t>
            </a:r>
          </a:p>
        </p:txBody>
      </p:sp>
      <p:cxnSp>
        <p:nvCxnSpPr>
          <p:cNvPr id="16" name="AutoShape 14"/>
          <p:cNvCxnSpPr>
            <a:cxnSpLocks noChangeShapeType="1"/>
          </p:cNvCxnSpPr>
          <p:nvPr/>
        </p:nvCxnSpPr>
        <p:spPr bwMode="auto">
          <a:xfrm>
            <a:off x="2711450" y="2416175"/>
            <a:ext cx="2565400" cy="1588"/>
          </a:xfrm>
          <a:prstGeom prst="straightConnector1">
            <a:avLst/>
          </a:prstGeom>
          <a:noFill/>
          <a:ln w="824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328988" y="2063750"/>
            <a:ext cx="15414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hasCaption</a:t>
            </a:r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5276850" y="59150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556125" y="4619625"/>
            <a:ext cx="79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pname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581900" y="4619625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perf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773613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“Kajsa Bergqvist”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495925" y="5500688"/>
            <a:ext cx="8651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5276850" y="4619625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7294563" y="462121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26" name="AutoShape 24"/>
          <p:cNvCxnSpPr>
            <a:cxnSpLocks noChangeShapeType="1"/>
          </p:cNvCxnSpPr>
          <p:nvPr/>
        </p:nvCxnSpPr>
        <p:spPr bwMode="auto">
          <a:xfrm flipH="1">
            <a:off x="5421313" y="3681413"/>
            <a:ext cx="1587" cy="938212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25"/>
          <p:cNvCxnSpPr>
            <a:cxnSpLocks noChangeShapeType="1"/>
          </p:cNvCxnSpPr>
          <p:nvPr/>
        </p:nvCxnSpPr>
        <p:spPr bwMode="auto">
          <a:xfrm>
            <a:off x="5419725" y="4906963"/>
            <a:ext cx="1588" cy="1008062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26"/>
          <p:cNvCxnSpPr>
            <a:cxnSpLocks noChangeShapeType="1"/>
          </p:cNvCxnSpPr>
          <p:nvPr/>
        </p:nvCxnSpPr>
        <p:spPr bwMode="auto">
          <a:xfrm>
            <a:off x="5564188" y="3538538"/>
            <a:ext cx="1874837" cy="1082675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427788" y="3925888"/>
            <a:ext cx="19081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personToPerformance</a:t>
            </a:r>
          </a:p>
        </p:txBody>
      </p:sp>
      <p:cxnSp>
        <p:nvCxnSpPr>
          <p:cNvPr id="30" name="AutoShape 28"/>
          <p:cNvCxnSpPr>
            <a:cxnSpLocks noChangeShapeType="1"/>
          </p:cNvCxnSpPr>
          <p:nvPr/>
        </p:nvCxnSpPr>
        <p:spPr bwMode="auto">
          <a:xfrm>
            <a:off x="5564188" y="4762500"/>
            <a:ext cx="1730375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5346700" y="4875213"/>
            <a:ext cx="21605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personNameToPerformance</a:t>
            </a:r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7294563" y="5915025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6791325" y="6202363"/>
            <a:ext cx="13684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“2.06”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645275" y="5194300"/>
            <a:ext cx="865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hasValue</a:t>
            </a:r>
          </a:p>
        </p:txBody>
      </p:sp>
      <p:cxnSp>
        <p:nvCxnSpPr>
          <p:cNvPr id="35" name="AutoShape 33"/>
          <p:cNvCxnSpPr>
            <a:cxnSpLocks noChangeShapeType="1"/>
          </p:cNvCxnSpPr>
          <p:nvPr/>
        </p:nvCxnSpPr>
        <p:spPr bwMode="auto">
          <a:xfrm>
            <a:off x="7437438" y="4908550"/>
            <a:ext cx="1587" cy="1006475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lg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1792288" y="3282950"/>
            <a:ext cx="115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hasParticipant</a:t>
            </a:r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1290638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3090863" y="3411538"/>
            <a:ext cx="287337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712788" y="341471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IND-6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379788" y="3384550"/>
            <a:ext cx="790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IND-3</a:t>
            </a:r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4530725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2082800" y="5141913"/>
            <a:ext cx="287338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3451225" y="4711700"/>
            <a:ext cx="287338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44" name="AutoShape 42"/>
          <p:cNvCxnSpPr>
            <a:cxnSpLocks noChangeShapeType="1"/>
          </p:cNvCxnSpPr>
          <p:nvPr/>
        </p:nvCxnSpPr>
        <p:spPr bwMode="auto">
          <a:xfrm flipH="1">
            <a:off x="2225675" y="3698875"/>
            <a:ext cx="1008063" cy="14430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938338" y="540226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bar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457700" y="5359400"/>
            <a:ext cx="5762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body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2873375" y="4721225"/>
            <a:ext cx="647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face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cxnSp>
        <p:nvCxnSpPr>
          <p:cNvPr id="48" name="AutoShape 46"/>
          <p:cNvCxnSpPr>
            <a:cxnSpLocks noChangeShapeType="1"/>
          </p:cNvCxnSpPr>
          <p:nvPr/>
        </p:nvCxnSpPr>
        <p:spPr bwMode="auto">
          <a:xfrm>
            <a:off x="1577975" y="3554413"/>
            <a:ext cx="1512888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2009775" y="41052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50" name="AutoShape 48"/>
          <p:cNvCxnSpPr>
            <a:cxnSpLocks noChangeShapeType="1"/>
          </p:cNvCxnSpPr>
          <p:nvPr/>
        </p:nvCxnSpPr>
        <p:spPr bwMode="auto">
          <a:xfrm>
            <a:off x="1433513" y="3698875"/>
            <a:ext cx="649287" cy="1587500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1001713" y="4394200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 dirty="0" err="1">
                <a:solidFill>
                  <a:srgbClr val="000099"/>
                </a:solidFill>
              </a:rPr>
              <a:t>hasPart</a:t>
            </a:r>
            <a:endParaRPr lang="en-GB" altLang="x-none" sz="1200" i="0" dirty="0">
              <a:solidFill>
                <a:srgbClr val="000099"/>
              </a:solidFill>
            </a:endParaRPr>
          </a:p>
        </p:txBody>
      </p:sp>
      <p:cxnSp>
        <p:nvCxnSpPr>
          <p:cNvPr id="52" name="AutoShape 50"/>
          <p:cNvCxnSpPr>
            <a:cxnSpLocks noChangeShapeType="1"/>
          </p:cNvCxnSpPr>
          <p:nvPr/>
        </p:nvCxnSpPr>
        <p:spPr bwMode="auto">
          <a:xfrm flipH="1" flipV="1">
            <a:off x="3594100" y="4999038"/>
            <a:ext cx="935038" cy="285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3378200" y="51149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54" name="AutoShape 52"/>
          <p:cNvCxnSpPr>
            <a:cxnSpLocks noChangeShapeType="1"/>
          </p:cNvCxnSpPr>
          <p:nvPr/>
        </p:nvCxnSpPr>
        <p:spPr bwMode="auto">
          <a:xfrm>
            <a:off x="3378200" y="3554413"/>
            <a:ext cx="1296988" cy="1587500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3667125" y="3960813"/>
            <a:ext cx="936625" cy="274637"/>
          </a:xfrm>
          <a:prstGeom prst="rect">
            <a:avLst/>
          </a:prstGeom>
          <a:noFill/>
          <a:ln w="57150">
            <a:noFill/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  <a:endParaRPr lang="en-GB" altLang="x-none" sz="1200" i="0" dirty="0">
              <a:solidFill>
                <a:srgbClr val="000099"/>
              </a:solidFill>
            </a:endParaRPr>
          </a:p>
        </p:txBody>
      </p:sp>
      <p:cxnSp>
        <p:nvCxnSpPr>
          <p:cNvPr id="56" name="AutoShape 54"/>
          <p:cNvCxnSpPr>
            <a:cxnSpLocks noChangeShapeType="1"/>
          </p:cNvCxnSpPr>
          <p:nvPr/>
        </p:nvCxnSpPr>
        <p:spPr bwMode="auto">
          <a:xfrm flipH="1">
            <a:off x="2225675" y="5386388"/>
            <a:ext cx="2346325" cy="428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2801938" y="540226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isAdjacent</a:t>
            </a:r>
          </a:p>
        </p:txBody>
      </p:sp>
      <p:cxnSp>
        <p:nvCxnSpPr>
          <p:cNvPr id="58" name="AutoShape 56"/>
          <p:cNvCxnSpPr>
            <a:cxnSpLocks noChangeShapeType="1"/>
          </p:cNvCxnSpPr>
          <p:nvPr/>
        </p:nvCxnSpPr>
        <p:spPr bwMode="auto">
          <a:xfrm>
            <a:off x="3335338" y="3656013"/>
            <a:ext cx="258762" cy="1055687"/>
          </a:xfrm>
          <a:prstGeom prst="straightConnector1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3376613" y="432117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sp>
        <p:nvSpPr>
          <p:cNvPr id="60" name="Oval 58"/>
          <p:cNvSpPr>
            <a:spLocks noChangeArrowheads="1"/>
          </p:cNvSpPr>
          <p:nvPr/>
        </p:nvSpPr>
        <p:spPr bwMode="auto">
          <a:xfrm>
            <a:off x="5337175" y="3400425"/>
            <a:ext cx="287338" cy="287338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61" name="Freeform 59"/>
          <p:cNvSpPr>
            <a:spLocks/>
          </p:cNvSpPr>
          <p:nvPr/>
        </p:nvSpPr>
        <p:spPr bwMode="auto">
          <a:xfrm>
            <a:off x="3352800" y="2895600"/>
            <a:ext cx="2057400" cy="533400"/>
          </a:xfrm>
          <a:custGeom>
            <a:avLst/>
            <a:gdLst>
              <a:gd name="T0" fmla="*/ 0 w 2448"/>
              <a:gd name="T1" fmla="*/ 2147483647 h 336"/>
              <a:gd name="T2" fmla="*/ 2147483647 w 2448"/>
              <a:gd name="T3" fmla="*/ 0 h 336"/>
              <a:gd name="T4" fmla="*/ 2147483647 w 2448"/>
              <a:gd name="T5" fmla="*/ 2147483647 h 336"/>
              <a:gd name="T6" fmla="*/ 0 60000 65536"/>
              <a:gd name="T7" fmla="*/ 0 60000 65536"/>
              <a:gd name="T8" fmla="*/ 0 60000 65536"/>
              <a:gd name="T9" fmla="*/ 0 w 2448"/>
              <a:gd name="T10" fmla="*/ 0 h 336"/>
              <a:gd name="T11" fmla="*/ 2448 w 2448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48" h="336">
                <a:moveTo>
                  <a:pt x="0" y="336"/>
                </a:moveTo>
                <a:cubicBezTo>
                  <a:pt x="444" y="168"/>
                  <a:pt x="888" y="0"/>
                  <a:pt x="1296" y="0"/>
                </a:cubicBezTo>
                <a:cubicBezTo>
                  <a:pt x="1704" y="0"/>
                  <a:pt x="2076" y="168"/>
                  <a:pt x="2448" y="336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22225" y="5707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x-none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6513" y="53816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64" name="Textfeld 28"/>
          <p:cNvSpPr txBox="1">
            <a:spLocks noChangeArrowheads="1"/>
          </p:cNvSpPr>
          <p:nvPr/>
        </p:nvSpPr>
        <p:spPr bwMode="auto">
          <a:xfrm>
            <a:off x="3790950" y="3362325"/>
            <a:ext cx="1285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Jumper</a:t>
            </a:r>
          </a:p>
        </p:txBody>
      </p:sp>
      <p:sp>
        <p:nvSpPr>
          <p:cNvPr id="65" name="Textfeld 29"/>
          <p:cNvSpPr txBox="1">
            <a:spLocks noChangeArrowheads="1"/>
          </p:cNvSpPr>
          <p:nvPr/>
        </p:nvSpPr>
        <p:spPr bwMode="auto">
          <a:xfrm>
            <a:off x="0" y="3581400"/>
            <a:ext cx="156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Highjump</a:t>
            </a:r>
          </a:p>
        </p:txBody>
      </p:sp>
      <p:sp>
        <p:nvSpPr>
          <p:cNvPr id="66" name="Textfeld 27"/>
          <p:cNvSpPr txBox="1">
            <a:spLocks noChangeArrowheads="1"/>
          </p:cNvSpPr>
          <p:nvPr/>
        </p:nvSpPr>
        <p:spPr bwMode="auto">
          <a:xfrm>
            <a:off x="6324600" y="3124200"/>
            <a:ext cx="1373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="1"/>
              <a:t>Jumper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57284" y="1162050"/>
            <a:ext cx="66127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 smtClean="0"/>
              <a:t>Reasoning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representations</a:t>
            </a:r>
            <a:r>
              <a:rPr lang="de-DE" dirty="0" smtClean="0"/>
              <a:t>: </a:t>
            </a:r>
            <a:br>
              <a:rPr lang="de-DE" dirty="0" smtClean="0"/>
            </a:br>
            <a:r>
              <a:rPr lang="de-DE" dirty="0" smtClean="0"/>
              <a:t>Intervention (</a:t>
            </a:r>
            <a:r>
              <a:rPr lang="de-DE" dirty="0" err="1" smtClean="0"/>
              <a:t>Backdoor</a:t>
            </a:r>
            <a:r>
              <a:rPr lang="de-DE" dirty="0" smtClean="0"/>
              <a:t>, </a:t>
            </a:r>
            <a:r>
              <a:rPr lang="de-DE" dirty="0" err="1" smtClean="0"/>
              <a:t>Frontdoor</a:t>
            </a:r>
            <a:r>
              <a:rPr lang="de-DE" dirty="0" smtClean="0"/>
              <a:t>), </a:t>
            </a:r>
            <a:r>
              <a:rPr lang="de-DE" dirty="0" err="1" smtClean="0"/>
              <a:t>Counterfactuals</a:t>
            </a:r>
            <a:r>
              <a:rPr lang="de-DE" dirty="0" smtClean="0"/>
              <a:t>, </a:t>
            </a:r>
            <a:r>
              <a:rPr lang="de-DE" dirty="0"/>
              <a:t>Instruments, </a:t>
            </a:r>
            <a:r>
              <a:rPr lang="de-DE" dirty="0" smtClean="0"/>
              <a:t>...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3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Lucida Grande" charset="0"/>
                <a:ea typeface="ＭＳ Ｐゴシック" charset="0"/>
                <a:cs typeface="ＭＳ Ｐゴシック" charset="0"/>
              </a:rPr>
              <a:t>Decision Making: </a:t>
            </a:r>
            <a:r>
              <a:rPr lang="en-US" sz="3600" dirty="0" smtClean="0">
                <a:latin typeface="Lucida Grande" charset="0"/>
                <a:ea typeface="ＭＳ Ｐゴシック" charset="0"/>
                <a:cs typeface="ＭＳ Ｐゴシック" charset="0"/>
              </a:rPr>
              <a:t>Propositional</a:t>
            </a:r>
            <a:endParaRPr lang="en-US" sz="36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898" name="Oval 3"/>
          <p:cNvSpPr>
            <a:spLocks noChangeArrowheads="1"/>
          </p:cNvSpPr>
          <p:nvPr/>
        </p:nvSpPr>
        <p:spPr bwMode="auto">
          <a:xfrm>
            <a:off x="5029200" y="2971800"/>
            <a:ext cx="1295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weather</a:t>
            </a:r>
          </a:p>
        </p:txBody>
      </p:sp>
      <p:sp>
        <p:nvSpPr>
          <p:cNvPr id="80899" name="Oval 4"/>
          <p:cNvSpPr>
            <a:spLocks noChangeArrowheads="1"/>
          </p:cNvSpPr>
          <p:nvPr/>
        </p:nvSpPr>
        <p:spPr bwMode="auto">
          <a:xfrm>
            <a:off x="6858000" y="4038600"/>
            <a:ext cx="1295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forecast</a:t>
            </a:r>
          </a:p>
        </p:txBody>
      </p:sp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447800" y="2819400"/>
            <a:ext cx="12192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 dirty="0" smtClean="0">
                <a:latin typeface="Comic Sans MS" charset="0"/>
              </a:rPr>
              <a:t>Take-</a:t>
            </a:r>
            <a:r>
              <a:rPr lang="en-US" sz="2000" i="0" dirty="0" err="1" smtClean="0">
                <a:latin typeface="Comic Sans MS" charset="0"/>
              </a:rPr>
              <a:t>Umb</a:t>
            </a:r>
            <a:endParaRPr lang="en-US" sz="2000" i="0" dirty="0">
              <a:latin typeface="Comic Sans MS" charset="0"/>
            </a:endParaRP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52800" y="4267200"/>
            <a:ext cx="1676400" cy="685800"/>
          </a:xfrm>
          <a:prstGeom prst="flowChartDecision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happiness</a:t>
            </a:r>
          </a:p>
        </p:txBody>
      </p:sp>
      <p:cxnSp>
        <p:nvCxnSpPr>
          <p:cNvPr id="80902" name="AutoShape 7"/>
          <p:cNvCxnSpPr>
            <a:cxnSpLocks noChangeShapeType="1"/>
            <a:stCxn id="80898" idx="4"/>
            <a:endCxn id="80901" idx="0"/>
          </p:cNvCxnSpPr>
          <p:nvPr/>
        </p:nvCxnSpPr>
        <p:spPr bwMode="auto">
          <a:xfrm flipH="1">
            <a:off x="4191000" y="3505200"/>
            <a:ext cx="14859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0903" name="AutoShape 8"/>
          <p:cNvCxnSpPr>
            <a:cxnSpLocks noChangeShapeType="1"/>
            <a:stCxn id="80911" idx="4"/>
            <a:endCxn id="80901" idx="0"/>
          </p:cNvCxnSpPr>
          <p:nvPr/>
        </p:nvCxnSpPr>
        <p:spPr bwMode="auto">
          <a:xfrm>
            <a:off x="2667000" y="4114800"/>
            <a:ext cx="1524000" cy="152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0904" name="AutoShape 9"/>
          <p:cNvCxnSpPr>
            <a:cxnSpLocks noChangeShapeType="1"/>
            <a:stCxn id="80898" idx="4"/>
            <a:endCxn id="80899" idx="1"/>
          </p:cNvCxnSpPr>
          <p:nvPr/>
        </p:nvCxnSpPr>
        <p:spPr bwMode="auto">
          <a:xfrm>
            <a:off x="5676900" y="3505200"/>
            <a:ext cx="1370013" cy="6111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0905" name="Text Box 10"/>
          <p:cNvSpPr txBox="1">
            <a:spLocks noChangeArrowheads="1"/>
          </p:cNvSpPr>
          <p:nvPr/>
        </p:nvSpPr>
        <p:spPr bwMode="auto">
          <a:xfrm>
            <a:off x="1127125" y="2362200"/>
            <a:ext cx="1671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 dirty="0"/>
              <a:t>take/don’t take</a:t>
            </a:r>
          </a:p>
        </p:txBody>
      </p:sp>
      <p:sp>
        <p:nvSpPr>
          <p:cNvPr id="80906" name="Text Box 11"/>
          <p:cNvSpPr txBox="1">
            <a:spLocks noChangeArrowheads="1"/>
          </p:cNvSpPr>
          <p:nvPr/>
        </p:nvSpPr>
        <p:spPr bwMode="auto">
          <a:xfrm>
            <a:off x="6477000" y="4800600"/>
            <a:ext cx="23145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f            w         p(f|w)</a:t>
            </a:r>
          </a:p>
          <a:p>
            <a:r>
              <a:rPr lang="en-US" sz="1800" i="0"/>
              <a:t>sunny    rain      0.3</a:t>
            </a:r>
          </a:p>
          <a:p>
            <a:r>
              <a:rPr lang="en-US" sz="1800" i="0"/>
              <a:t>rainy      rain      0.7</a:t>
            </a:r>
          </a:p>
          <a:p>
            <a:r>
              <a:rPr lang="en-US" sz="1800" i="0"/>
              <a:t>sunny  no rain   0.8</a:t>
            </a:r>
          </a:p>
          <a:p>
            <a:r>
              <a:rPr lang="en-US" sz="1800" i="0"/>
              <a:t>rainy    no rain   0.2</a:t>
            </a:r>
          </a:p>
        </p:txBody>
      </p:sp>
      <p:sp>
        <p:nvSpPr>
          <p:cNvPr id="80907" name="Line 12"/>
          <p:cNvSpPr>
            <a:spLocks noChangeShapeType="1"/>
          </p:cNvSpPr>
          <p:nvPr/>
        </p:nvSpPr>
        <p:spPr bwMode="auto">
          <a:xfrm>
            <a:off x="6248400" y="5105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908" name="Line 13"/>
          <p:cNvSpPr>
            <a:spLocks noChangeShapeType="1"/>
          </p:cNvSpPr>
          <p:nvPr/>
        </p:nvSpPr>
        <p:spPr bwMode="auto">
          <a:xfrm>
            <a:off x="8077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909" name="Text Box 14"/>
          <p:cNvSpPr txBox="1">
            <a:spLocks noChangeArrowheads="1"/>
          </p:cNvSpPr>
          <p:nvPr/>
        </p:nvSpPr>
        <p:spPr bwMode="auto">
          <a:xfrm>
            <a:off x="4953000" y="251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P(rain) = 0.4</a:t>
            </a:r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24145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U(have,rain) = -25</a:t>
            </a:r>
          </a:p>
          <a:p>
            <a:r>
              <a:rPr lang="en-US" sz="1800" i="0"/>
              <a:t>U(have,~rain) = 0</a:t>
            </a:r>
          </a:p>
          <a:p>
            <a:r>
              <a:rPr lang="en-US" sz="1800" i="0"/>
              <a:t>U(~have, rain) = -100</a:t>
            </a:r>
          </a:p>
          <a:p>
            <a:r>
              <a:rPr lang="en-US" sz="1800" i="0"/>
              <a:t>U(~have, ~rain) = 100</a:t>
            </a:r>
          </a:p>
        </p:txBody>
      </p:sp>
      <p:sp>
        <p:nvSpPr>
          <p:cNvPr id="80911" name="Oval 16"/>
          <p:cNvSpPr>
            <a:spLocks noChangeArrowheads="1"/>
          </p:cNvSpPr>
          <p:nvPr/>
        </p:nvSpPr>
        <p:spPr bwMode="auto">
          <a:xfrm>
            <a:off x="1752600" y="3581400"/>
            <a:ext cx="18288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have umbrella</a:t>
            </a:r>
          </a:p>
        </p:txBody>
      </p:sp>
      <p:cxnSp>
        <p:nvCxnSpPr>
          <p:cNvPr id="80912" name="AutoShape 17"/>
          <p:cNvCxnSpPr>
            <a:cxnSpLocks noChangeShapeType="1"/>
            <a:stCxn id="80900" idx="2"/>
            <a:endCxn id="80911" idx="1"/>
          </p:cNvCxnSpPr>
          <p:nvPr/>
        </p:nvCxnSpPr>
        <p:spPr bwMode="auto">
          <a:xfrm flipH="1">
            <a:off x="2020888" y="3276600"/>
            <a:ext cx="36512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0913" name="Text Box 18"/>
          <p:cNvSpPr txBox="1">
            <a:spLocks noChangeArrowheads="1"/>
          </p:cNvSpPr>
          <p:nvPr/>
        </p:nvSpPr>
        <p:spPr bwMode="auto">
          <a:xfrm>
            <a:off x="304800" y="4159250"/>
            <a:ext cx="2193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P(have|take) = 1.0</a:t>
            </a:r>
          </a:p>
          <a:p>
            <a:r>
              <a:rPr lang="en-US" sz="1800" i="0"/>
              <a:t>P(~have|~take)=1.0</a:t>
            </a:r>
          </a:p>
        </p:txBody>
      </p:sp>
      <p:sp>
        <p:nvSpPr>
          <p:cNvPr id="80914" name="Text Box 19"/>
          <p:cNvSpPr txBox="1">
            <a:spLocks noChangeArrowheads="1"/>
          </p:cNvSpPr>
          <p:nvPr/>
        </p:nvSpPr>
        <p:spPr bwMode="auto">
          <a:xfrm>
            <a:off x="2041525" y="1687513"/>
            <a:ext cx="340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tx2"/>
                </a:solidFill>
              </a:rPr>
              <a:t>Should I take my umbrella??</a:t>
            </a:r>
          </a:p>
        </p:txBody>
      </p:sp>
    </p:spTree>
    <p:extLst>
      <p:ext uri="{BB962C8B-B14F-4D97-AF65-F5344CB8AC3E}">
        <p14:creationId xmlns:p14="http://schemas.microsoft.com/office/powerpoint/2010/main" val="15215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Lucida Grande" charset="0"/>
                <a:ea typeface="ＭＳ Ｐゴシック" charset="0"/>
                <a:cs typeface="ＭＳ Ｐゴシック" charset="0"/>
              </a:rPr>
              <a:t>First-Order Decision Making</a:t>
            </a:r>
            <a:endParaRPr lang="en-US" sz="3600" dirty="0">
              <a:latin typeface="Lucida Grande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0898" name="Oval 3"/>
          <p:cNvSpPr>
            <a:spLocks noChangeArrowheads="1"/>
          </p:cNvSpPr>
          <p:nvPr/>
        </p:nvSpPr>
        <p:spPr bwMode="auto">
          <a:xfrm>
            <a:off x="5029200" y="2971800"/>
            <a:ext cx="1295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weather</a:t>
            </a:r>
          </a:p>
        </p:txBody>
      </p:sp>
      <p:sp>
        <p:nvSpPr>
          <p:cNvPr id="80899" name="Oval 4"/>
          <p:cNvSpPr>
            <a:spLocks noChangeArrowheads="1"/>
          </p:cNvSpPr>
          <p:nvPr/>
        </p:nvSpPr>
        <p:spPr bwMode="auto">
          <a:xfrm>
            <a:off x="6858000" y="4038600"/>
            <a:ext cx="1295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>
                <a:latin typeface="Comic Sans MS" charset="0"/>
              </a:rPr>
              <a:t>forecast</a:t>
            </a:r>
          </a:p>
        </p:txBody>
      </p:sp>
      <p:sp>
        <p:nvSpPr>
          <p:cNvPr id="80900" name="Rectangle 5"/>
          <p:cNvSpPr>
            <a:spLocks noChangeArrowheads="1"/>
          </p:cNvSpPr>
          <p:nvPr/>
        </p:nvSpPr>
        <p:spPr bwMode="auto">
          <a:xfrm>
            <a:off x="1447800" y="2819400"/>
            <a:ext cx="1219200" cy="4572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latin typeface="Comic Sans MS" charset="0"/>
              </a:rPr>
              <a:t>take(X)</a:t>
            </a:r>
            <a:endParaRPr lang="en-US" sz="2000" i="0" dirty="0">
              <a:latin typeface="Comic Sans MS" charset="0"/>
            </a:endParaRP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52800" y="4267200"/>
            <a:ext cx="2256254" cy="685800"/>
          </a:xfrm>
          <a:prstGeom prst="flowChartDecision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 dirty="0" smtClean="0">
                <a:latin typeface="Comic Sans MS" charset="0"/>
              </a:rPr>
              <a:t>happiness(X)</a:t>
            </a:r>
            <a:endParaRPr lang="en-US" sz="2000" i="0" dirty="0">
              <a:latin typeface="Comic Sans MS" charset="0"/>
            </a:endParaRPr>
          </a:p>
        </p:txBody>
      </p:sp>
      <p:cxnSp>
        <p:nvCxnSpPr>
          <p:cNvPr id="80902" name="AutoShape 7"/>
          <p:cNvCxnSpPr>
            <a:cxnSpLocks noChangeShapeType="1"/>
            <a:stCxn id="80898" idx="4"/>
            <a:endCxn id="80901" idx="0"/>
          </p:cNvCxnSpPr>
          <p:nvPr/>
        </p:nvCxnSpPr>
        <p:spPr bwMode="auto">
          <a:xfrm flipH="1">
            <a:off x="4480927" y="3505200"/>
            <a:ext cx="1195973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0903" name="AutoShape 8"/>
          <p:cNvCxnSpPr>
            <a:cxnSpLocks noChangeShapeType="1"/>
            <a:stCxn id="80911" idx="4"/>
            <a:endCxn id="80901" idx="0"/>
          </p:cNvCxnSpPr>
          <p:nvPr/>
        </p:nvCxnSpPr>
        <p:spPr bwMode="auto">
          <a:xfrm>
            <a:off x="2667000" y="4114800"/>
            <a:ext cx="1813927" cy="152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80904" name="AutoShape 9"/>
          <p:cNvCxnSpPr>
            <a:cxnSpLocks noChangeShapeType="1"/>
            <a:stCxn id="80898" idx="4"/>
            <a:endCxn id="80899" idx="1"/>
          </p:cNvCxnSpPr>
          <p:nvPr/>
        </p:nvCxnSpPr>
        <p:spPr bwMode="auto">
          <a:xfrm>
            <a:off x="5676900" y="3505200"/>
            <a:ext cx="1370013" cy="6111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0905" name="Text Box 10"/>
          <p:cNvSpPr txBox="1">
            <a:spLocks noChangeArrowheads="1"/>
          </p:cNvSpPr>
          <p:nvPr/>
        </p:nvSpPr>
        <p:spPr bwMode="auto">
          <a:xfrm>
            <a:off x="1127125" y="2362200"/>
            <a:ext cx="1671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take/don’t take</a:t>
            </a:r>
          </a:p>
        </p:txBody>
      </p:sp>
      <p:sp>
        <p:nvSpPr>
          <p:cNvPr id="80906" name="Text Box 11"/>
          <p:cNvSpPr txBox="1">
            <a:spLocks noChangeArrowheads="1"/>
          </p:cNvSpPr>
          <p:nvPr/>
        </p:nvSpPr>
        <p:spPr bwMode="auto">
          <a:xfrm>
            <a:off x="6477000" y="4800600"/>
            <a:ext cx="23145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f            w         p(f|w)</a:t>
            </a:r>
          </a:p>
          <a:p>
            <a:r>
              <a:rPr lang="en-US" sz="1800" i="0"/>
              <a:t>sunny    rain      0.3</a:t>
            </a:r>
          </a:p>
          <a:p>
            <a:r>
              <a:rPr lang="en-US" sz="1800" i="0"/>
              <a:t>rainy      rain      0.7</a:t>
            </a:r>
          </a:p>
          <a:p>
            <a:r>
              <a:rPr lang="en-US" sz="1800" i="0"/>
              <a:t>sunny  no rain   0.8</a:t>
            </a:r>
          </a:p>
          <a:p>
            <a:r>
              <a:rPr lang="en-US" sz="1800" i="0"/>
              <a:t>rainy    no rain   0.2</a:t>
            </a:r>
          </a:p>
        </p:txBody>
      </p:sp>
      <p:sp>
        <p:nvSpPr>
          <p:cNvPr id="80907" name="Line 12"/>
          <p:cNvSpPr>
            <a:spLocks noChangeShapeType="1"/>
          </p:cNvSpPr>
          <p:nvPr/>
        </p:nvSpPr>
        <p:spPr bwMode="auto">
          <a:xfrm>
            <a:off x="6248400" y="5105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908" name="Line 13"/>
          <p:cNvSpPr>
            <a:spLocks noChangeShapeType="1"/>
          </p:cNvSpPr>
          <p:nvPr/>
        </p:nvSpPr>
        <p:spPr bwMode="auto">
          <a:xfrm>
            <a:off x="8077200" y="4800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909" name="Text Box 14"/>
          <p:cNvSpPr txBox="1">
            <a:spLocks noChangeArrowheads="1"/>
          </p:cNvSpPr>
          <p:nvPr/>
        </p:nvSpPr>
        <p:spPr bwMode="auto">
          <a:xfrm>
            <a:off x="4953000" y="25146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/>
              <a:t>P(rain) = 0.4</a:t>
            </a:r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3272498" y="5068669"/>
            <a:ext cx="2621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 dirty="0" smtClean="0"/>
              <a:t>More complex definition</a:t>
            </a:r>
            <a:r>
              <a:rPr lang="en-US" sz="1800" i="0" smtClean="0"/>
              <a:t/>
            </a:r>
            <a:br>
              <a:rPr lang="en-US" sz="1800" i="0" smtClean="0"/>
            </a:br>
            <a:r>
              <a:rPr lang="en-US" sz="1800" i="0" smtClean="0"/>
              <a:t>depending on X</a:t>
            </a:r>
            <a:endParaRPr lang="en-US" sz="1800" i="0" dirty="0"/>
          </a:p>
        </p:txBody>
      </p:sp>
      <p:sp>
        <p:nvSpPr>
          <p:cNvPr id="80911" name="Oval 16"/>
          <p:cNvSpPr>
            <a:spLocks noChangeArrowheads="1"/>
          </p:cNvSpPr>
          <p:nvPr/>
        </p:nvSpPr>
        <p:spPr bwMode="auto">
          <a:xfrm>
            <a:off x="1752600" y="3581400"/>
            <a:ext cx="18288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0" dirty="0">
                <a:latin typeface="Comic Sans MS" charset="0"/>
              </a:rPr>
              <a:t>have </a:t>
            </a:r>
            <a:r>
              <a:rPr lang="en-US" sz="2000" i="0" dirty="0" smtClean="0">
                <a:latin typeface="Comic Sans MS" charset="0"/>
              </a:rPr>
              <a:t>(X)</a:t>
            </a:r>
            <a:endParaRPr lang="en-US" sz="2000" i="0" dirty="0">
              <a:latin typeface="Comic Sans MS" charset="0"/>
            </a:endParaRPr>
          </a:p>
        </p:txBody>
      </p:sp>
      <p:cxnSp>
        <p:nvCxnSpPr>
          <p:cNvPr id="80912" name="AutoShape 17"/>
          <p:cNvCxnSpPr>
            <a:cxnSpLocks noChangeShapeType="1"/>
            <a:stCxn id="80900" idx="2"/>
            <a:endCxn id="80911" idx="1"/>
          </p:cNvCxnSpPr>
          <p:nvPr/>
        </p:nvCxnSpPr>
        <p:spPr bwMode="auto">
          <a:xfrm flipH="1">
            <a:off x="2020888" y="3276600"/>
            <a:ext cx="36512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80913" name="Text Box 18"/>
          <p:cNvSpPr txBox="1">
            <a:spLocks noChangeArrowheads="1"/>
          </p:cNvSpPr>
          <p:nvPr/>
        </p:nvSpPr>
        <p:spPr bwMode="auto">
          <a:xfrm>
            <a:off x="304800" y="4159250"/>
            <a:ext cx="28280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0" dirty="0" smtClean="0"/>
              <a:t>P(have(X)|take(X)) = 1.0</a:t>
            </a:r>
          </a:p>
          <a:p>
            <a:r>
              <a:rPr lang="en-US" sz="1800" i="0" dirty="0" smtClean="0"/>
              <a:t>P(~have(X)|~take(X))=1.0</a:t>
            </a:r>
            <a:endParaRPr lang="en-US" sz="1800" i="0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1499800"/>
            <a:ext cx="6139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i="1" dirty="0" err="1" smtClean="0"/>
              <a:t>Should</a:t>
            </a:r>
            <a:r>
              <a:rPr lang="de-DE" sz="2400" i="1" dirty="0" smtClean="0"/>
              <a:t> I </a:t>
            </a:r>
            <a:r>
              <a:rPr lang="de-DE" sz="2400" i="1" dirty="0" err="1" smtClean="0"/>
              <a:t>take</a:t>
            </a:r>
            <a:r>
              <a:rPr lang="de-DE" sz="2400" i="1" dirty="0" smtClean="0"/>
              <a:t> </a:t>
            </a:r>
            <a:r>
              <a:rPr lang="de-DE" sz="2400" i="1" dirty="0" err="1" smtClean="0"/>
              <a:t>my</a:t>
            </a:r>
            <a:r>
              <a:rPr lang="de-DE" sz="2400" i="1" dirty="0" smtClean="0"/>
              <a:t> X ∈ {</a:t>
            </a:r>
            <a:r>
              <a:rPr lang="de-DE" sz="2400" i="1" dirty="0" err="1" smtClean="0"/>
              <a:t>Umb</a:t>
            </a:r>
            <a:r>
              <a:rPr lang="de-DE" sz="2400" i="1" dirty="0" smtClean="0"/>
              <a:t>, </a:t>
            </a:r>
            <a:r>
              <a:rPr lang="de-DE" sz="2400" i="1" dirty="0" err="1" smtClean="0"/>
              <a:t>Raincoat</a:t>
            </a:r>
            <a:r>
              <a:rPr lang="de-DE" sz="2400" i="1" dirty="0" smtClean="0"/>
              <a:t>, Taxi, ...}?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585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Exploiting</a:t>
            </a:r>
            <a:r>
              <a:rPr lang="de-DE" dirty="0"/>
              <a:t> </a:t>
            </a:r>
            <a:r>
              <a:rPr lang="de-DE" dirty="0" err="1"/>
              <a:t>Foil</a:t>
            </a:r>
            <a:r>
              <a:rPr lang="de-DE" dirty="0"/>
              <a:t> </a:t>
            </a:r>
            <a:r>
              <a:rPr lang="de-DE" dirty="0" err="1"/>
              <a:t>Results</a:t>
            </a:r>
            <a:r>
              <a:rPr lang="de-DE" dirty="0"/>
              <a:t> in PRMs</a:t>
            </a:r>
            <a:endParaRPr lang="de-DE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260" y="2132856"/>
            <a:ext cx="299980" cy="29998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Oval 5"/>
          <p:cNvSpPr/>
          <p:nvPr/>
        </p:nvSpPr>
        <p:spPr>
          <a:xfrm>
            <a:off x="3617996" y="1628800"/>
            <a:ext cx="187220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smtClean="0"/>
              <a:t>has_</a:t>
            </a:r>
            <a:r>
              <a:rPr lang="de-DE" sz="1400" smtClean="0"/>
              <a:t>uncle</a:t>
            </a:r>
            <a:r>
              <a:rPr lang="de-DE" sz="1400" dirty="0" smtClean="0"/>
              <a:t>(X</a:t>
            </a:r>
            <a:r>
              <a:rPr lang="de-DE" sz="1400" dirty="0" smtClean="0"/>
              <a:t>, Y)</a:t>
            </a:r>
            <a:endParaRPr lang="de-DE" sz="1400" dirty="0"/>
          </a:p>
        </p:txBody>
      </p:sp>
      <p:sp>
        <p:nvSpPr>
          <p:cNvPr id="7" name="Oval 6"/>
          <p:cNvSpPr/>
          <p:nvPr/>
        </p:nvSpPr>
        <p:spPr>
          <a:xfrm>
            <a:off x="6825705" y="1628800"/>
            <a:ext cx="224074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smtClean="0"/>
              <a:t>is_child_of</a:t>
            </a:r>
            <a:r>
              <a:rPr lang="de-DE" sz="1400" dirty="0" smtClean="0"/>
              <a:t>(X</a:t>
            </a:r>
            <a:r>
              <a:rPr lang="de-DE" sz="1400" dirty="0" smtClean="0"/>
              <a:t>, W)</a:t>
            </a:r>
            <a:endParaRPr lang="de-DE" sz="1400" dirty="0"/>
          </a:p>
        </p:txBody>
      </p:sp>
      <p:sp>
        <p:nvSpPr>
          <p:cNvPr id="8" name="Oval 7"/>
          <p:cNvSpPr/>
          <p:nvPr/>
        </p:nvSpPr>
        <p:spPr>
          <a:xfrm>
            <a:off x="4999955" y="2718098"/>
            <a:ext cx="2183239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smtClean="0"/>
              <a:t>has_brother</a:t>
            </a:r>
            <a:r>
              <a:rPr lang="de-DE" sz="1400" dirty="0" smtClean="0"/>
              <a:t>(W</a:t>
            </a:r>
            <a:r>
              <a:rPr lang="de-DE" sz="1400" dirty="0" smtClean="0"/>
              <a:t>, Y)</a:t>
            </a:r>
            <a:endParaRPr lang="de-DE" sz="1400" dirty="0"/>
          </a:p>
        </p:txBody>
      </p:sp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6144250" y="1880828"/>
            <a:ext cx="681455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6" idx="6"/>
          </p:cNvCxnSpPr>
          <p:nvPr/>
        </p:nvCxnSpPr>
        <p:spPr>
          <a:xfrm flipH="1" flipV="1">
            <a:off x="5490204" y="1880828"/>
            <a:ext cx="654046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0"/>
            <a:endCxn id="9" idx="2"/>
          </p:cNvCxnSpPr>
          <p:nvPr/>
        </p:nvCxnSpPr>
        <p:spPr>
          <a:xfrm flipV="1">
            <a:off x="6091575" y="2432836"/>
            <a:ext cx="52675" cy="285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2077" y="2153911"/>
            <a:ext cx="299980" cy="2999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395813" y="1649855"/>
            <a:ext cx="187220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smtClean="0"/>
              <a:t>has_aunt</a:t>
            </a:r>
            <a:r>
              <a:rPr lang="de-DE" sz="1400" dirty="0" smtClean="0"/>
              <a:t>(X</a:t>
            </a:r>
            <a:r>
              <a:rPr lang="de-DE" sz="1400" dirty="0" smtClean="0"/>
              <a:t>, W)</a:t>
            </a:r>
            <a:endParaRPr lang="de-DE" sz="1400" dirty="0"/>
          </a:p>
        </p:txBody>
      </p:sp>
      <p:sp>
        <p:nvSpPr>
          <p:cNvPr id="31" name="Oval 30"/>
          <p:cNvSpPr/>
          <p:nvPr/>
        </p:nvSpPr>
        <p:spPr>
          <a:xfrm>
            <a:off x="1691680" y="2739153"/>
            <a:ext cx="2269331" cy="48300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smtClean="0"/>
              <a:t>has_husband</a:t>
            </a:r>
            <a:r>
              <a:rPr lang="de-DE" sz="1400" dirty="0" smtClean="0"/>
              <a:t>(W</a:t>
            </a:r>
            <a:r>
              <a:rPr lang="de-DE" sz="1400" dirty="0" smtClean="0"/>
              <a:t>, Y)</a:t>
            </a:r>
            <a:endParaRPr lang="de-DE" sz="1400" dirty="0"/>
          </a:p>
        </p:txBody>
      </p:sp>
      <p:cxnSp>
        <p:nvCxnSpPr>
          <p:cNvPr id="32" name="Straight Connector 31"/>
          <p:cNvCxnSpPr>
            <a:stCxn id="29" idx="0"/>
          </p:cNvCxnSpPr>
          <p:nvPr/>
        </p:nvCxnSpPr>
        <p:spPr>
          <a:xfrm flipV="1">
            <a:off x="2922067" y="1901883"/>
            <a:ext cx="681455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9" idx="0"/>
            <a:endCxn id="30" idx="6"/>
          </p:cNvCxnSpPr>
          <p:nvPr/>
        </p:nvCxnSpPr>
        <p:spPr>
          <a:xfrm flipH="1" flipV="1">
            <a:off x="2268021" y="1901883"/>
            <a:ext cx="654046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1" idx="0"/>
            <a:endCxn id="29" idx="2"/>
          </p:cNvCxnSpPr>
          <p:nvPr/>
        </p:nvCxnSpPr>
        <p:spPr>
          <a:xfrm flipV="1">
            <a:off x="2826346" y="2453891"/>
            <a:ext cx="95721" cy="285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722865" y="4436320"/>
            <a:ext cx="207788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infant</a:t>
            </a:r>
            <a:r>
              <a:rPr lang="de-DE" sz="1400" dirty="0" smtClean="0"/>
              <a:t>(W)</a:t>
            </a:r>
            <a:endParaRPr lang="de-DE" sz="1400" dirty="0"/>
          </a:p>
        </p:txBody>
      </p:sp>
      <p:pic>
        <p:nvPicPr>
          <p:cNvPr id="41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1809" y="2697899"/>
            <a:ext cx="299980" cy="2999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42" name="Straight Connector 41"/>
          <p:cNvCxnSpPr>
            <a:stCxn id="41" idx="0"/>
            <a:endCxn id="7" idx="4"/>
          </p:cNvCxnSpPr>
          <p:nvPr/>
        </p:nvCxnSpPr>
        <p:spPr>
          <a:xfrm flipV="1">
            <a:off x="7911799" y="2132856"/>
            <a:ext cx="34280" cy="565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7" idx="0"/>
            <a:endCxn id="41" idx="2"/>
          </p:cNvCxnSpPr>
          <p:nvPr/>
        </p:nvCxnSpPr>
        <p:spPr>
          <a:xfrm flipV="1">
            <a:off x="7761809" y="2997879"/>
            <a:ext cx="149990" cy="1438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283968" y="3762772"/>
            <a:ext cx="2572203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 err="1" smtClean="0"/>
              <a:t>status</a:t>
            </a:r>
            <a:r>
              <a:rPr lang="de-DE" sz="1400" dirty="0" smtClean="0"/>
              <a:t>(W, </a:t>
            </a:r>
            <a:r>
              <a:rPr lang="de-DE" sz="1400" dirty="0" err="1" smtClean="0"/>
              <a:t>tired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cxnSp>
        <p:nvCxnSpPr>
          <p:cNvPr id="50" name="Straight Connector 49"/>
          <p:cNvCxnSpPr>
            <a:stCxn id="49" idx="6"/>
            <a:endCxn id="41" idx="1"/>
          </p:cNvCxnSpPr>
          <p:nvPr/>
        </p:nvCxnSpPr>
        <p:spPr>
          <a:xfrm flipV="1">
            <a:off x="6856171" y="2847889"/>
            <a:ext cx="905638" cy="11669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82213" y="4973414"/>
            <a:ext cx="52902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has_uncle</a:t>
            </a:r>
            <a:r>
              <a:rPr lang="de-DE" dirty="0" smtClean="0"/>
              <a:t>(X, Y) :- </a:t>
            </a:r>
            <a:r>
              <a:rPr lang="de-DE" dirty="0" err="1" smtClean="0"/>
              <a:t>is_child_of</a:t>
            </a:r>
            <a:r>
              <a:rPr lang="de-DE" dirty="0" smtClean="0"/>
              <a:t>(X, W), </a:t>
            </a:r>
            <a:r>
              <a:rPr lang="de-DE" dirty="0" err="1" smtClean="0"/>
              <a:t>has_brother</a:t>
            </a:r>
            <a:r>
              <a:rPr lang="de-DE" dirty="0" smtClean="0"/>
              <a:t>(W, X).</a:t>
            </a:r>
          </a:p>
          <a:p>
            <a:r>
              <a:rPr lang="de-DE" dirty="0" err="1" smtClean="0"/>
              <a:t>has_uncle</a:t>
            </a:r>
            <a:r>
              <a:rPr lang="de-DE" dirty="0" smtClean="0"/>
              <a:t>(X, Y) :- </a:t>
            </a:r>
            <a:r>
              <a:rPr lang="de-DE" dirty="0" err="1" smtClean="0"/>
              <a:t>has_aunt</a:t>
            </a:r>
            <a:r>
              <a:rPr lang="de-DE" dirty="0" smtClean="0"/>
              <a:t>(X, W), </a:t>
            </a:r>
            <a:r>
              <a:rPr lang="de-DE" dirty="0" err="1" smtClean="0"/>
              <a:t>has_husband</a:t>
            </a:r>
            <a:r>
              <a:rPr lang="de-DE" dirty="0" smtClean="0"/>
              <a:t>(W, Y).</a:t>
            </a:r>
          </a:p>
          <a:p>
            <a:r>
              <a:rPr lang="de-DE" dirty="0" err="1" smtClean="0"/>
              <a:t>status</a:t>
            </a:r>
            <a:r>
              <a:rPr lang="de-DE" dirty="0" smtClean="0"/>
              <a:t>(X, </a:t>
            </a:r>
            <a:r>
              <a:rPr lang="de-DE" dirty="0" err="1" smtClean="0"/>
              <a:t>tired</a:t>
            </a:r>
            <a:r>
              <a:rPr lang="de-DE" dirty="0" smtClean="0"/>
              <a:t>) :- </a:t>
            </a:r>
            <a:r>
              <a:rPr lang="de-DE" dirty="0" err="1" smtClean="0"/>
              <a:t>is_child_of</a:t>
            </a:r>
            <a:r>
              <a:rPr lang="de-DE" dirty="0" smtClean="0"/>
              <a:t>(W, X), </a:t>
            </a:r>
            <a:r>
              <a:rPr lang="de-DE" dirty="0" err="1" smtClean="0"/>
              <a:t>infant</a:t>
            </a:r>
            <a:r>
              <a:rPr lang="de-DE" dirty="0" smtClean="0"/>
              <a:t>(W).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5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Deep</a:t>
            </a:r>
            <a:r>
              <a:rPr lang="de-DE" sz="2800" dirty="0" smtClean="0"/>
              <a:t> Relational Learning</a:t>
            </a:r>
            <a:endParaRPr lang="de-DE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399"/>
            <a:ext cx="8229600" cy="431402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6" name="TextBox 5"/>
          <p:cNvSpPr txBox="1"/>
          <p:nvPr/>
        </p:nvSpPr>
        <p:spPr>
          <a:xfrm>
            <a:off x="2545535" y="6400800"/>
            <a:ext cx="4075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305FF"/>
                </a:solidFill>
              </a:rPr>
              <a:t>C=</a:t>
            </a:r>
            <a:r>
              <a:rPr lang="de-DE" sz="1200" dirty="0" err="1" smtClean="0">
                <a:solidFill>
                  <a:srgbClr val="0305FF"/>
                </a:solidFill>
              </a:rPr>
              <a:t>Condition</a:t>
            </a:r>
            <a:r>
              <a:rPr lang="de-DE" sz="1200" dirty="0" smtClean="0">
                <a:solidFill>
                  <a:srgbClr val="0305FF"/>
                </a:solidFill>
              </a:rPr>
              <a:t>, LT=Living </a:t>
            </a:r>
            <a:r>
              <a:rPr lang="de-DE" sz="1200" dirty="0" err="1" smtClean="0">
                <a:solidFill>
                  <a:srgbClr val="0305FF"/>
                </a:solidFill>
              </a:rPr>
              <a:t>Together</a:t>
            </a:r>
            <a:r>
              <a:rPr lang="de-DE" sz="1200" dirty="0" smtClean="0">
                <a:solidFill>
                  <a:srgbClr val="0305FF"/>
                </a:solidFill>
              </a:rPr>
              <a:t>, W=</a:t>
            </a:r>
            <a:r>
              <a:rPr lang="de-DE" sz="1200" dirty="0" err="1" smtClean="0">
                <a:solidFill>
                  <a:srgbClr val="0305FF"/>
                </a:solidFill>
              </a:rPr>
              <a:t>Weight</a:t>
            </a:r>
            <a:r>
              <a:rPr lang="de-DE" sz="1200" dirty="0" smtClean="0">
                <a:solidFill>
                  <a:srgbClr val="0305FF"/>
                </a:solidFill>
              </a:rPr>
              <a:t>, S= </a:t>
            </a:r>
            <a:r>
              <a:rPr lang="de-DE" sz="1200" dirty="0" err="1" smtClean="0">
                <a:solidFill>
                  <a:srgbClr val="0305FF"/>
                </a:solidFill>
              </a:rPr>
              <a:t>Scale</a:t>
            </a:r>
            <a:r>
              <a:rPr lang="de-DE" sz="1200" dirty="0" smtClean="0">
                <a:solidFill>
                  <a:srgbClr val="0305FF"/>
                </a:solidFill>
              </a:rPr>
              <a:t> </a:t>
            </a:r>
            <a:r>
              <a:rPr lang="de-DE" sz="1200" dirty="0" err="1" smtClean="0">
                <a:solidFill>
                  <a:srgbClr val="0305FF"/>
                </a:solidFill>
              </a:rPr>
              <a:t>works</a:t>
            </a:r>
            <a:endParaRPr lang="de-DE" sz="1200" dirty="0">
              <a:solidFill>
                <a:srgbClr val="0305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3496746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Beobachtet</a:t>
            </a:r>
            <a:endParaRPr lang="de-DE" dirty="0"/>
          </a:p>
        </p:txBody>
      </p:sp>
      <p:sp>
        <p:nvSpPr>
          <p:cNvPr id="8" name="TextBox 7"/>
          <p:cNvSpPr txBox="1"/>
          <p:nvPr/>
        </p:nvSpPr>
        <p:spPr>
          <a:xfrm>
            <a:off x="4562656" y="3496746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Beobachtet</a:t>
            </a:r>
            <a:endParaRPr lang="de-DE"/>
          </a:p>
        </p:txBody>
      </p:sp>
      <p:sp>
        <p:nvSpPr>
          <p:cNvPr id="9" name="TextBox 8"/>
          <p:cNvSpPr txBox="1"/>
          <p:nvPr/>
        </p:nvSpPr>
        <p:spPr>
          <a:xfrm>
            <a:off x="637181" y="1412776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Deep</a:t>
            </a:r>
            <a:r>
              <a:rPr lang="de-DE" dirty="0" smtClean="0"/>
              <a:t>-latent?</a:t>
            </a:r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5137609" y="1412776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Deep</a:t>
            </a:r>
            <a:r>
              <a:rPr lang="de-DE" dirty="0"/>
              <a:t>-latent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7387823" y="1413022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Deep</a:t>
            </a:r>
            <a:r>
              <a:rPr lang="de-DE" dirty="0"/>
              <a:t>-latent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13" name="TextBox 12"/>
          <p:cNvSpPr txBox="1"/>
          <p:nvPr/>
        </p:nvSpPr>
        <p:spPr>
          <a:xfrm>
            <a:off x="2887395" y="1413022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Deep</a:t>
            </a:r>
            <a:r>
              <a:rPr lang="de-DE" dirty="0"/>
              <a:t>-latent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14" name="TextBox 13"/>
          <p:cNvSpPr txBox="1"/>
          <p:nvPr/>
        </p:nvSpPr>
        <p:spPr>
          <a:xfrm>
            <a:off x="961865" y="245725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Latent</a:t>
            </a:r>
            <a:endParaRPr lang="de-DE" dirty="0"/>
          </a:p>
        </p:txBody>
      </p:sp>
      <p:sp>
        <p:nvSpPr>
          <p:cNvPr id="15" name="TextBox 14"/>
          <p:cNvSpPr txBox="1"/>
          <p:nvPr/>
        </p:nvSpPr>
        <p:spPr>
          <a:xfrm>
            <a:off x="7092280" y="2457258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Latent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629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59000" indent="-2063750"/>
            <a:r>
              <a:rPr lang="de-DE" dirty="0" err="1" smtClean="0"/>
              <a:t>Deep</a:t>
            </a:r>
            <a:r>
              <a:rPr lang="de-DE" dirty="0" smtClean="0"/>
              <a:t> Interpretation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3771135" y="2422473"/>
            <a:ext cx="1847262" cy="473719"/>
          </a:xfrm>
          <a:prstGeom prst="rect">
            <a:avLst/>
          </a:prstGeom>
          <a:solidFill>
            <a:srgbClr val="6095C9"/>
          </a:solidFill>
          <a:ln w="25399">
            <a:solidFill>
              <a:srgbClr val="4771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52400" marR="340997" indent="124344" algn="just">
              <a:lnSpc>
                <a:spcPct val="99500"/>
              </a:lnSpc>
            </a:pPr>
            <a:r>
              <a:rPr lang="de-DE" sz="1539" dirty="0" err="1" smtClean="0">
                <a:solidFill>
                  <a:srgbClr val="FFFFFF"/>
                </a:solidFill>
                <a:latin typeface="Calibri"/>
                <a:cs typeface="Calibri"/>
              </a:rPr>
              <a:t>Deep</a:t>
            </a:r>
            <a:r>
              <a:rPr lang="de-DE" sz="1539" dirty="0" smtClean="0">
                <a:solidFill>
                  <a:srgbClr val="FFFFFF"/>
                </a:solidFill>
                <a:latin typeface="Calibri"/>
                <a:cs typeface="Calibri"/>
              </a:rPr>
              <a:t> Interpretation</a:t>
            </a:r>
            <a:endParaRPr sz="1539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24369" y="2382135"/>
            <a:ext cx="862273" cy="554396"/>
          </a:xfrm>
          <a:custGeom>
            <a:avLst/>
            <a:gdLst/>
            <a:ahLst/>
            <a:cxnLst/>
            <a:rect l="l" t="t" r="r" b="b"/>
            <a:pathLst>
              <a:path w="1008379" h="648335">
                <a:moveTo>
                  <a:pt x="684075" y="0"/>
                </a:moveTo>
                <a:lnTo>
                  <a:pt x="684075" y="162017"/>
                </a:lnTo>
                <a:lnTo>
                  <a:pt x="0" y="162017"/>
                </a:lnTo>
                <a:lnTo>
                  <a:pt x="0" y="486053"/>
                </a:lnTo>
                <a:lnTo>
                  <a:pt x="684075" y="486053"/>
                </a:lnTo>
                <a:lnTo>
                  <a:pt x="684075" y="648072"/>
                </a:lnTo>
                <a:lnTo>
                  <a:pt x="1008110" y="324035"/>
                </a:lnTo>
                <a:lnTo>
                  <a:pt x="684075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24369" y="2382135"/>
            <a:ext cx="862273" cy="554396"/>
          </a:xfrm>
          <a:custGeom>
            <a:avLst/>
            <a:gdLst/>
            <a:ahLst/>
            <a:cxnLst/>
            <a:rect l="l" t="t" r="r" b="b"/>
            <a:pathLst>
              <a:path w="1008379" h="648335">
                <a:moveTo>
                  <a:pt x="0" y="162017"/>
                </a:moveTo>
                <a:lnTo>
                  <a:pt x="684076" y="162017"/>
                </a:lnTo>
                <a:lnTo>
                  <a:pt x="684076" y="0"/>
                </a:lnTo>
                <a:lnTo>
                  <a:pt x="1008111" y="324036"/>
                </a:lnTo>
                <a:lnTo>
                  <a:pt x="684076" y="648072"/>
                </a:lnTo>
                <a:lnTo>
                  <a:pt x="684076" y="486053"/>
                </a:lnTo>
                <a:lnTo>
                  <a:pt x="0" y="486053"/>
                </a:lnTo>
                <a:lnTo>
                  <a:pt x="0" y="162017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41520" y="2382135"/>
            <a:ext cx="862273" cy="554396"/>
          </a:xfrm>
          <a:custGeom>
            <a:avLst/>
            <a:gdLst/>
            <a:ahLst/>
            <a:cxnLst/>
            <a:rect l="l" t="t" r="r" b="b"/>
            <a:pathLst>
              <a:path w="1008379" h="648335">
                <a:moveTo>
                  <a:pt x="684075" y="0"/>
                </a:moveTo>
                <a:lnTo>
                  <a:pt x="684075" y="162017"/>
                </a:lnTo>
                <a:lnTo>
                  <a:pt x="0" y="162017"/>
                </a:lnTo>
                <a:lnTo>
                  <a:pt x="0" y="486053"/>
                </a:lnTo>
                <a:lnTo>
                  <a:pt x="684075" y="486053"/>
                </a:lnTo>
                <a:lnTo>
                  <a:pt x="684075" y="648072"/>
                </a:lnTo>
                <a:lnTo>
                  <a:pt x="1008112" y="324035"/>
                </a:lnTo>
                <a:lnTo>
                  <a:pt x="684075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41520" y="2382135"/>
            <a:ext cx="862273" cy="554396"/>
          </a:xfrm>
          <a:custGeom>
            <a:avLst/>
            <a:gdLst/>
            <a:ahLst/>
            <a:cxnLst/>
            <a:rect l="l" t="t" r="r" b="b"/>
            <a:pathLst>
              <a:path w="1008379" h="648335">
                <a:moveTo>
                  <a:pt x="0" y="162017"/>
                </a:moveTo>
                <a:lnTo>
                  <a:pt x="684076" y="162017"/>
                </a:lnTo>
                <a:lnTo>
                  <a:pt x="684076" y="0"/>
                </a:lnTo>
                <a:lnTo>
                  <a:pt x="1008111" y="324036"/>
                </a:lnTo>
                <a:lnTo>
                  <a:pt x="684076" y="648072"/>
                </a:lnTo>
                <a:lnTo>
                  <a:pt x="684076" y="486053"/>
                </a:lnTo>
                <a:lnTo>
                  <a:pt x="0" y="486053"/>
                </a:lnTo>
                <a:lnTo>
                  <a:pt x="0" y="162017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48455" y="3490477"/>
            <a:ext cx="554396" cy="431136"/>
          </a:xfrm>
          <a:custGeom>
            <a:avLst/>
            <a:gdLst/>
            <a:ahLst/>
            <a:cxnLst/>
            <a:rect l="l" t="t" r="r" b="b"/>
            <a:pathLst>
              <a:path w="648335" h="504189">
                <a:moveTo>
                  <a:pt x="162018" y="504054"/>
                </a:moveTo>
                <a:lnTo>
                  <a:pt x="162018" y="252026"/>
                </a:lnTo>
                <a:lnTo>
                  <a:pt x="0" y="252026"/>
                </a:lnTo>
                <a:lnTo>
                  <a:pt x="324035" y="0"/>
                </a:lnTo>
                <a:lnTo>
                  <a:pt x="648071" y="252026"/>
                </a:lnTo>
                <a:lnTo>
                  <a:pt x="486053" y="252026"/>
                </a:lnTo>
                <a:lnTo>
                  <a:pt x="486053" y="504054"/>
                </a:lnTo>
                <a:lnTo>
                  <a:pt x="162018" y="504054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647987" y="4044647"/>
            <a:ext cx="2463016" cy="230832"/>
          </a:xfrm>
          <a:prstGeom prst="rect">
            <a:avLst/>
          </a:prstGeom>
          <a:ln w="25399">
            <a:solidFill>
              <a:srgbClr val="4771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8916" marR="117829" indent="-469685">
              <a:lnSpc>
                <a:spcPts val="1796"/>
              </a:lnSpc>
            </a:pPr>
            <a:r>
              <a:rPr lang="de-DE" sz="1539" spc="-13" dirty="0" smtClean="0">
                <a:latin typeface="Calibri"/>
                <a:cs typeface="Calibri"/>
              </a:rPr>
              <a:t>Model </a:t>
            </a:r>
            <a:r>
              <a:rPr lang="de-DE" sz="1539" spc="-13" dirty="0" err="1" smtClean="0">
                <a:latin typeface="Calibri"/>
                <a:cs typeface="Calibri"/>
              </a:rPr>
              <a:t>information</a:t>
            </a:r>
            <a:r>
              <a:rPr lang="de-DE" sz="1539" spc="-13" dirty="0" smtClean="0">
                <a:latin typeface="Calibri"/>
                <a:cs typeface="Calibri"/>
              </a:rPr>
              <a:t> 𝛴</a:t>
            </a:r>
            <a:endParaRPr sz="1539" dirty="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57697" y="2508380"/>
            <a:ext cx="653960" cy="47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5890" y="2437298"/>
            <a:ext cx="653960" cy="4691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53174" y="2383985"/>
            <a:ext cx="653960" cy="47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38602" y="2631654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3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4" y="69075"/>
                </a:lnTo>
                <a:lnTo>
                  <a:pt x="61561" y="61317"/>
                </a:lnTo>
                <a:lnTo>
                  <a:pt x="69198" y="49839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38601" y="2631654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6"/>
                </a:lnTo>
                <a:lnTo>
                  <a:pt x="2946" y="50273"/>
                </a:lnTo>
                <a:lnTo>
                  <a:pt x="2" y="36401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12709" y="2715298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3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4" y="69075"/>
                </a:lnTo>
                <a:lnTo>
                  <a:pt x="61561" y="61317"/>
                </a:lnTo>
                <a:lnTo>
                  <a:pt x="69198" y="49839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2707" y="2715298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6"/>
                </a:lnTo>
                <a:lnTo>
                  <a:pt x="2946" y="50273"/>
                </a:lnTo>
                <a:lnTo>
                  <a:pt x="2" y="36401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22855" y="2547752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867" y="0"/>
                </a:moveTo>
                <a:lnTo>
                  <a:pt x="2814" y="22014"/>
                </a:lnTo>
                <a:lnTo>
                  <a:pt x="0" y="36400"/>
                </a:lnTo>
                <a:lnTo>
                  <a:pt x="2943" y="50272"/>
                </a:lnTo>
                <a:lnTo>
                  <a:pt x="10715" y="61585"/>
                </a:lnTo>
                <a:lnTo>
                  <a:pt x="22210" y="69205"/>
                </a:lnTo>
                <a:lnTo>
                  <a:pt x="36325" y="71997"/>
                </a:lnTo>
                <a:lnTo>
                  <a:pt x="50222" y="69074"/>
                </a:lnTo>
                <a:lnTo>
                  <a:pt x="61560" y="61316"/>
                </a:lnTo>
                <a:lnTo>
                  <a:pt x="69198" y="49839"/>
                </a:lnTo>
                <a:lnTo>
                  <a:pt x="71997" y="35761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7"/>
                </a:lnTo>
                <a:lnTo>
                  <a:pt x="3586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22853" y="2547752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6"/>
                </a:lnTo>
                <a:lnTo>
                  <a:pt x="2946" y="50273"/>
                </a:lnTo>
                <a:lnTo>
                  <a:pt x="2" y="36401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96961" y="2531847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4" y="50274"/>
                </a:lnTo>
                <a:lnTo>
                  <a:pt x="10716" y="61587"/>
                </a:lnTo>
                <a:lnTo>
                  <a:pt x="22212" y="69207"/>
                </a:lnTo>
                <a:lnTo>
                  <a:pt x="36326" y="71998"/>
                </a:lnTo>
                <a:lnTo>
                  <a:pt x="50224" y="69075"/>
                </a:lnTo>
                <a:lnTo>
                  <a:pt x="61561" y="61317"/>
                </a:lnTo>
                <a:lnTo>
                  <a:pt x="69198" y="49840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96959" y="2531846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89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6"/>
                </a:lnTo>
                <a:lnTo>
                  <a:pt x="2946" y="50273"/>
                </a:lnTo>
                <a:lnTo>
                  <a:pt x="2" y="36401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69384" y="2631654"/>
            <a:ext cx="252492" cy="92852"/>
          </a:xfrm>
          <a:custGeom>
            <a:avLst/>
            <a:gdLst/>
            <a:ahLst/>
            <a:cxnLst/>
            <a:rect l="l" t="t" r="r" b="b"/>
            <a:pathLst>
              <a:path w="295275" h="108585">
                <a:moveTo>
                  <a:pt x="0" y="0"/>
                </a:moveTo>
                <a:lnTo>
                  <a:pt x="295096" y="108360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53636" y="2540863"/>
            <a:ext cx="252492" cy="7059"/>
          </a:xfrm>
          <a:custGeom>
            <a:avLst/>
            <a:gdLst/>
            <a:ahLst/>
            <a:cxnLst/>
            <a:rect l="l" t="t" r="r" b="b"/>
            <a:pathLst>
              <a:path w="295275" h="8255">
                <a:moveTo>
                  <a:pt x="0" y="8056"/>
                </a:moveTo>
                <a:lnTo>
                  <a:pt x="295096" y="0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07639" y="2423082"/>
            <a:ext cx="838775" cy="7783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68060" y="2362661"/>
            <a:ext cx="838775" cy="7783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28480" y="2302241"/>
            <a:ext cx="842329" cy="7783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18648" y="2774670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4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4" y="69075"/>
                </a:lnTo>
                <a:lnTo>
                  <a:pt x="61561" y="61317"/>
                </a:lnTo>
                <a:lnTo>
                  <a:pt x="69198" y="49840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18646" y="2774670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92754" y="2770435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7" y="0"/>
                </a:moveTo>
                <a:lnTo>
                  <a:pt x="2814" y="22014"/>
                </a:lnTo>
                <a:lnTo>
                  <a:pt x="0" y="36402"/>
                </a:lnTo>
                <a:lnTo>
                  <a:pt x="2944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3" y="69076"/>
                </a:lnTo>
                <a:lnTo>
                  <a:pt x="61561" y="61317"/>
                </a:lnTo>
                <a:lnTo>
                  <a:pt x="69198" y="49840"/>
                </a:lnTo>
                <a:lnTo>
                  <a:pt x="71997" y="35761"/>
                </a:lnTo>
                <a:lnTo>
                  <a:pt x="69100" y="21832"/>
                </a:lnTo>
                <a:lnTo>
                  <a:pt x="61359" y="10465"/>
                </a:lnTo>
                <a:lnTo>
                  <a:pt x="49903" y="2807"/>
                </a:lnTo>
                <a:lnTo>
                  <a:pt x="3586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192752" y="2770435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4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48966" y="2613547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7" y="0"/>
                </a:moveTo>
                <a:lnTo>
                  <a:pt x="2814" y="22014"/>
                </a:lnTo>
                <a:lnTo>
                  <a:pt x="0" y="36400"/>
                </a:lnTo>
                <a:lnTo>
                  <a:pt x="2943" y="50272"/>
                </a:lnTo>
                <a:lnTo>
                  <a:pt x="10715" y="61585"/>
                </a:lnTo>
                <a:lnTo>
                  <a:pt x="22210" y="69205"/>
                </a:lnTo>
                <a:lnTo>
                  <a:pt x="36325" y="71997"/>
                </a:lnTo>
                <a:lnTo>
                  <a:pt x="50223" y="69075"/>
                </a:lnTo>
                <a:lnTo>
                  <a:pt x="61560" y="61317"/>
                </a:lnTo>
                <a:lnTo>
                  <a:pt x="69198" y="49839"/>
                </a:lnTo>
                <a:lnTo>
                  <a:pt x="71997" y="35761"/>
                </a:lnTo>
                <a:lnTo>
                  <a:pt x="69100" y="21832"/>
                </a:lnTo>
                <a:lnTo>
                  <a:pt x="61359" y="10465"/>
                </a:lnTo>
                <a:lnTo>
                  <a:pt x="49904" y="2807"/>
                </a:lnTo>
                <a:lnTo>
                  <a:pt x="3586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48964" y="2613547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92754" y="2428823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7" y="0"/>
                </a:moveTo>
                <a:lnTo>
                  <a:pt x="2814" y="22014"/>
                </a:lnTo>
                <a:lnTo>
                  <a:pt x="0" y="36402"/>
                </a:lnTo>
                <a:lnTo>
                  <a:pt x="2944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3" y="69076"/>
                </a:lnTo>
                <a:lnTo>
                  <a:pt x="61561" y="61317"/>
                </a:lnTo>
                <a:lnTo>
                  <a:pt x="69198" y="49840"/>
                </a:lnTo>
                <a:lnTo>
                  <a:pt x="71997" y="35761"/>
                </a:lnTo>
                <a:lnTo>
                  <a:pt x="69100" y="21832"/>
                </a:lnTo>
                <a:lnTo>
                  <a:pt x="61359" y="10465"/>
                </a:lnTo>
                <a:lnTo>
                  <a:pt x="49903" y="2807"/>
                </a:lnTo>
                <a:lnTo>
                  <a:pt x="3586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192752" y="2428823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4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80700" y="2601877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4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4" y="69075"/>
                </a:lnTo>
                <a:lnTo>
                  <a:pt x="61561" y="61317"/>
                </a:lnTo>
                <a:lnTo>
                  <a:pt x="69198" y="49840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8" y="10465"/>
                </a:lnTo>
                <a:lnTo>
                  <a:pt x="49903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80697" y="2601877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4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88957" y="2774929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35866" y="0"/>
                </a:moveTo>
                <a:lnTo>
                  <a:pt x="2814" y="22015"/>
                </a:lnTo>
                <a:lnTo>
                  <a:pt x="0" y="36402"/>
                </a:lnTo>
                <a:lnTo>
                  <a:pt x="2943" y="50274"/>
                </a:lnTo>
                <a:lnTo>
                  <a:pt x="10716" y="61587"/>
                </a:lnTo>
                <a:lnTo>
                  <a:pt x="22211" y="69207"/>
                </a:lnTo>
                <a:lnTo>
                  <a:pt x="36326" y="71998"/>
                </a:lnTo>
                <a:lnTo>
                  <a:pt x="50223" y="69075"/>
                </a:lnTo>
                <a:lnTo>
                  <a:pt x="61560" y="61317"/>
                </a:lnTo>
                <a:lnTo>
                  <a:pt x="69198" y="49839"/>
                </a:lnTo>
                <a:lnTo>
                  <a:pt x="71997" y="35760"/>
                </a:lnTo>
                <a:lnTo>
                  <a:pt x="69100" y="21831"/>
                </a:lnTo>
                <a:lnTo>
                  <a:pt x="61357" y="10465"/>
                </a:lnTo>
                <a:lnTo>
                  <a:pt x="49902" y="2806"/>
                </a:lnTo>
                <a:lnTo>
                  <a:pt x="3586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88955" y="2774930"/>
            <a:ext cx="61901" cy="61901"/>
          </a:xfrm>
          <a:custGeom>
            <a:avLst/>
            <a:gdLst/>
            <a:ahLst/>
            <a:cxnLst/>
            <a:rect l="l" t="t" r="r" b="b"/>
            <a:pathLst>
              <a:path w="72390" h="72389">
                <a:moveTo>
                  <a:pt x="0" y="35999"/>
                </a:moveTo>
                <a:lnTo>
                  <a:pt x="2817" y="22015"/>
                </a:lnTo>
                <a:lnTo>
                  <a:pt x="10501" y="10586"/>
                </a:lnTo>
                <a:lnTo>
                  <a:pt x="21902" y="2864"/>
                </a:lnTo>
                <a:lnTo>
                  <a:pt x="35869" y="0"/>
                </a:lnTo>
                <a:lnTo>
                  <a:pt x="49905" y="2807"/>
                </a:lnTo>
                <a:lnTo>
                  <a:pt x="61360" y="10465"/>
                </a:lnTo>
                <a:lnTo>
                  <a:pt x="69102" y="21831"/>
                </a:lnTo>
                <a:lnTo>
                  <a:pt x="71999" y="35760"/>
                </a:lnTo>
                <a:lnTo>
                  <a:pt x="69200" y="49839"/>
                </a:lnTo>
                <a:lnTo>
                  <a:pt x="61563" y="61317"/>
                </a:lnTo>
                <a:lnTo>
                  <a:pt x="50226" y="69075"/>
                </a:lnTo>
                <a:lnTo>
                  <a:pt x="36328" y="71998"/>
                </a:lnTo>
                <a:lnTo>
                  <a:pt x="22213" y="69206"/>
                </a:lnTo>
                <a:lnTo>
                  <a:pt x="10718" y="61587"/>
                </a:lnTo>
                <a:lnTo>
                  <a:pt x="2946" y="50273"/>
                </a:lnTo>
                <a:lnTo>
                  <a:pt x="2" y="36402"/>
                </a:lnTo>
                <a:lnTo>
                  <a:pt x="0" y="35999"/>
                </a:lnTo>
                <a:close/>
              </a:path>
            </a:pathLst>
          </a:custGeom>
          <a:ln w="25399">
            <a:solidFill>
              <a:srgbClr val="47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71198" y="2428824"/>
            <a:ext cx="252492" cy="355117"/>
          </a:xfrm>
          <a:custGeom>
            <a:avLst/>
            <a:gdLst/>
            <a:ahLst/>
            <a:cxnLst/>
            <a:rect l="l" t="t" r="r" b="b"/>
            <a:pathLst>
              <a:path w="295275" h="415289">
                <a:moveTo>
                  <a:pt x="295096" y="0"/>
                </a:moveTo>
                <a:lnTo>
                  <a:pt x="0" y="414992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254320" y="2459607"/>
            <a:ext cx="135748" cy="151495"/>
          </a:xfrm>
          <a:custGeom>
            <a:avLst/>
            <a:gdLst/>
            <a:ahLst/>
            <a:cxnLst/>
            <a:rect l="l" t="t" r="r" b="b"/>
            <a:pathLst>
              <a:path w="158750" h="177164">
                <a:moveTo>
                  <a:pt x="0" y="0"/>
                </a:moveTo>
                <a:lnTo>
                  <a:pt x="158336" y="176919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380697" y="2632660"/>
            <a:ext cx="139549" cy="142264"/>
          </a:xfrm>
          <a:custGeom>
            <a:avLst/>
            <a:gdLst/>
            <a:ahLst/>
            <a:cxnLst/>
            <a:rect l="l" t="t" r="r" b="b"/>
            <a:pathLst>
              <a:path w="163195" h="166369">
                <a:moveTo>
                  <a:pt x="0" y="0"/>
                </a:moveTo>
                <a:lnTo>
                  <a:pt x="162600" y="166375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101515" y="2666098"/>
            <a:ext cx="100454" cy="113486"/>
          </a:xfrm>
          <a:custGeom>
            <a:avLst/>
            <a:gdLst/>
            <a:ahLst/>
            <a:cxnLst/>
            <a:rect l="l" t="t" r="r" b="b"/>
            <a:pathLst>
              <a:path w="117475" h="132714">
                <a:moveTo>
                  <a:pt x="0" y="0"/>
                </a:moveTo>
                <a:lnTo>
                  <a:pt x="117240" y="132560"/>
                </a:lnTo>
              </a:path>
            </a:pathLst>
          </a:custGeom>
          <a:ln w="9524">
            <a:solidFill>
              <a:srgbClr val="5B92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645125" y="3249066"/>
            <a:ext cx="1079244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marR="4344">
              <a:lnSpc>
                <a:spcPts val="1625"/>
              </a:lnSpc>
            </a:pPr>
            <a:r>
              <a:rPr lang="en-US" sz="1368">
                <a:latin typeface="Calibri"/>
                <a:cs typeface="Calibri"/>
              </a:rPr>
              <a:t>Symbolic </a:t>
            </a:r>
            <a:r>
              <a:rPr lang="en-US" sz="1368" smtClean="0">
                <a:latin typeface="Calibri"/>
                <a:cs typeface="Calibri"/>
              </a:rPr>
              <a:t>descriptions </a:t>
            </a:r>
            <a:r>
              <a:rPr lang="en-US" sz="1368" spc="51" smtClean="0">
                <a:latin typeface="Calibri"/>
                <a:cs typeface="Calibri"/>
              </a:rPr>
              <a:t>𝛤</a:t>
            </a:r>
            <a:endParaRPr lang="en-US" sz="1368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77566" y="3249066"/>
            <a:ext cx="1156576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marR="4344">
              <a:lnSpc>
                <a:spcPts val="1625"/>
              </a:lnSpc>
            </a:pPr>
            <a:r>
              <a:rPr sz="1368" dirty="0">
                <a:latin typeface="Calibri"/>
                <a:cs typeface="Calibri"/>
              </a:rPr>
              <a:t>Hi</a:t>
            </a:r>
            <a:r>
              <a:rPr sz="1368" spc="-9" dirty="0">
                <a:latin typeface="Calibri"/>
                <a:cs typeface="Calibri"/>
              </a:rPr>
              <a:t>gh le</a:t>
            </a:r>
            <a:r>
              <a:rPr sz="1368" spc="-13" dirty="0">
                <a:latin typeface="Calibri"/>
                <a:cs typeface="Calibri"/>
              </a:rPr>
              <a:t>v</a:t>
            </a:r>
            <a:r>
              <a:rPr sz="1368" spc="-9" dirty="0">
                <a:latin typeface="Calibri"/>
                <a:cs typeface="Calibri"/>
              </a:rPr>
              <a:t>e</a:t>
            </a:r>
            <a:r>
              <a:rPr sz="1368" dirty="0">
                <a:latin typeface="Calibri"/>
                <a:cs typeface="Calibri"/>
              </a:rPr>
              <a:t>l </a:t>
            </a:r>
            <a:r>
              <a:rPr sz="1368" spc="-9" dirty="0">
                <a:latin typeface="Calibri"/>
                <a:cs typeface="Calibri"/>
              </a:rPr>
              <a:t>s</a:t>
            </a:r>
            <a:r>
              <a:rPr sz="1368" spc="-13" dirty="0">
                <a:latin typeface="Calibri"/>
                <a:cs typeface="Calibri"/>
              </a:rPr>
              <a:t>y</a:t>
            </a:r>
            <a:r>
              <a:rPr sz="1368" dirty="0">
                <a:latin typeface="Calibri"/>
                <a:cs typeface="Calibri"/>
              </a:rPr>
              <a:t>mbolic </a:t>
            </a:r>
            <a:r>
              <a:rPr sz="1368" spc="-9" dirty="0" smtClean="0">
                <a:latin typeface="Calibri"/>
                <a:cs typeface="Calibri"/>
              </a:rPr>
              <a:t>d</a:t>
            </a:r>
            <a:r>
              <a:rPr sz="1368" spc="-13" dirty="0" smtClean="0">
                <a:latin typeface="Calibri"/>
                <a:cs typeface="Calibri"/>
              </a:rPr>
              <a:t>e</a:t>
            </a:r>
            <a:r>
              <a:rPr sz="1368" spc="-9" dirty="0" smtClean="0">
                <a:latin typeface="Calibri"/>
                <a:cs typeface="Calibri"/>
              </a:rPr>
              <a:t>s</a:t>
            </a:r>
            <a:r>
              <a:rPr sz="1368" spc="-13" dirty="0" smtClean="0">
                <a:latin typeface="Calibri"/>
                <a:cs typeface="Calibri"/>
              </a:rPr>
              <a:t>cr</a:t>
            </a:r>
            <a:r>
              <a:rPr sz="1368" spc="51" dirty="0" smtClean="0">
                <a:latin typeface="Calibri"/>
                <a:cs typeface="Calibri"/>
              </a:rPr>
              <a:t>i</a:t>
            </a:r>
            <a:r>
              <a:rPr lang="de-DE" sz="1368" spc="51" dirty="0" err="1" smtClean="0">
                <a:latin typeface="Calibri"/>
                <a:cs typeface="Calibri"/>
              </a:rPr>
              <a:t>pti</a:t>
            </a:r>
            <a:r>
              <a:rPr sz="1368" spc="51" dirty="0" smtClean="0">
                <a:latin typeface="Calibri"/>
                <a:cs typeface="Calibri"/>
              </a:rPr>
              <a:t>ons</a:t>
            </a:r>
            <a:r>
              <a:rPr lang="de-DE" sz="1368" spc="51" dirty="0" smtClean="0">
                <a:latin typeface="Calibri"/>
                <a:cs typeface="Calibri"/>
              </a:rPr>
              <a:t> </a:t>
            </a:r>
            <a:r>
              <a:rPr lang="en-US" sz="1400" dirty="0"/>
              <a:t>𝛥</a:t>
            </a:r>
            <a:endParaRPr sz="1368" dirty="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90762" y="2036688"/>
            <a:ext cx="1643639" cy="315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sz="2052" spc="-13" dirty="0">
                <a:latin typeface="Calibri"/>
                <a:cs typeface="Calibri"/>
              </a:rPr>
              <a:t>Analysis results</a:t>
            </a:r>
            <a:endParaRPr sz="2052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929176" y="4597927"/>
            <a:ext cx="1592953" cy="427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4294967295"/>
          </p:nvPr>
        </p:nvSpPr>
        <p:spPr>
          <a:xfrm>
            <a:off x="7862531" y="6027829"/>
            <a:ext cx="17593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421"/>
            <a:fld id="{81D60167-4931-47E6-BA6A-407CBD079E47}" type="slidenum">
              <a:rPr spc="-9" dirty="0"/>
              <a:pPr marL="87421"/>
              <a:t>4</a:t>
            </a:fld>
            <a:endParaRPr spc="-9" dirty="0"/>
          </a:p>
        </p:txBody>
      </p:sp>
      <p:sp>
        <p:nvSpPr>
          <p:cNvPr id="48" name="TextBox 47"/>
          <p:cNvSpPr txBox="1"/>
          <p:nvPr/>
        </p:nvSpPr>
        <p:spPr>
          <a:xfrm>
            <a:off x="1913972" y="6088104"/>
            <a:ext cx="538801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solidFill>
                  <a:srgbClr val="0305FF"/>
                </a:solidFill>
              </a:rPr>
              <a:t>O. Gries, R. Möller, A. </a:t>
            </a:r>
            <a:r>
              <a:rPr lang="de-DE" sz="1050" dirty="0" err="1">
                <a:solidFill>
                  <a:srgbClr val="0305FF"/>
                </a:solidFill>
              </a:rPr>
              <a:t>Naﬁssi</a:t>
            </a:r>
            <a:r>
              <a:rPr lang="de-DE" sz="1050" dirty="0">
                <a:solidFill>
                  <a:srgbClr val="0305FF"/>
                </a:solidFill>
              </a:rPr>
              <a:t>, M. Rosenfeld, K. </a:t>
            </a:r>
            <a:r>
              <a:rPr lang="de-DE" sz="1050" dirty="0" err="1">
                <a:solidFill>
                  <a:srgbClr val="0305FF"/>
                </a:solidFill>
              </a:rPr>
              <a:t>Sokolski</a:t>
            </a:r>
            <a:r>
              <a:rPr lang="de-DE" sz="1050" dirty="0">
                <a:solidFill>
                  <a:srgbClr val="0305FF"/>
                </a:solidFill>
              </a:rPr>
              <a:t>, </a:t>
            </a:r>
            <a:r>
              <a:rPr lang="de-DE" sz="1050" dirty="0" err="1">
                <a:solidFill>
                  <a:srgbClr val="0305FF"/>
                </a:solidFill>
              </a:rPr>
              <a:t>and</a:t>
            </a:r>
            <a:r>
              <a:rPr lang="de-DE" sz="1050" dirty="0">
                <a:solidFill>
                  <a:srgbClr val="0305FF"/>
                </a:solidFill>
              </a:rPr>
              <a:t> M. Wessel. </a:t>
            </a:r>
            <a:r>
              <a:rPr lang="de-DE" sz="1050" dirty="0" smtClean="0">
                <a:solidFill>
                  <a:srgbClr val="0305FF"/>
                </a:solidFill>
              </a:rPr>
              <a:t/>
            </a:r>
            <a:br>
              <a:rPr lang="de-DE" sz="1050" dirty="0" smtClean="0">
                <a:solidFill>
                  <a:srgbClr val="0305FF"/>
                </a:solidFill>
              </a:rPr>
            </a:br>
            <a:r>
              <a:rPr lang="de-DE" sz="1050" dirty="0" smtClean="0">
                <a:solidFill>
                  <a:srgbClr val="0305FF"/>
                </a:solidFill>
              </a:rPr>
              <a:t>A </a:t>
            </a:r>
            <a:r>
              <a:rPr lang="de-DE" sz="1050" dirty="0" err="1" smtClean="0">
                <a:solidFill>
                  <a:srgbClr val="0305FF"/>
                </a:solidFill>
              </a:rPr>
              <a:t>Probabilistic</a:t>
            </a:r>
            <a:r>
              <a:rPr lang="de-DE" sz="1050" dirty="0" smtClean="0">
                <a:solidFill>
                  <a:srgbClr val="0305FF"/>
                </a:solidFill>
              </a:rPr>
              <a:t> </a:t>
            </a:r>
            <a:r>
              <a:rPr lang="de-DE" sz="1050" dirty="0" err="1" smtClean="0">
                <a:solidFill>
                  <a:srgbClr val="0305FF"/>
                </a:solidFill>
              </a:rPr>
              <a:t>Abduction</a:t>
            </a:r>
            <a:r>
              <a:rPr lang="de-DE" sz="1050" dirty="0" smtClean="0">
                <a:solidFill>
                  <a:srgbClr val="0305FF"/>
                </a:solidFill>
              </a:rPr>
              <a:t> </a:t>
            </a:r>
            <a:r>
              <a:rPr lang="de-DE" sz="1050" dirty="0">
                <a:solidFill>
                  <a:srgbClr val="0305FF"/>
                </a:solidFill>
              </a:rPr>
              <a:t>Engine </a:t>
            </a:r>
            <a:r>
              <a:rPr lang="de-DE" sz="1050" dirty="0" err="1">
                <a:solidFill>
                  <a:srgbClr val="0305FF"/>
                </a:solidFill>
              </a:rPr>
              <a:t>for</a:t>
            </a:r>
            <a:r>
              <a:rPr lang="de-DE" sz="1050" dirty="0">
                <a:solidFill>
                  <a:srgbClr val="0305FF"/>
                </a:solidFill>
              </a:rPr>
              <a:t> Media </a:t>
            </a:r>
            <a:r>
              <a:rPr lang="de-DE" sz="1050" dirty="0" err="1">
                <a:solidFill>
                  <a:srgbClr val="0305FF"/>
                </a:solidFill>
              </a:rPr>
              <a:t>Interpreta</a:t>
            </a:r>
            <a:r>
              <a:rPr lang="de-DE" sz="1050" dirty="0">
                <a:solidFill>
                  <a:srgbClr val="0305FF"/>
                </a:solidFill>
              </a:rPr>
              <a:t>(on </a:t>
            </a:r>
            <a:r>
              <a:rPr lang="de-DE" sz="1050" dirty="0" err="1">
                <a:solidFill>
                  <a:srgbClr val="0305FF"/>
                </a:solidFill>
              </a:rPr>
              <a:t>based</a:t>
            </a:r>
            <a:r>
              <a:rPr lang="de-DE" sz="1050" dirty="0">
                <a:solidFill>
                  <a:srgbClr val="0305FF"/>
                </a:solidFill>
              </a:rPr>
              <a:t> on </a:t>
            </a:r>
            <a:r>
              <a:rPr lang="de-DE" sz="1050" dirty="0" err="1">
                <a:solidFill>
                  <a:srgbClr val="0305FF"/>
                </a:solidFill>
              </a:rPr>
              <a:t>Ontologies</a:t>
            </a:r>
            <a:r>
              <a:rPr lang="de-DE" sz="1050" dirty="0">
                <a:solidFill>
                  <a:srgbClr val="0305FF"/>
                </a:solidFill>
              </a:rPr>
              <a:t>. </a:t>
            </a:r>
            <a:endParaRPr lang="de-DE" sz="1050" dirty="0" smtClean="0">
              <a:solidFill>
                <a:srgbClr val="0305FF"/>
              </a:solidFill>
            </a:endParaRPr>
          </a:p>
          <a:p>
            <a:r>
              <a:rPr lang="de-DE" sz="1050" dirty="0" smtClean="0">
                <a:solidFill>
                  <a:srgbClr val="0305FF"/>
                </a:solidFill>
              </a:rPr>
              <a:t>In </a:t>
            </a:r>
            <a:r>
              <a:rPr lang="de-DE" sz="1050" dirty="0" err="1">
                <a:solidFill>
                  <a:srgbClr val="0305FF"/>
                </a:solidFill>
              </a:rPr>
              <a:t>Proceedings</a:t>
            </a:r>
            <a:r>
              <a:rPr lang="de-DE" sz="1050" dirty="0">
                <a:solidFill>
                  <a:srgbClr val="0305FF"/>
                </a:solidFill>
              </a:rPr>
              <a:t> </a:t>
            </a:r>
            <a:r>
              <a:rPr lang="de-DE" sz="1050" dirty="0" err="1">
                <a:solidFill>
                  <a:srgbClr val="0305FF"/>
                </a:solidFill>
              </a:rPr>
              <a:t>of</a:t>
            </a:r>
            <a:r>
              <a:rPr lang="de-DE" sz="1050" dirty="0">
                <a:solidFill>
                  <a:srgbClr val="0305FF"/>
                </a:solidFill>
              </a:rPr>
              <a:t> 4th Interna9onal Conference on Web </a:t>
            </a:r>
            <a:r>
              <a:rPr lang="de-DE" sz="1050" dirty="0" err="1">
                <a:solidFill>
                  <a:srgbClr val="0305FF"/>
                </a:solidFill>
              </a:rPr>
              <a:t>Reasoning</a:t>
            </a:r>
            <a:r>
              <a:rPr lang="de-DE" sz="1050" dirty="0">
                <a:solidFill>
                  <a:srgbClr val="0305FF"/>
                </a:solidFill>
              </a:rPr>
              <a:t> </a:t>
            </a:r>
            <a:r>
              <a:rPr lang="de-DE" sz="1050" dirty="0" err="1">
                <a:solidFill>
                  <a:srgbClr val="0305FF"/>
                </a:solidFill>
              </a:rPr>
              <a:t>and</a:t>
            </a:r>
            <a:r>
              <a:rPr lang="de-DE" sz="1050" dirty="0">
                <a:solidFill>
                  <a:srgbClr val="0305FF"/>
                </a:solidFill>
              </a:rPr>
              <a:t> </a:t>
            </a:r>
            <a:r>
              <a:rPr lang="de-DE" sz="1050" dirty="0" err="1">
                <a:solidFill>
                  <a:srgbClr val="0305FF"/>
                </a:solidFill>
              </a:rPr>
              <a:t>Rule</a:t>
            </a:r>
            <a:r>
              <a:rPr lang="de-DE" sz="1050" dirty="0">
                <a:solidFill>
                  <a:srgbClr val="0305FF"/>
                </a:solidFill>
              </a:rPr>
              <a:t> </a:t>
            </a:r>
            <a:r>
              <a:rPr lang="de-DE" sz="1050" dirty="0" smtClean="0">
                <a:solidFill>
                  <a:srgbClr val="0305FF"/>
                </a:solidFill>
              </a:rPr>
              <a:t>Systems, </a:t>
            </a:r>
            <a:r>
              <a:rPr lang="de-DE" sz="1050" b="1" dirty="0" smtClean="0">
                <a:solidFill>
                  <a:srgbClr val="FF0000"/>
                </a:solidFill>
              </a:rPr>
              <a:t>2010</a:t>
            </a:r>
            <a:r>
              <a:rPr lang="de-DE" sz="1050" dirty="0">
                <a:solidFill>
                  <a:srgbClr val="0305FF"/>
                </a:solidFill>
              </a:rPr>
              <a:t>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64355" y="1332333"/>
            <a:ext cx="6768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 annotations with new domain objects (and not only relations)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529162" y="5313035"/>
            <a:ext cx="4870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Hypothesis space for possible explanations 𝛥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𝛥 </a:t>
            </a:r>
            <a:r>
              <a:rPr lang="en-US" dirty="0" smtClean="0"/>
              <a:t>-Score: Probability Ranking Principle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13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Abduction</a:t>
            </a:r>
            <a:r>
              <a:rPr lang="de-DE" dirty="0" smtClean="0"/>
              <a:t> in PRMs</a:t>
            </a:r>
            <a:endParaRPr lang="de-DE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260" y="2132856"/>
            <a:ext cx="299980" cy="29998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pic>
        <p:nvPicPr>
          <p:cNvPr id="5" name="Picture 4" descr="Screen Shot 2016-06-06 at 4.18.03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74"/>
          <a:stretch/>
        </p:blipFill>
        <p:spPr>
          <a:xfrm>
            <a:off x="1187624" y="4727521"/>
            <a:ext cx="5223933" cy="143832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617996" y="1628800"/>
            <a:ext cx="187220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uncle</a:t>
            </a:r>
            <a:r>
              <a:rPr lang="de-DE" dirty="0" smtClean="0"/>
              <a:t>(X, Y)</a:t>
            </a:r>
            <a:endParaRPr lang="de-DE" dirty="0"/>
          </a:p>
        </p:txBody>
      </p:sp>
      <p:sp>
        <p:nvSpPr>
          <p:cNvPr id="7" name="Oval 6"/>
          <p:cNvSpPr/>
          <p:nvPr/>
        </p:nvSpPr>
        <p:spPr>
          <a:xfrm>
            <a:off x="6825705" y="1628800"/>
            <a:ext cx="187220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child</a:t>
            </a:r>
            <a:r>
              <a:rPr lang="de-DE" dirty="0" smtClean="0"/>
              <a:t>(X, W)</a:t>
            </a:r>
            <a:endParaRPr lang="de-DE" dirty="0"/>
          </a:p>
        </p:txBody>
      </p:sp>
      <p:sp>
        <p:nvSpPr>
          <p:cNvPr id="8" name="Oval 7"/>
          <p:cNvSpPr/>
          <p:nvPr/>
        </p:nvSpPr>
        <p:spPr>
          <a:xfrm>
            <a:off x="5105306" y="2718098"/>
            <a:ext cx="207788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brother</a:t>
            </a:r>
            <a:r>
              <a:rPr lang="de-DE" dirty="0" smtClean="0"/>
              <a:t>(W, Y)</a:t>
            </a:r>
            <a:endParaRPr lang="de-DE" dirty="0"/>
          </a:p>
        </p:txBody>
      </p:sp>
      <p:cxnSp>
        <p:nvCxnSpPr>
          <p:cNvPr id="11" name="Straight Connector 10"/>
          <p:cNvCxnSpPr>
            <a:stCxn id="9" idx="0"/>
            <a:endCxn id="7" idx="2"/>
          </p:cNvCxnSpPr>
          <p:nvPr/>
        </p:nvCxnSpPr>
        <p:spPr>
          <a:xfrm flipV="1">
            <a:off x="6144250" y="1880828"/>
            <a:ext cx="681455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6" idx="6"/>
          </p:cNvCxnSpPr>
          <p:nvPr/>
        </p:nvCxnSpPr>
        <p:spPr>
          <a:xfrm flipH="1" flipV="1">
            <a:off x="5490204" y="1880828"/>
            <a:ext cx="654046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0"/>
            <a:endCxn id="9" idx="2"/>
          </p:cNvCxnSpPr>
          <p:nvPr/>
        </p:nvCxnSpPr>
        <p:spPr>
          <a:xfrm flipV="1">
            <a:off x="6144250" y="2432836"/>
            <a:ext cx="0" cy="285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2077" y="2153911"/>
            <a:ext cx="299980" cy="2999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395813" y="1649855"/>
            <a:ext cx="187220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aunt</a:t>
            </a:r>
            <a:r>
              <a:rPr lang="de-DE" dirty="0" smtClean="0"/>
              <a:t>(X, W)</a:t>
            </a:r>
            <a:endParaRPr lang="de-DE" dirty="0"/>
          </a:p>
        </p:txBody>
      </p:sp>
      <p:sp>
        <p:nvSpPr>
          <p:cNvPr id="31" name="Oval 30"/>
          <p:cNvSpPr/>
          <p:nvPr/>
        </p:nvSpPr>
        <p:spPr>
          <a:xfrm>
            <a:off x="1691680" y="2739153"/>
            <a:ext cx="2269331" cy="48300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mtClean="0"/>
              <a:t>husband</a:t>
            </a:r>
            <a:r>
              <a:rPr lang="de-DE" dirty="0" smtClean="0"/>
              <a:t>(W, Y)</a:t>
            </a:r>
            <a:endParaRPr lang="de-DE" dirty="0"/>
          </a:p>
        </p:txBody>
      </p:sp>
      <p:cxnSp>
        <p:nvCxnSpPr>
          <p:cNvPr id="32" name="Straight Connector 31"/>
          <p:cNvCxnSpPr>
            <a:stCxn id="29" idx="0"/>
          </p:cNvCxnSpPr>
          <p:nvPr/>
        </p:nvCxnSpPr>
        <p:spPr>
          <a:xfrm flipV="1">
            <a:off x="2922067" y="1901883"/>
            <a:ext cx="681455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9" idx="0"/>
            <a:endCxn id="30" idx="6"/>
          </p:cNvCxnSpPr>
          <p:nvPr/>
        </p:nvCxnSpPr>
        <p:spPr>
          <a:xfrm flipH="1" flipV="1">
            <a:off x="2268021" y="1901883"/>
            <a:ext cx="654046" cy="2520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31" idx="0"/>
            <a:endCxn id="29" idx="2"/>
          </p:cNvCxnSpPr>
          <p:nvPr/>
        </p:nvCxnSpPr>
        <p:spPr>
          <a:xfrm flipV="1">
            <a:off x="2826346" y="2453891"/>
            <a:ext cx="95721" cy="2852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722865" y="4436320"/>
            <a:ext cx="2077888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infant</a:t>
            </a:r>
            <a:r>
              <a:rPr lang="de-DE" dirty="0" smtClean="0"/>
              <a:t>(W)</a:t>
            </a:r>
            <a:endParaRPr lang="de-DE" dirty="0"/>
          </a:p>
        </p:txBody>
      </p:sp>
      <p:pic>
        <p:nvPicPr>
          <p:cNvPr id="41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1809" y="2697899"/>
            <a:ext cx="299980" cy="2999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42" name="Straight Connector 41"/>
          <p:cNvCxnSpPr>
            <a:stCxn id="41" idx="0"/>
            <a:endCxn id="7" idx="4"/>
          </p:cNvCxnSpPr>
          <p:nvPr/>
        </p:nvCxnSpPr>
        <p:spPr>
          <a:xfrm flipH="1" flipV="1">
            <a:off x="7761809" y="2132856"/>
            <a:ext cx="149990" cy="5650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7" idx="0"/>
            <a:endCxn id="41" idx="2"/>
          </p:cNvCxnSpPr>
          <p:nvPr/>
        </p:nvCxnSpPr>
        <p:spPr>
          <a:xfrm flipV="1">
            <a:off x="7761809" y="2997879"/>
            <a:ext cx="149990" cy="14384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283968" y="3762772"/>
            <a:ext cx="2572203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status</a:t>
            </a:r>
            <a:r>
              <a:rPr lang="de-DE" dirty="0" smtClean="0"/>
              <a:t>(W, </a:t>
            </a:r>
            <a:r>
              <a:rPr lang="de-DE" dirty="0" err="1" smtClean="0"/>
              <a:t>tired</a:t>
            </a:r>
            <a:r>
              <a:rPr lang="de-DE" dirty="0" smtClean="0"/>
              <a:t>)</a:t>
            </a:r>
            <a:endParaRPr lang="de-DE" dirty="0"/>
          </a:p>
        </p:txBody>
      </p:sp>
      <p:cxnSp>
        <p:nvCxnSpPr>
          <p:cNvPr id="50" name="Straight Connector 49"/>
          <p:cNvCxnSpPr>
            <a:stCxn id="49" idx="6"/>
            <a:endCxn id="41" idx="1"/>
          </p:cNvCxnSpPr>
          <p:nvPr/>
        </p:nvCxnSpPr>
        <p:spPr>
          <a:xfrm flipV="1">
            <a:off x="6856171" y="2847889"/>
            <a:ext cx="905638" cy="11669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2752" y="2291474"/>
            <a:ext cx="299980" cy="2999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5" name="Straight Connector 24"/>
          <p:cNvCxnSpPr>
            <a:endCxn id="6" idx="2"/>
          </p:cNvCxnSpPr>
          <p:nvPr/>
        </p:nvCxnSpPr>
        <p:spPr>
          <a:xfrm flipH="1" flipV="1">
            <a:off x="3617996" y="1880828"/>
            <a:ext cx="44746" cy="4106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30" idx="6"/>
          </p:cNvCxnSpPr>
          <p:nvPr/>
        </p:nvCxnSpPr>
        <p:spPr>
          <a:xfrm flipH="1" flipV="1">
            <a:off x="2268021" y="1901883"/>
            <a:ext cx="1394721" cy="3895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1" idx="0"/>
          </p:cNvCxnSpPr>
          <p:nvPr/>
        </p:nvCxnSpPr>
        <p:spPr>
          <a:xfrm flipV="1">
            <a:off x="2826346" y="2591454"/>
            <a:ext cx="836396" cy="147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8884" y="2269225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X\{a}, Y\{b}, W\{</a:t>
            </a:r>
            <a:r>
              <a:rPr lang="de-DE" dirty="0" err="1" smtClean="0"/>
              <a:t>e</a:t>
            </a:r>
            <a:r>
              <a:rPr lang="de-DE" dirty="0" smtClean="0"/>
              <a:t>}</a:t>
            </a:r>
            <a:endParaRPr lang="de-DE" dirty="0"/>
          </a:p>
        </p:txBody>
      </p:sp>
      <p:sp>
        <p:nvSpPr>
          <p:cNvPr id="19" name="TextBox 18"/>
          <p:cNvSpPr txBox="1"/>
          <p:nvPr/>
        </p:nvSpPr>
        <p:spPr>
          <a:xfrm>
            <a:off x="1417226" y="5949280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u</a:t>
            </a:r>
            <a:r>
              <a:rPr lang="de-DE" dirty="0" err="1" smtClean="0"/>
              <a:t>ncle</a:t>
            </a:r>
            <a:r>
              <a:rPr lang="de-DE" dirty="0" smtClean="0"/>
              <a:t>(a, b)</a:t>
            </a:r>
            <a:endParaRPr lang="de-DE" dirty="0"/>
          </a:p>
        </p:txBody>
      </p:sp>
      <p:sp>
        <p:nvSpPr>
          <p:cNvPr id="36" name="TextBox 35"/>
          <p:cNvSpPr txBox="1"/>
          <p:nvPr/>
        </p:nvSpPr>
        <p:spPr>
          <a:xfrm>
            <a:off x="3917976" y="2261866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X=a, Y=b, W=</a:t>
            </a:r>
            <a:r>
              <a:rPr lang="de-DE" dirty="0" err="1" smtClean="0"/>
              <a:t>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92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536" y="238406"/>
            <a:ext cx="8604448" cy="526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8559" marR="4344" indent="-1828242"/>
            <a:r>
              <a:rPr lang="en-US" sz="3420" dirty="0">
                <a:latin typeface="Calibri"/>
                <a:cs typeface="Calibri"/>
              </a:rPr>
              <a:t>Increasing the Score by Explaining </a:t>
            </a:r>
            <a:r>
              <a:rPr lang="en-US" sz="3420" dirty="0" smtClean="0">
                <a:latin typeface="Calibri"/>
                <a:cs typeface="Calibri"/>
              </a:rPr>
              <a:t>Observations</a:t>
            </a:r>
            <a:endParaRPr lang="en-US" sz="342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8356" y="1889538"/>
            <a:ext cx="7357720" cy="3119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68082" y="5258921"/>
            <a:ext cx="6159519" cy="625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marR="4344">
              <a:lnSpc>
                <a:spcPct val="99000"/>
              </a:lnSpc>
            </a:pPr>
            <a:r>
              <a:rPr lang="en-US" sz="2052" dirty="0">
                <a:latin typeface="Calibri"/>
                <a:cs typeface="Calibri"/>
              </a:rPr>
              <a:t>x = time axis indicated with arrival time </a:t>
            </a:r>
            <a:r>
              <a:rPr lang="en-US" sz="2052">
                <a:latin typeface="Calibri"/>
                <a:cs typeface="Calibri"/>
              </a:rPr>
              <a:t>of </a:t>
            </a:r>
            <a:r>
              <a:rPr lang="en-US" sz="2052" smtClean="0">
                <a:latin typeface="Calibri"/>
                <a:cs typeface="Calibri"/>
              </a:rPr>
              <a:t>bunch of data</a:t>
            </a:r>
            <a:br>
              <a:rPr lang="en-US" sz="2052" smtClean="0">
                <a:latin typeface="Calibri"/>
                <a:cs typeface="Calibri"/>
              </a:rPr>
            </a:br>
            <a:r>
              <a:rPr lang="en-US" sz="2052" smtClean="0">
                <a:latin typeface="Calibri"/>
                <a:cs typeface="Calibri"/>
              </a:rPr>
              <a:t> </a:t>
            </a:r>
            <a:r>
              <a:rPr lang="en-US" sz="2052" dirty="0">
                <a:latin typeface="Calibri"/>
                <a:cs typeface="Calibri"/>
              </a:rPr>
              <a:t>y = scoring value of the interpretation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391" y="6027828"/>
            <a:ext cx="154210" cy="157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sz="1026" spc="-9" dirty="0">
                <a:solidFill>
                  <a:srgbClr val="898989"/>
                </a:solidFill>
                <a:latin typeface="Calibri"/>
                <a:cs typeface="Calibri"/>
              </a:rPr>
              <a:t>15</a:t>
            </a:r>
            <a:endParaRPr sz="1026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16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457" y="260648"/>
            <a:ext cx="7037188" cy="471016"/>
          </a:xfrm>
          <a:prstGeom prst="rect">
            <a:avLst/>
          </a:prstGeom>
        </p:spPr>
        <p:txBody>
          <a:bodyPr vert="horz" wrap="square" lIns="0" tIns="4952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9321"/>
            <a:r>
              <a:rPr lang="en-US" sz="2736" dirty="0"/>
              <a:t>Increasing the Score by Explaining </a:t>
            </a:r>
            <a:r>
              <a:rPr lang="en-US" sz="2736" dirty="0" smtClean="0"/>
              <a:t>Observations</a:t>
            </a:r>
            <a:endParaRPr sz="2736" dirty="0"/>
          </a:p>
        </p:txBody>
      </p:sp>
      <p:sp>
        <p:nvSpPr>
          <p:cNvPr id="3" name="object 3"/>
          <p:cNvSpPr/>
          <p:nvPr/>
        </p:nvSpPr>
        <p:spPr>
          <a:xfrm>
            <a:off x="1985474" y="1458517"/>
            <a:ext cx="5110686" cy="35721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68082" y="5115415"/>
            <a:ext cx="5774729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>
              <a:lnSpc>
                <a:spcPts val="2428"/>
              </a:lnSpc>
            </a:pPr>
            <a:r>
              <a:rPr lang="en-US" sz="2052" dirty="0">
                <a:latin typeface="Calibri"/>
                <a:cs typeface="Calibri"/>
              </a:rPr>
              <a:t>x = </a:t>
            </a:r>
            <a:r>
              <a:rPr lang="en-US" sz="2052" dirty="0" smtClean="0">
                <a:latin typeface="Calibri"/>
                <a:cs typeface="Calibri"/>
              </a:rPr>
              <a:t>time </a:t>
            </a:r>
            <a:r>
              <a:rPr lang="en-US" sz="2052" dirty="0">
                <a:latin typeface="Calibri"/>
                <a:cs typeface="Calibri"/>
              </a:rPr>
              <a:t>spent for explaining </a:t>
            </a:r>
            <a:r>
              <a:rPr lang="en-US" sz="2052" dirty="0" smtClean="0">
                <a:latin typeface="Calibri"/>
                <a:cs typeface="Calibri"/>
              </a:rPr>
              <a:t>observations</a:t>
            </a:r>
            <a:endParaRPr lang="en-US" sz="2052" dirty="0">
              <a:latin typeface="Calibri"/>
              <a:cs typeface="Calibri"/>
            </a:endParaRPr>
          </a:p>
          <a:p>
            <a:pPr marL="10860">
              <a:lnSpc>
                <a:spcPts val="2428"/>
              </a:lnSpc>
            </a:pPr>
            <a:r>
              <a:rPr lang="en-US" sz="2052" dirty="0">
                <a:latin typeface="Calibri"/>
                <a:cs typeface="Calibri"/>
              </a:rPr>
              <a:t>y = number of </a:t>
            </a:r>
            <a:r>
              <a:rPr lang="en-US" sz="2052" dirty="0" smtClean="0">
                <a:latin typeface="Calibri"/>
                <a:cs typeface="Calibri"/>
              </a:rPr>
              <a:t>observations </a:t>
            </a:r>
            <a:r>
              <a:rPr lang="en-US" sz="2052" dirty="0">
                <a:latin typeface="Calibri"/>
                <a:cs typeface="Calibri"/>
              </a:rPr>
              <a:t>to be explained in a bunch z = scoring value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7862531" y="6027828"/>
            <a:ext cx="17593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20"/>
            <a:fld id="{81D60167-4931-47E6-BA6A-407CBD079E47}" type="slidenum">
              <a:rPr spc="-9" dirty="0"/>
              <a:pPr marL="21720"/>
              <a:t>7</a:t>
            </a:fld>
            <a:endParaRPr spc="-9" dirty="0"/>
          </a:p>
        </p:txBody>
      </p:sp>
    </p:spTree>
    <p:extLst>
      <p:ext uri="{BB962C8B-B14F-4D97-AF65-F5344CB8AC3E}">
        <p14:creationId xmlns:p14="http://schemas.microsoft.com/office/powerpoint/2010/main" val="17326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Example: Image modality</a:t>
            </a:r>
          </a:p>
        </p:txBody>
      </p:sp>
      <p:sp>
        <p:nvSpPr>
          <p:cNvPr id="348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800">
                <a:ea typeface="ＭＳ Ｐゴシック" charset="-128"/>
              </a:rPr>
              <a:t>Abduction constructs relational structures</a:t>
            </a:r>
          </a:p>
          <a:p>
            <a:r>
              <a:rPr lang="en-US" altLang="x-none" sz="2800">
                <a:ea typeface="ＭＳ Ｐゴシック" charset="-128"/>
              </a:rPr>
              <a:t>Tbox causes new knowledge to be inferred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52825"/>
            <a:ext cx="38163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4821" name="Text Box 34"/>
          <p:cNvSpPr txBox="1">
            <a:spLocks noChangeArrowheads="1"/>
          </p:cNvSpPr>
          <p:nvPr/>
        </p:nvSpPr>
        <p:spPr bwMode="auto">
          <a:xfrm>
            <a:off x="5673725" y="3581400"/>
            <a:ext cx="115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hasParticipant</a:t>
            </a:r>
          </a:p>
        </p:txBody>
      </p:sp>
      <p:sp>
        <p:nvSpPr>
          <p:cNvPr id="34822" name="Oval 35"/>
          <p:cNvSpPr>
            <a:spLocks noChangeArrowheads="1"/>
          </p:cNvSpPr>
          <p:nvPr/>
        </p:nvSpPr>
        <p:spPr bwMode="auto">
          <a:xfrm>
            <a:off x="5172075" y="3709988"/>
            <a:ext cx="287338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4823" name="Oval 36"/>
          <p:cNvSpPr>
            <a:spLocks noChangeArrowheads="1"/>
          </p:cNvSpPr>
          <p:nvPr/>
        </p:nvSpPr>
        <p:spPr bwMode="auto">
          <a:xfrm>
            <a:off x="6972300" y="3709988"/>
            <a:ext cx="287338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4824" name="Text Box 37"/>
          <p:cNvSpPr txBox="1">
            <a:spLocks noChangeArrowheads="1"/>
          </p:cNvSpPr>
          <p:nvPr/>
        </p:nvSpPr>
        <p:spPr bwMode="auto">
          <a:xfrm>
            <a:off x="4594225" y="371316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IND-6</a:t>
            </a:r>
          </a:p>
        </p:txBody>
      </p:sp>
      <p:sp>
        <p:nvSpPr>
          <p:cNvPr id="34825" name="Text Box 38"/>
          <p:cNvSpPr txBox="1">
            <a:spLocks noChangeArrowheads="1"/>
          </p:cNvSpPr>
          <p:nvPr/>
        </p:nvSpPr>
        <p:spPr bwMode="auto">
          <a:xfrm>
            <a:off x="7261225" y="3683000"/>
            <a:ext cx="790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IND-3</a:t>
            </a:r>
          </a:p>
        </p:txBody>
      </p:sp>
      <p:sp>
        <p:nvSpPr>
          <p:cNvPr id="34826" name="Oval 39"/>
          <p:cNvSpPr>
            <a:spLocks noChangeArrowheads="1"/>
          </p:cNvSpPr>
          <p:nvPr/>
        </p:nvSpPr>
        <p:spPr bwMode="auto">
          <a:xfrm>
            <a:off x="8412163" y="544036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4827" name="Oval 40"/>
          <p:cNvSpPr>
            <a:spLocks noChangeArrowheads="1"/>
          </p:cNvSpPr>
          <p:nvPr/>
        </p:nvSpPr>
        <p:spPr bwMode="auto">
          <a:xfrm>
            <a:off x="5964238" y="544036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4828" name="Oval 41"/>
          <p:cNvSpPr>
            <a:spLocks noChangeArrowheads="1"/>
          </p:cNvSpPr>
          <p:nvPr/>
        </p:nvSpPr>
        <p:spPr bwMode="auto">
          <a:xfrm>
            <a:off x="7332663" y="5010150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4829" name="AutoShape 42"/>
          <p:cNvCxnSpPr>
            <a:cxnSpLocks noChangeShapeType="1"/>
            <a:stCxn id="34823" idx="4"/>
            <a:endCxn id="34827" idx="0"/>
          </p:cNvCxnSpPr>
          <p:nvPr/>
        </p:nvCxnSpPr>
        <p:spPr bwMode="auto">
          <a:xfrm flipH="1">
            <a:off x="6107113" y="3997325"/>
            <a:ext cx="1008062" cy="14430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0" name="Text Box 43"/>
          <p:cNvSpPr txBox="1">
            <a:spLocks noChangeArrowheads="1"/>
          </p:cNvSpPr>
          <p:nvPr/>
        </p:nvSpPr>
        <p:spPr bwMode="auto">
          <a:xfrm>
            <a:off x="5819775" y="570071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bar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4831" name="Text Box 44"/>
          <p:cNvSpPr txBox="1">
            <a:spLocks noChangeArrowheads="1"/>
          </p:cNvSpPr>
          <p:nvPr/>
        </p:nvSpPr>
        <p:spPr bwMode="auto">
          <a:xfrm>
            <a:off x="8339138" y="5657850"/>
            <a:ext cx="576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body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4832" name="Text Box 45"/>
          <p:cNvSpPr txBox="1">
            <a:spLocks noChangeArrowheads="1"/>
          </p:cNvSpPr>
          <p:nvPr/>
        </p:nvSpPr>
        <p:spPr bwMode="auto">
          <a:xfrm>
            <a:off x="6754813" y="5019675"/>
            <a:ext cx="647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face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cxnSp>
        <p:nvCxnSpPr>
          <p:cNvPr id="34833" name="AutoShape 46"/>
          <p:cNvCxnSpPr>
            <a:cxnSpLocks noChangeShapeType="1"/>
            <a:stCxn id="34822" idx="6"/>
            <a:endCxn id="34823" idx="2"/>
          </p:cNvCxnSpPr>
          <p:nvPr/>
        </p:nvCxnSpPr>
        <p:spPr bwMode="auto">
          <a:xfrm>
            <a:off x="5459413" y="3852863"/>
            <a:ext cx="1512887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Text Box 47"/>
          <p:cNvSpPr txBox="1">
            <a:spLocks noChangeArrowheads="1"/>
          </p:cNvSpPr>
          <p:nvPr/>
        </p:nvSpPr>
        <p:spPr bwMode="auto">
          <a:xfrm>
            <a:off x="5891213" y="4403725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4835" name="AutoShape 48"/>
          <p:cNvCxnSpPr>
            <a:cxnSpLocks noChangeShapeType="1"/>
            <a:stCxn id="34822" idx="4"/>
            <a:endCxn id="34827" idx="2"/>
          </p:cNvCxnSpPr>
          <p:nvPr/>
        </p:nvCxnSpPr>
        <p:spPr bwMode="auto">
          <a:xfrm>
            <a:off x="5314950" y="3997325"/>
            <a:ext cx="649288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6" name="Text Box 49"/>
          <p:cNvSpPr txBox="1">
            <a:spLocks noChangeArrowheads="1"/>
          </p:cNvSpPr>
          <p:nvPr/>
        </p:nvSpPr>
        <p:spPr bwMode="auto">
          <a:xfrm>
            <a:off x="4883150" y="4692650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4837" name="AutoShape 50"/>
          <p:cNvCxnSpPr>
            <a:cxnSpLocks noChangeShapeType="1"/>
            <a:stCxn id="34826" idx="2"/>
            <a:endCxn id="34828" idx="4"/>
          </p:cNvCxnSpPr>
          <p:nvPr/>
        </p:nvCxnSpPr>
        <p:spPr bwMode="auto">
          <a:xfrm flipH="1" flipV="1">
            <a:off x="7475538" y="5297488"/>
            <a:ext cx="935037" cy="285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8" name="Text Box 51"/>
          <p:cNvSpPr txBox="1">
            <a:spLocks noChangeArrowheads="1"/>
          </p:cNvSpPr>
          <p:nvPr/>
        </p:nvSpPr>
        <p:spPr bwMode="auto">
          <a:xfrm>
            <a:off x="7259638" y="5413375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4839" name="AutoShape 52"/>
          <p:cNvCxnSpPr>
            <a:cxnSpLocks noChangeShapeType="1"/>
            <a:stCxn id="34823" idx="6"/>
            <a:endCxn id="34826" idx="0"/>
          </p:cNvCxnSpPr>
          <p:nvPr/>
        </p:nvCxnSpPr>
        <p:spPr bwMode="auto">
          <a:xfrm>
            <a:off x="7259638" y="3852863"/>
            <a:ext cx="1296987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0" name="Text Box 53"/>
          <p:cNvSpPr txBox="1">
            <a:spLocks noChangeArrowheads="1"/>
          </p:cNvSpPr>
          <p:nvPr/>
        </p:nvSpPr>
        <p:spPr bwMode="auto">
          <a:xfrm>
            <a:off x="7548563" y="425926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4841" name="AutoShape 54"/>
          <p:cNvCxnSpPr>
            <a:cxnSpLocks noChangeShapeType="1"/>
            <a:stCxn id="34826" idx="3"/>
            <a:endCxn id="34827" idx="4"/>
          </p:cNvCxnSpPr>
          <p:nvPr/>
        </p:nvCxnSpPr>
        <p:spPr bwMode="auto">
          <a:xfrm flipH="1">
            <a:off x="6107113" y="5684838"/>
            <a:ext cx="2346325" cy="428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2" name="Text Box 55"/>
          <p:cNvSpPr txBox="1">
            <a:spLocks noChangeArrowheads="1"/>
          </p:cNvSpPr>
          <p:nvPr/>
        </p:nvSpPr>
        <p:spPr bwMode="auto">
          <a:xfrm>
            <a:off x="6683375" y="5700713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4843" name="AutoShape 56"/>
          <p:cNvCxnSpPr>
            <a:cxnSpLocks noChangeShapeType="1"/>
            <a:stCxn id="34823" idx="5"/>
            <a:endCxn id="34828" idx="0"/>
          </p:cNvCxnSpPr>
          <p:nvPr/>
        </p:nvCxnSpPr>
        <p:spPr bwMode="auto">
          <a:xfrm>
            <a:off x="7216775" y="3954463"/>
            <a:ext cx="258763" cy="10556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4" name="Text Box 57"/>
          <p:cNvSpPr txBox="1">
            <a:spLocks noChangeArrowheads="1"/>
          </p:cNvSpPr>
          <p:nvPr/>
        </p:nvSpPr>
        <p:spPr bwMode="auto">
          <a:xfrm>
            <a:off x="7258050" y="46196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sp>
        <p:nvSpPr>
          <p:cNvPr id="34845" name="Textfeld 28"/>
          <p:cNvSpPr txBox="1">
            <a:spLocks noChangeArrowheads="1"/>
          </p:cNvSpPr>
          <p:nvPr/>
        </p:nvSpPr>
        <p:spPr bwMode="auto">
          <a:xfrm>
            <a:off x="7086600" y="3124200"/>
            <a:ext cx="1236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Person</a:t>
            </a:r>
          </a:p>
        </p:txBody>
      </p:sp>
      <p:sp>
        <p:nvSpPr>
          <p:cNvPr id="34846" name="Textfeld 29"/>
          <p:cNvSpPr txBox="1">
            <a:spLocks noChangeArrowheads="1"/>
          </p:cNvSpPr>
          <p:nvPr/>
        </p:nvSpPr>
        <p:spPr bwMode="auto">
          <a:xfrm>
            <a:off x="4343400" y="3124200"/>
            <a:ext cx="156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Highjump</a:t>
            </a:r>
          </a:p>
        </p:txBody>
      </p:sp>
      <p:sp>
        <p:nvSpPr>
          <p:cNvPr id="34847" name="Textfeld 30"/>
          <p:cNvSpPr txBox="1">
            <a:spLocks noChangeArrowheads="1"/>
          </p:cNvSpPr>
          <p:nvPr/>
        </p:nvSpPr>
        <p:spPr bwMode="auto">
          <a:xfrm>
            <a:off x="3124200" y="6149975"/>
            <a:ext cx="3654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sz="2000"/>
              <a:t>Nodes are somehow </a:t>
            </a:r>
            <a:br>
              <a:rPr lang="en-US" altLang="x-none" sz="2000"/>
            </a:br>
            <a:r>
              <a:rPr lang="en-US" altLang="x-none" sz="2000"/>
              <a:t>associated with media objects</a:t>
            </a:r>
          </a:p>
        </p:txBody>
      </p:sp>
    </p:spTree>
    <p:extLst>
      <p:ext uri="{BB962C8B-B14F-4D97-AF65-F5344CB8AC3E}">
        <p14:creationId xmlns:p14="http://schemas.microsoft.com/office/powerpoint/2010/main" val="145784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ea typeface="ＭＳ Ｐゴシック" charset="-128"/>
              </a:rPr>
              <a:t>Example: Image modality</a:t>
            </a:r>
          </a:p>
        </p:txBody>
      </p:sp>
      <p:sp>
        <p:nvSpPr>
          <p:cNvPr id="3584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2800">
                <a:ea typeface="ＭＳ Ｐゴシック" charset="-128"/>
              </a:rPr>
              <a:t>Abduction constructs relational structures</a:t>
            </a:r>
          </a:p>
          <a:p>
            <a:r>
              <a:rPr lang="en-US" altLang="x-none" sz="2800">
                <a:ea typeface="ＭＳ Ｐゴシック" charset="-128"/>
              </a:rPr>
              <a:t>Tbox causes new knowledge to be inferred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52825"/>
            <a:ext cx="381635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5845" name="Text Box 34"/>
          <p:cNvSpPr txBox="1">
            <a:spLocks noChangeArrowheads="1"/>
          </p:cNvSpPr>
          <p:nvPr/>
        </p:nvSpPr>
        <p:spPr bwMode="auto">
          <a:xfrm>
            <a:off x="5673725" y="3581400"/>
            <a:ext cx="11525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hasParticipant</a:t>
            </a:r>
          </a:p>
        </p:txBody>
      </p:sp>
      <p:sp>
        <p:nvSpPr>
          <p:cNvPr id="35846" name="Oval 35"/>
          <p:cNvSpPr>
            <a:spLocks noChangeArrowheads="1"/>
          </p:cNvSpPr>
          <p:nvPr/>
        </p:nvSpPr>
        <p:spPr bwMode="auto">
          <a:xfrm>
            <a:off x="5172075" y="3709988"/>
            <a:ext cx="287338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5847" name="Oval 36"/>
          <p:cNvSpPr>
            <a:spLocks noChangeArrowheads="1"/>
          </p:cNvSpPr>
          <p:nvPr/>
        </p:nvSpPr>
        <p:spPr bwMode="auto">
          <a:xfrm>
            <a:off x="6972300" y="3709988"/>
            <a:ext cx="287338" cy="287337"/>
          </a:xfrm>
          <a:prstGeom prst="ellipse">
            <a:avLst/>
          </a:prstGeom>
          <a:solidFill>
            <a:srgbClr val="0000FF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5848" name="Text Box 37"/>
          <p:cNvSpPr txBox="1">
            <a:spLocks noChangeArrowheads="1"/>
          </p:cNvSpPr>
          <p:nvPr/>
        </p:nvSpPr>
        <p:spPr bwMode="auto">
          <a:xfrm>
            <a:off x="4594225" y="371316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IND-6</a:t>
            </a:r>
          </a:p>
        </p:txBody>
      </p:sp>
      <p:sp>
        <p:nvSpPr>
          <p:cNvPr id="35849" name="Text Box 38"/>
          <p:cNvSpPr txBox="1">
            <a:spLocks noChangeArrowheads="1"/>
          </p:cNvSpPr>
          <p:nvPr/>
        </p:nvSpPr>
        <p:spPr bwMode="auto">
          <a:xfrm>
            <a:off x="7261225" y="3683000"/>
            <a:ext cx="790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IND-3</a:t>
            </a:r>
          </a:p>
        </p:txBody>
      </p:sp>
      <p:sp>
        <p:nvSpPr>
          <p:cNvPr id="35850" name="Oval 39"/>
          <p:cNvSpPr>
            <a:spLocks noChangeArrowheads="1"/>
          </p:cNvSpPr>
          <p:nvPr/>
        </p:nvSpPr>
        <p:spPr bwMode="auto">
          <a:xfrm>
            <a:off x="8412163" y="544036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5851" name="Oval 40"/>
          <p:cNvSpPr>
            <a:spLocks noChangeArrowheads="1"/>
          </p:cNvSpPr>
          <p:nvPr/>
        </p:nvSpPr>
        <p:spPr bwMode="auto">
          <a:xfrm>
            <a:off x="5964238" y="5440363"/>
            <a:ext cx="287337" cy="287337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sp>
        <p:nvSpPr>
          <p:cNvPr id="35852" name="Oval 41"/>
          <p:cNvSpPr>
            <a:spLocks noChangeArrowheads="1"/>
          </p:cNvSpPr>
          <p:nvPr/>
        </p:nvSpPr>
        <p:spPr bwMode="auto">
          <a:xfrm>
            <a:off x="7332663" y="5010150"/>
            <a:ext cx="287337" cy="287338"/>
          </a:xfrm>
          <a:prstGeom prst="ellipse">
            <a:avLst/>
          </a:prstGeom>
          <a:solidFill>
            <a:srgbClr val="FF0000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x-none"/>
          </a:p>
        </p:txBody>
      </p:sp>
      <p:cxnSp>
        <p:nvCxnSpPr>
          <p:cNvPr id="35853" name="AutoShape 42"/>
          <p:cNvCxnSpPr>
            <a:cxnSpLocks noChangeShapeType="1"/>
            <a:stCxn id="35847" idx="4"/>
            <a:endCxn id="35851" idx="0"/>
          </p:cNvCxnSpPr>
          <p:nvPr/>
        </p:nvCxnSpPr>
        <p:spPr bwMode="auto">
          <a:xfrm flipH="1">
            <a:off x="6107113" y="3997325"/>
            <a:ext cx="1008062" cy="14430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4" name="Text Box 43"/>
          <p:cNvSpPr txBox="1">
            <a:spLocks noChangeArrowheads="1"/>
          </p:cNvSpPr>
          <p:nvPr/>
        </p:nvSpPr>
        <p:spPr bwMode="auto">
          <a:xfrm>
            <a:off x="5819775" y="5700713"/>
            <a:ext cx="647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bar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5855" name="Text Box 44"/>
          <p:cNvSpPr txBox="1">
            <a:spLocks noChangeArrowheads="1"/>
          </p:cNvSpPr>
          <p:nvPr/>
        </p:nvSpPr>
        <p:spPr bwMode="auto">
          <a:xfrm>
            <a:off x="8339138" y="5657850"/>
            <a:ext cx="576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body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5856" name="Text Box 45"/>
          <p:cNvSpPr txBox="1">
            <a:spLocks noChangeArrowheads="1"/>
          </p:cNvSpPr>
          <p:nvPr/>
        </p:nvSpPr>
        <p:spPr bwMode="auto">
          <a:xfrm>
            <a:off x="6754813" y="5019675"/>
            <a:ext cx="647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face</a:t>
            </a:r>
            <a:r>
              <a:rPr lang="en-GB" altLang="x-none" sz="1200" i="0" baseline="-25000">
                <a:solidFill>
                  <a:srgbClr val="000099"/>
                </a:solidFill>
              </a:rPr>
              <a:t>1</a:t>
            </a:r>
          </a:p>
        </p:txBody>
      </p:sp>
      <p:cxnSp>
        <p:nvCxnSpPr>
          <p:cNvPr id="35857" name="AutoShape 46"/>
          <p:cNvCxnSpPr>
            <a:cxnSpLocks noChangeShapeType="1"/>
            <a:stCxn id="35846" idx="6"/>
            <a:endCxn id="35847" idx="2"/>
          </p:cNvCxnSpPr>
          <p:nvPr/>
        </p:nvCxnSpPr>
        <p:spPr bwMode="auto">
          <a:xfrm>
            <a:off x="5459413" y="3852863"/>
            <a:ext cx="1512887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8" name="Text Box 47"/>
          <p:cNvSpPr txBox="1">
            <a:spLocks noChangeArrowheads="1"/>
          </p:cNvSpPr>
          <p:nvPr/>
        </p:nvSpPr>
        <p:spPr bwMode="auto">
          <a:xfrm>
            <a:off x="5891213" y="4403725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5859" name="AutoShape 48"/>
          <p:cNvCxnSpPr>
            <a:cxnSpLocks noChangeShapeType="1"/>
            <a:stCxn id="35846" idx="4"/>
            <a:endCxn id="35851" idx="2"/>
          </p:cNvCxnSpPr>
          <p:nvPr/>
        </p:nvCxnSpPr>
        <p:spPr bwMode="auto">
          <a:xfrm>
            <a:off x="5314950" y="3997325"/>
            <a:ext cx="649288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0" name="Text Box 49"/>
          <p:cNvSpPr txBox="1">
            <a:spLocks noChangeArrowheads="1"/>
          </p:cNvSpPr>
          <p:nvPr/>
        </p:nvSpPr>
        <p:spPr bwMode="auto">
          <a:xfrm>
            <a:off x="4883150" y="4692650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5861" name="AutoShape 50"/>
          <p:cNvCxnSpPr>
            <a:cxnSpLocks noChangeShapeType="1"/>
            <a:stCxn id="35850" idx="2"/>
            <a:endCxn id="35852" idx="4"/>
          </p:cNvCxnSpPr>
          <p:nvPr/>
        </p:nvCxnSpPr>
        <p:spPr bwMode="auto">
          <a:xfrm flipH="1" flipV="1">
            <a:off x="7475538" y="5297488"/>
            <a:ext cx="935037" cy="28575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2" name="Text Box 51"/>
          <p:cNvSpPr txBox="1">
            <a:spLocks noChangeArrowheads="1"/>
          </p:cNvSpPr>
          <p:nvPr/>
        </p:nvSpPr>
        <p:spPr bwMode="auto">
          <a:xfrm>
            <a:off x="7259638" y="5413375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5863" name="AutoShape 52"/>
          <p:cNvCxnSpPr>
            <a:cxnSpLocks noChangeShapeType="1"/>
            <a:stCxn id="35847" idx="6"/>
            <a:endCxn id="35850" idx="0"/>
          </p:cNvCxnSpPr>
          <p:nvPr/>
        </p:nvCxnSpPr>
        <p:spPr bwMode="auto">
          <a:xfrm>
            <a:off x="7259638" y="3852863"/>
            <a:ext cx="1296987" cy="15875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4" name="Text Box 53"/>
          <p:cNvSpPr txBox="1">
            <a:spLocks noChangeArrowheads="1"/>
          </p:cNvSpPr>
          <p:nvPr/>
        </p:nvSpPr>
        <p:spPr bwMode="auto">
          <a:xfrm>
            <a:off x="7548563" y="4259263"/>
            <a:ext cx="936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cxnSp>
        <p:nvCxnSpPr>
          <p:cNvPr id="35865" name="AutoShape 54"/>
          <p:cNvCxnSpPr>
            <a:cxnSpLocks noChangeShapeType="1"/>
            <a:stCxn id="35850" idx="3"/>
            <a:endCxn id="35851" idx="4"/>
          </p:cNvCxnSpPr>
          <p:nvPr/>
        </p:nvCxnSpPr>
        <p:spPr bwMode="auto">
          <a:xfrm flipH="1">
            <a:off x="6107113" y="5684838"/>
            <a:ext cx="2346325" cy="4286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6" name="Text Box 55"/>
          <p:cNvSpPr txBox="1">
            <a:spLocks noChangeArrowheads="1"/>
          </p:cNvSpPr>
          <p:nvPr/>
        </p:nvSpPr>
        <p:spPr bwMode="auto">
          <a:xfrm>
            <a:off x="6683375" y="5700713"/>
            <a:ext cx="9366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near</a:t>
            </a:r>
          </a:p>
        </p:txBody>
      </p:sp>
      <p:cxnSp>
        <p:nvCxnSpPr>
          <p:cNvPr id="35867" name="AutoShape 56"/>
          <p:cNvCxnSpPr>
            <a:cxnSpLocks noChangeShapeType="1"/>
            <a:stCxn id="35847" idx="5"/>
            <a:endCxn id="35852" idx="0"/>
          </p:cNvCxnSpPr>
          <p:nvPr/>
        </p:nvCxnSpPr>
        <p:spPr bwMode="auto">
          <a:xfrm>
            <a:off x="7216775" y="3954463"/>
            <a:ext cx="258763" cy="10556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8" name="Text Box 57"/>
          <p:cNvSpPr txBox="1">
            <a:spLocks noChangeArrowheads="1"/>
          </p:cNvSpPr>
          <p:nvPr/>
        </p:nvSpPr>
        <p:spPr bwMode="auto">
          <a:xfrm>
            <a:off x="7258050" y="4619625"/>
            <a:ext cx="9366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ts val="750"/>
              </a:spcBef>
              <a:buClr>
                <a:srgbClr val="000099"/>
              </a:buClr>
              <a:buSzPct val="100000"/>
              <a:buFont typeface="Arial" charset="0"/>
              <a:buNone/>
            </a:pPr>
            <a:r>
              <a:rPr lang="en-GB" altLang="x-none" sz="1200" i="0">
                <a:solidFill>
                  <a:srgbClr val="000099"/>
                </a:solidFill>
              </a:rPr>
              <a:t>hasPart</a:t>
            </a:r>
          </a:p>
        </p:txBody>
      </p:sp>
      <p:sp>
        <p:nvSpPr>
          <p:cNvPr id="35869" name="Textfeld 28"/>
          <p:cNvSpPr txBox="1">
            <a:spLocks noChangeArrowheads="1"/>
          </p:cNvSpPr>
          <p:nvPr/>
        </p:nvSpPr>
        <p:spPr bwMode="auto">
          <a:xfrm>
            <a:off x="7086600" y="3124200"/>
            <a:ext cx="1373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="1"/>
              <a:t>Jumper</a:t>
            </a:r>
          </a:p>
        </p:txBody>
      </p:sp>
      <p:sp>
        <p:nvSpPr>
          <p:cNvPr id="35870" name="Textfeld 29"/>
          <p:cNvSpPr txBox="1">
            <a:spLocks noChangeArrowheads="1"/>
          </p:cNvSpPr>
          <p:nvPr/>
        </p:nvSpPr>
        <p:spPr bwMode="auto">
          <a:xfrm>
            <a:off x="4343400" y="3124200"/>
            <a:ext cx="1560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/>
              <a:t>Highjump</a:t>
            </a:r>
          </a:p>
        </p:txBody>
      </p:sp>
    </p:spTree>
    <p:extLst>
      <p:ext uri="{BB962C8B-B14F-4D97-AF65-F5344CB8AC3E}">
        <p14:creationId xmlns:p14="http://schemas.microsoft.com/office/powerpoint/2010/main" val="13075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682</Words>
  <Application>Microsoft Macintosh PowerPoint</Application>
  <PresentationFormat>On-screen Show (4:3)</PresentationFormat>
  <Paragraphs>255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Calibri</vt:lpstr>
      <vt:lpstr>Comic Sans MS</vt:lpstr>
      <vt:lpstr>Courier New</vt:lpstr>
      <vt:lpstr>Lucida Grande</vt:lpstr>
      <vt:lpstr>ＭＳ Ｐゴシック</vt:lpstr>
      <vt:lpstr>Myriad Pro</vt:lpstr>
      <vt:lpstr>Times New Roman</vt:lpstr>
      <vt:lpstr>Wingdings</vt:lpstr>
      <vt:lpstr>Arial</vt:lpstr>
      <vt:lpstr>7_Standarddesign</vt:lpstr>
      <vt:lpstr>Web-Mining Agents Deep Relational Learning</vt:lpstr>
      <vt:lpstr>Exploiting Foil Results in PRMs</vt:lpstr>
      <vt:lpstr>Deep Relational Learning</vt:lpstr>
      <vt:lpstr>Deep Interpretation</vt:lpstr>
      <vt:lpstr>Abduction in PRMs</vt:lpstr>
      <vt:lpstr>PowerPoint Presentation</vt:lpstr>
      <vt:lpstr>Increasing the Score by Explaining Observations</vt:lpstr>
      <vt:lpstr>Example: Image modality</vt:lpstr>
      <vt:lpstr>Example: Image modality</vt:lpstr>
      <vt:lpstr>Example: Text modality</vt:lpstr>
      <vt:lpstr>Fusion</vt:lpstr>
      <vt:lpstr>Explicitly represent the document structure</vt:lpstr>
      <vt:lpstr>Exploit the document structure</vt:lpstr>
      <vt:lpstr>Structure identification</vt:lpstr>
      <vt:lpstr>Causality</vt:lpstr>
      <vt:lpstr>Decision Making: Propositional</vt:lpstr>
      <vt:lpstr>First-Order Decision Making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472</cp:revision>
  <cp:lastPrinted>2018-01-31T22:03:47Z</cp:lastPrinted>
  <dcterms:created xsi:type="dcterms:W3CDTF">2010-04-27T12:26:40Z</dcterms:created>
  <dcterms:modified xsi:type="dcterms:W3CDTF">2018-02-06T10:31:31Z</dcterms:modified>
</cp:coreProperties>
</file>