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8"/>
  </p:notesMasterIdLst>
  <p:handoutMasterIdLst>
    <p:handoutMasterId r:id="rId49"/>
  </p:handoutMasterIdLst>
  <p:sldIdLst>
    <p:sldId id="273" r:id="rId2"/>
    <p:sldId id="318" r:id="rId3"/>
    <p:sldId id="319" r:id="rId4"/>
    <p:sldId id="334" r:id="rId5"/>
    <p:sldId id="335" r:id="rId6"/>
    <p:sldId id="336" r:id="rId7"/>
    <p:sldId id="337" r:id="rId8"/>
    <p:sldId id="320" r:id="rId9"/>
    <p:sldId id="321" r:id="rId10"/>
    <p:sldId id="322" r:id="rId11"/>
    <p:sldId id="323" r:id="rId12"/>
    <p:sldId id="324" r:id="rId13"/>
    <p:sldId id="325" r:id="rId14"/>
    <p:sldId id="338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274" r:id="rId24"/>
    <p:sldId id="279" r:id="rId25"/>
    <p:sldId id="282" r:id="rId26"/>
    <p:sldId id="277" r:id="rId27"/>
    <p:sldId id="280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0B05FF"/>
    <a:srgbClr val="0544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6"/>
    <p:restoredTop sz="94666"/>
  </p:normalViewPr>
  <p:slideViewPr>
    <p:cSldViewPr>
      <p:cViewPr>
        <p:scale>
          <a:sx n="100" d="100"/>
          <a:sy n="100" d="100"/>
        </p:scale>
        <p:origin x="85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07.02.18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07.02.18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8EA793-30CB-BB45-82A2-B15540C45C6D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6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088377-61E0-7A4E-96F4-01B93BB96EC5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7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B623EA-CB83-934C-963B-C54438F04631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6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8B1A0F-11A2-6C4D-BF67-EDB6D88D5EF4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3516D2-21DD-0943-8FEA-3786F57346F7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5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37088" cy="3478213"/>
          </a:xfrm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ln/>
        </p:spPr>
        <p:txBody>
          <a:bodyPr lIns="93677" tIns="46839" rIns="93677" bIns="46839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60905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37088" cy="3478213"/>
          </a:xfrm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ln/>
        </p:spPr>
        <p:txBody>
          <a:bodyPr lIns="93677" tIns="46839" rIns="93677" bIns="46839"/>
          <a:lstStyle/>
          <a:p>
            <a:pPr eaLnBrk="1" hangingPunct="1"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63699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071806"/>
      </p:ext>
    </p:extLst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smtClean="0">
                <a:cs typeface="+mj-cs"/>
              </a:rPr>
              <a:t>Rules </a:t>
            </a:r>
            <a:r>
              <a:rPr lang="de-DE" sz="2800" b="1" dirty="0" err="1" smtClean="0">
                <a:cs typeface="+mj-cs"/>
              </a:rPr>
              <a:t>of</a:t>
            </a:r>
            <a:r>
              <a:rPr lang="de-DE" sz="2800" b="1" dirty="0" smtClean="0">
                <a:cs typeface="+mj-cs"/>
              </a:rPr>
              <a:t> Encounter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Braun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06539831-252A-CB43-BF03-9ED0A093A9DA}" type="slidenum">
              <a:rPr lang="en-US" altLang="en-US">
                <a:latin typeface="Garamond" charset="0"/>
              </a:rPr>
              <a:pPr/>
              <a:t>10</a:t>
            </a:fld>
            <a:endParaRPr lang="en-US" altLang="en-US">
              <a:latin typeface="Garamond" charset="0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094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Auction Parameters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216024"/>
            <a:ext cx="5784304" cy="5108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sz="2600" i="1" dirty="0" smtClean="0"/>
              <a:t>Goods can have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200" i="1" dirty="0" smtClean="0">
                <a:solidFill>
                  <a:srgbClr val="003399"/>
                </a:solidFill>
              </a:rPr>
              <a:t>private value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200" i="1" dirty="0" smtClean="0">
                <a:solidFill>
                  <a:srgbClr val="003399"/>
                </a:solidFill>
              </a:rPr>
              <a:t>publi</a:t>
            </a:r>
            <a:r>
              <a:rPr lang="en-US" altLang="x-none" sz="2200" dirty="0" smtClean="0">
                <a:solidFill>
                  <a:srgbClr val="003399"/>
                </a:solidFill>
              </a:rPr>
              <a:t>c/</a:t>
            </a:r>
            <a:r>
              <a:rPr lang="en-US" altLang="x-none" sz="2200" i="1" dirty="0" smtClean="0">
                <a:solidFill>
                  <a:srgbClr val="003399"/>
                </a:solidFill>
              </a:rPr>
              <a:t>common value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200" i="1" dirty="0" smtClean="0">
                <a:solidFill>
                  <a:srgbClr val="003399"/>
                </a:solidFill>
              </a:rPr>
              <a:t>correlated value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600" i="1" dirty="0" smtClean="0"/>
              <a:t>Winner determination may be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200" i="1" dirty="0" smtClean="0">
                <a:solidFill>
                  <a:srgbClr val="003399"/>
                </a:solidFill>
              </a:rPr>
              <a:t>first price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200" i="1" dirty="0" smtClean="0">
                <a:solidFill>
                  <a:srgbClr val="003399"/>
                </a:solidFill>
              </a:rPr>
              <a:t>second price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600" i="1" dirty="0" smtClean="0"/>
              <a:t>Bids may be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200" i="1" dirty="0" smtClean="0">
                <a:solidFill>
                  <a:srgbClr val="003399"/>
                </a:solidFill>
              </a:rPr>
              <a:t>open cry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200" i="1" dirty="0" smtClean="0">
                <a:solidFill>
                  <a:srgbClr val="003399"/>
                </a:solidFill>
              </a:rPr>
              <a:t>sealed bid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600" i="1" dirty="0" smtClean="0"/>
              <a:t>Bidding may be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200" i="1" dirty="0" smtClean="0">
                <a:solidFill>
                  <a:srgbClr val="003399"/>
                </a:solidFill>
              </a:rPr>
              <a:t>one shot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200" i="1" dirty="0" smtClean="0">
                <a:solidFill>
                  <a:srgbClr val="003399"/>
                </a:solidFill>
              </a:rPr>
              <a:t>ascending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200" i="1" dirty="0" smtClean="0">
                <a:solidFill>
                  <a:srgbClr val="003399"/>
                </a:solidFill>
              </a:rPr>
              <a:t>descending</a:t>
            </a:r>
          </a:p>
        </p:txBody>
      </p:sp>
    </p:spTree>
    <p:extLst>
      <p:ext uri="{BB962C8B-B14F-4D97-AF65-F5344CB8AC3E}">
        <p14:creationId xmlns:p14="http://schemas.microsoft.com/office/powerpoint/2010/main" val="61920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42F46F49-594E-A147-A383-943C3A458C9F}" type="slidenum">
              <a:rPr lang="en-US" altLang="en-US">
                <a:latin typeface="Garamond" charset="0"/>
              </a:rPr>
              <a:pPr/>
              <a:t>11</a:t>
            </a:fld>
            <a:endParaRPr lang="en-US" altLang="en-US">
              <a:latin typeface="Garamond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English Auctions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/>
              <a:t>Most commonly known type of auction: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>
                <a:solidFill>
                  <a:srgbClr val="003399"/>
                </a:solidFill>
              </a:rPr>
              <a:t>first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>
                <a:solidFill>
                  <a:srgbClr val="003399"/>
                </a:solidFill>
              </a:rPr>
              <a:t>open cry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>
                <a:solidFill>
                  <a:srgbClr val="003399"/>
                </a:solidFill>
              </a:rPr>
              <a:t>ascending</a:t>
            </a:r>
            <a:endParaRPr lang="en-US" altLang="x-none">
              <a:solidFill>
                <a:srgbClr val="00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/>
              <a:t>Dominant strategy is for agent to successively bid a small amount more than the current highest bid until it reaches their valuation, then withdraw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/>
              <a:t>Susceptible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>
                <a:solidFill>
                  <a:srgbClr val="003399"/>
                </a:solidFill>
              </a:rPr>
              <a:t>winner’s curse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>
                <a:solidFill>
                  <a:srgbClr val="003399"/>
                </a:solidFill>
              </a:rPr>
              <a:t>shills</a:t>
            </a:r>
          </a:p>
        </p:txBody>
      </p:sp>
    </p:spTree>
    <p:extLst>
      <p:ext uri="{BB962C8B-B14F-4D97-AF65-F5344CB8AC3E}">
        <p14:creationId xmlns:p14="http://schemas.microsoft.com/office/powerpoint/2010/main" val="19641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455F786C-B7DF-C449-A640-03A9E6723F07}" type="slidenum">
              <a:rPr lang="en-US" altLang="en-US">
                <a:latin typeface="Garamond" charset="0"/>
              </a:rPr>
              <a:pPr/>
              <a:t>12</a:t>
            </a:fld>
            <a:endParaRPr lang="en-US" altLang="en-US">
              <a:latin typeface="Garamond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Dutch Auctions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Dutch auctions are examples of </a:t>
            </a:r>
            <a:r>
              <a:rPr lang="en-US" altLang="x-none" i="1" smtClean="0">
                <a:solidFill>
                  <a:srgbClr val="003399"/>
                </a:solidFill>
              </a:rPr>
              <a:t>open-cry descending</a:t>
            </a:r>
            <a:r>
              <a:rPr lang="en-US" altLang="x-none" i="1" smtClean="0"/>
              <a:t> </a:t>
            </a:r>
            <a:r>
              <a:rPr lang="en-US" altLang="x-none" smtClean="0"/>
              <a:t>auctions:</a:t>
            </a:r>
          </a:p>
          <a:p>
            <a:pPr lvl="1" eaLnBrk="1" hangingPunct="1">
              <a:defRPr/>
            </a:pPr>
            <a:r>
              <a:rPr lang="en-US" altLang="x-none" smtClean="0"/>
              <a:t>auctioneer starts by offering good at artificially high value</a:t>
            </a:r>
          </a:p>
          <a:p>
            <a:pPr lvl="1" eaLnBrk="1" hangingPunct="1">
              <a:defRPr/>
            </a:pPr>
            <a:r>
              <a:rPr lang="en-US" altLang="x-none" smtClean="0"/>
              <a:t>auctioneer lowers offer price until some agent makes a bid equal to the current offer price</a:t>
            </a:r>
          </a:p>
          <a:p>
            <a:pPr lvl="1" eaLnBrk="1" hangingPunct="1">
              <a:defRPr/>
            </a:pPr>
            <a:r>
              <a:rPr lang="en-US" altLang="x-none" smtClean="0"/>
              <a:t>the good is then allocated to the agent that made the offer</a:t>
            </a:r>
          </a:p>
        </p:txBody>
      </p:sp>
    </p:spTree>
    <p:extLst>
      <p:ext uri="{BB962C8B-B14F-4D97-AF65-F5344CB8AC3E}">
        <p14:creationId xmlns:p14="http://schemas.microsoft.com/office/powerpoint/2010/main" val="40524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8017FBF9-B2EC-114C-8AC9-19545D106EBA}" type="slidenum">
              <a:rPr lang="en-US" altLang="en-US">
                <a:latin typeface="Garamond" charset="0"/>
              </a:rPr>
              <a:pPr/>
              <a:t>13</a:t>
            </a:fld>
            <a:endParaRPr lang="en-US" altLang="en-US">
              <a:latin typeface="Garamond" charset="0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First-Price Sealed-Bid Auctions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First-price sealed-bid auctions are </a:t>
            </a:r>
            <a:r>
              <a:rPr lang="en-US" altLang="x-none" i="1" smtClean="0">
                <a:solidFill>
                  <a:srgbClr val="003399"/>
                </a:solidFill>
              </a:rPr>
              <a:t>one-shot auctions</a:t>
            </a:r>
            <a:r>
              <a:rPr lang="en-US" altLang="x-none" smtClean="0"/>
              <a:t>:</a:t>
            </a:r>
          </a:p>
          <a:p>
            <a:pPr lvl="1" eaLnBrk="1" hangingPunct="1">
              <a:defRPr/>
            </a:pPr>
            <a:r>
              <a:rPr lang="en-US" altLang="x-none" smtClean="0"/>
              <a:t>there is a single round</a:t>
            </a:r>
          </a:p>
          <a:p>
            <a:pPr lvl="1" eaLnBrk="1" hangingPunct="1">
              <a:defRPr/>
            </a:pPr>
            <a:r>
              <a:rPr lang="en-US" altLang="x-none" smtClean="0"/>
              <a:t>bidders submit a sealed bid for the good</a:t>
            </a:r>
          </a:p>
          <a:p>
            <a:pPr lvl="1" eaLnBrk="1" hangingPunct="1">
              <a:defRPr/>
            </a:pPr>
            <a:r>
              <a:rPr lang="en-US" altLang="x-none" smtClean="0"/>
              <a:t>good is allocated to agent that made highest bid</a:t>
            </a:r>
          </a:p>
          <a:p>
            <a:pPr lvl="1" eaLnBrk="1" hangingPunct="1">
              <a:defRPr/>
            </a:pPr>
            <a:r>
              <a:rPr lang="en-US" altLang="x-none" smtClean="0"/>
              <a:t>winner pays price of highest bid</a:t>
            </a:r>
          </a:p>
          <a:p>
            <a:pPr eaLnBrk="1" hangingPunct="1">
              <a:defRPr/>
            </a:pPr>
            <a:r>
              <a:rPr lang="en-US" altLang="x-none" smtClean="0"/>
              <a:t>Best strategy is to </a:t>
            </a:r>
            <a:r>
              <a:rPr lang="en-US" altLang="x-none" i="1" smtClean="0">
                <a:solidFill>
                  <a:srgbClr val="003399"/>
                </a:solidFill>
              </a:rPr>
              <a:t>bid less than true valuation</a:t>
            </a:r>
          </a:p>
        </p:txBody>
      </p:sp>
    </p:spTree>
    <p:extLst>
      <p:ext uri="{BB962C8B-B14F-4D97-AF65-F5344CB8AC3E}">
        <p14:creationId xmlns:p14="http://schemas.microsoft.com/office/powerpoint/2010/main" val="127307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Example: 1</a:t>
            </a:r>
            <a:r>
              <a:rPr lang="en-US" baseline="30000">
                <a:ea typeface="ＭＳ Ｐゴシック" charset="0"/>
                <a:cs typeface="ＭＳ Ｐゴシック" charset="0"/>
              </a:rPr>
              <a:t>st</a:t>
            </a:r>
            <a:r>
              <a:rPr lang="en-US">
                <a:ea typeface="ＭＳ Ｐゴシック" charset="0"/>
                <a:cs typeface="ＭＳ Ｐゴシック" charset="0"/>
              </a:rPr>
              <a:t> price sealed-bid auction</a:t>
            </a:r>
          </a:p>
        </p:txBody>
      </p:sp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265112" y="1268760"/>
            <a:ext cx="891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+mn-lt"/>
              </a:rPr>
              <a:t>2 agents (1 and 2) with values v</a:t>
            </a:r>
            <a:r>
              <a:rPr lang="en-US" sz="2000" i="0" baseline="-25000" dirty="0">
                <a:latin typeface="+mn-lt"/>
              </a:rPr>
              <a:t>1</a:t>
            </a:r>
            <a:r>
              <a:rPr lang="en-US" sz="2000" i="0" dirty="0">
                <a:latin typeface="+mn-lt"/>
              </a:rPr>
              <a:t>,v</a:t>
            </a:r>
            <a:r>
              <a:rPr lang="en-US" sz="2000" i="0" baseline="-25000" dirty="0">
                <a:latin typeface="+mn-lt"/>
              </a:rPr>
              <a:t>2</a:t>
            </a:r>
            <a:r>
              <a:rPr lang="en-US" sz="2000" i="0" dirty="0">
                <a:latin typeface="+mn-lt"/>
              </a:rPr>
              <a:t> drawn uniformly from [0,1].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+mn-lt"/>
              </a:rPr>
              <a:t>Utility of agent </a:t>
            </a:r>
            <a:r>
              <a:rPr lang="en-US" sz="2000" i="0" dirty="0" err="1">
                <a:latin typeface="+mn-lt"/>
              </a:rPr>
              <a:t>i</a:t>
            </a:r>
            <a:r>
              <a:rPr lang="en-US" sz="2000" i="0" dirty="0">
                <a:latin typeface="+mn-lt"/>
              </a:rPr>
              <a:t> if it bids b</a:t>
            </a:r>
            <a:r>
              <a:rPr lang="en-US" sz="2000" i="0" baseline="-25000" dirty="0">
                <a:latin typeface="+mn-lt"/>
              </a:rPr>
              <a:t>i</a:t>
            </a:r>
            <a:r>
              <a:rPr lang="en-US" sz="2000" i="0" dirty="0">
                <a:latin typeface="+mn-lt"/>
              </a:rPr>
              <a:t> and wins the item is </a:t>
            </a:r>
            <a:r>
              <a:rPr lang="en-US" sz="2000" i="0" dirty="0" err="1">
                <a:latin typeface="+mn-lt"/>
              </a:rPr>
              <a:t>u</a:t>
            </a:r>
            <a:r>
              <a:rPr lang="en-US" sz="2000" i="0" baseline="-25000" dirty="0" err="1">
                <a:latin typeface="+mn-lt"/>
              </a:rPr>
              <a:t>i</a:t>
            </a:r>
            <a:r>
              <a:rPr lang="en-US" sz="2000" i="0" dirty="0">
                <a:latin typeface="+mn-lt"/>
              </a:rPr>
              <a:t>=v</a:t>
            </a:r>
            <a:r>
              <a:rPr lang="en-US" sz="2000" i="0" baseline="-25000" dirty="0">
                <a:latin typeface="+mn-lt"/>
              </a:rPr>
              <a:t>i</a:t>
            </a:r>
            <a:r>
              <a:rPr lang="en-US" sz="2000" i="0" dirty="0">
                <a:latin typeface="+mn-lt"/>
              </a:rPr>
              <a:t>-b</a:t>
            </a:r>
            <a:r>
              <a:rPr lang="en-US" sz="2000" i="0" baseline="-25000" dirty="0">
                <a:latin typeface="+mn-lt"/>
              </a:rPr>
              <a:t>i</a:t>
            </a:r>
            <a:r>
              <a:rPr lang="en-US" sz="2000" i="0" dirty="0">
                <a:latin typeface="+mn-lt"/>
              </a:rPr>
              <a:t>.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569912" y="2335560"/>
            <a:ext cx="792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latin typeface="+mn-lt"/>
              </a:rPr>
              <a:t>Assume agent 2’s bidding strategy is b</a:t>
            </a:r>
            <a:r>
              <a:rPr lang="en-US" i="0" baseline="-25000">
                <a:latin typeface="+mn-lt"/>
              </a:rPr>
              <a:t>2</a:t>
            </a:r>
            <a:r>
              <a:rPr lang="en-US" i="0">
                <a:latin typeface="+mn-lt"/>
              </a:rPr>
              <a:t>(v</a:t>
            </a:r>
            <a:r>
              <a:rPr lang="en-US" i="0" baseline="-25000">
                <a:latin typeface="+mn-lt"/>
              </a:rPr>
              <a:t>2</a:t>
            </a:r>
            <a:r>
              <a:rPr lang="en-US" i="0">
                <a:latin typeface="+mn-lt"/>
              </a:rPr>
              <a:t>)=v</a:t>
            </a:r>
            <a:r>
              <a:rPr lang="en-US" i="0" baseline="-25000">
                <a:latin typeface="+mn-lt"/>
              </a:rPr>
              <a:t>2</a:t>
            </a:r>
            <a:r>
              <a:rPr lang="en-US" i="0">
                <a:latin typeface="+mn-lt"/>
              </a:rPr>
              <a:t>/2</a:t>
            </a:r>
          </a:p>
          <a:p>
            <a:pPr eaLnBrk="1" hangingPunct="1">
              <a:spcBef>
                <a:spcPct val="50000"/>
              </a:spcBef>
            </a:pPr>
            <a:r>
              <a:rPr lang="en-US" i="0">
                <a:latin typeface="+mn-lt"/>
              </a:rPr>
              <a:t>How should 1 bid? (i.e. what is b</a:t>
            </a:r>
            <a:r>
              <a:rPr lang="en-US" i="0" baseline="-25000">
                <a:latin typeface="+mn-lt"/>
              </a:rPr>
              <a:t>1</a:t>
            </a:r>
            <a:r>
              <a:rPr lang="en-US" i="0">
                <a:latin typeface="+mn-lt"/>
              </a:rPr>
              <a:t>(v</a:t>
            </a:r>
            <a:r>
              <a:rPr lang="en-US" i="0" baseline="-25000">
                <a:latin typeface="+mn-lt"/>
              </a:rPr>
              <a:t>1</a:t>
            </a:r>
            <a:r>
              <a:rPr lang="en-US" i="0">
                <a:latin typeface="+mn-lt"/>
              </a:rPr>
              <a:t>)=z?)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648072" y="3554760"/>
            <a:ext cx="8054280" cy="46166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latin typeface="+mn-lt"/>
              </a:rPr>
              <a:t>U</a:t>
            </a:r>
            <a:r>
              <a:rPr lang="en-US" i="0" baseline="-25000" dirty="0">
                <a:latin typeface="+mn-lt"/>
              </a:rPr>
              <a:t>1</a:t>
            </a:r>
            <a:r>
              <a:rPr lang="en-US" i="0" dirty="0" smtClean="0">
                <a:latin typeface="+mn-lt"/>
              </a:rPr>
              <a:t>=</a:t>
            </a:r>
            <a:r>
              <a:rPr lang="en-US" i="0" dirty="0" smtClean="0">
                <a:latin typeface="+mn-lt"/>
                <a:cs typeface="Symbol" charset="0"/>
                <a:sym typeface="Math1" charset="0"/>
              </a:rPr>
              <a:t>∫</a:t>
            </a:r>
            <a:r>
              <a:rPr lang="en-US" i="0" baseline="-25000" dirty="0" smtClean="0">
                <a:latin typeface="+mn-lt"/>
                <a:sym typeface="Math1" charset="0"/>
              </a:rPr>
              <a:t>x=0</a:t>
            </a:r>
            <a:r>
              <a:rPr lang="en-US" i="0" baseline="30000" dirty="0" smtClean="0">
                <a:latin typeface="+mn-lt"/>
                <a:sym typeface="Math1" charset="0"/>
              </a:rPr>
              <a:t>2z</a:t>
            </a:r>
            <a:r>
              <a:rPr lang="en-US" i="0" dirty="0" smtClean="0">
                <a:latin typeface="+mn-lt"/>
                <a:sym typeface="Math1" charset="0"/>
              </a:rPr>
              <a:t>(v</a:t>
            </a:r>
            <a:r>
              <a:rPr lang="en-US" i="0" baseline="-25000" dirty="0" smtClean="0">
                <a:latin typeface="+mn-lt"/>
                <a:sym typeface="Math1" charset="0"/>
              </a:rPr>
              <a:t>1</a:t>
            </a:r>
            <a:r>
              <a:rPr lang="en-US" i="0" dirty="0" smtClean="0">
                <a:latin typeface="+mn-lt"/>
                <a:sym typeface="Math1" charset="0"/>
              </a:rPr>
              <a:t>-x)dx </a:t>
            </a:r>
            <a:r>
              <a:rPr lang="en-US" i="0" dirty="0">
                <a:latin typeface="+mn-lt"/>
                <a:sym typeface="Math1" charset="0"/>
              </a:rPr>
              <a:t>= [</a:t>
            </a:r>
            <a:r>
              <a:rPr lang="en-US" i="0" dirty="0" smtClean="0">
                <a:latin typeface="+mn-lt"/>
                <a:sym typeface="Math1" charset="0"/>
              </a:rPr>
              <a:t>v</a:t>
            </a:r>
            <a:r>
              <a:rPr lang="en-US" i="0" baseline="-25000" dirty="0" smtClean="0">
                <a:latin typeface="+mn-lt"/>
                <a:sym typeface="Math1" charset="0"/>
              </a:rPr>
              <a:t>1</a:t>
            </a:r>
            <a:r>
              <a:rPr lang="en-US" i="0" dirty="0" smtClean="0">
                <a:latin typeface="+mn-lt"/>
                <a:sym typeface="Math1" charset="0"/>
              </a:rPr>
              <a:t>x-(1/2)x</a:t>
            </a:r>
            <a:r>
              <a:rPr lang="en-US" i="0" baseline="30000" dirty="0" smtClean="0">
                <a:latin typeface="+mn-lt"/>
                <a:sym typeface="Math1" charset="0"/>
              </a:rPr>
              <a:t>2</a:t>
            </a:r>
            <a:r>
              <a:rPr lang="en-US" i="0" dirty="0" smtClean="0">
                <a:latin typeface="+mn-lt"/>
                <a:sym typeface="Math1" charset="0"/>
              </a:rPr>
              <a:t>]</a:t>
            </a:r>
            <a:r>
              <a:rPr lang="en-US" i="0" baseline="-25000" dirty="0" smtClean="0">
                <a:latin typeface="+mn-lt"/>
                <a:sym typeface="Math1" charset="0"/>
              </a:rPr>
              <a:t>0</a:t>
            </a:r>
            <a:r>
              <a:rPr lang="en-US" i="0" baseline="30000" dirty="0" smtClean="0">
                <a:latin typeface="+mn-lt"/>
                <a:sym typeface="Math1" charset="0"/>
              </a:rPr>
              <a:t>2z </a:t>
            </a:r>
            <a:r>
              <a:rPr lang="en-US" i="0" dirty="0" smtClean="0">
                <a:latin typeface="+mn-lt"/>
                <a:sym typeface="Math1" charset="0"/>
              </a:rPr>
              <a:t>= 2zv</a:t>
            </a:r>
            <a:r>
              <a:rPr lang="en-US" i="0" baseline="-25000" dirty="0" smtClean="0">
                <a:latin typeface="+mn-lt"/>
                <a:sym typeface="Math1" charset="0"/>
              </a:rPr>
              <a:t>1</a:t>
            </a:r>
            <a:r>
              <a:rPr lang="en-US" i="0" dirty="0">
                <a:latin typeface="+mn-lt"/>
                <a:sym typeface="Math1" charset="0"/>
              </a:rPr>
              <a:t>-2z</a:t>
            </a:r>
            <a:r>
              <a:rPr lang="en-US" i="0" baseline="30000" dirty="0">
                <a:latin typeface="+mn-lt"/>
                <a:sym typeface="Math1" charset="0"/>
              </a:rPr>
              <a:t>2</a:t>
            </a:r>
            <a:endParaRPr lang="en-US" i="0" baseline="30000" dirty="0">
              <a:latin typeface="+mn-lt"/>
            </a:endParaRP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936104" y="4240560"/>
            <a:ext cx="66143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Note: given b</a:t>
            </a:r>
            <a:r>
              <a:rPr lang="en-US" sz="2000" i="0" baseline="-25000" dirty="0">
                <a:latin typeface="+mn-lt"/>
              </a:rPr>
              <a:t>2</a:t>
            </a:r>
            <a:r>
              <a:rPr lang="en-US" sz="2000" i="0" dirty="0">
                <a:latin typeface="+mn-lt"/>
              </a:rPr>
              <a:t>(v</a:t>
            </a:r>
            <a:r>
              <a:rPr lang="en-US" sz="2000" i="0" baseline="-25000" dirty="0">
                <a:latin typeface="+mn-lt"/>
              </a:rPr>
              <a:t>2</a:t>
            </a:r>
            <a:r>
              <a:rPr lang="en-US" sz="2000" i="0" dirty="0">
                <a:latin typeface="+mn-lt"/>
              </a:rPr>
              <a:t>)=v</a:t>
            </a:r>
            <a:r>
              <a:rPr lang="en-US" sz="2000" i="0" baseline="-25000" dirty="0">
                <a:latin typeface="+mn-lt"/>
              </a:rPr>
              <a:t>2</a:t>
            </a:r>
            <a:r>
              <a:rPr lang="en-US" sz="2000" i="0" dirty="0">
                <a:latin typeface="+mn-lt"/>
              </a:rPr>
              <a:t>/2, 1 only wins if v</a:t>
            </a:r>
            <a:r>
              <a:rPr lang="en-US" sz="2000" i="0" baseline="-25000" dirty="0">
                <a:latin typeface="+mn-lt"/>
              </a:rPr>
              <a:t>2</a:t>
            </a:r>
            <a:r>
              <a:rPr lang="en-US" sz="2000" i="0" dirty="0">
                <a:latin typeface="+mn-lt"/>
              </a:rPr>
              <a:t>&lt;</a:t>
            </a:r>
            <a:r>
              <a:rPr lang="en-US" sz="2000" i="0" dirty="0" smtClean="0">
                <a:latin typeface="+mn-lt"/>
              </a:rPr>
              <a:t>2z otherwise U</a:t>
            </a:r>
            <a:r>
              <a:rPr lang="en-US" sz="2000" i="0" baseline="-25000" dirty="0" smtClean="0">
                <a:latin typeface="+mn-lt"/>
              </a:rPr>
              <a:t>1</a:t>
            </a:r>
            <a:r>
              <a:rPr lang="en-US" sz="2000" i="0" dirty="0" smtClean="0">
                <a:latin typeface="+mn-lt"/>
              </a:rPr>
              <a:t> is 0</a:t>
            </a:r>
            <a:endParaRPr lang="en-US" sz="2000" i="0" dirty="0">
              <a:latin typeface="+mn-lt"/>
            </a:endParaRP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1584176" y="4773960"/>
            <a:ext cx="65295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 err="1" smtClean="0">
                <a:latin typeface="+mn-lt"/>
              </a:rPr>
              <a:t>argmax</a:t>
            </a:r>
            <a:r>
              <a:rPr lang="en-US" i="0" baseline="-25000" dirty="0" err="1" smtClean="0">
                <a:latin typeface="+mn-lt"/>
              </a:rPr>
              <a:t>z</a:t>
            </a:r>
            <a:r>
              <a:rPr lang="en-US" i="0" dirty="0">
                <a:latin typeface="+mn-lt"/>
              </a:rPr>
              <a:t>[2zv</a:t>
            </a:r>
            <a:r>
              <a:rPr lang="en-US" i="0" baseline="-25000" dirty="0">
                <a:latin typeface="+mn-lt"/>
              </a:rPr>
              <a:t>1</a:t>
            </a:r>
            <a:r>
              <a:rPr lang="en-US" i="0" dirty="0">
                <a:latin typeface="+mn-lt"/>
              </a:rPr>
              <a:t>-2z</a:t>
            </a:r>
            <a:r>
              <a:rPr lang="en-US" i="0" baseline="30000" dirty="0">
                <a:latin typeface="+mn-lt"/>
              </a:rPr>
              <a:t>2</a:t>
            </a:r>
            <a:r>
              <a:rPr lang="en-US" i="0" dirty="0">
                <a:latin typeface="+mn-lt"/>
              </a:rPr>
              <a:t> ] when z=b</a:t>
            </a:r>
            <a:r>
              <a:rPr lang="en-US" i="0" baseline="-25000" dirty="0">
                <a:latin typeface="+mn-lt"/>
              </a:rPr>
              <a:t>1</a:t>
            </a:r>
            <a:r>
              <a:rPr lang="en-US" i="0" dirty="0">
                <a:latin typeface="+mn-lt"/>
              </a:rPr>
              <a:t>(v</a:t>
            </a:r>
            <a:r>
              <a:rPr lang="en-US" i="0" baseline="-25000" dirty="0">
                <a:latin typeface="+mn-lt"/>
              </a:rPr>
              <a:t>1</a:t>
            </a:r>
            <a:r>
              <a:rPr lang="en-US" i="0" dirty="0">
                <a:latin typeface="+mn-lt"/>
              </a:rPr>
              <a:t>)=v</a:t>
            </a:r>
            <a:r>
              <a:rPr lang="en-US" i="0" baseline="-25000" dirty="0">
                <a:latin typeface="+mn-lt"/>
              </a:rPr>
              <a:t>1</a:t>
            </a:r>
            <a:r>
              <a:rPr lang="en-US" i="0" dirty="0">
                <a:latin typeface="+mn-lt"/>
              </a:rPr>
              <a:t>/2</a:t>
            </a:r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569912" y="547563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0">
                <a:latin typeface="+mn-lt"/>
              </a:rPr>
              <a:t>Similar argument for agent 2, assuming b</a:t>
            </a:r>
            <a:r>
              <a:rPr lang="en-US" i="0" baseline="-25000">
                <a:latin typeface="+mn-lt"/>
              </a:rPr>
              <a:t>1</a:t>
            </a:r>
            <a:r>
              <a:rPr lang="en-US" i="0">
                <a:latin typeface="+mn-lt"/>
              </a:rPr>
              <a:t>(v</a:t>
            </a:r>
            <a:r>
              <a:rPr lang="en-US" i="0" baseline="-25000">
                <a:latin typeface="+mn-lt"/>
              </a:rPr>
              <a:t>1</a:t>
            </a:r>
            <a:r>
              <a:rPr lang="en-US" i="0">
                <a:latin typeface="+mn-lt"/>
              </a:rPr>
              <a:t>)=v</a:t>
            </a:r>
            <a:r>
              <a:rPr lang="en-US" i="0" baseline="-25000">
                <a:latin typeface="+mn-lt"/>
              </a:rPr>
              <a:t>1</a:t>
            </a:r>
            <a:r>
              <a:rPr lang="en-US" i="0">
                <a:latin typeface="+mn-lt"/>
              </a:rPr>
              <a:t>/2.  We have an equilibrium</a:t>
            </a:r>
          </a:p>
        </p:txBody>
      </p:sp>
    </p:spTree>
    <p:extLst>
      <p:ext uri="{BB962C8B-B14F-4D97-AF65-F5344CB8AC3E}">
        <p14:creationId xmlns:p14="http://schemas.microsoft.com/office/powerpoint/2010/main" val="678331383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C47E8F19-F593-7542-8AF0-747E43D6AC6D}" type="slidenum">
              <a:rPr lang="en-US" altLang="en-US">
                <a:latin typeface="Garamond" charset="0"/>
              </a:rPr>
              <a:pPr/>
              <a:t>15</a:t>
            </a:fld>
            <a:endParaRPr lang="en-US" altLang="en-US">
              <a:latin typeface="Garamond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Vickrey Auctions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3011"/>
            <a:ext cx="7848600" cy="5140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 err="1" smtClean="0"/>
              <a:t>Vickrey</a:t>
            </a:r>
            <a:r>
              <a:rPr lang="en-US" altLang="x-none" dirty="0" smtClean="0"/>
              <a:t> auctions are:</a:t>
            </a:r>
          </a:p>
          <a:p>
            <a:pPr lvl="1"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second-price</a:t>
            </a:r>
          </a:p>
          <a:p>
            <a:pPr lvl="1"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sealed-bid</a:t>
            </a:r>
          </a:p>
          <a:p>
            <a:pPr eaLnBrk="1" hangingPunct="1">
              <a:defRPr/>
            </a:pPr>
            <a:r>
              <a:rPr lang="en-US" altLang="x-none" dirty="0" smtClean="0"/>
              <a:t>Good is awarded to the agent that made the highest bid; at the price of the </a:t>
            </a:r>
            <a:r>
              <a:rPr lang="en-US" altLang="x-none" i="1" dirty="0" smtClean="0">
                <a:solidFill>
                  <a:srgbClr val="003399"/>
                </a:solidFill>
              </a:rPr>
              <a:t>second highest</a:t>
            </a:r>
            <a:r>
              <a:rPr lang="en-US" altLang="x-none" i="1" dirty="0" smtClean="0"/>
              <a:t> </a:t>
            </a:r>
            <a:r>
              <a:rPr lang="en-US" altLang="x-none" dirty="0" smtClean="0"/>
              <a:t>bid</a:t>
            </a:r>
          </a:p>
          <a:p>
            <a:pPr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Bidding to your true valuation is dominant strategy in </a:t>
            </a:r>
            <a:r>
              <a:rPr lang="en-US" altLang="x-none" i="1" dirty="0" err="1" smtClean="0">
                <a:solidFill>
                  <a:srgbClr val="003399"/>
                </a:solidFill>
              </a:rPr>
              <a:t>Vickrey</a:t>
            </a:r>
            <a:r>
              <a:rPr lang="en-US" altLang="x-none" i="1" dirty="0" smtClean="0">
                <a:solidFill>
                  <a:srgbClr val="003399"/>
                </a:solidFill>
              </a:rPr>
              <a:t> auctions</a:t>
            </a:r>
          </a:p>
          <a:p>
            <a:pPr eaLnBrk="1" hangingPunct="1">
              <a:defRPr/>
            </a:pPr>
            <a:r>
              <a:rPr lang="en-US" altLang="x-none" dirty="0" err="1" smtClean="0"/>
              <a:t>Vickrey</a:t>
            </a:r>
            <a:r>
              <a:rPr lang="en-US" altLang="x-none" dirty="0" smtClean="0"/>
              <a:t> auctions susceptible to </a:t>
            </a:r>
            <a:r>
              <a:rPr lang="en-US" altLang="x-none" i="1" dirty="0" smtClean="0">
                <a:solidFill>
                  <a:srgbClr val="003399"/>
                </a:solidFill>
              </a:rPr>
              <a:t>antisocial</a:t>
            </a:r>
            <a:r>
              <a:rPr lang="en-US" altLang="x-none" i="1" dirty="0" smtClean="0"/>
              <a:t> </a:t>
            </a:r>
            <a:r>
              <a:rPr lang="en-US" altLang="x-none" dirty="0" smtClean="0"/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25275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E2D87744-4385-A84C-BE15-93735A2E4149}" type="slidenum">
              <a:rPr lang="en-US" altLang="en-US">
                <a:latin typeface="Garamond" charset="0"/>
              </a:rPr>
              <a:pPr/>
              <a:t>16</a:t>
            </a:fld>
            <a:endParaRPr lang="en-US" altLang="en-US">
              <a:latin typeface="Garamond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7491413" cy="12223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40" tIns="41121" rIns="82240" bIns="41121" anchor="ctr"/>
          <a:lstStyle/>
          <a:p>
            <a:pPr defTabSz="785813" eaLnBrk="1" hangingPunct="1">
              <a:defRPr/>
            </a:pPr>
            <a:r>
              <a:rPr lang="en-US" altLang="x-none" smtClean="0"/>
              <a:t>Phone Call Competition Example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387475"/>
            <a:ext cx="8302625" cy="21066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40" tIns="41121" rIns="82240" bIns="41121"/>
          <a:lstStyle/>
          <a:p>
            <a:pPr marL="246063" indent="-246063" defTabSz="785813" eaLnBrk="1" hangingPunct="1">
              <a:defRPr/>
            </a:pPr>
            <a:r>
              <a:rPr lang="en-US" altLang="x-none" sz="2600" smtClean="0"/>
              <a:t>Customer wishes to place long-distance call</a:t>
            </a:r>
          </a:p>
          <a:p>
            <a:pPr marL="246063" indent="-246063" defTabSz="785813" eaLnBrk="1" hangingPunct="1">
              <a:defRPr/>
            </a:pPr>
            <a:r>
              <a:rPr lang="en-US" altLang="x-none" sz="2600" smtClean="0"/>
              <a:t>Carriers simultaneously bid, sending proposed prices</a:t>
            </a:r>
          </a:p>
          <a:p>
            <a:pPr marL="246063" indent="-246063" defTabSz="785813" eaLnBrk="1" hangingPunct="1">
              <a:defRPr/>
            </a:pPr>
            <a:r>
              <a:rPr lang="en-US" altLang="x-none" sz="2600" smtClean="0"/>
              <a:t>Phone automatically chooses the carrier (dynamically)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271838" y="4856163"/>
            <a:ext cx="2549525" cy="1697037"/>
            <a:chOff x="1989" y="2920"/>
            <a:chExt cx="1551" cy="1031"/>
          </a:xfrm>
        </p:grpSpPr>
        <p:grpSp>
          <p:nvGrpSpPr>
            <p:cNvPr id="23566" name="Group 5"/>
            <p:cNvGrpSpPr>
              <a:grpSpLocks/>
            </p:cNvGrpSpPr>
            <p:nvPr/>
          </p:nvGrpSpPr>
          <p:grpSpPr bwMode="auto">
            <a:xfrm>
              <a:off x="3424" y="3764"/>
              <a:ext cx="110" cy="187"/>
              <a:chOff x="3424" y="3764"/>
              <a:chExt cx="110" cy="187"/>
            </a:xfrm>
          </p:grpSpPr>
          <p:grpSp>
            <p:nvGrpSpPr>
              <p:cNvPr id="23810" name="Group 6"/>
              <p:cNvGrpSpPr>
                <a:grpSpLocks/>
              </p:cNvGrpSpPr>
              <p:nvPr/>
            </p:nvGrpSpPr>
            <p:grpSpPr bwMode="auto">
              <a:xfrm>
                <a:off x="3424" y="3900"/>
                <a:ext cx="89" cy="51"/>
                <a:chOff x="3424" y="3900"/>
                <a:chExt cx="89" cy="51"/>
              </a:xfrm>
            </p:grpSpPr>
            <p:sp>
              <p:nvSpPr>
                <p:cNvPr id="143367" name="Freeform 7"/>
                <p:cNvSpPr>
                  <a:spLocks/>
                </p:cNvSpPr>
                <p:nvPr/>
              </p:nvSpPr>
              <p:spPr bwMode="auto">
                <a:xfrm>
                  <a:off x="3458" y="3918"/>
                  <a:ext cx="55" cy="31"/>
                </a:xfrm>
                <a:custGeom>
                  <a:avLst/>
                  <a:gdLst>
                    <a:gd name="T0" fmla="*/ 10 w 55"/>
                    <a:gd name="T1" fmla="*/ 3 h 31"/>
                    <a:gd name="T2" fmla="*/ 9 w 55"/>
                    <a:gd name="T3" fmla="*/ 4 h 31"/>
                    <a:gd name="T4" fmla="*/ 6 w 55"/>
                    <a:gd name="T5" fmla="*/ 5 h 31"/>
                    <a:gd name="T6" fmla="*/ 3 w 55"/>
                    <a:gd name="T7" fmla="*/ 9 h 31"/>
                    <a:gd name="T8" fmla="*/ 1 w 55"/>
                    <a:gd name="T9" fmla="*/ 12 h 31"/>
                    <a:gd name="T10" fmla="*/ 0 w 55"/>
                    <a:gd name="T11" fmla="*/ 16 h 31"/>
                    <a:gd name="T12" fmla="*/ 1 w 55"/>
                    <a:gd name="T13" fmla="*/ 19 h 31"/>
                    <a:gd name="T14" fmla="*/ 3 w 55"/>
                    <a:gd name="T15" fmla="*/ 23 h 31"/>
                    <a:gd name="T16" fmla="*/ 13 w 55"/>
                    <a:gd name="T17" fmla="*/ 28 h 31"/>
                    <a:gd name="T18" fmla="*/ 17 w 55"/>
                    <a:gd name="T19" fmla="*/ 30 h 31"/>
                    <a:gd name="T20" fmla="*/ 24 w 55"/>
                    <a:gd name="T21" fmla="*/ 30 h 31"/>
                    <a:gd name="T22" fmla="*/ 29 w 55"/>
                    <a:gd name="T23" fmla="*/ 30 h 31"/>
                    <a:gd name="T24" fmla="*/ 35 w 55"/>
                    <a:gd name="T25" fmla="*/ 29 h 31"/>
                    <a:gd name="T26" fmla="*/ 40 w 55"/>
                    <a:gd name="T27" fmla="*/ 28 h 31"/>
                    <a:gd name="T28" fmla="*/ 45 w 55"/>
                    <a:gd name="T29" fmla="*/ 26 h 31"/>
                    <a:gd name="T30" fmla="*/ 48 w 55"/>
                    <a:gd name="T31" fmla="*/ 24 h 31"/>
                    <a:gd name="T32" fmla="*/ 51 w 55"/>
                    <a:gd name="T33" fmla="*/ 21 h 31"/>
                    <a:gd name="T34" fmla="*/ 52 w 55"/>
                    <a:gd name="T35" fmla="*/ 19 h 31"/>
                    <a:gd name="T36" fmla="*/ 53 w 55"/>
                    <a:gd name="T37" fmla="*/ 15 h 31"/>
                    <a:gd name="T38" fmla="*/ 54 w 55"/>
                    <a:gd name="T39" fmla="*/ 9 h 31"/>
                    <a:gd name="T40" fmla="*/ 52 w 55"/>
                    <a:gd name="T41" fmla="*/ 0 h 31"/>
                    <a:gd name="T42" fmla="*/ 39 w 55"/>
                    <a:gd name="T43" fmla="*/ 2 h 31"/>
                    <a:gd name="T44" fmla="*/ 39 w 55"/>
                    <a:gd name="T45" fmla="*/ 9 h 31"/>
                    <a:gd name="T46" fmla="*/ 39 w 55"/>
                    <a:gd name="T47" fmla="*/ 17 h 31"/>
                    <a:gd name="T48" fmla="*/ 37 w 55"/>
                    <a:gd name="T49" fmla="*/ 19 h 31"/>
                    <a:gd name="T50" fmla="*/ 32 w 55"/>
                    <a:gd name="T51" fmla="*/ 20 h 31"/>
                    <a:gd name="T52" fmla="*/ 28 w 55"/>
                    <a:gd name="T53" fmla="*/ 21 h 31"/>
                    <a:gd name="T54" fmla="*/ 23 w 55"/>
                    <a:gd name="T55" fmla="*/ 20 h 31"/>
                    <a:gd name="T56" fmla="*/ 20 w 55"/>
                    <a:gd name="T57" fmla="*/ 17 h 31"/>
                    <a:gd name="T58" fmla="*/ 17 w 55"/>
                    <a:gd name="T59" fmla="*/ 6 h 31"/>
                    <a:gd name="T60" fmla="*/ 10 w 55"/>
                    <a:gd name="T61" fmla="*/ 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5" h="31">
                      <a:moveTo>
                        <a:pt x="10" y="3"/>
                      </a:moveTo>
                      <a:lnTo>
                        <a:pt x="9" y="4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3" y="23"/>
                      </a:lnTo>
                      <a:lnTo>
                        <a:pt x="13" y="28"/>
                      </a:lnTo>
                      <a:lnTo>
                        <a:pt x="17" y="30"/>
                      </a:lnTo>
                      <a:lnTo>
                        <a:pt x="24" y="30"/>
                      </a:lnTo>
                      <a:lnTo>
                        <a:pt x="29" y="30"/>
                      </a:lnTo>
                      <a:lnTo>
                        <a:pt x="35" y="29"/>
                      </a:lnTo>
                      <a:lnTo>
                        <a:pt x="40" y="28"/>
                      </a:lnTo>
                      <a:lnTo>
                        <a:pt x="45" y="26"/>
                      </a:lnTo>
                      <a:lnTo>
                        <a:pt x="48" y="24"/>
                      </a:lnTo>
                      <a:lnTo>
                        <a:pt x="51" y="21"/>
                      </a:lnTo>
                      <a:lnTo>
                        <a:pt x="52" y="19"/>
                      </a:lnTo>
                      <a:lnTo>
                        <a:pt x="53" y="15"/>
                      </a:lnTo>
                      <a:lnTo>
                        <a:pt x="54" y="9"/>
                      </a:lnTo>
                      <a:lnTo>
                        <a:pt x="52" y="0"/>
                      </a:lnTo>
                      <a:lnTo>
                        <a:pt x="39" y="2"/>
                      </a:lnTo>
                      <a:lnTo>
                        <a:pt x="39" y="9"/>
                      </a:lnTo>
                      <a:lnTo>
                        <a:pt x="39" y="17"/>
                      </a:lnTo>
                      <a:lnTo>
                        <a:pt x="37" y="19"/>
                      </a:lnTo>
                      <a:lnTo>
                        <a:pt x="32" y="20"/>
                      </a:lnTo>
                      <a:lnTo>
                        <a:pt x="28" y="21"/>
                      </a:lnTo>
                      <a:lnTo>
                        <a:pt x="23" y="20"/>
                      </a:lnTo>
                      <a:lnTo>
                        <a:pt x="20" y="17"/>
                      </a:lnTo>
                      <a:lnTo>
                        <a:pt x="17" y="6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3368" name="Freeform 8"/>
                <p:cNvSpPr>
                  <a:spLocks/>
                </p:cNvSpPr>
                <p:nvPr/>
              </p:nvSpPr>
              <p:spPr bwMode="auto">
                <a:xfrm>
                  <a:off x="3424" y="3900"/>
                  <a:ext cx="59" cy="50"/>
                </a:xfrm>
                <a:custGeom>
                  <a:avLst/>
                  <a:gdLst>
                    <a:gd name="T0" fmla="*/ 30 w 59"/>
                    <a:gd name="T1" fmla="*/ 0 h 50"/>
                    <a:gd name="T2" fmla="*/ 11 w 59"/>
                    <a:gd name="T3" fmla="*/ 4 h 50"/>
                    <a:gd name="T4" fmla="*/ 4 w 59"/>
                    <a:gd name="T5" fmla="*/ 9 h 50"/>
                    <a:gd name="T6" fmla="*/ 1 w 59"/>
                    <a:gd name="T7" fmla="*/ 15 h 50"/>
                    <a:gd name="T8" fmla="*/ 0 w 59"/>
                    <a:gd name="T9" fmla="*/ 22 h 50"/>
                    <a:gd name="T10" fmla="*/ 1 w 59"/>
                    <a:gd name="T11" fmla="*/ 29 h 50"/>
                    <a:gd name="T12" fmla="*/ 3 w 59"/>
                    <a:gd name="T13" fmla="*/ 35 h 50"/>
                    <a:gd name="T14" fmla="*/ 4 w 59"/>
                    <a:gd name="T15" fmla="*/ 40 h 50"/>
                    <a:gd name="T16" fmla="*/ 9 w 59"/>
                    <a:gd name="T17" fmla="*/ 44 h 50"/>
                    <a:gd name="T18" fmla="*/ 16 w 59"/>
                    <a:gd name="T19" fmla="*/ 46 h 50"/>
                    <a:gd name="T20" fmla="*/ 24 w 59"/>
                    <a:gd name="T21" fmla="*/ 49 h 50"/>
                    <a:gd name="T22" fmla="*/ 32 w 59"/>
                    <a:gd name="T23" fmla="*/ 49 h 50"/>
                    <a:gd name="T24" fmla="*/ 43 w 59"/>
                    <a:gd name="T25" fmla="*/ 46 h 50"/>
                    <a:gd name="T26" fmla="*/ 51 w 59"/>
                    <a:gd name="T27" fmla="*/ 42 h 50"/>
                    <a:gd name="T28" fmla="*/ 58 w 59"/>
                    <a:gd name="T29" fmla="*/ 36 h 50"/>
                    <a:gd name="T30" fmla="*/ 46 w 59"/>
                    <a:gd name="T31" fmla="*/ 30 h 50"/>
                    <a:gd name="T32" fmla="*/ 41 w 59"/>
                    <a:gd name="T33" fmla="*/ 35 h 50"/>
                    <a:gd name="T34" fmla="*/ 34 w 59"/>
                    <a:gd name="T35" fmla="*/ 38 h 50"/>
                    <a:gd name="T36" fmla="*/ 25 w 59"/>
                    <a:gd name="T37" fmla="*/ 39 h 50"/>
                    <a:gd name="T38" fmla="*/ 17 w 59"/>
                    <a:gd name="T39" fmla="*/ 36 h 50"/>
                    <a:gd name="T40" fmla="*/ 15 w 59"/>
                    <a:gd name="T41" fmla="*/ 34 h 50"/>
                    <a:gd name="T42" fmla="*/ 13 w 59"/>
                    <a:gd name="T43" fmla="*/ 31 h 50"/>
                    <a:gd name="T44" fmla="*/ 14 w 59"/>
                    <a:gd name="T45" fmla="*/ 28 h 50"/>
                    <a:gd name="T46" fmla="*/ 18 w 59"/>
                    <a:gd name="T47" fmla="*/ 25 h 50"/>
                    <a:gd name="T48" fmla="*/ 23 w 59"/>
                    <a:gd name="T49" fmla="*/ 22 h 50"/>
                    <a:gd name="T50" fmla="*/ 30 w 59"/>
                    <a:gd name="T51" fmla="*/ 21 h 50"/>
                    <a:gd name="T52" fmla="*/ 30 w 59"/>
                    <a:gd name="T5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9" h="50">
                      <a:moveTo>
                        <a:pt x="30" y="0"/>
                      </a:moveTo>
                      <a:lnTo>
                        <a:pt x="11" y="4"/>
                      </a:lnTo>
                      <a:lnTo>
                        <a:pt x="4" y="9"/>
                      </a:lnTo>
                      <a:lnTo>
                        <a:pt x="1" y="15"/>
                      </a:lnTo>
                      <a:lnTo>
                        <a:pt x="0" y="22"/>
                      </a:lnTo>
                      <a:lnTo>
                        <a:pt x="1" y="29"/>
                      </a:lnTo>
                      <a:lnTo>
                        <a:pt x="3" y="35"/>
                      </a:lnTo>
                      <a:lnTo>
                        <a:pt x="4" y="40"/>
                      </a:lnTo>
                      <a:lnTo>
                        <a:pt x="9" y="44"/>
                      </a:lnTo>
                      <a:lnTo>
                        <a:pt x="16" y="46"/>
                      </a:lnTo>
                      <a:lnTo>
                        <a:pt x="24" y="49"/>
                      </a:lnTo>
                      <a:lnTo>
                        <a:pt x="32" y="49"/>
                      </a:lnTo>
                      <a:lnTo>
                        <a:pt x="43" y="46"/>
                      </a:lnTo>
                      <a:lnTo>
                        <a:pt x="51" y="42"/>
                      </a:lnTo>
                      <a:lnTo>
                        <a:pt x="58" y="36"/>
                      </a:lnTo>
                      <a:lnTo>
                        <a:pt x="46" y="30"/>
                      </a:lnTo>
                      <a:lnTo>
                        <a:pt x="41" y="35"/>
                      </a:lnTo>
                      <a:lnTo>
                        <a:pt x="34" y="38"/>
                      </a:lnTo>
                      <a:lnTo>
                        <a:pt x="25" y="39"/>
                      </a:lnTo>
                      <a:lnTo>
                        <a:pt x="17" y="36"/>
                      </a:lnTo>
                      <a:lnTo>
                        <a:pt x="15" y="34"/>
                      </a:lnTo>
                      <a:lnTo>
                        <a:pt x="13" y="31"/>
                      </a:lnTo>
                      <a:lnTo>
                        <a:pt x="14" y="28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3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3369" name="Freeform 9"/>
                <p:cNvSpPr>
                  <a:spLocks/>
                </p:cNvSpPr>
                <p:nvPr/>
              </p:nvSpPr>
              <p:spPr bwMode="auto">
                <a:xfrm>
                  <a:off x="3428" y="3922"/>
                  <a:ext cx="56" cy="29"/>
                </a:xfrm>
                <a:custGeom>
                  <a:avLst/>
                  <a:gdLst>
                    <a:gd name="T0" fmla="*/ 0 w 56"/>
                    <a:gd name="T1" fmla="*/ 17 h 29"/>
                    <a:gd name="T2" fmla="*/ 10 w 56"/>
                    <a:gd name="T3" fmla="*/ 18 h 29"/>
                    <a:gd name="T4" fmla="*/ 23 w 56"/>
                    <a:gd name="T5" fmla="*/ 18 h 29"/>
                    <a:gd name="T6" fmla="*/ 33 w 56"/>
                    <a:gd name="T7" fmla="*/ 16 h 29"/>
                    <a:gd name="T8" fmla="*/ 39 w 56"/>
                    <a:gd name="T9" fmla="*/ 13 h 29"/>
                    <a:gd name="T10" fmla="*/ 42 w 56"/>
                    <a:gd name="T11" fmla="*/ 9 h 29"/>
                    <a:gd name="T12" fmla="*/ 42 w 56"/>
                    <a:gd name="T13" fmla="*/ 5 h 29"/>
                    <a:gd name="T14" fmla="*/ 38 w 56"/>
                    <a:gd name="T15" fmla="*/ 1 h 29"/>
                    <a:gd name="T16" fmla="*/ 34 w 56"/>
                    <a:gd name="T17" fmla="*/ 0 h 29"/>
                    <a:gd name="T18" fmla="*/ 50 w 56"/>
                    <a:gd name="T19" fmla="*/ 3 h 29"/>
                    <a:gd name="T20" fmla="*/ 53 w 56"/>
                    <a:gd name="T21" fmla="*/ 8 h 29"/>
                    <a:gd name="T22" fmla="*/ 55 w 56"/>
                    <a:gd name="T23" fmla="*/ 13 h 29"/>
                    <a:gd name="T24" fmla="*/ 55 w 56"/>
                    <a:gd name="T25" fmla="*/ 19 h 29"/>
                    <a:gd name="T26" fmla="*/ 52 w 56"/>
                    <a:gd name="T27" fmla="*/ 23 h 29"/>
                    <a:gd name="T28" fmla="*/ 45 w 56"/>
                    <a:gd name="T29" fmla="*/ 26 h 29"/>
                    <a:gd name="T30" fmla="*/ 35 w 56"/>
                    <a:gd name="T31" fmla="*/ 28 h 29"/>
                    <a:gd name="T32" fmla="*/ 26 w 56"/>
                    <a:gd name="T33" fmla="*/ 28 h 29"/>
                    <a:gd name="T34" fmla="*/ 16 w 56"/>
                    <a:gd name="T35" fmla="*/ 27 h 29"/>
                    <a:gd name="T36" fmla="*/ 5 w 56"/>
                    <a:gd name="T37" fmla="*/ 23 h 29"/>
                    <a:gd name="T38" fmla="*/ 0 w 56"/>
                    <a:gd name="T39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6" h="29">
                      <a:moveTo>
                        <a:pt x="0" y="17"/>
                      </a:moveTo>
                      <a:lnTo>
                        <a:pt x="10" y="18"/>
                      </a:lnTo>
                      <a:lnTo>
                        <a:pt x="23" y="18"/>
                      </a:lnTo>
                      <a:lnTo>
                        <a:pt x="33" y="16"/>
                      </a:lnTo>
                      <a:lnTo>
                        <a:pt x="39" y="13"/>
                      </a:lnTo>
                      <a:lnTo>
                        <a:pt x="42" y="9"/>
                      </a:lnTo>
                      <a:lnTo>
                        <a:pt x="42" y="5"/>
                      </a:lnTo>
                      <a:lnTo>
                        <a:pt x="38" y="1"/>
                      </a:lnTo>
                      <a:lnTo>
                        <a:pt x="34" y="0"/>
                      </a:lnTo>
                      <a:lnTo>
                        <a:pt x="50" y="3"/>
                      </a:lnTo>
                      <a:lnTo>
                        <a:pt x="53" y="8"/>
                      </a:lnTo>
                      <a:lnTo>
                        <a:pt x="55" y="13"/>
                      </a:lnTo>
                      <a:lnTo>
                        <a:pt x="55" y="19"/>
                      </a:lnTo>
                      <a:lnTo>
                        <a:pt x="52" y="23"/>
                      </a:lnTo>
                      <a:lnTo>
                        <a:pt x="45" y="26"/>
                      </a:lnTo>
                      <a:lnTo>
                        <a:pt x="35" y="28"/>
                      </a:lnTo>
                      <a:lnTo>
                        <a:pt x="26" y="28"/>
                      </a:lnTo>
                      <a:lnTo>
                        <a:pt x="16" y="27"/>
                      </a:lnTo>
                      <a:lnTo>
                        <a:pt x="5" y="23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3811" name="Group 10"/>
              <p:cNvGrpSpPr>
                <a:grpSpLocks/>
              </p:cNvGrpSpPr>
              <p:nvPr/>
            </p:nvGrpSpPr>
            <p:grpSpPr bwMode="auto">
              <a:xfrm>
                <a:off x="3492" y="3764"/>
                <a:ext cx="33" cy="54"/>
                <a:chOff x="3492" y="3764"/>
                <a:chExt cx="33" cy="54"/>
              </a:xfrm>
            </p:grpSpPr>
            <p:sp>
              <p:nvSpPr>
                <p:cNvPr id="143371" name="Freeform 11"/>
                <p:cNvSpPr>
                  <a:spLocks/>
                </p:cNvSpPr>
                <p:nvPr/>
              </p:nvSpPr>
              <p:spPr bwMode="auto">
                <a:xfrm>
                  <a:off x="3498" y="3797"/>
                  <a:ext cx="20" cy="20"/>
                </a:xfrm>
                <a:custGeom>
                  <a:avLst/>
                  <a:gdLst>
                    <a:gd name="T0" fmla="*/ 18 w 19"/>
                    <a:gd name="T1" fmla="*/ 19 h 20"/>
                    <a:gd name="T2" fmla="*/ 18 w 19"/>
                    <a:gd name="T3" fmla="*/ 8 h 20"/>
                    <a:gd name="T4" fmla="*/ 15 w 19"/>
                    <a:gd name="T5" fmla="*/ 7 h 20"/>
                    <a:gd name="T6" fmla="*/ 11 w 19"/>
                    <a:gd name="T7" fmla="*/ 6 h 20"/>
                    <a:gd name="T8" fmla="*/ 9 w 19"/>
                    <a:gd name="T9" fmla="*/ 5 h 20"/>
                    <a:gd name="T10" fmla="*/ 7 w 19"/>
                    <a:gd name="T11" fmla="*/ 3 h 20"/>
                    <a:gd name="T12" fmla="*/ 5 w 19"/>
                    <a:gd name="T13" fmla="*/ 0 h 20"/>
                    <a:gd name="T14" fmla="*/ 1 w 19"/>
                    <a:gd name="T15" fmla="*/ 4 h 20"/>
                    <a:gd name="T16" fmla="*/ 1 w 19"/>
                    <a:gd name="T17" fmla="*/ 6 h 20"/>
                    <a:gd name="T18" fmla="*/ 1 w 19"/>
                    <a:gd name="T19" fmla="*/ 8 h 20"/>
                    <a:gd name="T20" fmla="*/ 0 w 19"/>
                    <a:gd name="T21" fmla="*/ 10 h 20"/>
                    <a:gd name="T22" fmla="*/ 2 w 19"/>
                    <a:gd name="T23" fmla="*/ 13 h 20"/>
                    <a:gd name="T24" fmla="*/ 4 w 19"/>
                    <a:gd name="T25" fmla="*/ 14 h 20"/>
                    <a:gd name="T26" fmla="*/ 9 w 19"/>
                    <a:gd name="T27" fmla="*/ 17 h 20"/>
                    <a:gd name="T28" fmla="*/ 12 w 19"/>
                    <a:gd name="T29" fmla="*/ 18 h 20"/>
                    <a:gd name="T30" fmla="*/ 18 w 19"/>
                    <a:gd name="T31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0">
                      <a:moveTo>
                        <a:pt x="18" y="19"/>
                      </a:moveTo>
                      <a:lnTo>
                        <a:pt x="18" y="8"/>
                      </a:lnTo>
                      <a:lnTo>
                        <a:pt x="15" y="7"/>
                      </a:lnTo>
                      <a:lnTo>
                        <a:pt x="11" y="6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4" y="14"/>
                      </a:lnTo>
                      <a:lnTo>
                        <a:pt x="9" y="17"/>
                      </a:lnTo>
                      <a:lnTo>
                        <a:pt x="12" y="18"/>
                      </a:lnTo>
                      <a:lnTo>
                        <a:pt x="18" y="1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3372" name="Freeform 12"/>
                <p:cNvSpPr>
                  <a:spLocks/>
                </p:cNvSpPr>
                <p:nvPr/>
              </p:nvSpPr>
              <p:spPr bwMode="auto">
                <a:xfrm>
                  <a:off x="3492" y="3764"/>
                  <a:ext cx="34" cy="54"/>
                </a:xfrm>
                <a:custGeom>
                  <a:avLst/>
                  <a:gdLst>
                    <a:gd name="T0" fmla="*/ 26 w 33"/>
                    <a:gd name="T1" fmla="*/ 53 h 54"/>
                    <a:gd name="T2" fmla="*/ 20 w 33"/>
                    <a:gd name="T3" fmla="*/ 51 h 54"/>
                    <a:gd name="T4" fmla="*/ 14 w 33"/>
                    <a:gd name="T5" fmla="*/ 50 h 54"/>
                    <a:gd name="T6" fmla="*/ 8 w 33"/>
                    <a:gd name="T7" fmla="*/ 47 h 54"/>
                    <a:gd name="T8" fmla="*/ 5 w 33"/>
                    <a:gd name="T9" fmla="*/ 44 h 54"/>
                    <a:gd name="T10" fmla="*/ 2 w 33"/>
                    <a:gd name="T11" fmla="*/ 42 h 54"/>
                    <a:gd name="T12" fmla="*/ 0 w 33"/>
                    <a:gd name="T13" fmla="*/ 39 h 54"/>
                    <a:gd name="T14" fmla="*/ 0 w 33"/>
                    <a:gd name="T15" fmla="*/ 30 h 54"/>
                    <a:gd name="T16" fmla="*/ 0 w 33"/>
                    <a:gd name="T17" fmla="*/ 22 h 54"/>
                    <a:gd name="T18" fmla="*/ 1 w 33"/>
                    <a:gd name="T19" fmla="*/ 18 h 54"/>
                    <a:gd name="T20" fmla="*/ 2 w 33"/>
                    <a:gd name="T21" fmla="*/ 16 h 54"/>
                    <a:gd name="T22" fmla="*/ 5 w 33"/>
                    <a:gd name="T23" fmla="*/ 13 h 54"/>
                    <a:gd name="T24" fmla="*/ 8 w 33"/>
                    <a:gd name="T25" fmla="*/ 10 h 54"/>
                    <a:gd name="T26" fmla="*/ 11 w 33"/>
                    <a:gd name="T27" fmla="*/ 8 h 54"/>
                    <a:gd name="T28" fmla="*/ 16 w 33"/>
                    <a:gd name="T29" fmla="*/ 5 h 54"/>
                    <a:gd name="T30" fmla="*/ 22 w 33"/>
                    <a:gd name="T31" fmla="*/ 3 h 54"/>
                    <a:gd name="T32" fmla="*/ 28 w 33"/>
                    <a:gd name="T33" fmla="*/ 1 h 54"/>
                    <a:gd name="T34" fmla="*/ 32 w 33"/>
                    <a:gd name="T35" fmla="*/ 0 h 54"/>
                    <a:gd name="T36" fmla="*/ 32 w 33"/>
                    <a:gd name="T37" fmla="*/ 19 h 54"/>
                    <a:gd name="T38" fmla="*/ 26 w 33"/>
                    <a:gd name="T39" fmla="*/ 21 h 54"/>
                    <a:gd name="T40" fmla="*/ 21 w 33"/>
                    <a:gd name="T41" fmla="*/ 23 h 54"/>
                    <a:gd name="T42" fmla="*/ 17 w 33"/>
                    <a:gd name="T43" fmla="*/ 24 h 54"/>
                    <a:gd name="T44" fmla="*/ 14 w 33"/>
                    <a:gd name="T45" fmla="*/ 26 h 54"/>
                    <a:gd name="T46" fmla="*/ 10 w 33"/>
                    <a:gd name="T47" fmla="*/ 29 h 54"/>
                    <a:gd name="T48" fmla="*/ 8 w 33"/>
                    <a:gd name="T49" fmla="*/ 31 h 54"/>
                    <a:gd name="T50" fmla="*/ 6 w 33"/>
                    <a:gd name="T51" fmla="*/ 35 h 54"/>
                    <a:gd name="T52" fmla="*/ 6 w 33"/>
                    <a:gd name="T53" fmla="*/ 39 h 54"/>
                    <a:gd name="T54" fmla="*/ 6 w 33"/>
                    <a:gd name="T55" fmla="*/ 43 h 54"/>
                    <a:gd name="T56" fmla="*/ 9 w 33"/>
                    <a:gd name="T57" fmla="*/ 45 h 54"/>
                    <a:gd name="T58" fmla="*/ 14 w 33"/>
                    <a:gd name="T59" fmla="*/ 49 h 54"/>
                    <a:gd name="T60" fmla="*/ 21 w 33"/>
                    <a:gd name="T61" fmla="*/ 50 h 54"/>
                    <a:gd name="T62" fmla="*/ 26 w 33"/>
                    <a:gd name="T63" fmla="*/ 52 h 54"/>
                    <a:gd name="T64" fmla="*/ 26 w 33"/>
                    <a:gd name="T65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54">
                      <a:moveTo>
                        <a:pt x="26" y="53"/>
                      </a:moveTo>
                      <a:lnTo>
                        <a:pt x="20" y="51"/>
                      </a:lnTo>
                      <a:lnTo>
                        <a:pt x="14" y="50"/>
                      </a:lnTo>
                      <a:lnTo>
                        <a:pt x="8" y="47"/>
                      </a:lnTo>
                      <a:lnTo>
                        <a:pt x="5" y="44"/>
                      </a:lnTo>
                      <a:lnTo>
                        <a:pt x="2" y="42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5" y="13"/>
                      </a:lnTo>
                      <a:lnTo>
                        <a:pt x="8" y="10"/>
                      </a:lnTo>
                      <a:lnTo>
                        <a:pt x="11" y="8"/>
                      </a:lnTo>
                      <a:lnTo>
                        <a:pt x="16" y="5"/>
                      </a:lnTo>
                      <a:lnTo>
                        <a:pt x="22" y="3"/>
                      </a:lnTo>
                      <a:lnTo>
                        <a:pt x="28" y="1"/>
                      </a:lnTo>
                      <a:lnTo>
                        <a:pt x="32" y="0"/>
                      </a:lnTo>
                      <a:lnTo>
                        <a:pt x="32" y="19"/>
                      </a:lnTo>
                      <a:lnTo>
                        <a:pt x="26" y="21"/>
                      </a:lnTo>
                      <a:lnTo>
                        <a:pt x="21" y="23"/>
                      </a:lnTo>
                      <a:lnTo>
                        <a:pt x="17" y="24"/>
                      </a:lnTo>
                      <a:lnTo>
                        <a:pt x="14" y="26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6" y="35"/>
                      </a:lnTo>
                      <a:lnTo>
                        <a:pt x="6" y="39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4" y="49"/>
                      </a:lnTo>
                      <a:lnTo>
                        <a:pt x="21" y="50"/>
                      </a:lnTo>
                      <a:lnTo>
                        <a:pt x="26" y="52"/>
                      </a:lnTo>
                      <a:lnTo>
                        <a:pt x="26" y="53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3812" name="Group 13"/>
              <p:cNvGrpSpPr>
                <a:grpSpLocks/>
              </p:cNvGrpSpPr>
              <p:nvPr/>
            </p:nvGrpSpPr>
            <p:grpSpPr bwMode="auto">
              <a:xfrm>
                <a:off x="3488" y="3803"/>
                <a:ext cx="32" cy="53"/>
                <a:chOff x="3488" y="3803"/>
                <a:chExt cx="32" cy="53"/>
              </a:xfrm>
            </p:grpSpPr>
            <p:sp>
              <p:nvSpPr>
                <p:cNvPr id="143374" name="Freeform 14"/>
                <p:cNvSpPr>
                  <a:spLocks/>
                </p:cNvSpPr>
                <p:nvPr/>
              </p:nvSpPr>
              <p:spPr bwMode="auto">
                <a:xfrm>
                  <a:off x="3494" y="3835"/>
                  <a:ext cx="18" cy="20"/>
                </a:xfrm>
                <a:custGeom>
                  <a:avLst/>
                  <a:gdLst>
                    <a:gd name="T0" fmla="*/ 17 w 18"/>
                    <a:gd name="T1" fmla="*/ 19 h 20"/>
                    <a:gd name="T2" fmla="*/ 17 w 18"/>
                    <a:gd name="T3" fmla="*/ 8 h 20"/>
                    <a:gd name="T4" fmla="*/ 14 w 18"/>
                    <a:gd name="T5" fmla="*/ 6 h 20"/>
                    <a:gd name="T6" fmla="*/ 11 w 18"/>
                    <a:gd name="T7" fmla="*/ 6 h 20"/>
                    <a:gd name="T8" fmla="*/ 8 w 18"/>
                    <a:gd name="T9" fmla="*/ 4 h 20"/>
                    <a:gd name="T10" fmla="*/ 7 w 18"/>
                    <a:gd name="T11" fmla="*/ 3 h 20"/>
                    <a:gd name="T12" fmla="*/ 4 w 18"/>
                    <a:gd name="T13" fmla="*/ 0 h 20"/>
                    <a:gd name="T14" fmla="*/ 1 w 18"/>
                    <a:gd name="T15" fmla="*/ 4 h 20"/>
                    <a:gd name="T16" fmla="*/ 1 w 18"/>
                    <a:gd name="T17" fmla="*/ 6 h 20"/>
                    <a:gd name="T18" fmla="*/ 0 w 18"/>
                    <a:gd name="T19" fmla="*/ 8 h 20"/>
                    <a:gd name="T20" fmla="*/ 0 w 18"/>
                    <a:gd name="T21" fmla="*/ 10 h 20"/>
                    <a:gd name="T22" fmla="*/ 1 w 18"/>
                    <a:gd name="T23" fmla="*/ 13 h 20"/>
                    <a:gd name="T24" fmla="*/ 4 w 18"/>
                    <a:gd name="T25" fmla="*/ 14 h 20"/>
                    <a:gd name="T26" fmla="*/ 8 w 18"/>
                    <a:gd name="T27" fmla="*/ 16 h 20"/>
                    <a:gd name="T28" fmla="*/ 12 w 18"/>
                    <a:gd name="T29" fmla="*/ 18 h 20"/>
                    <a:gd name="T30" fmla="*/ 17 w 18"/>
                    <a:gd name="T31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20">
                      <a:moveTo>
                        <a:pt x="17" y="19"/>
                      </a:moveTo>
                      <a:lnTo>
                        <a:pt x="17" y="8"/>
                      </a:lnTo>
                      <a:lnTo>
                        <a:pt x="14" y="6"/>
                      </a:lnTo>
                      <a:lnTo>
                        <a:pt x="11" y="6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8"/>
                      </a:lnTo>
                      <a:lnTo>
                        <a:pt x="17" y="1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3375" name="Freeform 15"/>
                <p:cNvSpPr>
                  <a:spLocks/>
                </p:cNvSpPr>
                <p:nvPr/>
              </p:nvSpPr>
              <p:spPr bwMode="auto">
                <a:xfrm>
                  <a:off x="3488" y="3802"/>
                  <a:ext cx="32" cy="53"/>
                </a:xfrm>
                <a:custGeom>
                  <a:avLst/>
                  <a:gdLst>
                    <a:gd name="T0" fmla="*/ 25 w 32"/>
                    <a:gd name="T1" fmla="*/ 52 h 53"/>
                    <a:gd name="T2" fmla="*/ 19 w 32"/>
                    <a:gd name="T3" fmla="*/ 51 h 53"/>
                    <a:gd name="T4" fmla="*/ 14 w 32"/>
                    <a:gd name="T5" fmla="*/ 49 h 53"/>
                    <a:gd name="T6" fmla="*/ 8 w 32"/>
                    <a:gd name="T7" fmla="*/ 47 h 53"/>
                    <a:gd name="T8" fmla="*/ 4 w 32"/>
                    <a:gd name="T9" fmla="*/ 44 h 53"/>
                    <a:gd name="T10" fmla="*/ 2 w 32"/>
                    <a:gd name="T11" fmla="*/ 41 h 53"/>
                    <a:gd name="T12" fmla="*/ 0 w 32"/>
                    <a:gd name="T13" fmla="*/ 38 h 53"/>
                    <a:gd name="T14" fmla="*/ 0 w 32"/>
                    <a:gd name="T15" fmla="*/ 29 h 53"/>
                    <a:gd name="T16" fmla="*/ 0 w 32"/>
                    <a:gd name="T17" fmla="*/ 21 h 53"/>
                    <a:gd name="T18" fmla="*/ 1 w 32"/>
                    <a:gd name="T19" fmla="*/ 18 h 53"/>
                    <a:gd name="T20" fmla="*/ 2 w 32"/>
                    <a:gd name="T21" fmla="*/ 16 h 53"/>
                    <a:gd name="T22" fmla="*/ 4 w 32"/>
                    <a:gd name="T23" fmla="*/ 12 h 53"/>
                    <a:gd name="T24" fmla="*/ 7 w 32"/>
                    <a:gd name="T25" fmla="*/ 10 h 53"/>
                    <a:gd name="T26" fmla="*/ 10 w 32"/>
                    <a:gd name="T27" fmla="*/ 7 h 53"/>
                    <a:gd name="T28" fmla="*/ 15 w 32"/>
                    <a:gd name="T29" fmla="*/ 4 h 53"/>
                    <a:gd name="T30" fmla="*/ 21 w 32"/>
                    <a:gd name="T31" fmla="*/ 3 h 53"/>
                    <a:gd name="T32" fmla="*/ 27 w 32"/>
                    <a:gd name="T33" fmla="*/ 0 h 53"/>
                    <a:gd name="T34" fmla="*/ 31 w 32"/>
                    <a:gd name="T35" fmla="*/ 0 h 53"/>
                    <a:gd name="T36" fmla="*/ 31 w 32"/>
                    <a:gd name="T37" fmla="*/ 18 h 53"/>
                    <a:gd name="T38" fmla="*/ 25 w 32"/>
                    <a:gd name="T39" fmla="*/ 20 h 53"/>
                    <a:gd name="T40" fmla="*/ 20 w 32"/>
                    <a:gd name="T41" fmla="*/ 22 h 53"/>
                    <a:gd name="T42" fmla="*/ 17 w 32"/>
                    <a:gd name="T43" fmla="*/ 24 h 53"/>
                    <a:gd name="T44" fmla="*/ 14 w 32"/>
                    <a:gd name="T45" fmla="*/ 25 h 53"/>
                    <a:gd name="T46" fmla="*/ 10 w 32"/>
                    <a:gd name="T47" fmla="*/ 28 h 53"/>
                    <a:gd name="T48" fmla="*/ 8 w 32"/>
                    <a:gd name="T49" fmla="*/ 31 h 53"/>
                    <a:gd name="T50" fmla="*/ 6 w 32"/>
                    <a:gd name="T51" fmla="*/ 34 h 53"/>
                    <a:gd name="T52" fmla="*/ 5 w 32"/>
                    <a:gd name="T53" fmla="*/ 38 h 53"/>
                    <a:gd name="T54" fmla="*/ 6 w 32"/>
                    <a:gd name="T55" fmla="*/ 42 h 53"/>
                    <a:gd name="T56" fmla="*/ 8 w 32"/>
                    <a:gd name="T57" fmla="*/ 44 h 53"/>
                    <a:gd name="T58" fmla="*/ 14 w 32"/>
                    <a:gd name="T59" fmla="*/ 49 h 53"/>
                    <a:gd name="T60" fmla="*/ 20 w 32"/>
                    <a:gd name="T61" fmla="*/ 50 h 53"/>
                    <a:gd name="T62" fmla="*/ 25 w 32"/>
                    <a:gd name="T63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" h="53">
                      <a:moveTo>
                        <a:pt x="25" y="52"/>
                      </a:moveTo>
                      <a:lnTo>
                        <a:pt x="19" y="51"/>
                      </a:lnTo>
                      <a:lnTo>
                        <a:pt x="14" y="49"/>
                      </a:lnTo>
                      <a:lnTo>
                        <a:pt x="8" y="47"/>
                      </a:lnTo>
                      <a:lnTo>
                        <a:pt x="4" y="44"/>
                      </a:lnTo>
                      <a:lnTo>
                        <a:pt x="2" y="41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10" y="7"/>
                      </a:lnTo>
                      <a:lnTo>
                        <a:pt x="15" y="4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18"/>
                      </a:lnTo>
                      <a:lnTo>
                        <a:pt x="25" y="20"/>
                      </a:lnTo>
                      <a:lnTo>
                        <a:pt x="20" y="22"/>
                      </a:lnTo>
                      <a:lnTo>
                        <a:pt x="17" y="24"/>
                      </a:lnTo>
                      <a:lnTo>
                        <a:pt x="14" y="25"/>
                      </a:lnTo>
                      <a:lnTo>
                        <a:pt x="10" y="28"/>
                      </a:lnTo>
                      <a:lnTo>
                        <a:pt x="8" y="31"/>
                      </a:lnTo>
                      <a:lnTo>
                        <a:pt x="6" y="34"/>
                      </a:lnTo>
                      <a:lnTo>
                        <a:pt x="5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4" y="49"/>
                      </a:lnTo>
                      <a:lnTo>
                        <a:pt x="20" y="50"/>
                      </a:lnTo>
                      <a:lnTo>
                        <a:pt x="25" y="52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3813" name="Group 16"/>
              <p:cNvGrpSpPr>
                <a:grpSpLocks/>
              </p:cNvGrpSpPr>
              <p:nvPr/>
            </p:nvGrpSpPr>
            <p:grpSpPr bwMode="auto">
              <a:xfrm>
                <a:off x="3502" y="3880"/>
                <a:ext cx="32" cy="54"/>
                <a:chOff x="3502" y="3880"/>
                <a:chExt cx="32" cy="54"/>
              </a:xfrm>
            </p:grpSpPr>
            <p:sp>
              <p:nvSpPr>
                <p:cNvPr id="143377" name="Freeform 17"/>
                <p:cNvSpPr>
                  <a:spLocks/>
                </p:cNvSpPr>
                <p:nvPr/>
              </p:nvSpPr>
              <p:spPr bwMode="auto">
                <a:xfrm>
                  <a:off x="3510" y="3881"/>
                  <a:ext cx="18" cy="20"/>
                </a:xfrm>
                <a:custGeom>
                  <a:avLst/>
                  <a:gdLst>
                    <a:gd name="T0" fmla="*/ 0 w 18"/>
                    <a:gd name="T1" fmla="*/ 0 h 20"/>
                    <a:gd name="T2" fmla="*/ 0 w 18"/>
                    <a:gd name="T3" fmla="*/ 11 h 20"/>
                    <a:gd name="T4" fmla="*/ 3 w 18"/>
                    <a:gd name="T5" fmla="*/ 12 h 20"/>
                    <a:gd name="T6" fmla="*/ 6 w 18"/>
                    <a:gd name="T7" fmla="*/ 13 h 20"/>
                    <a:gd name="T8" fmla="*/ 9 w 18"/>
                    <a:gd name="T9" fmla="*/ 14 h 20"/>
                    <a:gd name="T10" fmla="*/ 10 w 18"/>
                    <a:gd name="T11" fmla="*/ 16 h 20"/>
                    <a:gd name="T12" fmla="*/ 13 w 18"/>
                    <a:gd name="T13" fmla="*/ 19 h 20"/>
                    <a:gd name="T14" fmla="*/ 16 w 18"/>
                    <a:gd name="T15" fmla="*/ 15 h 20"/>
                    <a:gd name="T16" fmla="*/ 16 w 18"/>
                    <a:gd name="T17" fmla="*/ 13 h 20"/>
                    <a:gd name="T18" fmla="*/ 17 w 18"/>
                    <a:gd name="T19" fmla="*/ 11 h 20"/>
                    <a:gd name="T20" fmla="*/ 17 w 18"/>
                    <a:gd name="T21" fmla="*/ 9 h 20"/>
                    <a:gd name="T22" fmla="*/ 16 w 18"/>
                    <a:gd name="T23" fmla="*/ 6 h 20"/>
                    <a:gd name="T24" fmla="*/ 13 w 18"/>
                    <a:gd name="T25" fmla="*/ 5 h 20"/>
                    <a:gd name="T26" fmla="*/ 9 w 18"/>
                    <a:gd name="T27" fmla="*/ 2 h 20"/>
                    <a:gd name="T28" fmla="*/ 5 w 18"/>
                    <a:gd name="T29" fmla="*/ 1 h 20"/>
                    <a:gd name="T30" fmla="*/ 0 w 18"/>
                    <a:gd name="T3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20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3" y="12"/>
                      </a:lnTo>
                      <a:lnTo>
                        <a:pt x="6" y="13"/>
                      </a:lnTo>
                      <a:lnTo>
                        <a:pt x="9" y="14"/>
                      </a:lnTo>
                      <a:lnTo>
                        <a:pt x="10" y="16"/>
                      </a:lnTo>
                      <a:lnTo>
                        <a:pt x="13" y="19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6"/>
                      </a:lnTo>
                      <a:lnTo>
                        <a:pt x="13" y="5"/>
                      </a:lnTo>
                      <a:lnTo>
                        <a:pt x="9" y="2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3378" name="Freeform 18"/>
                <p:cNvSpPr>
                  <a:spLocks/>
                </p:cNvSpPr>
                <p:nvPr/>
              </p:nvSpPr>
              <p:spPr bwMode="auto">
                <a:xfrm>
                  <a:off x="3502" y="3880"/>
                  <a:ext cx="32" cy="54"/>
                </a:xfrm>
                <a:custGeom>
                  <a:avLst/>
                  <a:gdLst>
                    <a:gd name="T0" fmla="*/ 6 w 32"/>
                    <a:gd name="T1" fmla="*/ 0 h 54"/>
                    <a:gd name="T2" fmla="*/ 12 w 32"/>
                    <a:gd name="T3" fmla="*/ 2 h 54"/>
                    <a:gd name="T4" fmla="*/ 17 w 32"/>
                    <a:gd name="T5" fmla="*/ 3 h 54"/>
                    <a:gd name="T6" fmla="*/ 23 w 32"/>
                    <a:gd name="T7" fmla="*/ 6 h 54"/>
                    <a:gd name="T8" fmla="*/ 27 w 32"/>
                    <a:gd name="T9" fmla="*/ 9 h 54"/>
                    <a:gd name="T10" fmla="*/ 29 w 32"/>
                    <a:gd name="T11" fmla="*/ 11 h 54"/>
                    <a:gd name="T12" fmla="*/ 31 w 32"/>
                    <a:gd name="T13" fmla="*/ 14 h 54"/>
                    <a:gd name="T14" fmla="*/ 31 w 32"/>
                    <a:gd name="T15" fmla="*/ 23 h 54"/>
                    <a:gd name="T16" fmla="*/ 31 w 32"/>
                    <a:gd name="T17" fmla="*/ 31 h 54"/>
                    <a:gd name="T18" fmla="*/ 30 w 32"/>
                    <a:gd name="T19" fmla="*/ 35 h 54"/>
                    <a:gd name="T20" fmla="*/ 29 w 32"/>
                    <a:gd name="T21" fmla="*/ 37 h 54"/>
                    <a:gd name="T22" fmla="*/ 27 w 32"/>
                    <a:gd name="T23" fmla="*/ 40 h 54"/>
                    <a:gd name="T24" fmla="*/ 24 w 32"/>
                    <a:gd name="T25" fmla="*/ 43 h 54"/>
                    <a:gd name="T26" fmla="*/ 21 w 32"/>
                    <a:gd name="T27" fmla="*/ 45 h 54"/>
                    <a:gd name="T28" fmla="*/ 16 w 32"/>
                    <a:gd name="T29" fmla="*/ 48 h 54"/>
                    <a:gd name="T30" fmla="*/ 10 w 32"/>
                    <a:gd name="T31" fmla="*/ 50 h 54"/>
                    <a:gd name="T32" fmla="*/ 4 w 32"/>
                    <a:gd name="T33" fmla="*/ 52 h 54"/>
                    <a:gd name="T34" fmla="*/ 0 w 32"/>
                    <a:gd name="T35" fmla="*/ 53 h 54"/>
                    <a:gd name="T36" fmla="*/ 0 w 32"/>
                    <a:gd name="T37" fmla="*/ 34 h 54"/>
                    <a:gd name="T38" fmla="*/ 6 w 32"/>
                    <a:gd name="T39" fmla="*/ 32 h 54"/>
                    <a:gd name="T40" fmla="*/ 11 w 32"/>
                    <a:gd name="T41" fmla="*/ 30 h 54"/>
                    <a:gd name="T42" fmla="*/ 14 w 32"/>
                    <a:gd name="T43" fmla="*/ 29 h 54"/>
                    <a:gd name="T44" fmla="*/ 17 w 32"/>
                    <a:gd name="T45" fmla="*/ 27 h 54"/>
                    <a:gd name="T46" fmla="*/ 21 w 32"/>
                    <a:gd name="T47" fmla="*/ 24 h 54"/>
                    <a:gd name="T48" fmla="*/ 23 w 32"/>
                    <a:gd name="T49" fmla="*/ 22 h 54"/>
                    <a:gd name="T50" fmla="*/ 25 w 32"/>
                    <a:gd name="T51" fmla="*/ 18 h 54"/>
                    <a:gd name="T52" fmla="*/ 26 w 32"/>
                    <a:gd name="T53" fmla="*/ 14 h 54"/>
                    <a:gd name="T54" fmla="*/ 25 w 32"/>
                    <a:gd name="T55" fmla="*/ 10 h 54"/>
                    <a:gd name="T56" fmla="*/ 23 w 32"/>
                    <a:gd name="T57" fmla="*/ 8 h 54"/>
                    <a:gd name="T58" fmla="*/ 17 w 32"/>
                    <a:gd name="T59" fmla="*/ 4 h 54"/>
                    <a:gd name="T60" fmla="*/ 11 w 32"/>
                    <a:gd name="T61" fmla="*/ 3 h 54"/>
                    <a:gd name="T62" fmla="*/ 6 w 32"/>
                    <a:gd name="T63" fmla="*/ 1 h 54"/>
                    <a:gd name="T64" fmla="*/ 6 w 32"/>
                    <a:gd name="T6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" h="54">
                      <a:moveTo>
                        <a:pt x="6" y="0"/>
                      </a:moveTo>
                      <a:lnTo>
                        <a:pt x="12" y="2"/>
                      </a:lnTo>
                      <a:lnTo>
                        <a:pt x="17" y="3"/>
                      </a:lnTo>
                      <a:lnTo>
                        <a:pt x="23" y="6"/>
                      </a:lnTo>
                      <a:lnTo>
                        <a:pt x="27" y="9"/>
                      </a:lnTo>
                      <a:lnTo>
                        <a:pt x="29" y="11"/>
                      </a:lnTo>
                      <a:lnTo>
                        <a:pt x="31" y="14"/>
                      </a:lnTo>
                      <a:lnTo>
                        <a:pt x="31" y="23"/>
                      </a:lnTo>
                      <a:lnTo>
                        <a:pt x="31" y="31"/>
                      </a:lnTo>
                      <a:lnTo>
                        <a:pt x="30" y="35"/>
                      </a:lnTo>
                      <a:lnTo>
                        <a:pt x="29" y="37"/>
                      </a:lnTo>
                      <a:lnTo>
                        <a:pt x="27" y="40"/>
                      </a:lnTo>
                      <a:lnTo>
                        <a:pt x="24" y="43"/>
                      </a:lnTo>
                      <a:lnTo>
                        <a:pt x="21" y="45"/>
                      </a:lnTo>
                      <a:lnTo>
                        <a:pt x="16" y="48"/>
                      </a:lnTo>
                      <a:lnTo>
                        <a:pt x="10" y="50"/>
                      </a:lnTo>
                      <a:lnTo>
                        <a:pt x="4" y="52"/>
                      </a:lnTo>
                      <a:lnTo>
                        <a:pt x="0" y="53"/>
                      </a:lnTo>
                      <a:lnTo>
                        <a:pt x="0" y="34"/>
                      </a:lnTo>
                      <a:lnTo>
                        <a:pt x="6" y="32"/>
                      </a:lnTo>
                      <a:lnTo>
                        <a:pt x="11" y="30"/>
                      </a:lnTo>
                      <a:lnTo>
                        <a:pt x="14" y="29"/>
                      </a:lnTo>
                      <a:lnTo>
                        <a:pt x="17" y="27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25" y="18"/>
                      </a:lnTo>
                      <a:lnTo>
                        <a:pt x="26" y="14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17" y="4"/>
                      </a:lnTo>
                      <a:lnTo>
                        <a:pt x="11" y="3"/>
                      </a:lnTo>
                      <a:lnTo>
                        <a:pt x="6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3814" name="Group 19"/>
              <p:cNvGrpSpPr>
                <a:grpSpLocks/>
              </p:cNvGrpSpPr>
              <p:nvPr/>
            </p:nvGrpSpPr>
            <p:grpSpPr bwMode="auto">
              <a:xfrm>
                <a:off x="3488" y="3840"/>
                <a:ext cx="33" cy="53"/>
                <a:chOff x="3488" y="3840"/>
                <a:chExt cx="33" cy="53"/>
              </a:xfrm>
            </p:grpSpPr>
            <p:sp>
              <p:nvSpPr>
                <p:cNvPr id="143380" name="Freeform 20"/>
                <p:cNvSpPr>
                  <a:spLocks/>
                </p:cNvSpPr>
                <p:nvPr/>
              </p:nvSpPr>
              <p:spPr bwMode="auto">
                <a:xfrm>
                  <a:off x="3494" y="3873"/>
                  <a:ext cx="20" cy="20"/>
                </a:xfrm>
                <a:custGeom>
                  <a:avLst/>
                  <a:gdLst>
                    <a:gd name="T0" fmla="*/ 18 w 19"/>
                    <a:gd name="T1" fmla="*/ 19 h 20"/>
                    <a:gd name="T2" fmla="*/ 18 w 19"/>
                    <a:gd name="T3" fmla="*/ 8 h 20"/>
                    <a:gd name="T4" fmla="*/ 15 w 19"/>
                    <a:gd name="T5" fmla="*/ 6 h 20"/>
                    <a:gd name="T6" fmla="*/ 11 w 19"/>
                    <a:gd name="T7" fmla="*/ 6 h 20"/>
                    <a:gd name="T8" fmla="*/ 9 w 19"/>
                    <a:gd name="T9" fmla="*/ 4 h 20"/>
                    <a:gd name="T10" fmla="*/ 7 w 19"/>
                    <a:gd name="T11" fmla="*/ 3 h 20"/>
                    <a:gd name="T12" fmla="*/ 5 w 19"/>
                    <a:gd name="T13" fmla="*/ 0 h 20"/>
                    <a:gd name="T14" fmla="*/ 1 w 19"/>
                    <a:gd name="T15" fmla="*/ 4 h 20"/>
                    <a:gd name="T16" fmla="*/ 1 w 19"/>
                    <a:gd name="T17" fmla="*/ 6 h 20"/>
                    <a:gd name="T18" fmla="*/ 1 w 19"/>
                    <a:gd name="T19" fmla="*/ 8 h 20"/>
                    <a:gd name="T20" fmla="*/ 0 w 19"/>
                    <a:gd name="T21" fmla="*/ 10 h 20"/>
                    <a:gd name="T22" fmla="*/ 2 w 19"/>
                    <a:gd name="T23" fmla="*/ 13 h 20"/>
                    <a:gd name="T24" fmla="*/ 4 w 19"/>
                    <a:gd name="T25" fmla="*/ 14 h 20"/>
                    <a:gd name="T26" fmla="*/ 9 w 19"/>
                    <a:gd name="T27" fmla="*/ 16 h 20"/>
                    <a:gd name="T28" fmla="*/ 12 w 19"/>
                    <a:gd name="T29" fmla="*/ 18 h 20"/>
                    <a:gd name="T30" fmla="*/ 18 w 19"/>
                    <a:gd name="T31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0">
                      <a:moveTo>
                        <a:pt x="18" y="19"/>
                      </a:moveTo>
                      <a:lnTo>
                        <a:pt x="18" y="8"/>
                      </a:lnTo>
                      <a:lnTo>
                        <a:pt x="15" y="6"/>
                      </a:lnTo>
                      <a:lnTo>
                        <a:pt x="11" y="6"/>
                      </a:lnTo>
                      <a:lnTo>
                        <a:pt x="9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4" y="14"/>
                      </a:lnTo>
                      <a:lnTo>
                        <a:pt x="9" y="16"/>
                      </a:lnTo>
                      <a:lnTo>
                        <a:pt x="12" y="18"/>
                      </a:lnTo>
                      <a:lnTo>
                        <a:pt x="18" y="1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3381" name="Freeform 21"/>
                <p:cNvSpPr>
                  <a:spLocks/>
                </p:cNvSpPr>
                <p:nvPr/>
              </p:nvSpPr>
              <p:spPr bwMode="auto">
                <a:xfrm>
                  <a:off x="3488" y="3840"/>
                  <a:ext cx="34" cy="53"/>
                </a:xfrm>
                <a:custGeom>
                  <a:avLst/>
                  <a:gdLst>
                    <a:gd name="T0" fmla="*/ 26 w 33"/>
                    <a:gd name="T1" fmla="*/ 52 h 53"/>
                    <a:gd name="T2" fmla="*/ 20 w 33"/>
                    <a:gd name="T3" fmla="*/ 51 h 53"/>
                    <a:gd name="T4" fmla="*/ 14 w 33"/>
                    <a:gd name="T5" fmla="*/ 49 h 53"/>
                    <a:gd name="T6" fmla="*/ 8 w 33"/>
                    <a:gd name="T7" fmla="*/ 47 h 53"/>
                    <a:gd name="T8" fmla="*/ 5 w 33"/>
                    <a:gd name="T9" fmla="*/ 44 h 53"/>
                    <a:gd name="T10" fmla="*/ 2 w 33"/>
                    <a:gd name="T11" fmla="*/ 41 h 53"/>
                    <a:gd name="T12" fmla="*/ 0 w 33"/>
                    <a:gd name="T13" fmla="*/ 38 h 53"/>
                    <a:gd name="T14" fmla="*/ 0 w 33"/>
                    <a:gd name="T15" fmla="*/ 29 h 53"/>
                    <a:gd name="T16" fmla="*/ 0 w 33"/>
                    <a:gd name="T17" fmla="*/ 21 h 53"/>
                    <a:gd name="T18" fmla="*/ 1 w 33"/>
                    <a:gd name="T19" fmla="*/ 18 h 53"/>
                    <a:gd name="T20" fmla="*/ 2 w 33"/>
                    <a:gd name="T21" fmla="*/ 16 h 53"/>
                    <a:gd name="T22" fmla="*/ 5 w 33"/>
                    <a:gd name="T23" fmla="*/ 12 h 53"/>
                    <a:gd name="T24" fmla="*/ 8 w 33"/>
                    <a:gd name="T25" fmla="*/ 10 h 53"/>
                    <a:gd name="T26" fmla="*/ 11 w 33"/>
                    <a:gd name="T27" fmla="*/ 7 h 53"/>
                    <a:gd name="T28" fmla="*/ 16 w 33"/>
                    <a:gd name="T29" fmla="*/ 4 h 53"/>
                    <a:gd name="T30" fmla="*/ 22 w 33"/>
                    <a:gd name="T31" fmla="*/ 3 h 53"/>
                    <a:gd name="T32" fmla="*/ 28 w 33"/>
                    <a:gd name="T33" fmla="*/ 0 h 53"/>
                    <a:gd name="T34" fmla="*/ 32 w 33"/>
                    <a:gd name="T35" fmla="*/ 0 h 53"/>
                    <a:gd name="T36" fmla="*/ 32 w 33"/>
                    <a:gd name="T37" fmla="*/ 18 h 53"/>
                    <a:gd name="T38" fmla="*/ 26 w 33"/>
                    <a:gd name="T39" fmla="*/ 20 h 53"/>
                    <a:gd name="T40" fmla="*/ 21 w 33"/>
                    <a:gd name="T41" fmla="*/ 22 h 53"/>
                    <a:gd name="T42" fmla="*/ 17 w 33"/>
                    <a:gd name="T43" fmla="*/ 24 h 53"/>
                    <a:gd name="T44" fmla="*/ 14 w 33"/>
                    <a:gd name="T45" fmla="*/ 25 h 53"/>
                    <a:gd name="T46" fmla="*/ 10 w 33"/>
                    <a:gd name="T47" fmla="*/ 28 h 53"/>
                    <a:gd name="T48" fmla="*/ 8 w 33"/>
                    <a:gd name="T49" fmla="*/ 31 h 53"/>
                    <a:gd name="T50" fmla="*/ 6 w 33"/>
                    <a:gd name="T51" fmla="*/ 34 h 53"/>
                    <a:gd name="T52" fmla="*/ 6 w 33"/>
                    <a:gd name="T53" fmla="*/ 38 h 53"/>
                    <a:gd name="T54" fmla="*/ 6 w 33"/>
                    <a:gd name="T55" fmla="*/ 42 h 53"/>
                    <a:gd name="T56" fmla="*/ 9 w 33"/>
                    <a:gd name="T57" fmla="*/ 44 h 53"/>
                    <a:gd name="T58" fmla="*/ 14 w 33"/>
                    <a:gd name="T59" fmla="*/ 49 h 53"/>
                    <a:gd name="T60" fmla="*/ 21 w 33"/>
                    <a:gd name="T61" fmla="*/ 50 h 53"/>
                    <a:gd name="T62" fmla="*/ 26 w 33"/>
                    <a:gd name="T63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3" h="53">
                      <a:moveTo>
                        <a:pt x="26" y="52"/>
                      </a:moveTo>
                      <a:lnTo>
                        <a:pt x="20" y="51"/>
                      </a:lnTo>
                      <a:lnTo>
                        <a:pt x="14" y="49"/>
                      </a:lnTo>
                      <a:lnTo>
                        <a:pt x="8" y="47"/>
                      </a:lnTo>
                      <a:lnTo>
                        <a:pt x="5" y="44"/>
                      </a:lnTo>
                      <a:lnTo>
                        <a:pt x="2" y="41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5" y="12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16" y="4"/>
                      </a:lnTo>
                      <a:lnTo>
                        <a:pt x="22" y="3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2" y="18"/>
                      </a:lnTo>
                      <a:lnTo>
                        <a:pt x="26" y="20"/>
                      </a:lnTo>
                      <a:lnTo>
                        <a:pt x="21" y="22"/>
                      </a:lnTo>
                      <a:lnTo>
                        <a:pt x="17" y="24"/>
                      </a:lnTo>
                      <a:lnTo>
                        <a:pt x="14" y="25"/>
                      </a:lnTo>
                      <a:lnTo>
                        <a:pt x="10" y="28"/>
                      </a:lnTo>
                      <a:lnTo>
                        <a:pt x="8" y="31"/>
                      </a:lnTo>
                      <a:lnTo>
                        <a:pt x="6" y="34"/>
                      </a:lnTo>
                      <a:lnTo>
                        <a:pt x="6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4" y="49"/>
                      </a:lnTo>
                      <a:lnTo>
                        <a:pt x="21" y="50"/>
                      </a:lnTo>
                      <a:lnTo>
                        <a:pt x="26" y="52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23567" name="Group 22"/>
            <p:cNvGrpSpPr>
              <a:grpSpLocks/>
            </p:cNvGrpSpPr>
            <p:nvPr/>
          </p:nvGrpSpPr>
          <p:grpSpPr bwMode="auto">
            <a:xfrm>
              <a:off x="1989" y="2920"/>
              <a:ext cx="1551" cy="1007"/>
              <a:chOff x="1989" y="2920"/>
              <a:chExt cx="1551" cy="1007"/>
            </a:xfrm>
          </p:grpSpPr>
          <p:grpSp>
            <p:nvGrpSpPr>
              <p:cNvPr id="23589" name="Group 23"/>
              <p:cNvGrpSpPr>
                <a:grpSpLocks/>
              </p:cNvGrpSpPr>
              <p:nvPr/>
            </p:nvGrpSpPr>
            <p:grpSpPr bwMode="auto">
              <a:xfrm>
                <a:off x="1989" y="2920"/>
                <a:ext cx="1551" cy="1007"/>
                <a:chOff x="1989" y="2920"/>
                <a:chExt cx="1551" cy="1007"/>
              </a:xfrm>
            </p:grpSpPr>
            <p:grpSp>
              <p:nvGrpSpPr>
                <p:cNvPr id="23593" name="Group 24"/>
                <p:cNvGrpSpPr>
                  <a:grpSpLocks/>
                </p:cNvGrpSpPr>
                <p:nvPr/>
              </p:nvGrpSpPr>
              <p:grpSpPr bwMode="auto">
                <a:xfrm>
                  <a:off x="1989" y="2936"/>
                  <a:ext cx="1551" cy="991"/>
                  <a:chOff x="1989" y="2936"/>
                  <a:chExt cx="1551" cy="991"/>
                </a:xfrm>
              </p:grpSpPr>
              <p:grpSp>
                <p:nvGrpSpPr>
                  <p:cNvPr id="2360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989" y="2936"/>
                    <a:ext cx="1551" cy="991"/>
                    <a:chOff x="1989" y="2936"/>
                    <a:chExt cx="1551" cy="991"/>
                  </a:xfrm>
                </p:grpSpPr>
                <p:grpSp>
                  <p:nvGrpSpPr>
                    <p:cNvPr id="23609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89" y="2936"/>
                      <a:ext cx="1551" cy="991"/>
                      <a:chOff x="1989" y="2936"/>
                      <a:chExt cx="1551" cy="991"/>
                    </a:xfrm>
                  </p:grpSpPr>
                  <p:grpSp>
                    <p:nvGrpSpPr>
                      <p:cNvPr id="23611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9" y="2936"/>
                        <a:ext cx="1551" cy="991"/>
                        <a:chOff x="1989" y="2936"/>
                        <a:chExt cx="1551" cy="991"/>
                      </a:xfrm>
                    </p:grpSpPr>
                    <p:sp>
                      <p:nvSpPr>
                        <p:cNvPr id="143388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90" y="2990"/>
                          <a:ext cx="1515" cy="936"/>
                        </a:xfrm>
                        <a:custGeom>
                          <a:avLst/>
                          <a:gdLst>
                            <a:gd name="T0" fmla="*/ 1514 w 1515"/>
                            <a:gd name="T1" fmla="*/ 771 h 937"/>
                            <a:gd name="T2" fmla="*/ 1485 w 1515"/>
                            <a:gd name="T3" fmla="*/ 807 h 937"/>
                            <a:gd name="T4" fmla="*/ 371 w 1515"/>
                            <a:gd name="T5" fmla="*/ 936 h 937"/>
                            <a:gd name="T6" fmla="*/ 0 w 1515"/>
                            <a:gd name="T7" fmla="*/ 189 h 937"/>
                            <a:gd name="T8" fmla="*/ 22 w 1515"/>
                            <a:gd name="T9" fmla="*/ 0 h 937"/>
                            <a:gd name="T10" fmla="*/ 387 w 1515"/>
                            <a:gd name="T11" fmla="*/ 873 h 937"/>
                            <a:gd name="T12" fmla="*/ 1514 w 1515"/>
                            <a:gd name="T13" fmla="*/ 771 h 9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515" h="937">
                              <a:moveTo>
                                <a:pt x="1514" y="771"/>
                              </a:moveTo>
                              <a:lnTo>
                                <a:pt x="1485" y="807"/>
                              </a:lnTo>
                              <a:lnTo>
                                <a:pt x="371" y="936"/>
                              </a:lnTo>
                              <a:lnTo>
                                <a:pt x="0" y="189"/>
                              </a:lnTo>
                              <a:lnTo>
                                <a:pt x="22" y="0"/>
                              </a:lnTo>
                              <a:lnTo>
                                <a:pt x="387" y="873"/>
                              </a:lnTo>
                              <a:lnTo>
                                <a:pt x="1514" y="771"/>
                              </a:lnTo>
                            </a:path>
                          </a:pathLst>
                        </a:custGeom>
                        <a:solidFill>
                          <a:srgbClr val="5F5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3389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89" y="2936"/>
                          <a:ext cx="408" cy="954"/>
                        </a:xfrm>
                        <a:custGeom>
                          <a:avLst/>
                          <a:gdLst>
                            <a:gd name="T0" fmla="*/ 20 w 408"/>
                            <a:gd name="T1" fmla="*/ 0 h 954"/>
                            <a:gd name="T2" fmla="*/ 0 w 408"/>
                            <a:gd name="T3" fmla="*/ 34 h 954"/>
                            <a:gd name="T4" fmla="*/ 388 w 408"/>
                            <a:gd name="T5" fmla="*/ 953 h 954"/>
                            <a:gd name="T6" fmla="*/ 407 w 408"/>
                            <a:gd name="T7" fmla="*/ 917 h 954"/>
                            <a:gd name="T8" fmla="*/ 20 w 408"/>
                            <a:gd name="T9" fmla="*/ 0 h 95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408" h="954">
                              <a:moveTo>
                                <a:pt x="20" y="0"/>
                              </a:moveTo>
                              <a:lnTo>
                                <a:pt x="0" y="34"/>
                              </a:lnTo>
                              <a:lnTo>
                                <a:pt x="388" y="953"/>
                              </a:lnTo>
                              <a:lnTo>
                                <a:pt x="407" y="917"/>
                              </a:lnTo>
                              <a:lnTo>
                                <a:pt x="20" y="0"/>
                              </a:lnTo>
                            </a:path>
                          </a:pathLst>
                        </a:custGeom>
                        <a:solidFill>
                          <a:srgbClr val="3F3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3390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09" y="2936"/>
                          <a:ext cx="1531" cy="917"/>
                        </a:xfrm>
                        <a:custGeom>
                          <a:avLst/>
                          <a:gdLst>
                            <a:gd name="T0" fmla="*/ 1530 w 1531"/>
                            <a:gd name="T1" fmla="*/ 798 h 918"/>
                            <a:gd name="T2" fmla="*/ 387 w 1531"/>
                            <a:gd name="T3" fmla="*/ 917 h 918"/>
                            <a:gd name="T4" fmla="*/ 0 w 1531"/>
                            <a:gd name="T5" fmla="*/ 0 h 918"/>
                            <a:gd name="T6" fmla="*/ 820 w 1531"/>
                            <a:gd name="T7" fmla="*/ 0 h 918"/>
                            <a:gd name="T8" fmla="*/ 843 w 1531"/>
                            <a:gd name="T9" fmla="*/ 25 h 918"/>
                            <a:gd name="T10" fmla="*/ 1100 w 1531"/>
                            <a:gd name="T11" fmla="*/ 24 h 918"/>
                            <a:gd name="T12" fmla="*/ 1530 w 1531"/>
                            <a:gd name="T13" fmla="*/ 798 h 9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531" h="918">
                              <a:moveTo>
                                <a:pt x="1530" y="798"/>
                              </a:moveTo>
                              <a:lnTo>
                                <a:pt x="387" y="917"/>
                              </a:lnTo>
                              <a:lnTo>
                                <a:pt x="0" y="0"/>
                              </a:lnTo>
                              <a:lnTo>
                                <a:pt x="820" y="0"/>
                              </a:lnTo>
                              <a:lnTo>
                                <a:pt x="843" y="25"/>
                              </a:lnTo>
                              <a:lnTo>
                                <a:pt x="1100" y="24"/>
                              </a:lnTo>
                              <a:lnTo>
                                <a:pt x="1530" y="798"/>
                              </a:ln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3391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6" y="3734"/>
                          <a:ext cx="1164" cy="158"/>
                        </a:xfrm>
                        <a:custGeom>
                          <a:avLst/>
                          <a:gdLst>
                            <a:gd name="T0" fmla="*/ 1163 w 1164"/>
                            <a:gd name="T1" fmla="*/ 0 h 158"/>
                            <a:gd name="T2" fmla="*/ 1148 w 1164"/>
                            <a:gd name="T3" fmla="*/ 34 h 158"/>
                            <a:gd name="T4" fmla="*/ 0 w 1164"/>
                            <a:gd name="T5" fmla="*/ 157 h 158"/>
                            <a:gd name="T6" fmla="*/ 22 w 1164"/>
                            <a:gd name="T7" fmla="*/ 117 h 158"/>
                            <a:gd name="T8" fmla="*/ 1163 w 1164"/>
                            <a:gd name="T9" fmla="*/ 0 h 1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164" h="158">
                              <a:moveTo>
                                <a:pt x="1163" y="0"/>
                              </a:moveTo>
                              <a:lnTo>
                                <a:pt x="1148" y="34"/>
                              </a:lnTo>
                              <a:lnTo>
                                <a:pt x="0" y="157"/>
                              </a:lnTo>
                              <a:lnTo>
                                <a:pt x="22" y="117"/>
                              </a:lnTo>
                              <a:lnTo>
                                <a:pt x="1163" y="0"/>
                              </a:lnTo>
                            </a:path>
                          </a:pathLst>
                        </a:custGeom>
                        <a:solidFill>
                          <a:srgbClr val="9F9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grpSp>
                      <p:nvGrpSpPr>
                        <p:cNvPr id="23799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81" y="2957"/>
                          <a:ext cx="1130" cy="845"/>
                          <a:chOff x="2081" y="2957"/>
                          <a:chExt cx="1130" cy="845"/>
                        </a:xfrm>
                      </p:grpSpPr>
                      <p:sp>
                        <p:nvSpPr>
                          <p:cNvPr id="143393" name="Freeform 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81" y="2958"/>
                            <a:ext cx="813" cy="166"/>
                          </a:xfrm>
                          <a:custGeom>
                            <a:avLst/>
                            <a:gdLst>
                              <a:gd name="T0" fmla="*/ 743 w 813"/>
                              <a:gd name="T1" fmla="*/ 0 h 166"/>
                              <a:gd name="T2" fmla="*/ 0 w 813"/>
                              <a:gd name="T3" fmla="*/ 0 h 166"/>
                              <a:gd name="T4" fmla="*/ 75 w 813"/>
                              <a:gd name="T5" fmla="*/ 165 h 166"/>
                              <a:gd name="T6" fmla="*/ 812 w 813"/>
                              <a:gd name="T7" fmla="*/ 150 h 166"/>
                              <a:gd name="T8" fmla="*/ 743 w 813"/>
                              <a:gd name="T9" fmla="*/ 0 h 16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3" h="166">
                                <a:moveTo>
                                  <a:pt x="743" y="0"/>
                                </a:moveTo>
                                <a:lnTo>
                                  <a:pt x="0" y="0"/>
                                </a:lnTo>
                                <a:lnTo>
                                  <a:pt x="75" y="165"/>
                                </a:lnTo>
                                <a:lnTo>
                                  <a:pt x="812" y="150"/>
                                </a:lnTo>
                                <a:lnTo>
                                  <a:pt x="743" y="0"/>
                                </a:lnTo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  <p:grpSp>
                        <p:nvGrpSpPr>
                          <p:cNvPr id="23804" name="Group 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07" y="2989"/>
                            <a:ext cx="576" cy="77"/>
                            <a:chOff x="2207" y="2989"/>
                            <a:chExt cx="576" cy="77"/>
                          </a:xfrm>
                        </p:grpSpPr>
                        <p:sp>
                          <p:nvSpPr>
                            <p:cNvPr id="143395" name="Freeform 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06" y="2989"/>
                              <a:ext cx="542" cy="21"/>
                            </a:xfrm>
                            <a:custGeom>
                              <a:avLst/>
                              <a:gdLst>
                                <a:gd name="T0" fmla="*/ 540 w 541"/>
                                <a:gd name="T1" fmla="*/ 0 h 21"/>
                                <a:gd name="T2" fmla="*/ 521 w 541"/>
                                <a:gd name="T3" fmla="*/ 19 h 21"/>
                                <a:gd name="T4" fmla="*/ 10 w 541"/>
                                <a:gd name="T5" fmla="*/ 20 h 21"/>
                                <a:gd name="T6" fmla="*/ 0 w 541"/>
                                <a:gd name="T7" fmla="*/ 0 h 21"/>
                                <a:gd name="T8" fmla="*/ 540 w 541"/>
                                <a:gd name="T9" fmla="*/ 0 h 2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41" h="21">
                                  <a:moveTo>
                                    <a:pt x="540" y="0"/>
                                  </a:moveTo>
                                  <a:lnTo>
                                    <a:pt x="521" y="19"/>
                                  </a:lnTo>
                                  <a:lnTo>
                                    <a:pt x="10" y="2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540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396" name="Freeform 3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28" y="2989"/>
                              <a:ext cx="54" cy="74"/>
                            </a:xfrm>
                            <a:custGeom>
                              <a:avLst/>
                              <a:gdLst>
                                <a:gd name="T0" fmla="*/ 19 w 54"/>
                                <a:gd name="T1" fmla="*/ 0 h 74"/>
                                <a:gd name="T2" fmla="*/ 53 w 54"/>
                                <a:gd name="T3" fmla="*/ 73 h 74"/>
                                <a:gd name="T4" fmla="*/ 15 w 54"/>
                                <a:gd name="T5" fmla="*/ 54 h 74"/>
                                <a:gd name="T6" fmla="*/ 0 w 54"/>
                                <a:gd name="T7" fmla="*/ 20 h 74"/>
                                <a:gd name="T8" fmla="*/ 19 w 54"/>
                                <a:gd name="T9" fmla="*/ 0 h 7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4" h="74">
                                  <a:moveTo>
                                    <a:pt x="19" y="0"/>
                                  </a:moveTo>
                                  <a:lnTo>
                                    <a:pt x="53" y="73"/>
                                  </a:lnTo>
                                  <a:lnTo>
                                    <a:pt x="15" y="54"/>
                                  </a:lnTo>
                                  <a:lnTo>
                                    <a:pt x="0" y="20"/>
                                  </a:lnTo>
                                  <a:lnTo>
                                    <a:pt x="19" y="0"/>
                                  </a:lnTo>
                                </a:path>
                              </a:pathLst>
                            </a:custGeom>
                            <a:solidFill>
                              <a:srgbClr val="9F9F9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397" name="Freeform 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34" y="3043"/>
                              <a:ext cx="549" cy="23"/>
                            </a:xfrm>
                            <a:custGeom>
                              <a:avLst/>
                              <a:gdLst>
                                <a:gd name="T0" fmla="*/ 547 w 548"/>
                                <a:gd name="T1" fmla="*/ 19 h 23"/>
                                <a:gd name="T2" fmla="*/ 507 w 548"/>
                                <a:gd name="T3" fmla="*/ 0 h 23"/>
                                <a:gd name="T4" fmla="*/ 0 w 548"/>
                                <a:gd name="T5" fmla="*/ 0 h 23"/>
                                <a:gd name="T6" fmla="*/ 10 w 548"/>
                                <a:gd name="T7" fmla="*/ 22 h 23"/>
                                <a:gd name="T8" fmla="*/ 547 w 548"/>
                                <a:gd name="T9" fmla="*/ 19 h 2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48" h="23">
                                  <a:moveTo>
                                    <a:pt x="547" y="19"/>
                                  </a:moveTo>
                                  <a:lnTo>
                                    <a:pt x="507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10" y="22"/>
                                  </a:lnTo>
                                  <a:lnTo>
                                    <a:pt x="547" y="19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398" name="Freeform 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16" y="3010"/>
                              <a:ext cx="528" cy="35"/>
                            </a:xfrm>
                            <a:custGeom>
                              <a:avLst/>
                              <a:gdLst>
                                <a:gd name="T0" fmla="*/ 0 w 527"/>
                                <a:gd name="T1" fmla="*/ 0 h 35"/>
                                <a:gd name="T2" fmla="*/ 511 w 527"/>
                                <a:gd name="T3" fmla="*/ 0 h 35"/>
                                <a:gd name="T4" fmla="*/ 526 w 527"/>
                                <a:gd name="T5" fmla="*/ 34 h 35"/>
                                <a:gd name="T6" fmla="*/ 18 w 527"/>
                                <a:gd name="T7" fmla="*/ 34 h 35"/>
                                <a:gd name="T8" fmla="*/ 0 w 527"/>
                                <a:gd name="T9" fmla="*/ 0 h 3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27" h="35">
                                  <a:moveTo>
                                    <a:pt x="0" y="0"/>
                                  </a:moveTo>
                                  <a:lnTo>
                                    <a:pt x="511" y="0"/>
                                  </a:lnTo>
                                  <a:lnTo>
                                    <a:pt x="526" y="34"/>
                                  </a:lnTo>
                                  <a:lnTo>
                                    <a:pt x="18" y="34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DFDFD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43399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61" y="3149"/>
                            <a:ext cx="1050" cy="653"/>
                          </a:xfrm>
                          <a:custGeom>
                            <a:avLst/>
                            <a:gdLst>
                              <a:gd name="T0" fmla="*/ 744 w 1050"/>
                              <a:gd name="T1" fmla="*/ 0 h 654"/>
                              <a:gd name="T2" fmla="*/ 0 w 1050"/>
                              <a:gd name="T3" fmla="*/ 23 h 654"/>
                              <a:gd name="T4" fmla="*/ 279 w 1050"/>
                              <a:gd name="T5" fmla="*/ 653 h 654"/>
                              <a:gd name="T6" fmla="*/ 1049 w 1050"/>
                              <a:gd name="T7" fmla="*/ 583 h 654"/>
                              <a:gd name="T8" fmla="*/ 744 w 1050"/>
                              <a:gd name="T9" fmla="*/ 0 h 65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050" h="654">
                                <a:moveTo>
                                  <a:pt x="744" y="0"/>
                                </a:moveTo>
                                <a:lnTo>
                                  <a:pt x="0" y="23"/>
                                </a:lnTo>
                                <a:lnTo>
                                  <a:pt x="279" y="653"/>
                                </a:lnTo>
                                <a:lnTo>
                                  <a:pt x="1049" y="583"/>
                                </a:lnTo>
                                <a:lnTo>
                                  <a:pt x="744" y="0"/>
                                </a:lnTo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23800" name="Group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52" y="2959"/>
                          <a:ext cx="360" cy="773"/>
                          <a:chOff x="2852" y="2959"/>
                          <a:chExt cx="360" cy="773"/>
                        </a:xfrm>
                      </p:grpSpPr>
                      <p:sp>
                        <p:nvSpPr>
                          <p:cNvPr id="143401" name="Freeform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05" y="3119"/>
                            <a:ext cx="306" cy="613"/>
                          </a:xfrm>
                          <a:custGeom>
                            <a:avLst/>
                            <a:gdLst>
                              <a:gd name="T0" fmla="*/ 24 w 307"/>
                              <a:gd name="T1" fmla="*/ 0 h 614"/>
                              <a:gd name="T2" fmla="*/ 0 w 307"/>
                              <a:gd name="T3" fmla="*/ 29 h 614"/>
                              <a:gd name="T4" fmla="*/ 306 w 307"/>
                              <a:gd name="T5" fmla="*/ 613 h 614"/>
                              <a:gd name="T6" fmla="*/ 24 w 307"/>
                              <a:gd name="T7" fmla="*/ 0 h 6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307" h="614">
                                <a:moveTo>
                                  <a:pt x="24" y="0"/>
                                </a:moveTo>
                                <a:lnTo>
                                  <a:pt x="0" y="29"/>
                                </a:lnTo>
                                <a:lnTo>
                                  <a:pt x="306" y="613"/>
                                </a:lnTo>
                                <a:lnTo>
                                  <a:pt x="24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  <p:sp>
                        <p:nvSpPr>
                          <p:cNvPr id="143402" name="Freeform 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2" y="2960"/>
                            <a:ext cx="78" cy="160"/>
                          </a:xfrm>
                          <a:custGeom>
                            <a:avLst/>
                            <a:gdLst>
                              <a:gd name="T0" fmla="*/ 0 w 78"/>
                              <a:gd name="T1" fmla="*/ 0 h 160"/>
                              <a:gd name="T2" fmla="*/ 77 w 78"/>
                              <a:gd name="T3" fmla="*/ 159 h 1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78" h="160">
                                <a:moveTo>
                                  <a:pt x="0" y="0"/>
                                </a:moveTo>
                                <a:lnTo>
                                  <a:pt x="77" y="15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23612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42" y="3214"/>
                        <a:ext cx="493" cy="514"/>
                        <a:chOff x="2242" y="3214"/>
                        <a:chExt cx="493" cy="514"/>
                      </a:xfrm>
                    </p:grpSpPr>
                    <p:grpSp>
                      <p:nvGrpSpPr>
                        <p:cNvPr id="23665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77" y="3214"/>
                          <a:ext cx="358" cy="504"/>
                          <a:chOff x="2377" y="3214"/>
                          <a:chExt cx="358" cy="504"/>
                        </a:xfrm>
                      </p:grpSpPr>
                      <p:grpSp>
                        <p:nvGrpSpPr>
                          <p:cNvPr id="23731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77" y="3214"/>
                            <a:ext cx="156" cy="69"/>
                            <a:chOff x="2377" y="3214"/>
                            <a:chExt cx="156" cy="69"/>
                          </a:xfrm>
                        </p:grpSpPr>
                        <p:grpSp>
                          <p:nvGrpSpPr>
                            <p:cNvPr id="23788" name="Group 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77" y="3214"/>
                              <a:ext cx="156" cy="69"/>
                              <a:chOff x="2377" y="3214"/>
                              <a:chExt cx="156" cy="69"/>
                            </a:xfrm>
                          </p:grpSpPr>
                          <p:sp>
                            <p:nvSpPr>
                              <p:cNvPr id="143407" name="Freeform 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5" y="3214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08" name="Freeform 4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02" y="3263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09" name="Freeform 4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77" y="3219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10" name="Freeform 5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80" y="3215"/>
                              <a:ext cx="26" cy="49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9"/>
                                <a:gd name="T2" fmla="*/ 25 w 26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9">
                                  <a:moveTo>
                                    <a:pt x="0" y="0"/>
                                  </a:moveTo>
                                  <a:lnTo>
                                    <a:pt x="25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11" name="Oval 5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00" y="3227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12" name="Oval 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0" y="3245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732" name="Group 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05" y="3275"/>
                            <a:ext cx="156" cy="70"/>
                            <a:chOff x="2405" y="3275"/>
                            <a:chExt cx="156" cy="70"/>
                          </a:xfrm>
                        </p:grpSpPr>
                        <p:grpSp>
                          <p:nvGrpSpPr>
                            <p:cNvPr id="23781" name="Group 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05" y="3275"/>
                              <a:ext cx="156" cy="70"/>
                              <a:chOff x="2405" y="3275"/>
                              <a:chExt cx="156" cy="70"/>
                            </a:xfrm>
                          </p:grpSpPr>
                          <p:sp>
                            <p:nvSpPr>
                              <p:cNvPr id="143415" name="Freeform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14" y="3275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16" name="Freeform 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30" y="3324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17" name="Freeform 5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05" y="3280"/>
                                <a:ext cx="36" cy="66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18" name="Freeform 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09" y="3277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19" name="Oval 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8" y="3288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20" name="Oval 6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39" y="3306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733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35" y="3338"/>
                            <a:ext cx="156" cy="70"/>
                            <a:chOff x="2435" y="3338"/>
                            <a:chExt cx="156" cy="70"/>
                          </a:xfrm>
                        </p:grpSpPr>
                        <p:grpSp>
                          <p:nvGrpSpPr>
                            <p:cNvPr id="23774" name="Group 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35" y="3338"/>
                              <a:ext cx="156" cy="70"/>
                              <a:chOff x="2435" y="3338"/>
                              <a:chExt cx="156" cy="70"/>
                            </a:xfrm>
                          </p:grpSpPr>
                          <p:sp>
                            <p:nvSpPr>
                              <p:cNvPr id="143423" name="Freeform 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4" y="3339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24" name="Freeform 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0" y="3387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25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35" y="3343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26" name="Freeform 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39" y="3341"/>
                              <a:ext cx="25" cy="47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27" name="Oval 6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58" y="335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28" name="Oval 6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68" y="336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734" name="Group 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64" y="3400"/>
                            <a:ext cx="156" cy="69"/>
                            <a:chOff x="2464" y="3400"/>
                            <a:chExt cx="156" cy="69"/>
                          </a:xfrm>
                        </p:grpSpPr>
                        <p:grpSp>
                          <p:nvGrpSpPr>
                            <p:cNvPr id="23767" name="Group 7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64" y="3400"/>
                              <a:ext cx="156" cy="69"/>
                              <a:chOff x="2464" y="3400"/>
                              <a:chExt cx="156" cy="69"/>
                            </a:xfrm>
                          </p:grpSpPr>
                          <p:sp>
                            <p:nvSpPr>
                              <p:cNvPr id="143431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72" y="3400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32" name="Freeform 7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89" y="3449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33" name="Freeform 7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4" y="3405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8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8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8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34" name="Freeform 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67" y="3401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35" name="Oval 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87" y="3413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36" name="Oval 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96" y="3431"/>
                              <a:ext cx="6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735" name="Group 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92" y="3461"/>
                            <a:ext cx="156" cy="69"/>
                            <a:chOff x="2492" y="3461"/>
                            <a:chExt cx="156" cy="69"/>
                          </a:xfrm>
                        </p:grpSpPr>
                        <p:grpSp>
                          <p:nvGrpSpPr>
                            <p:cNvPr id="23760" name="Group 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92" y="3461"/>
                              <a:ext cx="156" cy="69"/>
                              <a:chOff x="2492" y="3461"/>
                              <a:chExt cx="156" cy="69"/>
                            </a:xfrm>
                          </p:grpSpPr>
                          <p:sp>
                            <p:nvSpPr>
                              <p:cNvPr id="143439" name="Freeform 7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01" y="3461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40" name="Freeform 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17" y="3510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41" name="Freeform 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92" y="3466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42" name="Freeform 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95" y="3462"/>
                              <a:ext cx="25" cy="49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43" name="Oval 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15" y="3474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44" name="Oval 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25" y="3492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736" name="Group 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1" y="3524"/>
                            <a:ext cx="156" cy="69"/>
                            <a:chOff x="2521" y="3524"/>
                            <a:chExt cx="156" cy="69"/>
                          </a:xfrm>
                        </p:grpSpPr>
                        <p:grpSp>
                          <p:nvGrpSpPr>
                            <p:cNvPr id="23753" name="Group 8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1" y="3524"/>
                              <a:ext cx="156" cy="69"/>
                              <a:chOff x="2521" y="3524"/>
                              <a:chExt cx="156" cy="69"/>
                            </a:xfrm>
                          </p:grpSpPr>
                          <p:sp>
                            <p:nvSpPr>
                              <p:cNvPr id="143447" name="Freeform 8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29" y="3525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48" name="Freeform 8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46" y="3573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49" name="Freeform 8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21" y="3530"/>
                                <a:ext cx="35" cy="64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50" name="Freeform 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23" y="3526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9"/>
                                <a:gd name="T2" fmla="*/ 25 w 26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9">
                                  <a:moveTo>
                                    <a:pt x="0" y="0"/>
                                  </a:moveTo>
                                  <a:lnTo>
                                    <a:pt x="25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51" name="Oval 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44" y="3536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52" name="Oval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3556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737" name="Group 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51" y="3585"/>
                            <a:ext cx="156" cy="70"/>
                            <a:chOff x="2551" y="3585"/>
                            <a:chExt cx="156" cy="70"/>
                          </a:xfrm>
                        </p:grpSpPr>
                        <p:grpSp>
                          <p:nvGrpSpPr>
                            <p:cNvPr id="23746" name="Group 9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51" y="3585"/>
                              <a:ext cx="156" cy="70"/>
                              <a:chOff x="2551" y="3585"/>
                              <a:chExt cx="156" cy="70"/>
                            </a:xfrm>
                          </p:grpSpPr>
                          <p:sp>
                            <p:nvSpPr>
                              <p:cNvPr id="143455" name="Freeform 9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59" y="3585"/>
                                <a:ext cx="148" cy="56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9 h 56"/>
                                  <a:gd name="T2" fmla="*/ 26 w 148"/>
                                  <a:gd name="T3" fmla="*/ 55 h 56"/>
                                  <a:gd name="T4" fmla="*/ 0 w 148"/>
                                  <a:gd name="T5" fmla="*/ 6 h 56"/>
                                  <a:gd name="T6" fmla="*/ 122 w 148"/>
                                  <a:gd name="T7" fmla="*/ 0 h 56"/>
                                  <a:gd name="T8" fmla="*/ 147 w 148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6">
                                    <a:moveTo>
                                      <a:pt x="147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56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76" y="3635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57" name="Freeform 9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51" y="3590"/>
                                <a:ext cx="35" cy="66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5"/>
                                  <a:gd name="T2" fmla="*/ 25 w 35"/>
                                  <a:gd name="T3" fmla="*/ 64 h 65"/>
                                  <a:gd name="T4" fmla="*/ 0 w 35"/>
                                  <a:gd name="T5" fmla="*/ 14 h 65"/>
                                  <a:gd name="T6" fmla="*/ 8 w 35"/>
                                  <a:gd name="T7" fmla="*/ 0 h 65"/>
                                  <a:gd name="T8" fmla="*/ 34 w 35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5">
                                    <a:moveTo>
                                      <a:pt x="34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58" name="Freeform 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53" y="3587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59" name="Oval 9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74" y="359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60" name="Oval 10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83" y="3616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738" name="Group 1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9" y="3648"/>
                            <a:ext cx="156" cy="70"/>
                            <a:chOff x="2579" y="3648"/>
                            <a:chExt cx="156" cy="70"/>
                          </a:xfrm>
                        </p:grpSpPr>
                        <p:grpSp>
                          <p:nvGrpSpPr>
                            <p:cNvPr id="23739" name="Group 10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79" y="3648"/>
                              <a:ext cx="156" cy="70"/>
                              <a:chOff x="2579" y="3648"/>
                              <a:chExt cx="156" cy="70"/>
                            </a:xfrm>
                          </p:grpSpPr>
                          <p:sp>
                            <p:nvSpPr>
                              <p:cNvPr id="143463" name="Freeform 1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88" y="3648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64" name="Freeform 10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04" y="3697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65" name="Freeform 1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79" y="3653"/>
                                <a:ext cx="36" cy="66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66" name="Freeform 1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82" y="3650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67" name="Oval 10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02" y="3662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68" name="Oval 10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12" y="367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</p:grpSp>
                    <p:grpSp>
                      <p:nvGrpSpPr>
                        <p:cNvPr id="23666" name="Group 1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42" y="3224"/>
                          <a:ext cx="358" cy="504"/>
                          <a:chOff x="2242" y="3224"/>
                          <a:chExt cx="358" cy="504"/>
                        </a:xfrm>
                      </p:grpSpPr>
                      <p:grpSp>
                        <p:nvGrpSpPr>
                          <p:cNvPr id="23667" name="Group 1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42" y="3224"/>
                            <a:ext cx="156" cy="70"/>
                            <a:chOff x="2242" y="3224"/>
                            <a:chExt cx="156" cy="70"/>
                          </a:xfrm>
                        </p:grpSpPr>
                        <p:grpSp>
                          <p:nvGrpSpPr>
                            <p:cNvPr id="23724" name="Group 11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42" y="3224"/>
                              <a:ext cx="156" cy="70"/>
                              <a:chOff x="2242" y="3224"/>
                              <a:chExt cx="156" cy="70"/>
                            </a:xfrm>
                          </p:grpSpPr>
                          <p:sp>
                            <p:nvSpPr>
                              <p:cNvPr id="143472" name="Freeform 1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50" y="3224"/>
                                <a:ext cx="148" cy="56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9 h 56"/>
                                  <a:gd name="T2" fmla="*/ 26 w 148"/>
                                  <a:gd name="T3" fmla="*/ 55 h 56"/>
                                  <a:gd name="T4" fmla="*/ 0 w 148"/>
                                  <a:gd name="T5" fmla="*/ 6 h 56"/>
                                  <a:gd name="T6" fmla="*/ 122 w 148"/>
                                  <a:gd name="T7" fmla="*/ 0 h 56"/>
                                  <a:gd name="T8" fmla="*/ 147 w 148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6">
                                    <a:moveTo>
                                      <a:pt x="147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73" name="Freeform 1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67" y="3273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74" name="Freeform 1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42" y="3229"/>
                                <a:ext cx="35" cy="66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5"/>
                                  <a:gd name="T2" fmla="*/ 25 w 35"/>
                                  <a:gd name="T3" fmla="*/ 64 h 65"/>
                                  <a:gd name="T4" fmla="*/ 0 w 35"/>
                                  <a:gd name="T5" fmla="*/ 14 h 65"/>
                                  <a:gd name="T6" fmla="*/ 8 w 35"/>
                                  <a:gd name="T7" fmla="*/ 0 h 65"/>
                                  <a:gd name="T8" fmla="*/ 34 w 35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5">
                                    <a:moveTo>
                                      <a:pt x="34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75" name="Freeform 1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44" y="3226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76" name="Oval 1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65" y="3237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77" name="Oval 1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74" y="3255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668" name="Group 1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70" y="3286"/>
                            <a:ext cx="156" cy="69"/>
                            <a:chOff x="2270" y="3286"/>
                            <a:chExt cx="156" cy="69"/>
                          </a:xfrm>
                        </p:grpSpPr>
                        <p:grpSp>
                          <p:nvGrpSpPr>
                            <p:cNvPr id="23717" name="Group 1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70" y="3286"/>
                              <a:ext cx="156" cy="69"/>
                              <a:chOff x="2270" y="3286"/>
                              <a:chExt cx="156" cy="69"/>
                            </a:xfrm>
                          </p:grpSpPr>
                          <p:sp>
                            <p:nvSpPr>
                              <p:cNvPr id="143480" name="Freeform 1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79" y="3286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81" name="Freeform 1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95" y="3335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82" name="Freeform 12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70" y="3290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83" name="Freeform 1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73" y="3286"/>
                              <a:ext cx="25" cy="49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84" name="Oval 1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93" y="3298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85" name="Oval 1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03" y="3316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669" name="Group 1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00" y="3349"/>
                            <a:ext cx="156" cy="69"/>
                            <a:chOff x="2300" y="3349"/>
                            <a:chExt cx="156" cy="69"/>
                          </a:xfrm>
                        </p:grpSpPr>
                        <p:grpSp>
                          <p:nvGrpSpPr>
                            <p:cNvPr id="23710" name="Group 1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00" y="3349"/>
                              <a:ext cx="156" cy="69"/>
                              <a:chOff x="2300" y="3349"/>
                              <a:chExt cx="156" cy="69"/>
                            </a:xfrm>
                          </p:grpSpPr>
                          <p:sp>
                            <p:nvSpPr>
                              <p:cNvPr id="143488" name="Freeform 1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09" y="3349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89" name="Freeform 1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25" y="3397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90" name="Freeform 1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00" y="3354"/>
                                <a:ext cx="36" cy="64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91" name="Freeform 13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03" y="3350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492" name="Oval 1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23" y="336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493" name="Oval 1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33" y="3380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670" name="Group 1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29" y="3410"/>
                            <a:ext cx="156" cy="69"/>
                            <a:chOff x="2329" y="3410"/>
                            <a:chExt cx="156" cy="69"/>
                          </a:xfrm>
                        </p:grpSpPr>
                        <p:grpSp>
                          <p:nvGrpSpPr>
                            <p:cNvPr id="23703" name="Group 1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29" y="3410"/>
                              <a:ext cx="156" cy="69"/>
                              <a:chOff x="2329" y="3410"/>
                              <a:chExt cx="156" cy="69"/>
                            </a:xfrm>
                          </p:grpSpPr>
                          <p:sp>
                            <p:nvSpPr>
                              <p:cNvPr id="143496" name="Freeform 1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37" y="3410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6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97" name="Freeform 1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54" y="3459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498" name="Freeform 1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29" y="3415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499" name="Freeform 1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31" y="3412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00" name="Oval 1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52" y="3423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501" name="Oval 1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61" y="344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671" name="Group 1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57" y="3471"/>
                            <a:ext cx="156" cy="70"/>
                            <a:chOff x="2357" y="3471"/>
                            <a:chExt cx="156" cy="70"/>
                          </a:xfrm>
                        </p:grpSpPr>
                        <p:grpSp>
                          <p:nvGrpSpPr>
                            <p:cNvPr id="23696" name="Group 1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57" y="3471"/>
                              <a:ext cx="156" cy="70"/>
                              <a:chOff x="2357" y="3471"/>
                              <a:chExt cx="156" cy="70"/>
                            </a:xfrm>
                          </p:grpSpPr>
                          <p:sp>
                            <p:nvSpPr>
                              <p:cNvPr id="143504" name="Freeform 1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66" y="3471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505" name="Freeform 1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2" y="3520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506" name="Freeform 14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57" y="3476"/>
                                <a:ext cx="36" cy="66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507" name="Freeform 1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60" y="3473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08" name="Oval 1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80" y="3484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509" name="Oval 1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90" y="3502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672" name="Group 1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86" y="3534"/>
                            <a:ext cx="156" cy="70"/>
                            <a:chOff x="2386" y="3534"/>
                            <a:chExt cx="156" cy="70"/>
                          </a:xfrm>
                        </p:grpSpPr>
                        <p:grpSp>
                          <p:nvGrpSpPr>
                            <p:cNvPr id="23689" name="Group 1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86" y="3534"/>
                              <a:ext cx="156" cy="70"/>
                              <a:chOff x="2386" y="3534"/>
                              <a:chExt cx="156" cy="70"/>
                            </a:xfrm>
                          </p:grpSpPr>
                          <p:sp>
                            <p:nvSpPr>
                              <p:cNvPr id="143512" name="Freeform 1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4" y="3534"/>
                                <a:ext cx="148" cy="56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9 h 56"/>
                                  <a:gd name="T2" fmla="*/ 26 w 148"/>
                                  <a:gd name="T3" fmla="*/ 55 h 56"/>
                                  <a:gd name="T4" fmla="*/ 0 w 148"/>
                                  <a:gd name="T5" fmla="*/ 6 h 56"/>
                                  <a:gd name="T6" fmla="*/ 122 w 148"/>
                                  <a:gd name="T7" fmla="*/ 0 h 56"/>
                                  <a:gd name="T8" fmla="*/ 147 w 148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6">
                                    <a:moveTo>
                                      <a:pt x="147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513" name="Freeform 15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11" y="3583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514" name="Freeform 1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6" y="3539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5"/>
                                  <a:gd name="T2" fmla="*/ 25 w 35"/>
                                  <a:gd name="T3" fmla="*/ 64 h 65"/>
                                  <a:gd name="T4" fmla="*/ 0 w 35"/>
                                  <a:gd name="T5" fmla="*/ 14 h 65"/>
                                  <a:gd name="T6" fmla="*/ 8 w 35"/>
                                  <a:gd name="T7" fmla="*/ 0 h 65"/>
                                  <a:gd name="T8" fmla="*/ 34 w 35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5">
                                    <a:moveTo>
                                      <a:pt x="34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515" name="Freeform 1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88" y="3536"/>
                              <a:ext cx="26" cy="47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16" name="Oval 1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09" y="3547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517" name="Oval 15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8" y="3565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673" name="Group 1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16" y="3596"/>
                            <a:ext cx="156" cy="69"/>
                            <a:chOff x="2416" y="3596"/>
                            <a:chExt cx="156" cy="69"/>
                          </a:xfrm>
                        </p:grpSpPr>
                        <p:grpSp>
                          <p:nvGrpSpPr>
                            <p:cNvPr id="23682" name="Group 15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16" y="3596"/>
                              <a:ext cx="156" cy="69"/>
                              <a:chOff x="2416" y="3596"/>
                              <a:chExt cx="156" cy="69"/>
                            </a:xfrm>
                          </p:grpSpPr>
                          <p:sp>
                            <p:nvSpPr>
                              <p:cNvPr id="143520" name="Freeform 1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24" y="3596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521" name="Freeform 16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1" y="3645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522" name="Freeform 1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16" y="3601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523" name="Freeform 1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18" y="3597"/>
                              <a:ext cx="26" cy="49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9"/>
                                <a:gd name="T2" fmla="*/ 25 w 26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9">
                                  <a:moveTo>
                                    <a:pt x="0" y="0"/>
                                  </a:moveTo>
                                  <a:lnTo>
                                    <a:pt x="25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24" name="Oval 1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39" y="360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525" name="Oval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48" y="3627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3674" name="Group 1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44" y="3659"/>
                            <a:ext cx="156" cy="69"/>
                            <a:chOff x="2444" y="3659"/>
                            <a:chExt cx="156" cy="69"/>
                          </a:xfrm>
                        </p:grpSpPr>
                        <p:grpSp>
                          <p:nvGrpSpPr>
                            <p:cNvPr id="23675" name="Group 16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44" y="3659"/>
                              <a:ext cx="156" cy="69"/>
                              <a:chOff x="2444" y="3659"/>
                              <a:chExt cx="156" cy="69"/>
                            </a:xfrm>
                          </p:grpSpPr>
                          <p:sp>
                            <p:nvSpPr>
                              <p:cNvPr id="143528" name="Freeform 1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53" y="3659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529" name="Freeform 1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9" y="3708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3530" name="Freeform 1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4" y="3664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3531" name="Freeform 1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47" y="3660"/>
                              <a:ext cx="25" cy="49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32" name="Oval 1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67" y="367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3533" name="Oval 1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77" y="3690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3613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7" y="3309"/>
                        <a:ext cx="348" cy="279"/>
                        <a:chOff x="2737" y="3309"/>
                        <a:chExt cx="348" cy="279"/>
                      </a:xfrm>
                    </p:grpSpPr>
                    <p:grpSp>
                      <p:nvGrpSpPr>
                        <p:cNvPr id="23614" name="Group 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90" y="3309"/>
                          <a:ext cx="195" cy="273"/>
                          <a:chOff x="2890" y="3309"/>
                          <a:chExt cx="195" cy="273"/>
                        </a:xfrm>
                      </p:grpSpPr>
                      <p:grpSp>
                        <p:nvGrpSpPr>
                          <p:cNvPr id="23649" name="Group 1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90" y="3309"/>
                            <a:ext cx="91" cy="65"/>
                            <a:chOff x="2890" y="3309"/>
                            <a:chExt cx="91" cy="65"/>
                          </a:xfrm>
                        </p:grpSpPr>
                        <p:sp>
                          <p:nvSpPr>
                            <p:cNvPr id="143537" name="Freeform 17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94" y="3310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38" name="Freeform 1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19" y="3368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39" name="Freeform 1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90" y="3313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3650" name="Group 1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24" y="3378"/>
                            <a:ext cx="92" cy="64"/>
                            <a:chOff x="2924" y="3378"/>
                            <a:chExt cx="92" cy="64"/>
                          </a:xfrm>
                        </p:grpSpPr>
                        <p:sp>
                          <p:nvSpPr>
                            <p:cNvPr id="143541" name="Freeform 1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29" y="3379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42" name="Freeform 1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53" y="3438"/>
                              <a:ext cx="64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2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2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43" name="Freeform 1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24" y="3383"/>
                              <a:ext cx="27" cy="60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0"/>
                                <a:gd name="T2" fmla="*/ 0 w 27"/>
                                <a:gd name="T3" fmla="*/ 8 h 60"/>
                                <a:gd name="T4" fmla="*/ 22 w 27"/>
                                <a:gd name="T5" fmla="*/ 59 h 60"/>
                                <a:gd name="T6" fmla="*/ 26 w 27"/>
                                <a:gd name="T7" fmla="*/ 52 h 60"/>
                                <a:gd name="T8" fmla="*/ 4 w 27"/>
                                <a:gd name="T9" fmla="*/ 0 h 6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0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59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3651" name="Group 1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59" y="3448"/>
                            <a:ext cx="91" cy="65"/>
                            <a:chOff x="2959" y="3448"/>
                            <a:chExt cx="91" cy="65"/>
                          </a:xfrm>
                        </p:grpSpPr>
                        <p:sp>
                          <p:nvSpPr>
                            <p:cNvPr id="143545" name="Freeform 1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62" y="3449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46" name="Freeform 1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88" y="3507"/>
                              <a:ext cx="63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47" name="Freeform 1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59" y="3452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3652" name="Group 18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93" y="3517"/>
                            <a:ext cx="92" cy="65"/>
                            <a:chOff x="2993" y="3517"/>
                            <a:chExt cx="92" cy="65"/>
                          </a:xfrm>
                        </p:grpSpPr>
                        <p:sp>
                          <p:nvSpPr>
                            <p:cNvPr id="143549" name="Freeform 1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98" y="3518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50" name="Freeform 1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22" y="3577"/>
                              <a:ext cx="63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3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51" name="Freeform 1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93" y="3522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23615" name="Group 1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15" y="3312"/>
                          <a:ext cx="195" cy="273"/>
                          <a:chOff x="2815" y="3312"/>
                          <a:chExt cx="195" cy="273"/>
                        </a:xfrm>
                      </p:grpSpPr>
                      <p:grpSp>
                        <p:nvGrpSpPr>
                          <p:cNvPr id="23633" name="Group 1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15" y="3312"/>
                            <a:ext cx="91" cy="65"/>
                            <a:chOff x="2815" y="3312"/>
                            <a:chExt cx="91" cy="65"/>
                          </a:xfrm>
                        </p:grpSpPr>
                        <p:sp>
                          <p:nvSpPr>
                            <p:cNvPr id="143554" name="Freeform 1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20" y="3313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55" name="Freeform 1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5" y="3371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56" name="Freeform 1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16" y="3316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3634" name="Group 1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49" y="3381"/>
                            <a:ext cx="92" cy="64"/>
                            <a:chOff x="2849" y="3381"/>
                            <a:chExt cx="92" cy="64"/>
                          </a:xfrm>
                        </p:grpSpPr>
                        <p:sp>
                          <p:nvSpPr>
                            <p:cNvPr id="143558" name="Freeform 1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54" y="3382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1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1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59" name="Freeform 19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78" y="3440"/>
                              <a:ext cx="63" cy="6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6"/>
                                <a:gd name="T2" fmla="*/ 56 w 63"/>
                                <a:gd name="T3" fmla="*/ 3 h 6"/>
                                <a:gd name="T4" fmla="*/ 0 w 63"/>
                                <a:gd name="T5" fmla="*/ 5 h 6"/>
                                <a:gd name="T6" fmla="*/ 4 w 63"/>
                                <a:gd name="T7" fmla="*/ 2 h 6"/>
                                <a:gd name="T8" fmla="*/ 62 w 63"/>
                                <a:gd name="T9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6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5"/>
                                  </a:lnTo>
                                  <a:lnTo>
                                    <a:pt x="4" y="2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60" name="Freeform 20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9" y="3386"/>
                              <a:ext cx="27" cy="60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0"/>
                                <a:gd name="T2" fmla="*/ 0 w 27"/>
                                <a:gd name="T3" fmla="*/ 8 h 60"/>
                                <a:gd name="T4" fmla="*/ 22 w 27"/>
                                <a:gd name="T5" fmla="*/ 59 h 60"/>
                                <a:gd name="T6" fmla="*/ 26 w 27"/>
                                <a:gd name="T7" fmla="*/ 52 h 60"/>
                                <a:gd name="T8" fmla="*/ 4 w 27"/>
                                <a:gd name="T9" fmla="*/ 0 h 6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0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59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3635" name="Group 2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84" y="3451"/>
                            <a:ext cx="91" cy="65"/>
                            <a:chOff x="2884" y="3451"/>
                            <a:chExt cx="91" cy="65"/>
                          </a:xfrm>
                        </p:grpSpPr>
                        <p:sp>
                          <p:nvSpPr>
                            <p:cNvPr id="143562" name="Freeform 2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88" y="3451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63" name="Freeform 2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13" y="3510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64" name="Freeform 2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84" y="3455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3636" name="Group 2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18" y="3520"/>
                            <a:ext cx="92" cy="65"/>
                            <a:chOff x="2918" y="3520"/>
                            <a:chExt cx="92" cy="65"/>
                          </a:xfrm>
                        </p:grpSpPr>
                        <p:sp>
                          <p:nvSpPr>
                            <p:cNvPr id="143566" name="Freeform 2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23" y="3521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67" name="Freeform 2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47" y="3580"/>
                              <a:ext cx="63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3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68" name="Freeform 2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18" y="3525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23616" name="Group 2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37" y="3315"/>
                          <a:ext cx="195" cy="273"/>
                          <a:chOff x="2737" y="3315"/>
                          <a:chExt cx="195" cy="273"/>
                        </a:xfrm>
                      </p:grpSpPr>
                      <p:grpSp>
                        <p:nvGrpSpPr>
                          <p:cNvPr id="23617" name="Group 2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37" y="3315"/>
                            <a:ext cx="91" cy="65"/>
                            <a:chOff x="2737" y="3315"/>
                            <a:chExt cx="91" cy="65"/>
                          </a:xfrm>
                        </p:grpSpPr>
                        <p:sp>
                          <p:nvSpPr>
                            <p:cNvPr id="143571" name="Freeform 21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42" y="3315"/>
                              <a:ext cx="86" cy="56"/>
                            </a:xfrm>
                            <a:custGeom>
                              <a:avLst/>
                              <a:gdLst>
                                <a:gd name="T0" fmla="*/ 58 w 86"/>
                                <a:gd name="T1" fmla="*/ 0 h 56"/>
                                <a:gd name="T2" fmla="*/ 85 w 86"/>
                                <a:gd name="T3" fmla="*/ 52 h 56"/>
                                <a:gd name="T4" fmla="*/ 26 w 86"/>
                                <a:gd name="T5" fmla="*/ 55 h 56"/>
                                <a:gd name="T6" fmla="*/ 0 w 86"/>
                                <a:gd name="T7" fmla="*/ 3 h 56"/>
                                <a:gd name="T8" fmla="*/ 58 w 86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6" h="56">
                                  <a:moveTo>
                                    <a:pt x="58" y="0"/>
                                  </a:moveTo>
                                  <a:lnTo>
                                    <a:pt x="85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8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72" name="Freeform 21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66" y="3374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73" name="Freeform 21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37" y="3319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3618" name="Group 2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71" y="3384"/>
                            <a:ext cx="92" cy="64"/>
                            <a:chOff x="2771" y="3384"/>
                            <a:chExt cx="92" cy="64"/>
                          </a:xfrm>
                        </p:grpSpPr>
                        <p:sp>
                          <p:nvSpPr>
                            <p:cNvPr id="143575" name="Freeform 2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76" y="3385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1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1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76" name="Freeform 21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00" y="3443"/>
                              <a:ext cx="64" cy="6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6"/>
                                <a:gd name="T2" fmla="*/ 56 w 63"/>
                                <a:gd name="T3" fmla="*/ 3 h 6"/>
                                <a:gd name="T4" fmla="*/ 0 w 63"/>
                                <a:gd name="T5" fmla="*/ 5 h 6"/>
                                <a:gd name="T6" fmla="*/ 4 w 63"/>
                                <a:gd name="T7" fmla="*/ 2 h 6"/>
                                <a:gd name="T8" fmla="*/ 62 w 63"/>
                                <a:gd name="T9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6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5"/>
                                  </a:lnTo>
                                  <a:lnTo>
                                    <a:pt x="4" y="2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77" name="Freeform 21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71" y="3389"/>
                              <a:ext cx="27" cy="60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0"/>
                                <a:gd name="T2" fmla="*/ 0 w 27"/>
                                <a:gd name="T3" fmla="*/ 8 h 60"/>
                                <a:gd name="T4" fmla="*/ 22 w 27"/>
                                <a:gd name="T5" fmla="*/ 59 h 60"/>
                                <a:gd name="T6" fmla="*/ 26 w 27"/>
                                <a:gd name="T7" fmla="*/ 52 h 60"/>
                                <a:gd name="T8" fmla="*/ 4 w 27"/>
                                <a:gd name="T9" fmla="*/ 0 h 6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0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59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3619" name="Group 2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6" y="3454"/>
                            <a:ext cx="91" cy="65"/>
                            <a:chOff x="2806" y="3454"/>
                            <a:chExt cx="91" cy="65"/>
                          </a:xfrm>
                        </p:grpSpPr>
                        <p:sp>
                          <p:nvSpPr>
                            <p:cNvPr id="143579" name="Freeform 2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10" y="3454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80" name="Freeform 22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35" y="3513"/>
                              <a:ext cx="63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81" name="Freeform 2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06" y="3458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3620" name="Group 2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40" y="3523"/>
                            <a:ext cx="92" cy="65"/>
                            <a:chOff x="2840" y="3523"/>
                            <a:chExt cx="92" cy="65"/>
                          </a:xfrm>
                        </p:grpSpPr>
                        <p:sp>
                          <p:nvSpPr>
                            <p:cNvPr id="143583" name="Freeform 2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6" y="3524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84" name="Freeform 22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70" y="3583"/>
                              <a:ext cx="63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3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3585" name="Freeform 22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1" y="3528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143586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436" y="3649"/>
                      <a:ext cx="28" cy="49"/>
                    </a:xfrm>
                    <a:custGeom>
                      <a:avLst/>
                      <a:gdLst>
                        <a:gd name="T0" fmla="*/ 14 w 28"/>
                        <a:gd name="T1" fmla="*/ 0 h 49"/>
                        <a:gd name="T2" fmla="*/ 25 w 28"/>
                        <a:gd name="T3" fmla="*/ 19 h 49"/>
                        <a:gd name="T4" fmla="*/ 27 w 28"/>
                        <a:gd name="T5" fmla="*/ 25 h 49"/>
                        <a:gd name="T6" fmla="*/ 26 w 28"/>
                        <a:gd name="T7" fmla="*/ 31 h 49"/>
                        <a:gd name="T8" fmla="*/ 25 w 28"/>
                        <a:gd name="T9" fmla="*/ 36 h 49"/>
                        <a:gd name="T10" fmla="*/ 22 w 28"/>
                        <a:gd name="T11" fmla="*/ 40 h 49"/>
                        <a:gd name="T12" fmla="*/ 18 w 28"/>
                        <a:gd name="T13" fmla="*/ 43 h 49"/>
                        <a:gd name="T14" fmla="*/ 13 w 28"/>
                        <a:gd name="T15" fmla="*/ 46 h 49"/>
                        <a:gd name="T16" fmla="*/ 7 w 28"/>
                        <a:gd name="T17" fmla="*/ 48 h 49"/>
                        <a:gd name="T18" fmla="*/ 0 w 28"/>
                        <a:gd name="T19" fmla="*/ 48 h 49"/>
                        <a:gd name="T20" fmla="*/ 4 w 28"/>
                        <a:gd name="T21" fmla="*/ 46 h 49"/>
                        <a:gd name="T22" fmla="*/ 9 w 28"/>
                        <a:gd name="T23" fmla="*/ 35 h 49"/>
                        <a:gd name="T24" fmla="*/ 10 w 28"/>
                        <a:gd name="T25" fmla="*/ 31 h 49"/>
                        <a:gd name="T26" fmla="*/ 10 w 28"/>
                        <a:gd name="T27" fmla="*/ 28 h 49"/>
                        <a:gd name="T28" fmla="*/ 11 w 28"/>
                        <a:gd name="T29" fmla="*/ 9 h 49"/>
                        <a:gd name="T30" fmla="*/ 14 w 28"/>
                        <a:gd name="T31" fmla="*/ 0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8" h="49">
                          <a:moveTo>
                            <a:pt x="14" y="0"/>
                          </a:moveTo>
                          <a:lnTo>
                            <a:pt x="25" y="19"/>
                          </a:lnTo>
                          <a:lnTo>
                            <a:pt x="27" y="25"/>
                          </a:lnTo>
                          <a:lnTo>
                            <a:pt x="26" y="31"/>
                          </a:lnTo>
                          <a:lnTo>
                            <a:pt x="25" y="36"/>
                          </a:lnTo>
                          <a:lnTo>
                            <a:pt x="22" y="40"/>
                          </a:lnTo>
                          <a:lnTo>
                            <a:pt x="18" y="43"/>
                          </a:lnTo>
                          <a:lnTo>
                            <a:pt x="13" y="46"/>
                          </a:lnTo>
                          <a:lnTo>
                            <a:pt x="7" y="48"/>
                          </a:lnTo>
                          <a:lnTo>
                            <a:pt x="0" y="48"/>
                          </a:lnTo>
                          <a:lnTo>
                            <a:pt x="4" y="46"/>
                          </a:lnTo>
                          <a:lnTo>
                            <a:pt x="9" y="35"/>
                          </a:lnTo>
                          <a:lnTo>
                            <a:pt x="10" y="31"/>
                          </a:lnTo>
                          <a:lnTo>
                            <a:pt x="10" y="28"/>
                          </a:lnTo>
                          <a:lnTo>
                            <a:pt x="11" y="9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de-DE"/>
                    </a:p>
                  </p:txBody>
                </p:sp>
              </p:grpSp>
              <p:sp>
                <p:nvSpPr>
                  <p:cNvPr id="143587" name="Freeform 227"/>
                  <p:cNvSpPr>
                    <a:spLocks/>
                  </p:cNvSpPr>
                  <p:nvPr/>
                </p:nvSpPr>
                <p:spPr bwMode="auto">
                  <a:xfrm>
                    <a:off x="3142" y="3477"/>
                    <a:ext cx="27" cy="55"/>
                  </a:xfrm>
                  <a:custGeom>
                    <a:avLst/>
                    <a:gdLst>
                      <a:gd name="T0" fmla="*/ 26 w 27"/>
                      <a:gd name="T1" fmla="*/ 0 h 55"/>
                      <a:gd name="T2" fmla="*/ 12 w 27"/>
                      <a:gd name="T3" fmla="*/ 2 h 55"/>
                      <a:gd name="T4" fmla="*/ 6 w 27"/>
                      <a:gd name="T5" fmla="*/ 3 h 55"/>
                      <a:gd name="T6" fmla="*/ 3 w 27"/>
                      <a:gd name="T7" fmla="*/ 6 h 55"/>
                      <a:gd name="T8" fmla="*/ 1 w 27"/>
                      <a:gd name="T9" fmla="*/ 10 h 55"/>
                      <a:gd name="T10" fmla="*/ 0 w 27"/>
                      <a:gd name="T11" fmla="*/ 13 h 55"/>
                      <a:gd name="T12" fmla="*/ 1 w 27"/>
                      <a:gd name="T13" fmla="*/ 18 h 55"/>
                      <a:gd name="T14" fmla="*/ 17 w 27"/>
                      <a:gd name="T15" fmla="*/ 54 h 55"/>
                      <a:gd name="T16" fmla="*/ 26 w 27"/>
                      <a:gd name="T17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55">
                        <a:moveTo>
                          <a:pt x="26" y="0"/>
                        </a:moveTo>
                        <a:lnTo>
                          <a:pt x="12" y="2"/>
                        </a:lnTo>
                        <a:lnTo>
                          <a:pt x="6" y="3"/>
                        </a:lnTo>
                        <a:lnTo>
                          <a:pt x="3" y="6"/>
                        </a:lnTo>
                        <a:lnTo>
                          <a:pt x="1" y="10"/>
                        </a:lnTo>
                        <a:lnTo>
                          <a:pt x="0" y="13"/>
                        </a:lnTo>
                        <a:lnTo>
                          <a:pt x="1" y="18"/>
                        </a:lnTo>
                        <a:lnTo>
                          <a:pt x="17" y="54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5F5F5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3594" name="Group 228"/>
                <p:cNvGrpSpPr>
                  <a:grpSpLocks/>
                </p:cNvGrpSpPr>
                <p:nvPr/>
              </p:nvGrpSpPr>
              <p:grpSpPr bwMode="auto">
                <a:xfrm>
                  <a:off x="2897" y="2920"/>
                  <a:ext cx="567" cy="794"/>
                  <a:chOff x="2897" y="2920"/>
                  <a:chExt cx="567" cy="794"/>
                </a:xfrm>
              </p:grpSpPr>
              <p:sp>
                <p:nvSpPr>
                  <p:cNvPr id="143589" name="Freeform 229"/>
                  <p:cNvSpPr>
                    <a:spLocks/>
                  </p:cNvSpPr>
                  <p:nvPr/>
                </p:nvSpPr>
                <p:spPr bwMode="auto">
                  <a:xfrm>
                    <a:off x="3159" y="3464"/>
                    <a:ext cx="290" cy="250"/>
                  </a:xfrm>
                  <a:custGeom>
                    <a:avLst/>
                    <a:gdLst>
                      <a:gd name="T0" fmla="*/ 280 w 290"/>
                      <a:gd name="T1" fmla="*/ 233 h 250"/>
                      <a:gd name="T2" fmla="*/ 285 w 290"/>
                      <a:gd name="T3" fmla="*/ 223 h 250"/>
                      <a:gd name="T4" fmla="*/ 287 w 290"/>
                      <a:gd name="T5" fmla="*/ 216 h 250"/>
                      <a:gd name="T6" fmla="*/ 288 w 290"/>
                      <a:gd name="T7" fmla="*/ 208 h 250"/>
                      <a:gd name="T8" fmla="*/ 288 w 290"/>
                      <a:gd name="T9" fmla="*/ 201 h 250"/>
                      <a:gd name="T10" fmla="*/ 288 w 290"/>
                      <a:gd name="T11" fmla="*/ 192 h 250"/>
                      <a:gd name="T12" fmla="*/ 289 w 290"/>
                      <a:gd name="T13" fmla="*/ 186 h 250"/>
                      <a:gd name="T14" fmla="*/ 282 w 290"/>
                      <a:gd name="T15" fmla="*/ 196 h 250"/>
                      <a:gd name="T16" fmla="*/ 278 w 290"/>
                      <a:gd name="T17" fmla="*/ 201 h 250"/>
                      <a:gd name="T18" fmla="*/ 271 w 290"/>
                      <a:gd name="T19" fmla="*/ 206 h 250"/>
                      <a:gd name="T20" fmla="*/ 175 w 290"/>
                      <a:gd name="T21" fmla="*/ 215 h 250"/>
                      <a:gd name="T22" fmla="*/ 161 w 290"/>
                      <a:gd name="T23" fmla="*/ 215 h 250"/>
                      <a:gd name="T24" fmla="*/ 152 w 290"/>
                      <a:gd name="T25" fmla="*/ 214 h 250"/>
                      <a:gd name="T26" fmla="*/ 145 w 290"/>
                      <a:gd name="T27" fmla="*/ 213 h 250"/>
                      <a:gd name="T28" fmla="*/ 135 w 290"/>
                      <a:gd name="T29" fmla="*/ 210 h 250"/>
                      <a:gd name="T30" fmla="*/ 127 w 290"/>
                      <a:gd name="T31" fmla="*/ 206 h 250"/>
                      <a:gd name="T32" fmla="*/ 119 w 290"/>
                      <a:gd name="T33" fmla="*/ 202 h 250"/>
                      <a:gd name="T34" fmla="*/ 110 w 290"/>
                      <a:gd name="T35" fmla="*/ 196 h 250"/>
                      <a:gd name="T36" fmla="*/ 104 w 290"/>
                      <a:gd name="T37" fmla="*/ 188 h 250"/>
                      <a:gd name="T38" fmla="*/ 97 w 290"/>
                      <a:gd name="T39" fmla="*/ 178 h 250"/>
                      <a:gd name="T40" fmla="*/ 31 w 290"/>
                      <a:gd name="T41" fmla="*/ 0 h 250"/>
                      <a:gd name="T42" fmla="*/ 25 w 290"/>
                      <a:gd name="T43" fmla="*/ 1 h 250"/>
                      <a:gd name="T44" fmla="*/ 21 w 290"/>
                      <a:gd name="T45" fmla="*/ 4 h 250"/>
                      <a:gd name="T46" fmla="*/ 15 w 290"/>
                      <a:gd name="T47" fmla="*/ 8 h 250"/>
                      <a:gd name="T48" fmla="*/ 12 w 290"/>
                      <a:gd name="T49" fmla="*/ 12 h 250"/>
                      <a:gd name="T50" fmla="*/ 10 w 290"/>
                      <a:gd name="T51" fmla="*/ 17 h 250"/>
                      <a:gd name="T52" fmla="*/ 0 w 290"/>
                      <a:gd name="T53" fmla="*/ 64 h 250"/>
                      <a:gd name="T54" fmla="*/ 81 w 290"/>
                      <a:gd name="T55" fmla="*/ 243 h 250"/>
                      <a:gd name="T56" fmla="*/ 88 w 290"/>
                      <a:gd name="T57" fmla="*/ 247 h 250"/>
                      <a:gd name="T58" fmla="*/ 96 w 290"/>
                      <a:gd name="T59" fmla="*/ 249 h 250"/>
                      <a:gd name="T60" fmla="*/ 104 w 290"/>
                      <a:gd name="T61" fmla="*/ 249 h 250"/>
                      <a:gd name="T62" fmla="*/ 280 w 290"/>
                      <a:gd name="T63" fmla="*/ 23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90" h="250">
                        <a:moveTo>
                          <a:pt x="280" y="233"/>
                        </a:moveTo>
                        <a:lnTo>
                          <a:pt x="285" y="223"/>
                        </a:lnTo>
                        <a:lnTo>
                          <a:pt x="287" y="216"/>
                        </a:lnTo>
                        <a:lnTo>
                          <a:pt x="288" y="208"/>
                        </a:lnTo>
                        <a:lnTo>
                          <a:pt x="288" y="201"/>
                        </a:lnTo>
                        <a:lnTo>
                          <a:pt x="288" y="192"/>
                        </a:lnTo>
                        <a:lnTo>
                          <a:pt x="289" y="186"/>
                        </a:lnTo>
                        <a:lnTo>
                          <a:pt x="282" y="196"/>
                        </a:lnTo>
                        <a:lnTo>
                          <a:pt x="278" y="201"/>
                        </a:lnTo>
                        <a:lnTo>
                          <a:pt x="271" y="206"/>
                        </a:lnTo>
                        <a:lnTo>
                          <a:pt x="175" y="215"/>
                        </a:lnTo>
                        <a:lnTo>
                          <a:pt x="161" y="215"/>
                        </a:lnTo>
                        <a:lnTo>
                          <a:pt x="152" y="214"/>
                        </a:lnTo>
                        <a:lnTo>
                          <a:pt x="145" y="213"/>
                        </a:lnTo>
                        <a:lnTo>
                          <a:pt x="135" y="210"/>
                        </a:lnTo>
                        <a:lnTo>
                          <a:pt x="127" y="206"/>
                        </a:lnTo>
                        <a:lnTo>
                          <a:pt x="119" y="202"/>
                        </a:lnTo>
                        <a:lnTo>
                          <a:pt x="110" y="196"/>
                        </a:lnTo>
                        <a:lnTo>
                          <a:pt x="104" y="188"/>
                        </a:lnTo>
                        <a:lnTo>
                          <a:pt x="97" y="178"/>
                        </a:lnTo>
                        <a:lnTo>
                          <a:pt x="31" y="0"/>
                        </a:lnTo>
                        <a:lnTo>
                          <a:pt x="25" y="1"/>
                        </a:lnTo>
                        <a:lnTo>
                          <a:pt x="21" y="4"/>
                        </a:lnTo>
                        <a:lnTo>
                          <a:pt x="15" y="8"/>
                        </a:lnTo>
                        <a:lnTo>
                          <a:pt x="12" y="12"/>
                        </a:lnTo>
                        <a:lnTo>
                          <a:pt x="10" y="17"/>
                        </a:lnTo>
                        <a:lnTo>
                          <a:pt x="0" y="64"/>
                        </a:lnTo>
                        <a:lnTo>
                          <a:pt x="81" y="243"/>
                        </a:lnTo>
                        <a:lnTo>
                          <a:pt x="88" y="247"/>
                        </a:lnTo>
                        <a:lnTo>
                          <a:pt x="96" y="249"/>
                        </a:lnTo>
                        <a:lnTo>
                          <a:pt x="104" y="249"/>
                        </a:lnTo>
                        <a:lnTo>
                          <a:pt x="280" y="233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590" name="Freeform 230"/>
                  <p:cNvSpPr>
                    <a:spLocks/>
                  </p:cNvSpPr>
                  <p:nvPr/>
                </p:nvSpPr>
                <p:spPr bwMode="auto">
                  <a:xfrm>
                    <a:off x="2897" y="2921"/>
                    <a:ext cx="567" cy="759"/>
                  </a:xfrm>
                  <a:custGeom>
                    <a:avLst/>
                    <a:gdLst>
                      <a:gd name="T0" fmla="*/ 551 w 567"/>
                      <a:gd name="T1" fmla="*/ 730 h 759"/>
                      <a:gd name="T2" fmla="*/ 555 w 567"/>
                      <a:gd name="T3" fmla="*/ 717 h 759"/>
                      <a:gd name="T4" fmla="*/ 559 w 567"/>
                      <a:gd name="T5" fmla="*/ 704 h 759"/>
                      <a:gd name="T6" fmla="*/ 562 w 567"/>
                      <a:gd name="T7" fmla="*/ 691 h 759"/>
                      <a:gd name="T8" fmla="*/ 563 w 567"/>
                      <a:gd name="T9" fmla="*/ 677 h 759"/>
                      <a:gd name="T10" fmla="*/ 565 w 567"/>
                      <a:gd name="T11" fmla="*/ 660 h 759"/>
                      <a:gd name="T12" fmla="*/ 566 w 567"/>
                      <a:gd name="T13" fmla="*/ 639 h 759"/>
                      <a:gd name="T14" fmla="*/ 566 w 567"/>
                      <a:gd name="T15" fmla="*/ 625 h 759"/>
                      <a:gd name="T16" fmla="*/ 464 w 567"/>
                      <a:gd name="T17" fmla="*/ 626 h 759"/>
                      <a:gd name="T18" fmla="*/ 443 w 567"/>
                      <a:gd name="T19" fmla="*/ 562 h 759"/>
                      <a:gd name="T20" fmla="*/ 407 w 567"/>
                      <a:gd name="T21" fmla="*/ 476 h 759"/>
                      <a:gd name="T22" fmla="*/ 337 w 567"/>
                      <a:gd name="T23" fmla="*/ 317 h 759"/>
                      <a:gd name="T24" fmla="*/ 305 w 567"/>
                      <a:gd name="T25" fmla="*/ 253 h 759"/>
                      <a:gd name="T26" fmla="*/ 264 w 567"/>
                      <a:gd name="T27" fmla="*/ 189 h 759"/>
                      <a:gd name="T28" fmla="*/ 187 w 567"/>
                      <a:gd name="T29" fmla="*/ 99 h 759"/>
                      <a:gd name="T30" fmla="*/ 135 w 567"/>
                      <a:gd name="T31" fmla="*/ 42 h 759"/>
                      <a:gd name="T32" fmla="*/ 91 w 567"/>
                      <a:gd name="T33" fmla="*/ 0 h 759"/>
                      <a:gd name="T34" fmla="*/ 35 w 567"/>
                      <a:gd name="T35" fmla="*/ 35 h 759"/>
                      <a:gd name="T36" fmla="*/ 11 w 567"/>
                      <a:gd name="T37" fmla="*/ 49 h 759"/>
                      <a:gd name="T38" fmla="*/ 6 w 567"/>
                      <a:gd name="T39" fmla="*/ 52 h 759"/>
                      <a:gd name="T40" fmla="*/ 3 w 567"/>
                      <a:gd name="T41" fmla="*/ 56 h 759"/>
                      <a:gd name="T42" fmla="*/ 0 w 567"/>
                      <a:gd name="T43" fmla="*/ 62 h 759"/>
                      <a:gd name="T44" fmla="*/ 0 w 567"/>
                      <a:gd name="T45" fmla="*/ 69 h 759"/>
                      <a:gd name="T46" fmla="*/ 2 w 567"/>
                      <a:gd name="T47" fmla="*/ 76 h 759"/>
                      <a:gd name="T48" fmla="*/ 7 w 567"/>
                      <a:gd name="T49" fmla="*/ 83 h 759"/>
                      <a:gd name="T50" fmla="*/ 50 w 567"/>
                      <a:gd name="T51" fmla="*/ 121 h 759"/>
                      <a:gd name="T52" fmla="*/ 73 w 567"/>
                      <a:gd name="T53" fmla="*/ 147 h 759"/>
                      <a:gd name="T54" fmla="*/ 116 w 567"/>
                      <a:gd name="T55" fmla="*/ 193 h 759"/>
                      <a:gd name="T56" fmla="*/ 121 w 567"/>
                      <a:gd name="T57" fmla="*/ 196 h 759"/>
                      <a:gd name="T58" fmla="*/ 129 w 567"/>
                      <a:gd name="T59" fmla="*/ 196 h 759"/>
                      <a:gd name="T60" fmla="*/ 161 w 567"/>
                      <a:gd name="T61" fmla="*/ 194 h 759"/>
                      <a:gd name="T62" fmla="*/ 171 w 567"/>
                      <a:gd name="T63" fmla="*/ 192 h 759"/>
                      <a:gd name="T64" fmla="*/ 181 w 567"/>
                      <a:gd name="T65" fmla="*/ 193 h 759"/>
                      <a:gd name="T66" fmla="*/ 191 w 567"/>
                      <a:gd name="T67" fmla="*/ 195 h 759"/>
                      <a:gd name="T68" fmla="*/ 200 w 567"/>
                      <a:gd name="T69" fmla="*/ 200 h 759"/>
                      <a:gd name="T70" fmla="*/ 208 w 567"/>
                      <a:gd name="T71" fmla="*/ 206 h 759"/>
                      <a:gd name="T72" fmla="*/ 226 w 567"/>
                      <a:gd name="T73" fmla="*/ 228 h 759"/>
                      <a:gd name="T74" fmla="*/ 258 w 567"/>
                      <a:gd name="T75" fmla="*/ 286 h 759"/>
                      <a:gd name="T76" fmla="*/ 277 w 567"/>
                      <a:gd name="T77" fmla="*/ 325 h 759"/>
                      <a:gd name="T78" fmla="*/ 297 w 567"/>
                      <a:gd name="T79" fmla="*/ 369 h 759"/>
                      <a:gd name="T80" fmla="*/ 313 w 567"/>
                      <a:gd name="T81" fmla="*/ 405 h 759"/>
                      <a:gd name="T82" fmla="*/ 326 w 567"/>
                      <a:gd name="T83" fmla="*/ 438 h 759"/>
                      <a:gd name="T84" fmla="*/ 293 w 567"/>
                      <a:gd name="T85" fmla="*/ 541 h 759"/>
                      <a:gd name="T86" fmla="*/ 360 w 567"/>
                      <a:gd name="T87" fmla="*/ 720 h 759"/>
                      <a:gd name="T88" fmla="*/ 366 w 567"/>
                      <a:gd name="T89" fmla="*/ 732 h 759"/>
                      <a:gd name="T90" fmla="*/ 376 w 567"/>
                      <a:gd name="T91" fmla="*/ 742 h 759"/>
                      <a:gd name="T92" fmla="*/ 396 w 567"/>
                      <a:gd name="T93" fmla="*/ 753 h 759"/>
                      <a:gd name="T94" fmla="*/ 414 w 567"/>
                      <a:gd name="T95" fmla="*/ 757 h 759"/>
                      <a:gd name="T96" fmla="*/ 438 w 567"/>
                      <a:gd name="T97" fmla="*/ 758 h 759"/>
                      <a:gd name="T98" fmla="*/ 535 w 567"/>
                      <a:gd name="T99" fmla="*/ 748 h 759"/>
                      <a:gd name="T100" fmla="*/ 541 w 567"/>
                      <a:gd name="T101" fmla="*/ 742 h 759"/>
                      <a:gd name="T102" fmla="*/ 546 w 567"/>
                      <a:gd name="T103" fmla="*/ 736 h 759"/>
                      <a:gd name="T104" fmla="*/ 551 w 567"/>
                      <a:gd name="T105" fmla="*/ 730 h 7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67" h="759">
                        <a:moveTo>
                          <a:pt x="551" y="730"/>
                        </a:moveTo>
                        <a:lnTo>
                          <a:pt x="555" y="717"/>
                        </a:lnTo>
                        <a:lnTo>
                          <a:pt x="559" y="704"/>
                        </a:lnTo>
                        <a:lnTo>
                          <a:pt x="562" y="691"/>
                        </a:lnTo>
                        <a:lnTo>
                          <a:pt x="563" y="677"/>
                        </a:lnTo>
                        <a:lnTo>
                          <a:pt x="565" y="660"/>
                        </a:lnTo>
                        <a:lnTo>
                          <a:pt x="566" y="639"/>
                        </a:lnTo>
                        <a:lnTo>
                          <a:pt x="566" y="625"/>
                        </a:lnTo>
                        <a:lnTo>
                          <a:pt x="464" y="626"/>
                        </a:lnTo>
                        <a:lnTo>
                          <a:pt x="443" y="562"/>
                        </a:lnTo>
                        <a:lnTo>
                          <a:pt x="407" y="476"/>
                        </a:lnTo>
                        <a:lnTo>
                          <a:pt x="337" y="317"/>
                        </a:lnTo>
                        <a:lnTo>
                          <a:pt x="305" y="253"/>
                        </a:lnTo>
                        <a:lnTo>
                          <a:pt x="264" y="189"/>
                        </a:lnTo>
                        <a:lnTo>
                          <a:pt x="187" y="99"/>
                        </a:lnTo>
                        <a:lnTo>
                          <a:pt x="135" y="42"/>
                        </a:lnTo>
                        <a:lnTo>
                          <a:pt x="91" y="0"/>
                        </a:lnTo>
                        <a:lnTo>
                          <a:pt x="35" y="35"/>
                        </a:lnTo>
                        <a:lnTo>
                          <a:pt x="11" y="49"/>
                        </a:lnTo>
                        <a:lnTo>
                          <a:pt x="6" y="52"/>
                        </a:lnTo>
                        <a:lnTo>
                          <a:pt x="3" y="56"/>
                        </a:lnTo>
                        <a:lnTo>
                          <a:pt x="0" y="62"/>
                        </a:lnTo>
                        <a:lnTo>
                          <a:pt x="0" y="69"/>
                        </a:lnTo>
                        <a:lnTo>
                          <a:pt x="2" y="76"/>
                        </a:lnTo>
                        <a:lnTo>
                          <a:pt x="7" y="83"/>
                        </a:lnTo>
                        <a:lnTo>
                          <a:pt x="50" y="121"/>
                        </a:lnTo>
                        <a:lnTo>
                          <a:pt x="73" y="147"/>
                        </a:lnTo>
                        <a:lnTo>
                          <a:pt x="116" y="193"/>
                        </a:lnTo>
                        <a:lnTo>
                          <a:pt x="121" y="196"/>
                        </a:lnTo>
                        <a:lnTo>
                          <a:pt x="129" y="196"/>
                        </a:lnTo>
                        <a:lnTo>
                          <a:pt x="161" y="194"/>
                        </a:lnTo>
                        <a:lnTo>
                          <a:pt x="171" y="192"/>
                        </a:lnTo>
                        <a:lnTo>
                          <a:pt x="181" y="193"/>
                        </a:lnTo>
                        <a:lnTo>
                          <a:pt x="191" y="195"/>
                        </a:lnTo>
                        <a:lnTo>
                          <a:pt x="200" y="200"/>
                        </a:lnTo>
                        <a:lnTo>
                          <a:pt x="208" y="206"/>
                        </a:lnTo>
                        <a:lnTo>
                          <a:pt x="226" y="228"/>
                        </a:lnTo>
                        <a:lnTo>
                          <a:pt x="258" y="286"/>
                        </a:lnTo>
                        <a:lnTo>
                          <a:pt x="277" y="325"/>
                        </a:lnTo>
                        <a:lnTo>
                          <a:pt x="297" y="369"/>
                        </a:lnTo>
                        <a:lnTo>
                          <a:pt x="313" y="405"/>
                        </a:lnTo>
                        <a:lnTo>
                          <a:pt x="326" y="438"/>
                        </a:lnTo>
                        <a:lnTo>
                          <a:pt x="293" y="541"/>
                        </a:lnTo>
                        <a:lnTo>
                          <a:pt x="360" y="720"/>
                        </a:lnTo>
                        <a:lnTo>
                          <a:pt x="366" y="732"/>
                        </a:lnTo>
                        <a:lnTo>
                          <a:pt x="376" y="742"/>
                        </a:lnTo>
                        <a:lnTo>
                          <a:pt x="396" y="753"/>
                        </a:lnTo>
                        <a:lnTo>
                          <a:pt x="414" y="757"/>
                        </a:lnTo>
                        <a:lnTo>
                          <a:pt x="438" y="758"/>
                        </a:lnTo>
                        <a:lnTo>
                          <a:pt x="535" y="748"/>
                        </a:lnTo>
                        <a:lnTo>
                          <a:pt x="541" y="742"/>
                        </a:lnTo>
                        <a:lnTo>
                          <a:pt x="546" y="736"/>
                        </a:lnTo>
                        <a:lnTo>
                          <a:pt x="551" y="73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591" name="Freeform 231"/>
                  <p:cNvSpPr>
                    <a:spLocks/>
                  </p:cNvSpPr>
                  <p:nvPr/>
                </p:nvSpPr>
                <p:spPr bwMode="auto">
                  <a:xfrm>
                    <a:off x="2905" y="3005"/>
                    <a:ext cx="320" cy="374"/>
                  </a:xfrm>
                  <a:custGeom>
                    <a:avLst/>
                    <a:gdLst>
                      <a:gd name="T0" fmla="*/ 318 w 319"/>
                      <a:gd name="T1" fmla="*/ 354 h 374"/>
                      <a:gd name="T2" fmla="*/ 305 w 319"/>
                      <a:gd name="T3" fmla="*/ 320 h 374"/>
                      <a:gd name="T4" fmla="*/ 285 w 319"/>
                      <a:gd name="T5" fmla="*/ 276 h 374"/>
                      <a:gd name="T6" fmla="*/ 259 w 319"/>
                      <a:gd name="T7" fmla="*/ 221 h 374"/>
                      <a:gd name="T8" fmla="*/ 250 w 319"/>
                      <a:gd name="T9" fmla="*/ 200 h 374"/>
                      <a:gd name="T10" fmla="*/ 217 w 319"/>
                      <a:gd name="T11" fmla="*/ 144 h 374"/>
                      <a:gd name="T12" fmla="*/ 200 w 319"/>
                      <a:gd name="T13" fmla="*/ 122 h 374"/>
                      <a:gd name="T14" fmla="*/ 189 w 319"/>
                      <a:gd name="T15" fmla="*/ 114 h 374"/>
                      <a:gd name="T16" fmla="*/ 182 w 319"/>
                      <a:gd name="T17" fmla="*/ 111 h 374"/>
                      <a:gd name="T18" fmla="*/ 175 w 319"/>
                      <a:gd name="T19" fmla="*/ 109 h 374"/>
                      <a:gd name="T20" fmla="*/ 165 w 319"/>
                      <a:gd name="T21" fmla="*/ 108 h 374"/>
                      <a:gd name="T22" fmla="*/ 133 w 319"/>
                      <a:gd name="T23" fmla="*/ 111 h 374"/>
                      <a:gd name="T24" fmla="*/ 121 w 319"/>
                      <a:gd name="T25" fmla="*/ 112 h 374"/>
                      <a:gd name="T26" fmla="*/ 114 w 319"/>
                      <a:gd name="T27" fmla="*/ 112 h 374"/>
                      <a:gd name="T28" fmla="*/ 111 w 319"/>
                      <a:gd name="T29" fmla="*/ 111 h 374"/>
                      <a:gd name="T30" fmla="*/ 107 w 319"/>
                      <a:gd name="T31" fmla="*/ 108 h 374"/>
                      <a:gd name="T32" fmla="*/ 72 w 319"/>
                      <a:gd name="T33" fmla="*/ 71 h 374"/>
                      <a:gd name="T34" fmla="*/ 43 w 319"/>
                      <a:gd name="T35" fmla="*/ 37 h 374"/>
                      <a:gd name="T36" fmla="*/ 0 w 319"/>
                      <a:gd name="T37" fmla="*/ 0 h 374"/>
                      <a:gd name="T38" fmla="*/ 78 w 319"/>
                      <a:gd name="T39" fmla="*/ 135 h 374"/>
                      <a:gd name="T40" fmla="*/ 81 w 319"/>
                      <a:gd name="T41" fmla="*/ 139 h 374"/>
                      <a:gd name="T42" fmla="*/ 85 w 319"/>
                      <a:gd name="T43" fmla="*/ 143 h 374"/>
                      <a:gd name="T44" fmla="*/ 90 w 319"/>
                      <a:gd name="T45" fmla="*/ 146 h 374"/>
                      <a:gd name="T46" fmla="*/ 103 w 319"/>
                      <a:gd name="T47" fmla="*/ 147 h 374"/>
                      <a:gd name="T48" fmla="*/ 123 w 319"/>
                      <a:gd name="T49" fmla="*/ 150 h 374"/>
                      <a:gd name="T50" fmla="*/ 140 w 319"/>
                      <a:gd name="T51" fmla="*/ 151 h 374"/>
                      <a:gd name="T52" fmla="*/ 158 w 319"/>
                      <a:gd name="T53" fmla="*/ 151 h 374"/>
                      <a:gd name="T54" fmla="*/ 171 w 319"/>
                      <a:gd name="T55" fmla="*/ 151 h 374"/>
                      <a:gd name="T56" fmla="*/ 182 w 319"/>
                      <a:gd name="T57" fmla="*/ 150 h 374"/>
                      <a:gd name="T58" fmla="*/ 196 w 319"/>
                      <a:gd name="T59" fmla="*/ 149 h 374"/>
                      <a:gd name="T60" fmla="*/ 202 w 319"/>
                      <a:gd name="T61" fmla="*/ 152 h 374"/>
                      <a:gd name="T62" fmla="*/ 205 w 319"/>
                      <a:gd name="T63" fmla="*/ 157 h 374"/>
                      <a:gd name="T64" fmla="*/ 208 w 319"/>
                      <a:gd name="T65" fmla="*/ 162 h 374"/>
                      <a:gd name="T66" fmla="*/ 233 w 319"/>
                      <a:gd name="T67" fmla="*/ 210 h 374"/>
                      <a:gd name="T68" fmla="*/ 261 w 319"/>
                      <a:gd name="T69" fmla="*/ 264 h 374"/>
                      <a:gd name="T70" fmla="*/ 280 w 319"/>
                      <a:gd name="T71" fmla="*/ 304 h 374"/>
                      <a:gd name="T72" fmla="*/ 312 w 319"/>
                      <a:gd name="T73" fmla="*/ 373 h 374"/>
                      <a:gd name="T74" fmla="*/ 318 w 319"/>
                      <a:gd name="T75" fmla="*/ 35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19" h="374">
                        <a:moveTo>
                          <a:pt x="318" y="354"/>
                        </a:moveTo>
                        <a:lnTo>
                          <a:pt x="305" y="320"/>
                        </a:lnTo>
                        <a:lnTo>
                          <a:pt x="285" y="276"/>
                        </a:lnTo>
                        <a:lnTo>
                          <a:pt x="259" y="221"/>
                        </a:lnTo>
                        <a:lnTo>
                          <a:pt x="250" y="200"/>
                        </a:lnTo>
                        <a:lnTo>
                          <a:pt x="217" y="144"/>
                        </a:lnTo>
                        <a:lnTo>
                          <a:pt x="200" y="122"/>
                        </a:lnTo>
                        <a:lnTo>
                          <a:pt x="189" y="114"/>
                        </a:lnTo>
                        <a:lnTo>
                          <a:pt x="182" y="111"/>
                        </a:lnTo>
                        <a:lnTo>
                          <a:pt x="175" y="109"/>
                        </a:lnTo>
                        <a:lnTo>
                          <a:pt x="165" y="108"/>
                        </a:lnTo>
                        <a:lnTo>
                          <a:pt x="133" y="111"/>
                        </a:lnTo>
                        <a:lnTo>
                          <a:pt x="121" y="112"/>
                        </a:lnTo>
                        <a:lnTo>
                          <a:pt x="114" y="112"/>
                        </a:lnTo>
                        <a:lnTo>
                          <a:pt x="111" y="111"/>
                        </a:lnTo>
                        <a:lnTo>
                          <a:pt x="107" y="108"/>
                        </a:lnTo>
                        <a:lnTo>
                          <a:pt x="72" y="71"/>
                        </a:lnTo>
                        <a:lnTo>
                          <a:pt x="43" y="37"/>
                        </a:lnTo>
                        <a:lnTo>
                          <a:pt x="0" y="0"/>
                        </a:lnTo>
                        <a:lnTo>
                          <a:pt x="78" y="135"/>
                        </a:lnTo>
                        <a:lnTo>
                          <a:pt x="81" y="139"/>
                        </a:lnTo>
                        <a:lnTo>
                          <a:pt x="85" y="143"/>
                        </a:lnTo>
                        <a:lnTo>
                          <a:pt x="90" y="146"/>
                        </a:lnTo>
                        <a:lnTo>
                          <a:pt x="103" y="147"/>
                        </a:lnTo>
                        <a:lnTo>
                          <a:pt x="123" y="150"/>
                        </a:lnTo>
                        <a:lnTo>
                          <a:pt x="140" y="151"/>
                        </a:lnTo>
                        <a:lnTo>
                          <a:pt x="158" y="151"/>
                        </a:lnTo>
                        <a:lnTo>
                          <a:pt x="171" y="151"/>
                        </a:lnTo>
                        <a:lnTo>
                          <a:pt x="182" y="150"/>
                        </a:lnTo>
                        <a:lnTo>
                          <a:pt x="196" y="149"/>
                        </a:lnTo>
                        <a:lnTo>
                          <a:pt x="202" y="152"/>
                        </a:lnTo>
                        <a:lnTo>
                          <a:pt x="205" y="157"/>
                        </a:lnTo>
                        <a:lnTo>
                          <a:pt x="208" y="162"/>
                        </a:lnTo>
                        <a:lnTo>
                          <a:pt x="233" y="210"/>
                        </a:lnTo>
                        <a:lnTo>
                          <a:pt x="261" y="264"/>
                        </a:lnTo>
                        <a:lnTo>
                          <a:pt x="280" y="304"/>
                        </a:lnTo>
                        <a:lnTo>
                          <a:pt x="312" y="373"/>
                        </a:lnTo>
                        <a:lnTo>
                          <a:pt x="318" y="354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592" name="Freeform 232"/>
                  <p:cNvSpPr>
                    <a:spLocks/>
                  </p:cNvSpPr>
                  <p:nvPr/>
                </p:nvSpPr>
                <p:spPr bwMode="auto">
                  <a:xfrm>
                    <a:off x="2987" y="2920"/>
                    <a:ext cx="477" cy="627"/>
                  </a:xfrm>
                  <a:custGeom>
                    <a:avLst/>
                    <a:gdLst>
                      <a:gd name="T0" fmla="*/ 476 w 477"/>
                      <a:gd name="T1" fmla="*/ 626 h 627"/>
                      <a:gd name="T2" fmla="*/ 474 w 477"/>
                      <a:gd name="T3" fmla="*/ 607 h 627"/>
                      <a:gd name="T4" fmla="*/ 469 w 477"/>
                      <a:gd name="T5" fmla="*/ 590 h 627"/>
                      <a:gd name="T6" fmla="*/ 465 w 477"/>
                      <a:gd name="T7" fmla="*/ 575 h 627"/>
                      <a:gd name="T8" fmla="*/ 459 w 477"/>
                      <a:gd name="T9" fmla="*/ 558 h 627"/>
                      <a:gd name="T10" fmla="*/ 442 w 477"/>
                      <a:gd name="T11" fmla="*/ 513 h 627"/>
                      <a:gd name="T12" fmla="*/ 427 w 477"/>
                      <a:gd name="T13" fmla="*/ 478 h 627"/>
                      <a:gd name="T14" fmla="*/ 401 w 477"/>
                      <a:gd name="T15" fmla="*/ 420 h 627"/>
                      <a:gd name="T16" fmla="*/ 370 w 477"/>
                      <a:gd name="T17" fmla="*/ 359 h 627"/>
                      <a:gd name="T18" fmla="*/ 337 w 477"/>
                      <a:gd name="T19" fmla="*/ 292 h 627"/>
                      <a:gd name="T20" fmla="*/ 289 w 477"/>
                      <a:gd name="T21" fmla="*/ 213 h 627"/>
                      <a:gd name="T22" fmla="*/ 275 w 477"/>
                      <a:gd name="T23" fmla="*/ 192 h 627"/>
                      <a:gd name="T24" fmla="*/ 258 w 477"/>
                      <a:gd name="T25" fmla="*/ 167 h 627"/>
                      <a:gd name="T26" fmla="*/ 234 w 477"/>
                      <a:gd name="T27" fmla="*/ 133 h 627"/>
                      <a:gd name="T28" fmla="*/ 209 w 477"/>
                      <a:gd name="T29" fmla="*/ 105 h 627"/>
                      <a:gd name="T30" fmla="*/ 179 w 477"/>
                      <a:gd name="T31" fmla="*/ 72 h 627"/>
                      <a:gd name="T32" fmla="*/ 109 w 477"/>
                      <a:gd name="T33" fmla="*/ 1 h 627"/>
                      <a:gd name="T34" fmla="*/ 0 w 477"/>
                      <a:gd name="T35" fmla="*/ 0 h 627"/>
                      <a:gd name="T36" fmla="*/ 45 w 477"/>
                      <a:gd name="T37" fmla="*/ 43 h 627"/>
                      <a:gd name="T38" fmla="*/ 77 w 477"/>
                      <a:gd name="T39" fmla="*/ 78 h 627"/>
                      <a:gd name="T40" fmla="*/ 140 w 477"/>
                      <a:gd name="T41" fmla="*/ 149 h 627"/>
                      <a:gd name="T42" fmla="*/ 174 w 477"/>
                      <a:gd name="T43" fmla="*/ 189 h 627"/>
                      <a:gd name="T44" fmla="*/ 214 w 477"/>
                      <a:gd name="T45" fmla="*/ 253 h 627"/>
                      <a:gd name="T46" fmla="*/ 250 w 477"/>
                      <a:gd name="T47" fmla="*/ 321 h 627"/>
                      <a:gd name="T48" fmla="*/ 318 w 477"/>
                      <a:gd name="T49" fmla="*/ 477 h 627"/>
                      <a:gd name="T50" fmla="*/ 352 w 477"/>
                      <a:gd name="T51" fmla="*/ 559 h 627"/>
                      <a:gd name="T52" fmla="*/ 374 w 477"/>
                      <a:gd name="T53" fmla="*/ 626 h 627"/>
                      <a:gd name="T54" fmla="*/ 476 w 477"/>
                      <a:gd name="T55" fmla="*/ 626 h 6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77" h="627">
                        <a:moveTo>
                          <a:pt x="476" y="626"/>
                        </a:moveTo>
                        <a:lnTo>
                          <a:pt x="474" y="607"/>
                        </a:lnTo>
                        <a:lnTo>
                          <a:pt x="469" y="590"/>
                        </a:lnTo>
                        <a:lnTo>
                          <a:pt x="465" y="575"/>
                        </a:lnTo>
                        <a:lnTo>
                          <a:pt x="459" y="558"/>
                        </a:lnTo>
                        <a:lnTo>
                          <a:pt x="442" y="513"/>
                        </a:lnTo>
                        <a:lnTo>
                          <a:pt x="427" y="478"/>
                        </a:lnTo>
                        <a:lnTo>
                          <a:pt x="401" y="420"/>
                        </a:lnTo>
                        <a:lnTo>
                          <a:pt x="370" y="359"/>
                        </a:lnTo>
                        <a:lnTo>
                          <a:pt x="337" y="292"/>
                        </a:lnTo>
                        <a:lnTo>
                          <a:pt x="289" y="213"/>
                        </a:lnTo>
                        <a:lnTo>
                          <a:pt x="275" y="192"/>
                        </a:lnTo>
                        <a:lnTo>
                          <a:pt x="258" y="167"/>
                        </a:lnTo>
                        <a:lnTo>
                          <a:pt x="234" y="133"/>
                        </a:lnTo>
                        <a:lnTo>
                          <a:pt x="209" y="105"/>
                        </a:lnTo>
                        <a:lnTo>
                          <a:pt x="179" y="72"/>
                        </a:lnTo>
                        <a:lnTo>
                          <a:pt x="109" y="1"/>
                        </a:lnTo>
                        <a:lnTo>
                          <a:pt x="0" y="0"/>
                        </a:lnTo>
                        <a:lnTo>
                          <a:pt x="45" y="43"/>
                        </a:lnTo>
                        <a:lnTo>
                          <a:pt x="77" y="78"/>
                        </a:lnTo>
                        <a:lnTo>
                          <a:pt x="140" y="149"/>
                        </a:lnTo>
                        <a:lnTo>
                          <a:pt x="174" y="189"/>
                        </a:lnTo>
                        <a:lnTo>
                          <a:pt x="214" y="253"/>
                        </a:lnTo>
                        <a:lnTo>
                          <a:pt x="250" y="321"/>
                        </a:lnTo>
                        <a:lnTo>
                          <a:pt x="318" y="477"/>
                        </a:lnTo>
                        <a:lnTo>
                          <a:pt x="352" y="559"/>
                        </a:lnTo>
                        <a:lnTo>
                          <a:pt x="374" y="626"/>
                        </a:lnTo>
                        <a:lnTo>
                          <a:pt x="476" y="626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3595" name="Group 233"/>
                <p:cNvGrpSpPr>
                  <a:grpSpLocks/>
                </p:cNvGrpSpPr>
                <p:nvPr/>
              </p:nvGrpSpPr>
              <p:grpSpPr bwMode="auto">
                <a:xfrm>
                  <a:off x="3058" y="3249"/>
                  <a:ext cx="157" cy="136"/>
                  <a:chOff x="3058" y="3249"/>
                  <a:chExt cx="157" cy="136"/>
                </a:xfrm>
              </p:grpSpPr>
              <p:sp>
                <p:nvSpPr>
                  <p:cNvPr id="143594" name="Freeform 234"/>
                  <p:cNvSpPr>
                    <a:spLocks/>
                  </p:cNvSpPr>
                  <p:nvPr/>
                </p:nvSpPr>
                <p:spPr bwMode="auto">
                  <a:xfrm>
                    <a:off x="3058" y="3249"/>
                    <a:ext cx="99" cy="5"/>
                  </a:xfrm>
                  <a:custGeom>
                    <a:avLst/>
                    <a:gdLst>
                      <a:gd name="T0" fmla="*/ 99 w 100"/>
                      <a:gd name="T1" fmla="*/ 0 h 5"/>
                      <a:gd name="T2" fmla="*/ 0 w 100"/>
                      <a:gd name="T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0" h="5">
                        <a:moveTo>
                          <a:pt x="99" y="0"/>
                        </a:moveTo>
                        <a:lnTo>
                          <a:pt x="0" y="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595" name="Freeform 235"/>
                  <p:cNvSpPr>
                    <a:spLocks/>
                  </p:cNvSpPr>
                  <p:nvPr/>
                </p:nvSpPr>
                <p:spPr bwMode="auto">
                  <a:xfrm>
                    <a:off x="3069" y="3269"/>
                    <a:ext cx="97" cy="6"/>
                  </a:xfrm>
                  <a:custGeom>
                    <a:avLst/>
                    <a:gdLst>
                      <a:gd name="T0" fmla="*/ 96 w 97"/>
                      <a:gd name="T1" fmla="*/ 0 h 6"/>
                      <a:gd name="T2" fmla="*/ 0 w 97"/>
                      <a:gd name="T3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7" h="6">
                        <a:moveTo>
                          <a:pt x="96" y="0"/>
                        </a:moveTo>
                        <a:lnTo>
                          <a:pt x="0" y="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596" name="Freeform 236"/>
                  <p:cNvSpPr>
                    <a:spLocks/>
                  </p:cNvSpPr>
                  <p:nvPr/>
                </p:nvSpPr>
                <p:spPr bwMode="auto">
                  <a:xfrm>
                    <a:off x="3081" y="3290"/>
                    <a:ext cx="95" cy="7"/>
                  </a:xfrm>
                  <a:custGeom>
                    <a:avLst/>
                    <a:gdLst>
                      <a:gd name="T0" fmla="*/ 94 w 95"/>
                      <a:gd name="T1" fmla="*/ 0 h 7"/>
                      <a:gd name="T2" fmla="*/ 0 w 95"/>
                      <a:gd name="T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5" h="7">
                        <a:moveTo>
                          <a:pt x="94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597" name="Freeform 237"/>
                  <p:cNvSpPr>
                    <a:spLocks/>
                  </p:cNvSpPr>
                  <p:nvPr/>
                </p:nvSpPr>
                <p:spPr bwMode="auto">
                  <a:xfrm>
                    <a:off x="3093" y="3312"/>
                    <a:ext cx="94" cy="7"/>
                  </a:xfrm>
                  <a:custGeom>
                    <a:avLst/>
                    <a:gdLst>
                      <a:gd name="T0" fmla="*/ 93 w 94"/>
                      <a:gd name="T1" fmla="*/ 0 h 6"/>
                      <a:gd name="T2" fmla="*/ 0 w 94"/>
                      <a:gd name="T3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4" h="6">
                        <a:moveTo>
                          <a:pt x="93" y="0"/>
                        </a:moveTo>
                        <a:lnTo>
                          <a:pt x="0" y="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598" name="Freeform 238"/>
                  <p:cNvSpPr>
                    <a:spLocks/>
                  </p:cNvSpPr>
                  <p:nvPr/>
                </p:nvSpPr>
                <p:spPr bwMode="auto">
                  <a:xfrm>
                    <a:off x="3104" y="3333"/>
                    <a:ext cx="91" cy="7"/>
                  </a:xfrm>
                  <a:custGeom>
                    <a:avLst/>
                    <a:gdLst>
                      <a:gd name="T0" fmla="*/ 90 w 91"/>
                      <a:gd name="T1" fmla="*/ 0 h 7"/>
                      <a:gd name="T2" fmla="*/ 0 w 91"/>
                      <a:gd name="T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1" h="7">
                        <a:moveTo>
                          <a:pt x="90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599" name="Freeform 239"/>
                  <p:cNvSpPr>
                    <a:spLocks/>
                  </p:cNvSpPr>
                  <p:nvPr/>
                </p:nvSpPr>
                <p:spPr bwMode="auto">
                  <a:xfrm>
                    <a:off x="3115" y="3354"/>
                    <a:ext cx="90" cy="9"/>
                  </a:xfrm>
                  <a:custGeom>
                    <a:avLst/>
                    <a:gdLst>
                      <a:gd name="T0" fmla="*/ 89 w 90"/>
                      <a:gd name="T1" fmla="*/ 0 h 9"/>
                      <a:gd name="T2" fmla="*/ 0 w 90"/>
                      <a:gd name="T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0" h="9">
                        <a:moveTo>
                          <a:pt x="89" y="0"/>
                        </a:moveTo>
                        <a:lnTo>
                          <a:pt x="0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600" name="Freeform 240"/>
                  <p:cNvSpPr>
                    <a:spLocks/>
                  </p:cNvSpPr>
                  <p:nvPr/>
                </p:nvSpPr>
                <p:spPr bwMode="auto">
                  <a:xfrm>
                    <a:off x="3127" y="3376"/>
                    <a:ext cx="88" cy="9"/>
                  </a:xfrm>
                  <a:custGeom>
                    <a:avLst/>
                    <a:gdLst>
                      <a:gd name="T0" fmla="*/ 87 w 88"/>
                      <a:gd name="T1" fmla="*/ 0 h 9"/>
                      <a:gd name="T2" fmla="*/ 0 w 88"/>
                      <a:gd name="T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8" h="9">
                        <a:moveTo>
                          <a:pt x="87" y="0"/>
                        </a:moveTo>
                        <a:lnTo>
                          <a:pt x="0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  <p:grpSp>
            <p:nvGrpSpPr>
              <p:cNvPr id="23590" name="Group 241"/>
              <p:cNvGrpSpPr>
                <a:grpSpLocks/>
              </p:cNvGrpSpPr>
              <p:nvPr/>
            </p:nvGrpSpPr>
            <p:grpSpPr bwMode="auto">
              <a:xfrm>
                <a:off x="3383" y="3585"/>
                <a:ext cx="45" cy="29"/>
                <a:chOff x="3383" y="3585"/>
                <a:chExt cx="45" cy="29"/>
              </a:xfrm>
            </p:grpSpPr>
            <p:sp>
              <p:nvSpPr>
                <p:cNvPr id="143602" name="Freeform 242"/>
                <p:cNvSpPr>
                  <a:spLocks/>
                </p:cNvSpPr>
                <p:nvPr/>
              </p:nvSpPr>
              <p:spPr bwMode="auto">
                <a:xfrm>
                  <a:off x="3383" y="3585"/>
                  <a:ext cx="45" cy="29"/>
                </a:xfrm>
                <a:custGeom>
                  <a:avLst/>
                  <a:gdLst>
                    <a:gd name="T0" fmla="*/ 44 w 45"/>
                    <a:gd name="T1" fmla="*/ 0 h 29"/>
                    <a:gd name="T2" fmla="*/ 6 w 45"/>
                    <a:gd name="T3" fmla="*/ 0 h 29"/>
                    <a:gd name="T4" fmla="*/ 0 w 45"/>
                    <a:gd name="T5" fmla="*/ 28 h 29"/>
                    <a:gd name="T6" fmla="*/ 38 w 45"/>
                    <a:gd name="T7" fmla="*/ 26 h 29"/>
                    <a:gd name="T8" fmla="*/ 44 w 45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29">
                      <a:moveTo>
                        <a:pt x="44" y="0"/>
                      </a:moveTo>
                      <a:lnTo>
                        <a:pt x="6" y="0"/>
                      </a:lnTo>
                      <a:lnTo>
                        <a:pt x="0" y="28"/>
                      </a:lnTo>
                      <a:lnTo>
                        <a:pt x="38" y="26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3603" name="Freeform 243"/>
                <p:cNvSpPr>
                  <a:spLocks/>
                </p:cNvSpPr>
                <p:nvPr/>
              </p:nvSpPr>
              <p:spPr bwMode="auto">
                <a:xfrm>
                  <a:off x="3384" y="3593"/>
                  <a:ext cx="39" cy="16"/>
                </a:xfrm>
                <a:custGeom>
                  <a:avLst/>
                  <a:gdLst>
                    <a:gd name="T0" fmla="*/ 37 w 38"/>
                    <a:gd name="T1" fmla="*/ 1 h 16"/>
                    <a:gd name="T2" fmla="*/ 34 w 38"/>
                    <a:gd name="T3" fmla="*/ 14 h 16"/>
                    <a:gd name="T4" fmla="*/ 0 w 38"/>
                    <a:gd name="T5" fmla="*/ 15 h 16"/>
                    <a:gd name="T6" fmla="*/ 4 w 38"/>
                    <a:gd name="T7" fmla="*/ 0 h 16"/>
                    <a:gd name="T8" fmla="*/ 37 w 38"/>
                    <a:gd name="T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6">
                      <a:moveTo>
                        <a:pt x="37" y="1"/>
                      </a:moveTo>
                      <a:lnTo>
                        <a:pt x="34" y="14"/>
                      </a:lnTo>
                      <a:lnTo>
                        <a:pt x="0" y="15"/>
                      </a:lnTo>
                      <a:lnTo>
                        <a:pt x="4" y="0"/>
                      </a:lnTo>
                      <a:lnTo>
                        <a:pt x="37" y="1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23568" name="Group 244"/>
            <p:cNvGrpSpPr>
              <a:grpSpLocks/>
            </p:cNvGrpSpPr>
            <p:nvPr/>
          </p:nvGrpSpPr>
          <p:grpSpPr bwMode="auto">
            <a:xfrm>
              <a:off x="3375" y="3594"/>
              <a:ext cx="81" cy="326"/>
              <a:chOff x="3375" y="3594"/>
              <a:chExt cx="81" cy="326"/>
            </a:xfrm>
          </p:grpSpPr>
          <p:grpSp>
            <p:nvGrpSpPr>
              <p:cNvPr id="23569" name="Group 245"/>
              <p:cNvGrpSpPr>
                <a:grpSpLocks/>
              </p:cNvGrpSpPr>
              <p:nvPr/>
            </p:nvGrpSpPr>
            <p:grpSpPr bwMode="auto">
              <a:xfrm>
                <a:off x="3397" y="3746"/>
                <a:ext cx="59" cy="174"/>
                <a:chOff x="3397" y="3746"/>
                <a:chExt cx="59" cy="174"/>
              </a:xfrm>
            </p:grpSpPr>
            <p:grpSp>
              <p:nvGrpSpPr>
                <p:cNvPr id="23580" name="Group 246"/>
                <p:cNvGrpSpPr>
                  <a:grpSpLocks/>
                </p:cNvGrpSpPr>
                <p:nvPr/>
              </p:nvGrpSpPr>
              <p:grpSpPr bwMode="auto">
                <a:xfrm>
                  <a:off x="3412" y="3848"/>
                  <a:ext cx="44" cy="72"/>
                  <a:chOff x="3412" y="3848"/>
                  <a:chExt cx="44" cy="72"/>
                </a:xfrm>
              </p:grpSpPr>
              <p:sp>
                <p:nvSpPr>
                  <p:cNvPr id="143607" name="Freeform 247"/>
                  <p:cNvSpPr>
                    <a:spLocks/>
                  </p:cNvSpPr>
                  <p:nvPr/>
                </p:nvSpPr>
                <p:spPr bwMode="auto">
                  <a:xfrm>
                    <a:off x="3420" y="3850"/>
                    <a:ext cx="26" cy="28"/>
                  </a:xfrm>
                  <a:custGeom>
                    <a:avLst/>
                    <a:gdLst>
                      <a:gd name="T0" fmla="*/ 25 w 26"/>
                      <a:gd name="T1" fmla="*/ 0 h 28"/>
                      <a:gd name="T2" fmla="*/ 25 w 26"/>
                      <a:gd name="T3" fmla="*/ 15 h 28"/>
                      <a:gd name="T4" fmla="*/ 20 w 26"/>
                      <a:gd name="T5" fmla="*/ 18 h 28"/>
                      <a:gd name="T6" fmla="*/ 16 w 26"/>
                      <a:gd name="T7" fmla="*/ 19 h 28"/>
                      <a:gd name="T8" fmla="*/ 12 w 26"/>
                      <a:gd name="T9" fmla="*/ 21 h 28"/>
                      <a:gd name="T10" fmla="*/ 10 w 26"/>
                      <a:gd name="T11" fmla="*/ 23 h 28"/>
                      <a:gd name="T12" fmla="*/ 6 w 26"/>
                      <a:gd name="T13" fmla="*/ 27 h 28"/>
                      <a:gd name="T14" fmla="*/ 2 w 26"/>
                      <a:gd name="T15" fmla="*/ 22 h 28"/>
                      <a:gd name="T16" fmla="*/ 1 w 26"/>
                      <a:gd name="T17" fmla="*/ 19 h 28"/>
                      <a:gd name="T18" fmla="*/ 0 w 26"/>
                      <a:gd name="T19" fmla="*/ 16 h 28"/>
                      <a:gd name="T20" fmla="*/ 0 w 26"/>
                      <a:gd name="T21" fmla="*/ 13 h 28"/>
                      <a:gd name="T22" fmla="*/ 2 w 26"/>
                      <a:gd name="T23" fmla="*/ 9 h 28"/>
                      <a:gd name="T24" fmla="*/ 6 w 26"/>
                      <a:gd name="T25" fmla="*/ 7 h 28"/>
                      <a:gd name="T26" fmla="*/ 12 w 26"/>
                      <a:gd name="T27" fmla="*/ 3 h 28"/>
                      <a:gd name="T28" fmla="*/ 17 w 26"/>
                      <a:gd name="T29" fmla="*/ 2 h 28"/>
                      <a:gd name="T30" fmla="*/ 25 w 26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" h="28">
                        <a:moveTo>
                          <a:pt x="25" y="0"/>
                        </a:moveTo>
                        <a:lnTo>
                          <a:pt x="25" y="15"/>
                        </a:lnTo>
                        <a:lnTo>
                          <a:pt x="20" y="18"/>
                        </a:lnTo>
                        <a:lnTo>
                          <a:pt x="16" y="19"/>
                        </a:lnTo>
                        <a:lnTo>
                          <a:pt x="12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2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6" y="7"/>
                        </a:lnTo>
                        <a:lnTo>
                          <a:pt x="12" y="3"/>
                        </a:lnTo>
                        <a:lnTo>
                          <a:pt x="17" y="2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608" name="Freeform 248"/>
                  <p:cNvSpPr>
                    <a:spLocks/>
                  </p:cNvSpPr>
                  <p:nvPr/>
                </p:nvSpPr>
                <p:spPr bwMode="auto">
                  <a:xfrm>
                    <a:off x="3413" y="3849"/>
                    <a:ext cx="43" cy="71"/>
                  </a:xfrm>
                  <a:custGeom>
                    <a:avLst/>
                    <a:gdLst>
                      <a:gd name="T0" fmla="*/ 35 w 44"/>
                      <a:gd name="T1" fmla="*/ 0 h 72"/>
                      <a:gd name="T2" fmla="*/ 27 w 44"/>
                      <a:gd name="T3" fmla="*/ 2 h 72"/>
                      <a:gd name="T4" fmla="*/ 19 w 44"/>
                      <a:gd name="T5" fmla="*/ 4 h 72"/>
                      <a:gd name="T6" fmla="*/ 11 w 44"/>
                      <a:gd name="T7" fmla="*/ 8 h 72"/>
                      <a:gd name="T8" fmla="*/ 6 w 44"/>
                      <a:gd name="T9" fmla="*/ 12 h 72"/>
                      <a:gd name="T10" fmla="*/ 3 w 44"/>
                      <a:gd name="T11" fmla="*/ 15 h 72"/>
                      <a:gd name="T12" fmla="*/ 0 w 44"/>
                      <a:gd name="T13" fmla="*/ 20 h 72"/>
                      <a:gd name="T14" fmla="*/ 0 w 44"/>
                      <a:gd name="T15" fmla="*/ 31 h 72"/>
                      <a:gd name="T16" fmla="*/ 0 w 44"/>
                      <a:gd name="T17" fmla="*/ 42 h 72"/>
                      <a:gd name="T18" fmla="*/ 1 w 44"/>
                      <a:gd name="T19" fmla="*/ 47 h 72"/>
                      <a:gd name="T20" fmla="*/ 3 w 44"/>
                      <a:gd name="T21" fmla="*/ 49 h 72"/>
                      <a:gd name="T22" fmla="*/ 6 w 44"/>
                      <a:gd name="T23" fmla="*/ 54 h 72"/>
                      <a:gd name="T24" fmla="*/ 10 w 44"/>
                      <a:gd name="T25" fmla="*/ 58 h 72"/>
                      <a:gd name="T26" fmla="*/ 15 w 44"/>
                      <a:gd name="T27" fmla="*/ 61 h 72"/>
                      <a:gd name="T28" fmla="*/ 22 w 44"/>
                      <a:gd name="T29" fmla="*/ 65 h 72"/>
                      <a:gd name="T30" fmla="*/ 30 w 44"/>
                      <a:gd name="T31" fmla="*/ 68 h 72"/>
                      <a:gd name="T32" fmla="*/ 38 w 44"/>
                      <a:gd name="T33" fmla="*/ 71 h 72"/>
                      <a:gd name="T34" fmla="*/ 43 w 44"/>
                      <a:gd name="T35" fmla="*/ 71 h 72"/>
                      <a:gd name="T36" fmla="*/ 43 w 44"/>
                      <a:gd name="T37" fmla="*/ 46 h 72"/>
                      <a:gd name="T38" fmla="*/ 35 w 44"/>
                      <a:gd name="T39" fmla="*/ 44 h 72"/>
                      <a:gd name="T40" fmla="*/ 28 w 44"/>
                      <a:gd name="T41" fmla="*/ 41 h 72"/>
                      <a:gd name="T42" fmla="*/ 23 w 44"/>
                      <a:gd name="T43" fmla="*/ 39 h 72"/>
                      <a:gd name="T44" fmla="*/ 19 w 44"/>
                      <a:gd name="T45" fmla="*/ 37 h 72"/>
                      <a:gd name="T46" fmla="*/ 14 w 44"/>
                      <a:gd name="T47" fmla="*/ 33 h 72"/>
                      <a:gd name="T48" fmla="*/ 11 w 44"/>
                      <a:gd name="T49" fmla="*/ 29 h 72"/>
                      <a:gd name="T50" fmla="*/ 9 w 44"/>
                      <a:gd name="T51" fmla="*/ 25 h 72"/>
                      <a:gd name="T52" fmla="*/ 8 w 44"/>
                      <a:gd name="T53" fmla="*/ 19 h 72"/>
                      <a:gd name="T54" fmla="*/ 8 w 44"/>
                      <a:gd name="T55" fmla="*/ 14 h 72"/>
                      <a:gd name="T56" fmla="*/ 12 w 44"/>
                      <a:gd name="T57" fmla="*/ 11 h 72"/>
                      <a:gd name="T58" fmla="*/ 19 w 44"/>
                      <a:gd name="T59" fmla="*/ 6 h 72"/>
                      <a:gd name="T60" fmla="*/ 28 w 44"/>
                      <a:gd name="T61" fmla="*/ 3 h 72"/>
                      <a:gd name="T62" fmla="*/ 35 w 44"/>
                      <a:gd name="T63" fmla="*/ 1 h 72"/>
                      <a:gd name="T64" fmla="*/ 35 w 44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" h="72">
                        <a:moveTo>
                          <a:pt x="35" y="0"/>
                        </a:moveTo>
                        <a:lnTo>
                          <a:pt x="27" y="2"/>
                        </a:lnTo>
                        <a:lnTo>
                          <a:pt x="19" y="4"/>
                        </a:ln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3" y="15"/>
                        </a:lnTo>
                        <a:lnTo>
                          <a:pt x="0" y="20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" y="47"/>
                        </a:lnTo>
                        <a:lnTo>
                          <a:pt x="3" y="49"/>
                        </a:lnTo>
                        <a:lnTo>
                          <a:pt x="6" y="54"/>
                        </a:lnTo>
                        <a:lnTo>
                          <a:pt x="10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8"/>
                        </a:lnTo>
                        <a:lnTo>
                          <a:pt x="38" y="71"/>
                        </a:lnTo>
                        <a:lnTo>
                          <a:pt x="43" y="71"/>
                        </a:lnTo>
                        <a:lnTo>
                          <a:pt x="43" y="46"/>
                        </a:lnTo>
                        <a:lnTo>
                          <a:pt x="35" y="44"/>
                        </a:lnTo>
                        <a:lnTo>
                          <a:pt x="28" y="41"/>
                        </a:lnTo>
                        <a:lnTo>
                          <a:pt x="23" y="39"/>
                        </a:lnTo>
                        <a:lnTo>
                          <a:pt x="19" y="37"/>
                        </a:lnTo>
                        <a:lnTo>
                          <a:pt x="14" y="33"/>
                        </a:lnTo>
                        <a:lnTo>
                          <a:pt x="11" y="29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19" y="6"/>
                        </a:lnTo>
                        <a:lnTo>
                          <a:pt x="28" y="3"/>
                        </a:lnTo>
                        <a:lnTo>
                          <a:pt x="35" y="1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3581" name="Group 249"/>
                <p:cNvGrpSpPr>
                  <a:grpSpLocks/>
                </p:cNvGrpSpPr>
                <p:nvPr/>
              </p:nvGrpSpPr>
              <p:grpSpPr bwMode="auto">
                <a:xfrm>
                  <a:off x="3407" y="3797"/>
                  <a:ext cx="44" cy="73"/>
                  <a:chOff x="3407" y="3797"/>
                  <a:chExt cx="44" cy="73"/>
                </a:xfrm>
              </p:grpSpPr>
              <p:sp>
                <p:nvSpPr>
                  <p:cNvPr id="143610" name="Freeform 250"/>
                  <p:cNvSpPr>
                    <a:spLocks/>
                  </p:cNvSpPr>
                  <p:nvPr/>
                </p:nvSpPr>
                <p:spPr bwMode="auto">
                  <a:xfrm>
                    <a:off x="3413" y="3799"/>
                    <a:ext cx="28" cy="28"/>
                  </a:xfrm>
                  <a:custGeom>
                    <a:avLst/>
                    <a:gdLst>
                      <a:gd name="T0" fmla="*/ 26 w 27"/>
                      <a:gd name="T1" fmla="*/ 0 h 28"/>
                      <a:gd name="T2" fmla="*/ 26 w 27"/>
                      <a:gd name="T3" fmla="*/ 16 h 28"/>
                      <a:gd name="T4" fmla="*/ 21 w 27"/>
                      <a:gd name="T5" fmla="*/ 18 h 28"/>
                      <a:gd name="T6" fmla="*/ 16 w 27"/>
                      <a:gd name="T7" fmla="*/ 19 h 28"/>
                      <a:gd name="T8" fmla="*/ 13 w 27"/>
                      <a:gd name="T9" fmla="*/ 21 h 28"/>
                      <a:gd name="T10" fmla="*/ 10 w 27"/>
                      <a:gd name="T11" fmla="*/ 23 h 28"/>
                      <a:gd name="T12" fmla="*/ 7 w 27"/>
                      <a:gd name="T13" fmla="*/ 27 h 28"/>
                      <a:gd name="T14" fmla="*/ 2 w 27"/>
                      <a:gd name="T15" fmla="*/ 22 h 28"/>
                      <a:gd name="T16" fmla="*/ 2 w 27"/>
                      <a:gd name="T17" fmla="*/ 19 h 28"/>
                      <a:gd name="T18" fmla="*/ 1 w 27"/>
                      <a:gd name="T19" fmla="*/ 16 h 28"/>
                      <a:gd name="T20" fmla="*/ 0 w 27"/>
                      <a:gd name="T21" fmla="*/ 13 h 28"/>
                      <a:gd name="T22" fmla="*/ 3 w 27"/>
                      <a:gd name="T23" fmla="*/ 9 h 28"/>
                      <a:gd name="T24" fmla="*/ 6 w 27"/>
                      <a:gd name="T25" fmla="*/ 7 h 28"/>
                      <a:gd name="T26" fmla="*/ 13 w 27"/>
                      <a:gd name="T27" fmla="*/ 4 h 28"/>
                      <a:gd name="T28" fmla="*/ 18 w 27"/>
                      <a:gd name="T29" fmla="*/ 2 h 28"/>
                      <a:gd name="T30" fmla="*/ 26 w 27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" h="28">
                        <a:moveTo>
                          <a:pt x="26" y="0"/>
                        </a:moveTo>
                        <a:lnTo>
                          <a:pt x="26" y="16"/>
                        </a:lnTo>
                        <a:lnTo>
                          <a:pt x="21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7" y="27"/>
                        </a:lnTo>
                        <a:lnTo>
                          <a:pt x="2" y="22"/>
                        </a:lnTo>
                        <a:lnTo>
                          <a:pt x="2" y="19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3" y="4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611" name="Freeform 251"/>
                  <p:cNvSpPr>
                    <a:spLocks/>
                  </p:cNvSpPr>
                  <p:nvPr/>
                </p:nvSpPr>
                <p:spPr bwMode="auto">
                  <a:xfrm>
                    <a:off x="3407" y="3798"/>
                    <a:ext cx="44" cy="72"/>
                  </a:xfrm>
                  <a:custGeom>
                    <a:avLst/>
                    <a:gdLst>
                      <a:gd name="T0" fmla="*/ 35 w 44"/>
                      <a:gd name="T1" fmla="*/ 0 h 73"/>
                      <a:gd name="T2" fmla="*/ 27 w 44"/>
                      <a:gd name="T3" fmla="*/ 2 h 73"/>
                      <a:gd name="T4" fmla="*/ 19 w 44"/>
                      <a:gd name="T5" fmla="*/ 5 h 73"/>
                      <a:gd name="T6" fmla="*/ 11 w 44"/>
                      <a:gd name="T7" fmla="*/ 8 h 73"/>
                      <a:gd name="T8" fmla="*/ 6 w 44"/>
                      <a:gd name="T9" fmla="*/ 12 h 73"/>
                      <a:gd name="T10" fmla="*/ 2 w 44"/>
                      <a:gd name="T11" fmla="*/ 15 h 73"/>
                      <a:gd name="T12" fmla="*/ 0 w 44"/>
                      <a:gd name="T13" fmla="*/ 20 h 73"/>
                      <a:gd name="T14" fmla="*/ 0 w 44"/>
                      <a:gd name="T15" fmla="*/ 32 h 73"/>
                      <a:gd name="T16" fmla="*/ 0 w 44"/>
                      <a:gd name="T17" fmla="*/ 43 h 73"/>
                      <a:gd name="T18" fmla="*/ 1 w 44"/>
                      <a:gd name="T19" fmla="*/ 47 h 73"/>
                      <a:gd name="T20" fmla="*/ 2 w 44"/>
                      <a:gd name="T21" fmla="*/ 50 h 73"/>
                      <a:gd name="T22" fmla="*/ 6 w 44"/>
                      <a:gd name="T23" fmla="*/ 54 h 73"/>
                      <a:gd name="T24" fmla="*/ 10 w 44"/>
                      <a:gd name="T25" fmla="*/ 58 h 73"/>
                      <a:gd name="T26" fmla="*/ 14 w 44"/>
                      <a:gd name="T27" fmla="*/ 61 h 73"/>
                      <a:gd name="T28" fmla="*/ 21 w 44"/>
                      <a:gd name="T29" fmla="*/ 65 h 73"/>
                      <a:gd name="T30" fmla="*/ 30 w 44"/>
                      <a:gd name="T31" fmla="*/ 68 h 73"/>
                      <a:gd name="T32" fmla="*/ 37 w 44"/>
                      <a:gd name="T33" fmla="*/ 71 h 73"/>
                      <a:gd name="T34" fmla="*/ 43 w 44"/>
                      <a:gd name="T35" fmla="*/ 72 h 73"/>
                      <a:gd name="T36" fmla="*/ 43 w 44"/>
                      <a:gd name="T37" fmla="*/ 46 h 73"/>
                      <a:gd name="T38" fmla="*/ 35 w 44"/>
                      <a:gd name="T39" fmla="*/ 44 h 73"/>
                      <a:gd name="T40" fmla="*/ 28 w 44"/>
                      <a:gd name="T41" fmla="*/ 41 h 73"/>
                      <a:gd name="T42" fmla="*/ 23 w 44"/>
                      <a:gd name="T43" fmla="*/ 40 h 73"/>
                      <a:gd name="T44" fmla="*/ 19 w 44"/>
                      <a:gd name="T45" fmla="*/ 37 h 73"/>
                      <a:gd name="T46" fmla="*/ 14 w 44"/>
                      <a:gd name="T47" fmla="*/ 33 h 73"/>
                      <a:gd name="T48" fmla="*/ 11 w 44"/>
                      <a:gd name="T49" fmla="*/ 30 h 73"/>
                      <a:gd name="T50" fmla="*/ 8 w 44"/>
                      <a:gd name="T51" fmla="*/ 25 h 73"/>
                      <a:gd name="T52" fmla="*/ 7 w 44"/>
                      <a:gd name="T53" fmla="*/ 20 h 73"/>
                      <a:gd name="T54" fmla="*/ 8 w 44"/>
                      <a:gd name="T55" fmla="*/ 15 h 73"/>
                      <a:gd name="T56" fmla="*/ 11 w 44"/>
                      <a:gd name="T57" fmla="*/ 11 h 73"/>
                      <a:gd name="T58" fmla="*/ 19 w 44"/>
                      <a:gd name="T59" fmla="*/ 6 h 73"/>
                      <a:gd name="T60" fmla="*/ 28 w 44"/>
                      <a:gd name="T61" fmla="*/ 4 h 73"/>
                      <a:gd name="T62" fmla="*/ 35 w 44"/>
                      <a:gd name="T63" fmla="*/ 2 h 73"/>
                      <a:gd name="T64" fmla="*/ 35 w 44"/>
                      <a:gd name="T65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" h="73">
                        <a:moveTo>
                          <a:pt x="35" y="0"/>
                        </a:moveTo>
                        <a:lnTo>
                          <a:pt x="27" y="2"/>
                        </a:lnTo>
                        <a:lnTo>
                          <a:pt x="19" y="5"/>
                        </a:ln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2" y="15"/>
                        </a:lnTo>
                        <a:lnTo>
                          <a:pt x="0" y="20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2" y="50"/>
                        </a:lnTo>
                        <a:lnTo>
                          <a:pt x="6" y="54"/>
                        </a:lnTo>
                        <a:lnTo>
                          <a:pt x="10" y="58"/>
                        </a:lnTo>
                        <a:lnTo>
                          <a:pt x="14" y="61"/>
                        </a:lnTo>
                        <a:lnTo>
                          <a:pt x="21" y="65"/>
                        </a:lnTo>
                        <a:lnTo>
                          <a:pt x="30" y="68"/>
                        </a:lnTo>
                        <a:lnTo>
                          <a:pt x="37" y="71"/>
                        </a:lnTo>
                        <a:lnTo>
                          <a:pt x="43" y="72"/>
                        </a:lnTo>
                        <a:lnTo>
                          <a:pt x="43" y="46"/>
                        </a:lnTo>
                        <a:lnTo>
                          <a:pt x="35" y="44"/>
                        </a:lnTo>
                        <a:lnTo>
                          <a:pt x="28" y="41"/>
                        </a:lnTo>
                        <a:lnTo>
                          <a:pt x="23" y="40"/>
                        </a:lnTo>
                        <a:lnTo>
                          <a:pt x="19" y="37"/>
                        </a:lnTo>
                        <a:lnTo>
                          <a:pt x="14" y="33"/>
                        </a:lnTo>
                        <a:lnTo>
                          <a:pt x="11" y="30"/>
                        </a:lnTo>
                        <a:lnTo>
                          <a:pt x="8" y="25"/>
                        </a:lnTo>
                        <a:lnTo>
                          <a:pt x="7" y="20"/>
                        </a:lnTo>
                        <a:lnTo>
                          <a:pt x="8" y="15"/>
                        </a:lnTo>
                        <a:lnTo>
                          <a:pt x="11" y="11"/>
                        </a:lnTo>
                        <a:lnTo>
                          <a:pt x="19" y="6"/>
                        </a:lnTo>
                        <a:lnTo>
                          <a:pt x="28" y="4"/>
                        </a:lnTo>
                        <a:lnTo>
                          <a:pt x="35" y="2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3582" name="Group 252"/>
                <p:cNvGrpSpPr>
                  <a:grpSpLocks/>
                </p:cNvGrpSpPr>
                <p:nvPr/>
              </p:nvGrpSpPr>
              <p:grpSpPr bwMode="auto">
                <a:xfrm>
                  <a:off x="3397" y="3746"/>
                  <a:ext cx="45" cy="72"/>
                  <a:chOff x="3397" y="3746"/>
                  <a:chExt cx="45" cy="72"/>
                </a:xfrm>
              </p:grpSpPr>
              <p:sp>
                <p:nvSpPr>
                  <p:cNvPr id="143613" name="Freeform 253"/>
                  <p:cNvSpPr>
                    <a:spLocks/>
                  </p:cNvSpPr>
                  <p:nvPr/>
                </p:nvSpPr>
                <p:spPr bwMode="auto">
                  <a:xfrm>
                    <a:off x="3405" y="3748"/>
                    <a:ext cx="27" cy="28"/>
                  </a:xfrm>
                  <a:custGeom>
                    <a:avLst/>
                    <a:gdLst>
                      <a:gd name="T0" fmla="*/ 25 w 26"/>
                      <a:gd name="T1" fmla="*/ 0 h 28"/>
                      <a:gd name="T2" fmla="*/ 25 w 26"/>
                      <a:gd name="T3" fmla="*/ 15 h 28"/>
                      <a:gd name="T4" fmla="*/ 20 w 26"/>
                      <a:gd name="T5" fmla="*/ 17 h 28"/>
                      <a:gd name="T6" fmla="*/ 16 w 26"/>
                      <a:gd name="T7" fmla="*/ 19 h 28"/>
                      <a:gd name="T8" fmla="*/ 12 w 26"/>
                      <a:gd name="T9" fmla="*/ 21 h 28"/>
                      <a:gd name="T10" fmla="*/ 10 w 26"/>
                      <a:gd name="T11" fmla="*/ 23 h 28"/>
                      <a:gd name="T12" fmla="*/ 6 w 26"/>
                      <a:gd name="T13" fmla="*/ 27 h 28"/>
                      <a:gd name="T14" fmla="*/ 2 w 26"/>
                      <a:gd name="T15" fmla="*/ 22 h 28"/>
                      <a:gd name="T16" fmla="*/ 1 w 26"/>
                      <a:gd name="T17" fmla="*/ 19 h 28"/>
                      <a:gd name="T18" fmla="*/ 0 w 26"/>
                      <a:gd name="T19" fmla="*/ 16 h 28"/>
                      <a:gd name="T20" fmla="*/ 0 w 26"/>
                      <a:gd name="T21" fmla="*/ 13 h 28"/>
                      <a:gd name="T22" fmla="*/ 2 w 26"/>
                      <a:gd name="T23" fmla="*/ 9 h 28"/>
                      <a:gd name="T24" fmla="*/ 6 w 26"/>
                      <a:gd name="T25" fmla="*/ 7 h 28"/>
                      <a:gd name="T26" fmla="*/ 12 w 26"/>
                      <a:gd name="T27" fmla="*/ 3 h 28"/>
                      <a:gd name="T28" fmla="*/ 17 w 26"/>
                      <a:gd name="T29" fmla="*/ 2 h 28"/>
                      <a:gd name="T30" fmla="*/ 25 w 26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" h="28">
                        <a:moveTo>
                          <a:pt x="25" y="0"/>
                        </a:moveTo>
                        <a:lnTo>
                          <a:pt x="25" y="15"/>
                        </a:lnTo>
                        <a:lnTo>
                          <a:pt x="20" y="17"/>
                        </a:lnTo>
                        <a:lnTo>
                          <a:pt x="16" y="19"/>
                        </a:lnTo>
                        <a:lnTo>
                          <a:pt x="12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2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6" y="7"/>
                        </a:lnTo>
                        <a:lnTo>
                          <a:pt x="12" y="3"/>
                        </a:lnTo>
                        <a:lnTo>
                          <a:pt x="17" y="2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614" name="Freeform 254"/>
                  <p:cNvSpPr>
                    <a:spLocks/>
                  </p:cNvSpPr>
                  <p:nvPr/>
                </p:nvSpPr>
                <p:spPr bwMode="auto">
                  <a:xfrm>
                    <a:off x="3397" y="3747"/>
                    <a:ext cx="45" cy="71"/>
                  </a:xfrm>
                  <a:custGeom>
                    <a:avLst/>
                    <a:gdLst>
                      <a:gd name="T0" fmla="*/ 36 w 45"/>
                      <a:gd name="T1" fmla="*/ 0 h 72"/>
                      <a:gd name="T2" fmla="*/ 27 w 45"/>
                      <a:gd name="T3" fmla="*/ 2 h 72"/>
                      <a:gd name="T4" fmla="*/ 19 w 45"/>
                      <a:gd name="T5" fmla="*/ 4 h 72"/>
                      <a:gd name="T6" fmla="*/ 11 w 45"/>
                      <a:gd name="T7" fmla="*/ 8 h 72"/>
                      <a:gd name="T8" fmla="*/ 6 w 45"/>
                      <a:gd name="T9" fmla="*/ 12 h 72"/>
                      <a:gd name="T10" fmla="*/ 3 w 45"/>
                      <a:gd name="T11" fmla="*/ 15 h 72"/>
                      <a:gd name="T12" fmla="*/ 0 w 45"/>
                      <a:gd name="T13" fmla="*/ 19 h 72"/>
                      <a:gd name="T14" fmla="*/ 0 w 45"/>
                      <a:gd name="T15" fmla="*/ 31 h 72"/>
                      <a:gd name="T16" fmla="*/ 0 w 45"/>
                      <a:gd name="T17" fmla="*/ 42 h 72"/>
                      <a:gd name="T18" fmla="*/ 1 w 45"/>
                      <a:gd name="T19" fmla="*/ 46 h 72"/>
                      <a:gd name="T20" fmla="*/ 3 w 45"/>
                      <a:gd name="T21" fmla="*/ 49 h 72"/>
                      <a:gd name="T22" fmla="*/ 6 w 45"/>
                      <a:gd name="T23" fmla="*/ 54 h 72"/>
                      <a:gd name="T24" fmla="*/ 10 w 45"/>
                      <a:gd name="T25" fmla="*/ 58 h 72"/>
                      <a:gd name="T26" fmla="*/ 15 w 45"/>
                      <a:gd name="T27" fmla="*/ 61 h 72"/>
                      <a:gd name="T28" fmla="*/ 22 w 45"/>
                      <a:gd name="T29" fmla="*/ 65 h 72"/>
                      <a:gd name="T30" fmla="*/ 30 w 45"/>
                      <a:gd name="T31" fmla="*/ 67 h 72"/>
                      <a:gd name="T32" fmla="*/ 38 w 45"/>
                      <a:gd name="T33" fmla="*/ 70 h 72"/>
                      <a:gd name="T34" fmla="*/ 43 w 45"/>
                      <a:gd name="T35" fmla="*/ 71 h 72"/>
                      <a:gd name="T36" fmla="*/ 44 w 45"/>
                      <a:gd name="T37" fmla="*/ 46 h 72"/>
                      <a:gd name="T38" fmla="*/ 36 w 45"/>
                      <a:gd name="T39" fmla="*/ 43 h 72"/>
                      <a:gd name="T40" fmla="*/ 28 w 45"/>
                      <a:gd name="T41" fmla="*/ 41 h 72"/>
                      <a:gd name="T42" fmla="*/ 23 w 45"/>
                      <a:gd name="T43" fmla="*/ 39 h 72"/>
                      <a:gd name="T44" fmla="*/ 19 w 45"/>
                      <a:gd name="T45" fmla="*/ 36 h 72"/>
                      <a:gd name="T46" fmla="*/ 14 w 45"/>
                      <a:gd name="T47" fmla="*/ 33 h 72"/>
                      <a:gd name="T48" fmla="*/ 11 w 45"/>
                      <a:gd name="T49" fmla="*/ 29 h 72"/>
                      <a:gd name="T50" fmla="*/ 9 w 45"/>
                      <a:gd name="T51" fmla="*/ 25 h 72"/>
                      <a:gd name="T52" fmla="*/ 8 w 45"/>
                      <a:gd name="T53" fmla="*/ 19 h 72"/>
                      <a:gd name="T54" fmla="*/ 8 w 45"/>
                      <a:gd name="T55" fmla="*/ 14 h 72"/>
                      <a:gd name="T56" fmla="*/ 12 w 45"/>
                      <a:gd name="T57" fmla="*/ 11 h 72"/>
                      <a:gd name="T58" fmla="*/ 19 w 45"/>
                      <a:gd name="T59" fmla="*/ 5 h 72"/>
                      <a:gd name="T60" fmla="*/ 28 w 45"/>
                      <a:gd name="T61" fmla="*/ 3 h 72"/>
                      <a:gd name="T62" fmla="*/ 36 w 45"/>
                      <a:gd name="T63" fmla="*/ 1 h 72"/>
                      <a:gd name="T64" fmla="*/ 36 w 45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5" h="72">
                        <a:moveTo>
                          <a:pt x="36" y="0"/>
                        </a:moveTo>
                        <a:lnTo>
                          <a:pt x="27" y="2"/>
                        </a:lnTo>
                        <a:lnTo>
                          <a:pt x="19" y="4"/>
                        </a:ln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3" y="15"/>
                        </a:ln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" y="46"/>
                        </a:lnTo>
                        <a:lnTo>
                          <a:pt x="3" y="49"/>
                        </a:lnTo>
                        <a:lnTo>
                          <a:pt x="6" y="54"/>
                        </a:lnTo>
                        <a:lnTo>
                          <a:pt x="10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7"/>
                        </a:lnTo>
                        <a:lnTo>
                          <a:pt x="38" y="70"/>
                        </a:lnTo>
                        <a:lnTo>
                          <a:pt x="43" y="71"/>
                        </a:lnTo>
                        <a:lnTo>
                          <a:pt x="44" y="46"/>
                        </a:lnTo>
                        <a:lnTo>
                          <a:pt x="36" y="43"/>
                        </a:lnTo>
                        <a:lnTo>
                          <a:pt x="28" y="41"/>
                        </a:lnTo>
                        <a:lnTo>
                          <a:pt x="23" y="39"/>
                        </a:lnTo>
                        <a:lnTo>
                          <a:pt x="19" y="36"/>
                        </a:lnTo>
                        <a:lnTo>
                          <a:pt x="14" y="33"/>
                        </a:lnTo>
                        <a:lnTo>
                          <a:pt x="11" y="29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19" y="5"/>
                        </a:lnTo>
                        <a:lnTo>
                          <a:pt x="28" y="3"/>
                        </a:lnTo>
                        <a:lnTo>
                          <a:pt x="36" y="1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  <p:grpSp>
            <p:nvGrpSpPr>
              <p:cNvPr id="23570" name="Group 255"/>
              <p:cNvGrpSpPr>
                <a:grpSpLocks/>
              </p:cNvGrpSpPr>
              <p:nvPr/>
            </p:nvGrpSpPr>
            <p:grpSpPr bwMode="auto">
              <a:xfrm>
                <a:off x="3375" y="3594"/>
                <a:ext cx="59" cy="174"/>
                <a:chOff x="3375" y="3594"/>
                <a:chExt cx="59" cy="174"/>
              </a:xfrm>
            </p:grpSpPr>
            <p:grpSp>
              <p:nvGrpSpPr>
                <p:cNvPr id="23571" name="Group 256"/>
                <p:cNvGrpSpPr>
                  <a:grpSpLocks/>
                </p:cNvGrpSpPr>
                <p:nvPr/>
              </p:nvGrpSpPr>
              <p:grpSpPr bwMode="auto">
                <a:xfrm>
                  <a:off x="3389" y="3696"/>
                  <a:ext cx="45" cy="72"/>
                  <a:chOff x="3389" y="3696"/>
                  <a:chExt cx="45" cy="72"/>
                </a:xfrm>
              </p:grpSpPr>
              <p:sp>
                <p:nvSpPr>
                  <p:cNvPr id="143617" name="Freeform 257"/>
                  <p:cNvSpPr>
                    <a:spLocks/>
                  </p:cNvSpPr>
                  <p:nvPr/>
                </p:nvSpPr>
                <p:spPr bwMode="auto">
                  <a:xfrm>
                    <a:off x="3396" y="3697"/>
                    <a:ext cx="28" cy="28"/>
                  </a:xfrm>
                  <a:custGeom>
                    <a:avLst/>
                    <a:gdLst>
                      <a:gd name="T0" fmla="*/ 26 w 27"/>
                      <a:gd name="T1" fmla="*/ 0 h 28"/>
                      <a:gd name="T2" fmla="*/ 26 w 27"/>
                      <a:gd name="T3" fmla="*/ 15 h 28"/>
                      <a:gd name="T4" fmla="*/ 21 w 27"/>
                      <a:gd name="T5" fmla="*/ 18 h 28"/>
                      <a:gd name="T6" fmla="*/ 16 w 27"/>
                      <a:gd name="T7" fmla="*/ 19 h 28"/>
                      <a:gd name="T8" fmla="*/ 13 w 27"/>
                      <a:gd name="T9" fmla="*/ 21 h 28"/>
                      <a:gd name="T10" fmla="*/ 10 w 27"/>
                      <a:gd name="T11" fmla="*/ 23 h 28"/>
                      <a:gd name="T12" fmla="*/ 7 w 27"/>
                      <a:gd name="T13" fmla="*/ 27 h 28"/>
                      <a:gd name="T14" fmla="*/ 2 w 27"/>
                      <a:gd name="T15" fmla="*/ 22 h 28"/>
                      <a:gd name="T16" fmla="*/ 2 w 27"/>
                      <a:gd name="T17" fmla="*/ 19 h 28"/>
                      <a:gd name="T18" fmla="*/ 1 w 27"/>
                      <a:gd name="T19" fmla="*/ 16 h 28"/>
                      <a:gd name="T20" fmla="*/ 0 w 27"/>
                      <a:gd name="T21" fmla="*/ 13 h 28"/>
                      <a:gd name="T22" fmla="*/ 3 w 27"/>
                      <a:gd name="T23" fmla="*/ 9 h 28"/>
                      <a:gd name="T24" fmla="*/ 6 w 27"/>
                      <a:gd name="T25" fmla="*/ 7 h 28"/>
                      <a:gd name="T26" fmla="*/ 13 w 27"/>
                      <a:gd name="T27" fmla="*/ 3 h 28"/>
                      <a:gd name="T28" fmla="*/ 18 w 27"/>
                      <a:gd name="T29" fmla="*/ 2 h 28"/>
                      <a:gd name="T30" fmla="*/ 26 w 27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" h="28">
                        <a:moveTo>
                          <a:pt x="26" y="0"/>
                        </a:moveTo>
                        <a:lnTo>
                          <a:pt x="26" y="15"/>
                        </a:lnTo>
                        <a:lnTo>
                          <a:pt x="21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7" y="27"/>
                        </a:lnTo>
                        <a:lnTo>
                          <a:pt x="2" y="22"/>
                        </a:lnTo>
                        <a:lnTo>
                          <a:pt x="2" y="19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3" y="3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618" name="Freeform 258"/>
                  <p:cNvSpPr>
                    <a:spLocks/>
                  </p:cNvSpPr>
                  <p:nvPr/>
                </p:nvSpPr>
                <p:spPr bwMode="auto">
                  <a:xfrm>
                    <a:off x="3388" y="3696"/>
                    <a:ext cx="45" cy="71"/>
                  </a:xfrm>
                  <a:custGeom>
                    <a:avLst/>
                    <a:gdLst>
                      <a:gd name="T0" fmla="*/ 36 w 45"/>
                      <a:gd name="T1" fmla="*/ 0 h 72"/>
                      <a:gd name="T2" fmla="*/ 28 w 45"/>
                      <a:gd name="T3" fmla="*/ 2 h 72"/>
                      <a:gd name="T4" fmla="*/ 19 w 45"/>
                      <a:gd name="T5" fmla="*/ 4 h 72"/>
                      <a:gd name="T6" fmla="*/ 12 w 45"/>
                      <a:gd name="T7" fmla="*/ 8 h 72"/>
                      <a:gd name="T8" fmla="*/ 7 w 45"/>
                      <a:gd name="T9" fmla="*/ 12 h 72"/>
                      <a:gd name="T10" fmla="*/ 3 w 45"/>
                      <a:gd name="T11" fmla="*/ 15 h 72"/>
                      <a:gd name="T12" fmla="*/ 0 w 45"/>
                      <a:gd name="T13" fmla="*/ 19 h 72"/>
                      <a:gd name="T14" fmla="*/ 0 w 45"/>
                      <a:gd name="T15" fmla="*/ 31 h 72"/>
                      <a:gd name="T16" fmla="*/ 0 w 45"/>
                      <a:gd name="T17" fmla="*/ 42 h 72"/>
                      <a:gd name="T18" fmla="*/ 2 w 45"/>
                      <a:gd name="T19" fmla="*/ 46 h 72"/>
                      <a:gd name="T20" fmla="*/ 3 w 45"/>
                      <a:gd name="T21" fmla="*/ 49 h 72"/>
                      <a:gd name="T22" fmla="*/ 7 w 45"/>
                      <a:gd name="T23" fmla="*/ 54 h 72"/>
                      <a:gd name="T24" fmla="*/ 11 w 45"/>
                      <a:gd name="T25" fmla="*/ 58 h 72"/>
                      <a:gd name="T26" fmla="*/ 15 w 45"/>
                      <a:gd name="T27" fmla="*/ 61 h 72"/>
                      <a:gd name="T28" fmla="*/ 22 w 45"/>
                      <a:gd name="T29" fmla="*/ 65 h 72"/>
                      <a:gd name="T30" fmla="*/ 30 w 45"/>
                      <a:gd name="T31" fmla="*/ 68 h 72"/>
                      <a:gd name="T32" fmla="*/ 38 w 45"/>
                      <a:gd name="T33" fmla="*/ 70 h 72"/>
                      <a:gd name="T34" fmla="*/ 44 w 45"/>
                      <a:gd name="T35" fmla="*/ 71 h 72"/>
                      <a:gd name="T36" fmla="*/ 44 w 45"/>
                      <a:gd name="T37" fmla="*/ 46 h 72"/>
                      <a:gd name="T38" fmla="*/ 36 w 45"/>
                      <a:gd name="T39" fmla="*/ 43 h 72"/>
                      <a:gd name="T40" fmla="*/ 29 w 45"/>
                      <a:gd name="T41" fmla="*/ 41 h 72"/>
                      <a:gd name="T42" fmla="*/ 24 w 45"/>
                      <a:gd name="T43" fmla="*/ 39 h 72"/>
                      <a:gd name="T44" fmla="*/ 19 w 45"/>
                      <a:gd name="T45" fmla="*/ 37 h 72"/>
                      <a:gd name="T46" fmla="*/ 15 w 45"/>
                      <a:gd name="T47" fmla="*/ 33 h 72"/>
                      <a:gd name="T48" fmla="*/ 12 w 45"/>
                      <a:gd name="T49" fmla="*/ 29 h 72"/>
                      <a:gd name="T50" fmla="*/ 9 w 45"/>
                      <a:gd name="T51" fmla="*/ 25 h 72"/>
                      <a:gd name="T52" fmla="*/ 8 w 45"/>
                      <a:gd name="T53" fmla="*/ 19 h 72"/>
                      <a:gd name="T54" fmla="*/ 8 w 45"/>
                      <a:gd name="T55" fmla="*/ 14 h 72"/>
                      <a:gd name="T56" fmla="*/ 12 w 45"/>
                      <a:gd name="T57" fmla="*/ 11 h 72"/>
                      <a:gd name="T58" fmla="*/ 20 w 45"/>
                      <a:gd name="T59" fmla="*/ 5 h 72"/>
                      <a:gd name="T60" fmla="*/ 29 w 45"/>
                      <a:gd name="T61" fmla="*/ 3 h 72"/>
                      <a:gd name="T62" fmla="*/ 36 w 45"/>
                      <a:gd name="T63" fmla="*/ 1 h 72"/>
                      <a:gd name="T64" fmla="*/ 36 w 45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5" h="72">
                        <a:moveTo>
                          <a:pt x="36" y="0"/>
                        </a:moveTo>
                        <a:lnTo>
                          <a:pt x="28" y="2"/>
                        </a:lnTo>
                        <a:lnTo>
                          <a:pt x="19" y="4"/>
                        </a:lnTo>
                        <a:lnTo>
                          <a:pt x="12" y="8"/>
                        </a:lnTo>
                        <a:lnTo>
                          <a:pt x="7" y="12"/>
                        </a:lnTo>
                        <a:lnTo>
                          <a:pt x="3" y="15"/>
                        </a:ln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2" y="46"/>
                        </a:lnTo>
                        <a:lnTo>
                          <a:pt x="3" y="49"/>
                        </a:lnTo>
                        <a:lnTo>
                          <a:pt x="7" y="54"/>
                        </a:lnTo>
                        <a:lnTo>
                          <a:pt x="11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8"/>
                        </a:lnTo>
                        <a:lnTo>
                          <a:pt x="38" y="70"/>
                        </a:lnTo>
                        <a:lnTo>
                          <a:pt x="44" y="71"/>
                        </a:lnTo>
                        <a:lnTo>
                          <a:pt x="44" y="46"/>
                        </a:lnTo>
                        <a:lnTo>
                          <a:pt x="36" y="43"/>
                        </a:lnTo>
                        <a:lnTo>
                          <a:pt x="29" y="41"/>
                        </a:lnTo>
                        <a:lnTo>
                          <a:pt x="24" y="39"/>
                        </a:lnTo>
                        <a:lnTo>
                          <a:pt x="19" y="37"/>
                        </a:lnTo>
                        <a:lnTo>
                          <a:pt x="15" y="33"/>
                        </a:lnTo>
                        <a:lnTo>
                          <a:pt x="12" y="29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20" y="5"/>
                        </a:lnTo>
                        <a:lnTo>
                          <a:pt x="29" y="3"/>
                        </a:lnTo>
                        <a:lnTo>
                          <a:pt x="36" y="1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3572" name="Group 259"/>
                <p:cNvGrpSpPr>
                  <a:grpSpLocks/>
                </p:cNvGrpSpPr>
                <p:nvPr/>
              </p:nvGrpSpPr>
              <p:grpSpPr bwMode="auto">
                <a:xfrm>
                  <a:off x="3384" y="3645"/>
                  <a:ext cx="45" cy="73"/>
                  <a:chOff x="3384" y="3645"/>
                  <a:chExt cx="45" cy="73"/>
                </a:xfrm>
              </p:grpSpPr>
              <p:sp>
                <p:nvSpPr>
                  <p:cNvPr id="143620" name="Freeform 260"/>
                  <p:cNvSpPr>
                    <a:spLocks/>
                  </p:cNvSpPr>
                  <p:nvPr/>
                </p:nvSpPr>
                <p:spPr bwMode="auto">
                  <a:xfrm>
                    <a:off x="3391" y="3646"/>
                    <a:ext cx="27" cy="28"/>
                  </a:xfrm>
                  <a:custGeom>
                    <a:avLst/>
                    <a:gdLst>
                      <a:gd name="T0" fmla="*/ 25 w 26"/>
                      <a:gd name="T1" fmla="*/ 0 h 28"/>
                      <a:gd name="T2" fmla="*/ 25 w 26"/>
                      <a:gd name="T3" fmla="*/ 15 h 28"/>
                      <a:gd name="T4" fmla="*/ 20 w 26"/>
                      <a:gd name="T5" fmla="*/ 18 h 28"/>
                      <a:gd name="T6" fmla="*/ 16 w 26"/>
                      <a:gd name="T7" fmla="*/ 19 h 28"/>
                      <a:gd name="T8" fmla="*/ 13 w 26"/>
                      <a:gd name="T9" fmla="*/ 21 h 28"/>
                      <a:gd name="T10" fmla="*/ 10 w 26"/>
                      <a:gd name="T11" fmla="*/ 23 h 28"/>
                      <a:gd name="T12" fmla="*/ 6 w 26"/>
                      <a:gd name="T13" fmla="*/ 27 h 28"/>
                      <a:gd name="T14" fmla="*/ 2 w 26"/>
                      <a:gd name="T15" fmla="*/ 22 h 28"/>
                      <a:gd name="T16" fmla="*/ 1 w 26"/>
                      <a:gd name="T17" fmla="*/ 19 h 28"/>
                      <a:gd name="T18" fmla="*/ 0 w 26"/>
                      <a:gd name="T19" fmla="*/ 16 h 28"/>
                      <a:gd name="T20" fmla="*/ 0 w 26"/>
                      <a:gd name="T21" fmla="*/ 13 h 28"/>
                      <a:gd name="T22" fmla="*/ 2 w 26"/>
                      <a:gd name="T23" fmla="*/ 9 h 28"/>
                      <a:gd name="T24" fmla="*/ 6 w 26"/>
                      <a:gd name="T25" fmla="*/ 7 h 28"/>
                      <a:gd name="T26" fmla="*/ 13 w 26"/>
                      <a:gd name="T27" fmla="*/ 3 h 28"/>
                      <a:gd name="T28" fmla="*/ 17 w 26"/>
                      <a:gd name="T29" fmla="*/ 2 h 28"/>
                      <a:gd name="T30" fmla="*/ 25 w 26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" h="28">
                        <a:moveTo>
                          <a:pt x="25" y="0"/>
                        </a:moveTo>
                        <a:lnTo>
                          <a:pt x="25" y="15"/>
                        </a:lnTo>
                        <a:lnTo>
                          <a:pt x="20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2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6" y="7"/>
                        </a:lnTo>
                        <a:lnTo>
                          <a:pt x="13" y="3"/>
                        </a:lnTo>
                        <a:lnTo>
                          <a:pt x="17" y="2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621" name="Freeform 261"/>
                  <p:cNvSpPr>
                    <a:spLocks/>
                  </p:cNvSpPr>
                  <p:nvPr/>
                </p:nvSpPr>
                <p:spPr bwMode="auto">
                  <a:xfrm>
                    <a:off x="3384" y="3645"/>
                    <a:ext cx="45" cy="72"/>
                  </a:xfrm>
                  <a:custGeom>
                    <a:avLst/>
                    <a:gdLst>
                      <a:gd name="T0" fmla="*/ 36 w 45"/>
                      <a:gd name="T1" fmla="*/ 0 h 73"/>
                      <a:gd name="T2" fmla="*/ 28 w 45"/>
                      <a:gd name="T3" fmla="*/ 2 h 73"/>
                      <a:gd name="T4" fmla="*/ 19 w 45"/>
                      <a:gd name="T5" fmla="*/ 5 h 73"/>
                      <a:gd name="T6" fmla="*/ 11 w 45"/>
                      <a:gd name="T7" fmla="*/ 8 h 73"/>
                      <a:gd name="T8" fmla="*/ 7 w 45"/>
                      <a:gd name="T9" fmla="*/ 12 h 73"/>
                      <a:gd name="T10" fmla="*/ 3 w 45"/>
                      <a:gd name="T11" fmla="*/ 15 h 73"/>
                      <a:gd name="T12" fmla="*/ 0 w 45"/>
                      <a:gd name="T13" fmla="*/ 20 h 73"/>
                      <a:gd name="T14" fmla="*/ 0 w 45"/>
                      <a:gd name="T15" fmla="*/ 32 h 73"/>
                      <a:gd name="T16" fmla="*/ 0 w 45"/>
                      <a:gd name="T17" fmla="*/ 42 h 73"/>
                      <a:gd name="T18" fmla="*/ 1 w 45"/>
                      <a:gd name="T19" fmla="*/ 47 h 73"/>
                      <a:gd name="T20" fmla="*/ 3 w 45"/>
                      <a:gd name="T21" fmla="*/ 50 h 73"/>
                      <a:gd name="T22" fmla="*/ 6 w 45"/>
                      <a:gd name="T23" fmla="*/ 54 h 73"/>
                      <a:gd name="T24" fmla="*/ 11 w 45"/>
                      <a:gd name="T25" fmla="*/ 58 h 73"/>
                      <a:gd name="T26" fmla="*/ 15 w 45"/>
                      <a:gd name="T27" fmla="*/ 61 h 73"/>
                      <a:gd name="T28" fmla="*/ 22 w 45"/>
                      <a:gd name="T29" fmla="*/ 65 h 73"/>
                      <a:gd name="T30" fmla="*/ 30 w 45"/>
                      <a:gd name="T31" fmla="*/ 68 h 73"/>
                      <a:gd name="T32" fmla="*/ 38 w 45"/>
                      <a:gd name="T33" fmla="*/ 71 h 73"/>
                      <a:gd name="T34" fmla="*/ 43 w 45"/>
                      <a:gd name="T35" fmla="*/ 72 h 73"/>
                      <a:gd name="T36" fmla="*/ 44 w 45"/>
                      <a:gd name="T37" fmla="*/ 46 h 73"/>
                      <a:gd name="T38" fmla="*/ 36 w 45"/>
                      <a:gd name="T39" fmla="*/ 44 h 73"/>
                      <a:gd name="T40" fmla="*/ 28 w 45"/>
                      <a:gd name="T41" fmla="*/ 41 h 73"/>
                      <a:gd name="T42" fmla="*/ 24 w 45"/>
                      <a:gd name="T43" fmla="*/ 39 h 73"/>
                      <a:gd name="T44" fmla="*/ 19 w 45"/>
                      <a:gd name="T45" fmla="*/ 37 h 73"/>
                      <a:gd name="T46" fmla="*/ 15 w 45"/>
                      <a:gd name="T47" fmla="*/ 33 h 73"/>
                      <a:gd name="T48" fmla="*/ 11 w 45"/>
                      <a:gd name="T49" fmla="*/ 30 h 73"/>
                      <a:gd name="T50" fmla="*/ 9 w 45"/>
                      <a:gd name="T51" fmla="*/ 25 h 73"/>
                      <a:gd name="T52" fmla="*/ 8 w 45"/>
                      <a:gd name="T53" fmla="*/ 19 h 73"/>
                      <a:gd name="T54" fmla="*/ 8 w 45"/>
                      <a:gd name="T55" fmla="*/ 14 h 73"/>
                      <a:gd name="T56" fmla="*/ 12 w 45"/>
                      <a:gd name="T57" fmla="*/ 11 h 73"/>
                      <a:gd name="T58" fmla="*/ 19 w 45"/>
                      <a:gd name="T59" fmla="*/ 6 h 73"/>
                      <a:gd name="T60" fmla="*/ 28 w 45"/>
                      <a:gd name="T61" fmla="*/ 3 h 73"/>
                      <a:gd name="T62" fmla="*/ 36 w 45"/>
                      <a:gd name="T63" fmla="*/ 1 h 73"/>
                      <a:gd name="T64" fmla="*/ 36 w 45"/>
                      <a:gd name="T65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5" h="73">
                        <a:moveTo>
                          <a:pt x="36" y="0"/>
                        </a:moveTo>
                        <a:lnTo>
                          <a:pt x="28" y="2"/>
                        </a:lnTo>
                        <a:lnTo>
                          <a:pt x="19" y="5"/>
                        </a:lnTo>
                        <a:lnTo>
                          <a:pt x="11" y="8"/>
                        </a:lnTo>
                        <a:lnTo>
                          <a:pt x="7" y="12"/>
                        </a:lnTo>
                        <a:lnTo>
                          <a:pt x="3" y="15"/>
                        </a:lnTo>
                        <a:lnTo>
                          <a:pt x="0" y="20"/>
                        </a:lnTo>
                        <a:lnTo>
                          <a:pt x="0" y="32"/>
                        </a:lnTo>
                        <a:lnTo>
                          <a:pt x="0" y="42"/>
                        </a:lnTo>
                        <a:lnTo>
                          <a:pt x="1" y="47"/>
                        </a:lnTo>
                        <a:lnTo>
                          <a:pt x="3" y="50"/>
                        </a:lnTo>
                        <a:lnTo>
                          <a:pt x="6" y="54"/>
                        </a:lnTo>
                        <a:lnTo>
                          <a:pt x="11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8"/>
                        </a:lnTo>
                        <a:lnTo>
                          <a:pt x="38" y="71"/>
                        </a:lnTo>
                        <a:lnTo>
                          <a:pt x="43" y="72"/>
                        </a:lnTo>
                        <a:lnTo>
                          <a:pt x="44" y="46"/>
                        </a:lnTo>
                        <a:lnTo>
                          <a:pt x="36" y="44"/>
                        </a:lnTo>
                        <a:lnTo>
                          <a:pt x="28" y="41"/>
                        </a:lnTo>
                        <a:lnTo>
                          <a:pt x="24" y="39"/>
                        </a:lnTo>
                        <a:lnTo>
                          <a:pt x="19" y="37"/>
                        </a:lnTo>
                        <a:lnTo>
                          <a:pt x="15" y="33"/>
                        </a:lnTo>
                        <a:lnTo>
                          <a:pt x="11" y="30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19" y="6"/>
                        </a:lnTo>
                        <a:lnTo>
                          <a:pt x="28" y="3"/>
                        </a:lnTo>
                        <a:lnTo>
                          <a:pt x="36" y="1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3573" name="Group 262"/>
                <p:cNvGrpSpPr>
                  <a:grpSpLocks/>
                </p:cNvGrpSpPr>
                <p:nvPr/>
              </p:nvGrpSpPr>
              <p:grpSpPr bwMode="auto">
                <a:xfrm>
                  <a:off x="3375" y="3594"/>
                  <a:ext cx="44" cy="72"/>
                  <a:chOff x="3375" y="3594"/>
                  <a:chExt cx="44" cy="72"/>
                </a:xfrm>
              </p:grpSpPr>
              <p:sp>
                <p:nvSpPr>
                  <p:cNvPr id="143623" name="Freeform 263"/>
                  <p:cNvSpPr>
                    <a:spLocks/>
                  </p:cNvSpPr>
                  <p:nvPr/>
                </p:nvSpPr>
                <p:spPr bwMode="auto">
                  <a:xfrm>
                    <a:off x="3382" y="3594"/>
                    <a:ext cx="27" cy="29"/>
                  </a:xfrm>
                  <a:custGeom>
                    <a:avLst/>
                    <a:gdLst>
                      <a:gd name="T0" fmla="*/ 26 w 27"/>
                      <a:gd name="T1" fmla="*/ 0 h 29"/>
                      <a:gd name="T2" fmla="*/ 26 w 27"/>
                      <a:gd name="T3" fmla="*/ 16 h 29"/>
                      <a:gd name="T4" fmla="*/ 21 w 27"/>
                      <a:gd name="T5" fmla="*/ 18 h 29"/>
                      <a:gd name="T6" fmla="*/ 16 w 27"/>
                      <a:gd name="T7" fmla="*/ 19 h 29"/>
                      <a:gd name="T8" fmla="*/ 13 w 27"/>
                      <a:gd name="T9" fmla="*/ 21 h 29"/>
                      <a:gd name="T10" fmla="*/ 10 w 27"/>
                      <a:gd name="T11" fmla="*/ 23 h 29"/>
                      <a:gd name="T12" fmla="*/ 7 w 27"/>
                      <a:gd name="T13" fmla="*/ 28 h 29"/>
                      <a:gd name="T14" fmla="*/ 2 w 27"/>
                      <a:gd name="T15" fmla="*/ 23 h 29"/>
                      <a:gd name="T16" fmla="*/ 2 w 27"/>
                      <a:gd name="T17" fmla="*/ 19 h 29"/>
                      <a:gd name="T18" fmla="*/ 1 w 27"/>
                      <a:gd name="T19" fmla="*/ 17 h 29"/>
                      <a:gd name="T20" fmla="*/ 0 w 27"/>
                      <a:gd name="T21" fmla="*/ 13 h 29"/>
                      <a:gd name="T22" fmla="*/ 3 w 27"/>
                      <a:gd name="T23" fmla="*/ 9 h 29"/>
                      <a:gd name="T24" fmla="*/ 6 w 27"/>
                      <a:gd name="T25" fmla="*/ 7 h 29"/>
                      <a:gd name="T26" fmla="*/ 13 w 27"/>
                      <a:gd name="T27" fmla="*/ 4 h 29"/>
                      <a:gd name="T28" fmla="*/ 18 w 27"/>
                      <a:gd name="T29" fmla="*/ 2 h 29"/>
                      <a:gd name="T30" fmla="*/ 26 w 27"/>
                      <a:gd name="T3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" h="29">
                        <a:moveTo>
                          <a:pt x="26" y="0"/>
                        </a:moveTo>
                        <a:lnTo>
                          <a:pt x="26" y="16"/>
                        </a:lnTo>
                        <a:lnTo>
                          <a:pt x="21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7" y="28"/>
                        </a:lnTo>
                        <a:lnTo>
                          <a:pt x="2" y="23"/>
                        </a:lnTo>
                        <a:lnTo>
                          <a:pt x="2" y="19"/>
                        </a:lnTo>
                        <a:lnTo>
                          <a:pt x="1" y="17"/>
                        </a:lnTo>
                        <a:lnTo>
                          <a:pt x="0" y="13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3" y="4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3624" name="Freeform 264"/>
                  <p:cNvSpPr>
                    <a:spLocks/>
                  </p:cNvSpPr>
                  <p:nvPr/>
                </p:nvSpPr>
                <p:spPr bwMode="auto">
                  <a:xfrm>
                    <a:off x="3375" y="3594"/>
                    <a:ext cx="43" cy="71"/>
                  </a:xfrm>
                  <a:custGeom>
                    <a:avLst/>
                    <a:gdLst>
                      <a:gd name="T0" fmla="*/ 35 w 44"/>
                      <a:gd name="T1" fmla="*/ 0 h 72"/>
                      <a:gd name="T2" fmla="*/ 27 w 44"/>
                      <a:gd name="T3" fmla="*/ 2 h 72"/>
                      <a:gd name="T4" fmla="*/ 19 w 44"/>
                      <a:gd name="T5" fmla="*/ 4 h 72"/>
                      <a:gd name="T6" fmla="*/ 11 w 44"/>
                      <a:gd name="T7" fmla="*/ 8 h 72"/>
                      <a:gd name="T8" fmla="*/ 6 w 44"/>
                      <a:gd name="T9" fmla="*/ 11 h 72"/>
                      <a:gd name="T10" fmla="*/ 2 w 44"/>
                      <a:gd name="T11" fmla="*/ 15 h 72"/>
                      <a:gd name="T12" fmla="*/ 0 w 44"/>
                      <a:gd name="T13" fmla="*/ 19 h 72"/>
                      <a:gd name="T14" fmla="*/ 0 w 44"/>
                      <a:gd name="T15" fmla="*/ 31 h 72"/>
                      <a:gd name="T16" fmla="*/ 0 w 44"/>
                      <a:gd name="T17" fmla="*/ 42 h 72"/>
                      <a:gd name="T18" fmla="*/ 1 w 44"/>
                      <a:gd name="T19" fmla="*/ 46 h 72"/>
                      <a:gd name="T20" fmla="*/ 2 w 44"/>
                      <a:gd name="T21" fmla="*/ 49 h 72"/>
                      <a:gd name="T22" fmla="*/ 6 w 44"/>
                      <a:gd name="T23" fmla="*/ 53 h 72"/>
                      <a:gd name="T24" fmla="*/ 10 w 44"/>
                      <a:gd name="T25" fmla="*/ 58 h 72"/>
                      <a:gd name="T26" fmla="*/ 14 w 44"/>
                      <a:gd name="T27" fmla="*/ 60 h 72"/>
                      <a:gd name="T28" fmla="*/ 21 w 44"/>
                      <a:gd name="T29" fmla="*/ 64 h 72"/>
                      <a:gd name="T30" fmla="*/ 30 w 44"/>
                      <a:gd name="T31" fmla="*/ 67 h 72"/>
                      <a:gd name="T32" fmla="*/ 37 w 44"/>
                      <a:gd name="T33" fmla="*/ 70 h 72"/>
                      <a:gd name="T34" fmla="*/ 43 w 44"/>
                      <a:gd name="T35" fmla="*/ 71 h 72"/>
                      <a:gd name="T36" fmla="*/ 43 w 44"/>
                      <a:gd name="T37" fmla="*/ 46 h 72"/>
                      <a:gd name="T38" fmla="*/ 35 w 44"/>
                      <a:gd name="T39" fmla="*/ 43 h 72"/>
                      <a:gd name="T40" fmla="*/ 28 w 44"/>
                      <a:gd name="T41" fmla="*/ 41 h 72"/>
                      <a:gd name="T42" fmla="*/ 23 w 44"/>
                      <a:gd name="T43" fmla="*/ 39 h 72"/>
                      <a:gd name="T44" fmla="*/ 19 w 44"/>
                      <a:gd name="T45" fmla="*/ 36 h 72"/>
                      <a:gd name="T46" fmla="*/ 14 w 44"/>
                      <a:gd name="T47" fmla="*/ 33 h 72"/>
                      <a:gd name="T48" fmla="*/ 11 w 44"/>
                      <a:gd name="T49" fmla="*/ 29 h 72"/>
                      <a:gd name="T50" fmla="*/ 8 w 44"/>
                      <a:gd name="T51" fmla="*/ 24 h 72"/>
                      <a:gd name="T52" fmla="*/ 7 w 44"/>
                      <a:gd name="T53" fmla="*/ 19 h 72"/>
                      <a:gd name="T54" fmla="*/ 8 w 44"/>
                      <a:gd name="T55" fmla="*/ 14 h 72"/>
                      <a:gd name="T56" fmla="*/ 11 w 44"/>
                      <a:gd name="T57" fmla="*/ 11 h 72"/>
                      <a:gd name="T58" fmla="*/ 19 w 44"/>
                      <a:gd name="T59" fmla="*/ 5 h 72"/>
                      <a:gd name="T60" fmla="*/ 28 w 44"/>
                      <a:gd name="T61" fmla="*/ 3 h 72"/>
                      <a:gd name="T62" fmla="*/ 35 w 44"/>
                      <a:gd name="T63" fmla="*/ 1 h 72"/>
                      <a:gd name="T64" fmla="*/ 35 w 44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" h="72">
                        <a:moveTo>
                          <a:pt x="35" y="0"/>
                        </a:moveTo>
                        <a:lnTo>
                          <a:pt x="27" y="2"/>
                        </a:lnTo>
                        <a:lnTo>
                          <a:pt x="19" y="4"/>
                        </a:lnTo>
                        <a:lnTo>
                          <a:pt x="11" y="8"/>
                        </a:lnTo>
                        <a:lnTo>
                          <a:pt x="6" y="11"/>
                        </a:lnTo>
                        <a:lnTo>
                          <a:pt x="2" y="15"/>
                        </a:ln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" y="46"/>
                        </a:lnTo>
                        <a:lnTo>
                          <a:pt x="2" y="49"/>
                        </a:lnTo>
                        <a:lnTo>
                          <a:pt x="6" y="53"/>
                        </a:lnTo>
                        <a:lnTo>
                          <a:pt x="10" y="58"/>
                        </a:lnTo>
                        <a:lnTo>
                          <a:pt x="14" y="60"/>
                        </a:lnTo>
                        <a:lnTo>
                          <a:pt x="21" y="64"/>
                        </a:lnTo>
                        <a:lnTo>
                          <a:pt x="30" y="67"/>
                        </a:lnTo>
                        <a:lnTo>
                          <a:pt x="37" y="70"/>
                        </a:lnTo>
                        <a:lnTo>
                          <a:pt x="43" y="71"/>
                        </a:lnTo>
                        <a:lnTo>
                          <a:pt x="43" y="46"/>
                        </a:lnTo>
                        <a:lnTo>
                          <a:pt x="35" y="43"/>
                        </a:lnTo>
                        <a:lnTo>
                          <a:pt x="28" y="41"/>
                        </a:lnTo>
                        <a:lnTo>
                          <a:pt x="23" y="39"/>
                        </a:lnTo>
                        <a:lnTo>
                          <a:pt x="19" y="36"/>
                        </a:lnTo>
                        <a:lnTo>
                          <a:pt x="14" y="33"/>
                        </a:lnTo>
                        <a:lnTo>
                          <a:pt x="11" y="29"/>
                        </a:lnTo>
                        <a:lnTo>
                          <a:pt x="8" y="24"/>
                        </a:lnTo>
                        <a:lnTo>
                          <a:pt x="7" y="19"/>
                        </a:lnTo>
                        <a:lnTo>
                          <a:pt x="8" y="14"/>
                        </a:lnTo>
                        <a:lnTo>
                          <a:pt x="11" y="11"/>
                        </a:lnTo>
                        <a:lnTo>
                          <a:pt x="19" y="5"/>
                        </a:lnTo>
                        <a:lnTo>
                          <a:pt x="28" y="3"/>
                        </a:lnTo>
                        <a:lnTo>
                          <a:pt x="35" y="1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</p:grpSp>
      </p:grpSp>
      <p:sp>
        <p:nvSpPr>
          <p:cNvPr id="143625" name="Rectangle 265"/>
          <p:cNvSpPr>
            <a:spLocks noChangeArrowheads="1"/>
          </p:cNvSpPr>
          <p:nvPr/>
        </p:nvSpPr>
        <p:spPr bwMode="auto">
          <a:xfrm>
            <a:off x="3683000" y="3444875"/>
            <a:ext cx="1317625" cy="608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30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47738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0813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54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26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098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670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42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3300" b="1" smtClean="0"/>
              <a:t>AT&amp;T</a:t>
            </a:r>
          </a:p>
        </p:txBody>
      </p:sp>
      <p:sp>
        <p:nvSpPr>
          <p:cNvPr id="143626" name="Rectangle 266"/>
          <p:cNvSpPr>
            <a:spLocks noChangeArrowheads="1"/>
          </p:cNvSpPr>
          <p:nvPr/>
        </p:nvSpPr>
        <p:spPr bwMode="auto">
          <a:xfrm>
            <a:off x="1176338" y="3465513"/>
            <a:ext cx="968375" cy="608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30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47738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0813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54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26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098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670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42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3300" b="1" smtClean="0"/>
              <a:t>MCI</a:t>
            </a:r>
          </a:p>
        </p:txBody>
      </p:sp>
      <p:sp>
        <p:nvSpPr>
          <p:cNvPr id="143627" name="Rectangle 267"/>
          <p:cNvSpPr>
            <a:spLocks noChangeArrowheads="1"/>
          </p:cNvSpPr>
          <p:nvPr/>
        </p:nvSpPr>
        <p:spPr bwMode="auto">
          <a:xfrm>
            <a:off x="6564313" y="3444875"/>
            <a:ext cx="1409700" cy="608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30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47738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0813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54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26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098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670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42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3300" b="1" smtClean="0"/>
              <a:t>Sprint</a:t>
            </a:r>
          </a:p>
        </p:txBody>
      </p:sp>
      <p:sp>
        <p:nvSpPr>
          <p:cNvPr id="143628" name="Line 268"/>
          <p:cNvSpPr>
            <a:spLocks noChangeShapeType="1"/>
          </p:cNvSpPr>
          <p:nvPr/>
        </p:nvSpPr>
        <p:spPr bwMode="auto">
          <a:xfrm>
            <a:off x="1966913" y="4370388"/>
            <a:ext cx="1085850" cy="414337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3629" name="Line 269"/>
          <p:cNvSpPr>
            <a:spLocks noChangeShapeType="1"/>
          </p:cNvSpPr>
          <p:nvPr/>
        </p:nvSpPr>
        <p:spPr bwMode="auto">
          <a:xfrm>
            <a:off x="4375150" y="4251325"/>
            <a:ext cx="0" cy="434975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3630" name="Line 270"/>
          <p:cNvSpPr>
            <a:spLocks noChangeShapeType="1"/>
          </p:cNvSpPr>
          <p:nvPr/>
        </p:nvSpPr>
        <p:spPr bwMode="auto">
          <a:xfrm flipH="1">
            <a:off x="5480050" y="4291013"/>
            <a:ext cx="1795463" cy="454025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3631" name="Rectangle 271"/>
          <p:cNvSpPr>
            <a:spLocks noChangeArrowheads="1"/>
          </p:cNvSpPr>
          <p:nvPr/>
        </p:nvSpPr>
        <p:spPr bwMode="auto">
          <a:xfrm>
            <a:off x="4497388" y="4216400"/>
            <a:ext cx="901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$0.20</a:t>
            </a:r>
            <a:endParaRPr lang="he-IL" altLang="x-none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3632" name="Rectangle 272"/>
          <p:cNvSpPr>
            <a:spLocks noChangeArrowheads="1"/>
          </p:cNvSpPr>
          <p:nvPr/>
        </p:nvSpPr>
        <p:spPr bwMode="auto">
          <a:xfrm>
            <a:off x="1716088" y="4552950"/>
            <a:ext cx="901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$0.18</a:t>
            </a:r>
            <a:endParaRPr lang="he-IL" altLang="x-none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3633" name="Rectangle 273"/>
          <p:cNvSpPr>
            <a:spLocks noChangeArrowheads="1"/>
          </p:cNvSpPr>
          <p:nvPr/>
        </p:nvSpPr>
        <p:spPr bwMode="auto">
          <a:xfrm>
            <a:off x="6392863" y="4473575"/>
            <a:ext cx="901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$0.23</a:t>
            </a:r>
            <a:endParaRPr lang="he-IL" altLang="x-none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004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E34F449E-AAB6-514E-B598-0D31AE5BEBAF}" type="slidenum">
              <a:rPr lang="en-US" altLang="en-US">
                <a:latin typeface="Garamond" charset="0"/>
              </a:rPr>
              <a:pPr/>
              <a:t>17</a:t>
            </a:fld>
            <a:endParaRPr lang="en-US" altLang="en-US">
              <a:latin typeface="Garamond" charset="0"/>
            </a:endParaRPr>
          </a:p>
        </p:txBody>
      </p:sp>
      <p:sp>
        <p:nvSpPr>
          <p:cNvPr id="144386" name="AutoShape 2"/>
          <p:cNvSpPr>
            <a:spLocks noChangeArrowheads="1"/>
          </p:cNvSpPr>
          <p:nvPr/>
        </p:nvSpPr>
        <p:spPr bwMode="auto">
          <a:xfrm>
            <a:off x="622300" y="2865438"/>
            <a:ext cx="1960563" cy="1249362"/>
          </a:xfrm>
          <a:prstGeom prst="star16">
            <a:avLst>
              <a:gd name="adj" fmla="val 37500"/>
            </a:avLst>
          </a:prstGeom>
          <a:solidFill>
            <a:schemeClr val="accent2">
              <a:alpha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x-none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7491413" cy="12223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40" tIns="41121" rIns="82240" bIns="41121" anchor="ctr"/>
          <a:lstStyle/>
          <a:p>
            <a:pPr defTabSz="785813" eaLnBrk="1" hangingPunct="1">
              <a:defRPr/>
            </a:pPr>
            <a:r>
              <a:rPr lang="en-US" altLang="x-none" smtClean="0"/>
              <a:t>Best Bid Wins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1143000"/>
            <a:ext cx="8024813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40" tIns="41121" rIns="82240" bIns="41121"/>
          <a:lstStyle/>
          <a:p>
            <a:pPr marL="246063" indent="-246063" defTabSz="785813" eaLnBrk="1" hangingPunct="1">
              <a:defRPr/>
            </a:pPr>
            <a:r>
              <a:rPr lang="en-US" altLang="x-none" smtClean="0"/>
              <a:t>Phone chooses carrier with lowest bid</a:t>
            </a:r>
          </a:p>
          <a:p>
            <a:pPr marL="246063" indent="-246063" defTabSz="785813" eaLnBrk="1" hangingPunct="1">
              <a:defRPr/>
            </a:pPr>
            <a:r>
              <a:rPr lang="en-US" altLang="x-none" smtClean="0"/>
              <a:t>Carrier gets amount that it bid</a:t>
            </a:r>
          </a:p>
        </p:txBody>
      </p:sp>
      <p:sp>
        <p:nvSpPr>
          <p:cNvPr id="144658" name="AutoShape 274"/>
          <p:cNvSpPr>
            <a:spLocks noChangeArrowheads="1"/>
          </p:cNvSpPr>
          <p:nvPr/>
        </p:nvSpPr>
        <p:spPr bwMode="auto">
          <a:xfrm>
            <a:off x="1654175" y="4292600"/>
            <a:ext cx="974725" cy="420688"/>
          </a:xfrm>
          <a:prstGeom prst="plus">
            <a:avLst>
              <a:gd name="adj" fmla="val 24995"/>
            </a:avLst>
          </a:prstGeom>
          <a:solidFill>
            <a:schemeClr val="accent2">
              <a:alpha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x-none"/>
          </a:p>
        </p:txBody>
      </p:sp>
      <p:grpSp>
        <p:nvGrpSpPr>
          <p:cNvPr id="24582" name="Group 276"/>
          <p:cNvGrpSpPr>
            <a:grpSpLocks/>
          </p:cNvGrpSpPr>
          <p:nvPr/>
        </p:nvGrpSpPr>
        <p:grpSpPr bwMode="auto">
          <a:xfrm>
            <a:off x="3240088" y="4559300"/>
            <a:ext cx="2549525" cy="1697038"/>
            <a:chOff x="1989" y="2920"/>
            <a:chExt cx="1551" cy="1031"/>
          </a:xfrm>
        </p:grpSpPr>
        <p:grpSp>
          <p:nvGrpSpPr>
            <p:cNvPr id="24592" name="Group 277"/>
            <p:cNvGrpSpPr>
              <a:grpSpLocks/>
            </p:cNvGrpSpPr>
            <p:nvPr/>
          </p:nvGrpSpPr>
          <p:grpSpPr bwMode="auto">
            <a:xfrm>
              <a:off x="3424" y="3764"/>
              <a:ext cx="110" cy="187"/>
              <a:chOff x="3424" y="3764"/>
              <a:chExt cx="110" cy="187"/>
            </a:xfrm>
          </p:grpSpPr>
          <p:grpSp>
            <p:nvGrpSpPr>
              <p:cNvPr id="24836" name="Group 278"/>
              <p:cNvGrpSpPr>
                <a:grpSpLocks/>
              </p:cNvGrpSpPr>
              <p:nvPr/>
            </p:nvGrpSpPr>
            <p:grpSpPr bwMode="auto">
              <a:xfrm>
                <a:off x="3424" y="3900"/>
                <a:ext cx="89" cy="51"/>
                <a:chOff x="3424" y="3900"/>
                <a:chExt cx="89" cy="51"/>
              </a:xfrm>
            </p:grpSpPr>
            <p:sp>
              <p:nvSpPr>
                <p:cNvPr id="144663" name="Freeform 279"/>
                <p:cNvSpPr>
                  <a:spLocks/>
                </p:cNvSpPr>
                <p:nvPr/>
              </p:nvSpPr>
              <p:spPr bwMode="auto">
                <a:xfrm>
                  <a:off x="3458" y="3918"/>
                  <a:ext cx="55" cy="31"/>
                </a:xfrm>
                <a:custGeom>
                  <a:avLst/>
                  <a:gdLst>
                    <a:gd name="T0" fmla="*/ 10 w 55"/>
                    <a:gd name="T1" fmla="*/ 3 h 31"/>
                    <a:gd name="T2" fmla="*/ 9 w 55"/>
                    <a:gd name="T3" fmla="*/ 4 h 31"/>
                    <a:gd name="T4" fmla="*/ 6 w 55"/>
                    <a:gd name="T5" fmla="*/ 5 h 31"/>
                    <a:gd name="T6" fmla="*/ 3 w 55"/>
                    <a:gd name="T7" fmla="*/ 9 h 31"/>
                    <a:gd name="T8" fmla="*/ 1 w 55"/>
                    <a:gd name="T9" fmla="*/ 12 h 31"/>
                    <a:gd name="T10" fmla="*/ 0 w 55"/>
                    <a:gd name="T11" fmla="*/ 16 h 31"/>
                    <a:gd name="T12" fmla="*/ 1 w 55"/>
                    <a:gd name="T13" fmla="*/ 19 h 31"/>
                    <a:gd name="T14" fmla="*/ 3 w 55"/>
                    <a:gd name="T15" fmla="*/ 23 h 31"/>
                    <a:gd name="T16" fmla="*/ 13 w 55"/>
                    <a:gd name="T17" fmla="*/ 28 h 31"/>
                    <a:gd name="T18" fmla="*/ 17 w 55"/>
                    <a:gd name="T19" fmla="*/ 30 h 31"/>
                    <a:gd name="T20" fmla="*/ 24 w 55"/>
                    <a:gd name="T21" fmla="*/ 30 h 31"/>
                    <a:gd name="T22" fmla="*/ 29 w 55"/>
                    <a:gd name="T23" fmla="*/ 30 h 31"/>
                    <a:gd name="T24" fmla="*/ 35 w 55"/>
                    <a:gd name="T25" fmla="*/ 29 h 31"/>
                    <a:gd name="T26" fmla="*/ 40 w 55"/>
                    <a:gd name="T27" fmla="*/ 28 h 31"/>
                    <a:gd name="T28" fmla="*/ 45 w 55"/>
                    <a:gd name="T29" fmla="*/ 26 h 31"/>
                    <a:gd name="T30" fmla="*/ 48 w 55"/>
                    <a:gd name="T31" fmla="*/ 24 h 31"/>
                    <a:gd name="T32" fmla="*/ 51 w 55"/>
                    <a:gd name="T33" fmla="*/ 21 h 31"/>
                    <a:gd name="T34" fmla="*/ 52 w 55"/>
                    <a:gd name="T35" fmla="*/ 19 h 31"/>
                    <a:gd name="T36" fmla="*/ 53 w 55"/>
                    <a:gd name="T37" fmla="*/ 15 h 31"/>
                    <a:gd name="T38" fmla="*/ 54 w 55"/>
                    <a:gd name="T39" fmla="*/ 9 h 31"/>
                    <a:gd name="T40" fmla="*/ 52 w 55"/>
                    <a:gd name="T41" fmla="*/ 0 h 31"/>
                    <a:gd name="T42" fmla="*/ 39 w 55"/>
                    <a:gd name="T43" fmla="*/ 2 h 31"/>
                    <a:gd name="T44" fmla="*/ 39 w 55"/>
                    <a:gd name="T45" fmla="*/ 9 h 31"/>
                    <a:gd name="T46" fmla="*/ 39 w 55"/>
                    <a:gd name="T47" fmla="*/ 17 h 31"/>
                    <a:gd name="T48" fmla="*/ 37 w 55"/>
                    <a:gd name="T49" fmla="*/ 19 h 31"/>
                    <a:gd name="T50" fmla="*/ 32 w 55"/>
                    <a:gd name="T51" fmla="*/ 20 h 31"/>
                    <a:gd name="T52" fmla="*/ 28 w 55"/>
                    <a:gd name="T53" fmla="*/ 21 h 31"/>
                    <a:gd name="T54" fmla="*/ 23 w 55"/>
                    <a:gd name="T55" fmla="*/ 20 h 31"/>
                    <a:gd name="T56" fmla="*/ 20 w 55"/>
                    <a:gd name="T57" fmla="*/ 17 h 31"/>
                    <a:gd name="T58" fmla="*/ 17 w 55"/>
                    <a:gd name="T59" fmla="*/ 6 h 31"/>
                    <a:gd name="T60" fmla="*/ 10 w 55"/>
                    <a:gd name="T61" fmla="*/ 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5" h="31">
                      <a:moveTo>
                        <a:pt x="10" y="3"/>
                      </a:moveTo>
                      <a:lnTo>
                        <a:pt x="9" y="4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3" y="23"/>
                      </a:lnTo>
                      <a:lnTo>
                        <a:pt x="13" y="28"/>
                      </a:lnTo>
                      <a:lnTo>
                        <a:pt x="17" y="30"/>
                      </a:lnTo>
                      <a:lnTo>
                        <a:pt x="24" y="30"/>
                      </a:lnTo>
                      <a:lnTo>
                        <a:pt x="29" y="30"/>
                      </a:lnTo>
                      <a:lnTo>
                        <a:pt x="35" y="29"/>
                      </a:lnTo>
                      <a:lnTo>
                        <a:pt x="40" y="28"/>
                      </a:lnTo>
                      <a:lnTo>
                        <a:pt x="45" y="26"/>
                      </a:lnTo>
                      <a:lnTo>
                        <a:pt x="48" y="24"/>
                      </a:lnTo>
                      <a:lnTo>
                        <a:pt x="51" y="21"/>
                      </a:lnTo>
                      <a:lnTo>
                        <a:pt x="52" y="19"/>
                      </a:lnTo>
                      <a:lnTo>
                        <a:pt x="53" y="15"/>
                      </a:lnTo>
                      <a:lnTo>
                        <a:pt x="54" y="9"/>
                      </a:lnTo>
                      <a:lnTo>
                        <a:pt x="52" y="0"/>
                      </a:lnTo>
                      <a:lnTo>
                        <a:pt x="39" y="2"/>
                      </a:lnTo>
                      <a:lnTo>
                        <a:pt x="39" y="9"/>
                      </a:lnTo>
                      <a:lnTo>
                        <a:pt x="39" y="17"/>
                      </a:lnTo>
                      <a:lnTo>
                        <a:pt x="37" y="19"/>
                      </a:lnTo>
                      <a:lnTo>
                        <a:pt x="32" y="20"/>
                      </a:lnTo>
                      <a:lnTo>
                        <a:pt x="28" y="21"/>
                      </a:lnTo>
                      <a:lnTo>
                        <a:pt x="23" y="20"/>
                      </a:lnTo>
                      <a:lnTo>
                        <a:pt x="20" y="17"/>
                      </a:lnTo>
                      <a:lnTo>
                        <a:pt x="17" y="6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4664" name="Freeform 280"/>
                <p:cNvSpPr>
                  <a:spLocks/>
                </p:cNvSpPr>
                <p:nvPr/>
              </p:nvSpPr>
              <p:spPr bwMode="auto">
                <a:xfrm>
                  <a:off x="3424" y="3900"/>
                  <a:ext cx="59" cy="50"/>
                </a:xfrm>
                <a:custGeom>
                  <a:avLst/>
                  <a:gdLst>
                    <a:gd name="T0" fmla="*/ 30 w 59"/>
                    <a:gd name="T1" fmla="*/ 0 h 50"/>
                    <a:gd name="T2" fmla="*/ 11 w 59"/>
                    <a:gd name="T3" fmla="*/ 4 h 50"/>
                    <a:gd name="T4" fmla="*/ 4 w 59"/>
                    <a:gd name="T5" fmla="*/ 9 h 50"/>
                    <a:gd name="T6" fmla="*/ 1 w 59"/>
                    <a:gd name="T7" fmla="*/ 15 h 50"/>
                    <a:gd name="T8" fmla="*/ 0 w 59"/>
                    <a:gd name="T9" fmla="*/ 22 h 50"/>
                    <a:gd name="T10" fmla="*/ 1 w 59"/>
                    <a:gd name="T11" fmla="*/ 29 h 50"/>
                    <a:gd name="T12" fmla="*/ 3 w 59"/>
                    <a:gd name="T13" fmla="*/ 35 h 50"/>
                    <a:gd name="T14" fmla="*/ 4 w 59"/>
                    <a:gd name="T15" fmla="*/ 40 h 50"/>
                    <a:gd name="T16" fmla="*/ 9 w 59"/>
                    <a:gd name="T17" fmla="*/ 44 h 50"/>
                    <a:gd name="T18" fmla="*/ 16 w 59"/>
                    <a:gd name="T19" fmla="*/ 46 h 50"/>
                    <a:gd name="T20" fmla="*/ 24 w 59"/>
                    <a:gd name="T21" fmla="*/ 49 h 50"/>
                    <a:gd name="T22" fmla="*/ 32 w 59"/>
                    <a:gd name="T23" fmla="*/ 49 h 50"/>
                    <a:gd name="T24" fmla="*/ 43 w 59"/>
                    <a:gd name="T25" fmla="*/ 46 h 50"/>
                    <a:gd name="T26" fmla="*/ 51 w 59"/>
                    <a:gd name="T27" fmla="*/ 42 h 50"/>
                    <a:gd name="T28" fmla="*/ 58 w 59"/>
                    <a:gd name="T29" fmla="*/ 36 h 50"/>
                    <a:gd name="T30" fmla="*/ 46 w 59"/>
                    <a:gd name="T31" fmla="*/ 30 h 50"/>
                    <a:gd name="T32" fmla="*/ 41 w 59"/>
                    <a:gd name="T33" fmla="*/ 35 h 50"/>
                    <a:gd name="T34" fmla="*/ 34 w 59"/>
                    <a:gd name="T35" fmla="*/ 38 h 50"/>
                    <a:gd name="T36" fmla="*/ 25 w 59"/>
                    <a:gd name="T37" fmla="*/ 39 h 50"/>
                    <a:gd name="T38" fmla="*/ 17 w 59"/>
                    <a:gd name="T39" fmla="*/ 36 h 50"/>
                    <a:gd name="T40" fmla="*/ 15 w 59"/>
                    <a:gd name="T41" fmla="*/ 34 h 50"/>
                    <a:gd name="T42" fmla="*/ 13 w 59"/>
                    <a:gd name="T43" fmla="*/ 31 h 50"/>
                    <a:gd name="T44" fmla="*/ 14 w 59"/>
                    <a:gd name="T45" fmla="*/ 28 h 50"/>
                    <a:gd name="T46" fmla="*/ 18 w 59"/>
                    <a:gd name="T47" fmla="*/ 25 h 50"/>
                    <a:gd name="T48" fmla="*/ 23 w 59"/>
                    <a:gd name="T49" fmla="*/ 22 h 50"/>
                    <a:gd name="T50" fmla="*/ 30 w 59"/>
                    <a:gd name="T51" fmla="*/ 21 h 50"/>
                    <a:gd name="T52" fmla="*/ 30 w 59"/>
                    <a:gd name="T5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9" h="50">
                      <a:moveTo>
                        <a:pt x="30" y="0"/>
                      </a:moveTo>
                      <a:lnTo>
                        <a:pt x="11" y="4"/>
                      </a:lnTo>
                      <a:lnTo>
                        <a:pt x="4" y="9"/>
                      </a:lnTo>
                      <a:lnTo>
                        <a:pt x="1" y="15"/>
                      </a:lnTo>
                      <a:lnTo>
                        <a:pt x="0" y="22"/>
                      </a:lnTo>
                      <a:lnTo>
                        <a:pt x="1" y="29"/>
                      </a:lnTo>
                      <a:lnTo>
                        <a:pt x="3" y="35"/>
                      </a:lnTo>
                      <a:lnTo>
                        <a:pt x="4" y="40"/>
                      </a:lnTo>
                      <a:lnTo>
                        <a:pt x="9" y="44"/>
                      </a:lnTo>
                      <a:lnTo>
                        <a:pt x="16" y="46"/>
                      </a:lnTo>
                      <a:lnTo>
                        <a:pt x="24" y="49"/>
                      </a:lnTo>
                      <a:lnTo>
                        <a:pt x="32" y="49"/>
                      </a:lnTo>
                      <a:lnTo>
                        <a:pt x="43" y="46"/>
                      </a:lnTo>
                      <a:lnTo>
                        <a:pt x="51" y="42"/>
                      </a:lnTo>
                      <a:lnTo>
                        <a:pt x="58" y="36"/>
                      </a:lnTo>
                      <a:lnTo>
                        <a:pt x="46" y="30"/>
                      </a:lnTo>
                      <a:lnTo>
                        <a:pt x="41" y="35"/>
                      </a:lnTo>
                      <a:lnTo>
                        <a:pt x="34" y="38"/>
                      </a:lnTo>
                      <a:lnTo>
                        <a:pt x="25" y="39"/>
                      </a:lnTo>
                      <a:lnTo>
                        <a:pt x="17" y="36"/>
                      </a:lnTo>
                      <a:lnTo>
                        <a:pt x="15" y="34"/>
                      </a:lnTo>
                      <a:lnTo>
                        <a:pt x="13" y="31"/>
                      </a:lnTo>
                      <a:lnTo>
                        <a:pt x="14" y="28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3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4665" name="Freeform 281"/>
                <p:cNvSpPr>
                  <a:spLocks/>
                </p:cNvSpPr>
                <p:nvPr/>
              </p:nvSpPr>
              <p:spPr bwMode="auto">
                <a:xfrm>
                  <a:off x="3428" y="3922"/>
                  <a:ext cx="56" cy="29"/>
                </a:xfrm>
                <a:custGeom>
                  <a:avLst/>
                  <a:gdLst>
                    <a:gd name="T0" fmla="*/ 0 w 56"/>
                    <a:gd name="T1" fmla="*/ 17 h 29"/>
                    <a:gd name="T2" fmla="*/ 10 w 56"/>
                    <a:gd name="T3" fmla="*/ 18 h 29"/>
                    <a:gd name="T4" fmla="*/ 23 w 56"/>
                    <a:gd name="T5" fmla="*/ 18 h 29"/>
                    <a:gd name="T6" fmla="*/ 33 w 56"/>
                    <a:gd name="T7" fmla="*/ 16 h 29"/>
                    <a:gd name="T8" fmla="*/ 39 w 56"/>
                    <a:gd name="T9" fmla="*/ 13 h 29"/>
                    <a:gd name="T10" fmla="*/ 42 w 56"/>
                    <a:gd name="T11" fmla="*/ 9 h 29"/>
                    <a:gd name="T12" fmla="*/ 42 w 56"/>
                    <a:gd name="T13" fmla="*/ 5 h 29"/>
                    <a:gd name="T14" fmla="*/ 38 w 56"/>
                    <a:gd name="T15" fmla="*/ 1 h 29"/>
                    <a:gd name="T16" fmla="*/ 34 w 56"/>
                    <a:gd name="T17" fmla="*/ 0 h 29"/>
                    <a:gd name="T18" fmla="*/ 50 w 56"/>
                    <a:gd name="T19" fmla="*/ 3 h 29"/>
                    <a:gd name="T20" fmla="*/ 53 w 56"/>
                    <a:gd name="T21" fmla="*/ 8 h 29"/>
                    <a:gd name="T22" fmla="*/ 55 w 56"/>
                    <a:gd name="T23" fmla="*/ 13 h 29"/>
                    <a:gd name="T24" fmla="*/ 55 w 56"/>
                    <a:gd name="T25" fmla="*/ 19 h 29"/>
                    <a:gd name="T26" fmla="*/ 52 w 56"/>
                    <a:gd name="T27" fmla="*/ 23 h 29"/>
                    <a:gd name="T28" fmla="*/ 45 w 56"/>
                    <a:gd name="T29" fmla="*/ 26 h 29"/>
                    <a:gd name="T30" fmla="*/ 35 w 56"/>
                    <a:gd name="T31" fmla="*/ 28 h 29"/>
                    <a:gd name="T32" fmla="*/ 26 w 56"/>
                    <a:gd name="T33" fmla="*/ 28 h 29"/>
                    <a:gd name="T34" fmla="*/ 16 w 56"/>
                    <a:gd name="T35" fmla="*/ 27 h 29"/>
                    <a:gd name="T36" fmla="*/ 5 w 56"/>
                    <a:gd name="T37" fmla="*/ 23 h 29"/>
                    <a:gd name="T38" fmla="*/ 0 w 56"/>
                    <a:gd name="T39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6" h="29">
                      <a:moveTo>
                        <a:pt x="0" y="17"/>
                      </a:moveTo>
                      <a:lnTo>
                        <a:pt x="10" y="18"/>
                      </a:lnTo>
                      <a:lnTo>
                        <a:pt x="23" y="18"/>
                      </a:lnTo>
                      <a:lnTo>
                        <a:pt x="33" y="16"/>
                      </a:lnTo>
                      <a:lnTo>
                        <a:pt x="39" y="13"/>
                      </a:lnTo>
                      <a:lnTo>
                        <a:pt x="42" y="9"/>
                      </a:lnTo>
                      <a:lnTo>
                        <a:pt x="42" y="5"/>
                      </a:lnTo>
                      <a:lnTo>
                        <a:pt x="38" y="1"/>
                      </a:lnTo>
                      <a:lnTo>
                        <a:pt x="34" y="0"/>
                      </a:lnTo>
                      <a:lnTo>
                        <a:pt x="50" y="3"/>
                      </a:lnTo>
                      <a:lnTo>
                        <a:pt x="53" y="8"/>
                      </a:lnTo>
                      <a:lnTo>
                        <a:pt x="55" y="13"/>
                      </a:lnTo>
                      <a:lnTo>
                        <a:pt x="55" y="19"/>
                      </a:lnTo>
                      <a:lnTo>
                        <a:pt x="52" y="23"/>
                      </a:lnTo>
                      <a:lnTo>
                        <a:pt x="45" y="26"/>
                      </a:lnTo>
                      <a:lnTo>
                        <a:pt x="35" y="28"/>
                      </a:lnTo>
                      <a:lnTo>
                        <a:pt x="26" y="28"/>
                      </a:lnTo>
                      <a:lnTo>
                        <a:pt x="16" y="27"/>
                      </a:lnTo>
                      <a:lnTo>
                        <a:pt x="5" y="23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4837" name="Group 282"/>
              <p:cNvGrpSpPr>
                <a:grpSpLocks/>
              </p:cNvGrpSpPr>
              <p:nvPr/>
            </p:nvGrpSpPr>
            <p:grpSpPr bwMode="auto">
              <a:xfrm>
                <a:off x="3492" y="3764"/>
                <a:ext cx="33" cy="54"/>
                <a:chOff x="3492" y="3764"/>
                <a:chExt cx="33" cy="54"/>
              </a:xfrm>
            </p:grpSpPr>
            <p:sp>
              <p:nvSpPr>
                <p:cNvPr id="144667" name="Freeform 283"/>
                <p:cNvSpPr>
                  <a:spLocks/>
                </p:cNvSpPr>
                <p:nvPr/>
              </p:nvSpPr>
              <p:spPr bwMode="auto">
                <a:xfrm>
                  <a:off x="3498" y="3797"/>
                  <a:ext cx="20" cy="20"/>
                </a:xfrm>
                <a:custGeom>
                  <a:avLst/>
                  <a:gdLst>
                    <a:gd name="T0" fmla="*/ 18 w 19"/>
                    <a:gd name="T1" fmla="*/ 19 h 20"/>
                    <a:gd name="T2" fmla="*/ 18 w 19"/>
                    <a:gd name="T3" fmla="*/ 8 h 20"/>
                    <a:gd name="T4" fmla="*/ 15 w 19"/>
                    <a:gd name="T5" fmla="*/ 7 h 20"/>
                    <a:gd name="T6" fmla="*/ 11 w 19"/>
                    <a:gd name="T7" fmla="*/ 6 h 20"/>
                    <a:gd name="T8" fmla="*/ 9 w 19"/>
                    <a:gd name="T9" fmla="*/ 5 h 20"/>
                    <a:gd name="T10" fmla="*/ 7 w 19"/>
                    <a:gd name="T11" fmla="*/ 3 h 20"/>
                    <a:gd name="T12" fmla="*/ 5 w 19"/>
                    <a:gd name="T13" fmla="*/ 0 h 20"/>
                    <a:gd name="T14" fmla="*/ 1 w 19"/>
                    <a:gd name="T15" fmla="*/ 4 h 20"/>
                    <a:gd name="T16" fmla="*/ 1 w 19"/>
                    <a:gd name="T17" fmla="*/ 6 h 20"/>
                    <a:gd name="T18" fmla="*/ 1 w 19"/>
                    <a:gd name="T19" fmla="*/ 8 h 20"/>
                    <a:gd name="T20" fmla="*/ 0 w 19"/>
                    <a:gd name="T21" fmla="*/ 10 h 20"/>
                    <a:gd name="T22" fmla="*/ 2 w 19"/>
                    <a:gd name="T23" fmla="*/ 13 h 20"/>
                    <a:gd name="T24" fmla="*/ 4 w 19"/>
                    <a:gd name="T25" fmla="*/ 14 h 20"/>
                    <a:gd name="T26" fmla="*/ 9 w 19"/>
                    <a:gd name="T27" fmla="*/ 17 h 20"/>
                    <a:gd name="T28" fmla="*/ 12 w 19"/>
                    <a:gd name="T29" fmla="*/ 18 h 20"/>
                    <a:gd name="T30" fmla="*/ 18 w 19"/>
                    <a:gd name="T31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0">
                      <a:moveTo>
                        <a:pt x="18" y="19"/>
                      </a:moveTo>
                      <a:lnTo>
                        <a:pt x="18" y="8"/>
                      </a:lnTo>
                      <a:lnTo>
                        <a:pt x="15" y="7"/>
                      </a:lnTo>
                      <a:lnTo>
                        <a:pt x="11" y="6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4" y="14"/>
                      </a:lnTo>
                      <a:lnTo>
                        <a:pt x="9" y="17"/>
                      </a:lnTo>
                      <a:lnTo>
                        <a:pt x="12" y="18"/>
                      </a:lnTo>
                      <a:lnTo>
                        <a:pt x="18" y="1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4668" name="Freeform 284"/>
                <p:cNvSpPr>
                  <a:spLocks/>
                </p:cNvSpPr>
                <p:nvPr/>
              </p:nvSpPr>
              <p:spPr bwMode="auto">
                <a:xfrm>
                  <a:off x="3492" y="3764"/>
                  <a:ext cx="34" cy="54"/>
                </a:xfrm>
                <a:custGeom>
                  <a:avLst/>
                  <a:gdLst>
                    <a:gd name="T0" fmla="*/ 26 w 33"/>
                    <a:gd name="T1" fmla="*/ 53 h 54"/>
                    <a:gd name="T2" fmla="*/ 20 w 33"/>
                    <a:gd name="T3" fmla="*/ 51 h 54"/>
                    <a:gd name="T4" fmla="*/ 14 w 33"/>
                    <a:gd name="T5" fmla="*/ 50 h 54"/>
                    <a:gd name="T6" fmla="*/ 8 w 33"/>
                    <a:gd name="T7" fmla="*/ 47 h 54"/>
                    <a:gd name="T8" fmla="*/ 5 w 33"/>
                    <a:gd name="T9" fmla="*/ 44 h 54"/>
                    <a:gd name="T10" fmla="*/ 2 w 33"/>
                    <a:gd name="T11" fmla="*/ 42 h 54"/>
                    <a:gd name="T12" fmla="*/ 0 w 33"/>
                    <a:gd name="T13" fmla="*/ 39 h 54"/>
                    <a:gd name="T14" fmla="*/ 0 w 33"/>
                    <a:gd name="T15" fmla="*/ 30 h 54"/>
                    <a:gd name="T16" fmla="*/ 0 w 33"/>
                    <a:gd name="T17" fmla="*/ 22 h 54"/>
                    <a:gd name="T18" fmla="*/ 1 w 33"/>
                    <a:gd name="T19" fmla="*/ 18 h 54"/>
                    <a:gd name="T20" fmla="*/ 2 w 33"/>
                    <a:gd name="T21" fmla="*/ 16 h 54"/>
                    <a:gd name="T22" fmla="*/ 5 w 33"/>
                    <a:gd name="T23" fmla="*/ 13 h 54"/>
                    <a:gd name="T24" fmla="*/ 8 w 33"/>
                    <a:gd name="T25" fmla="*/ 10 h 54"/>
                    <a:gd name="T26" fmla="*/ 11 w 33"/>
                    <a:gd name="T27" fmla="*/ 8 h 54"/>
                    <a:gd name="T28" fmla="*/ 16 w 33"/>
                    <a:gd name="T29" fmla="*/ 5 h 54"/>
                    <a:gd name="T30" fmla="*/ 22 w 33"/>
                    <a:gd name="T31" fmla="*/ 3 h 54"/>
                    <a:gd name="T32" fmla="*/ 28 w 33"/>
                    <a:gd name="T33" fmla="*/ 1 h 54"/>
                    <a:gd name="T34" fmla="*/ 32 w 33"/>
                    <a:gd name="T35" fmla="*/ 0 h 54"/>
                    <a:gd name="T36" fmla="*/ 32 w 33"/>
                    <a:gd name="T37" fmla="*/ 19 h 54"/>
                    <a:gd name="T38" fmla="*/ 26 w 33"/>
                    <a:gd name="T39" fmla="*/ 21 h 54"/>
                    <a:gd name="T40" fmla="*/ 21 w 33"/>
                    <a:gd name="T41" fmla="*/ 23 h 54"/>
                    <a:gd name="T42" fmla="*/ 17 w 33"/>
                    <a:gd name="T43" fmla="*/ 24 h 54"/>
                    <a:gd name="T44" fmla="*/ 14 w 33"/>
                    <a:gd name="T45" fmla="*/ 26 h 54"/>
                    <a:gd name="T46" fmla="*/ 10 w 33"/>
                    <a:gd name="T47" fmla="*/ 29 h 54"/>
                    <a:gd name="T48" fmla="*/ 8 w 33"/>
                    <a:gd name="T49" fmla="*/ 31 h 54"/>
                    <a:gd name="T50" fmla="*/ 6 w 33"/>
                    <a:gd name="T51" fmla="*/ 35 h 54"/>
                    <a:gd name="T52" fmla="*/ 6 w 33"/>
                    <a:gd name="T53" fmla="*/ 39 h 54"/>
                    <a:gd name="T54" fmla="*/ 6 w 33"/>
                    <a:gd name="T55" fmla="*/ 43 h 54"/>
                    <a:gd name="T56" fmla="*/ 9 w 33"/>
                    <a:gd name="T57" fmla="*/ 45 h 54"/>
                    <a:gd name="T58" fmla="*/ 14 w 33"/>
                    <a:gd name="T59" fmla="*/ 49 h 54"/>
                    <a:gd name="T60" fmla="*/ 21 w 33"/>
                    <a:gd name="T61" fmla="*/ 50 h 54"/>
                    <a:gd name="T62" fmla="*/ 26 w 33"/>
                    <a:gd name="T63" fmla="*/ 52 h 54"/>
                    <a:gd name="T64" fmla="*/ 26 w 33"/>
                    <a:gd name="T65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54">
                      <a:moveTo>
                        <a:pt x="26" y="53"/>
                      </a:moveTo>
                      <a:lnTo>
                        <a:pt x="20" y="51"/>
                      </a:lnTo>
                      <a:lnTo>
                        <a:pt x="14" y="50"/>
                      </a:lnTo>
                      <a:lnTo>
                        <a:pt x="8" y="47"/>
                      </a:lnTo>
                      <a:lnTo>
                        <a:pt x="5" y="44"/>
                      </a:lnTo>
                      <a:lnTo>
                        <a:pt x="2" y="42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5" y="13"/>
                      </a:lnTo>
                      <a:lnTo>
                        <a:pt x="8" y="10"/>
                      </a:lnTo>
                      <a:lnTo>
                        <a:pt x="11" y="8"/>
                      </a:lnTo>
                      <a:lnTo>
                        <a:pt x="16" y="5"/>
                      </a:lnTo>
                      <a:lnTo>
                        <a:pt x="22" y="3"/>
                      </a:lnTo>
                      <a:lnTo>
                        <a:pt x="28" y="1"/>
                      </a:lnTo>
                      <a:lnTo>
                        <a:pt x="32" y="0"/>
                      </a:lnTo>
                      <a:lnTo>
                        <a:pt x="32" y="19"/>
                      </a:lnTo>
                      <a:lnTo>
                        <a:pt x="26" y="21"/>
                      </a:lnTo>
                      <a:lnTo>
                        <a:pt x="21" y="23"/>
                      </a:lnTo>
                      <a:lnTo>
                        <a:pt x="17" y="24"/>
                      </a:lnTo>
                      <a:lnTo>
                        <a:pt x="14" y="26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6" y="35"/>
                      </a:lnTo>
                      <a:lnTo>
                        <a:pt x="6" y="39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4" y="49"/>
                      </a:lnTo>
                      <a:lnTo>
                        <a:pt x="21" y="50"/>
                      </a:lnTo>
                      <a:lnTo>
                        <a:pt x="26" y="52"/>
                      </a:lnTo>
                      <a:lnTo>
                        <a:pt x="26" y="53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4838" name="Group 285"/>
              <p:cNvGrpSpPr>
                <a:grpSpLocks/>
              </p:cNvGrpSpPr>
              <p:nvPr/>
            </p:nvGrpSpPr>
            <p:grpSpPr bwMode="auto">
              <a:xfrm>
                <a:off x="3488" y="3803"/>
                <a:ext cx="32" cy="53"/>
                <a:chOff x="3488" y="3803"/>
                <a:chExt cx="32" cy="53"/>
              </a:xfrm>
            </p:grpSpPr>
            <p:sp>
              <p:nvSpPr>
                <p:cNvPr id="144670" name="Freeform 286"/>
                <p:cNvSpPr>
                  <a:spLocks/>
                </p:cNvSpPr>
                <p:nvPr/>
              </p:nvSpPr>
              <p:spPr bwMode="auto">
                <a:xfrm>
                  <a:off x="3494" y="3835"/>
                  <a:ext cx="18" cy="20"/>
                </a:xfrm>
                <a:custGeom>
                  <a:avLst/>
                  <a:gdLst>
                    <a:gd name="T0" fmla="*/ 17 w 18"/>
                    <a:gd name="T1" fmla="*/ 19 h 20"/>
                    <a:gd name="T2" fmla="*/ 17 w 18"/>
                    <a:gd name="T3" fmla="*/ 8 h 20"/>
                    <a:gd name="T4" fmla="*/ 14 w 18"/>
                    <a:gd name="T5" fmla="*/ 6 h 20"/>
                    <a:gd name="T6" fmla="*/ 11 w 18"/>
                    <a:gd name="T7" fmla="*/ 6 h 20"/>
                    <a:gd name="T8" fmla="*/ 8 w 18"/>
                    <a:gd name="T9" fmla="*/ 4 h 20"/>
                    <a:gd name="T10" fmla="*/ 7 w 18"/>
                    <a:gd name="T11" fmla="*/ 3 h 20"/>
                    <a:gd name="T12" fmla="*/ 4 w 18"/>
                    <a:gd name="T13" fmla="*/ 0 h 20"/>
                    <a:gd name="T14" fmla="*/ 1 w 18"/>
                    <a:gd name="T15" fmla="*/ 4 h 20"/>
                    <a:gd name="T16" fmla="*/ 1 w 18"/>
                    <a:gd name="T17" fmla="*/ 6 h 20"/>
                    <a:gd name="T18" fmla="*/ 0 w 18"/>
                    <a:gd name="T19" fmla="*/ 8 h 20"/>
                    <a:gd name="T20" fmla="*/ 0 w 18"/>
                    <a:gd name="T21" fmla="*/ 10 h 20"/>
                    <a:gd name="T22" fmla="*/ 1 w 18"/>
                    <a:gd name="T23" fmla="*/ 13 h 20"/>
                    <a:gd name="T24" fmla="*/ 4 w 18"/>
                    <a:gd name="T25" fmla="*/ 14 h 20"/>
                    <a:gd name="T26" fmla="*/ 8 w 18"/>
                    <a:gd name="T27" fmla="*/ 16 h 20"/>
                    <a:gd name="T28" fmla="*/ 12 w 18"/>
                    <a:gd name="T29" fmla="*/ 18 h 20"/>
                    <a:gd name="T30" fmla="*/ 17 w 18"/>
                    <a:gd name="T31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20">
                      <a:moveTo>
                        <a:pt x="17" y="19"/>
                      </a:moveTo>
                      <a:lnTo>
                        <a:pt x="17" y="8"/>
                      </a:lnTo>
                      <a:lnTo>
                        <a:pt x="14" y="6"/>
                      </a:lnTo>
                      <a:lnTo>
                        <a:pt x="11" y="6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8"/>
                      </a:lnTo>
                      <a:lnTo>
                        <a:pt x="17" y="1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4671" name="Freeform 287"/>
                <p:cNvSpPr>
                  <a:spLocks/>
                </p:cNvSpPr>
                <p:nvPr/>
              </p:nvSpPr>
              <p:spPr bwMode="auto">
                <a:xfrm>
                  <a:off x="3488" y="3802"/>
                  <a:ext cx="32" cy="53"/>
                </a:xfrm>
                <a:custGeom>
                  <a:avLst/>
                  <a:gdLst>
                    <a:gd name="T0" fmla="*/ 25 w 32"/>
                    <a:gd name="T1" fmla="*/ 52 h 53"/>
                    <a:gd name="T2" fmla="*/ 19 w 32"/>
                    <a:gd name="T3" fmla="*/ 51 h 53"/>
                    <a:gd name="T4" fmla="*/ 14 w 32"/>
                    <a:gd name="T5" fmla="*/ 49 h 53"/>
                    <a:gd name="T6" fmla="*/ 8 w 32"/>
                    <a:gd name="T7" fmla="*/ 47 h 53"/>
                    <a:gd name="T8" fmla="*/ 4 w 32"/>
                    <a:gd name="T9" fmla="*/ 44 h 53"/>
                    <a:gd name="T10" fmla="*/ 2 w 32"/>
                    <a:gd name="T11" fmla="*/ 41 h 53"/>
                    <a:gd name="T12" fmla="*/ 0 w 32"/>
                    <a:gd name="T13" fmla="*/ 38 h 53"/>
                    <a:gd name="T14" fmla="*/ 0 w 32"/>
                    <a:gd name="T15" fmla="*/ 29 h 53"/>
                    <a:gd name="T16" fmla="*/ 0 w 32"/>
                    <a:gd name="T17" fmla="*/ 21 h 53"/>
                    <a:gd name="T18" fmla="*/ 1 w 32"/>
                    <a:gd name="T19" fmla="*/ 18 h 53"/>
                    <a:gd name="T20" fmla="*/ 2 w 32"/>
                    <a:gd name="T21" fmla="*/ 16 h 53"/>
                    <a:gd name="T22" fmla="*/ 4 w 32"/>
                    <a:gd name="T23" fmla="*/ 12 h 53"/>
                    <a:gd name="T24" fmla="*/ 7 w 32"/>
                    <a:gd name="T25" fmla="*/ 10 h 53"/>
                    <a:gd name="T26" fmla="*/ 10 w 32"/>
                    <a:gd name="T27" fmla="*/ 7 h 53"/>
                    <a:gd name="T28" fmla="*/ 15 w 32"/>
                    <a:gd name="T29" fmla="*/ 4 h 53"/>
                    <a:gd name="T30" fmla="*/ 21 w 32"/>
                    <a:gd name="T31" fmla="*/ 3 h 53"/>
                    <a:gd name="T32" fmla="*/ 27 w 32"/>
                    <a:gd name="T33" fmla="*/ 0 h 53"/>
                    <a:gd name="T34" fmla="*/ 31 w 32"/>
                    <a:gd name="T35" fmla="*/ 0 h 53"/>
                    <a:gd name="T36" fmla="*/ 31 w 32"/>
                    <a:gd name="T37" fmla="*/ 18 h 53"/>
                    <a:gd name="T38" fmla="*/ 25 w 32"/>
                    <a:gd name="T39" fmla="*/ 20 h 53"/>
                    <a:gd name="T40" fmla="*/ 20 w 32"/>
                    <a:gd name="T41" fmla="*/ 22 h 53"/>
                    <a:gd name="T42" fmla="*/ 17 w 32"/>
                    <a:gd name="T43" fmla="*/ 24 h 53"/>
                    <a:gd name="T44" fmla="*/ 14 w 32"/>
                    <a:gd name="T45" fmla="*/ 25 h 53"/>
                    <a:gd name="T46" fmla="*/ 10 w 32"/>
                    <a:gd name="T47" fmla="*/ 28 h 53"/>
                    <a:gd name="T48" fmla="*/ 8 w 32"/>
                    <a:gd name="T49" fmla="*/ 31 h 53"/>
                    <a:gd name="T50" fmla="*/ 6 w 32"/>
                    <a:gd name="T51" fmla="*/ 34 h 53"/>
                    <a:gd name="T52" fmla="*/ 5 w 32"/>
                    <a:gd name="T53" fmla="*/ 38 h 53"/>
                    <a:gd name="T54" fmla="*/ 6 w 32"/>
                    <a:gd name="T55" fmla="*/ 42 h 53"/>
                    <a:gd name="T56" fmla="*/ 8 w 32"/>
                    <a:gd name="T57" fmla="*/ 44 h 53"/>
                    <a:gd name="T58" fmla="*/ 14 w 32"/>
                    <a:gd name="T59" fmla="*/ 49 h 53"/>
                    <a:gd name="T60" fmla="*/ 20 w 32"/>
                    <a:gd name="T61" fmla="*/ 50 h 53"/>
                    <a:gd name="T62" fmla="*/ 25 w 32"/>
                    <a:gd name="T63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" h="53">
                      <a:moveTo>
                        <a:pt x="25" y="52"/>
                      </a:moveTo>
                      <a:lnTo>
                        <a:pt x="19" y="51"/>
                      </a:lnTo>
                      <a:lnTo>
                        <a:pt x="14" y="49"/>
                      </a:lnTo>
                      <a:lnTo>
                        <a:pt x="8" y="47"/>
                      </a:lnTo>
                      <a:lnTo>
                        <a:pt x="4" y="44"/>
                      </a:lnTo>
                      <a:lnTo>
                        <a:pt x="2" y="41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10" y="7"/>
                      </a:lnTo>
                      <a:lnTo>
                        <a:pt x="15" y="4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18"/>
                      </a:lnTo>
                      <a:lnTo>
                        <a:pt x="25" y="20"/>
                      </a:lnTo>
                      <a:lnTo>
                        <a:pt x="20" y="22"/>
                      </a:lnTo>
                      <a:lnTo>
                        <a:pt x="17" y="24"/>
                      </a:lnTo>
                      <a:lnTo>
                        <a:pt x="14" y="25"/>
                      </a:lnTo>
                      <a:lnTo>
                        <a:pt x="10" y="28"/>
                      </a:lnTo>
                      <a:lnTo>
                        <a:pt x="8" y="31"/>
                      </a:lnTo>
                      <a:lnTo>
                        <a:pt x="6" y="34"/>
                      </a:lnTo>
                      <a:lnTo>
                        <a:pt x="5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4" y="49"/>
                      </a:lnTo>
                      <a:lnTo>
                        <a:pt x="20" y="50"/>
                      </a:lnTo>
                      <a:lnTo>
                        <a:pt x="25" y="52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4839" name="Group 288"/>
              <p:cNvGrpSpPr>
                <a:grpSpLocks/>
              </p:cNvGrpSpPr>
              <p:nvPr/>
            </p:nvGrpSpPr>
            <p:grpSpPr bwMode="auto">
              <a:xfrm>
                <a:off x="3502" y="3880"/>
                <a:ext cx="32" cy="54"/>
                <a:chOff x="3502" y="3880"/>
                <a:chExt cx="32" cy="54"/>
              </a:xfrm>
            </p:grpSpPr>
            <p:sp>
              <p:nvSpPr>
                <p:cNvPr id="144673" name="Freeform 289"/>
                <p:cNvSpPr>
                  <a:spLocks/>
                </p:cNvSpPr>
                <p:nvPr/>
              </p:nvSpPr>
              <p:spPr bwMode="auto">
                <a:xfrm>
                  <a:off x="3510" y="3881"/>
                  <a:ext cx="18" cy="20"/>
                </a:xfrm>
                <a:custGeom>
                  <a:avLst/>
                  <a:gdLst>
                    <a:gd name="T0" fmla="*/ 0 w 18"/>
                    <a:gd name="T1" fmla="*/ 0 h 20"/>
                    <a:gd name="T2" fmla="*/ 0 w 18"/>
                    <a:gd name="T3" fmla="*/ 11 h 20"/>
                    <a:gd name="T4" fmla="*/ 3 w 18"/>
                    <a:gd name="T5" fmla="*/ 12 h 20"/>
                    <a:gd name="T6" fmla="*/ 6 w 18"/>
                    <a:gd name="T7" fmla="*/ 13 h 20"/>
                    <a:gd name="T8" fmla="*/ 9 w 18"/>
                    <a:gd name="T9" fmla="*/ 14 h 20"/>
                    <a:gd name="T10" fmla="*/ 10 w 18"/>
                    <a:gd name="T11" fmla="*/ 16 h 20"/>
                    <a:gd name="T12" fmla="*/ 13 w 18"/>
                    <a:gd name="T13" fmla="*/ 19 h 20"/>
                    <a:gd name="T14" fmla="*/ 16 w 18"/>
                    <a:gd name="T15" fmla="*/ 15 h 20"/>
                    <a:gd name="T16" fmla="*/ 16 w 18"/>
                    <a:gd name="T17" fmla="*/ 13 h 20"/>
                    <a:gd name="T18" fmla="*/ 17 w 18"/>
                    <a:gd name="T19" fmla="*/ 11 h 20"/>
                    <a:gd name="T20" fmla="*/ 17 w 18"/>
                    <a:gd name="T21" fmla="*/ 9 h 20"/>
                    <a:gd name="T22" fmla="*/ 16 w 18"/>
                    <a:gd name="T23" fmla="*/ 6 h 20"/>
                    <a:gd name="T24" fmla="*/ 13 w 18"/>
                    <a:gd name="T25" fmla="*/ 5 h 20"/>
                    <a:gd name="T26" fmla="*/ 9 w 18"/>
                    <a:gd name="T27" fmla="*/ 2 h 20"/>
                    <a:gd name="T28" fmla="*/ 5 w 18"/>
                    <a:gd name="T29" fmla="*/ 1 h 20"/>
                    <a:gd name="T30" fmla="*/ 0 w 18"/>
                    <a:gd name="T3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20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3" y="12"/>
                      </a:lnTo>
                      <a:lnTo>
                        <a:pt x="6" y="13"/>
                      </a:lnTo>
                      <a:lnTo>
                        <a:pt x="9" y="14"/>
                      </a:lnTo>
                      <a:lnTo>
                        <a:pt x="10" y="16"/>
                      </a:lnTo>
                      <a:lnTo>
                        <a:pt x="13" y="19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6"/>
                      </a:lnTo>
                      <a:lnTo>
                        <a:pt x="13" y="5"/>
                      </a:lnTo>
                      <a:lnTo>
                        <a:pt x="9" y="2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4674" name="Freeform 290"/>
                <p:cNvSpPr>
                  <a:spLocks/>
                </p:cNvSpPr>
                <p:nvPr/>
              </p:nvSpPr>
              <p:spPr bwMode="auto">
                <a:xfrm>
                  <a:off x="3502" y="3880"/>
                  <a:ext cx="32" cy="54"/>
                </a:xfrm>
                <a:custGeom>
                  <a:avLst/>
                  <a:gdLst>
                    <a:gd name="T0" fmla="*/ 6 w 32"/>
                    <a:gd name="T1" fmla="*/ 0 h 54"/>
                    <a:gd name="T2" fmla="*/ 12 w 32"/>
                    <a:gd name="T3" fmla="*/ 2 h 54"/>
                    <a:gd name="T4" fmla="*/ 17 w 32"/>
                    <a:gd name="T5" fmla="*/ 3 h 54"/>
                    <a:gd name="T6" fmla="*/ 23 w 32"/>
                    <a:gd name="T7" fmla="*/ 6 h 54"/>
                    <a:gd name="T8" fmla="*/ 27 w 32"/>
                    <a:gd name="T9" fmla="*/ 9 h 54"/>
                    <a:gd name="T10" fmla="*/ 29 w 32"/>
                    <a:gd name="T11" fmla="*/ 11 h 54"/>
                    <a:gd name="T12" fmla="*/ 31 w 32"/>
                    <a:gd name="T13" fmla="*/ 14 h 54"/>
                    <a:gd name="T14" fmla="*/ 31 w 32"/>
                    <a:gd name="T15" fmla="*/ 23 h 54"/>
                    <a:gd name="T16" fmla="*/ 31 w 32"/>
                    <a:gd name="T17" fmla="*/ 31 h 54"/>
                    <a:gd name="T18" fmla="*/ 30 w 32"/>
                    <a:gd name="T19" fmla="*/ 35 h 54"/>
                    <a:gd name="T20" fmla="*/ 29 w 32"/>
                    <a:gd name="T21" fmla="*/ 37 h 54"/>
                    <a:gd name="T22" fmla="*/ 27 w 32"/>
                    <a:gd name="T23" fmla="*/ 40 h 54"/>
                    <a:gd name="T24" fmla="*/ 24 w 32"/>
                    <a:gd name="T25" fmla="*/ 43 h 54"/>
                    <a:gd name="T26" fmla="*/ 21 w 32"/>
                    <a:gd name="T27" fmla="*/ 45 h 54"/>
                    <a:gd name="T28" fmla="*/ 16 w 32"/>
                    <a:gd name="T29" fmla="*/ 48 h 54"/>
                    <a:gd name="T30" fmla="*/ 10 w 32"/>
                    <a:gd name="T31" fmla="*/ 50 h 54"/>
                    <a:gd name="T32" fmla="*/ 4 w 32"/>
                    <a:gd name="T33" fmla="*/ 52 h 54"/>
                    <a:gd name="T34" fmla="*/ 0 w 32"/>
                    <a:gd name="T35" fmla="*/ 53 h 54"/>
                    <a:gd name="T36" fmla="*/ 0 w 32"/>
                    <a:gd name="T37" fmla="*/ 34 h 54"/>
                    <a:gd name="T38" fmla="*/ 6 w 32"/>
                    <a:gd name="T39" fmla="*/ 32 h 54"/>
                    <a:gd name="T40" fmla="*/ 11 w 32"/>
                    <a:gd name="T41" fmla="*/ 30 h 54"/>
                    <a:gd name="T42" fmla="*/ 14 w 32"/>
                    <a:gd name="T43" fmla="*/ 29 h 54"/>
                    <a:gd name="T44" fmla="*/ 17 w 32"/>
                    <a:gd name="T45" fmla="*/ 27 h 54"/>
                    <a:gd name="T46" fmla="*/ 21 w 32"/>
                    <a:gd name="T47" fmla="*/ 24 h 54"/>
                    <a:gd name="T48" fmla="*/ 23 w 32"/>
                    <a:gd name="T49" fmla="*/ 22 h 54"/>
                    <a:gd name="T50" fmla="*/ 25 w 32"/>
                    <a:gd name="T51" fmla="*/ 18 h 54"/>
                    <a:gd name="T52" fmla="*/ 26 w 32"/>
                    <a:gd name="T53" fmla="*/ 14 h 54"/>
                    <a:gd name="T54" fmla="*/ 25 w 32"/>
                    <a:gd name="T55" fmla="*/ 10 h 54"/>
                    <a:gd name="T56" fmla="*/ 23 w 32"/>
                    <a:gd name="T57" fmla="*/ 8 h 54"/>
                    <a:gd name="T58" fmla="*/ 17 w 32"/>
                    <a:gd name="T59" fmla="*/ 4 h 54"/>
                    <a:gd name="T60" fmla="*/ 11 w 32"/>
                    <a:gd name="T61" fmla="*/ 3 h 54"/>
                    <a:gd name="T62" fmla="*/ 6 w 32"/>
                    <a:gd name="T63" fmla="*/ 1 h 54"/>
                    <a:gd name="T64" fmla="*/ 6 w 32"/>
                    <a:gd name="T6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" h="54">
                      <a:moveTo>
                        <a:pt x="6" y="0"/>
                      </a:moveTo>
                      <a:lnTo>
                        <a:pt x="12" y="2"/>
                      </a:lnTo>
                      <a:lnTo>
                        <a:pt x="17" y="3"/>
                      </a:lnTo>
                      <a:lnTo>
                        <a:pt x="23" y="6"/>
                      </a:lnTo>
                      <a:lnTo>
                        <a:pt x="27" y="9"/>
                      </a:lnTo>
                      <a:lnTo>
                        <a:pt x="29" y="11"/>
                      </a:lnTo>
                      <a:lnTo>
                        <a:pt x="31" y="14"/>
                      </a:lnTo>
                      <a:lnTo>
                        <a:pt x="31" y="23"/>
                      </a:lnTo>
                      <a:lnTo>
                        <a:pt x="31" y="31"/>
                      </a:lnTo>
                      <a:lnTo>
                        <a:pt x="30" y="35"/>
                      </a:lnTo>
                      <a:lnTo>
                        <a:pt x="29" y="37"/>
                      </a:lnTo>
                      <a:lnTo>
                        <a:pt x="27" y="40"/>
                      </a:lnTo>
                      <a:lnTo>
                        <a:pt x="24" y="43"/>
                      </a:lnTo>
                      <a:lnTo>
                        <a:pt x="21" y="45"/>
                      </a:lnTo>
                      <a:lnTo>
                        <a:pt x="16" y="48"/>
                      </a:lnTo>
                      <a:lnTo>
                        <a:pt x="10" y="50"/>
                      </a:lnTo>
                      <a:lnTo>
                        <a:pt x="4" y="52"/>
                      </a:lnTo>
                      <a:lnTo>
                        <a:pt x="0" y="53"/>
                      </a:lnTo>
                      <a:lnTo>
                        <a:pt x="0" y="34"/>
                      </a:lnTo>
                      <a:lnTo>
                        <a:pt x="6" y="32"/>
                      </a:lnTo>
                      <a:lnTo>
                        <a:pt x="11" y="30"/>
                      </a:lnTo>
                      <a:lnTo>
                        <a:pt x="14" y="29"/>
                      </a:lnTo>
                      <a:lnTo>
                        <a:pt x="17" y="27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25" y="18"/>
                      </a:lnTo>
                      <a:lnTo>
                        <a:pt x="26" y="14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17" y="4"/>
                      </a:lnTo>
                      <a:lnTo>
                        <a:pt x="11" y="3"/>
                      </a:lnTo>
                      <a:lnTo>
                        <a:pt x="6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4840" name="Group 291"/>
              <p:cNvGrpSpPr>
                <a:grpSpLocks/>
              </p:cNvGrpSpPr>
              <p:nvPr/>
            </p:nvGrpSpPr>
            <p:grpSpPr bwMode="auto">
              <a:xfrm>
                <a:off x="3488" y="3840"/>
                <a:ext cx="33" cy="53"/>
                <a:chOff x="3488" y="3840"/>
                <a:chExt cx="33" cy="53"/>
              </a:xfrm>
            </p:grpSpPr>
            <p:sp>
              <p:nvSpPr>
                <p:cNvPr id="144676" name="Freeform 292"/>
                <p:cNvSpPr>
                  <a:spLocks/>
                </p:cNvSpPr>
                <p:nvPr/>
              </p:nvSpPr>
              <p:spPr bwMode="auto">
                <a:xfrm>
                  <a:off x="3494" y="3873"/>
                  <a:ext cx="20" cy="20"/>
                </a:xfrm>
                <a:custGeom>
                  <a:avLst/>
                  <a:gdLst>
                    <a:gd name="T0" fmla="*/ 18 w 19"/>
                    <a:gd name="T1" fmla="*/ 19 h 20"/>
                    <a:gd name="T2" fmla="*/ 18 w 19"/>
                    <a:gd name="T3" fmla="*/ 8 h 20"/>
                    <a:gd name="T4" fmla="*/ 15 w 19"/>
                    <a:gd name="T5" fmla="*/ 6 h 20"/>
                    <a:gd name="T6" fmla="*/ 11 w 19"/>
                    <a:gd name="T7" fmla="*/ 6 h 20"/>
                    <a:gd name="T8" fmla="*/ 9 w 19"/>
                    <a:gd name="T9" fmla="*/ 4 h 20"/>
                    <a:gd name="T10" fmla="*/ 7 w 19"/>
                    <a:gd name="T11" fmla="*/ 3 h 20"/>
                    <a:gd name="T12" fmla="*/ 5 w 19"/>
                    <a:gd name="T13" fmla="*/ 0 h 20"/>
                    <a:gd name="T14" fmla="*/ 1 w 19"/>
                    <a:gd name="T15" fmla="*/ 4 h 20"/>
                    <a:gd name="T16" fmla="*/ 1 w 19"/>
                    <a:gd name="T17" fmla="*/ 6 h 20"/>
                    <a:gd name="T18" fmla="*/ 1 w 19"/>
                    <a:gd name="T19" fmla="*/ 8 h 20"/>
                    <a:gd name="T20" fmla="*/ 0 w 19"/>
                    <a:gd name="T21" fmla="*/ 10 h 20"/>
                    <a:gd name="T22" fmla="*/ 2 w 19"/>
                    <a:gd name="T23" fmla="*/ 13 h 20"/>
                    <a:gd name="T24" fmla="*/ 4 w 19"/>
                    <a:gd name="T25" fmla="*/ 14 h 20"/>
                    <a:gd name="T26" fmla="*/ 9 w 19"/>
                    <a:gd name="T27" fmla="*/ 16 h 20"/>
                    <a:gd name="T28" fmla="*/ 12 w 19"/>
                    <a:gd name="T29" fmla="*/ 18 h 20"/>
                    <a:gd name="T30" fmla="*/ 18 w 19"/>
                    <a:gd name="T31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0">
                      <a:moveTo>
                        <a:pt x="18" y="19"/>
                      </a:moveTo>
                      <a:lnTo>
                        <a:pt x="18" y="8"/>
                      </a:lnTo>
                      <a:lnTo>
                        <a:pt x="15" y="6"/>
                      </a:lnTo>
                      <a:lnTo>
                        <a:pt x="11" y="6"/>
                      </a:lnTo>
                      <a:lnTo>
                        <a:pt x="9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4" y="14"/>
                      </a:lnTo>
                      <a:lnTo>
                        <a:pt x="9" y="16"/>
                      </a:lnTo>
                      <a:lnTo>
                        <a:pt x="12" y="18"/>
                      </a:lnTo>
                      <a:lnTo>
                        <a:pt x="18" y="1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4677" name="Freeform 293"/>
                <p:cNvSpPr>
                  <a:spLocks/>
                </p:cNvSpPr>
                <p:nvPr/>
              </p:nvSpPr>
              <p:spPr bwMode="auto">
                <a:xfrm>
                  <a:off x="3488" y="3840"/>
                  <a:ext cx="34" cy="53"/>
                </a:xfrm>
                <a:custGeom>
                  <a:avLst/>
                  <a:gdLst>
                    <a:gd name="T0" fmla="*/ 26 w 33"/>
                    <a:gd name="T1" fmla="*/ 52 h 53"/>
                    <a:gd name="T2" fmla="*/ 20 w 33"/>
                    <a:gd name="T3" fmla="*/ 51 h 53"/>
                    <a:gd name="T4" fmla="*/ 14 w 33"/>
                    <a:gd name="T5" fmla="*/ 49 h 53"/>
                    <a:gd name="T6" fmla="*/ 8 w 33"/>
                    <a:gd name="T7" fmla="*/ 47 h 53"/>
                    <a:gd name="T8" fmla="*/ 5 w 33"/>
                    <a:gd name="T9" fmla="*/ 44 h 53"/>
                    <a:gd name="T10" fmla="*/ 2 w 33"/>
                    <a:gd name="T11" fmla="*/ 41 h 53"/>
                    <a:gd name="T12" fmla="*/ 0 w 33"/>
                    <a:gd name="T13" fmla="*/ 38 h 53"/>
                    <a:gd name="T14" fmla="*/ 0 w 33"/>
                    <a:gd name="T15" fmla="*/ 29 h 53"/>
                    <a:gd name="T16" fmla="*/ 0 w 33"/>
                    <a:gd name="T17" fmla="*/ 21 h 53"/>
                    <a:gd name="T18" fmla="*/ 1 w 33"/>
                    <a:gd name="T19" fmla="*/ 18 h 53"/>
                    <a:gd name="T20" fmla="*/ 2 w 33"/>
                    <a:gd name="T21" fmla="*/ 16 h 53"/>
                    <a:gd name="T22" fmla="*/ 5 w 33"/>
                    <a:gd name="T23" fmla="*/ 12 h 53"/>
                    <a:gd name="T24" fmla="*/ 8 w 33"/>
                    <a:gd name="T25" fmla="*/ 10 h 53"/>
                    <a:gd name="T26" fmla="*/ 11 w 33"/>
                    <a:gd name="T27" fmla="*/ 7 h 53"/>
                    <a:gd name="T28" fmla="*/ 16 w 33"/>
                    <a:gd name="T29" fmla="*/ 4 h 53"/>
                    <a:gd name="T30" fmla="*/ 22 w 33"/>
                    <a:gd name="T31" fmla="*/ 3 h 53"/>
                    <a:gd name="T32" fmla="*/ 28 w 33"/>
                    <a:gd name="T33" fmla="*/ 0 h 53"/>
                    <a:gd name="T34" fmla="*/ 32 w 33"/>
                    <a:gd name="T35" fmla="*/ 0 h 53"/>
                    <a:gd name="T36" fmla="*/ 32 w 33"/>
                    <a:gd name="T37" fmla="*/ 18 h 53"/>
                    <a:gd name="T38" fmla="*/ 26 w 33"/>
                    <a:gd name="T39" fmla="*/ 20 h 53"/>
                    <a:gd name="T40" fmla="*/ 21 w 33"/>
                    <a:gd name="T41" fmla="*/ 22 h 53"/>
                    <a:gd name="T42" fmla="*/ 17 w 33"/>
                    <a:gd name="T43" fmla="*/ 24 h 53"/>
                    <a:gd name="T44" fmla="*/ 14 w 33"/>
                    <a:gd name="T45" fmla="*/ 25 h 53"/>
                    <a:gd name="T46" fmla="*/ 10 w 33"/>
                    <a:gd name="T47" fmla="*/ 28 h 53"/>
                    <a:gd name="T48" fmla="*/ 8 w 33"/>
                    <a:gd name="T49" fmla="*/ 31 h 53"/>
                    <a:gd name="T50" fmla="*/ 6 w 33"/>
                    <a:gd name="T51" fmla="*/ 34 h 53"/>
                    <a:gd name="T52" fmla="*/ 6 w 33"/>
                    <a:gd name="T53" fmla="*/ 38 h 53"/>
                    <a:gd name="T54" fmla="*/ 6 w 33"/>
                    <a:gd name="T55" fmla="*/ 42 h 53"/>
                    <a:gd name="T56" fmla="*/ 9 w 33"/>
                    <a:gd name="T57" fmla="*/ 44 h 53"/>
                    <a:gd name="T58" fmla="*/ 14 w 33"/>
                    <a:gd name="T59" fmla="*/ 49 h 53"/>
                    <a:gd name="T60" fmla="*/ 21 w 33"/>
                    <a:gd name="T61" fmla="*/ 50 h 53"/>
                    <a:gd name="T62" fmla="*/ 26 w 33"/>
                    <a:gd name="T63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3" h="53">
                      <a:moveTo>
                        <a:pt x="26" y="52"/>
                      </a:moveTo>
                      <a:lnTo>
                        <a:pt x="20" y="51"/>
                      </a:lnTo>
                      <a:lnTo>
                        <a:pt x="14" y="49"/>
                      </a:lnTo>
                      <a:lnTo>
                        <a:pt x="8" y="47"/>
                      </a:lnTo>
                      <a:lnTo>
                        <a:pt x="5" y="44"/>
                      </a:lnTo>
                      <a:lnTo>
                        <a:pt x="2" y="41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5" y="12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16" y="4"/>
                      </a:lnTo>
                      <a:lnTo>
                        <a:pt x="22" y="3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2" y="18"/>
                      </a:lnTo>
                      <a:lnTo>
                        <a:pt x="26" y="20"/>
                      </a:lnTo>
                      <a:lnTo>
                        <a:pt x="21" y="22"/>
                      </a:lnTo>
                      <a:lnTo>
                        <a:pt x="17" y="24"/>
                      </a:lnTo>
                      <a:lnTo>
                        <a:pt x="14" y="25"/>
                      </a:lnTo>
                      <a:lnTo>
                        <a:pt x="10" y="28"/>
                      </a:lnTo>
                      <a:lnTo>
                        <a:pt x="8" y="31"/>
                      </a:lnTo>
                      <a:lnTo>
                        <a:pt x="6" y="34"/>
                      </a:lnTo>
                      <a:lnTo>
                        <a:pt x="6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4" y="49"/>
                      </a:lnTo>
                      <a:lnTo>
                        <a:pt x="21" y="50"/>
                      </a:lnTo>
                      <a:lnTo>
                        <a:pt x="26" y="52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24593" name="Group 294"/>
            <p:cNvGrpSpPr>
              <a:grpSpLocks/>
            </p:cNvGrpSpPr>
            <p:nvPr/>
          </p:nvGrpSpPr>
          <p:grpSpPr bwMode="auto">
            <a:xfrm>
              <a:off x="1989" y="2920"/>
              <a:ext cx="1551" cy="1007"/>
              <a:chOff x="1989" y="2920"/>
              <a:chExt cx="1551" cy="1007"/>
            </a:xfrm>
          </p:grpSpPr>
          <p:grpSp>
            <p:nvGrpSpPr>
              <p:cNvPr id="24615" name="Group 295"/>
              <p:cNvGrpSpPr>
                <a:grpSpLocks/>
              </p:cNvGrpSpPr>
              <p:nvPr/>
            </p:nvGrpSpPr>
            <p:grpSpPr bwMode="auto">
              <a:xfrm>
                <a:off x="1989" y="2920"/>
                <a:ext cx="1551" cy="1007"/>
                <a:chOff x="1989" y="2920"/>
                <a:chExt cx="1551" cy="1007"/>
              </a:xfrm>
            </p:grpSpPr>
            <p:grpSp>
              <p:nvGrpSpPr>
                <p:cNvPr id="24619" name="Group 296"/>
                <p:cNvGrpSpPr>
                  <a:grpSpLocks/>
                </p:cNvGrpSpPr>
                <p:nvPr/>
              </p:nvGrpSpPr>
              <p:grpSpPr bwMode="auto">
                <a:xfrm>
                  <a:off x="1989" y="2936"/>
                  <a:ext cx="1551" cy="991"/>
                  <a:chOff x="1989" y="2936"/>
                  <a:chExt cx="1551" cy="991"/>
                </a:xfrm>
              </p:grpSpPr>
              <p:grpSp>
                <p:nvGrpSpPr>
                  <p:cNvPr id="24633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1989" y="2936"/>
                    <a:ext cx="1551" cy="991"/>
                    <a:chOff x="1989" y="2936"/>
                    <a:chExt cx="1551" cy="991"/>
                  </a:xfrm>
                </p:grpSpPr>
                <p:grpSp>
                  <p:nvGrpSpPr>
                    <p:cNvPr id="24635" name="Group 2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89" y="2936"/>
                      <a:ext cx="1551" cy="991"/>
                      <a:chOff x="1989" y="2936"/>
                      <a:chExt cx="1551" cy="991"/>
                    </a:xfrm>
                  </p:grpSpPr>
                  <p:grpSp>
                    <p:nvGrpSpPr>
                      <p:cNvPr id="24637" name="Group 2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9" y="2936"/>
                        <a:ext cx="1551" cy="991"/>
                        <a:chOff x="1989" y="2936"/>
                        <a:chExt cx="1551" cy="991"/>
                      </a:xfrm>
                    </p:grpSpPr>
                    <p:sp>
                      <p:nvSpPr>
                        <p:cNvPr id="144684" name="Freeform 3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90" y="2990"/>
                          <a:ext cx="1515" cy="936"/>
                        </a:xfrm>
                        <a:custGeom>
                          <a:avLst/>
                          <a:gdLst>
                            <a:gd name="T0" fmla="*/ 1514 w 1515"/>
                            <a:gd name="T1" fmla="*/ 771 h 937"/>
                            <a:gd name="T2" fmla="*/ 1485 w 1515"/>
                            <a:gd name="T3" fmla="*/ 807 h 937"/>
                            <a:gd name="T4" fmla="*/ 371 w 1515"/>
                            <a:gd name="T5" fmla="*/ 936 h 937"/>
                            <a:gd name="T6" fmla="*/ 0 w 1515"/>
                            <a:gd name="T7" fmla="*/ 189 h 937"/>
                            <a:gd name="T8" fmla="*/ 22 w 1515"/>
                            <a:gd name="T9" fmla="*/ 0 h 937"/>
                            <a:gd name="T10" fmla="*/ 387 w 1515"/>
                            <a:gd name="T11" fmla="*/ 873 h 937"/>
                            <a:gd name="T12" fmla="*/ 1514 w 1515"/>
                            <a:gd name="T13" fmla="*/ 771 h 9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515" h="937">
                              <a:moveTo>
                                <a:pt x="1514" y="771"/>
                              </a:moveTo>
                              <a:lnTo>
                                <a:pt x="1485" y="807"/>
                              </a:lnTo>
                              <a:lnTo>
                                <a:pt x="371" y="936"/>
                              </a:lnTo>
                              <a:lnTo>
                                <a:pt x="0" y="189"/>
                              </a:lnTo>
                              <a:lnTo>
                                <a:pt x="22" y="0"/>
                              </a:lnTo>
                              <a:lnTo>
                                <a:pt x="387" y="873"/>
                              </a:lnTo>
                              <a:lnTo>
                                <a:pt x="1514" y="771"/>
                              </a:lnTo>
                            </a:path>
                          </a:pathLst>
                        </a:custGeom>
                        <a:solidFill>
                          <a:srgbClr val="5F5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4685" name="Freeform 3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89" y="2936"/>
                          <a:ext cx="408" cy="954"/>
                        </a:xfrm>
                        <a:custGeom>
                          <a:avLst/>
                          <a:gdLst>
                            <a:gd name="T0" fmla="*/ 20 w 408"/>
                            <a:gd name="T1" fmla="*/ 0 h 954"/>
                            <a:gd name="T2" fmla="*/ 0 w 408"/>
                            <a:gd name="T3" fmla="*/ 34 h 954"/>
                            <a:gd name="T4" fmla="*/ 388 w 408"/>
                            <a:gd name="T5" fmla="*/ 953 h 954"/>
                            <a:gd name="T6" fmla="*/ 407 w 408"/>
                            <a:gd name="T7" fmla="*/ 917 h 954"/>
                            <a:gd name="T8" fmla="*/ 20 w 408"/>
                            <a:gd name="T9" fmla="*/ 0 h 95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408" h="954">
                              <a:moveTo>
                                <a:pt x="20" y="0"/>
                              </a:moveTo>
                              <a:lnTo>
                                <a:pt x="0" y="34"/>
                              </a:lnTo>
                              <a:lnTo>
                                <a:pt x="388" y="953"/>
                              </a:lnTo>
                              <a:lnTo>
                                <a:pt x="407" y="917"/>
                              </a:lnTo>
                              <a:lnTo>
                                <a:pt x="20" y="0"/>
                              </a:lnTo>
                            </a:path>
                          </a:pathLst>
                        </a:custGeom>
                        <a:solidFill>
                          <a:srgbClr val="3F3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4686" name="Freeform 3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09" y="2936"/>
                          <a:ext cx="1531" cy="917"/>
                        </a:xfrm>
                        <a:custGeom>
                          <a:avLst/>
                          <a:gdLst>
                            <a:gd name="T0" fmla="*/ 1530 w 1531"/>
                            <a:gd name="T1" fmla="*/ 798 h 918"/>
                            <a:gd name="T2" fmla="*/ 387 w 1531"/>
                            <a:gd name="T3" fmla="*/ 917 h 918"/>
                            <a:gd name="T4" fmla="*/ 0 w 1531"/>
                            <a:gd name="T5" fmla="*/ 0 h 918"/>
                            <a:gd name="T6" fmla="*/ 820 w 1531"/>
                            <a:gd name="T7" fmla="*/ 0 h 918"/>
                            <a:gd name="T8" fmla="*/ 843 w 1531"/>
                            <a:gd name="T9" fmla="*/ 25 h 918"/>
                            <a:gd name="T10" fmla="*/ 1100 w 1531"/>
                            <a:gd name="T11" fmla="*/ 24 h 918"/>
                            <a:gd name="T12" fmla="*/ 1530 w 1531"/>
                            <a:gd name="T13" fmla="*/ 798 h 9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531" h="918">
                              <a:moveTo>
                                <a:pt x="1530" y="798"/>
                              </a:moveTo>
                              <a:lnTo>
                                <a:pt x="387" y="917"/>
                              </a:lnTo>
                              <a:lnTo>
                                <a:pt x="0" y="0"/>
                              </a:lnTo>
                              <a:lnTo>
                                <a:pt x="820" y="0"/>
                              </a:lnTo>
                              <a:lnTo>
                                <a:pt x="843" y="25"/>
                              </a:lnTo>
                              <a:lnTo>
                                <a:pt x="1100" y="24"/>
                              </a:lnTo>
                              <a:lnTo>
                                <a:pt x="1530" y="798"/>
                              </a:ln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4687" name="Freeform 3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6" y="3734"/>
                          <a:ext cx="1164" cy="158"/>
                        </a:xfrm>
                        <a:custGeom>
                          <a:avLst/>
                          <a:gdLst>
                            <a:gd name="T0" fmla="*/ 1163 w 1164"/>
                            <a:gd name="T1" fmla="*/ 0 h 158"/>
                            <a:gd name="T2" fmla="*/ 1148 w 1164"/>
                            <a:gd name="T3" fmla="*/ 34 h 158"/>
                            <a:gd name="T4" fmla="*/ 0 w 1164"/>
                            <a:gd name="T5" fmla="*/ 157 h 158"/>
                            <a:gd name="T6" fmla="*/ 22 w 1164"/>
                            <a:gd name="T7" fmla="*/ 117 h 158"/>
                            <a:gd name="T8" fmla="*/ 1163 w 1164"/>
                            <a:gd name="T9" fmla="*/ 0 h 1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164" h="158">
                              <a:moveTo>
                                <a:pt x="1163" y="0"/>
                              </a:moveTo>
                              <a:lnTo>
                                <a:pt x="1148" y="34"/>
                              </a:lnTo>
                              <a:lnTo>
                                <a:pt x="0" y="157"/>
                              </a:lnTo>
                              <a:lnTo>
                                <a:pt x="22" y="117"/>
                              </a:lnTo>
                              <a:lnTo>
                                <a:pt x="1163" y="0"/>
                              </a:lnTo>
                            </a:path>
                          </a:pathLst>
                        </a:custGeom>
                        <a:solidFill>
                          <a:srgbClr val="9F9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grpSp>
                      <p:nvGrpSpPr>
                        <p:cNvPr id="24825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81" y="2957"/>
                          <a:ext cx="1130" cy="845"/>
                          <a:chOff x="2081" y="2957"/>
                          <a:chExt cx="1130" cy="845"/>
                        </a:xfrm>
                      </p:grpSpPr>
                      <p:sp>
                        <p:nvSpPr>
                          <p:cNvPr id="144689" name="Freeform 3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81" y="2958"/>
                            <a:ext cx="813" cy="166"/>
                          </a:xfrm>
                          <a:custGeom>
                            <a:avLst/>
                            <a:gdLst>
                              <a:gd name="T0" fmla="*/ 743 w 813"/>
                              <a:gd name="T1" fmla="*/ 0 h 166"/>
                              <a:gd name="T2" fmla="*/ 0 w 813"/>
                              <a:gd name="T3" fmla="*/ 0 h 166"/>
                              <a:gd name="T4" fmla="*/ 75 w 813"/>
                              <a:gd name="T5" fmla="*/ 165 h 166"/>
                              <a:gd name="T6" fmla="*/ 812 w 813"/>
                              <a:gd name="T7" fmla="*/ 150 h 166"/>
                              <a:gd name="T8" fmla="*/ 743 w 813"/>
                              <a:gd name="T9" fmla="*/ 0 h 16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3" h="166">
                                <a:moveTo>
                                  <a:pt x="743" y="0"/>
                                </a:moveTo>
                                <a:lnTo>
                                  <a:pt x="0" y="0"/>
                                </a:lnTo>
                                <a:lnTo>
                                  <a:pt x="75" y="165"/>
                                </a:lnTo>
                                <a:lnTo>
                                  <a:pt x="812" y="150"/>
                                </a:lnTo>
                                <a:lnTo>
                                  <a:pt x="743" y="0"/>
                                </a:lnTo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  <p:grpSp>
                        <p:nvGrpSpPr>
                          <p:cNvPr id="24830" name="Group 30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07" y="2989"/>
                            <a:ext cx="576" cy="77"/>
                            <a:chOff x="2207" y="2989"/>
                            <a:chExt cx="576" cy="77"/>
                          </a:xfrm>
                        </p:grpSpPr>
                        <p:sp>
                          <p:nvSpPr>
                            <p:cNvPr id="144691" name="Freeform 3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06" y="2989"/>
                              <a:ext cx="542" cy="21"/>
                            </a:xfrm>
                            <a:custGeom>
                              <a:avLst/>
                              <a:gdLst>
                                <a:gd name="T0" fmla="*/ 540 w 541"/>
                                <a:gd name="T1" fmla="*/ 0 h 21"/>
                                <a:gd name="T2" fmla="*/ 521 w 541"/>
                                <a:gd name="T3" fmla="*/ 19 h 21"/>
                                <a:gd name="T4" fmla="*/ 10 w 541"/>
                                <a:gd name="T5" fmla="*/ 20 h 21"/>
                                <a:gd name="T6" fmla="*/ 0 w 541"/>
                                <a:gd name="T7" fmla="*/ 0 h 21"/>
                                <a:gd name="T8" fmla="*/ 540 w 541"/>
                                <a:gd name="T9" fmla="*/ 0 h 2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41" h="21">
                                  <a:moveTo>
                                    <a:pt x="540" y="0"/>
                                  </a:moveTo>
                                  <a:lnTo>
                                    <a:pt x="521" y="19"/>
                                  </a:lnTo>
                                  <a:lnTo>
                                    <a:pt x="10" y="2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540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692" name="Freeform 3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28" y="2989"/>
                              <a:ext cx="54" cy="74"/>
                            </a:xfrm>
                            <a:custGeom>
                              <a:avLst/>
                              <a:gdLst>
                                <a:gd name="T0" fmla="*/ 19 w 54"/>
                                <a:gd name="T1" fmla="*/ 0 h 74"/>
                                <a:gd name="T2" fmla="*/ 53 w 54"/>
                                <a:gd name="T3" fmla="*/ 73 h 74"/>
                                <a:gd name="T4" fmla="*/ 15 w 54"/>
                                <a:gd name="T5" fmla="*/ 54 h 74"/>
                                <a:gd name="T6" fmla="*/ 0 w 54"/>
                                <a:gd name="T7" fmla="*/ 20 h 74"/>
                                <a:gd name="T8" fmla="*/ 19 w 54"/>
                                <a:gd name="T9" fmla="*/ 0 h 7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4" h="74">
                                  <a:moveTo>
                                    <a:pt x="19" y="0"/>
                                  </a:moveTo>
                                  <a:lnTo>
                                    <a:pt x="53" y="73"/>
                                  </a:lnTo>
                                  <a:lnTo>
                                    <a:pt x="15" y="54"/>
                                  </a:lnTo>
                                  <a:lnTo>
                                    <a:pt x="0" y="20"/>
                                  </a:lnTo>
                                  <a:lnTo>
                                    <a:pt x="19" y="0"/>
                                  </a:lnTo>
                                </a:path>
                              </a:pathLst>
                            </a:custGeom>
                            <a:solidFill>
                              <a:srgbClr val="9F9F9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693" name="Freeform 3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34" y="3043"/>
                              <a:ext cx="549" cy="23"/>
                            </a:xfrm>
                            <a:custGeom>
                              <a:avLst/>
                              <a:gdLst>
                                <a:gd name="T0" fmla="*/ 547 w 548"/>
                                <a:gd name="T1" fmla="*/ 19 h 23"/>
                                <a:gd name="T2" fmla="*/ 507 w 548"/>
                                <a:gd name="T3" fmla="*/ 0 h 23"/>
                                <a:gd name="T4" fmla="*/ 0 w 548"/>
                                <a:gd name="T5" fmla="*/ 0 h 23"/>
                                <a:gd name="T6" fmla="*/ 10 w 548"/>
                                <a:gd name="T7" fmla="*/ 22 h 23"/>
                                <a:gd name="T8" fmla="*/ 547 w 548"/>
                                <a:gd name="T9" fmla="*/ 19 h 2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48" h="23">
                                  <a:moveTo>
                                    <a:pt x="547" y="19"/>
                                  </a:moveTo>
                                  <a:lnTo>
                                    <a:pt x="507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10" y="22"/>
                                  </a:lnTo>
                                  <a:lnTo>
                                    <a:pt x="547" y="19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694" name="Freeform 31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16" y="3010"/>
                              <a:ext cx="528" cy="35"/>
                            </a:xfrm>
                            <a:custGeom>
                              <a:avLst/>
                              <a:gdLst>
                                <a:gd name="T0" fmla="*/ 0 w 527"/>
                                <a:gd name="T1" fmla="*/ 0 h 35"/>
                                <a:gd name="T2" fmla="*/ 511 w 527"/>
                                <a:gd name="T3" fmla="*/ 0 h 35"/>
                                <a:gd name="T4" fmla="*/ 526 w 527"/>
                                <a:gd name="T5" fmla="*/ 34 h 35"/>
                                <a:gd name="T6" fmla="*/ 18 w 527"/>
                                <a:gd name="T7" fmla="*/ 34 h 35"/>
                                <a:gd name="T8" fmla="*/ 0 w 527"/>
                                <a:gd name="T9" fmla="*/ 0 h 3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27" h="35">
                                  <a:moveTo>
                                    <a:pt x="0" y="0"/>
                                  </a:moveTo>
                                  <a:lnTo>
                                    <a:pt x="511" y="0"/>
                                  </a:lnTo>
                                  <a:lnTo>
                                    <a:pt x="526" y="34"/>
                                  </a:lnTo>
                                  <a:lnTo>
                                    <a:pt x="18" y="34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DFDFD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44695" name="Freeform 3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61" y="3149"/>
                            <a:ext cx="1050" cy="653"/>
                          </a:xfrm>
                          <a:custGeom>
                            <a:avLst/>
                            <a:gdLst>
                              <a:gd name="T0" fmla="*/ 744 w 1050"/>
                              <a:gd name="T1" fmla="*/ 0 h 654"/>
                              <a:gd name="T2" fmla="*/ 0 w 1050"/>
                              <a:gd name="T3" fmla="*/ 23 h 654"/>
                              <a:gd name="T4" fmla="*/ 279 w 1050"/>
                              <a:gd name="T5" fmla="*/ 653 h 654"/>
                              <a:gd name="T6" fmla="*/ 1049 w 1050"/>
                              <a:gd name="T7" fmla="*/ 583 h 654"/>
                              <a:gd name="T8" fmla="*/ 744 w 1050"/>
                              <a:gd name="T9" fmla="*/ 0 h 65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050" h="654">
                                <a:moveTo>
                                  <a:pt x="744" y="0"/>
                                </a:moveTo>
                                <a:lnTo>
                                  <a:pt x="0" y="23"/>
                                </a:lnTo>
                                <a:lnTo>
                                  <a:pt x="279" y="653"/>
                                </a:lnTo>
                                <a:lnTo>
                                  <a:pt x="1049" y="583"/>
                                </a:lnTo>
                                <a:lnTo>
                                  <a:pt x="744" y="0"/>
                                </a:lnTo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24826" name="Group 3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52" y="2959"/>
                          <a:ext cx="360" cy="773"/>
                          <a:chOff x="2852" y="2959"/>
                          <a:chExt cx="360" cy="773"/>
                        </a:xfrm>
                      </p:grpSpPr>
                      <p:sp>
                        <p:nvSpPr>
                          <p:cNvPr id="144697" name="Freeform 3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05" y="3119"/>
                            <a:ext cx="306" cy="613"/>
                          </a:xfrm>
                          <a:custGeom>
                            <a:avLst/>
                            <a:gdLst>
                              <a:gd name="T0" fmla="*/ 24 w 307"/>
                              <a:gd name="T1" fmla="*/ 0 h 614"/>
                              <a:gd name="T2" fmla="*/ 0 w 307"/>
                              <a:gd name="T3" fmla="*/ 29 h 614"/>
                              <a:gd name="T4" fmla="*/ 306 w 307"/>
                              <a:gd name="T5" fmla="*/ 613 h 614"/>
                              <a:gd name="T6" fmla="*/ 24 w 307"/>
                              <a:gd name="T7" fmla="*/ 0 h 6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307" h="614">
                                <a:moveTo>
                                  <a:pt x="24" y="0"/>
                                </a:moveTo>
                                <a:lnTo>
                                  <a:pt x="0" y="29"/>
                                </a:lnTo>
                                <a:lnTo>
                                  <a:pt x="306" y="613"/>
                                </a:lnTo>
                                <a:lnTo>
                                  <a:pt x="24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  <p:sp>
                        <p:nvSpPr>
                          <p:cNvPr id="144698" name="Freeform 3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2" y="2960"/>
                            <a:ext cx="78" cy="160"/>
                          </a:xfrm>
                          <a:custGeom>
                            <a:avLst/>
                            <a:gdLst>
                              <a:gd name="T0" fmla="*/ 0 w 78"/>
                              <a:gd name="T1" fmla="*/ 0 h 160"/>
                              <a:gd name="T2" fmla="*/ 77 w 78"/>
                              <a:gd name="T3" fmla="*/ 159 h 1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78" h="160">
                                <a:moveTo>
                                  <a:pt x="0" y="0"/>
                                </a:moveTo>
                                <a:lnTo>
                                  <a:pt x="77" y="15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24638" name="Group 3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42" y="3214"/>
                        <a:ext cx="493" cy="514"/>
                        <a:chOff x="2242" y="3214"/>
                        <a:chExt cx="493" cy="514"/>
                      </a:xfrm>
                    </p:grpSpPr>
                    <p:grpSp>
                      <p:nvGrpSpPr>
                        <p:cNvPr id="24691" name="Group 3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77" y="3214"/>
                          <a:ext cx="358" cy="504"/>
                          <a:chOff x="2377" y="3214"/>
                          <a:chExt cx="358" cy="504"/>
                        </a:xfrm>
                      </p:grpSpPr>
                      <p:grpSp>
                        <p:nvGrpSpPr>
                          <p:cNvPr id="24757" name="Group 3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77" y="3214"/>
                            <a:ext cx="156" cy="69"/>
                            <a:chOff x="2377" y="3214"/>
                            <a:chExt cx="156" cy="69"/>
                          </a:xfrm>
                        </p:grpSpPr>
                        <p:grpSp>
                          <p:nvGrpSpPr>
                            <p:cNvPr id="24814" name="Group 31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77" y="3214"/>
                              <a:ext cx="156" cy="69"/>
                              <a:chOff x="2377" y="3214"/>
                              <a:chExt cx="156" cy="69"/>
                            </a:xfrm>
                          </p:grpSpPr>
                          <p:sp>
                            <p:nvSpPr>
                              <p:cNvPr id="144703" name="Freeform 31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5" y="3214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04" name="Freeform 3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02" y="3263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05" name="Freeform 3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77" y="3219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06" name="Freeform 3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80" y="3215"/>
                              <a:ext cx="26" cy="49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9"/>
                                <a:gd name="T2" fmla="*/ 25 w 26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9">
                                  <a:moveTo>
                                    <a:pt x="0" y="0"/>
                                  </a:moveTo>
                                  <a:lnTo>
                                    <a:pt x="25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07" name="Oval 3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00" y="3227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08" name="Oval 3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0" y="3245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758" name="Group 3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05" y="3275"/>
                            <a:ext cx="156" cy="70"/>
                            <a:chOff x="2405" y="3275"/>
                            <a:chExt cx="156" cy="70"/>
                          </a:xfrm>
                        </p:grpSpPr>
                        <p:grpSp>
                          <p:nvGrpSpPr>
                            <p:cNvPr id="24807" name="Group 3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05" y="3275"/>
                              <a:ext cx="156" cy="70"/>
                              <a:chOff x="2405" y="3275"/>
                              <a:chExt cx="156" cy="70"/>
                            </a:xfrm>
                          </p:grpSpPr>
                          <p:sp>
                            <p:nvSpPr>
                              <p:cNvPr id="144711" name="Freeform 3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14" y="3275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12" name="Freeform 3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30" y="3324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13" name="Freeform 3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05" y="3280"/>
                                <a:ext cx="36" cy="66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14" name="Freeform 33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09" y="3277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15" name="Oval 3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8" y="3288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16" name="Oval 3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39" y="3306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759" name="Group 3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35" y="3338"/>
                            <a:ext cx="156" cy="70"/>
                            <a:chOff x="2435" y="3338"/>
                            <a:chExt cx="156" cy="70"/>
                          </a:xfrm>
                        </p:grpSpPr>
                        <p:grpSp>
                          <p:nvGrpSpPr>
                            <p:cNvPr id="24800" name="Group 33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35" y="3338"/>
                              <a:ext cx="156" cy="70"/>
                              <a:chOff x="2435" y="3338"/>
                              <a:chExt cx="156" cy="70"/>
                            </a:xfrm>
                          </p:grpSpPr>
                          <p:sp>
                            <p:nvSpPr>
                              <p:cNvPr id="144719" name="Freeform 33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4" y="3339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20" name="Freeform 3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0" y="3387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21" name="Freeform 3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35" y="3343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22" name="Freeform 3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39" y="3341"/>
                              <a:ext cx="25" cy="47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23" name="Oval 33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58" y="335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24" name="Oval 3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68" y="336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760" name="Group 3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64" y="3400"/>
                            <a:ext cx="156" cy="69"/>
                            <a:chOff x="2464" y="3400"/>
                            <a:chExt cx="156" cy="69"/>
                          </a:xfrm>
                        </p:grpSpPr>
                        <p:grpSp>
                          <p:nvGrpSpPr>
                            <p:cNvPr id="24793" name="Group 3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64" y="3400"/>
                              <a:ext cx="156" cy="69"/>
                              <a:chOff x="2464" y="3400"/>
                              <a:chExt cx="156" cy="69"/>
                            </a:xfrm>
                          </p:grpSpPr>
                          <p:sp>
                            <p:nvSpPr>
                              <p:cNvPr id="144727" name="Freeform 3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72" y="3400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28" name="Freeform 3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89" y="3449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29" name="Freeform 3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4" y="3405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8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8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8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30" name="Freeform 34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67" y="3401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31" name="Oval 3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87" y="3413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32" name="Oval 3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96" y="3431"/>
                              <a:ext cx="6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761" name="Group 3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92" y="3461"/>
                            <a:ext cx="156" cy="69"/>
                            <a:chOff x="2492" y="3461"/>
                            <a:chExt cx="156" cy="69"/>
                          </a:xfrm>
                        </p:grpSpPr>
                        <p:grpSp>
                          <p:nvGrpSpPr>
                            <p:cNvPr id="24786" name="Group 3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92" y="3461"/>
                              <a:ext cx="156" cy="69"/>
                              <a:chOff x="2492" y="3461"/>
                              <a:chExt cx="156" cy="69"/>
                            </a:xfrm>
                          </p:grpSpPr>
                          <p:sp>
                            <p:nvSpPr>
                              <p:cNvPr id="144735" name="Freeform 3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01" y="3461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36" name="Freeform 3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17" y="3510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37" name="Freeform 35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92" y="3466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38" name="Freeform 35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95" y="3462"/>
                              <a:ext cx="25" cy="49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39" name="Oval 35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15" y="3474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40" name="Oval 3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25" y="3492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762" name="Group 3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1" y="3524"/>
                            <a:ext cx="156" cy="69"/>
                            <a:chOff x="2521" y="3524"/>
                            <a:chExt cx="156" cy="69"/>
                          </a:xfrm>
                        </p:grpSpPr>
                        <p:grpSp>
                          <p:nvGrpSpPr>
                            <p:cNvPr id="24779" name="Group 3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1" y="3524"/>
                              <a:ext cx="156" cy="69"/>
                              <a:chOff x="2521" y="3524"/>
                              <a:chExt cx="156" cy="69"/>
                            </a:xfrm>
                          </p:grpSpPr>
                          <p:sp>
                            <p:nvSpPr>
                              <p:cNvPr id="144743" name="Freeform 35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29" y="3525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44" name="Freeform 3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46" y="3573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45" name="Freeform 36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21" y="3530"/>
                                <a:ext cx="35" cy="64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46" name="Freeform 3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23" y="3526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9"/>
                                <a:gd name="T2" fmla="*/ 25 w 26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9">
                                  <a:moveTo>
                                    <a:pt x="0" y="0"/>
                                  </a:moveTo>
                                  <a:lnTo>
                                    <a:pt x="25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47" name="Oval 3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44" y="3536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48" name="Oval 3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3556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763" name="Group 3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51" y="3585"/>
                            <a:ext cx="156" cy="70"/>
                            <a:chOff x="2551" y="3585"/>
                            <a:chExt cx="156" cy="70"/>
                          </a:xfrm>
                        </p:grpSpPr>
                        <p:grpSp>
                          <p:nvGrpSpPr>
                            <p:cNvPr id="24772" name="Group 3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51" y="3585"/>
                              <a:ext cx="156" cy="70"/>
                              <a:chOff x="2551" y="3585"/>
                              <a:chExt cx="156" cy="70"/>
                            </a:xfrm>
                          </p:grpSpPr>
                          <p:sp>
                            <p:nvSpPr>
                              <p:cNvPr id="144751" name="Freeform 3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59" y="3585"/>
                                <a:ext cx="148" cy="56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9 h 56"/>
                                  <a:gd name="T2" fmla="*/ 26 w 148"/>
                                  <a:gd name="T3" fmla="*/ 55 h 56"/>
                                  <a:gd name="T4" fmla="*/ 0 w 148"/>
                                  <a:gd name="T5" fmla="*/ 6 h 56"/>
                                  <a:gd name="T6" fmla="*/ 122 w 148"/>
                                  <a:gd name="T7" fmla="*/ 0 h 56"/>
                                  <a:gd name="T8" fmla="*/ 147 w 148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6">
                                    <a:moveTo>
                                      <a:pt x="147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52" name="Freeform 3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76" y="3635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53" name="Freeform 3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51" y="3590"/>
                                <a:ext cx="35" cy="66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5"/>
                                  <a:gd name="T2" fmla="*/ 25 w 35"/>
                                  <a:gd name="T3" fmla="*/ 64 h 65"/>
                                  <a:gd name="T4" fmla="*/ 0 w 35"/>
                                  <a:gd name="T5" fmla="*/ 14 h 65"/>
                                  <a:gd name="T6" fmla="*/ 8 w 35"/>
                                  <a:gd name="T7" fmla="*/ 0 h 65"/>
                                  <a:gd name="T8" fmla="*/ 34 w 35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5">
                                    <a:moveTo>
                                      <a:pt x="34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54" name="Freeform 3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53" y="3587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55" name="Oval 37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74" y="359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56" name="Oval 3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83" y="3616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764" name="Group 3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9" y="3648"/>
                            <a:ext cx="156" cy="70"/>
                            <a:chOff x="2579" y="3648"/>
                            <a:chExt cx="156" cy="70"/>
                          </a:xfrm>
                        </p:grpSpPr>
                        <p:grpSp>
                          <p:nvGrpSpPr>
                            <p:cNvPr id="24765" name="Group 37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79" y="3648"/>
                              <a:ext cx="156" cy="70"/>
                              <a:chOff x="2579" y="3648"/>
                              <a:chExt cx="156" cy="70"/>
                            </a:xfrm>
                          </p:grpSpPr>
                          <p:sp>
                            <p:nvSpPr>
                              <p:cNvPr id="144759" name="Freeform 3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88" y="3648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60" name="Freeform 3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04" y="3697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61" name="Freeform 3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79" y="3653"/>
                                <a:ext cx="36" cy="66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62" name="Freeform 3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82" y="3650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63" name="Oval 37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02" y="3662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64" name="Oval 38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12" y="367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</p:grpSp>
                    <p:grpSp>
                      <p:nvGrpSpPr>
                        <p:cNvPr id="24692" name="Group 3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42" y="3224"/>
                          <a:ext cx="358" cy="504"/>
                          <a:chOff x="2242" y="3224"/>
                          <a:chExt cx="358" cy="504"/>
                        </a:xfrm>
                      </p:grpSpPr>
                      <p:grpSp>
                        <p:nvGrpSpPr>
                          <p:cNvPr id="24693" name="Group 3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42" y="3224"/>
                            <a:ext cx="156" cy="70"/>
                            <a:chOff x="2242" y="3224"/>
                            <a:chExt cx="156" cy="70"/>
                          </a:xfrm>
                        </p:grpSpPr>
                        <p:grpSp>
                          <p:nvGrpSpPr>
                            <p:cNvPr id="24750" name="Group 38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42" y="3224"/>
                              <a:ext cx="156" cy="70"/>
                              <a:chOff x="2242" y="3224"/>
                              <a:chExt cx="156" cy="70"/>
                            </a:xfrm>
                          </p:grpSpPr>
                          <p:sp>
                            <p:nvSpPr>
                              <p:cNvPr id="144768" name="Freeform 38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50" y="3224"/>
                                <a:ext cx="148" cy="56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9 h 56"/>
                                  <a:gd name="T2" fmla="*/ 26 w 148"/>
                                  <a:gd name="T3" fmla="*/ 55 h 56"/>
                                  <a:gd name="T4" fmla="*/ 0 w 148"/>
                                  <a:gd name="T5" fmla="*/ 6 h 56"/>
                                  <a:gd name="T6" fmla="*/ 122 w 148"/>
                                  <a:gd name="T7" fmla="*/ 0 h 56"/>
                                  <a:gd name="T8" fmla="*/ 147 w 148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6">
                                    <a:moveTo>
                                      <a:pt x="147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69" name="Freeform 38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67" y="3273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70" name="Freeform 38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42" y="3229"/>
                                <a:ext cx="35" cy="66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5"/>
                                  <a:gd name="T2" fmla="*/ 25 w 35"/>
                                  <a:gd name="T3" fmla="*/ 64 h 65"/>
                                  <a:gd name="T4" fmla="*/ 0 w 35"/>
                                  <a:gd name="T5" fmla="*/ 14 h 65"/>
                                  <a:gd name="T6" fmla="*/ 8 w 35"/>
                                  <a:gd name="T7" fmla="*/ 0 h 65"/>
                                  <a:gd name="T8" fmla="*/ 34 w 35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5">
                                    <a:moveTo>
                                      <a:pt x="34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71" name="Freeform 3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44" y="3226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72" name="Oval 3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65" y="3237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73" name="Oval 38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74" y="3255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694" name="Group 3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70" y="3286"/>
                            <a:ext cx="156" cy="69"/>
                            <a:chOff x="2270" y="3286"/>
                            <a:chExt cx="156" cy="69"/>
                          </a:xfrm>
                        </p:grpSpPr>
                        <p:grpSp>
                          <p:nvGrpSpPr>
                            <p:cNvPr id="24743" name="Group 39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70" y="3286"/>
                              <a:ext cx="156" cy="69"/>
                              <a:chOff x="2270" y="3286"/>
                              <a:chExt cx="156" cy="69"/>
                            </a:xfrm>
                          </p:grpSpPr>
                          <p:sp>
                            <p:nvSpPr>
                              <p:cNvPr id="144776" name="Freeform 39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79" y="3286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77" name="Freeform 39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95" y="3335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78" name="Freeform 39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70" y="3290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79" name="Freeform 3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73" y="3286"/>
                              <a:ext cx="25" cy="49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80" name="Oval 3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93" y="3298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81" name="Oval 3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03" y="3316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695" name="Group 39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00" y="3349"/>
                            <a:ext cx="156" cy="69"/>
                            <a:chOff x="2300" y="3349"/>
                            <a:chExt cx="156" cy="69"/>
                          </a:xfrm>
                        </p:grpSpPr>
                        <p:grpSp>
                          <p:nvGrpSpPr>
                            <p:cNvPr id="24736" name="Group 3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00" y="3349"/>
                              <a:ext cx="156" cy="69"/>
                              <a:chOff x="2300" y="3349"/>
                              <a:chExt cx="156" cy="69"/>
                            </a:xfrm>
                          </p:grpSpPr>
                          <p:sp>
                            <p:nvSpPr>
                              <p:cNvPr id="144784" name="Freeform 40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09" y="3349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85" name="Freeform 40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25" y="3397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86" name="Freeform 4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00" y="3354"/>
                                <a:ext cx="36" cy="64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87" name="Freeform 4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03" y="3350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88" name="Oval 40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23" y="336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89" name="Oval 40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33" y="3380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696" name="Group 40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29" y="3410"/>
                            <a:ext cx="156" cy="69"/>
                            <a:chOff x="2329" y="3410"/>
                            <a:chExt cx="156" cy="69"/>
                          </a:xfrm>
                        </p:grpSpPr>
                        <p:grpSp>
                          <p:nvGrpSpPr>
                            <p:cNvPr id="24729" name="Group 40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29" y="3410"/>
                              <a:ext cx="156" cy="69"/>
                              <a:chOff x="2329" y="3410"/>
                              <a:chExt cx="156" cy="69"/>
                            </a:xfrm>
                          </p:grpSpPr>
                          <p:sp>
                            <p:nvSpPr>
                              <p:cNvPr id="144792" name="Freeform 40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37" y="3410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6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93" name="Freeform 40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54" y="3459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794" name="Freeform 4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29" y="3415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795" name="Freeform 41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31" y="3412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796" name="Oval 41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52" y="3423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797" name="Oval 41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61" y="344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697" name="Group 4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57" y="3471"/>
                            <a:ext cx="156" cy="70"/>
                            <a:chOff x="2357" y="3471"/>
                            <a:chExt cx="156" cy="70"/>
                          </a:xfrm>
                        </p:grpSpPr>
                        <p:grpSp>
                          <p:nvGrpSpPr>
                            <p:cNvPr id="24722" name="Group 41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57" y="3471"/>
                              <a:ext cx="156" cy="70"/>
                              <a:chOff x="2357" y="3471"/>
                              <a:chExt cx="156" cy="70"/>
                            </a:xfrm>
                          </p:grpSpPr>
                          <p:sp>
                            <p:nvSpPr>
                              <p:cNvPr id="144800" name="Freeform 4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66" y="3471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801" name="Freeform 4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2" y="3520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802" name="Freeform 4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57" y="3476"/>
                                <a:ext cx="36" cy="66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803" name="Freeform 4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60" y="3473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04" name="Oval 4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80" y="3484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805" name="Oval 4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90" y="3502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698" name="Group 4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86" y="3534"/>
                            <a:ext cx="156" cy="70"/>
                            <a:chOff x="2386" y="3534"/>
                            <a:chExt cx="156" cy="70"/>
                          </a:xfrm>
                        </p:grpSpPr>
                        <p:grpSp>
                          <p:nvGrpSpPr>
                            <p:cNvPr id="24715" name="Group 42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86" y="3534"/>
                              <a:ext cx="156" cy="70"/>
                              <a:chOff x="2386" y="3534"/>
                              <a:chExt cx="156" cy="70"/>
                            </a:xfrm>
                          </p:grpSpPr>
                          <p:sp>
                            <p:nvSpPr>
                              <p:cNvPr id="144808" name="Freeform 42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4" y="3534"/>
                                <a:ext cx="148" cy="56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9 h 56"/>
                                  <a:gd name="T2" fmla="*/ 26 w 148"/>
                                  <a:gd name="T3" fmla="*/ 55 h 56"/>
                                  <a:gd name="T4" fmla="*/ 0 w 148"/>
                                  <a:gd name="T5" fmla="*/ 6 h 56"/>
                                  <a:gd name="T6" fmla="*/ 122 w 148"/>
                                  <a:gd name="T7" fmla="*/ 0 h 56"/>
                                  <a:gd name="T8" fmla="*/ 147 w 148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6">
                                    <a:moveTo>
                                      <a:pt x="147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809" name="Freeform 42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11" y="3583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810" name="Freeform 42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6" y="3539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5"/>
                                  <a:gd name="T2" fmla="*/ 25 w 35"/>
                                  <a:gd name="T3" fmla="*/ 64 h 65"/>
                                  <a:gd name="T4" fmla="*/ 0 w 35"/>
                                  <a:gd name="T5" fmla="*/ 14 h 65"/>
                                  <a:gd name="T6" fmla="*/ 8 w 35"/>
                                  <a:gd name="T7" fmla="*/ 0 h 65"/>
                                  <a:gd name="T8" fmla="*/ 34 w 35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5">
                                    <a:moveTo>
                                      <a:pt x="34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811" name="Freeform 42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88" y="3536"/>
                              <a:ext cx="26" cy="47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12" name="Oval 4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09" y="3547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813" name="Oval 4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8" y="3565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699" name="Group 4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16" y="3596"/>
                            <a:ext cx="156" cy="69"/>
                            <a:chOff x="2416" y="3596"/>
                            <a:chExt cx="156" cy="69"/>
                          </a:xfrm>
                        </p:grpSpPr>
                        <p:grpSp>
                          <p:nvGrpSpPr>
                            <p:cNvPr id="24708" name="Group 43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16" y="3596"/>
                              <a:ext cx="156" cy="69"/>
                              <a:chOff x="2416" y="3596"/>
                              <a:chExt cx="156" cy="69"/>
                            </a:xfrm>
                          </p:grpSpPr>
                          <p:sp>
                            <p:nvSpPr>
                              <p:cNvPr id="144816" name="Freeform 4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24" y="3596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817" name="Freeform 4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1" y="3645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818" name="Freeform 4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16" y="3601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819" name="Freeform 4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18" y="3597"/>
                              <a:ext cx="26" cy="49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9"/>
                                <a:gd name="T2" fmla="*/ 25 w 26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9">
                                  <a:moveTo>
                                    <a:pt x="0" y="0"/>
                                  </a:moveTo>
                                  <a:lnTo>
                                    <a:pt x="25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20" name="Oval 4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39" y="360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821" name="Oval 4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48" y="3627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4700" name="Group 4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44" y="3659"/>
                            <a:ext cx="156" cy="69"/>
                            <a:chOff x="2444" y="3659"/>
                            <a:chExt cx="156" cy="69"/>
                          </a:xfrm>
                        </p:grpSpPr>
                        <p:grpSp>
                          <p:nvGrpSpPr>
                            <p:cNvPr id="24701" name="Group 43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44" y="3659"/>
                              <a:ext cx="156" cy="69"/>
                              <a:chOff x="2444" y="3659"/>
                              <a:chExt cx="156" cy="69"/>
                            </a:xfrm>
                          </p:grpSpPr>
                          <p:sp>
                            <p:nvSpPr>
                              <p:cNvPr id="144824" name="Freeform 4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53" y="3659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825" name="Freeform 4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9" y="3708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4826" name="Freeform 4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4" y="3664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4827" name="Freeform 4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47" y="3660"/>
                              <a:ext cx="25" cy="49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28" name="Oval 4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67" y="367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4829" name="Oval 4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77" y="3690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4639" name="Group 4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7" y="3309"/>
                        <a:ext cx="348" cy="279"/>
                        <a:chOff x="2737" y="3309"/>
                        <a:chExt cx="348" cy="279"/>
                      </a:xfrm>
                    </p:grpSpPr>
                    <p:grpSp>
                      <p:nvGrpSpPr>
                        <p:cNvPr id="24640" name="Group 4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90" y="3309"/>
                          <a:ext cx="195" cy="273"/>
                          <a:chOff x="2890" y="3309"/>
                          <a:chExt cx="195" cy="273"/>
                        </a:xfrm>
                      </p:grpSpPr>
                      <p:grpSp>
                        <p:nvGrpSpPr>
                          <p:cNvPr id="24675" name="Group 4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90" y="3309"/>
                            <a:ext cx="91" cy="65"/>
                            <a:chOff x="2890" y="3309"/>
                            <a:chExt cx="91" cy="65"/>
                          </a:xfrm>
                        </p:grpSpPr>
                        <p:sp>
                          <p:nvSpPr>
                            <p:cNvPr id="144833" name="Freeform 44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94" y="3310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34" name="Freeform 45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19" y="3368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35" name="Freeform 45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90" y="3313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4676" name="Group 4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24" y="3378"/>
                            <a:ext cx="92" cy="64"/>
                            <a:chOff x="2924" y="3378"/>
                            <a:chExt cx="92" cy="64"/>
                          </a:xfrm>
                        </p:grpSpPr>
                        <p:sp>
                          <p:nvSpPr>
                            <p:cNvPr id="144837" name="Freeform 4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29" y="3379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38" name="Freeform 45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53" y="3438"/>
                              <a:ext cx="64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2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2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39" name="Freeform 4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24" y="3383"/>
                              <a:ext cx="27" cy="60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0"/>
                                <a:gd name="T2" fmla="*/ 0 w 27"/>
                                <a:gd name="T3" fmla="*/ 8 h 60"/>
                                <a:gd name="T4" fmla="*/ 22 w 27"/>
                                <a:gd name="T5" fmla="*/ 59 h 60"/>
                                <a:gd name="T6" fmla="*/ 26 w 27"/>
                                <a:gd name="T7" fmla="*/ 52 h 60"/>
                                <a:gd name="T8" fmla="*/ 4 w 27"/>
                                <a:gd name="T9" fmla="*/ 0 h 6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0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59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4677" name="Group 45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59" y="3448"/>
                            <a:ext cx="91" cy="65"/>
                            <a:chOff x="2959" y="3448"/>
                            <a:chExt cx="91" cy="65"/>
                          </a:xfrm>
                        </p:grpSpPr>
                        <p:sp>
                          <p:nvSpPr>
                            <p:cNvPr id="144841" name="Freeform 45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62" y="3449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42" name="Freeform 4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88" y="3507"/>
                              <a:ext cx="63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43" name="Freeform 45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59" y="3452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4678" name="Group 4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93" y="3517"/>
                            <a:ext cx="92" cy="65"/>
                            <a:chOff x="2993" y="3517"/>
                            <a:chExt cx="92" cy="65"/>
                          </a:xfrm>
                        </p:grpSpPr>
                        <p:sp>
                          <p:nvSpPr>
                            <p:cNvPr id="144845" name="Freeform 4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98" y="3518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46" name="Freeform 4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22" y="3577"/>
                              <a:ext cx="63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3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47" name="Freeform 4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93" y="3522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24641" name="Group 4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15" y="3312"/>
                          <a:ext cx="195" cy="273"/>
                          <a:chOff x="2815" y="3312"/>
                          <a:chExt cx="195" cy="273"/>
                        </a:xfrm>
                      </p:grpSpPr>
                      <p:grpSp>
                        <p:nvGrpSpPr>
                          <p:cNvPr id="24659" name="Group 4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15" y="3312"/>
                            <a:ext cx="91" cy="65"/>
                            <a:chOff x="2815" y="3312"/>
                            <a:chExt cx="91" cy="65"/>
                          </a:xfrm>
                        </p:grpSpPr>
                        <p:sp>
                          <p:nvSpPr>
                            <p:cNvPr id="144850" name="Freeform 4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20" y="3313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51" name="Freeform 46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5" y="3371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52" name="Freeform 4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16" y="3316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4660" name="Group 4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49" y="3381"/>
                            <a:ext cx="92" cy="64"/>
                            <a:chOff x="2849" y="3381"/>
                            <a:chExt cx="92" cy="64"/>
                          </a:xfrm>
                        </p:grpSpPr>
                        <p:sp>
                          <p:nvSpPr>
                            <p:cNvPr id="144854" name="Freeform 4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54" y="3382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1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1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55" name="Freeform 4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78" y="3440"/>
                              <a:ext cx="63" cy="6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6"/>
                                <a:gd name="T2" fmla="*/ 56 w 63"/>
                                <a:gd name="T3" fmla="*/ 3 h 6"/>
                                <a:gd name="T4" fmla="*/ 0 w 63"/>
                                <a:gd name="T5" fmla="*/ 5 h 6"/>
                                <a:gd name="T6" fmla="*/ 4 w 63"/>
                                <a:gd name="T7" fmla="*/ 2 h 6"/>
                                <a:gd name="T8" fmla="*/ 62 w 63"/>
                                <a:gd name="T9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6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5"/>
                                  </a:lnTo>
                                  <a:lnTo>
                                    <a:pt x="4" y="2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56" name="Freeform 4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9" y="3386"/>
                              <a:ext cx="27" cy="60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0"/>
                                <a:gd name="T2" fmla="*/ 0 w 27"/>
                                <a:gd name="T3" fmla="*/ 8 h 60"/>
                                <a:gd name="T4" fmla="*/ 22 w 27"/>
                                <a:gd name="T5" fmla="*/ 59 h 60"/>
                                <a:gd name="T6" fmla="*/ 26 w 27"/>
                                <a:gd name="T7" fmla="*/ 52 h 60"/>
                                <a:gd name="T8" fmla="*/ 4 w 27"/>
                                <a:gd name="T9" fmla="*/ 0 h 6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0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59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4661" name="Group 4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84" y="3451"/>
                            <a:ext cx="91" cy="65"/>
                            <a:chOff x="2884" y="3451"/>
                            <a:chExt cx="91" cy="65"/>
                          </a:xfrm>
                        </p:grpSpPr>
                        <p:sp>
                          <p:nvSpPr>
                            <p:cNvPr id="144858" name="Freeform 4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88" y="3451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59" name="Freeform 47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13" y="3510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60" name="Freeform 47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84" y="3455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4662" name="Group 4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18" y="3520"/>
                            <a:ext cx="92" cy="65"/>
                            <a:chOff x="2918" y="3520"/>
                            <a:chExt cx="92" cy="65"/>
                          </a:xfrm>
                        </p:grpSpPr>
                        <p:sp>
                          <p:nvSpPr>
                            <p:cNvPr id="144862" name="Freeform 4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23" y="3521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63" name="Freeform 4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47" y="3580"/>
                              <a:ext cx="63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3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64" name="Freeform 48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18" y="3525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24642" name="Group 4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37" y="3315"/>
                          <a:ext cx="195" cy="273"/>
                          <a:chOff x="2737" y="3315"/>
                          <a:chExt cx="195" cy="273"/>
                        </a:xfrm>
                      </p:grpSpPr>
                      <p:grpSp>
                        <p:nvGrpSpPr>
                          <p:cNvPr id="24643" name="Group 4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37" y="3315"/>
                            <a:ext cx="91" cy="65"/>
                            <a:chOff x="2737" y="3315"/>
                            <a:chExt cx="91" cy="65"/>
                          </a:xfrm>
                        </p:grpSpPr>
                        <p:sp>
                          <p:nvSpPr>
                            <p:cNvPr id="144867" name="Freeform 4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42" y="3315"/>
                              <a:ext cx="86" cy="56"/>
                            </a:xfrm>
                            <a:custGeom>
                              <a:avLst/>
                              <a:gdLst>
                                <a:gd name="T0" fmla="*/ 58 w 86"/>
                                <a:gd name="T1" fmla="*/ 0 h 56"/>
                                <a:gd name="T2" fmla="*/ 85 w 86"/>
                                <a:gd name="T3" fmla="*/ 52 h 56"/>
                                <a:gd name="T4" fmla="*/ 26 w 86"/>
                                <a:gd name="T5" fmla="*/ 55 h 56"/>
                                <a:gd name="T6" fmla="*/ 0 w 86"/>
                                <a:gd name="T7" fmla="*/ 3 h 56"/>
                                <a:gd name="T8" fmla="*/ 58 w 86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6" h="56">
                                  <a:moveTo>
                                    <a:pt x="58" y="0"/>
                                  </a:moveTo>
                                  <a:lnTo>
                                    <a:pt x="85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8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68" name="Freeform 4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66" y="3374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69" name="Freeform 4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37" y="3319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4644" name="Group 4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71" y="3384"/>
                            <a:ext cx="92" cy="64"/>
                            <a:chOff x="2771" y="3384"/>
                            <a:chExt cx="92" cy="64"/>
                          </a:xfrm>
                        </p:grpSpPr>
                        <p:sp>
                          <p:nvSpPr>
                            <p:cNvPr id="144871" name="Freeform 4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76" y="3385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1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1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72" name="Freeform 4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00" y="3443"/>
                              <a:ext cx="64" cy="6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6"/>
                                <a:gd name="T2" fmla="*/ 56 w 63"/>
                                <a:gd name="T3" fmla="*/ 3 h 6"/>
                                <a:gd name="T4" fmla="*/ 0 w 63"/>
                                <a:gd name="T5" fmla="*/ 5 h 6"/>
                                <a:gd name="T6" fmla="*/ 4 w 63"/>
                                <a:gd name="T7" fmla="*/ 2 h 6"/>
                                <a:gd name="T8" fmla="*/ 62 w 63"/>
                                <a:gd name="T9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6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5"/>
                                  </a:lnTo>
                                  <a:lnTo>
                                    <a:pt x="4" y="2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73" name="Freeform 4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71" y="3389"/>
                              <a:ext cx="27" cy="60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0"/>
                                <a:gd name="T2" fmla="*/ 0 w 27"/>
                                <a:gd name="T3" fmla="*/ 8 h 60"/>
                                <a:gd name="T4" fmla="*/ 22 w 27"/>
                                <a:gd name="T5" fmla="*/ 59 h 60"/>
                                <a:gd name="T6" fmla="*/ 26 w 27"/>
                                <a:gd name="T7" fmla="*/ 52 h 60"/>
                                <a:gd name="T8" fmla="*/ 4 w 27"/>
                                <a:gd name="T9" fmla="*/ 0 h 6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0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59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4645" name="Group 4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6" y="3454"/>
                            <a:ext cx="91" cy="65"/>
                            <a:chOff x="2806" y="3454"/>
                            <a:chExt cx="91" cy="65"/>
                          </a:xfrm>
                        </p:grpSpPr>
                        <p:sp>
                          <p:nvSpPr>
                            <p:cNvPr id="144875" name="Freeform 4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10" y="3454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76" name="Freeform 4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35" y="3513"/>
                              <a:ext cx="63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77" name="Freeform 4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06" y="3458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4646" name="Group 4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40" y="3523"/>
                            <a:ext cx="92" cy="65"/>
                            <a:chOff x="2840" y="3523"/>
                            <a:chExt cx="92" cy="65"/>
                          </a:xfrm>
                        </p:grpSpPr>
                        <p:sp>
                          <p:nvSpPr>
                            <p:cNvPr id="144879" name="Freeform 4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6" y="3524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80" name="Freeform 4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70" y="3583"/>
                              <a:ext cx="63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3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4881" name="Freeform 4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1" y="3528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144882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3436" y="3649"/>
                      <a:ext cx="28" cy="49"/>
                    </a:xfrm>
                    <a:custGeom>
                      <a:avLst/>
                      <a:gdLst>
                        <a:gd name="T0" fmla="*/ 14 w 28"/>
                        <a:gd name="T1" fmla="*/ 0 h 49"/>
                        <a:gd name="T2" fmla="*/ 25 w 28"/>
                        <a:gd name="T3" fmla="*/ 19 h 49"/>
                        <a:gd name="T4" fmla="*/ 27 w 28"/>
                        <a:gd name="T5" fmla="*/ 25 h 49"/>
                        <a:gd name="T6" fmla="*/ 26 w 28"/>
                        <a:gd name="T7" fmla="*/ 31 h 49"/>
                        <a:gd name="T8" fmla="*/ 25 w 28"/>
                        <a:gd name="T9" fmla="*/ 36 h 49"/>
                        <a:gd name="T10" fmla="*/ 22 w 28"/>
                        <a:gd name="T11" fmla="*/ 40 h 49"/>
                        <a:gd name="T12" fmla="*/ 18 w 28"/>
                        <a:gd name="T13" fmla="*/ 43 h 49"/>
                        <a:gd name="T14" fmla="*/ 13 w 28"/>
                        <a:gd name="T15" fmla="*/ 46 h 49"/>
                        <a:gd name="T16" fmla="*/ 7 w 28"/>
                        <a:gd name="T17" fmla="*/ 48 h 49"/>
                        <a:gd name="T18" fmla="*/ 0 w 28"/>
                        <a:gd name="T19" fmla="*/ 48 h 49"/>
                        <a:gd name="T20" fmla="*/ 4 w 28"/>
                        <a:gd name="T21" fmla="*/ 46 h 49"/>
                        <a:gd name="T22" fmla="*/ 9 w 28"/>
                        <a:gd name="T23" fmla="*/ 35 h 49"/>
                        <a:gd name="T24" fmla="*/ 10 w 28"/>
                        <a:gd name="T25" fmla="*/ 31 h 49"/>
                        <a:gd name="T26" fmla="*/ 10 w 28"/>
                        <a:gd name="T27" fmla="*/ 28 h 49"/>
                        <a:gd name="T28" fmla="*/ 11 w 28"/>
                        <a:gd name="T29" fmla="*/ 9 h 49"/>
                        <a:gd name="T30" fmla="*/ 14 w 28"/>
                        <a:gd name="T31" fmla="*/ 0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8" h="49">
                          <a:moveTo>
                            <a:pt x="14" y="0"/>
                          </a:moveTo>
                          <a:lnTo>
                            <a:pt x="25" y="19"/>
                          </a:lnTo>
                          <a:lnTo>
                            <a:pt x="27" y="25"/>
                          </a:lnTo>
                          <a:lnTo>
                            <a:pt x="26" y="31"/>
                          </a:lnTo>
                          <a:lnTo>
                            <a:pt x="25" y="36"/>
                          </a:lnTo>
                          <a:lnTo>
                            <a:pt x="22" y="40"/>
                          </a:lnTo>
                          <a:lnTo>
                            <a:pt x="18" y="43"/>
                          </a:lnTo>
                          <a:lnTo>
                            <a:pt x="13" y="46"/>
                          </a:lnTo>
                          <a:lnTo>
                            <a:pt x="7" y="48"/>
                          </a:lnTo>
                          <a:lnTo>
                            <a:pt x="0" y="48"/>
                          </a:lnTo>
                          <a:lnTo>
                            <a:pt x="4" y="46"/>
                          </a:lnTo>
                          <a:lnTo>
                            <a:pt x="9" y="35"/>
                          </a:lnTo>
                          <a:lnTo>
                            <a:pt x="10" y="31"/>
                          </a:lnTo>
                          <a:lnTo>
                            <a:pt x="10" y="28"/>
                          </a:lnTo>
                          <a:lnTo>
                            <a:pt x="11" y="9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de-DE"/>
                    </a:p>
                  </p:txBody>
                </p:sp>
              </p:grpSp>
              <p:sp>
                <p:nvSpPr>
                  <p:cNvPr id="144883" name="Freeform 499"/>
                  <p:cNvSpPr>
                    <a:spLocks/>
                  </p:cNvSpPr>
                  <p:nvPr/>
                </p:nvSpPr>
                <p:spPr bwMode="auto">
                  <a:xfrm>
                    <a:off x="3142" y="3477"/>
                    <a:ext cx="27" cy="55"/>
                  </a:xfrm>
                  <a:custGeom>
                    <a:avLst/>
                    <a:gdLst>
                      <a:gd name="T0" fmla="*/ 26 w 27"/>
                      <a:gd name="T1" fmla="*/ 0 h 55"/>
                      <a:gd name="T2" fmla="*/ 12 w 27"/>
                      <a:gd name="T3" fmla="*/ 2 h 55"/>
                      <a:gd name="T4" fmla="*/ 6 w 27"/>
                      <a:gd name="T5" fmla="*/ 3 h 55"/>
                      <a:gd name="T6" fmla="*/ 3 w 27"/>
                      <a:gd name="T7" fmla="*/ 6 h 55"/>
                      <a:gd name="T8" fmla="*/ 1 w 27"/>
                      <a:gd name="T9" fmla="*/ 10 h 55"/>
                      <a:gd name="T10" fmla="*/ 0 w 27"/>
                      <a:gd name="T11" fmla="*/ 13 h 55"/>
                      <a:gd name="T12" fmla="*/ 1 w 27"/>
                      <a:gd name="T13" fmla="*/ 18 h 55"/>
                      <a:gd name="T14" fmla="*/ 17 w 27"/>
                      <a:gd name="T15" fmla="*/ 54 h 55"/>
                      <a:gd name="T16" fmla="*/ 26 w 27"/>
                      <a:gd name="T17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55">
                        <a:moveTo>
                          <a:pt x="26" y="0"/>
                        </a:moveTo>
                        <a:lnTo>
                          <a:pt x="12" y="2"/>
                        </a:lnTo>
                        <a:lnTo>
                          <a:pt x="6" y="3"/>
                        </a:lnTo>
                        <a:lnTo>
                          <a:pt x="3" y="6"/>
                        </a:lnTo>
                        <a:lnTo>
                          <a:pt x="1" y="10"/>
                        </a:lnTo>
                        <a:lnTo>
                          <a:pt x="0" y="13"/>
                        </a:lnTo>
                        <a:lnTo>
                          <a:pt x="1" y="18"/>
                        </a:lnTo>
                        <a:lnTo>
                          <a:pt x="17" y="54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5F5F5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4620" name="Group 500"/>
                <p:cNvGrpSpPr>
                  <a:grpSpLocks/>
                </p:cNvGrpSpPr>
                <p:nvPr/>
              </p:nvGrpSpPr>
              <p:grpSpPr bwMode="auto">
                <a:xfrm>
                  <a:off x="2897" y="2920"/>
                  <a:ext cx="567" cy="794"/>
                  <a:chOff x="2897" y="2920"/>
                  <a:chExt cx="567" cy="794"/>
                </a:xfrm>
              </p:grpSpPr>
              <p:sp>
                <p:nvSpPr>
                  <p:cNvPr id="144885" name="Freeform 501"/>
                  <p:cNvSpPr>
                    <a:spLocks/>
                  </p:cNvSpPr>
                  <p:nvPr/>
                </p:nvSpPr>
                <p:spPr bwMode="auto">
                  <a:xfrm>
                    <a:off x="3159" y="3464"/>
                    <a:ext cx="290" cy="250"/>
                  </a:xfrm>
                  <a:custGeom>
                    <a:avLst/>
                    <a:gdLst>
                      <a:gd name="T0" fmla="*/ 280 w 290"/>
                      <a:gd name="T1" fmla="*/ 233 h 250"/>
                      <a:gd name="T2" fmla="*/ 285 w 290"/>
                      <a:gd name="T3" fmla="*/ 223 h 250"/>
                      <a:gd name="T4" fmla="*/ 287 w 290"/>
                      <a:gd name="T5" fmla="*/ 216 h 250"/>
                      <a:gd name="T6" fmla="*/ 288 w 290"/>
                      <a:gd name="T7" fmla="*/ 208 h 250"/>
                      <a:gd name="T8" fmla="*/ 288 w 290"/>
                      <a:gd name="T9" fmla="*/ 201 h 250"/>
                      <a:gd name="T10" fmla="*/ 288 w 290"/>
                      <a:gd name="T11" fmla="*/ 192 h 250"/>
                      <a:gd name="T12" fmla="*/ 289 w 290"/>
                      <a:gd name="T13" fmla="*/ 186 h 250"/>
                      <a:gd name="T14" fmla="*/ 282 w 290"/>
                      <a:gd name="T15" fmla="*/ 196 h 250"/>
                      <a:gd name="T16" fmla="*/ 278 w 290"/>
                      <a:gd name="T17" fmla="*/ 201 h 250"/>
                      <a:gd name="T18" fmla="*/ 271 w 290"/>
                      <a:gd name="T19" fmla="*/ 206 h 250"/>
                      <a:gd name="T20" fmla="*/ 175 w 290"/>
                      <a:gd name="T21" fmla="*/ 215 h 250"/>
                      <a:gd name="T22" fmla="*/ 161 w 290"/>
                      <a:gd name="T23" fmla="*/ 215 h 250"/>
                      <a:gd name="T24" fmla="*/ 152 w 290"/>
                      <a:gd name="T25" fmla="*/ 214 h 250"/>
                      <a:gd name="T26" fmla="*/ 145 w 290"/>
                      <a:gd name="T27" fmla="*/ 213 h 250"/>
                      <a:gd name="T28" fmla="*/ 135 w 290"/>
                      <a:gd name="T29" fmla="*/ 210 h 250"/>
                      <a:gd name="T30" fmla="*/ 127 w 290"/>
                      <a:gd name="T31" fmla="*/ 206 h 250"/>
                      <a:gd name="T32" fmla="*/ 119 w 290"/>
                      <a:gd name="T33" fmla="*/ 202 h 250"/>
                      <a:gd name="T34" fmla="*/ 110 w 290"/>
                      <a:gd name="T35" fmla="*/ 196 h 250"/>
                      <a:gd name="T36" fmla="*/ 104 w 290"/>
                      <a:gd name="T37" fmla="*/ 188 h 250"/>
                      <a:gd name="T38" fmla="*/ 97 w 290"/>
                      <a:gd name="T39" fmla="*/ 178 h 250"/>
                      <a:gd name="T40" fmla="*/ 31 w 290"/>
                      <a:gd name="T41" fmla="*/ 0 h 250"/>
                      <a:gd name="T42" fmla="*/ 25 w 290"/>
                      <a:gd name="T43" fmla="*/ 1 h 250"/>
                      <a:gd name="T44" fmla="*/ 21 w 290"/>
                      <a:gd name="T45" fmla="*/ 4 h 250"/>
                      <a:gd name="T46" fmla="*/ 15 w 290"/>
                      <a:gd name="T47" fmla="*/ 8 h 250"/>
                      <a:gd name="T48" fmla="*/ 12 w 290"/>
                      <a:gd name="T49" fmla="*/ 12 h 250"/>
                      <a:gd name="T50" fmla="*/ 10 w 290"/>
                      <a:gd name="T51" fmla="*/ 17 h 250"/>
                      <a:gd name="T52" fmla="*/ 0 w 290"/>
                      <a:gd name="T53" fmla="*/ 64 h 250"/>
                      <a:gd name="T54" fmla="*/ 81 w 290"/>
                      <a:gd name="T55" fmla="*/ 243 h 250"/>
                      <a:gd name="T56" fmla="*/ 88 w 290"/>
                      <a:gd name="T57" fmla="*/ 247 h 250"/>
                      <a:gd name="T58" fmla="*/ 96 w 290"/>
                      <a:gd name="T59" fmla="*/ 249 h 250"/>
                      <a:gd name="T60" fmla="*/ 104 w 290"/>
                      <a:gd name="T61" fmla="*/ 249 h 250"/>
                      <a:gd name="T62" fmla="*/ 280 w 290"/>
                      <a:gd name="T63" fmla="*/ 23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90" h="250">
                        <a:moveTo>
                          <a:pt x="280" y="233"/>
                        </a:moveTo>
                        <a:lnTo>
                          <a:pt x="285" y="223"/>
                        </a:lnTo>
                        <a:lnTo>
                          <a:pt x="287" y="216"/>
                        </a:lnTo>
                        <a:lnTo>
                          <a:pt x="288" y="208"/>
                        </a:lnTo>
                        <a:lnTo>
                          <a:pt x="288" y="201"/>
                        </a:lnTo>
                        <a:lnTo>
                          <a:pt x="288" y="192"/>
                        </a:lnTo>
                        <a:lnTo>
                          <a:pt x="289" y="186"/>
                        </a:lnTo>
                        <a:lnTo>
                          <a:pt x="282" y="196"/>
                        </a:lnTo>
                        <a:lnTo>
                          <a:pt x="278" y="201"/>
                        </a:lnTo>
                        <a:lnTo>
                          <a:pt x="271" y="206"/>
                        </a:lnTo>
                        <a:lnTo>
                          <a:pt x="175" y="215"/>
                        </a:lnTo>
                        <a:lnTo>
                          <a:pt x="161" y="215"/>
                        </a:lnTo>
                        <a:lnTo>
                          <a:pt x="152" y="214"/>
                        </a:lnTo>
                        <a:lnTo>
                          <a:pt x="145" y="213"/>
                        </a:lnTo>
                        <a:lnTo>
                          <a:pt x="135" y="210"/>
                        </a:lnTo>
                        <a:lnTo>
                          <a:pt x="127" y="206"/>
                        </a:lnTo>
                        <a:lnTo>
                          <a:pt x="119" y="202"/>
                        </a:lnTo>
                        <a:lnTo>
                          <a:pt x="110" y="196"/>
                        </a:lnTo>
                        <a:lnTo>
                          <a:pt x="104" y="188"/>
                        </a:lnTo>
                        <a:lnTo>
                          <a:pt x="97" y="178"/>
                        </a:lnTo>
                        <a:lnTo>
                          <a:pt x="31" y="0"/>
                        </a:lnTo>
                        <a:lnTo>
                          <a:pt x="25" y="1"/>
                        </a:lnTo>
                        <a:lnTo>
                          <a:pt x="21" y="4"/>
                        </a:lnTo>
                        <a:lnTo>
                          <a:pt x="15" y="8"/>
                        </a:lnTo>
                        <a:lnTo>
                          <a:pt x="12" y="12"/>
                        </a:lnTo>
                        <a:lnTo>
                          <a:pt x="10" y="17"/>
                        </a:lnTo>
                        <a:lnTo>
                          <a:pt x="0" y="64"/>
                        </a:lnTo>
                        <a:lnTo>
                          <a:pt x="81" y="243"/>
                        </a:lnTo>
                        <a:lnTo>
                          <a:pt x="88" y="247"/>
                        </a:lnTo>
                        <a:lnTo>
                          <a:pt x="96" y="249"/>
                        </a:lnTo>
                        <a:lnTo>
                          <a:pt x="104" y="249"/>
                        </a:lnTo>
                        <a:lnTo>
                          <a:pt x="280" y="233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886" name="Freeform 502"/>
                  <p:cNvSpPr>
                    <a:spLocks/>
                  </p:cNvSpPr>
                  <p:nvPr/>
                </p:nvSpPr>
                <p:spPr bwMode="auto">
                  <a:xfrm>
                    <a:off x="2897" y="2921"/>
                    <a:ext cx="567" cy="759"/>
                  </a:xfrm>
                  <a:custGeom>
                    <a:avLst/>
                    <a:gdLst>
                      <a:gd name="T0" fmla="*/ 551 w 567"/>
                      <a:gd name="T1" fmla="*/ 730 h 759"/>
                      <a:gd name="T2" fmla="*/ 555 w 567"/>
                      <a:gd name="T3" fmla="*/ 717 h 759"/>
                      <a:gd name="T4" fmla="*/ 559 w 567"/>
                      <a:gd name="T5" fmla="*/ 704 h 759"/>
                      <a:gd name="T6" fmla="*/ 562 w 567"/>
                      <a:gd name="T7" fmla="*/ 691 h 759"/>
                      <a:gd name="T8" fmla="*/ 563 w 567"/>
                      <a:gd name="T9" fmla="*/ 677 h 759"/>
                      <a:gd name="T10" fmla="*/ 565 w 567"/>
                      <a:gd name="T11" fmla="*/ 660 h 759"/>
                      <a:gd name="T12" fmla="*/ 566 w 567"/>
                      <a:gd name="T13" fmla="*/ 639 h 759"/>
                      <a:gd name="T14" fmla="*/ 566 w 567"/>
                      <a:gd name="T15" fmla="*/ 625 h 759"/>
                      <a:gd name="T16" fmla="*/ 464 w 567"/>
                      <a:gd name="T17" fmla="*/ 626 h 759"/>
                      <a:gd name="T18" fmla="*/ 443 w 567"/>
                      <a:gd name="T19" fmla="*/ 562 h 759"/>
                      <a:gd name="T20" fmla="*/ 407 w 567"/>
                      <a:gd name="T21" fmla="*/ 476 h 759"/>
                      <a:gd name="T22" fmla="*/ 337 w 567"/>
                      <a:gd name="T23" fmla="*/ 317 h 759"/>
                      <a:gd name="T24" fmla="*/ 305 w 567"/>
                      <a:gd name="T25" fmla="*/ 253 h 759"/>
                      <a:gd name="T26" fmla="*/ 264 w 567"/>
                      <a:gd name="T27" fmla="*/ 189 h 759"/>
                      <a:gd name="T28" fmla="*/ 187 w 567"/>
                      <a:gd name="T29" fmla="*/ 99 h 759"/>
                      <a:gd name="T30" fmla="*/ 135 w 567"/>
                      <a:gd name="T31" fmla="*/ 42 h 759"/>
                      <a:gd name="T32" fmla="*/ 91 w 567"/>
                      <a:gd name="T33" fmla="*/ 0 h 759"/>
                      <a:gd name="T34" fmla="*/ 35 w 567"/>
                      <a:gd name="T35" fmla="*/ 35 h 759"/>
                      <a:gd name="T36" fmla="*/ 11 w 567"/>
                      <a:gd name="T37" fmla="*/ 49 h 759"/>
                      <a:gd name="T38" fmla="*/ 6 w 567"/>
                      <a:gd name="T39" fmla="*/ 52 h 759"/>
                      <a:gd name="T40" fmla="*/ 3 w 567"/>
                      <a:gd name="T41" fmla="*/ 56 h 759"/>
                      <a:gd name="T42" fmla="*/ 0 w 567"/>
                      <a:gd name="T43" fmla="*/ 62 h 759"/>
                      <a:gd name="T44" fmla="*/ 0 w 567"/>
                      <a:gd name="T45" fmla="*/ 69 h 759"/>
                      <a:gd name="T46" fmla="*/ 2 w 567"/>
                      <a:gd name="T47" fmla="*/ 76 h 759"/>
                      <a:gd name="T48" fmla="*/ 7 w 567"/>
                      <a:gd name="T49" fmla="*/ 83 h 759"/>
                      <a:gd name="T50" fmla="*/ 50 w 567"/>
                      <a:gd name="T51" fmla="*/ 121 h 759"/>
                      <a:gd name="T52" fmla="*/ 73 w 567"/>
                      <a:gd name="T53" fmla="*/ 147 h 759"/>
                      <a:gd name="T54" fmla="*/ 116 w 567"/>
                      <a:gd name="T55" fmla="*/ 193 h 759"/>
                      <a:gd name="T56" fmla="*/ 121 w 567"/>
                      <a:gd name="T57" fmla="*/ 196 h 759"/>
                      <a:gd name="T58" fmla="*/ 129 w 567"/>
                      <a:gd name="T59" fmla="*/ 196 h 759"/>
                      <a:gd name="T60" fmla="*/ 161 w 567"/>
                      <a:gd name="T61" fmla="*/ 194 h 759"/>
                      <a:gd name="T62" fmla="*/ 171 w 567"/>
                      <a:gd name="T63" fmla="*/ 192 h 759"/>
                      <a:gd name="T64" fmla="*/ 181 w 567"/>
                      <a:gd name="T65" fmla="*/ 193 h 759"/>
                      <a:gd name="T66" fmla="*/ 191 w 567"/>
                      <a:gd name="T67" fmla="*/ 195 h 759"/>
                      <a:gd name="T68" fmla="*/ 200 w 567"/>
                      <a:gd name="T69" fmla="*/ 200 h 759"/>
                      <a:gd name="T70" fmla="*/ 208 w 567"/>
                      <a:gd name="T71" fmla="*/ 206 h 759"/>
                      <a:gd name="T72" fmla="*/ 226 w 567"/>
                      <a:gd name="T73" fmla="*/ 228 h 759"/>
                      <a:gd name="T74" fmla="*/ 258 w 567"/>
                      <a:gd name="T75" fmla="*/ 286 h 759"/>
                      <a:gd name="T76" fmla="*/ 277 w 567"/>
                      <a:gd name="T77" fmla="*/ 325 h 759"/>
                      <a:gd name="T78" fmla="*/ 297 w 567"/>
                      <a:gd name="T79" fmla="*/ 369 h 759"/>
                      <a:gd name="T80" fmla="*/ 313 w 567"/>
                      <a:gd name="T81" fmla="*/ 405 h 759"/>
                      <a:gd name="T82" fmla="*/ 326 w 567"/>
                      <a:gd name="T83" fmla="*/ 438 h 759"/>
                      <a:gd name="T84" fmla="*/ 293 w 567"/>
                      <a:gd name="T85" fmla="*/ 541 h 759"/>
                      <a:gd name="T86" fmla="*/ 360 w 567"/>
                      <a:gd name="T87" fmla="*/ 720 h 759"/>
                      <a:gd name="T88" fmla="*/ 366 w 567"/>
                      <a:gd name="T89" fmla="*/ 732 h 759"/>
                      <a:gd name="T90" fmla="*/ 376 w 567"/>
                      <a:gd name="T91" fmla="*/ 742 h 759"/>
                      <a:gd name="T92" fmla="*/ 396 w 567"/>
                      <a:gd name="T93" fmla="*/ 753 h 759"/>
                      <a:gd name="T94" fmla="*/ 414 w 567"/>
                      <a:gd name="T95" fmla="*/ 757 h 759"/>
                      <a:gd name="T96" fmla="*/ 438 w 567"/>
                      <a:gd name="T97" fmla="*/ 758 h 759"/>
                      <a:gd name="T98" fmla="*/ 535 w 567"/>
                      <a:gd name="T99" fmla="*/ 748 h 759"/>
                      <a:gd name="T100" fmla="*/ 541 w 567"/>
                      <a:gd name="T101" fmla="*/ 742 h 759"/>
                      <a:gd name="T102" fmla="*/ 546 w 567"/>
                      <a:gd name="T103" fmla="*/ 736 h 759"/>
                      <a:gd name="T104" fmla="*/ 551 w 567"/>
                      <a:gd name="T105" fmla="*/ 730 h 7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67" h="759">
                        <a:moveTo>
                          <a:pt x="551" y="730"/>
                        </a:moveTo>
                        <a:lnTo>
                          <a:pt x="555" y="717"/>
                        </a:lnTo>
                        <a:lnTo>
                          <a:pt x="559" y="704"/>
                        </a:lnTo>
                        <a:lnTo>
                          <a:pt x="562" y="691"/>
                        </a:lnTo>
                        <a:lnTo>
                          <a:pt x="563" y="677"/>
                        </a:lnTo>
                        <a:lnTo>
                          <a:pt x="565" y="660"/>
                        </a:lnTo>
                        <a:lnTo>
                          <a:pt x="566" y="639"/>
                        </a:lnTo>
                        <a:lnTo>
                          <a:pt x="566" y="625"/>
                        </a:lnTo>
                        <a:lnTo>
                          <a:pt x="464" y="626"/>
                        </a:lnTo>
                        <a:lnTo>
                          <a:pt x="443" y="562"/>
                        </a:lnTo>
                        <a:lnTo>
                          <a:pt x="407" y="476"/>
                        </a:lnTo>
                        <a:lnTo>
                          <a:pt x="337" y="317"/>
                        </a:lnTo>
                        <a:lnTo>
                          <a:pt x="305" y="253"/>
                        </a:lnTo>
                        <a:lnTo>
                          <a:pt x="264" y="189"/>
                        </a:lnTo>
                        <a:lnTo>
                          <a:pt x="187" y="99"/>
                        </a:lnTo>
                        <a:lnTo>
                          <a:pt x="135" y="42"/>
                        </a:lnTo>
                        <a:lnTo>
                          <a:pt x="91" y="0"/>
                        </a:lnTo>
                        <a:lnTo>
                          <a:pt x="35" y="35"/>
                        </a:lnTo>
                        <a:lnTo>
                          <a:pt x="11" y="49"/>
                        </a:lnTo>
                        <a:lnTo>
                          <a:pt x="6" y="52"/>
                        </a:lnTo>
                        <a:lnTo>
                          <a:pt x="3" y="56"/>
                        </a:lnTo>
                        <a:lnTo>
                          <a:pt x="0" y="62"/>
                        </a:lnTo>
                        <a:lnTo>
                          <a:pt x="0" y="69"/>
                        </a:lnTo>
                        <a:lnTo>
                          <a:pt x="2" y="76"/>
                        </a:lnTo>
                        <a:lnTo>
                          <a:pt x="7" y="83"/>
                        </a:lnTo>
                        <a:lnTo>
                          <a:pt x="50" y="121"/>
                        </a:lnTo>
                        <a:lnTo>
                          <a:pt x="73" y="147"/>
                        </a:lnTo>
                        <a:lnTo>
                          <a:pt x="116" y="193"/>
                        </a:lnTo>
                        <a:lnTo>
                          <a:pt x="121" y="196"/>
                        </a:lnTo>
                        <a:lnTo>
                          <a:pt x="129" y="196"/>
                        </a:lnTo>
                        <a:lnTo>
                          <a:pt x="161" y="194"/>
                        </a:lnTo>
                        <a:lnTo>
                          <a:pt x="171" y="192"/>
                        </a:lnTo>
                        <a:lnTo>
                          <a:pt x="181" y="193"/>
                        </a:lnTo>
                        <a:lnTo>
                          <a:pt x="191" y="195"/>
                        </a:lnTo>
                        <a:lnTo>
                          <a:pt x="200" y="200"/>
                        </a:lnTo>
                        <a:lnTo>
                          <a:pt x="208" y="206"/>
                        </a:lnTo>
                        <a:lnTo>
                          <a:pt x="226" y="228"/>
                        </a:lnTo>
                        <a:lnTo>
                          <a:pt x="258" y="286"/>
                        </a:lnTo>
                        <a:lnTo>
                          <a:pt x="277" y="325"/>
                        </a:lnTo>
                        <a:lnTo>
                          <a:pt x="297" y="369"/>
                        </a:lnTo>
                        <a:lnTo>
                          <a:pt x="313" y="405"/>
                        </a:lnTo>
                        <a:lnTo>
                          <a:pt x="326" y="438"/>
                        </a:lnTo>
                        <a:lnTo>
                          <a:pt x="293" y="541"/>
                        </a:lnTo>
                        <a:lnTo>
                          <a:pt x="360" y="720"/>
                        </a:lnTo>
                        <a:lnTo>
                          <a:pt x="366" y="732"/>
                        </a:lnTo>
                        <a:lnTo>
                          <a:pt x="376" y="742"/>
                        </a:lnTo>
                        <a:lnTo>
                          <a:pt x="396" y="753"/>
                        </a:lnTo>
                        <a:lnTo>
                          <a:pt x="414" y="757"/>
                        </a:lnTo>
                        <a:lnTo>
                          <a:pt x="438" y="758"/>
                        </a:lnTo>
                        <a:lnTo>
                          <a:pt x="535" y="748"/>
                        </a:lnTo>
                        <a:lnTo>
                          <a:pt x="541" y="742"/>
                        </a:lnTo>
                        <a:lnTo>
                          <a:pt x="546" y="736"/>
                        </a:lnTo>
                        <a:lnTo>
                          <a:pt x="551" y="73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887" name="Freeform 503"/>
                  <p:cNvSpPr>
                    <a:spLocks/>
                  </p:cNvSpPr>
                  <p:nvPr/>
                </p:nvSpPr>
                <p:spPr bwMode="auto">
                  <a:xfrm>
                    <a:off x="2905" y="3005"/>
                    <a:ext cx="320" cy="374"/>
                  </a:xfrm>
                  <a:custGeom>
                    <a:avLst/>
                    <a:gdLst>
                      <a:gd name="T0" fmla="*/ 318 w 319"/>
                      <a:gd name="T1" fmla="*/ 354 h 374"/>
                      <a:gd name="T2" fmla="*/ 305 w 319"/>
                      <a:gd name="T3" fmla="*/ 320 h 374"/>
                      <a:gd name="T4" fmla="*/ 285 w 319"/>
                      <a:gd name="T5" fmla="*/ 276 h 374"/>
                      <a:gd name="T6" fmla="*/ 259 w 319"/>
                      <a:gd name="T7" fmla="*/ 221 h 374"/>
                      <a:gd name="T8" fmla="*/ 250 w 319"/>
                      <a:gd name="T9" fmla="*/ 200 h 374"/>
                      <a:gd name="T10" fmla="*/ 217 w 319"/>
                      <a:gd name="T11" fmla="*/ 144 h 374"/>
                      <a:gd name="T12" fmla="*/ 200 w 319"/>
                      <a:gd name="T13" fmla="*/ 122 h 374"/>
                      <a:gd name="T14" fmla="*/ 189 w 319"/>
                      <a:gd name="T15" fmla="*/ 114 h 374"/>
                      <a:gd name="T16" fmla="*/ 182 w 319"/>
                      <a:gd name="T17" fmla="*/ 111 h 374"/>
                      <a:gd name="T18" fmla="*/ 175 w 319"/>
                      <a:gd name="T19" fmla="*/ 109 h 374"/>
                      <a:gd name="T20" fmla="*/ 165 w 319"/>
                      <a:gd name="T21" fmla="*/ 108 h 374"/>
                      <a:gd name="T22" fmla="*/ 133 w 319"/>
                      <a:gd name="T23" fmla="*/ 111 h 374"/>
                      <a:gd name="T24" fmla="*/ 121 w 319"/>
                      <a:gd name="T25" fmla="*/ 112 h 374"/>
                      <a:gd name="T26" fmla="*/ 114 w 319"/>
                      <a:gd name="T27" fmla="*/ 112 h 374"/>
                      <a:gd name="T28" fmla="*/ 111 w 319"/>
                      <a:gd name="T29" fmla="*/ 111 h 374"/>
                      <a:gd name="T30" fmla="*/ 107 w 319"/>
                      <a:gd name="T31" fmla="*/ 108 h 374"/>
                      <a:gd name="T32" fmla="*/ 72 w 319"/>
                      <a:gd name="T33" fmla="*/ 71 h 374"/>
                      <a:gd name="T34" fmla="*/ 43 w 319"/>
                      <a:gd name="T35" fmla="*/ 37 h 374"/>
                      <a:gd name="T36" fmla="*/ 0 w 319"/>
                      <a:gd name="T37" fmla="*/ 0 h 374"/>
                      <a:gd name="T38" fmla="*/ 78 w 319"/>
                      <a:gd name="T39" fmla="*/ 135 h 374"/>
                      <a:gd name="T40" fmla="*/ 81 w 319"/>
                      <a:gd name="T41" fmla="*/ 139 h 374"/>
                      <a:gd name="T42" fmla="*/ 85 w 319"/>
                      <a:gd name="T43" fmla="*/ 143 h 374"/>
                      <a:gd name="T44" fmla="*/ 90 w 319"/>
                      <a:gd name="T45" fmla="*/ 146 h 374"/>
                      <a:gd name="T46" fmla="*/ 103 w 319"/>
                      <a:gd name="T47" fmla="*/ 147 h 374"/>
                      <a:gd name="T48" fmla="*/ 123 w 319"/>
                      <a:gd name="T49" fmla="*/ 150 h 374"/>
                      <a:gd name="T50" fmla="*/ 140 w 319"/>
                      <a:gd name="T51" fmla="*/ 151 h 374"/>
                      <a:gd name="T52" fmla="*/ 158 w 319"/>
                      <a:gd name="T53" fmla="*/ 151 h 374"/>
                      <a:gd name="T54" fmla="*/ 171 w 319"/>
                      <a:gd name="T55" fmla="*/ 151 h 374"/>
                      <a:gd name="T56" fmla="*/ 182 w 319"/>
                      <a:gd name="T57" fmla="*/ 150 h 374"/>
                      <a:gd name="T58" fmla="*/ 196 w 319"/>
                      <a:gd name="T59" fmla="*/ 149 h 374"/>
                      <a:gd name="T60" fmla="*/ 202 w 319"/>
                      <a:gd name="T61" fmla="*/ 152 h 374"/>
                      <a:gd name="T62" fmla="*/ 205 w 319"/>
                      <a:gd name="T63" fmla="*/ 157 h 374"/>
                      <a:gd name="T64" fmla="*/ 208 w 319"/>
                      <a:gd name="T65" fmla="*/ 162 h 374"/>
                      <a:gd name="T66" fmla="*/ 233 w 319"/>
                      <a:gd name="T67" fmla="*/ 210 h 374"/>
                      <a:gd name="T68" fmla="*/ 261 w 319"/>
                      <a:gd name="T69" fmla="*/ 264 h 374"/>
                      <a:gd name="T70" fmla="*/ 280 w 319"/>
                      <a:gd name="T71" fmla="*/ 304 h 374"/>
                      <a:gd name="T72" fmla="*/ 312 w 319"/>
                      <a:gd name="T73" fmla="*/ 373 h 374"/>
                      <a:gd name="T74" fmla="*/ 318 w 319"/>
                      <a:gd name="T75" fmla="*/ 35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19" h="374">
                        <a:moveTo>
                          <a:pt x="318" y="354"/>
                        </a:moveTo>
                        <a:lnTo>
                          <a:pt x="305" y="320"/>
                        </a:lnTo>
                        <a:lnTo>
                          <a:pt x="285" y="276"/>
                        </a:lnTo>
                        <a:lnTo>
                          <a:pt x="259" y="221"/>
                        </a:lnTo>
                        <a:lnTo>
                          <a:pt x="250" y="200"/>
                        </a:lnTo>
                        <a:lnTo>
                          <a:pt x="217" y="144"/>
                        </a:lnTo>
                        <a:lnTo>
                          <a:pt x="200" y="122"/>
                        </a:lnTo>
                        <a:lnTo>
                          <a:pt x="189" y="114"/>
                        </a:lnTo>
                        <a:lnTo>
                          <a:pt x="182" y="111"/>
                        </a:lnTo>
                        <a:lnTo>
                          <a:pt x="175" y="109"/>
                        </a:lnTo>
                        <a:lnTo>
                          <a:pt x="165" y="108"/>
                        </a:lnTo>
                        <a:lnTo>
                          <a:pt x="133" y="111"/>
                        </a:lnTo>
                        <a:lnTo>
                          <a:pt x="121" y="112"/>
                        </a:lnTo>
                        <a:lnTo>
                          <a:pt x="114" y="112"/>
                        </a:lnTo>
                        <a:lnTo>
                          <a:pt x="111" y="111"/>
                        </a:lnTo>
                        <a:lnTo>
                          <a:pt x="107" y="108"/>
                        </a:lnTo>
                        <a:lnTo>
                          <a:pt x="72" y="71"/>
                        </a:lnTo>
                        <a:lnTo>
                          <a:pt x="43" y="37"/>
                        </a:lnTo>
                        <a:lnTo>
                          <a:pt x="0" y="0"/>
                        </a:lnTo>
                        <a:lnTo>
                          <a:pt x="78" y="135"/>
                        </a:lnTo>
                        <a:lnTo>
                          <a:pt x="81" y="139"/>
                        </a:lnTo>
                        <a:lnTo>
                          <a:pt x="85" y="143"/>
                        </a:lnTo>
                        <a:lnTo>
                          <a:pt x="90" y="146"/>
                        </a:lnTo>
                        <a:lnTo>
                          <a:pt x="103" y="147"/>
                        </a:lnTo>
                        <a:lnTo>
                          <a:pt x="123" y="150"/>
                        </a:lnTo>
                        <a:lnTo>
                          <a:pt x="140" y="151"/>
                        </a:lnTo>
                        <a:lnTo>
                          <a:pt x="158" y="151"/>
                        </a:lnTo>
                        <a:lnTo>
                          <a:pt x="171" y="151"/>
                        </a:lnTo>
                        <a:lnTo>
                          <a:pt x="182" y="150"/>
                        </a:lnTo>
                        <a:lnTo>
                          <a:pt x="196" y="149"/>
                        </a:lnTo>
                        <a:lnTo>
                          <a:pt x="202" y="152"/>
                        </a:lnTo>
                        <a:lnTo>
                          <a:pt x="205" y="157"/>
                        </a:lnTo>
                        <a:lnTo>
                          <a:pt x="208" y="162"/>
                        </a:lnTo>
                        <a:lnTo>
                          <a:pt x="233" y="210"/>
                        </a:lnTo>
                        <a:lnTo>
                          <a:pt x="261" y="264"/>
                        </a:lnTo>
                        <a:lnTo>
                          <a:pt x="280" y="304"/>
                        </a:lnTo>
                        <a:lnTo>
                          <a:pt x="312" y="373"/>
                        </a:lnTo>
                        <a:lnTo>
                          <a:pt x="318" y="354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888" name="Freeform 504"/>
                  <p:cNvSpPr>
                    <a:spLocks/>
                  </p:cNvSpPr>
                  <p:nvPr/>
                </p:nvSpPr>
                <p:spPr bwMode="auto">
                  <a:xfrm>
                    <a:off x="2987" y="2920"/>
                    <a:ext cx="477" cy="627"/>
                  </a:xfrm>
                  <a:custGeom>
                    <a:avLst/>
                    <a:gdLst>
                      <a:gd name="T0" fmla="*/ 476 w 477"/>
                      <a:gd name="T1" fmla="*/ 626 h 627"/>
                      <a:gd name="T2" fmla="*/ 474 w 477"/>
                      <a:gd name="T3" fmla="*/ 607 h 627"/>
                      <a:gd name="T4" fmla="*/ 469 w 477"/>
                      <a:gd name="T5" fmla="*/ 590 h 627"/>
                      <a:gd name="T6" fmla="*/ 465 w 477"/>
                      <a:gd name="T7" fmla="*/ 575 h 627"/>
                      <a:gd name="T8" fmla="*/ 459 w 477"/>
                      <a:gd name="T9" fmla="*/ 558 h 627"/>
                      <a:gd name="T10" fmla="*/ 442 w 477"/>
                      <a:gd name="T11" fmla="*/ 513 h 627"/>
                      <a:gd name="T12" fmla="*/ 427 w 477"/>
                      <a:gd name="T13" fmla="*/ 478 h 627"/>
                      <a:gd name="T14" fmla="*/ 401 w 477"/>
                      <a:gd name="T15" fmla="*/ 420 h 627"/>
                      <a:gd name="T16" fmla="*/ 370 w 477"/>
                      <a:gd name="T17" fmla="*/ 359 h 627"/>
                      <a:gd name="T18" fmla="*/ 337 w 477"/>
                      <a:gd name="T19" fmla="*/ 292 h 627"/>
                      <a:gd name="T20" fmla="*/ 289 w 477"/>
                      <a:gd name="T21" fmla="*/ 213 h 627"/>
                      <a:gd name="T22" fmla="*/ 275 w 477"/>
                      <a:gd name="T23" fmla="*/ 192 h 627"/>
                      <a:gd name="T24" fmla="*/ 258 w 477"/>
                      <a:gd name="T25" fmla="*/ 167 h 627"/>
                      <a:gd name="T26" fmla="*/ 234 w 477"/>
                      <a:gd name="T27" fmla="*/ 133 h 627"/>
                      <a:gd name="T28" fmla="*/ 209 w 477"/>
                      <a:gd name="T29" fmla="*/ 105 h 627"/>
                      <a:gd name="T30" fmla="*/ 179 w 477"/>
                      <a:gd name="T31" fmla="*/ 72 h 627"/>
                      <a:gd name="T32" fmla="*/ 109 w 477"/>
                      <a:gd name="T33" fmla="*/ 1 h 627"/>
                      <a:gd name="T34" fmla="*/ 0 w 477"/>
                      <a:gd name="T35" fmla="*/ 0 h 627"/>
                      <a:gd name="T36" fmla="*/ 45 w 477"/>
                      <a:gd name="T37" fmla="*/ 43 h 627"/>
                      <a:gd name="T38" fmla="*/ 77 w 477"/>
                      <a:gd name="T39" fmla="*/ 78 h 627"/>
                      <a:gd name="T40" fmla="*/ 140 w 477"/>
                      <a:gd name="T41" fmla="*/ 149 h 627"/>
                      <a:gd name="T42" fmla="*/ 174 w 477"/>
                      <a:gd name="T43" fmla="*/ 189 h 627"/>
                      <a:gd name="T44" fmla="*/ 214 w 477"/>
                      <a:gd name="T45" fmla="*/ 253 h 627"/>
                      <a:gd name="T46" fmla="*/ 250 w 477"/>
                      <a:gd name="T47" fmla="*/ 321 h 627"/>
                      <a:gd name="T48" fmla="*/ 318 w 477"/>
                      <a:gd name="T49" fmla="*/ 477 h 627"/>
                      <a:gd name="T50" fmla="*/ 352 w 477"/>
                      <a:gd name="T51" fmla="*/ 559 h 627"/>
                      <a:gd name="T52" fmla="*/ 374 w 477"/>
                      <a:gd name="T53" fmla="*/ 626 h 627"/>
                      <a:gd name="T54" fmla="*/ 476 w 477"/>
                      <a:gd name="T55" fmla="*/ 626 h 6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77" h="627">
                        <a:moveTo>
                          <a:pt x="476" y="626"/>
                        </a:moveTo>
                        <a:lnTo>
                          <a:pt x="474" y="607"/>
                        </a:lnTo>
                        <a:lnTo>
                          <a:pt x="469" y="590"/>
                        </a:lnTo>
                        <a:lnTo>
                          <a:pt x="465" y="575"/>
                        </a:lnTo>
                        <a:lnTo>
                          <a:pt x="459" y="558"/>
                        </a:lnTo>
                        <a:lnTo>
                          <a:pt x="442" y="513"/>
                        </a:lnTo>
                        <a:lnTo>
                          <a:pt x="427" y="478"/>
                        </a:lnTo>
                        <a:lnTo>
                          <a:pt x="401" y="420"/>
                        </a:lnTo>
                        <a:lnTo>
                          <a:pt x="370" y="359"/>
                        </a:lnTo>
                        <a:lnTo>
                          <a:pt x="337" y="292"/>
                        </a:lnTo>
                        <a:lnTo>
                          <a:pt x="289" y="213"/>
                        </a:lnTo>
                        <a:lnTo>
                          <a:pt x="275" y="192"/>
                        </a:lnTo>
                        <a:lnTo>
                          <a:pt x="258" y="167"/>
                        </a:lnTo>
                        <a:lnTo>
                          <a:pt x="234" y="133"/>
                        </a:lnTo>
                        <a:lnTo>
                          <a:pt x="209" y="105"/>
                        </a:lnTo>
                        <a:lnTo>
                          <a:pt x="179" y="72"/>
                        </a:lnTo>
                        <a:lnTo>
                          <a:pt x="109" y="1"/>
                        </a:lnTo>
                        <a:lnTo>
                          <a:pt x="0" y="0"/>
                        </a:lnTo>
                        <a:lnTo>
                          <a:pt x="45" y="43"/>
                        </a:lnTo>
                        <a:lnTo>
                          <a:pt x="77" y="78"/>
                        </a:lnTo>
                        <a:lnTo>
                          <a:pt x="140" y="149"/>
                        </a:lnTo>
                        <a:lnTo>
                          <a:pt x="174" y="189"/>
                        </a:lnTo>
                        <a:lnTo>
                          <a:pt x="214" y="253"/>
                        </a:lnTo>
                        <a:lnTo>
                          <a:pt x="250" y="321"/>
                        </a:lnTo>
                        <a:lnTo>
                          <a:pt x="318" y="477"/>
                        </a:lnTo>
                        <a:lnTo>
                          <a:pt x="352" y="559"/>
                        </a:lnTo>
                        <a:lnTo>
                          <a:pt x="374" y="626"/>
                        </a:lnTo>
                        <a:lnTo>
                          <a:pt x="476" y="626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4621" name="Group 505"/>
                <p:cNvGrpSpPr>
                  <a:grpSpLocks/>
                </p:cNvGrpSpPr>
                <p:nvPr/>
              </p:nvGrpSpPr>
              <p:grpSpPr bwMode="auto">
                <a:xfrm>
                  <a:off x="3058" y="3249"/>
                  <a:ext cx="157" cy="136"/>
                  <a:chOff x="3058" y="3249"/>
                  <a:chExt cx="157" cy="136"/>
                </a:xfrm>
              </p:grpSpPr>
              <p:sp>
                <p:nvSpPr>
                  <p:cNvPr id="144890" name="Freeform 506"/>
                  <p:cNvSpPr>
                    <a:spLocks/>
                  </p:cNvSpPr>
                  <p:nvPr/>
                </p:nvSpPr>
                <p:spPr bwMode="auto">
                  <a:xfrm>
                    <a:off x="3058" y="3249"/>
                    <a:ext cx="99" cy="5"/>
                  </a:xfrm>
                  <a:custGeom>
                    <a:avLst/>
                    <a:gdLst>
                      <a:gd name="T0" fmla="*/ 99 w 100"/>
                      <a:gd name="T1" fmla="*/ 0 h 5"/>
                      <a:gd name="T2" fmla="*/ 0 w 100"/>
                      <a:gd name="T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0" h="5">
                        <a:moveTo>
                          <a:pt x="99" y="0"/>
                        </a:moveTo>
                        <a:lnTo>
                          <a:pt x="0" y="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891" name="Freeform 507"/>
                  <p:cNvSpPr>
                    <a:spLocks/>
                  </p:cNvSpPr>
                  <p:nvPr/>
                </p:nvSpPr>
                <p:spPr bwMode="auto">
                  <a:xfrm>
                    <a:off x="3069" y="3269"/>
                    <a:ext cx="97" cy="6"/>
                  </a:xfrm>
                  <a:custGeom>
                    <a:avLst/>
                    <a:gdLst>
                      <a:gd name="T0" fmla="*/ 96 w 97"/>
                      <a:gd name="T1" fmla="*/ 0 h 6"/>
                      <a:gd name="T2" fmla="*/ 0 w 97"/>
                      <a:gd name="T3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7" h="6">
                        <a:moveTo>
                          <a:pt x="96" y="0"/>
                        </a:moveTo>
                        <a:lnTo>
                          <a:pt x="0" y="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892" name="Freeform 508"/>
                  <p:cNvSpPr>
                    <a:spLocks/>
                  </p:cNvSpPr>
                  <p:nvPr/>
                </p:nvSpPr>
                <p:spPr bwMode="auto">
                  <a:xfrm>
                    <a:off x="3081" y="3290"/>
                    <a:ext cx="95" cy="7"/>
                  </a:xfrm>
                  <a:custGeom>
                    <a:avLst/>
                    <a:gdLst>
                      <a:gd name="T0" fmla="*/ 94 w 95"/>
                      <a:gd name="T1" fmla="*/ 0 h 7"/>
                      <a:gd name="T2" fmla="*/ 0 w 95"/>
                      <a:gd name="T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5" h="7">
                        <a:moveTo>
                          <a:pt x="94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893" name="Freeform 509"/>
                  <p:cNvSpPr>
                    <a:spLocks/>
                  </p:cNvSpPr>
                  <p:nvPr/>
                </p:nvSpPr>
                <p:spPr bwMode="auto">
                  <a:xfrm>
                    <a:off x="3093" y="3312"/>
                    <a:ext cx="94" cy="7"/>
                  </a:xfrm>
                  <a:custGeom>
                    <a:avLst/>
                    <a:gdLst>
                      <a:gd name="T0" fmla="*/ 93 w 94"/>
                      <a:gd name="T1" fmla="*/ 0 h 6"/>
                      <a:gd name="T2" fmla="*/ 0 w 94"/>
                      <a:gd name="T3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4" h="6">
                        <a:moveTo>
                          <a:pt x="93" y="0"/>
                        </a:moveTo>
                        <a:lnTo>
                          <a:pt x="0" y="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894" name="Freeform 510"/>
                  <p:cNvSpPr>
                    <a:spLocks/>
                  </p:cNvSpPr>
                  <p:nvPr/>
                </p:nvSpPr>
                <p:spPr bwMode="auto">
                  <a:xfrm>
                    <a:off x="3104" y="3333"/>
                    <a:ext cx="91" cy="7"/>
                  </a:xfrm>
                  <a:custGeom>
                    <a:avLst/>
                    <a:gdLst>
                      <a:gd name="T0" fmla="*/ 90 w 91"/>
                      <a:gd name="T1" fmla="*/ 0 h 7"/>
                      <a:gd name="T2" fmla="*/ 0 w 91"/>
                      <a:gd name="T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1" h="7">
                        <a:moveTo>
                          <a:pt x="90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895" name="Freeform 511"/>
                  <p:cNvSpPr>
                    <a:spLocks/>
                  </p:cNvSpPr>
                  <p:nvPr/>
                </p:nvSpPr>
                <p:spPr bwMode="auto">
                  <a:xfrm>
                    <a:off x="3115" y="3354"/>
                    <a:ext cx="90" cy="9"/>
                  </a:xfrm>
                  <a:custGeom>
                    <a:avLst/>
                    <a:gdLst>
                      <a:gd name="T0" fmla="*/ 89 w 90"/>
                      <a:gd name="T1" fmla="*/ 0 h 9"/>
                      <a:gd name="T2" fmla="*/ 0 w 90"/>
                      <a:gd name="T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0" h="9">
                        <a:moveTo>
                          <a:pt x="89" y="0"/>
                        </a:moveTo>
                        <a:lnTo>
                          <a:pt x="0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896" name="Freeform 512"/>
                  <p:cNvSpPr>
                    <a:spLocks/>
                  </p:cNvSpPr>
                  <p:nvPr/>
                </p:nvSpPr>
                <p:spPr bwMode="auto">
                  <a:xfrm>
                    <a:off x="3127" y="3376"/>
                    <a:ext cx="88" cy="9"/>
                  </a:xfrm>
                  <a:custGeom>
                    <a:avLst/>
                    <a:gdLst>
                      <a:gd name="T0" fmla="*/ 87 w 88"/>
                      <a:gd name="T1" fmla="*/ 0 h 9"/>
                      <a:gd name="T2" fmla="*/ 0 w 88"/>
                      <a:gd name="T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8" h="9">
                        <a:moveTo>
                          <a:pt x="87" y="0"/>
                        </a:moveTo>
                        <a:lnTo>
                          <a:pt x="0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  <p:grpSp>
            <p:nvGrpSpPr>
              <p:cNvPr id="24616" name="Group 513"/>
              <p:cNvGrpSpPr>
                <a:grpSpLocks/>
              </p:cNvGrpSpPr>
              <p:nvPr/>
            </p:nvGrpSpPr>
            <p:grpSpPr bwMode="auto">
              <a:xfrm>
                <a:off x="3383" y="3585"/>
                <a:ext cx="45" cy="29"/>
                <a:chOff x="3383" y="3585"/>
                <a:chExt cx="45" cy="29"/>
              </a:xfrm>
            </p:grpSpPr>
            <p:sp>
              <p:nvSpPr>
                <p:cNvPr id="144898" name="Freeform 514"/>
                <p:cNvSpPr>
                  <a:spLocks/>
                </p:cNvSpPr>
                <p:nvPr/>
              </p:nvSpPr>
              <p:spPr bwMode="auto">
                <a:xfrm>
                  <a:off x="3383" y="3585"/>
                  <a:ext cx="45" cy="29"/>
                </a:xfrm>
                <a:custGeom>
                  <a:avLst/>
                  <a:gdLst>
                    <a:gd name="T0" fmla="*/ 44 w 45"/>
                    <a:gd name="T1" fmla="*/ 0 h 29"/>
                    <a:gd name="T2" fmla="*/ 6 w 45"/>
                    <a:gd name="T3" fmla="*/ 0 h 29"/>
                    <a:gd name="T4" fmla="*/ 0 w 45"/>
                    <a:gd name="T5" fmla="*/ 28 h 29"/>
                    <a:gd name="T6" fmla="*/ 38 w 45"/>
                    <a:gd name="T7" fmla="*/ 26 h 29"/>
                    <a:gd name="T8" fmla="*/ 44 w 45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29">
                      <a:moveTo>
                        <a:pt x="44" y="0"/>
                      </a:moveTo>
                      <a:lnTo>
                        <a:pt x="6" y="0"/>
                      </a:lnTo>
                      <a:lnTo>
                        <a:pt x="0" y="28"/>
                      </a:lnTo>
                      <a:lnTo>
                        <a:pt x="38" y="26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4899" name="Freeform 515"/>
                <p:cNvSpPr>
                  <a:spLocks/>
                </p:cNvSpPr>
                <p:nvPr/>
              </p:nvSpPr>
              <p:spPr bwMode="auto">
                <a:xfrm>
                  <a:off x="3384" y="3593"/>
                  <a:ext cx="39" cy="16"/>
                </a:xfrm>
                <a:custGeom>
                  <a:avLst/>
                  <a:gdLst>
                    <a:gd name="T0" fmla="*/ 37 w 38"/>
                    <a:gd name="T1" fmla="*/ 1 h 16"/>
                    <a:gd name="T2" fmla="*/ 34 w 38"/>
                    <a:gd name="T3" fmla="*/ 14 h 16"/>
                    <a:gd name="T4" fmla="*/ 0 w 38"/>
                    <a:gd name="T5" fmla="*/ 15 h 16"/>
                    <a:gd name="T6" fmla="*/ 4 w 38"/>
                    <a:gd name="T7" fmla="*/ 0 h 16"/>
                    <a:gd name="T8" fmla="*/ 37 w 38"/>
                    <a:gd name="T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6">
                      <a:moveTo>
                        <a:pt x="37" y="1"/>
                      </a:moveTo>
                      <a:lnTo>
                        <a:pt x="34" y="14"/>
                      </a:lnTo>
                      <a:lnTo>
                        <a:pt x="0" y="15"/>
                      </a:lnTo>
                      <a:lnTo>
                        <a:pt x="4" y="0"/>
                      </a:lnTo>
                      <a:lnTo>
                        <a:pt x="37" y="1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24594" name="Group 516"/>
            <p:cNvGrpSpPr>
              <a:grpSpLocks/>
            </p:cNvGrpSpPr>
            <p:nvPr/>
          </p:nvGrpSpPr>
          <p:grpSpPr bwMode="auto">
            <a:xfrm>
              <a:off x="3375" y="3594"/>
              <a:ext cx="81" cy="326"/>
              <a:chOff x="3375" y="3594"/>
              <a:chExt cx="81" cy="326"/>
            </a:xfrm>
          </p:grpSpPr>
          <p:grpSp>
            <p:nvGrpSpPr>
              <p:cNvPr id="24595" name="Group 517"/>
              <p:cNvGrpSpPr>
                <a:grpSpLocks/>
              </p:cNvGrpSpPr>
              <p:nvPr/>
            </p:nvGrpSpPr>
            <p:grpSpPr bwMode="auto">
              <a:xfrm>
                <a:off x="3397" y="3746"/>
                <a:ext cx="59" cy="174"/>
                <a:chOff x="3397" y="3746"/>
                <a:chExt cx="59" cy="174"/>
              </a:xfrm>
            </p:grpSpPr>
            <p:grpSp>
              <p:nvGrpSpPr>
                <p:cNvPr id="24606" name="Group 518"/>
                <p:cNvGrpSpPr>
                  <a:grpSpLocks/>
                </p:cNvGrpSpPr>
                <p:nvPr/>
              </p:nvGrpSpPr>
              <p:grpSpPr bwMode="auto">
                <a:xfrm>
                  <a:off x="3412" y="3848"/>
                  <a:ext cx="44" cy="72"/>
                  <a:chOff x="3412" y="3848"/>
                  <a:chExt cx="44" cy="72"/>
                </a:xfrm>
              </p:grpSpPr>
              <p:sp>
                <p:nvSpPr>
                  <p:cNvPr id="144903" name="Freeform 519"/>
                  <p:cNvSpPr>
                    <a:spLocks/>
                  </p:cNvSpPr>
                  <p:nvPr/>
                </p:nvSpPr>
                <p:spPr bwMode="auto">
                  <a:xfrm>
                    <a:off x="3420" y="3850"/>
                    <a:ext cx="26" cy="28"/>
                  </a:xfrm>
                  <a:custGeom>
                    <a:avLst/>
                    <a:gdLst>
                      <a:gd name="T0" fmla="*/ 25 w 26"/>
                      <a:gd name="T1" fmla="*/ 0 h 28"/>
                      <a:gd name="T2" fmla="*/ 25 w 26"/>
                      <a:gd name="T3" fmla="*/ 15 h 28"/>
                      <a:gd name="T4" fmla="*/ 20 w 26"/>
                      <a:gd name="T5" fmla="*/ 18 h 28"/>
                      <a:gd name="T6" fmla="*/ 16 w 26"/>
                      <a:gd name="T7" fmla="*/ 19 h 28"/>
                      <a:gd name="T8" fmla="*/ 12 w 26"/>
                      <a:gd name="T9" fmla="*/ 21 h 28"/>
                      <a:gd name="T10" fmla="*/ 10 w 26"/>
                      <a:gd name="T11" fmla="*/ 23 h 28"/>
                      <a:gd name="T12" fmla="*/ 6 w 26"/>
                      <a:gd name="T13" fmla="*/ 27 h 28"/>
                      <a:gd name="T14" fmla="*/ 2 w 26"/>
                      <a:gd name="T15" fmla="*/ 22 h 28"/>
                      <a:gd name="T16" fmla="*/ 1 w 26"/>
                      <a:gd name="T17" fmla="*/ 19 h 28"/>
                      <a:gd name="T18" fmla="*/ 0 w 26"/>
                      <a:gd name="T19" fmla="*/ 16 h 28"/>
                      <a:gd name="T20" fmla="*/ 0 w 26"/>
                      <a:gd name="T21" fmla="*/ 13 h 28"/>
                      <a:gd name="T22" fmla="*/ 2 w 26"/>
                      <a:gd name="T23" fmla="*/ 9 h 28"/>
                      <a:gd name="T24" fmla="*/ 6 w 26"/>
                      <a:gd name="T25" fmla="*/ 7 h 28"/>
                      <a:gd name="T26" fmla="*/ 12 w 26"/>
                      <a:gd name="T27" fmla="*/ 3 h 28"/>
                      <a:gd name="T28" fmla="*/ 17 w 26"/>
                      <a:gd name="T29" fmla="*/ 2 h 28"/>
                      <a:gd name="T30" fmla="*/ 25 w 26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" h="28">
                        <a:moveTo>
                          <a:pt x="25" y="0"/>
                        </a:moveTo>
                        <a:lnTo>
                          <a:pt x="25" y="15"/>
                        </a:lnTo>
                        <a:lnTo>
                          <a:pt x="20" y="18"/>
                        </a:lnTo>
                        <a:lnTo>
                          <a:pt x="16" y="19"/>
                        </a:lnTo>
                        <a:lnTo>
                          <a:pt x="12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2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6" y="7"/>
                        </a:lnTo>
                        <a:lnTo>
                          <a:pt x="12" y="3"/>
                        </a:lnTo>
                        <a:lnTo>
                          <a:pt x="17" y="2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904" name="Freeform 520"/>
                  <p:cNvSpPr>
                    <a:spLocks/>
                  </p:cNvSpPr>
                  <p:nvPr/>
                </p:nvSpPr>
                <p:spPr bwMode="auto">
                  <a:xfrm>
                    <a:off x="3413" y="3849"/>
                    <a:ext cx="43" cy="71"/>
                  </a:xfrm>
                  <a:custGeom>
                    <a:avLst/>
                    <a:gdLst>
                      <a:gd name="T0" fmla="*/ 35 w 44"/>
                      <a:gd name="T1" fmla="*/ 0 h 72"/>
                      <a:gd name="T2" fmla="*/ 27 w 44"/>
                      <a:gd name="T3" fmla="*/ 2 h 72"/>
                      <a:gd name="T4" fmla="*/ 19 w 44"/>
                      <a:gd name="T5" fmla="*/ 4 h 72"/>
                      <a:gd name="T6" fmla="*/ 11 w 44"/>
                      <a:gd name="T7" fmla="*/ 8 h 72"/>
                      <a:gd name="T8" fmla="*/ 6 w 44"/>
                      <a:gd name="T9" fmla="*/ 12 h 72"/>
                      <a:gd name="T10" fmla="*/ 3 w 44"/>
                      <a:gd name="T11" fmla="*/ 15 h 72"/>
                      <a:gd name="T12" fmla="*/ 0 w 44"/>
                      <a:gd name="T13" fmla="*/ 20 h 72"/>
                      <a:gd name="T14" fmla="*/ 0 w 44"/>
                      <a:gd name="T15" fmla="*/ 31 h 72"/>
                      <a:gd name="T16" fmla="*/ 0 w 44"/>
                      <a:gd name="T17" fmla="*/ 42 h 72"/>
                      <a:gd name="T18" fmla="*/ 1 w 44"/>
                      <a:gd name="T19" fmla="*/ 47 h 72"/>
                      <a:gd name="T20" fmla="*/ 3 w 44"/>
                      <a:gd name="T21" fmla="*/ 49 h 72"/>
                      <a:gd name="T22" fmla="*/ 6 w 44"/>
                      <a:gd name="T23" fmla="*/ 54 h 72"/>
                      <a:gd name="T24" fmla="*/ 10 w 44"/>
                      <a:gd name="T25" fmla="*/ 58 h 72"/>
                      <a:gd name="T26" fmla="*/ 15 w 44"/>
                      <a:gd name="T27" fmla="*/ 61 h 72"/>
                      <a:gd name="T28" fmla="*/ 22 w 44"/>
                      <a:gd name="T29" fmla="*/ 65 h 72"/>
                      <a:gd name="T30" fmla="*/ 30 w 44"/>
                      <a:gd name="T31" fmla="*/ 68 h 72"/>
                      <a:gd name="T32" fmla="*/ 38 w 44"/>
                      <a:gd name="T33" fmla="*/ 71 h 72"/>
                      <a:gd name="T34" fmla="*/ 43 w 44"/>
                      <a:gd name="T35" fmla="*/ 71 h 72"/>
                      <a:gd name="T36" fmla="*/ 43 w 44"/>
                      <a:gd name="T37" fmla="*/ 46 h 72"/>
                      <a:gd name="T38" fmla="*/ 35 w 44"/>
                      <a:gd name="T39" fmla="*/ 44 h 72"/>
                      <a:gd name="T40" fmla="*/ 28 w 44"/>
                      <a:gd name="T41" fmla="*/ 41 h 72"/>
                      <a:gd name="T42" fmla="*/ 23 w 44"/>
                      <a:gd name="T43" fmla="*/ 39 h 72"/>
                      <a:gd name="T44" fmla="*/ 19 w 44"/>
                      <a:gd name="T45" fmla="*/ 37 h 72"/>
                      <a:gd name="T46" fmla="*/ 14 w 44"/>
                      <a:gd name="T47" fmla="*/ 33 h 72"/>
                      <a:gd name="T48" fmla="*/ 11 w 44"/>
                      <a:gd name="T49" fmla="*/ 29 h 72"/>
                      <a:gd name="T50" fmla="*/ 9 w 44"/>
                      <a:gd name="T51" fmla="*/ 25 h 72"/>
                      <a:gd name="T52" fmla="*/ 8 w 44"/>
                      <a:gd name="T53" fmla="*/ 19 h 72"/>
                      <a:gd name="T54" fmla="*/ 8 w 44"/>
                      <a:gd name="T55" fmla="*/ 14 h 72"/>
                      <a:gd name="T56" fmla="*/ 12 w 44"/>
                      <a:gd name="T57" fmla="*/ 11 h 72"/>
                      <a:gd name="T58" fmla="*/ 19 w 44"/>
                      <a:gd name="T59" fmla="*/ 6 h 72"/>
                      <a:gd name="T60" fmla="*/ 28 w 44"/>
                      <a:gd name="T61" fmla="*/ 3 h 72"/>
                      <a:gd name="T62" fmla="*/ 35 w 44"/>
                      <a:gd name="T63" fmla="*/ 1 h 72"/>
                      <a:gd name="T64" fmla="*/ 35 w 44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" h="72">
                        <a:moveTo>
                          <a:pt x="35" y="0"/>
                        </a:moveTo>
                        <a:lnTo>
                          <a:pt x="27" y="2"/>
                        </a:lnTo>
                        <a:lnTo>
                          <a:pt x="19" y="4"/>
                        </a:ln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3" y="15"/>
                        </a:lnTo>
                        <a:lnTo>
                          <a:pt x="0" y="20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" y="47"/>
                        </a:lnTo>
                        <a:lnTo>
                          <a:pt x="3" y="49"/>
                        </a:lnTo>
                        <a:lnTo>
                          <a:pt x="6" y="54"/>
                        </a:lnTo>
                        <a:lnTo>
                          <a:pt x="10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8"/>
                        </a:lnTo>
                        <a:lnTo>
                          <a:pt x="38" y="71"/>
                        </a:lnTo>
                        <a:lnTo>
                          <a:pt x="43" y="71"/>
                        </a:lnTo>
                        <a:lnTo>
                          <a:pt x="43" y="46"/>
                        </a:lnTo>
                        <a:lnTo>
                          <a:pt x="35" y="44"/>
                        </a:lnTo>
                        <a:lnTo>
                          <a:pt x="28" y="41"/>
                        </a:lnTo>
                        <a:lnTo>
                          <a:pt x="23" y="39"/>
                        </a:lnTo>
                        <a:lnTo>
                          <a:pt x="19" y="37"/>
                        </a:lnTo>
                        <a:lnTo>
                          <a:pt x="14" y="33"/>
                        </a:lnTo>
                        <a:lnTo>
                          <a:pt x="11" y="29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19" y="6"/>
                        </a:lnTo>
                        <a:lnTo>
                          <a:pt x="28" y="3"/>
                        </a:lnTo>
                        <a:lnTo>
                          <a:pt x="35" y="1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4607" name="Group 521"/>
                <p:cNvGrpSpPr>
                  <a:grpSpLocks/>
                </p:cNvGrpSpPr>
                <p:nvPr/>
              </p:nvGrpSpPr>
              <p:grpSpPr bwMode="auto">
                <a:xfrm>
                  <a:off x="3407" y="3797"/>
                  <a:ext cx="44" cy="73"/>
                  <a:chOff x="3407" y="3797"/>
                  <a:chExt cx="44" cy="73"/>
                </a:xfrm>
              </p:grpSpPr>
              <p:sp>
                <p:nvSpPr>
                  <p:cNvPr id="144906" name="Freeform 522"/>
                  <p:cNvSpPr>
                    <a:spLocks/>
                  </p:cNvSpPr>
                  <p:nvPr/>
                </p:nvSpPr>
                <p:spPr bwMode="auto">
                  <a:xfrm>
                    <a:off x="3413" y="3799"/>
                    <a:ext cx="28" cy="28"/>
                  </a:xfrm>
                  <a:custGeom>
                    <a:avLst/>
                    <a:gdLst>
                      <a:gd name="T0" fmla="*/ 26 w 27"/>
                      <a:gd name="T1" fmla="*/ 0 h 28"/>
                      <a:gd name="T2" fmla="*/ 26 w 27"/>
                      <a:gd name="T3" fmla="*/ 16 h 28"/>
                      <a:gd name="T4" fmla="*/ 21 w 27"/>
                      <a:gd name="T5" fmla="*/ 18 h 28"/>
                      <a:gd name="T6" fmla="*/ 16 w 27"/>
                      <a:gd name="T7" fmla="*/ 19 h 28"/>
                      <a:gd name="T8" fmla="*/ 13 w 27"/>
                      <a:gd name="T9" fmla="*/ 21 h 28"/>
                      <a:gd name="T10" fmla="*/ 10 w 27"/>
                      <a:gd name="T11" fmla="*/ 23 h 28"/>
                      <a:gd name="T12" fmla="*/ 7 w 27"/>
                      <a:gd name="T13" fmla="*/ 27 h 28"/>
                      <a:gd name="T14" fmla="*/ 2 w 27"/>
                      <a:gd name="T15" fmla="*/ 22 h 28"/>
                      <a:gd name="T16" fmla="*/ 2 w 27"/>
                      <a:gd name="T17" fmla="*/ 19 h 28"/>
                      <a:gd name="T18" fmla="*/ 1 w 27"/>
                      <a:gd name="T19" fmla="*/ 16 h 28"/>
                      <a:gd name="T20" fmla="*/ 0 w 27"/>
                      <a:gd name="T21" fmla="*/ 13 h 28"/>
                      <a:gd name="T22" fmla="*/ 3 w 27"/>
                      <a:gd name="T23" fmla="*/ 9 h 28"/>
                      <a:gd name="T24" fmla="*/ 6 w 27"/>
                      <a:gd name="T25" fmla="*/ 7 h 28"/>
                      <a:gd name="T26" fmla="*/ 13 w 27"/>
                      <a:gd name="T27" fmla="*/ 4 h 28"/>
                      <a:gd name="T28" fmla="*/ 18 w 27"/>
                      <a:gd name="T29" fmla="*/ 2 h 28"/>
                      <a:gd name="T30" fmla="*/ 26 w 27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" h="28">
                        <a:moveTo>
                          <a:pt x="26" y="0"/>
                        </a:moveTo>
                        <a:lnTo>
                          <a:pt x="26" y="16"/>
                        </a:lnTo>
                        <a:lnTo>
                          <a:pt x="21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7" y="27"/>
                        </a:lnTo>
                        <a:lnTo>
                          <a:pt x="2" y="22"/>
                        </a:lnTo>
                        <a:lnTo>
                          <a:pt x="2" y="19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3" y="4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907" name="Freeform 523"/>
                  <p:cNvSpPr>
                    <a:spLocks/>
                  </p:cNvSpPr>
                  <p:nvPr/>
                </p:nvSpPr>
                <p:spPr bwMode="auto">
                  <a:xfrm>
                    <a:off x="3407" y="3798"/>
                    <a:ext cx="44" cy="72"/>
                  </a:xfrm>
                  <a:custGeom>
                    <a:avLst/>
                    <a:gdLst>
                      <a:gd name="T0" fmla="*/ 35 w 44"/>
                      <a:gd name="T1" fmla="*/ 0 h 73"/>
                      <a:gd name="T2" fmla="*/ 27 w 44"/>
                      <a:gd name="T3" fmla="*/ 2 h 73"/>
                      <a:gd name="T4" fmla="*/ 19 w 44"/>
                      <a:gd name="T5" fmla="*/ 5 h 73"/>
                      <a:gd name="T6" fmla="*/ 11 w 44"/>
                      <a:gd name="T7" fmla="*/ 8 h 73"/>
                      <a:gd name="T8" fmla="*/ 6 w 44"/>
                      <a:gd name="T9" fmla="*/ 12 h 73"/>
                      <a:gd name="T10" fmla="*/ 2 w 44"/>
                      <a:gd name="T11" fmla="*/ 15 h 73"/>
                      <a:gd name="T12" fmla="*/ 0 w 44"/>
                      <a:gd name="T13" fmla="*/ 20 h 73"/>
                      <a:gd name="T14" fmla="*/ 0 w 44"/>
                      <a:gd name="T15" fmla="*/ 32 h 73"/>
                      <a:gd name="T16" fmla="*/ 0 w 44"/>
                      <a:gd name="T17" fmla="*/ 43 h 73"/>
                      <a:gd name="T18" fmla="*/ 1 w 44"/>
                      <a:gd name="T19" fmla="*/ 47 h 73"/>
                      <a:gd name="T20" fmla="*/ 2 w 44"/>
                      <a:gd name="T21" fmla="*/ 50 h 73"/>
                      <a:gd name="T22" fmla="*/ 6 w 44"/>
                      <a:gd name="T23" fmla="*/ 54 h 73"/>
                      <a:gd name="T24" fmla="*/ 10 w 44"/>
                      <a:gd name="T25" fmla="*/ 58 h 73"/>
                      <a:gd name="T26" fmla="*/ 14 w 44"/>
                      <a:gd name="T27" fmla="*/ 61 h 73"/>
                      <a:gd name="T28" fmla="*/ 21 w 44"/>
                      <a:gd name="T29" fmla="*/ 65 h 73"/>
                      <a:gd name="T30" fmla="*/ 30 w 44"/>
                      <a:gd name="T31" fmla="*/ 68 h 73"/>
                      <a:gd name="T32" fmla="*/ 37 w 44"/>
                      <a:gd name="T33" fmla="*/ 71 h 73"/>
                      <a:gd name="T34" fmla="*/ 43 w 44"/>
                      <a:gd name="T35" fmla="*/ 72 h 73"/>
                      <a:gd name="T36" fmla="*/ 43 w 44"/>
                      <a:gd name="T37" fmla="*/ 46 h 73"/>
                      <a:gd name="T38" fmla="*/ 35 w 44"/>
                      <a:gd name="T39" fmla="*/ 44 h 73"/>
                      <a:gd name="T40" fmla="*/ 28 w 44"/>
                      <a:gd name="T41" fmla="*/ 41 h 73"/>
                      <a:gd name="T42" fmla="*/ 23 w 44"/>
                      <a:gd name="T43" fmla="*/ 40 h 73"/>
                      <a:gd name="T44" fmla="*/ 19 w 44"/>
                      <a:gd name="T45" fmla="*/ 37 h 73"/>
                      <a:gd name="T46" fmla="*/ 14 w 44"/>
                      <a:gd name="T47" fmla="*/ 33 h 73"/>
                      <a:gd name="T48" fmla="*/ 11 w 44"/>
                      <a:gd name="T49" fmla="*/ 30 h 73"/>
                      <a:gd name="T50" fmla="*/ 8 w 44"/>
                      <a:gd name="T51" fmla="*/ 25 h 73"/>
                      <a:gd name="T52" fmla="*/ 7 w 44"/>
                      <a:gd name="T53" fmla="*/ 20 h 73"/>
                      <a:gd name="T54" fmla="*/ 8 w 44"/>
                      <a:gd name="T55" fmla="*/ 15 h 73"/>
                      <a:gd name="T56" fmla="*/ 11 w 44"/>
                      <a:gd name="T57" fmla="*/ 11 h 73"/>
                      <a:gd name="T58" fmla="*/ 19 w 44"/>
                      <a:gd name="T59" fmla="*/ 6 h 73"/>
                      <a:gd name="T60" fmla="*/ 28 w 44"/>
                      <a:gd name="T61" fmla="*/ 4 h 73"/>
                      <a:gd name="T62" fmla="*/ 35 w 44"/>
                      <a:gd name="T63" fmla="*/ 2 h 73"/>
                      <a:gd name="T64" fmla="*/ 35 w 44"/>
                      <a:gd name="T65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" h="73">
                        <a:moveTo>
                          <a:pt x="35" y="0"/>
                        </a:moveTo>
                        <a:lnTo>
                          <a:pt x="27" y="2"/>
                        </a:lnTo>
                        <a:lnTo>
                          <a:pt x="19" y="5"/>
                        </a:ln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2" y="15"/>
                        </a:lnTo>
                        <a:lnTo>
                          <a:pt x="0" y="20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2" y="50"/>
                        </a:lnTo>
                        <a:lnTo>
                          <a:pt x="6" y="54"/>
                        </a:lnTo>
                        <a:lnTo>
                          <a:pt x="10" y="58"/>
                        </a:lnTo>
                        <a:lnTo>
                          <a:pt x="14" y="61"/>
                        </a:lnTo>
                        <a:lnTo>
                          <a:pt x="21" y="65"/>
                        </a:lnTo>
                        <a:lnTo>
                          <a:pt x="30" y="68"/>
                        </a:lnTo>
                        <a:lnTo>
                          <a:pt x="37" y="71"/>
                        </a:lnTo>
                        <a:lnTo>
                          <a:pt x="43" y="72"/>
                        </a:lnTo>
                        <a:lnTo>
                          <a:pt x="43" y="46"/>
                        </a:lnTo>
                        <a:lnTo>
                          <a:pt x="35" y="44"/>
                        </a:lnTo>
                        <a:lnTo>
                          <a:pt x="28" y="41"/>
                        </a:lnTo>
                        <a:lnTo>
                          <a:pt x="23" y="40"/>
                        </a:lnTo>
                        <a:lnTo>
                          <a:pt x="19" y="37"/>
                        </a:lnTo>
                        <a:lnTo>
                          <a:pt x="14" y="33"/>
                        </a:lnTo>
                        <a:lnTo>
                          <a:pt x="11" y="30"/>
                        </a:lnTo>
                        <a:lnTo>
                          <a:pt x="8" y="25"/>
                        </a:lnTo>
                        <a:lnTo>
                          <a:pt x="7" y="20"/>
                        </a:lnTo>
                        <a:lnTo>
                          <a:pt x="8" y="15"/>
                        </a:lnTo>
                        <a:lnTo>
                          <a:pt x="11" y="11"/>
                        </a:lnTo>
                        <a:lnTo>
                          <a:pt x="19" y="6"/>
                        </a:lnTo>
                        <a:lnTo>
                          <a:pt x="28" y="4"/>
                        </a:lnTo>
                        <a:lnTo>
                          <a:pt x="35" y="2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4608" name="Group 524"/>
                <p:cNvGrpSpPr>
                  <a:grpSpLocks/>
                </p:cNvGrpSpPr>
                <p:nvPr/>
              </p:nvGrpSpPr>
              <p:grpSpPr bwMode="auto">
                <a:xfrm>
                  <a:off x="3397" y="3746"/>
                  <a:ext cx="45" cy="72"/>
                  <a:chOff x="3397" y="3746"/>
                  <a:chExt cx="45" cy="72"/>
                </a:xfrm>
              </p:grpSpPr>
              <p:sp>
                <p:nvSpPr>
                  <p:cNvPr id="144909" name="Freeform 525"/>
                  <p:cNvSpPr>
                    <a:spLocks/>
                  </p:cNvSpPr>
                  <p:nvPr/>
                </p:nvSpPr>
                <p:spPr bwMode="auto">
                  <a:xfrm>
                    <a:off x="3405" y="3747"/>
                    <a:ext cx="27" cy="28"/>
                  </a:xfrm>
                  <a:custGeom>
                    <a:avLst/>
                    <a:gdLst>
                      <a:gd name="T0" fmla="*/ 25 w 26"/>
                      <a:gd name="T1" fmla="*/ 0 h 28"/>
                      <a:gd name="T2" fmla="*/ 25 w 26"/>
                      <a:gd name="T3" fmla="*/ 15 h 28"/>
                      <a:gd name="T4" fmla="*/ 20 w 26"/>
                      <a:gd name="T5" fmla="*/ 17 h 28"/>
                      <a:gd name="T6" fmla="*/ 16 w 26"/>
                      <a:gd name="T7" fmla="*/ 19 h 28"/>
                      <a:gd name="T8" fmla="*/ 12 w 26"/>
                      <a:gd name="T9" fmla="*/ 21 h 28"/>
                      <a:gd name="T10" fmla="*/ 10 w 26"/>
                      <a:gd name="T11" fmla="*/ 23 h 28"/>
                      <a:gd name="T12" fmla="*/ 6 w 26"/>
                      <a:gd name="T13" fmla="*/ 27 h 28"/>
                      <a:gd name="T14" fmla="*/ 2 w 26"/>
                      <a:gd name="T15" fmla="*/ 22 h 28"/>
                      <a:gd name="T16" fmla="*/ 1 w 26"/>
                      <a:gd name="T17" fmla="*/ 19 h 28"/>
                      <a:gd name="T18" fmla="*/ 0 w 26"/>
                      <a:gd name="T19" fmla="*/ 16 h 28"/>
                      <a:gd name="T20" fmla="*/ 0 w 26"/>
                      <a:gd name="T21" fmla="*/ 13 h 28"/>
                      <a:gd name="T22" fmla="*/ 2 w 26"/>
                      <a:gd name="T23" fmla="*/ 9 h 28"/>
                      <a:gd name="T24" fmla="*/ 6 w 26"/>
                      <a:gd name="T25" fmla="*/ 7 h 28"/>
                      <a:gd name="T26" fmla="*/ 12 w 26"/>
                      <a:gd name="T27" fmla="*/ 3 h 28"/>
                      <a:gd name="T28" fmla="*/ 17 w 26"/>
                      <a:gd name="T29" fmla="*/ 2 h 28"/>
                      <a:gd name="T30" fmla="*/ 25 w 26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" h="28">
                        <a:moveTo>
                          <a:pt x="25" y="0"/>
                        </a:moveTo>
                        <a:lnTo>
                          <a:pt x="25" y="15"/>
                        </a:lnTo>
                        <a:lnTo>
                          <a:pt x="20" y="17"/>
                        </a:lnTo>
                        <a:lnTo>
                          <a:pt x="16" y="19"/>
                        </a:lnTo>
                        <a:lnTo>
                          <a:pt x="12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2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6" y="7"/>
                        </a:lnTo>
                        <a:lnTo>
                          <a:pt x="12" y="3"/>
                        </a:lnTo>
                        <a:lnTo>
                          <a:pt x="17" y="2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910" name="Freeform 526"/>
                  <p:cNvSpPr>
                    <a:spLocks/>
                  </p:cNvSpPr>
                  <p:nvPr/>
                </p:nvSpPr>
                <p:spPr bwMode="auto">
                  <a:xfrm>
                    <a:off x="3397" y="3747"/>
                    <a:ext cx="45" cy="71"/>
                  </a:xfrm>
                  <a:custGeom>
                    <a:avLst/>
                    <a:gdLst>
                      <a:gd name="T0" fmla="*/ 36 w 45"/>
                      <a:gd name="T1" fmla="*/ 0 h 72"/>
                      <a:gd name="T2" fmla="*/ 27 w 45"/>
                      <a:gd name="T3" fmla="*/ 2 h 72"/>
                      <a:gd name="T4" fmla="*/ 19 w 45"/>
                      <a:gd name="T5" fmla="*/ 4 h 72"/>
                      <a:gd name="T6" fmla="*/ 11 w 45"/>
                      <a:gd name="T7" fmla="*/ 8 h 72"/>
                      <a:gd name="T8" fmla="*/ 6 w 45"/>
                      <a:gd name="T9" fmla="*/ 12 h 72"/>
                      <a:gd name="T10" fmla="*/ 3 w 45"/>
                      <a:gd name="T11" fmla="*/ 15 h 72"/>
                      <a:gd name="T12" fmla="*/ 0 w 45"/>
                      <a:gd name="T13" fmla="*/ 19 h 72"/>
                      <a:gd name="T14" fmla="*/ 0 w 45"/>
                      <a:gd name="T15" fmla="*/ 31 h 72"/>
                      <a:gd name="T16" fmla="*/ 0 w 45"/>
                      <a:gd name="T17" fmla="*/ 42 h 72"/>
                      <a:gd name="T18" fmla="*/ 1 w 45"/>
                      <a:gd name="T19" fmla="*/ 46 h 72"/>
                      <a:gd name="T20" fmla="*/ 3 w 45"/>
                      <a:gd name="T21" fmla="*/ 49 h 72"/>
                      <a:gd name="T22" fmla="*/ 6 w 45"/>
                      <a:gd name="T23" fmla="*/ 54 h 72"/>
                      <a:gd name="T24" fmla="*/ 10 w 45"/>
                      <a:gd name="T25" fmla="*/ 58 h 72"/>
                      <a:gd name="T26" fmla="*/ 15 w 45"/>
                      <a:gd name="T27" fmla="*/ 61 h 72"/>
                      <a:gd name="T28" fmla="*/ 22 w 45"/>
                      <a:gd name="T29" fmla="*/ 65 h 72"/>
                      <a:gd name="T30" fmla="*/ 30 w 45"/>
                      <a:gd name="T31" fmla="*/ 67 h 72"/>
                      <a:gd name="T32" fmla="*/ 38 w 45"/>
                      <a:gd name="T33" fmla="*/ 70 h 72"/>
                      <a:gd name="T34" fmla="*/ 43 w 45"/>
                      <a:gd name="T35" fmla="*/ 71 h 72"/>
                      <a:gd name="T36" fmla="*/ 44 w 45"/>
                      <a:gd name="T37" fmla="*/ 46 h 72"/>
                      <a:gd name="T38" fmla="*/ 36 w 45"/>
                      <a:gd name="T39" fmla="*/ 43 h 72"/>
                      <a:gd name="T40" fmla="*/ 28 w 45"/>
                      <a:gd name="T41" fmla="*/ 41 h 72"/>
                      <a:gd name="T42" fmla="*/ 23 w 45"/>
                      <a:gd name="T43" fmla="*/ 39 h 72"/>
                      <a:gd name="T44" fmla="*/ 19 w 45"/>
                      <a:gd name="T45" fmla="*/ 36 h 72"/>
                      <a:gd name="T46" fmla="*/ 14 w 45"/>
                      <a:gd name="T47" fmla="*/ 33 h 72"/>
                      <a:gd name="T48" fmla="*/ 11 w 45"/>
                      <a:gd name="T49" fmla="*/ 29 h 72"/>
                      <a:gd name="T50" fmla="*/ 9 w 45"/>
                      <a:gd name="T51" fmla="*/ 25 h 72"/>
                      <a:gd name="T52" fmla="*/ 8 w 45"/>
                      <a:gd name="T53" fmla="*/ 19 h 72"/>
                      <a:gd name="T54" fmla="*/ 8 w 45"/>
                      <a:gd name="T55" fmla="*/ 14 h 72"/>
                      <a:gd name="T56" fmla="*/ 12 w 45"/>
                      <a:gd name="T57" fmla="*/ 11 h 72"/>
                      <a:gd name="T58" fmla="*/ 19 w 45"/>
                      <a:gd name="T59" fmla="*/ 5 h 72"/>
                      <a:gd name="T60" fmla="*/ 28 w 45"/>
                      <a:gd name="T61" fmla="*/ 3 h 72"/>
                      <a:gd name="T62" fmla="*/ 36 w 45"/>
                      <a:gd name="T63" fmla="*/ 1 h 72"/>
                      <a:gd name="T64" fmla="*/ 36 w 45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5" h="72">
                        <a:moveTo>
                          <a:pt x="36" y="0"/>
                        </a:moveTo>
                        <a:lnTo>
                          <a:pt x="27" y="2"/>
                        </a:lnTo>
                        <a:lnTo>
                          <a:pt x="19" y="4"/>
                        </a:ln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3" y="15"/>
                        </a:ln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" y="46"/>
                        </a:lnTo>
                        <a:lnTo>
                          <a:pt x="3" y="49"/>
                        </a:lnTo>
                        <a:lnTo>
                          <a:pt x="6" y="54"/>
                        </a:lnTo>
                        <a:lnTo>
                          <a:pt x="10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7"/>
                        </a:lnTo>
                        <a:lnTo>
                          <a:pt x="38" y="70"/>
                        </a:lnTo>
                        <a:lnTo>
                          <a:pt x="43" y="71"/>
                        </a:lnTo>
                        <a:lnTo>
                          <a:pt x="44" y="46"/>
                        </a:lnTo>
                        <a:lnTo>
                          <a:pt x="36" y="43"/>
                        </a:lnTo>
                        <a:lnTo>
                          <a:pt x="28" y="41"/>
                        </a:lnTo>
                        <a:lnTo>
                          <a:pt x="23" y="39"/>
                        </a:lnTo>
                        <a:lnTo>
                          <a:pt x="19" y="36"/>
                        </a:lnTo>
                        <a:lnTo>
                          <a:pt x="14" y="33"/>
                        </a:lnTo>
                        <a:lnTo>
                          <a:pt x="11" y="29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19" y="5"/>
                        </a:lnTo>
                        <a:lnTo>
                          <a:pt x="28" y="3"/>
                        </a:lnTo>
                        <a:lnTo>
                          <a:pt x="36" y="1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  <p:grpSp>
            <p:nvGrpSpPr>
              <p:cNvPr id="24596" name="Group 527"/>
              <p:cNvGrpSpPr>
                <a:grpSpLocks/>
              </p:cNvGrpSpPr>
              <p:nvPr/>
            </p:nvGrpSpPr>
            <p:grpSpPr bwMode="auto">
              <a:xfrm>
                <a:off x="3375" y="3594"/>
                <a:ext cx="59" cy="174"/>
                <a:chOff x="3375" y="3594"/>
                <a:chExt cx="59" cy="174"/>
              </a:xfrm>
            </p:grpSpPr>
            <p:grpSp>
              <p:nvGrpSpPr>
                <p:cNvPr id="24597" name="Group 528"/>
                <p:cNvGrpSpPr>
                  <a:grpSpLocks/>
                </p:cNvGrpSpPr>
                <p:nvPr/>
              </p:nvGrpSpPr>
              <p:grpSpPr bwMode="auto">
                <a:xfrm>
                  <a:off x="3389" y="3696"/>
                  <a:ext cx="45" cy="72"/>
                  <a:chOff x="3389" y="3696"/>
                  <a:chExt cx="45" cy="72"/>
                </a:xfrm>
              </p:grpSpPr>
              <p:sp>
                <p:nvSpPr>
                  <p:cNvPr id="144913" name="Freeform 529"/>
                  <p:cNvSpPr>
                    <a:spLocks/>
                  </p:cNvSpPr>
                  <p:nvPr/>
                </p:nvSpPr>
                <p:spPr bwMode="auto">
                  <a:xfrm>
                    <a:off x="3396" y="3697"/>
                    <a:ext cx="28" cy="28"/>
                  </a:xfrm>
                  <a:custGeom>
                    <a:avLst/>
                    <a:gdLst>
                      <a:gd name="T0" fmla="*/ 26 w 27"/>
                      <a:gd name="T1" fmla="*/ 0 h 28"/>
                      <a:gd name="T2" fmla="*/ 26 w 27"/>
                      <a:gd name="T3" fmla="*/ 15 h 28"/>
                      <a:gd name="T4" fmla="*/ 21 w 27"/>
                      <a:gd name="T5" fmla="*/ 18 h 28"/>
                      <a:gd name="T6" fmla="*/ 16 w 27"/>
                      <a:gd name="T7" fmla="*/ 19 h 28"/>
                      <a:gd name="T8" fmla="*/ 13 w 27"/>
                      <a:gd name="T9" fmla="*/ 21 h 28"/>
                      <a:gd name="T10" fmla="*/ 10 w 27"/>
                      <a:gd name="T11" fmla="*/ 23 h 28"/>
                      <a:gd name="T12" fmla="*/ 7 w 27"/>
                      <a:gd name="T13" fmla="*/ 27 h 28"/>
                      <a:gd name="T14" fmla="*/ 2 w 27"/>
                      <a:gd name="T15" fmla="*/ 22 h 28"/>
                      <a:gd name="T16" fmla="*/ 2 w 27"/>
                      <a:gd name="T17" fmla="*/ 19 h 28"/>
                      <a:gd name="T18" fmla="*/ 1 w 27"/>
                      <a:gd name="T19" fmla="*/ 16 h 28"/>
                      <a:gd name="T20" fmla="*/ 0 w 27"/>
                      <a:gd name="T21" fmla="*/ 13 h 28"/>
                      <a:gd name="T22" fmla="*/ 3 w 27"/>
                      <a:gd name="T23" fmla="*/ 9 h 28"/>
                      <a:gd name="T24" fmla="*/ 6 w 27"/>
                      <a:gd name="T25" fmla="*/ 7 h 28"/>
                      <a:gd name="T26" fmla="*/ 13 w 27"/>
                      <a:gd name="T27" fmla="*/ 3 h 28"/>
                      <a:gd name="T28" fmla="*/ 18 w 27"/>
                      <a:gd name="T29" fmla="*/ 2 h 28"/>
                      <a:gd name="T30" fmla="*/ 26 w 27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" h="28">
                        <a:moveTo>
                          <a:pt x="26" y="0"/>
                        </a:moveTo>
                        <a:lnTo>
                          <a:pt x="26" y="15"/>
                        </a:lnTo>
                        <a:lnTo>
                          <a:pt x="21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7" y="27"/>
                        </a:lnTo>
                        <a:lnTo>
                          <a:pt x="2" y="22"/>
                        </a:lnTo>
                        <a:lnTo>
                          <a:pt x="2" y="19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3" y="3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914" name="Freeform 530"/>
                  <p:cNvSpPr>
                    <a:spLocks/>
                  </p:cNvSpPr>
                  <p:nvPr/>
                </p:nvSpPr>
                <p:spPr bwMode="auto">
                  <a:xfrm>
                    <a:off x="3388" y="3696"/>
                    <a:ext cx="45" cy="71"/>
                  </a:xfrm>
                  <a:custGeom>
                    <a:avLst/>
                    <a:gdLst>
                      <a:gd name="T0" fmla="*/ 36 w 45"/>
                      <a:gd name="T1" fmla="*/ 0 h 72"/>
                      <a:gd name="T2" fmla="*/ 28 w 45"/>
                      <a:gd name="T3" fmla="*/ 2 h 72"/>
                      <a:gd name="T4" fmla="*/ 19 w 45"/>
                      <a:gd name="T5" fmla="*/ 4 h 72"/>
                      <a:gd name="T6" fmla="*/ 12 w 45"/>
                      <a:gd name="T7" fmla="*/ 8 h 72"/>
                      <a:gd name="T8" fmla="*/ 7 w 45"/>
                      <a:gd name="T9" fmla="*/ 12 h 72"/>
                      <a:gd name="T10" fmla="*/ 3 w 45"/>
                      <a:gd name="T11" fmla="*/ 15 h 72"/>
                      <a:gd name="T12" fmla="*/ 0 w 45"/>
                      <a:gd name="T13" fmla="*/ 19 h 72"/>
                      <a:gd name="T14" fmla="*/ 0 w 45"/>
                      <a:gd name="T15" fmla="*/ 31 h 72"/>
                      <a:gd name="T16" fmla="*/ 0 w 45"/>
                      <a:gd name="T17" fmla="*/ 42 h 72"/>
                      <a:gd name="T18" fmla="*/ 2 w 45"/>
                      <a:gd name="T19" fmla="*/ 46 h 72"/>
                      <a:gd name="T20" fmla="*/ 3 w 45"/>
                      <a:gd name="T21" fmla="*/ 49 h 72"/>
                      <a:gd name="T22" fmla="*/ 7 w 45"/>
                      <a:gd name="T23" fmla="*/ 54 h 72"/>
                      <a:gd name="T24" fmla="*/ 11 w 45"/>
                      <a:gd name="T25" fmla="*/ 58 h 72"/>
                      <a:gd name="T26" fmla="*/ 15 w 45"/>
                      <a:gd name="T27" fmla="*/ 61 h 72"/>
                      <a:gd name="T28" fmla="*/ 22 w 45"/>
                      <a:gd name="T29" fmla="*/ 65 h 72"/>
                      <a:gd name="T30" fmla="*/ 30 w 45"/>
                      <a:gd name="T31" fmla="*/ 68 h 72"/>
                      <a:gd name="T32" fmla="*/ 38 w 45"/>
                      <a:gd name="T33" fmla="*/ 70 h 72"/>
                      <a:gd name="T34" fmla="*/ 44 w 45"/>
                      <a:gd name="T35" fmla="*/ 71 h 72"/>
                      <a:gd name="T36" fmla="*/ 44 w 45"/>
                      <a:gd name="T37" fmla="*/ 46 h 72"/>
                      <a:gd name="T38" fmla="*/ 36 w 45"/>
                      <a:gd name="T39" fmla="*/ 43 h 72"/>
                      <a:gd name="T40" fmla="*/ 29 w 45"/>
                      <a:gd name="T41" fmla="*/ 41 h 72"/>
                      <a:gd name="T42" fmla="*/ 24 w 45"/>
                      <a:gd name="T43" fmla="*/ 39 h 72"/>
                      <a:gd name="T44" fmla="*/ 19 w 45"/>
                      <a:gd name="T45" fmla="*/ 37 h 72"/>
                      <a:gd name="T46" fmla="*/ 15 w 45"/>
                      <a:gd name="T47" fmla="*/ 33 h 72"/>
                      <a:gd name="T48" fmla="*/ 12 w 45"/>
                      <a:gd name="T49" fmla="*/ 29 h 72"/>
                      <a:gd name="T50" fmla="*/ 9 w 45"/>
                      <a:gd name="T51" fmla="*/ 25 h 72"/>
                      <a:gd name="T52" fmla="*/ 8 w 45"/>
                      <a:gd name="T53" fmla="*/ 19 h 72"/>
                      <a:gd name="T54" fmla="*/ 8 w 45"/>
                      <a:gd name="T55" fmla="*/ 14 h 72"/>
                      <a:gd name="T56" fmla="*/ 12 w 45"/>
                      <a:gd name="T57" fmla="*/ 11 h 72"/>
                      <a:gd name="T58" fmla="*/ 20 w 45"/>
                      <a:gd name="T59" fmla="*/ 5 h 72"/>
                      <a:gd name="T60" fmla="*/ 29 w 45"/>
                      <a:gd name="T61" fmla="*/ 3 h 72"/>
                      <a:gd name="T62" fmla="*/ 36 w 45"/>
                      <a:gd name="T63" fmla="*/ 1 h 72"/>
                      <a:gd name="T64" fmla="*/ 36 w 45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5" h="72">
                        <a:moveTo>
                          <a:pt x="36" y="0"/>
                        </a:moveTo>
                        <a:lnTo>
                          <a:pt x="28" y="2"/>
                        </a:lnTo>
                        <a:lnTo>
                          <a:pt x="19" y="4"/>
                        </a:lnTo>
                        <a:lnTo>
                          <a:pt x="12" y="8"/>
                        </a:lnTo>
                        <a:lnTo>
                          <a:pt x="7" y="12"/>
                        </a:lnTo>
                        <a:lnTo>
                          <a:pt x="3" y="15"/>
                        </a:ln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2" y="46"/>
                        </a:lnTo>
                        <a:lnTo>
                          <a:pt x="3" y="49"/>
                        </a:lnTo>
                        <a:lnTo>
                          <a:pt x="7" y="54"/>
                        </a:lnTo>
                        <a:lnTo>
                          <a:pt x="11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8"/>
                        </a:lnTo>
                        <a:lnTo>
                          <a:pt x="38" y="70"/>
                        </a:lnTo>
                        <a:lnTo>
                          <a:pt x="44" y="71"/>
                        </a:lnTo>
                        <a:lnTo>
                          <a:pt x="44" y="46"/>
                        </a:lnTo>
                        <a:lnTo>
                          <a:pt x="36" y="43"/>
                        </a:lnTo>
                        <a:lnTo>
                          <a:pt x="29" y="41"/>
                        </a:lnTo>
                        <a:lnTo>
                          <a:pt x="24" y="39"/>
                        </a:lnTo>
                        <a:lnTo>
                          <a:pt x="19" y="37"/>
                        </a:lnTo>
                        <a:lnTo>
                          <a:pt x="15" y="33"/>
                        </a:lnTo>
                        <a:lnTo>
                          <a:pt x="12" y="29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20" y="5"/>
                        </a:lnTo>
                        <a:lnTo>
                          <a:pt x="29" y="3"/>
                        </a:lnTo>
                        <a:lnTo>
                          <a:pt x="36" y="1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4598" name="Group 531"/>
                <p:cNvGrpSpPr>
                  <a:grpSpLocks/>
                </p:cNvGrpSpPr>
                <p:nvPr/>
              </p:nvGrpSpPr>
              <p:grpSpPr bwMode="auto">
                <a:xfrm>
                  <a:off x="3384" y="3645"/>
                  <a:ext cx="45" cy="73"/>
                  <a:chOff x="3384" y="3645"/>
                  <a:chExt cx="45" cy="73"/>
                </a:xfrm>
              </p:grpSpPr>
              <p:sp>
                <p:nvSpPr>
                  <p:cNvPr id="144916" name="Freeform 532"/>
                  <p:cNvSpPr>
                    <a:spLocks/>
                  </p:cNvSpPr>
                  <p:nvPr/>
                </p:nvSpPr>
                <p:spPr bwMode="auto">
                  <a:xfrm>
                    <a:off x="3391" y="3646"/>
                    <a:ext cx="27" cy="28"/>
                  </a:xfrm>
                  <a:custGeom>
                    <a:avLst/>
                    <a:gdLst>
                      <a:gd name="T0" fmla="*/ 25 w 26"/>
                      <a:gd name="T1" fmla="*/ 0 h 28"/>
                      <a:gd name="T2" fmla="*/ 25 w 26"/>
                      <a:gd name="T3" fmla="*/ 15 h 28"/>
                      <a:gd name="T4" fmla="*/ 20 w 26"/>
                      <a:gd name="T5" fmla="*/ 18 h 28"/>
                      <a:gd name="T6" fmla="*/ 16 w 26"/>
                      <a:gd name="T7" fmla="*/ 19 h 28"/>
                      <a:gd name="T8" fmla="*/ 13 w 26"/>
                      <a:gd name="T9" fmla="*/ 21 h 28"/>
                      <a:gd name="T10" fmla="*/ 10 w 26"/>
                      <a:gd name="T11" fmla="*/ 23 h 28"/>
                      <a:gd name="T12" fmla="*/ 6 w 26"/>
                      <a:gd name="T13" fmla="*/ 27 h 28"/>
                      <a:gd name="T14" fmla="*/ 2 w 26"/>
                      <a:gd name="T15" fmla="*/ 22 h 28"/>
                      <a:gd name="T16" fmla="*/ 1 w 26"/>
                      <a:gd name="T17" fmla="*/ 19 h 28"/>
                      <a:gd name="T18" fmla="*/ 0 w 26"/>
                      <a:gd name="T19" fmla="*/ 16 h 28"/>
                      <a:gd name="T20" fmla="*/ 0 w 26"/>
                      <a:gd name="T21" fmla="*/ 13 h 28"/>
                      <a:gd name="T22" fmla="*/ 2 w 26"/>
                      <a:gd name="T23" fmla="*/ 9 h 28"/>
                      <a:gd name="T24" fmla="*/ 6 w 26"/>
                      <a:gd name="T25" fmla="*/ 7 h 28"/>
                      <a:gd name="T26" fmla="*/ 13 w 26"/>
                      <a:gd name="T27" fmla="*/ 3 h 28"/>
                      <a:gd name="T28" fmla="*/ 17 w 26"/>
                      <a:gd name="T29" fmla="*/ 2 h 28"/>
                      <a:gd name="T30" fmla="*/ 25 w 26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" h="28">
                        <a:moveTo>
                          <a:pt x="25" y="0"/>
                        </a:moveTo>
                        <a:lnTo>
                          <a:pt x="25" y="15"/>
                        </a:lnTo>
                        <a:lnTo>
                          <a:pt x="20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2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6" y="7"/>
                        </a:lnTo>
                        <a:lnTo>
                          <a:pt x="13" y="3"/>
                        </a:lnTo>
                        <a:lnTo>
                          <a:pt x="17" y="2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917" name="Freeform 533"/>
                  <p:cNvSpPr>
                    <a:spLocks/>
                  </p:cNvSpPr>
                  <p:nvPr/>
                </p:nvSpPr>
                <p:spPr bwMode="auto">
                  <a:xfrm>
                    <a:off x="3384" y="3645"/>
                    <a:ext cx="45" cy="72"/>
                  </a:xfrm>
                  <a:custGeom>
                    <a:avLst/>
                    <a:gdLst>
                      <a:gd name="T0" fmla="*/ 36 w 45"/>
                      <a:gd name="T1" fmla="*/ 0 h 73"/>
                      <a:gd name="T2" fmla="*/ 28 w 45"/>
                      <a:gd name="T3" fmla="*/ 2 h 73"/>
                      <a:gd name="T4" fmla="*/ 19 w 45"/>
                      <a:gd name="T5" fmla="*/ 5 h 73"/>
                      <a:gd name="T6" fmla="*/ 11 w 45"/>
                      <a:gd name="T7" fmla="*/ 8 h 73"/>
                      <a:gd name="T8" fmla="*/ 7 w 45"/>
                      <a:gd name="T9" fmla="*/ 12 h 73"/>
                      <a:gd name="T10" fmla="*/ 3 w 45"/>
                      <a:gd name="T11" fmla="*/ 15 h 73"/>
                      <a:gd name="T12" fmla="*/ 0 w 45"/>
                      <a:gd name="T13" fmla="*/ 20 h 73"/>
                      <a:gd name="T14" fmla="*/ 0 w 45"/>
                      <a:gd name="T15" fmla="*/ 32 h 73"/>
                      <a:gd name="T16" fmla="*/ 0 w 45"/>
                      <a:gd name="T17" fmla="*/ 42 h 73"/>
                      <a:gd name="T18" fmla="*/ 1 w 45"/>
                      <a:gd name="T19" fmla="*/ 47 h 73"/>
                      <a:gd name="T20" fmla="*/ 3 w 45"/>
                      <a:gd name="T21" fmla="*/ 50 h 73"/>
                      <a:gd name="T22" fmla="*/ 6 w 45"/>
                      <a:gd name="T23" fmla="*/ 54 h 73"/>
                      <a:gd name="T24" fmla="*/ 11 w 45"/>
                      <a:gd name="T25" fmla="*/ 58 h 73"/>
                      <a:gd name="T26" fmla="*/ 15 w 45"/>
                      <a:gd name="T27" fmla="*/ 61 h 73"/>
                      <a:gd name="T28" fmla="*/ 22 w 45"/>
                      <a:gd name="T29" fmla="*/ 65 h 73"/>
                      <a:gd name="T30" fmla="*/ 30 w 45"/>
                      <a:gd name="T31" fmla="*/ 68 h 73"/>
                      <a:gd name="T32" fmla="*/ 38 w 45"/>
                      <a:gd name="T33" fmla="*/ 71 h 73"/>
                      <a:gd name="T34" fmla="*/ 43 w 45"/>
                      <a:gd name="T35" fmla="*/ 72 h 73"/>
                      <a:gd name="T36" fmla="*/ 44 w 45"/>
                      <a:gd name="T37" fmla="*/ 46 h 73"/>
                      <a:gd name="T38" fmla="*/ 36 w 45"/>
                      <a:gd name="T39" fmla="*/ 44 h 73"/>
                      <a:gd name="T40" fmla="*/ 28 w 45"/>
                      <a:gd name="T41" fmla="*/ 41 h 73"/>
                      <a:gd name="T42" fmla="*/ 24 w 45"/>
                      <a:gd name="T43" fmla="*/ 39 h 73"/>
                      <a:gd name="T44" fmla="*/ 19 w 45"/>
                      <a:gd name="T45" fmla="*/ 37 h 73"/>
                      <a:gd name="T46" fmla="*/ 15 w 45"/>
                      <a:gd name="T47" fmla="*/ 33 h 73"/>
                      <a:gd name="T48" fmla="*/ 11 w 45"/>
                      <a:gd name="T49" fmla="*/ 30 h 73"/>
                      <a:gd name="T50" fmla="*/ 9 w 45"/>
                      <a:gd name="T51" fmla="*/ 25 h 73"/>
                      <a:gd name="T52" fmla="*/ 8 w 45"/>
                      <a:gd name="T53" fmla="*/ 19 h 73"/>
                      <a:gd name="T54" fmla="*/ 8 w 45"/>
                      <a:gd name="T55" fmla="*/ 14 h 73"/>
                      <a:gd name="T56" fmla="*/ 12 w 45"/>
                      <a:gd name="T57" fmla="*/ 11 h 73"/>
                      <a:gd name="T58" fmla="*/ 19 w 45"/>
                      <a:gd name="T59" fmla="*/ 6 h 73"/>
                      <a:gd name="T60" fmla="*/ 28 w 45"/>
                      <a:gd name="T61" fmla="*/ 3 h 73"/>
                      <a:gd name="T62" fmla="*/ 36 w 45"/>
                      <a:gd name="T63" fmla="*/ 1 h 73"/>
                      <a:gd name="T64" fmla="*/ 36 w 45"/>
                      <a:gd name="T65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5" h="73">
                        <a:moveTo>
                          <a:pt x="36" y="0"/>
                        </a:moveTo>
                        <a:lnTo>
                          <a:pt x="28" y="2"/>
                        </a:lnTo>
                        <a:lnTo>
                          <a:pt x="19" y="5"/>
                        </a:lnTo>
                        <a:lnTo>
                          <a:pt x="11" y="8"/>
                        </a:lnTo>
                        <a:lnTo>
                          <a:pt x="7" y="12"/>
                        </a:lnTo>
                        <a:lnTo>
                          <a:pt x="3" y="15"/>
                        </a:lnTo>
                        <a:lnTo>
                          <a:pt x="0" y="20"/>
                        </a:lnTo>
                        <a:lnTo>
                          <a:pt x="0" y="32"/>
                        </a:lnTo>
                        <a:lnTo>
                          <a:pt x="0" y="42"/>
                        </a:lnTo>
                        <a:lnTo>
                          <a:pt x="1" y="47"/>
                        </a:lnTo>
                        <a:lnTo>
                          <a:pt x="3" y="50"/>
                        </a:lnTo>
                        <a:lnTo>
                          <a:pt x="6" y="54"/>
                        </a:lnTo>
                        <a:lnTo>
                          <a:pt x="11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8"/>
                        </a:lnTo>
                        <a:lnTo>
                          <a:pt x="38" y="71"/>
                        </a:lnTo>
                        <a:lnTo>
                          <a:pt x="43" y="72"/>
                        </a:lnTo>
                        <a:lnTo>
                          <a:pt x="44" y="46"/>
                        </a:lnTo>
                        <a:lnTo>
                          <a:pt x="36" y="44"/>
                        </a:lnTo>
                        <a:lnTo>
                          <a:pt x="28" y="41"/>
                        </a:lnTo>
                        <a:lnTo>
                          <a:pt x="24" y="39"/>
                        </a:lnTo>
                        <a:lnTo>
                          <a:pt x="19" y="37"/>
                        </a:lnTo>
                        <a:lnTo>
                          <a:pt x="15" y="33"/>
                        </a:lnTo>
                        <a:lnTo>
                          <a:pt x="11" y="30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19" y="6"/>
                        </a:lnTo>
                        <a:lnTo>
                          <a:pt x="28" y="3"/>
                        </a:lnTo>
                        <a:lnTo>
                          <a:pt x="36" y="1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4599" name="Group 534"/>
                <p:cNvGrpSpPr>
                  <a:grpSpLocks/>
                </p:cNvGrpSpPr>
                <p:nvPr/>
              </p:nvGrpSpPr>
              <p:grpSpPr bwMode="auto">
                <a:xfrm>
                  <a:off x="3375" y="3594"/>
                  <a:ext cx="44" cy="72"/>
                  <a:chOff x="3375" y="3594"/>
                  <a:chExt cx="44" cy="72"/>
                </a:xfrm>
              </p:grpSpPr>
              <p:sp>
                <p:nvSpPr>
                  <p:cNvPr id="144919" name="Freeform 535"/>
                  <p:cNvSpPr>
                    <a:spLocks/>
                  </p:cNvSpPr>
                  <p:nvPr/>
                </p:nvSpPr>
                <p:spPr bwMode="auto">
                  <a:xfrm>
                    <a:off x="3382" y="3594"/>
                    <a:ext cx="27" cy="29"/>
                  </a:xfrm>
                  <a:custGeom>
                    <a:avLst/>
                    <a:gdLst>
                      <a:gd name="T0" fmla="*/ 26 w 27"/>
                      <a:gd name="T1" fmla="*/ 0 h 29"/>
                      <a:gd name="T2" fmla="*/ 26 w 27"/>
                      <a:gd name="T3" fmla="*/ 16 h 29"/>
                      <a:gd name="T4" fmla="*/ 21 w 27"/>
                      <a:gd name="T5" fmla="*/ 18 h 29"/>
                      <a:gd name="T6" fmla="*/ 16 w 27"/>
                      <a:gd name="T7" fmla="*/ 19 h 29"/>
                      <a:gd name="T8" fmla="*/ 13 w 27"/>
                      <a:gd name="T9" fmla="*/ 21 h 29"/>
                      <a:gd name="T10" fmla="*/ 10 w 27"/>
                      <a:gd name="T11" fmla="*/ 23 h 29"/>
                      <a:gd name="T12" fmla="*/ 7 w 27"/>
                      <a:gd name="T13" fmla="*/ 28 h 29"/>
                      <a:gd name="T14" fmla="*/ 2 w 27"/>
                      <a:gd name="T15" fmla="*/ 23 h 29"/>
                      <a:gd name="T16" fmla="*/ 2 w 27"/>
                      <a:gd name="T17" fmla="*/ 19 h 29"/>
                      <a:gd name="T18" fmla="*/ 1 w 27"/>
                      <a:gd name="T19" fmla="*/ 17 h 29"/>
                      <a:gd name="T20" fmla="*/ 0 w 27"/>
                      <a:gd name="T21" fmla="*/ 13 h 29"/>
                      <a:gd name="T22" fmla="*/ 3 w 27"/>
                      <a:gd name="T23" fmla="*/ 9 h 29"/>
                      <a:gd name="T24" fmla="*/ 6 w 27"/>
                      <a:gd name="T25" fmla="*/ 7 h 29"/>
                      <a:gd name="T26" fmla="*/ 13 w 27"/>
                      <a:gd name="T27" fmla="*/ 4 h 29"/>
                      <a:gd name="T28" fmla="*/ 18 w 27"/>
                      <a:gd name="T29" fmla="*/ 2 h 29"/>
                      <a:gd name="T30" fmla="*/ 26 w 27"/>
                      <a:gd name="T3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" h="29">
                        <a:moveTo>
                          <a:pt x="26" y="0"/>
                        </a:moveTo>
                        <a:lnTo>
                          <a:pt x="26" y="16"/>
                        </a:lnTo>
                        <a:lnTo>
                          <a:pt x="21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7" y="28"/>
                        </a:lnTo>
                        <a:lnTo>
                          <a:pt x="2" y="23"/>
                        </a:lnTo>
                        <a:lnTo>
                          <a:pt x="2" y="19"/>
                        </a:lnTo>
                        <a:lnTo>
                          <a:pt x="1" y="17"/>
                        </a:lnTo>
                        <a:lnTo>
                          <a:pt x="0" y="13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3" y="4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4920" name="Freeform 536"/>
                  <p:cNvSpPr>
                    <a:spLocks/>
                  </p:cNvSpPr>
                  <p:nvPr/>
                </p:nvSpPr>
                <p:spPr bwMode="auto">
                  <a:xfrm>
                    <a:off x="3375" y="3594"/>
                    <a:ext cx="43" cy="71"/>
                  </a:xfrm>
                  <a:custGeom>
                    <a:avLst/>
                    <a:gdLst>
                      <a:gd name="T0" fmla="*/ 35 w 44"/>
                      <a:gd name="T1" fmla="*/ 0 h 72"/>
                      <a:gd name="T2" fmla="*/ 27 w 44"/>
                      <a:gd name="T3" fmla="*/ 2 h 72"/>
                      <a:gd name="T4" fmla="*/ 19 w 44"/>
                      <a:gd name="T5" fmla="*/ 4 h 72"/>
                      <a:gd name="T6" fmla="*/ 11 w 44"/>
                      <a:gd name="T7" fmla="*/ 8 h 72"/>
                      <a:gd name="T8" fmla="*/ 6 w 44"/>
                      <a:gd name="T9" fmla="*/ 11 h 72"/>
                      <a:gd name="T10" fmla="*/ 2 w 44"/>
                      <a:gd name="T11" fmla="*/ 15 h 72"/>
                      <a:gd name="T12" fmla="*/ 0 w 44"/>
                      <a:gd name="T13" fmla="*/ 19 h 72"/>
                      <a:gd name="T14" fmla="*/ 0 w 44"/>
                      <a:gd name="T15" fmla="*/ 31 h 72"/>
                      <a:gd name="T16" fmla="*/ 0 w 44"/>
                      <a:gd name="T17" fmla="*/ 42 h 72"/>
                      <a:gd name="T18" fmla="*/ 1 w 44"/>
                      <a:gd name="T19" fmla="*/ 46 h 72"/>
                      <a:gd name="T20" fmla="*/ 2 w 44"/>
                      <a:gd name="T21" fmla="*/ 49 h 72"/>
                      <a:gd name="T22" fmla="*/ 6 w 44"/>
                      <a:gd name="T23" fmla="*/ 53 h 72"/>
                      <a:gd name="T24" fmla="*/ 10 w 44"/>
                      <a:gd name="T25" fmla="*/ 58 h 72"/>
                      <a:gd name="T26" fmla="*/ 14 w 44"/>
                      <a:gd name="T27" fmla="*/ 60 h 72"/>
                      <a:gd name="T28" fmla="*/ 21 w 44"/>
                      <a:gd name="T29" fmla="*/ 64 h 72"/>
                      <a:gd name="T30" fmla="*/ 30 w 44"/>
                      <a:gd name="T31" fmla="*/ 67 h 72"/>
                      <a:gd name="T32" fmla="*/ 37 w 44"/>
                      <a:gd name="T33" fmla="*/ 70 h 72"/>
                      <a:gd name="T34" fmla="*/ 43 w 44"/>
                      <a:gd name="T35" fmla="*/ 71 h 72"/>
                      <a:gd name="T36" fmla="*/ 43 w 44"/>
                      <a:gd name="T37" fmla="*/ 46 h 72"/>
                      <a:gd name="T38" fmla="*/ 35 w 44"/>
                      <a:gd name="T39" fmla="*/ 43 h 72"/>
                      <a:gd name="T40" fmla="*/ 28 w 44"/>
                      <a:gd name="T41" fmla="*/ 41 h 72"/>
                      <a:gd name="T42" fmla="*/ 23 w 44"/>
                      <a:gd name="T43" fmla="*/ 39 h 72"/>
                      <a:gd name="T44" fmla="*/ 19 w 44"/>
                      <a:gd name="T45" fmla="*/ 36 h 72"/>
                      <a:gd name="T46" fmla="*/ 14 w 44"/>
                      <a:gd name="T47" fmla="*/ 33 h 72"/>
                      <a:gd name="T48" fmla="*/ 11 w 44"/>
                      <a:gd name="T49" fmla="*/ 29 h 72"/>
                      <a:gd name="T50" fmla="*/ 8 w 44"/>
                      <a:gd name="T51" fmla="*/ 24 h 72"/>
                      <a:gd name="T52" fmla="*/ 7 w 44"/>
                      <a:gd name="T53" fmla="*/ 19 h 72"/>
                      <a:gd name="T54" fmla="*/ 8 w 44"/>
                      <a:gd name="T55" fmla="*/ 14 h 72"/>
                      <a:gd name="T56" fmla="*/ 11 w 44"/>
                      <a:gd name="T57" fmla="*/ 11 h 72"/>
                      <a:gd name="T58" fmla="*/ 19 w 44"/>
                      <a:gd name="T59" fmla="*/ 5 h 72"/>
                      <a:gd name="T60" fmla="*/ 28 w 44"/>
                      <a:gd name="T61" fmla="*/ 3 h 72"/>
                      <a:gd name="T62" fmla="*/ 35 w 44"/>
                      <a:gd name="T63" fmla="*/ 1 h 72"/>
                      <a:gd name="T64" fmla="*/ 35 w 44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" h="72">
                        <a:moveTo>
                          <a:pt x="35" y="0"/>
                        </a:moveTo>
                        <a:lnTo>
                          <a:pt x="27" y="2"/>
                        </a:lnTo>
                        <a:lnTo>
                          <a:pt x="19" y="4"/>
                        </a:lnTo>
                        <a:lnTo>
                          <a:pt x="11" y="8"/>
                        </a:lnTo>
                        <a:lnTo>
                          <a:pt x="6" y="11"/>
                        </a:lnTo>
                        <a:lnTo>
                          <a:pt x="2" y="15"/>
                        </a:ln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" y="46"/>
                        </a:lnTo>
                        <a:lnTo>
                          <a:pt x="2" y="49"/>
                        </a:lnTo>
                        <a:lnTo>
                          <a:pt x="6" y="53"/>
                        </a:lnTo>
                        <a:lnTo>
                          <a:pt x="10" y="58"/>
                        </a:lnTo>
                        <a:lnTo>
                          <a:pt x="14" y="60"/>
                        </a:lnTo>
                        <a:lnTo>
                          <a:pt x="21" y="64"/>
                        </a:lnTo>
                        <a:lnTo>
                          <a:pt x="30" y="67"/>
                        </a:lnTo>
                        <a:lnTo>
                          <a:pt x="37" y="70"/>
                        </a:lnTo>
                        <a:lnTo>
                          <a:pt x="43" y="71"/>
                        </a:lnTo>
                        <a:lnTo>
                          <a:pt x="43" y="46"/>
                        </a:lnTo>
                        <a:lnTo>
                          <a:pt x="35" y="43"/>
                        </a:lnTo>
                        <a:lnTo>
                          <a:pt x="28" y="41"/>
                        </a:lnTo>
                        <a:lnTo>
                          <a:pt x="23" y="39"/>
                        </a:lnTo>
                        <a:lnTo>
                          <a:pt x="19" y="36"/>
                        </a:lnTo>
                        <a:lnTo>
                          <a:pt x="14" y="33"/>
                        </a:lnTo>
                        <a:lnTo>
                          <a:pt x="11" y="29"/>
                        </a:lnTo>
                        <a:lnTo>
                          <a:pt x="8" y="24"/>
                        </a:lnTo>
                        <a:lnTo>
                          <a:pt x="7" y="19"/>
                        </a:lnTo>
                        <a:lnTo>
                          <a:pt x="8" y="14"/>
                        </a:lnTo>
                        <a:lnTo>
                          <a:pt x="11" y="11"/>
                        </a:lnTo>
                        <a:lnTo>
                          <a:pt x="19" y="5"/>
                        </a:lnTo>
                        <a:lnTo>
                          <a:pt x="28" y="3"/>
                        </a:lnTo>
                        <a:lnTo>
                          <a:pt x="35" y="1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</p:grpSp>
      </p:grpSp>
      <p:sp>
        <p:nvSpPr>
          <p:cNvPr id="144921" name="Rectangle 537"/>
          <p:cNvSpPr>
            <a:spLocks noChangeArrowheads="1"/>
          </p:cNvSpPr>
          <p:nvPr/>
        </p:nvSpPr>
        <p:spPr bwMode="auto">
          <a:xfrm>
            <a:off x="3651250" y="3148013"/>
            <a:ext cx="1317625" cy="608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30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47738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0813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54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26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098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670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42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3300" b="1" smtClean="0"/>
              <a:t>AT&amp;T</a:t>
            </a:r>
          </a:p>
        </p:txBody>
      </p:sp>
      <p:sp>
        <p:nvSpPr>
          <p:cNvPr id="144922" name="Rectangle 538"/>
          <p:cNvSpPr>
            <a:spLocks noChangeArrowheads="1"/>
          </p:cNvSpPr>
          <p:nvPr/>
        </p:nvSpPr>
        <p:spPr bwMode="auto">
          <a:xfrm>
            <a:off x="1144588" y="3168650"/>
            <a:ext cx="968375" cy="608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30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47738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0813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54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26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098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670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42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3300" b="1" smtClean="0"/>
              <a:t>MCI</a:t>
            </a:r>
          </a:p>
        </p:txBody>
      </p:sp>
      <p:sp>
        <p:nvSpPr>
          <p:cNvPr id="144923" name="Rectangle 539"/>
          <p:cNvSpPr>
            <a:spLocks noChangeArrowheads="1"/>
          </p:cNvSpPr>
          <p:nvPr/>
        </p:nvSpPr>
        <p:spPr bwMode="auto">
          <a:xfrm>
            <a:off x="6532563" y="3148013"/>
            <a:ext cx="1409700" cy="608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30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47738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0813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54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26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098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670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42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3300" b="1" smtClean="0"/>
              <a:t>Sprint</a:t>
            </a:r>
          </a:p>
        </p:txBody>
      </p:sp>
      <p:sp>
        <p:nvSpPr>
          <p:cNvPr id="144924" name="Line 540"/>
          <p:cNvSpPr>
            <a:spLocks noChangeShapeType="1"/>
          </p:cNvSpPr>
          <p:nvPr/>
        </p:nvSpPr>
        <p:spPr bwMode="auto">
          <a:xfrm>
            <a:off x="1935163" y="4073525"/>
            <a:ext cx="1085850" cy="414338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4925" name="Line 541"/>
          <p:cNvSpPr>
            <a:spLocks noChangeShapeType="1"/>
          </p:cNvSpPr>
          <p:nvPr/>
        </p:nvSpPr>
        <p:spPr bwMode="auto">
          <a:xfrm>
            <a:off x="4343400" y="3954463"/>
            <a:ext cx="0" cy="434975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4926" name="Line 542"/>
          <p:cNvSpPr>
            <a:spLocks noChangeShapeType="1"/>
          </p:cNvSpPr>
          <p:nvPr/>
        </p:nvSpPr>
        <p:spPr bwMode="auto">
          <a:xfrm flipH="1">
            <a:off x="5448300" y="3994150"/>
            <a:ext cx="1795463" cy="454025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4927" name="Rectangle 543"/>
          <p:cNvSpPr>
            <a:spLocks noChangeArrowheads="1"/>
          </p:cNvSpPr>
          <p:nvPr/>
        </p:nvSpPr>
        <p:spPr bwMode="auto">
          <a:xfrm>
            <a:off x="4465638" y="3919538"/>
            <a:ext cx="901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$0.20</a:t>
            </a:r>
            <a:endParaRPr lang="he-IL" altLang="x-none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4928" name="Rectangle 544"/>
          <p:cNvSpPr>
            <a:spLocks noChangeArrowheads="1"/>
          </p:cNvSpPr>
          <p:nvPr/>
        </p:nvSpPr>
        <p:spPr bwMode="auto">
          <a:xfrm>
            <a:off x="1684338" y="4256088"/>
            <a:ext cx="901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$0.18</a:t>
            </a:r>
            <a:endParaRPr lang="he-IL" altLang="x-none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4929" name="Rectangle 545"/>
          <p:cNvSpPr>
            <a:spLocks noChangeArrowheads="1"/>
          </p:cNvSpPr>
          <p:nvPr/>
        </p:nvSpPr>
        <p:spPr bwMode="auto">
          <a:xfrm>
            <a:off x="6361113" y="4176713"/>
            <a:ext cx="901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$0.23</a:t>
            </a:r>
            <a:endParaRPr lang="he-IL" altLang="x-none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807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4F06B4D7-4758-0A41-8DAA-E1B71913CECD}" type="slidenum">
              <a:rPr lang="en-US" altLang="en-US">
                <a:latin typeface="Garamond" charset="0"/>
              </a:rPr>
              <a:pPr/>
              <a:t>18</a:t>
            </a:fld>
            <a:endParaRPr lang="en-US" altLang="en-US">
              <a:latin typeface="Garamond" charset="0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12948"/>
            <a:ext cx="7253288" cy="14097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40" tIns="41121" rIns="82240" bIns="41121" anchor="ctr"/>
          <a:lstStyle/>
          <a:p>
            <a:pPr defTabSz="785813" eaLnBrk="1" hangingPunct="1">
              <a:defRPr/>
            </a:pPr>
            <a:r>
              <a:rPr lang="en-US" altLang="x-none" smtClean="0"/>
              <a:t>Attributes of the Mechanism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3640138" cy="30083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40" tIns="41121" rIns="82240" bIns="41121"/>
          <a:lstStyle/>
          <a:p>
            <a:pPr defTabSz="785813" eaLnBrk="1" hangingPunct="1">
              <a:buFont typeface="Wingdings" charset="2"/>
              <a:buChar char="ü"/>
              <a:defRPr/>
            </a:pPr>
            <a:r>
              <a:rPr lang="en-US" altLang="x-none" i="1" smtClean="0"/>
              <a:t>Distributed</a:t>
            </a:r>
          </a:p>
          <a:p>
            <a:pPr defTabSz="785813" eaLnBrk="1" hangingPunct="1">
              <a:buFont typeface="Wingdings" charset="2"/>
              <a:buChar char="ü"/>
              <a:defRPr/>
            </a:pPr>
            <a:r>
              <a:rPr lang="en-US" altLang="x-none" i="1" smtClean="0"/>
              <a:t>Symmetric</a:t>
            </a:r>
          </a:p>
          <a:p>
            <a:pPr defTabSz="785813" eaLnBrk="1" hangingPunct="1">
              <a:buFont typeface="Wingdings" charset="2"/>
              <a:buChar char="û"/>
              <a:defRPr/>
            </a:pPr>
            <a:r>
              <a:rPr lang="en-US" altLang="x-none" i="1" smtClean="0"/>
              <a:t>Stable</a:t>
            </a:r>
          </a:p>
          <a:p>
            <a:pPr defTabSz="785813" eaLnBrk="1" hangingPunct="1">
              <a:buFont typeface="Wingdings" charset="2"/>
              <a:buChar char="û"/>
              <a:defRPr/>
            </a:pPr>
            <a:r>
              <a:rPr lang="en-US" altLang="x-none" i="1" smtClean="0"/>
              <a:t>Simple</a:t>
            </a:r>
          </a:p>
          <a:p>
            <a:pPr defTabSz="785813" eaLnBrk="1" hangingPunct="1">
              <a:buFont typeface="Wingdings" charset="2"/>
              <a:buChar char="û"/>
              <a:defRPr/>
            </a:pPr>
            <a:r>
              <a:rPr lang="en-US" altLang="x-none" i="1" smtClean="0"/>
              <a:t>Efficient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4835525" y="5148263"/>
            <a:ext cx="1276350" cy="847725"/>
            <a:chOff x="2940" y="3469"/>
            <a:chExt cx="776" cy="516"/>
          </a:xfrm>
        </p:grpSpPr>
        <p:grpSp>
          <p:nvGrpSpPr>
            <p:cNvPr id="25622" name="Group 5"/>
            <p:cNvGrpSpPr>
              <a:grpSpLocks/>
            </p:cNvGrpSpPr>
            <p:nvPr/>
          </p:nvGrpSpPr>
          <p:grpSpPr bwMode="auto">
            <a:xfrm>
              <a:off x="3657" y="3891"/>
              <a:ext cx="56" cy="94"/>
              <a:chOff x="3657" y="3891"/>
              <a:chExt cx="56" cy="94"/>
            </a:xfrm>
          </p:grpSpPr>
          <p:grpSp>
            <p:nvGrpSpPr>
              <p:cNvPr id="25866" name="Group 6"/>
              <p:cNvGrpSpPr>
                <a:grpSpLocks/>
              </p:cNvGrpSpPr>
              <p:nvPr/>
            </p:nvGrpSpPr>
            <p:grpSpPr bwMode="auto">
              <a:xfrm>
                <a:off x="3657" y="3959"/>
                <a:ext cx="45" cy="26"/>
                <a:chOff x="3657" y="3959"/>
                <a:chExt cx="45" cy="26"/>
              </a:xfrm>
            </p:grpSpPr>
            <p:sp>
              <p:nvSpPr>
                <p:cNvPr id="145415" name="Freeform 7"/>
                <p:cNvSpPr>
                  <a:spLocks/>
                </p:cNvSpPr>
                <p:nvPr/>
              </p:nvSpPr>
              <p:spPr bwMode="auto">
                <a:xfrm>
                  <a:off x="3674" y="3968"/>
                  <a:ext cx="28" cy="16"/>
                </a:xfrm>
                <a:custGeom>
                  <a:avLst/>
                  <a:gdLst>
                    <a:gd name="T0" fmla="*/ 5 w 28"/>
                    <a:gd name="T1" fmla="*/ 2 h 16"/>
                    <a:gd name="T2" fmla="*/ 4 w 28"/>
                    <a:gd name="T3" fmla="*/ 2 h 16"/>
                    <a:gd name="T4" fmla="*/ 3 w 28"/>
                    <a:gd name="T5" fmla="*/ 2 h 16"/>
                    <a:gd name="T6" fmla="*/ 1 w 28"/>
                    <a:gd name="T7" fmla="*/ 4 h 16"/>
                    <a:gd name="T8" fmla="*/ 0 w 28"/>
                    <a:gd name="T9" fmla="*/ 6 h 16"/>
                    <a:gd name="T10" fmla="*/ 0 w 28"/>
                    <a:gd name="T11" fmla="*/ 8 h 16"/>
                    <a:gd name="T12" fmla="*/ 0 w 28"/>
                    <a:gd name="T13" fmla="*/ 9 h 16"/>
                    <a:gd name="T14" fmla="*/ 1 w 28"/>
                    <a:gd name="T15" fmla="*/ 11 h 16"/>
                    <a:gd name="T16" fmla="*/ 7 w 28"/>
                    <a:gd name="T17" fmla="*/ 14 h 16"/>
                    <a:gd name="T18" fmla="*/ 9 w 28"/>
                    <a:gd name="T19" fmla="*/ 15 h 16"/>
                    <a:gd name="T20" fmla="*/ 12 w 28"/>
                    <a:gd name="T21" fmla="*/ 15 h 16"/>
                    <a:gd name="T22" fmla="*/ 14 w 28"/>
                    <a:gd name="T23" fmla="*/ 15 h 16"/>
                    <a:gd name="T24" fmla="*/ 17 w 28"/>
                    <a:gd name="T25" fmla="*/ 15 h 16"/>
                    <a:gd name="T26" fmla="*/ 20 w 28"/>
                    <a:gd name="T27" fmla="*/ 14 h 16"/>
                    <a:gd name="T28" fmla="*/ 23 w 28"/>
                    <a:gd name="T29" fmla="*/ 13 h 16"/>
                    <a:gd name="T30" fmla="*/ 24 w 28"/>
                    <a:gd name="T31" fmla="*/ 12 h 16"/>
                    <a:gd name="T32" fmla="*/ 25 w 28"/>
                    <a:gd name="T33" fmla="*/ 11 h 16"/>
                    <a:gd name="T34" fmla="*/ 26 w 28"/>
                    <a:gd name="T35" fmla="*/ 9 h 16"/>
                    <a:gd name="T36" fmla="*/ 27 w 28"/>
                    <a:gd name="T37" fmla="*/ 8 h 16"/>
                    <a:gd name="T38" fmla="*/ 27 w 28"/>
                    <a:gd name="T39" fmla="*/ 4 h 16"/>
                    <a:gd name="T40" fmla="*/ 26 w 28"/>
                    <a:gd name="T41" fmla="*/ 0 h 16"/>
                    <a:gd name="T42" fmla="*/ 20 w 28"/>
                    <a:gd name="T43" fmla="*/ 1 h 16"/>
                    <a:gd name="T44" fmla="*/ 20 w 28"/>
                    <a:gd name="T45" fmla="*/ 5 h 16"/>
                    <a:gd name="T46" fmla="*/ 20 w 28"/>
                    <a:gd name="T47" fmla="*/ 8 h 16"/>
                    <a:gd name="T48" fmla="*/ 18 w 28"/>
                    <a:gd name="T49" fmla="*/ 9 h 16"/>
                    <a:gd name="T50" fmla="*/ 16 w 28"/>
                    <a:gd name="T51" fmla="*/ 10 h 16"/>
                    <a:gd name="T52" fmla="*/ 14 w 28"/>
                    <a:gd name="T53" fmla="*/ 10 h 16"/>
                    <a:gd name="T54" fmla="*/ 11 w 28"/>
                    <a:gd name="T55" fmla="*/ 10 h 16"/>
                    <a:gd name="T56" fmla="*/ 10 w 28"/>
                    <a:gd name="T57" fmla="*/ 8 h 16"/>
                    <a:gd name="T58" fmla="*/ 9 w 28"/>
                    <a:gd name="T59" fmla="*/ 3 h 16"/>
                    <a:gd name="T60" fmla="*/ 5 w 28"/>
                    <a:gd name="T6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" h="16">
                      <a:moveTo>
                        <a:pt x="5" y="2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7" y="14"/>
                      </a:lnTo>
                      <a:lnTo>
                        <a:pt x="9" y="15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7" y="15"/>
                      </a:lnTo>
                      <a:lnTo>
                        <a:pt x="20" y="14"/>
                      </a:lnTo>
                      <a:lnTo>
                        <a:pt x="23" y="13"/>
                      </a:lnTo>
                      <a:lnTo>
                        <a:pt x="24" y="12"/>
                      </a:lnTo>
                      <a:lnTo>
                        <a:pt x="25" y="11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4"/>
                      </a:lnTo>
                      <a:lnTo>
                        <a:pt x="26" y="0"/>
                      </a:lnTo>
                      <a:lnTo>
                        <a:pt x="20" y="1"/>
                      </a:lnTo>
                      <a:lnTo>
                        <a:pt x="20" y="5"/>
                      </a:lnTo>
                      <a:lnTo>
                        <a:pt x="20" y="8"/>
                      </a:lnTo>
                      <a:lnTo>
                        <a:pt x="18" y="9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1" y="10"/>
                      </a:lnTo>
                      <a:lnTo>
                        <a:pt x="10" y="8"/>
                      </a:lnTo>
                      <a:lnTo>
                        <a:pt x="9" y="3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5416" name="Freeform 8"/>
                <p:cNvSpPr>
                  <a:spLocks/>
                </p:cNvSpPr>
                <p:nvPr/>
              </p:nvSpPr>
              <p:spPr bwMode="auto">
                <a:xfrm>
                  <a:off x="3657" y="3959"/>
                  <a:ext cx="30" cy="26"/>
                </a:xfrm>
                <a:custGeom>
                  <a:avLst/>
                  <a:gdLst>
                    <a:gd name="T0" fmla="*/ 15 w 30"/>
                    <a:gd name="T1" fmla="*/ 0 h 26"/>
                    <a:gd name="T2" fmla="*/ 6 w 30"/>
                    <a:gd name="T3" fmla="*/ 2 h 26"/>
                    <a:gd name="T4" fmla="*/ 2 w 30"/>
                    <a:gd name="T5" fmla="*/ 5 h 26"/>
                    <a:gd name="T6" fmla="*/ 0 w 30"/>
                    <a:gd name="T7" fmla="*/ 7 h 26"/>
                    <a:gd name="T8" fmla="*/ 0 w 30"/>
                    <a:gd name="T9" fmla="*/ 11 h 26"/>
                    <a:gd name="T10" fmla="*/ 0 w 30"/>
                    <a:gd name="T11" fmla="*/ 15 h 26"/>
                    <a:gd name="T12" fmla="*/ 1 w 30"/>
                    <a:gd name="T13" fmla="*/ 18 h 26"/>
                    <a:gd name="T14" fmla="*/ 2 w 30"/>
                    <a:gd name="T15" fmla="*/ 20 h 26"/>
                    <a:gd name="T16" fmla="*/ 4 w 30"/>
                    <a:gd name="T17" fmla="*/ 22 h 26"/>
                    <a:gd name="T18" fmla="*/ 8 w 30"/>
                    <a:gd name="T19" fmla="*/ 24 h 26"/>
                    <a:gd name="T20" fmla="*/ 12 w 30"/>
                    <a:gd name="T21" fmla="*/ 25 h 26"/>
                    <a:gd name="T22" fmla="*/ 16 w 30"/>
                    <a:gd name="T23" fmla="*/ 25 h 26"/>
                    <a:gd name="T24" fmla="*/ 22 w 30"/>
                    <a:gd name="T25" fmla="*/ 24 h 26"/>
                    <a:gd name="T26" fmla="*/ 25 w 30"/>
                    <a:gd name="T27" fmla="*/ 21 h 26"/>
                    <a:gd name="T28" fmla="*/ 29 w 30"/>
                    <a:gd name="T29" fmla="*/ 18 h 26"/>
                    <a:gd name="T30" fmla="*/ 23 w 30"/>
                    <a:gd name="T31" fmla="*/ 15 h 26"/>
                    <a:gd name="T32" fmla="*/ 21 w 30"/>
                    <a:gd name="T33" fmla="*/ 18 h 26"/>
                    <a:gd name="T34" fmla="*/ 17 w 30"/>
                    <a:gd name="T35" fmla="*/ 19 h 26"/>
                    <a:gd name="T36" fmla="*/ 12 w 30"/>
                    <a:gd name="T37" fmla="*/ 20 h 26"/>
                    <a:gd name="T38" fmla="*/ 8 w 30"/>
                    <a:gd name="T39" fmla="*/ 18 h 26"/>
                    <a:gd name="T40" fmla="*/ 7 w 30"/>
                    <a:gd name="T41" fmla="*/ 18 h 26"/>
                    <a:gd name="T42" fmla="*/ 7 w 30"/>
                    <a:gd name="T43" fmla="*/ 16 h 26"/>
                    <a:gd name="T44" fmla="*/ 7 w 30"/>
                    <a:gd name="T45" fmla="*/ 14 h 26"/>
                    <a:gd name="T46" fmla="*/ 9 w 30"/>
                    <a:gd name="T47" fmla="*/ 13 h 26"/>
                    <a:gd name="T48" fmla="*/ 11 w 30"/>
                    <a:gd name="T49" fmla="*/ 11 h 26"/>
                    <a:gd name="T50" fmla="*/ 15 w 30"/>
                    <a:gd name="T51" fmla="*/ 11 h 26"/>
                    <a:gd name="T52" fmla="*/ 15 w 30"/>
                    <a:gd name="T5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" h="26">
                      <a:moveTo>
                        <a:pt x="15" y="0"/>
                      </a:moveTo>
                      <a:lnTo>
                        <a:pt x="6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4" y="22"/>
                      </a:lnTo>
                      <a:lnTo>
                        <a:pt x="8" y="24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2" y="24"/>
                      </a:lnTo>
                      <a:lnTo>
                        <a:pt x="25" y="21"/>
                      </a:lnTo>
                      <a:lnTo>
                        <a:pt x="29" y="18"/>
                      </a:lnTo>
                      <a:lnTo>
                        <a:pt x="23" y="15"/>
                      </a:lnTo>
                      <a:lnTo>
                        <a:pt x="21" y="18"/>
                      </a:lnTo>
                      <a:lnTo>
                        <a:pt x="17" y="19"/>
                      </a:lnTo>
                      <a:lnTo>
                        <a:pt x="12" y="20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9" y="13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5417" name="Freeform 9"/>
                <p:cNvSpPr>
                  <a:spLocks/>
                </p:cNvSpPr>
                <p:nvPr/>
              </p:nvSpPr>
              <p:spPr bwMode="auto">
                <a:xfrm>
                  <a:off x="3659" y="3970"/>
                  <a:ext cx="29" cy="15"/>
                </a:xfrm>
                <a:custGeom>
                  <a:avLst/>
                  <a:gdLst>
                    <a:gd name="T0" fmla="*/ 0 w 29"/>
                    <a:gd name="T1" fmla="*/ 9 h 15"/>
                    <a:gd name="T2" fmla="*/ 5 w 29"/>
                    <a:gd name="T3" fmla="*/ 9 h 15"/>
                    <a:gd name="T4" fmla="*/ 12 w 29"/>
                    <a:gd name="T5" fmla="*/ 9 h 15"/>
                    <a:gd name="T6" fmla="*/ 17 w 29"/>
                    <a:gd name="T7" fmla="*/ 8 h 15"/>
                    <a:gd name="T8" fmla="*/ 20 w 29"/>
                    <a:gd name="T9" fmla="*/ 7 h 15"/>
                    <a:gd name="T10" fmla="*/ 21 w 29"/>
                    <a:gd name="T11" fmla="*/ 5 h 15"/>
                    <a:gd name="T12" fmla="*/ 21 w 29"/>
                    <a:gd name="T13" fmla="*/ 3 h 15"/>
                    <a:gd name="T14" fmla="*/ 19 w 29"/>
                    <a:gd name="T15" fmla="*/ 0 h 15"/>
                    <a:gd name="T16" fmla="*/ 17 w 29"/>
                    <a:gd name="T17" fmla="*/ 0 h 15"/>
                    <a:gd name="T18" fmla="*/ 25 w 29"/>
                    <a:gd name="T19" fmla="*/ 2 h 15"/>
                    <a:gd name="T20" fmla="*/ 27 w 29"/>
                    <a:gd name="T21" fmla="*/ 4 h 15"/>
                    <a:gd name="T22" fmla="*/ 28 w 29"/>
                    <a:gd name="T23" fmla="*/ 7 h 15"/>
                    <a:gd name="T24" fmla="*/ 28 w 29"/>
                    <a:gd name="T25" fmla="*/ 9 h 15"/>
                    <a:gd name="T26" fmla="*/ 26 w 29"/>
                    <a:gd name="T27" fmla="*/ 12 h 15"/>
                    <a:gd name="T28" fmla="*/ 23 w 29"/>
                    <a:gd name="T29" fmla="*/ 13 h 15"/>
                    <a:gd name="T30" fmla="*/ 18 w 29"/>
                    <a:gd name="T31" fmla="*/ 14 h 15"/>
                    <a:gd name="T32" fmla="*/ 13 w 29"/>
                    <a:gd name="T33" fmla="*/ 14 h 15"/>
                    <a:gd name="T34" fmla="*/ 8 w 29"/>
                    <a:gd name="T35" fmla="*/ 14 h 15"/>
                    <a:gd name="T36" fmla="*/ 3 w 29"/>
                    <a:gd name="T37" fmla="*/ 12 h 15"/>
                    <a:gd name="T38" fmla="*/ 0 w 29"/>
                    <a:gd name="T39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9" h="15">
                      <a:moveTo>
                        <a:pt x="0" y="9"/>
                      </a:moveTo>
                      <a:lnTo>
                        <a:pt x="5" y="9"/>
                      </a:lnTo>
                      <a:lnTo>
                        <a:pt x="12" y="9"/>
                      </a:lnTo>
                      <a:lnTo>
                        <a:pt x="17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8" y="7"/>
                      </a:lnTo>
                      <a:lnTo>
                        <a:pt x="28" y="9"/>
                      </a:lnTo>
                      <a:lnTo>
                        <a:pt x="26" y="12"/>
                      </a:lnTo>
                      <a:lnTo>
                        <a:pt x="23" y="13"/>
                      </a:lnTo>
                      <a:lnTo>
                        <a:pt x="18" y="14"/>
                      </a:lnTo>
                      <a:lnTo>
                        <a:pt x="13" y="14"/>
                      </a:lnTo>
                      <a:lnTo>
                        <a:pt x="8" y="14"/>
                      </a:lnTo>
                      <a:lnTo>
                        <a:pt x="3" y="12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5867" name="Group 10"/>
              <p:cNvGrpSpPr>
                <a:grpSpLocks/>
              </p:cNvGrpSpPr>
              <p:nvPr/>
            </p:nvGrpSpPr>
            <p:grpSpPr bwMode="auto">
              <a:xfrm>
                <a:off x="3691" y="3891"/>
                <a:ext cx="17" cy="28"/>
                <a:chOff x="3691" y="3891"/>
                <a:chExt cx="17" cy="28"/>
              </a:xfrm>
            </p:grpSpPr>
            <p:sp>
              <p:nvSpPr>
                <p:cNvPr id="145419" name="Freeform 11"/>
                <p:cNvSpPr>
                  <a:spLocks/>
                </p:cNvSpPr>
                <p:nvPr/>
              </p:nvSpPr>
              <p:spPr bwMode="auto">
                <a:xfrm>
                  <a:off x="3694" y="3909"/>
                  <a:ext cx="11" cy="10"/>
                </a:xfrm>
                <a:custGeom>
                  <a:avLst/>
                  <a:gdLst>
                    <a:gd name="T0" fmla="*/ 9 w 10"/>
                    <a:gd name="T1" fmla="*/ 9 h 10"/>
                    <a:gd name="T2" fmla="*/ 9 w 10"/>
                    <a:gd name="T3" fmla="*/ 4 h 10"/>
                    <a:gd name="T4" fmla="*/ 7 w 10"/>
                    <a:gd name="T5" fmla="*/ 3 h 10"/>
                    <a:gd name="T6" fmla="*/ 6 w 10"/>
                    <a:gd name="T7" fmla="*/ 3 h 10"/>
                    <a:gd name="T8" fmla="*/ 5 w 10"/>
                    <a:gd name="T9" fmla="*/ 2 h 10"/>
                    <a:gd name="T10" fmla="*/ 3 w 10"/>
                    <a:gd name="T11" fmla="*/ 1 h 10"/>
                    <a:gd name="T12" fmla="*/ 2 w 10"/>
                    <a:gd name="T13" fmla="*/ 0 h 10"/>
                    <a:gd name="T14" fmla="*/ 1 w 10"/>
                    <a:gd name="T15" fmla="*/ 2 h 10"/>
                    <a:gd name="T16" fmla="*/ 0 w 10"/>
                    <a:gd name="T17" fmla="*/ 3 h 10"/>
                    <a:gd name="T18" fmla="*/ 0 w 10"/>
                    <a:gd name="T19" fmla="*/ 4 h 10"/>
                    <a:gd name="T20" fmla="*/ 0 w 10"/>
                    <a:gd name="T21" fmla="*/ 5 h 10"/>
                    <a:gd name="T22" fmla="*/ 1 w 10"/>
                    <a:gd name="T23" fmla="*/ 6 h 10"/>
                    <a:gd name="T24" fmla="*/ 2 w 10"/>
                    <a:gd name="T25" fmla="*/ 7 h 10"/>
                    <a:gd name="T26" fmla="*/ 5 w 10"/>
                    <a:gd name="T27" fmla="*/ 8 h 10"/>
                    <a:gd name="T28" fmla="*/ 6 w 10"/>
                    <a:gd name="T29" fmla="*/ 8 h 10"/>
                    <a:gd name="T30" fmla="*/ 9 w 10"/>
                    <a:gd name="T3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10">
                      <a:moveTo>
                        <a:pt x="9" y="9"/>
                      </a:moveTo>
                      <a:lnTo>
                        <a:pt x="9" y="4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9" y="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5420" name="Freeform 12"/>
                <p:cNvSpPr>
                  <a:spLocks/>
                </p:cNvSpPr>
                <p:nvPr/>
              </p:nvSpPr>
              <p:spPr bwMode="auto">
                <a:xfrm>
                  <a:off x="3691" y="3891"/>
                  <a:ext cx="17" cy="28"/>
                </a:xfrm>
                <a:custGeom>
                  <a:avLst/>
                  <a:gdLst>
                    <a:gd name="T0" fmla="*/ 13 w 17"/>
                    <a:gd name="T1" fmla="*/ 27 h 28"/>
                    <a:gd name="T2" fmla="*/ 10 w 17"/>
                    <a:gd name="T3" fmla="*/ 26 h 28"/>
                    <a:gd name="T4" fmla="*/ 7 w 17"/>
                    <a:gd name="T5" fmla="*/ 25 h 28"/>
                    <a:gd name="T6" fmla="*/ 4 w 17"/>
                    <a:gd name="T7" fmla="*/ 24 h 28"/>
                    <a:gd name="T8" fmla="*/ 2 w 17"/>
                    <a:gd name="T9" fmla="*/ 23 h 28"/>
                    <a:gd name="T10" fmla="*/ 1 w 17"/>
                    <a:gd name="T11" fmla="*/ 21 h 28"/>
                    <a:gd name="T12" fmla="*/ 0 w 17"/>
                    <a:gd name="T13" fmla="*/ 20 h 28"/>
                    <a:gd name="T14" fmla="*/ 0 w 17"/>
                    <a:gd name="T15" fmla="*/ 15 h 28"/>
                    <a:gd name="T16" fmla="*/ 0 w 17"/>
                    <a:gd name="T17" fmla="*/ 11 h 28"/>
                    <a:gd name="T18" fmla="*/ 0 w 17"/>
                    <a:gd name="T19" fmla="*/ 9 h 28"/>
                    <a:gd name="T20" fmla="*/ 1 w 17"/>
                    <a:gd name="T21" fmla="*/ 8 h 28"/>
                    <a:gd name="T22" fmla="*/ 2 w 17"/>
                    <a:gd name="T23" fmla="*/ 7 h 28"/>
                    <a:gd name="T24" fmla="*/ 4 w 17"/>
                    <a:gd name="T25" fmla="*/ 5 h 28"/>
                    <a:gd name="T26" fmla="*/ 6 w 17"/>
                    <a:gd name="T27" fmla="*/ 4 h 28"/>
                    <a:gd name="T28" fmla="*/ 8 w 17"/>
                    <a:gd name="T29" fmla="*/ 3 h 28"/>
                    <a:gd name="T30" fmla="*/ 11 w 17"/>
                    <a:gd name="T31" fmla="*/ 1 h 28"/>
                    <a:gd name="T32" fmla="*/ 14 w 17"/>
                    <a:gd name="T33" fmla="*/ 0 h 28"/>
                    <a:gd name="T34" fmla="*/ 16 w 17"/>
                    <a:gd name="T35" fmla="*/ 0 h 28"/>
                    <a:gd name="T36" fmla="*/ 16 w 17"/>
                    <a:gd name="T37" fmla="*/ 10 h 28"/>
                    <a:gd name="T38" fmla="*/ 13 w 17"/>
                    <a:gd name="T39" fmla="*/ 11 h 28"/>
                    <a:gd name="T40" fmla="*/ 10 w 17"/>
                    <a:gd name="T41" fmla="*/ 12 h 28"/>
                    <a:gd name="T42" fmla="*/ 8 w 17"/>
                    <a:gd name="T43" fmla="*/ 12 h 28"/>
                    <a:gd name="T44" fmla="*/ 7 w 17"/>
                    <a:gd name="T45" fmla="*/ 13 h 28"/>
                    <a:gd name="T46" fmla="*/ 5 w 17"/>
                    <a:gd name="T47" fmla="*/ 15 h 28"/>
                    <a:gd name="T48" fmla="*/ 4 w 17"/>
                    <a:gd name="T49" fmla="*/ 16 h 28"/>
                    <a:gd name="T50" fmla="*/ 3 w 17"/>
                    <a:gd name="T51" fmla="*/ 18 h 28"/>
                    <a:gd name="T52" fmla="*/ 3 w 17"/>
                    <a:gd name="T53" fmla="*/ 20 h 28"/>
                    <a:gd name="T54" fmla="*/ 3 w 17"/>
                    <a:gd name="T55" fmla="*/ 22 h 28"/>
                    <a:gd name="T56" fmla="*/ 4 w 17"/>
                    <a:gd name="T57" fmla="*/ 23 h 28"/>
                    <a:gd name="T58" fmla="*/ 7 w 17"/>
                    <a:gd name="T59" fmla="*/ 25 h 28"/>
                    <a:gd name="T60" fmla="*/ 10 w 17"/>
                    <a:gd name="T61" fmla="*/ 26 h 28"/>
                    <a:gd name="T62" fmla="*/ 13 w 17"/>
                    <a:gd name="T63" fmla="*/ 27 h 28"/>
                    <a:gd name="T64" fmla="*/ 13 w 17"/>
                    <a:gd name="T65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8">
                      <a:moveTo>
                        <a:pt x="13" y="27"/>
                      </a:moveTo>
                      <a:lnTo>
                        <a:pt x="10" y="26"/>
                      </a:lnTo>
                      <a:lnTo>
                        <a:pt x="7" y="25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10"/>
                      </a:lnTo>
                      <a:lnTo>
                        <a:pt x="13" y="11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5"/>
                      </a:lnTo>
                      <a:lnTo>
                        <a:pt x="10" y="26"/>
                      </a:lnTo>
                      <a:lnTo>
                        <a:pt x="13" y="27"/>
                      </a:lnTo>
                      <a:lnTo>
                        <a:pt x="13" y="27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5868" name="Group 13"/>
              <p:cNvGrpSpPr>
                <a:grpSpLocks/>
              </p:cNvGrpSpPr>
              <p:nvPr/>
            </p:nvGrpSpPr>
            <p:grpSpPr bwMode="auto">
              <a:xfrm>
                <a:off x="3689" y="3911"/>
                <a:ext cx="17" cy="27"/>
                <a:chOff x="3689" y="3911"/>
                <a:chExt cx="17" cy="27"/>
              </a:xfrm>
            </p:grpSpPr>
            <p:sp>
              <p:nvSpPr>
                <p:cNvPr id="145422" name="Freeform 14"/>
                <p:cNvSpPr>
                  <a:spLocks/>
                </p:cNvSpPr>
                <p:nvPr/>
              </p:nvSpPr>
              <p:spPr bwMode="auto">
                <a:xfrm>
                  <a:off x="3692" y="3928"/>
                  <a:ext cx="11" cy="11"/>
                </a:xfrm>
                <a:custGeom>
                  <a:avLst/>
                  <a:gdLst>
                    <a:gd name="T0" fmla="*/ 9 w 10"/>
                    <a:gd name="T1" fmla="*/ 10 h 11"/>
                    <a:gd name="T2" fmla="*/ 9 w 10"/>
                    <a:gd name="T3" fmla="*/ 4 h 11"/>
                    <a:gd name="T4" fmla="*/ 7 w 10"/>
                    <a:gd name="T5" fmla="*/ 3 h 11"/>
                    <a:gd name="T6" fmla="*/ 6 w 10"/>
                    <a:gd name="T7" fmla="*/ 3 h 11"/>
                    <a:gd name="T8" fmla="*/ 4 w 10"/>
                    <a:gd name="T9" fmla="*/ 2 h 11"/>
                    <a:gd name="T10" fmla="*/ 4 w 10"/>
                    <a:gd name="T11" fmla="*/ 1 h 11"/>
                    <a:gd name="T12" fmla="*/ 2 w 10"/>
                    <a:gd name="T13" fmla="*/ 0 h 11"/>
                    <a:gd name="T14" fmla="*/ 0 w 10"/>
                    <a:gd name="T15" fmla="*/ 2 h 11"/>
                    <a:gd name="T16" fmla="*/ 0 w 10"/>
                    <a:gd name="T17" fmla="*/ 3 h 11"/>
                    <a:gd name="T18" fmla="*/ 0 w 10"/>
                    <a:gd name="T19" fmla="*/ 4 h 11"/>
                    <a:gd name="T20" fmla="*/ 0 w 10"/>
                    <a:gd name="T21" fmla="*/ 5 h 11"/>
                    <a:gd name="T22" fmla="*/ 1 w 10"/>
                    <a:gd name="T23" fmla="*/ 7 h 11"/>
                    <a:gd name="T24" fmla="*/ 2 w 10"/>
                    <a:gd name="T25" fmla="*/ 7 h 11"/>
                    <a:gd name="T26" fmla="*/ 4 w 10"/>
                    <a:gd name="T27" fmla="*/ 9 h 11"/>
                    <a:gd name="T28" fmla="*/ 6 w 10"/>
                    <a:gd name="T29" fmla="*/ 9 h 11"/>
                    <a:gd name="T30" fmla="*/ 9 w 10"/>
                    <a:gd name="T3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11">
                      <a:moveTo>
                        <a:pt x="9" y="10"/>
                      </a:moveTo>
                      <a:lnTo>
                        <a:pt x="9" y="4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9" y="1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5423" name="Freeform 15"/>
                <p:cNvSpPr>
                  <a:spLocks/>
                </p:cNvSpPr>
                <p:nvPr/>
              </p:nvSpPr>
              <p:spPr bwMode="auto">
                <a:xfrm>
                  <a:off x="3689" y="3912"/>
                  <a:ext cx="17" cy="27"/>
                </a:xfrm>
                <a:custGeom>
                  <a:avLst/>
                  <a:gdLst>
                    <a:gd name="T0" fmla="*/ 13 w 17"/>
                    <a:gd name="T1" fmla="*/ 26 h 27"/>
                    <a:gd name="T2" fmla="*/ 10 w 17"/>
                    <a:gd name="T3" fmla="*/ 26 h 27"/>
                    <a:gd name="T4" fmla="*/ 7 w 17"/>
                    <a:gd name="T5" fmla="*/ 25 h 27"/>
                    <a:gd name="T6" fmla="*/ 4 w 17"/>
                    <a:gd name="T7" fmla="*/ 23 h 27"/>
                    <a:gd name="T8" fmla="*/ 2 w 17"/>
                    <a:gd name="T9" fmla="*/ 22 h 27"/>
                    <a:gd name="T10" fmla="*/ 1 w 17"/>
                    <a:gd name="T11" fmla="*/ 20 h 27"/>
                    <a:gd name="T12" fmla="*/ 0 w 17"/>
                    <a:gd name="T13" fmla="*/ 19 h 27"/>
                    <a:gd name="T14" fmla="*/ 0 w 17"/>
                    <a:gd name="T15" fmla="*/ 15 h 27"/>
                    <a:gd name="T16" fmla="*/ 0 w 17"/>
                    <a:gd name="T17" fmla="*/ 10 h 27"/>
                    <a:gd name="T18" fmla="*/ 0 w 17"/>
                    <a:gd name="T19" fmla="*/ 9 h 27"/>
                    <a:gd name="T20" fmla="*/ 1 w 17"/>
                    <a:gd name="T21" fmla="*/ 8 h 27"/>
                    <a:gd name="T22" fmla="*/ 2 w 17"/>
                    <a:gd name="T23" fmla="*/ 6 h 27"/>
                    <a:gd name="T24" fmla="*/ 4 w 17"/>
                    <a:gd name="T25" fmla="*/ 5 h 27"/>
                    <a:gd name="T26" fmla="*/ 5 w 17"/>
                    <a:gd name="T27" fmla="*/ 3 h 27"/>
                    <a:gd name="T28" fmla="*/ 8 w 17"/>
                    <a:gd name="T29" fmla="*/ 2 h 27"/>
                    <a:gd name="T30" fmla="*/ 11 w 17"/>
                    <a:gd name="T31" fmla="*/ 1 h 27"/>
                    <a:gd name="T32" fmla="*/ 14 w 17"/>
                    <a:gd name="T33" fmla="*/ 0 h 27"/>
                    <a:gd name="T34" fmla="*/ 16 w 17"/>
                    <a:gd name="T35" fmla="*/ 0 h 27"/>
                    <a:gd name="T36" fmla="*/ 16 w 17"/>
                    <a:gd name="T37" fmla="*/ 9 h 27"/>
                    <a:gd name="T38" fmla="*/ 13 w 17"/>
                    <a:gd name="T39" fmla="*/ 10 h 27"/>
                    <a:gd name="T40" fmla="*/ 10 w 17"/>
                    <a:gd name="T41" fmla="*/ 11 h 27"/>
                    <a:gd name="T42" fmla="*/ 9 w 17"/>
                    <a:gd name="T43" fmla="*/ 12 h 27"/>
                    <a:gd name="T44" fmla="*/ 7 w 17"/>
                    <a:gd name="T45" fmla="*/ 13 h 27"/>
                    <a:gd name="T46" fmla="*/ 5 w 17"/>
                    <a:gd name="T47" fmla="*/ 14 h 27"/>
                    <a:gd name="T48" fmla="*/ 4 w 17"/>
                    <a:gd name="T49" fmla="*/ 16 h 27"/>
                    <a:gd name="T50" fmla="*/ 3 w 17"/>
                    <a:gd name="T51" fmla="*/ 17 h 27"/>
                    <a:gd name="T52" fmla="*/ 2 w 17"/>
                    <a:gd name="T53" fmla="*/ 19 h 27"/>
                    <a:gd name="T54" fmla="*/ 3 w 17"/>
                    <a:gd name="T55" fmla="*/ 21 h 27"/>
                    <a:gd name="T56" fmla="*/ 4 w 17"/>
                    <a:gd name="T57" fmla="*/ 22 h 27"/>
                    <a:gd name="T58" fmla="*/ 7 w 17"/>
                    <a:gd name="T59" fmla="*/ 24 h 27"/>
                    <a:gd name="T60" fmla="*/ 10 w 17"/>
                    <a:gd name="T61" fmla="*/ 25 h 27"/>
                    <a:gd name="T62" fmla="*/ 13 w 17"/>
                    <a:gd name="T6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" h="27">
                      <a:moveTo>
                        <a:pt x="13" y="26"/>
                      </a:moveTo>
                      <a:lnTo>
                        <a:pt x="10" y="26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9"/>
                      </a:lnTo>
                      <a:lnTo>
                        <a:pt x="13" y="10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7" y="13"/>
                      </a:lnTo>
                      <a:lnTo>
                        <a:pt x="5" y="14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9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7" y="24"/>
                      </a:lnTo>
                      <a:lnTo>
                        <a:pt x="10" y="25"/>
                      </a:lnTo>
                      <a:lnTo>
                        <a:pt x="13" y="26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5869" name="Group 16"/>
              <p:cNvGrpSpPr>
                <a:grpSpLocks/>
              </p:cNvGrpSpPr>
              <p:nvPr/>
            </p:nvGrpSpPr>
            <p:grpSpPr bwMode="auto">
              <a:xfrm>
                <a:off x="3696" y="3949"/>
                <a:ext cx="17" cy="28"/>
                <a:chOff x="3696" y="3949"/>
                <a:chExt cx="17" cy="28"/>
              </a:xfrm>
            </p:grpSpPr>
            <p:sp>
              <p:nvSpPr>
                <p:cNvPr id="145425" name="Freeform 17"/>
                <p:cNvSpPr>
                  <a:spLocks/>
                </p:cNvSpPr>
                <p:nvPr/>
              </p:nvSpPr>
              <p:spPr bwMode="auto">
                <a:xfrm>
                  <a:off x="3700" y="3950"/>
                  <a:ext cx="11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5 h 10"/>
                    <a:gd name="T4" fmla="*/ 2 w 10"/>
                    <a:gd name="T5" fmla="*/ 6 h 10"/>
                    <a:gd name="T6" fmla="*/ 3 w 10"/>
                    <a:gd name="T7" fmla="*/ 6 h 10"/>
                    <a:gd name="T8" fmla="*/ 5 w 10"/>
                    <a:gd name="T9" fmla="*/ 7 h 10"/>
                    <a:gd name="T10" fmla="*/ 5 w 10"/>
                    <a:gd name="T11" fmla="*/ 8 h 10"/>
                    <a:gd name="T12" fmla="*/ 7 w 10"/>
                    <a:gd name="T13" fmla="*/ 9 h 10"/>
                    <a:gd name="T14" fmla="*/ 9 w 10"/>
                    <a:gd name="T15" fmla="*/ 7 h 10"/>
                    <a:gd name="T16" fmla="*/ 9 w 10"/>
                    <a:gd name="T17" fmla="*/ 6 h 10"/>
                    <a:gd name="T18" fmla="*/ 9 w 10"/>
                    <a:gd name="T19" fmla="*/ 5 h 10"/>
                    <a:gd name="T20" fmla="*/ 9 w 10"/>
                    <a:gd name="T21" fmla="*/ 4 h 10"/>
                    <a:gd name="T22" fmla="*/ 8 w 10"/>
                    <a:gd name="T23" fmla="*/ 3 h 10"/>
                    <a:gd name="T24" fmla="*/ 7 w 10"/>
                    <a:gd name="T25" fmla="*/ 2 h 10"/>
                    <a:gd name="T26" fmla="*/ 5 w 10"/>
                    <a:gd name="T27" fmla="*/ 1 h 10"/>
                    <a:gd name="T28" fmla="*/ 3 w 10"/>
                    <a:gd name="T29" fmla="*/ 1 h 10"/>
                    <a:gd name="T30" fmla="*/ 0 w 10"/>
                    <a:gd name="T3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9" y="6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8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5426" name="Freeform 18"/>
                <p:cNvSpPr>
                  <a:spLocks/>
                </p:cNvSpPr>
                <p:nvPr/>
              </p:nvSpPr>
              <p:spPr bwMode="auto">
                <a:xfrm>
                  <a:off x="3696" y="3949"/>
                  <a:ext cx="17" cy="28"/>
                </a:xfrm>
                <a:custGeom>
                  <a:avLst/>
                  <a:gdLst>
                    <a:gd name="T0" fmla="*/ 3 w 17"/>
                    <a:gd name="T1" fmla="*/ 0 h 28"/>
                    <a:gd name="T2" fmla="*/ 6 w 17"/>
                    <a:gd name="T3" fmla="*/ 1 h 28"/>
                    <a:gd name="T4" fmla="*/ 9 w 17"/>
                    <a:gd name="T5" fmla="*/ 2 h 28"/>
                    <a:gd name="T6" fmla="*/ 12 w 17"/>
                    <a:gd name="T7" fmla="*/ 3 h 28"/>
                    <a:gd name="T8" fmla="*/ 14 w 17"/>
                    <a:gd name="T9" fmla="*/ 4 h 28"/>
                    <a:gd name="T10" fmla="*/ 15 w 17"/>
                    <a:gd name="T11" fmla="*/ 6 h 28"/>
                    <a:gd name="T12" fmla="*/ 16 w 17"/>
                    <a:gd name="T13" fmla="*/ 7 h 28"/>
                    <a:gd name="T14" fmla="*/ 16 w 17"/>
                    <a:gd name="T15" fmla="*/ 12 h 28"/>
                    <a:gd name="T16" fmla="*/ 16 w 17"/>
                    <a:gd name="T17" fmla="*/ 16 h 28"/>
                    <a:gd name="T18" fmla="*/ 16 w 17"/>
                    <a:gd name="T19" fmla="*/ 18 h 28"/>
                    <a:gd name="T20" fmla="*/ 15 w 17"/>
                    <a:gd name="T21" fmla="*/ 19 h 28"/>
                    <a:gd name="T22" fmla="*/ 14 w 17"/>
                    <a:gd name="T23" fmla="*/ 20 h 28"/>
                    <a:gd name="T24" fmla="*/ 12 w 17"/>
                    <a:gd name="T25" fmla="*/ 22 h 28"/>
                    <a:gd name="T26" fmla="*/ 11 w 17"/>
                    <a:gd name="T27" fmla="*/ 23 h 28"/>
                    <a:gd name="T28" fmla="*/ 8 w 17"/>
                    <a:gd name="T29" fmla="*/ 24 h 28"/>
                    <a:gd name="T30" fmla="*/ 5 w 17"/>
                    <a:gd name="T31" fmla="*/ 26 h 28"/>
                    <a:gd name="T32" fmla="*/ 2 w 17"/>
                    <a:gd name="T33" fmla="*/ 27 h 28"/>
                    <a:gd name="T34" fmla="*/ 0 w 17"/>
                    <a:gd name="T35" fmla="*/ 27 h 28"/>
                    <a:gd name="T36" fmla="*/ 0 w 17"/>
                    <a:gd name="T37" fmla="*/ 17 h 28"/>
                    <a:gd name="T38" fmla="*/ 3 w 17"/>
                    <a:gd name="T39" fmla="*/ 16 h 28"/>
                    <a:gd name="T40" fmla="*/ 6 w 17"/>
                    <a:gd name="T41" fmla="*/ 15 h 28"/>
                    <a:gd name="T42" fmla="*/ 7 w 17"/>
                    <a:gd name="T43" fmla="*/ 15 h 28"/>
                    <a:gd name="T44" fmla="*/ 9 w 17"/>
                    <a:gd name="T45" fmla="*/ 14 h 28"/>
                    <a:gd name="T46" fmla="*/ 11 w 17"/>
                    <a:gd name="T47" fmla="*/ 12 h 28"/>
                    <a:gd name="T48" fmla="*/ 12 w 17"/>
                    <a:gd name="T49" fmla="*/ 11 h 28"/>
                    <a:gd name="T50" fmla="*/ 13 w 17"/>
                    <a:gd name="T51" fmla="*/ 9 h 28"/>
                    <a:gd name="T52" fmla="*/ 14 w 17"/>
                    <a:gd name="T53" fmla="*/ 7 h 28"/>
                    <a:gd name="T54" fmla="*/ 13 w 17"/>
                    <a:gd name="T55" fmla="*/ 5 h 28"/>
                    <a:gd name="T56" fmla="*/ 12 w 17"/>
                    <a:gd name="T57" fmla="*/ 4 h 28"/>
                    <a:gd name="T58" fmla="*/ 9 w 17"/>
                    <a:gd name="T59" fmla="*/ 2 h 28"/>
                    <a:gd name="T60" fmla="*/ 6 w 17"/>
                    <a:gd name="T61" fmla="*/ 1 h 28"/>
                    <a:gd name="T62" fmla="*/ 3 w 17"/>
                    <a:gd name="T63" fmla="*/ 0 h 28"/>
                    <a:gd name="T64" fmla="*/ 3 w 17"/>
                    <a:gd name="T6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8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9" y="2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5" y="6"/>
                      </a:lnTo>
                      <a:lnTo>
                        <a:pt x="16" y="7"/>
                      </a:lnTo>
                      <a:lnTo>
                        <a:pt x="16" y="12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5" y="19"/>
                      </a:lnTo>
                      <a:lnTo>
                        <a:pt x="14" y="20"/>
                      </a:lnTo>
                      <a:lnTo>
                        <a:pt x="12" y="22"/>
                      </a:lnTo>
                      <a:lnTo>
                        <a:pt x="11" y="23"/>
                      </a:lnTo>
                      <a:lnTo>
                        <a:pt x="8" y="24"/>
                      </a:lnTo>
                      <a:lnTo>
                        <a:pt x="5" y="26"/>
                      </a:lnTo>
                      <a:lnTo>
                        <a:pt x="2" y="27"/>
                      </a:lnTo>
                      <a:lnTo>
                        <a:pt x="0" y="27"/>
                      </a:lnTo>
                      <a:lnTo>
                        <a:pt x="0" y="17"/>
                      </a:lnTo>
                      <a:lnTo>
                        <a:pt x="3" y="16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9" y="14"/>
                      </a:lnTo>
                      <a:lnTo>
                        <a:pt x="11" y="12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9" y="2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5870" name="Group 19"/>
              <p:cNvGrpSpPr>
                <a:grpSpLocks/>
              </p:cNvGrpSpPr>
              <p:nvPr/>
            </p:nvGrpSpPr>
            <p:grpSpPr bwMode="auto">
              <a:xfrm>
                <a:off x="3689" y="3929"/>
                <a:ext cx="17" cy="27"/>
                <a:chOff x="3689" y="3929"/>
                <a:chExt cx="17" cy="27"/>
              </a:xfrm>
            </p:grpSpPr>
            <p:sp>
              <p:nvSpPr>
                <p:cNvPr id="145428" name="Freeform 20"/>
                <p:cNvSpPr>
                  <a:spLocks/>
                </p:cNvSpPr>
                <p:nvPr/>
              </p:nvSpPr>
              <p:spPr bwMode="auto">
                <a:xfrm>
                  <a:off x="3692" y="3946"/>
                  <a:ext cx="11" cy="10"/>
                </a:xfrm>
                <a:custGeom>
                  <a:avLst/>
                  <a:gdLst>
                    <a:gd name="T0" fmla="*/ 9 w 10"/>
                    <a:gd name="T1" fmla="*/ 9 h 10"/>
                    <a:gd name="T2" fmla="*/ 9 w 10"/>
                    <a:gd name="T3" fmla="*/ 4 h 10"/>
                    <a:gd name="T4" fmla="*/ 7 w 10"/>
                    <a:gd name="T5" fmla="*/ 3 h 10"/>
                    <a:gd name="T6" fmla="*/ 6 w 10"/>
                    <a:gd name="T7" fmla="*/ 3 h 10"/>
                    <a:gd name="T8" fmla="*/ 5 w 10"/>
                    <a:gd name="T9" fmla="*/ 2 h 10"/>
                    <a:gd name="T10" fmla="*/ 3 w 10"/>
                    <a:gd name="T11" fmla="*/ 1 h 10"/>
                    <a:gd name="T12" fmla="*/ 2 w 10"/>
                    <a:gd name="T13" fmla="*/ 0 h 10"/>
                    <a:gd name="T14" fmla="*/ 1 w 10"/>
                    <a:gd name="T15" fmla="*/ 2 h 10"/>
                    <a:gd name="T16" fmla="*/ 0 w 10"/>
                    <a:gd name="T17" fmla="*/ 3 h 10"/>
                    <a:gd name="T18" fmla="*/ 0 w 10"/>
                    <a:gd name="T19" fmla="*/ 4 h 10"/>
                    <a:gd name="T20" fmla="*/ 0 w 10"/>
                    <a:gd name="T21" fmla="*/ 5 h 10"/>
                    <a:gd name="T22" fmla="*/ 1 w 10"/>
                    <a:gd name="T23" fmla="*/ 6 h 10"/>
                    <a:gd name="T24" fmla="*/ 2 w 10"/>
                    <a:gd name="T25" fmla="*/ 7 h 10"/>
                    <a:gd name="T26" fmla="*/ 5 w 10"/>
                    <a:gd name="T27" fmla="*/ 8 h 10"/>
                    <a:gd name="T28" fmla="*/ 6 w 10"/>
                    <a:gd name="T29" fmla="*/ 8 h 10"/>
                    <a:gd name="T30" fmla="*/ 9 w 10"/>
                    <a:gd name="T3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10">
                      <a:moveTo>
                        <a:pt x="9" y="9"/>
                      </a:moveTo>
                      <a:lnTo>
                        <a:pt x="9" y="4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9" y="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5429" name="Freeform 21"/>
                <p:cNvSpPr>
                  <a:spLocks/>
                </p:cNvSpPr>
                <p:nvPr/>
              </p:nvSpPr>
              <p:spPr bwMode="auto">
                <a:xfrm>
                  <a:off x="3689" y="3929"/>
                  <a:ext cx="17" cy="27"/>
                </a:xfrm>
                <a:custGeom>
                  <a:avLst/>
                  <a:gdLst>
                    <a:gd name="T0" fmla="*/ 13 w 17"/>
                    <a:gd name="T1" fmla="*/ 26 h 27"/>
                    <a:gd name="T2" fmla="*/ 10 w 17"/>
                    <a:gd name="T3" fmla="*/ 26 h 27"/>
                    <a:gd name="T4" fmla="*/ 7 w 17"/>
                    <a:gd name="T5" fmla="*/ 25 h 27"/>
                    <a:gd name="T6" fmla="*/ 4 w 17"/>
                    <a:gd name="T7" fmla="*/ 23 h 27"/>
                    <a:gd name="T8" fmla="*/ 2 w 17"/>
                    <a:gd name="T9" fmla="*/ 22 h 27"/>
                    <a:gd name="T10" fmla="*/ 1 w 17"/>
                    <a:gd name="T11" fmla="*/ 20 h 27"/>
                    <a:gd name="T12" fmla="*/ 0 w 17"/>
                    <a:gd name="T13" fmla="*/ 19 h 27"/>
                    <a:gd name="T14" fmla="*/ 0 w 17"/>
                    <a:gd name="T15" fmla="*/ 15 h 27"/>
                    <a:gd name="T16" fmla="*/ 0 w 17"/>
                    <a:gd name="T17" fmla="*/ 10 h 27"/>
                    <a:gd name="T18" fmla="*/ 0 w 17"/>
                    <a:gd name="T19" fmla="*/ 9 h 27"/>
                    <a:gd name="T20" fmla="*/ 1 w 17"/>
                    <a:gd name="T21" fmla="*/ 8 h 27"/>
                    <a:gd name="T22" fmla="*/ 2 w 17"/>
                    <a:gd name="T23" fmla="*/ 6 h 27"/>
                    <a:gd name="T24" fmla="*/ 4 w 17"/>
                    <a:gd name="T25" fmla="*/ 5 h 27"/>
                    <a:gd name="T26" fmla="*/ 6 w 17"/>
                    <a:gd name="T27" fmla="*/ 3 h 27"/>
                    <a:gd name="T28" fmla="*/ 8 w 17"/>
                    <a:gd name="T29" fmla="*/ 2 h 27"/>
                    <a:gd name="T30" fmla="*/ 11 w 17"/>
                    <a:gd name="T31" fmla="*/ 1 h 27"/>
                    <a:gd name="T32" fmla="*/ 14 w 17"/>
                    <a:gd name="T33" fmla="*/ 0 h 27"/>
                    <a:gd name="T34" fmla="*/ 16 w 17"/>
                    <a:gd name="T35" fmla="*/ 0 h 27"/>
                    <a:gd name="T36" fmla="*/ 16 w 17"/>
                    <a:gd name="T37" fmla="*/ 9 h 27"/>
                    <a:gd name="T38" fmla="*/ 13 w 17"/>
                    <a:gd name="T39" fmla="*/ 10 h 27"/>
                    <a:gd name="T40" fmla="*/ 10 w 17"/>
                    <a:gd name="T41" fmla="*/ 11 h 27"/>
                    <a:gd name="T42" fmla="*/ 8 w 17"/>
                    <a:gd name="T43" fmla="*/ 12 h 27"/>
                    <a:gd name="T44" fmla="*/ 7 w 17"/>
                    <a:gd name="T45" fmla="*/ 13 h 27"/>
                    <a:gd name="T46" fmla="*/ 5 w 17"/>
                    <a:gd name="T47" fmla="*/ 14 h 27"/>
                    <a:gd name="T48" fmla="*/ 4 w 17"/>
                    <a:gd name="T49" fmla="*/ 16 h 27"/>
                    <a:gd name="T50" fmla="*/ 3 w 17"/>
                    <a:gd name="T51" fmla="*/ 17 h 27"/>
                    <a:gd name="T52" fmla="*/ 3 w 17"/>
                    <a:gd name="T53" fmla="*/ 19 h 27"/>
                    <a:gd name="T54" fmla="*/ 3 w 17"/>
                    <a:gd name="T55" fmla="*/ 21 h 27"/>
                    <a:gd name="T56" fmla="*/ 4 w 17"/>
                    <a:gd name="T57" fmla="*/ 22 h 27"/>
                    <a:gd name="T58" fmla="*/ 7 w 17"/>
                    <a:gd name="T59" fmla="*/ 24 h 27"/>
                    <a:gd name="T60" fmla="*/ 10 w 17"/>
                    <a:gd name="T61" fmla="*/ 25 h 27"/>
                    <a:gd name="T62" fmla="*/ 13 w 17"/>
                    <a:gd name="T6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" h="27">
                      <a:moveTo>
                        <a:pt x="13" y="26"/>
                      </a:moveTo>
                      <a:lnTo>
                        <a:pt x="10" y="26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9"/>
                      </a:lnTo>
                      <a:lnTo>
                        <a:pt x="13" y="10"/>
                      </a:lnTo>
                      <a:lnTo>
                        <a:pt x="10" y="11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5" y="14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3" y="19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7" y="24"/>
                      </a:lnTo>
                      <a:lnTo>
                        <a:pt x="10" y="25"/>
                      </a:lnTo>
                      <a:lnTo>
                        <a:pt x="13" y="26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25623" name="Group 22"/>
            <p:cNvGrpSpPr>
              <a:grpSpLocks/>
            </p:cNvGrpSpPr>
            <p:nvPr/>
          </p:nvGrpSpPr>
          <p:grpSpPr bwMode="auto">
            <a:xfrm>
              <a:off x="2940" y="3469"/>
              <a:ext cx="776" cy="504"/>
              <a:chOff x="2940" y="3469"/>
              <a:chExt cx="776" cy="504"/>
            </a:xfrm>
          </p:grpSpPr>
          <p:grpSp>
            <p:nvGrpSpPr>
              <p:cNvPr id="25645" name="Group 23"/>
              <p:cNvGrpSpPr>
                <a:grpSpLocks/>
              </p:cNvGrpSpPr>
              <p:nvPr/>
            </p:nvGrpSpPr>
            <p:grpSpPr bwMode="auto">
              <a:xfrm>
                <a:off x="2940" y="3469"/>
                <a:ext cx="776" cy="504"/>
                <a:chOff x="2940" y="3469"/>
                <a:chExt cx="776" cy="504"/>
              </a:xfrm>
            </p:grpSpPr>
            <p:grpSp>
              <p:nvGrpSpPr>
                <p:cNvPr id="25649" name="Group 24"/>
                <p:cNvGrpSpPr>
                  <a:grpSpLocks/>
                </p:cNvGrpSpPr>
                <p:nvPr/>
              </p:nvGrpSpPr>
              <p:grpSpPr bwMode="auto">
                <a:xfrm>
                  <a:off x="2940" y="3477"/>
                  <a:ext cx="776" cy="496"/>
                  <a:chOff x="2940" y="3477"/>
                  <a:chExt cx="776" cy="496"/>
                </a:xfrm>
              </p:grpSpPr>
              <p:grpSp>
                <p:nvGrpSpPr>
                  <p:cNvPr id="2566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940" y="3477"/>
                    <a:ext cx="776" cy="496"/>
                    <a:chOff x="2940" y="3477"/>
                    <a:chExt cx="776" cy="496"/>
                  </a:xfrm>
                </p:grpSpPr>
                <p:grpSp>
                  <p:nvGrpSpPr>
                    <p:cNvPr id="25665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0" y="3477"/>
                      <a:ext cx="776" cy="496"/>
                      <a:chOff x="2940" y="3477"/>
                      <a:chExt cx="776" cy="496"/>
                    </a:xfrm>
                  </p:grpSpPr>
                  <p:grpSp>
                    <p:nvGrpSpPr>
                      <p:cNvPr id="25667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0" y="3477"/>
                        <a:ext cx="776" cy="496"/>
                        <a:chOff x="2940" y="3477"/>
                        <a:chExt cx="776" cy="496"/>
                      </a:xfrm>
                    </p:grpSpPr>
                    <p:sp>
                      <p:nvSpPr>
                        <p:cNvPr id="145436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40" y="3504"/>
                          <a:ext cx="758" cy="470"/>
                        </a:xfrm>
                        <a:custGeom>
                          <a:avLst/>
                          <a:gdLst>
                            <a:gd name="T0" fmla="*/ 757 w 758"/>
                            <a:gd name="T1" fmla="*/ 386 h 469"/>
                            <a:gd name="T2" fmla="*/ 743 w 758"/>
                            <a:gd name="T3" fmla="*/ 404 h 469"/>
                            <a:gd name="T4" fmla="*/ 186 w 758"/>
                            <a:gd name="T5" fmla="*/ 468 h 469"/>
                            <a:gd name="T6" fmla="*/ 0 w 758"/>
                            <a:gd name="T7" fmla="*/ 95 h 469"/>
                            <a:gd name="T8" fmla="*/ 11 w 758"/>
                            <a:gd name="T9" fmla="*/ 0 h 469"/>
                            <a:gd name="T10" fmla="*/ 194 w 758"/>
                            <a:gd name="T11" fmla="*/ 437 h 469"/>
                            <a:gd name="T12" fmla="*/ 757 w 758"/>
                            <a:gd name="T13" fmla="*/ 386 h 4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58" h="469">
                              <a:moveTo>
                                <a:pt x="757" y="386"/>
                              </a:moveTo>
                              <a:lnTo>
                                <a:pt x="743" y="404"/>
                              </a:lnTo>
                              <a:lnTo>
                                <a:pt x="186" y="468"/>
                              </a:lnTo>
                              <a:lnTo>
                                <a:pt x="0" y="95"/>
                              </a:lnTo>
                              <a:lnTo>
                                <a:pt x="11" y="0"/>
                              </a:lnTo>
                              <a:lnTo>
                                <a:pt x="194" y="437"/>
                              </a:lnTo>
                              <a:lnTo>
                                <a:pt x="757" y="386"/>
                              </a:lnTo>
                            </a:path>
                          </a:pathLst>
                        </a:custGeom>
                        <a:solidFill>
                          <a:srgbClr val="5F5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5437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40" y="3477"/>
                          <a:ext cx="204" cy="478"/>
                        </a:xfrm>
                        <a:custGeom>
                          <a:avLst/>
                          <a:gdLst>
                            <a:gd name="T0" fmla="*/ 10 w 204"/>
                            <a:gd name="T1" fmla="*/ 0 h 478"/>
                            <a:gd name="T2" fmla="*/ 0 w 204"/>
                            <a:gd name="T3" fmla="*/ 17 h 478"/>
                            <a:gd name="T4" fmla="*/ 194 w 204"/>
                            <a:gd name="T5" fmla="*/ 477 h 478"/>
                            <a:gd name="T6" fmla="*/ 203 w 204"/>
                            <a:gd name="T7" fmla="*/ 459 h 478"/>
                            <a:gd name="T8" fmla="*/ 10 w 204"/>
                            <a:gd name="T9" fmla="*/ 0 h 4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204" h="478">
                              <a:moveTo>
                                <a:pt x="10" y="0"/>
                              </a:moveTo>
                              <a:lnTo>
                                <a:pt x="0" y="17"/>
                              </a:lnTo>
                              <a:lnTo>
                                <a:pt x="194" y="477"/>
                              </a:lnTo>
                              <a:lnTo>
                                <a:pt x="203" y="459"/>
                              </a:lnTo>
                              <a:lnTo>
                                <a:pt x="10" y="0"/>
                              </a:lnTo>
                            </a:path>
                          </a:pathLst>
                        </a:custGeom>
                        <a:solidFill>
                          <a:srgbClr val="3F3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5438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0" y="3477"/>
                          <a:ext cx="766" cy="461"/>
                        </a:xfrm>
                        <a:custGeom>
                          <a:avLst/>
                          <a:gdLst>
                            <a:gd name="T0" fmla="*/ 765 w 766"/>
                            <a:gd name="T1" fmla="*/ 399 h 460"/>
                            <a:gd name="T2" fmla="*/ 194 w 766"/>
                            <a:gd name="T3" fmla="*/ 459 h 460"/>
                            <a:gd name="T4" fmla="*/ 0 w 766"/>
                            <a:gd name="T5" fmla="*/ 0 h 460"/>
                            <a:gd name="T6" fmla="*/ 410 w 766"/>
                            <a:gd name="T7" fmla="*/ 0 h 460"/>
                            <a:gd name="T8" fmla="*/ 422 w 766"/>
                            <a:gd name="T9" fmla="*/ 13 h 460"/>
                            <a:gd name="T10" fmla="*/ 550 w 766"/>
                            <a:gd name="T11" fmla="*/ 12 h 460"/>
                            <a:gd name="T12" fmla="*/ 765 w 766"/>
                            <a:gd name="T13" fmla="*/ 399 h 4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66" h="460">
                              <a:moveTo>
                                <a:pt x="765" y="399"/>
                              </a:moveTo>
                              <a:lnTo>
                                <a:pt x="194" y="459"/>
                              </a:lnTo>
                              <a:lnTo>
                                <a:pt x="0" y="0"/>
                              </a:lnTo>
                              <a:lnTo>
                                <a:pt x="410" y="0"/>
                              </a:lnTo>
                              <a:lnTo>
                                <a:pt x="422" y="13"/>
                              </a:lnTo>
                              <a:lnTo>
                                <a:pt x="550" y="12"/>
                              </a:lnTo>
                              <a:lnTo>
                                <a:pt x="765" y="399"/>
                              </a:ln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5439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33" y="3876"/>
                          <a:ext cx="583" cy="80"/>
                        </a:xfrm>
                        <a:custGeom>
                          <a:avLst/>
                          <a:gdLst>
                            <a:gd name="T0" fmla="*/ 582 w 583"/>
                            <a:gd name="T1" fmla="*/ 0 h 80"/>
                            <a:gd name="T2" fmla="*/ 574 w 583"/>
                            <a:gd name="T3" fmla="*/ 17 h 80"/>
                            <a:gd name="T4" fmla="*/ 0 w 583"/>
                            <a:gd name="T5" fmla="*/ 79 h 80"/>
                            <a:gd name="T6" fmla="*/ 11 w 583"/>
                            <a:gd name="T7" fmla="*/ 59 h 80"/>
                            <a:gd name="T8" fmla="*/ 582 w 583"/>
                            <a:gd name="T9" fmla="*/ 0 h 8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583" h="80">
                              <a:moveTo>
                                <a:pt x="582" y="0"/>
                              </a:moveTo>
                              <a:lnTo>
                                <a:pt x="574" y="17"/>
                              </a:lnTo>
                              <a:lnTo>
                                <a:pt x="0" y="79"/>
                              </a:lnTo>
                              <a:lnTo>
                                <a:pt x="11" y="59"/>
                              </a:lnTo>
                              <a:lnTo>
                                <a:pt x="582" y="0"/>
                              </a:lnTo>
                            </a:path>
                          </a:pathLst>
                        </a:custGeom>
                        <a:solidFill>
                          <a:srgbClr val="9F9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grpSp>
                      <p:nvGrpSpPr>
                        <p:cNvPr id="25855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86" y="3488"/>
                          <a:ext cx="565" cy="423"/>
                          <a:chOff x="2986" y="3488"/>
                          <a:chExt cx="565" cy="423"/>
                        </a:xfrm>
                      </p:grpSpPr>
                      <p:sp>
                        <p:nvSpPr>
                          <p:cNvPr id="145441" name="Freeform 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6" y="3487"/>
                            <a:ext cx="406" cy="83"/>
                          </a:xfrm>
                          <a:custGeom>
                            <a:avLst/>
                            <a:gdLst>
                              <a:gd name="T0" fmla="*/ 372 w 407"/>
                              <a:gd name="T1" fmla="*/ 0 h 83"/>
                              <a:gd name="T2" fmla="*/ 0 w 407"/>
                              <a:gd name="T3" fmla="*/ 0 h 83"/>
                              <a:gd name="T4" fmla="*/ 38 w 407"/>
                              <a:gd name="T5" fmla="*/ 82 h 83"/>
                              <a:gd name="T6" fmla="*/ 406 w 407"/>
                              <a:gd name="T7" fmla="*/ 75 h 83"/>
                              <a:gd name="T8" fmla="*/ 372 w 407"/>
                              <a:gd name="T9" fmla="*/ 0 h 8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407" h="83">
                                <a:moveTo>
                                  <a:pt x="372" y="0"/>
                                </a:moveTo>
                                <a:lnTo>
                                  <a:pt x="0" y="0"/>
                                </a:lnTo>
                                <a:lnTo>
                                  <a:pt x="38" y="82"/>
                                </a:lnTo>
                                <a:lnTo>
                                  <a:pt x="406" y="75"/>
                                </a:lnTo>
                                <a:lnTo>
                                  <a:pt x="372" y="0"/>
                                </a:lnTo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  <p:grpSp>
                        <p:nvGrpSpPr>
                          <p:cNvPr id="25860" name="Group 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49" y="3504"/>
                            <a:ext cx="288" cy="39"/>
                            <a:chOff x="3049" y="3504"/>
                            <a:chExt cx="288" cy="39"/>
                          </a:xfrm>
                        </p:grpSpPr>
                        <p:sp>
                          <p:nvSpPr>
                            <p:cNvPr id="145443" name="Freeform 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49" y="3504"/>
                              <a:ext cx="270" cy="11"/>
                            </a:xfrm>
                            <a:custGeom>
                              <a:avLst/>
                              <a:gdLst>
                                <a:gd name="T0" fmla="*/ 270 w 271"/>
                                <a:gd name="T1" fmla="*/ 0 h 11"/>
                                <a:gd name="T2" fmla="*/ 261 w 271"/>
                                <a:gd name="T3" fmla="*/ 10 h 11"/>
                                <a:gd name="T4" fmla="*/ 5 w 271"/>
                                <a:gd name="T5" fmla="*/ 10 h 11"/>
                                <a:gd name="T6" fmla="*/ 0 w 271"/>
                                <a:gd name="T7" fmla="*/ 0 h 11"/>
                                <a:gd name="T8" fmla="*/ 270 w 271"/>
                                <a:gd name="T9" fmla="*/ 0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1" h="11">
                                  <a:moveTo>
                                    <a:pt x="270" y="0"/>
                                  </a:moveTo>
                                  <a:lnTo>
                                    <a:pt x="261" y="10"/>
                                  </a:lnTo>
                                  <a:lnTo>
                                    <a:pt x="5" y="1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270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444" name="Freeform 3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09" y="3504"/>
                              <a:ext cx="28" cy="37"/>
                            </a:xfrm>
                            <a:custGeom>
                              <a:avLst/>
                              <a:gdLst>
                                <a:gd name="T0" fmla="*/ 10 w 28"/>
                                <a:gd name="T1" fmla="*/ 0 h 37"/>
                                <a:gd name="T2" fmla="*/ 27 w 28"/>
                                <a:gd name="T3" fmla="*/ 36 h 37"/>
                                <a:gd name="T4" fmla="*/ 8 w 28"/>
                                <a:gd name="T5" fmla="*/ 27 h 37"/>
                                <a:gd name="T6" fmla="*/ 0 w 28"/>
                                <a:gd name="T7" fmla="*/ 10 h 37"/>
                                <a:gd name="T8" fmla="*/ 10 w 28"/>
                                <a:gd name="T9" fmla="*/ 0 h 37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8" h="37">
                                  <a:moveTo>
                                    <a:pt x="10" y="0"/>
                                  </a:moveTo>
                                  <a:lnTo>
                                    <a:pt x="27" y="36"/>
                                  </a:lnTo>
                                  <a:lnTo>
                                    <a:pt x="8" y="27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9F9F9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445" name="Freeform 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63" y="3531"/>
                              <a:ext cx="274" cy="12"/>
                            </a:xfrm>
                            <a:custGeom>
                              <a:avLst/>
                              <a:gdLst>
                                <a:gd name="T0" fmla="*/ 273 w 274"/>
                                <a:gd name="T1" fmla="*/ 10 h 12"/>
                                <a:gd name="T2" fmla="*/ 253 w 274"/>
                                <a:gd name="T3" fmla="*/ 0 h 12"/>
                                <a:gd name="T4" fmla="*/ 0 w 274"/>
                                <a:gd name="T5" fmla="*/ 0 h 12"/>
                                <a:gd name="T6" fmla="*/ 5 w 274"/>
                                <a:gd name="T7" fmla="*/ 11 h 12"/>
                                <a:gd name="T8" fmla="*/ 273 w 274"/>
                                <a:gd name="T9" fmla="*/ 10 h 1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4" h="12">
                                  <a:moveTo>
                                    <a:pt x="273" y="10"/>
                                  </a:moveTo>
                                  <a:lnTo>
                                    <a:pt x="253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5" y="11"/>
                                  </a:lnTo>
                                  <a:lnTo>
                                    <a:pt x="273" y="1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446" name="Freeform 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54" y="3513"/>
                              <a:ext cx="263" cy="18"/>
                            </a:xfrm>
                            <a:custGeom>
                              <a:avLst/>
                              <a:gdLst>
                                <a:gd name="T0" fmla="*/ 0 w 264"/>
                                <a:gd name="T1" fmla="*/ 0 h 18"/>
                                <a:gd name="T2" fmla="*/ 256 w 264"/>
                                <a:gd name="T3" fmla="*/ 0 h 18"/>
                                <a:gd name="T4" fmla="*/ 263 w 264"/>
                                <a:gd name="T5" fmla="*/ 17 h 18"/>
                                <a:gd name="T6" fmla="*/ 9 w 264"/>
                                <a:gd name="T7" fmla="*/ 17 h 18"/>
                                <a:gd name="T8" fmla="*/ 0 w 264"/>
                                <a:gd name="T9" fmla="*/ 0 h 1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4" h="18">
                                  <a:moveTo>
                                    <a:pt x="0" y="0"/>
                                  </a:moveTo>
                                  <a:lnTo>
                                    <a:pt x="256" y="0"/>
                                  </a:lnTo>
                                  <a:lnTo>
                                    <a:pt x="263" y="17"/>
                                  </a:lnTo>
                                  <a:lnTo>
                                    <a:pt x="9" y="17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DFDFD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45447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6" y="3583"/>
                            <a:ext cx="525" cy="329"/>
                          </a:xfrm>
                          <a:custGeom>
                            <a:avLst/>
                            <a:gdLst>
                              <a:gd name="T0" fmla="*/ 372 w 525"/>
                              <a:gd name="T1" fmla="*/ 0 h 328"/>
                              <a:gd name="T2" fmla="*/ 0 w 525"/>
                              <a:gd name="T3" fmla="*/ 12 h 328"/>
                              <a:gd name="T4" fmla="*/ 139 w 525"/>
                              <a:gd name="T5" fmla="*/ 327 h 328"/>
                              <a:gd name="T6" fmla="*/ 524 w 525"/>
                              <a:gd name="T7" fmla="*/ 292 h 328"/>
                              <a:gd name="T8" fmla="*/ 372 w 525"/>
                              <a:gd name="T9" fmla="*/ 0 h 3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25" h="328">
                                <a:moveTo>
                                  <a:pt x="372" y="0"/>
                                </a:moveTo>
                                <a:lnTo>
                                  <a:pt x="0" y="12"/>
                                </a:lnTo>
                                <a:lnTo>
                                  <a:pt x="139" y="327"/>
                                </a:lnTo>
                                <a:lnTo>
                                  <a:pt x="524" y="292"/>
                                </a:lnTo>
                                <a:lnTo>
                                  <a:pt x="372" y="0"/>
                                </a:lnTo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25856" name="Group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71" y="3489"/>
                          <a:ext cx="181" cy="387"/>
                          <a:chOff x="3371" y="3489"/>
                          <a:chExt cx="181" cy="387"/>
                        </a:xfrm>
                      </p:grpSpPr>
                      <p:sp>
                        <p:nvSpPr>
                          <p:cNvPr id="145449" name="Freeform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8" y="3568"/>
                            <a:ext cx="153" cy="308"/>
                          </a:xfrm>
                          <a:custGeom>
                            <a:avLst/>
                            <a:gdLst>
                              <a:gd name="T0" fmla="*/ 12 w 154"/>
                              <a:gd name="T1" fmla="*/ 0 h 308"/>
                              <a:gd name="T2" fmla="*/ 0 w 154"/>
                              <a:gd name="T3" fmla="*/ 15 h 308"/>
                              <a:gd name="T4" fmla="*/ 153 w 154"/>
                              <a:gd name="T5" fmla="*/ 307 h 308"/>
                              <a:gd name="T6" fmla="*/ 12 w 154"/>
                              <a:gd name="T7" fmla="*/ 0 h 30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154" h="308">
                                <a:moveTo>
                                  <a:pt x="12" y="0"/>
                                </a:moveTo>
                                <a:lnTo>
                                  <a:pt x="0" y="15"/>
                                </a:lnTo>
                                <a:lnTo>
                                  <a:pt x="153" y="307"/>
                                </a:lnTo>
                                <a:lnTo>
                                  <a:pt x="12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  <p:sp>
                        <p:nvSpPr>
                          <p:cNvPr id="145450" name="Freeform 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1" y="3488"/>
                            <a:ext cx="40" cy="80"/>
                          </a:xfrm>
                          <a:custGeom>
                            <a:avLst/>
                            <a:gdLst>
                              <a:gd name="T0" fmla="*/ 0 w 40"/>
                              <a:gd name="T1" fmla="*/ 0 h 80"/>
                              <a:gd name="T2" fmla="*/ 39 w 40"/>
                              <a:gd name="T3" fmla="*/ 79 h 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0" h="80">
                                <a:moveTo>
                                  <a:pt x="0" y="0"/>
                                </a:moveTo>
                                <a:lnTo>
                                  <a:pt x="39" y="7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25668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66" y="3616"/>
                        <a:ext cx="247" cy="258"/>
                        <a:chOff x="3066" y="3616"/>
                        <a:chExt cx="247" cy="258"/>
                      </a:xfrm>
                    </p:grpSpPr>
                    <p:grpSp>
                      <p:nvGrpSpPr>
                        <p:cNvPr id="25721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34" y="3616"/>
                          <a:ext cx="179" cy="253"/>
                          <a:chOff x="3134" y="3616"/>
                          <a:chExt cx="179" cy="253"/>
                        </a:xfrm>
                      </p:grpSpPr>
                      <p:grpSp>
                        <p:nvGrpSpPr>
                          <p:cNvPr id="25787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34" y="3616"/>
                            <a:ext cx="78" cy="35"/>
                            <a:chOff x="3134" y="3616"/>
                            <a:chExt cx="78" cy="35"/>
                          </a:xfrm>
                        </p:grpSpPr>
                        <p:grpSp>
                          <p:nvGrpSpPr>
                            <p:cNvPr id="25844" name="Group 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34" y="3616"/>
                              <a:ext cx="78" cy="35"/>
                              <a:chOff x="3134" y="3616"/>
                              <a:chExt cx="78" cy="35"/>
                            </a:xfrm>
                          </p:grpSpPr>
                          <p:sp>
                            <p:nvSpPr>
                              <p:cNvPr id="145455" name="Freeform 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8" y="3616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56" name="Freeform 4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6" y="3641"/>
                                <a:ext cx="67" cy="10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0"/>
                                  <a:gd name="T2" fmla="*/ 60 w 66"/>
                                  <a:gd name="T3" fmla="*/ 6 h 10"/>
                                  <a:gd name="T4" fmla="*/ 0 w 66"/>
                                  <a:gd name="T5" fmla="*/ 9 h 10"/>
                                  <a:gd name="T6" fmla="*/ 5 w 66"/>
                                  <a:gd name="T7" fmla="*/ 2 h 10"/>
                                  <a:gd name="T8" fmla="*/ 65 w 66"/>
                                  <a:gd name="T9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0">
                                    <a:moveTo>
                                      <a:pt x="65" y="0"/>
                                    </a:moveTo>
                                    <a:lnTo>
                                      <a:pt x="6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5" y="2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57" name="Freeform 4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4" y="3619"/>
                                <a:ext cx="18" cy="32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4 h 32"/>
                                  <a:gd name="T2" fmla="*/ 13 w 18"/>
                                  <a:gd name="T3" fmla="*/ 31 h 32"/>
                                  <a:gd name="T4" fmla="*/ 0 w 18"/>
                                  <a:gd name="T5" fmla="*/ 7 h 32"/>
                                  <a:gd name="T6" fmla="*/ 4 w 18"/>
                                  <a:gd name="T7" fmla="*/ 0 h 32"/>
                                  <a:gd name="T8" fmla="*/ 17 w 18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2">
                                    <a:moveTo>
                                      <a:pt x="17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458" name="Freeform 5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85" y="3617"/>
                              <a:ext cx="14" cy="25"/>
                            </a:xfrm>
                            <a:custGeom>
                              <a:avLst/>
                              <a:gdLst>
                                <a:gd name="T0" fmla="*/ 0 w 14"/>
                                <a:gd name="T1" fmla="*/ 0 h 25"/>
                                <a:gd name="T2" fmla="*/ 13 w 14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25">
                                  <a:moveTo>
                                    <a:pt x="0" y="0"/>
                                  </a:moveTo>
                                  <a:lnTo>
                                    <a:pt x="13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459" name="Oval 5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95" y="3622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460" name="Oval 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01" y="3631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88" name="Group 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48" y="3647"/>
                            <a:ext cx="78" cy="35"/>
                            <a:chOff x="3148" y="3647"/>
                            <a:chExt cx="78" cy="35"/>
                          </a:xfrm>
                        </p:grpSpPr>
                        <p:grpSp>
                          <p:nvGrpSpPr>
                            <p:cNvPr id="25837" name="Group 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48" y="3647"/>
                              <a:ext cx="78" cy="35"/>
                              <a:chOff x="3148" y="3647"/>
                              <a:chExt cx="78" cy="35"/>
                            </a:xfrm>
                          </p:grpSpPr>
                          <p:sp>
                            <p:nvSpPr>
                              <p:cNvPr id="145463" name="Freeform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1" y="3647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64" name="Freeform 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9" y="3671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65" name="Freeform 5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8" y="3649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2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2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466" name="Freeform 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00" y="3648"/>
                              <a:ext cx="14" cy="24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4"/>
                                <a:gd name="T2" fmla="*/ 12 w 13"/>
                                <a:gd name="T3" fmla="*/ 23 h 2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4">
                                  <a:moveTo>
                                    <a:pt x="0" y="0"/>
                                  </a:moveTo>
                                  <a:lnTo>
                                    <a:pt x="12" y="23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467" name="Oval 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08" y="3653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468" name="Oval 6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15" y="3661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89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63" y="3678"/>
                            <a:ext cx="78" cy="36"/>
                            <a:chOff x="3163" y="3678"/>
                            <a:chExt cx="78" cy="36"/>
                          </a:xfrm>
                        </p:grpSpPr>
                        <p:grpSp>
                          <p:nvGrpSpPr>
                            <p:cNvPr id="25830" name="Group 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63" y="3678"/>
                              <a:ext cx="78" cy="36"/>
                              <a:chOff x="3163" y="3678"/>
                              <a:chExt cx="78" cy="36"/>
                            </a:xfrm>
                          </p:grpSpPr>
                          <p:sp>
                            <p:nvSpPr>
                              <p:cNvPr id="145471" name="Freeform 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67" y="3678"/>
                                <a:ext cx="74" cy="29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5 h 29"/>
                                  <a:gd name="T2" fmla="*/ 13 w 74"/>
                                  <a:gd name="T3" fmla="*/ 28 h 29"/>
                                  <a:gd name="T4" fmla="*/ 0 w 74"/>
                                  <a:gd name="T5" fmla="*/ 3 h 29"/>
                                  <a:gd name="T6" fmla="*/ 61 w 74"/>
                                  <a:gd name="T7" fmla="*/ 0 h 29"/>
                                  <a:gd name="T8" fmla="*/ 73 w 74"/>
                                  <a:gd name="T9" fmla="*/ 25 h 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9">
                                    <a:moveTo>
                                      <a:pt x="73" y="25"/>
                                    </a:moveTo>
                                    <a:lnTo>
                                      <a:pt x="13" y="28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72" name="Freeform 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75" y="3703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73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63" y="3681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2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2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474" name="Freeform 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15" y="3679"/>
                              <a:ext cx="14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475" name="Oval 6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24" y="3684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476" name="Oval 6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31" y="3693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90" name="Group 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77" y="3709"/>
                            <a:ext cx="79" cy="35"/>
                            <a:chOff x="3177" y="3709"/>
                            <a:chExt cx="79" cy="35"/>
                          </a:xfrm>
                        </p:grpSpPr>
                        <p:grpSp>
                          <p:nvGrpSpPr>
                            <p:cNvPr id="25823" name="Group 7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77" y="3709"/>
                              <a:ext cx="79" cy="35"/>
                              <a:chOff x="3177" y="3709"/>
                              <a:chExt cx="79" cy="35"/>
                            </a:xfrm>
                          </p:grpSpPr>
                          <p:sp>
                            <p:nvSpPr>
                              <p:cNvPr id="145479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80" y="3709"/>
                                <a:ext cx="75" cy="29"/>
                              </a:xfrm>
                              <a:custGeom>
                                <a:avLst/>
                                <a:gdLst>
                                  <a:gd name="T0" fmla="*/ 74 w 75"/>
                                  <a:gd name="T1" fmla="*/ 24 h 28"/>
                                  <a:gd name="T2" fmla="*/ 13 w 75"/>
                                  <a:gd name="T3" fmla="*/ 27 h 28"/>
                                  <a:gd name="T4" fmla="*/ 0 w 75"/>
                                  <a:gd name="T5" fmla="*/ 3 h 28"/>
                                  <a:gd name="T6" fmla="*/ 61 w 75"/>
                                  <a:gd name="T7" fmla="*/ 0 h 28"/>
                                  <a:gd name="T8" fmla="*/ 74 w 75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5" h="28">
                                    <a:moveTo>
                                      <a:pt x="74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4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80" name="Freeform 7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89" y="3733"/>
                                <a:ext cx="67" cy="12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81" name="Freeform 7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76" y="3712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4 h 32"/>
                                  <a:gd name="T2" fmla="*/ 13 w 18"/>
                                  <a:gd name="T3" fmla="*/ 31 h 32"/>
                                  <a:gd name="T4" fmla="*/ 0 w 18"/>
                                  <a:gd name="T5" fmla="*/ 7 h 32"/>
                                  <a:gd name="T6" fmla="*/ 4 w 18"/>
                                  <a:gd name="T7" fmla="*/ 0 h 32"/>
                                  <a:gd name="T8" fmla="*/ 17 w 18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2">
                                    <a:moveTo>
                                      <a:pt x="17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482" name="Freeform 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29" y="3710"/>
                              <a:ext cx="13" cy="24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4"/>
                                <a:gd name="T2" fmla="*/ 12 w 13"/>
                                <a:gd name="T3" fmla="*/ 23 h 2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4">
                                  <a:moveTo>
                                    <a:pt x="0" y="0"/>
                                  </a:moveTo>
                                  <a:lnTo>
                                    <a:pt x="12" y="23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483" name="Oval 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38" y="3714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484" name="Oval 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44" y="3725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91" name="Group 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91" y="3740"/>
                            <a:ext cx="79" cy="35"/>
                            <a:chOff x="3191" y="3740"/>
                            <a:chExt cx="79" cy="35"/>
                          </a:xfrm>
                        </p:grpSpPr>
                        <p:grpSp>
                          <p:nvGrpSpPr>
                            <p:cNvPr id="25816" name="Group 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91" y="3740"/>
                              <a:ext cx="79" cy="35"/>
                              <a:chOff x="3191" y="3740"/>
                              <a:chExt cx="79" cy="35"/>
                            </a:xfrm>
                          </p:grpSpPr>
                          <p:sp>
                            <p:nvSpPr>
                              <p:cNvPr id="145487" name="Freeform 7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96" y="3740"/>
                                <a:ext cx="74" cy="29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88" name="Freeform 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03" y="3764"/>
                                <a:ext cx="67" cy="12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89" name="Freeform 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91" y="3741"/>
                                <a:ext cx="19" cy="34"/>
                              </a:xfrm>
                              <a:custGeom>
                                <a:avLst/>
                                <a:gdLst>
                                  <a:gd name="T0" fmla="*/ 18 w 19"/>
                                  <a:gd name="T1" fmla="*/ 25 h 33"/>
                                  <a:gd name="T2" fmla="*/ 13 w 19"/>
                                  <a:gd name="T3" fmla="*/ 32 h 33"/>
                                  <a:gd name="T4" fmla="*/ 0 w 19"/>
                                  <a:gd name="T5" fmla="*/ 7 h 33"/>
                                  <a:gd name="T6" fmla="*/ 5 w 19"/>
                                  <a:gd name="T7" fmla="*/ 0 h 33"/>
                                  <a:gd name="T8" fmla="*/ 18 w 19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9" h="33">
                                    <a:moveTo>
                                      <a:pt x="18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5" y="0"/>
                                    </a:lnTo>
                                    <a:lnTo>
                                      <a:pt x="18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490" name="Freeform 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43" y="3740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491" name="Oval 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53" y="3745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492" name="Oval 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59" y="3755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92" name="Group 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06" y="3771"/>
                            <a:ext cx="78" cy="35"/>
                            <a:chOff x="3206" y="3771"/>
                            <a:chExt cx="78" cy="35"/>
                          </a:xfrm>
                        </p:grpSpPr>
                        <p:grpSp>
                          <p:nvGrpSpPr>
                            <p:cNvPr id="25809" name="Group 8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06" y="3771"/>
                              <a:ext cx="78" cy="35"/>
                              <a:chOff x="3206" y="3771"/>
                              <a:chExt cx="78" cy="35"/>
                            </a:xfrm>
                          </p:grpSpPr>
                          <p:sp>
                            <p:nvSpPr>
                              <p:cNvPr id="145495" name="Freeform 8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09" y="3771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96" name="Freeform 8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17" y="3797"/>
                                <a:ext cx="67" cy="10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0"/>
                                  <a:gd name="T2" fmla="*/ 60 w 66"/>
                                  <a:gd name="T3" fmla="*/ 6 h 10"/>
                                  <a:gd name="T4" fmla="*/ 0 w 66"/>
                                  <a:gd name="T5" fmla="*/ 9 h 10"/>
                                  <a:gd name="T6" fmla="*/ 5 w 66"/>
                                  <a:gd name="T7" fmla="*/ 2 h 10"/>
                                  <a:gd name="T8" fmla="*/ 65 w 66"/>
                                  <a:gd name="T9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0">
                                    <a:moveTo>
                                      <a:pt x="65" y="0"/>
                                    </a:moveTo>
                                    <a:lnTo>
                                      <a:pt x="6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5" y="2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497" name="Freeform 8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05" y="3774"/>
                                <a:ext cx="18" cy="32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4 h 32"/>
                                  <a:gd name="T2" fmla="*/ 13 w 18"/>
                                  <a:gd name="T3" fmla="*/ 31 h 32"/>
                                  <a:gd name="T4" fmla="*/ 0 w 18"/>
                                  <a:gd name="T5" fmla="*/ 7 h 32"/>
                                  <a:gd name="T6" fmla="*/ 4 w 18"/>
                                  <a:gd name="T7" fmla="*/ 0 h 32"/>
                                  <a:gd name="T8" fmla="*/ 17 w 18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2">
                                    <a:moveTo>
                                      <a:pt x="17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498" name="Freeform 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57" y="3772"/>
                              <a:ext cx="14" cy="25"/>
                            </a:xfrm>
                            <a:custGeom>
                              <a:avLst/>
                              <a:gdLst>
                                <a:gd name="T0" fmla="*/ 0 w 14"/>
                                <a:gd name="T1" fmla="*/ 0 h 25"/>
                                <a:gd name="T2" fmla="*/ 13 w 14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25">
                                  <a:moveTo>
                                    <a:pt x="0" y="0"/>
                                  </a:moveTo>
                                  <a:lnTo>
                                    <a:pt x="13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499" name="Oval 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66" y="3777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00" name="Oval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72" y="3787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93" name="Group 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21" y="3802"/>
                            <a:ext cx="78" cy="35"/>
                            <a:chOff x="3221" y="3802"/>
                            <a:chExt cx="78" cy="35"/>
                          </a:xfrm>
                        </p:grpSpPr>
                        <p:grpSp>
                          <p:nvGrpSpPr>
                            <p:cNvPr id="25802" name="Group 9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21" y="3802"/>
                              <a:ext cx="78" cy="35"/>
                              <a:chOff x="3221" y="3802"/>
                              <a:chExt cx="78" cy="35"/>
                            </a:xfrm>
                          </p:grpSpPr>
                          <p:sp>
                            <p:nvSpPr>
                              <p:cNvPr id="145503" name="Freeform 9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25" y="3802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04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2" y="3827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05" name="Freeform 9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21" y="3804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3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506" name="Freeform 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72" y="3803"/>
                              <a:ext cx="14" cy="24"/>
                            </a:xfrm>
                            <a:custGeom>
                              <a:avLst/>
                              <a:gdLst>
                                <a:gd name="T0" fmla="*/ 0 w 14"/>
                                <a:gd name="T1" fmla="*/ 0 h 24"/>
                                <a:gd name="T2" fmla="*/ 13 w 14"/>
                                <a:gd name="T3" fmla="*/ 23 h 2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24">
                                  <a:moveTo>
                                    <a:pt x="0" y="0"/>
                                  </a:moveTo>
                                  <a:lnTo>
                                    <a:pt x="13" y="23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07" name="Oval 9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82" y="3808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08" name="Oval 10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87" y="3817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94" name="Group 1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35" y="3833"/>
                            <a:ext cx="78" cy="36"/>
                            <a:chOff x="3235" y="3833"/>
                            <a:chExt cx="78" cy="36"/>
                          </a:xfrm>
                        </p:grpSpPr>
                        <p:grpSp>
                          <p:nvGrpSpPr>
                            <p:cNvPr id="25795" name="Group 10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35" y="3833"/>
                              <a:ext cx="78" cy="36"/>
                              <a:chOff x="3235" y="3833"/>
                              <a:chExt cx="78" cy="36"/>
                            </a:xfrm>
                          </p:grpSpPr>
                          <p:sp>
                            <p:nvSpPr>
                              <p:cNvPr id="145511" name="Freeform 1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8" y="3833"/>
                                <a:ext cx="74" cy="29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5 h 29"/>
                                  <a:gd name="T2" fmla="*/ 13 w 74"/>
                                  <a:gd name="T3" fmla="*/ 28 h 29"/>
                                  <a:gd name="T4" fmla="*/ 0 w 74"/>
                                  <a:gd name="T5" fmla="*/ 3 h 29"/>
                                  <a:gd name="T6" fmla="*/ 61 w 74"/>
                                  <a:gd name="T7" fmla="*/ 0 h 29"/>
                                  <a:gd name="T8" fmla="*/ 73 w 74"/>
                                  <a:gd name="T9" fmla="*/ 25 h 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9">
                                    <a:moveTo>
                                      <a:pt x="73" y="25"/>
                                    </a:moveTo>
                                    <a:lnTo>
                                      <a:pt x="13" y="28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12" name="Freeform 10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46" y="3858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13" name="Freeform 1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4" y="3836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2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2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514" name="Freeform 1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6" y="3834"/>
                              <a:ext cx="14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15" name="Oval 10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95" y="3840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16" name="Oval 10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02" y="3849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</p:grpSp>
                    <p:grpSp>
                      <p:nvGrpSpPr>
                        <p:cNvPr id="25722" name="Group 1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66" y="3621"/>
                          <a:ext cx="180" cy="253"/>
                          <a:chOff x="3066" y="3621"/>
                          <a:chExt cx="180" cy="253"/>
                        </a:xfrm>
                      </p:grpSpPr>
                      <p:grpSp>
                        <p:nvGrpSpPr>
                          <p:cNvPr id="25723" name="Group 1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66" y="3621"/>
                            <a:ext cx="79" cy="36"/>
                            <a:chOff x="3066" y="3621"/>
                            <a:chExt cx="79" cy="36"/>
                          </a:xfrm>
                        </p:grpSpPr>
                        <p:grpSp>
                          <p:nvGrpSpPr>
                            <p:cNvPr id="25780" name="Group 11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66" y="3621"/>
                              <a:ext cx="79" cy="36"/>
                              <a:chOff x="3066" y="3621"/>
                              <a:chExt cx="79" cy="36"/>
                            </a:xfrm>
                          </p:grpSpPr>
                          <p:sp>
                            <p:nvSpPr>
                              <p:cNvPr id="145520" name="Freeform 1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70" y="3621"/>
                                <a:ext cx="75" cy="29"/>
                              </a:xfrm>
                              <a:custGeom>
                                <a:avLst/>
                                <a:gdLst>
                                  <a:gd name="T0" fmla="*/ 74 w 75"/>
                                  <a:gd name="T1" fmla="*/ 25 h 29"/>
                                  <a:gd name="T2" fmla="*/ 13 w 75"/>
                                  <a:gd name="T3" fmla="*/ 28 h 29"/>
                                  <a:gd name="T4" fmla="*/ 0 w 75"/>
                                  <a:gd name="T5" fmla="*/ 3 h 29"/>
                                  <a:gd name="T6" fmla="*/ 61 w 75"/>
                                  <a:gd name="T7" fmla="*/ 0 h 29"/>
                                  <a:gd name="T8" fmla="*/ 74 w 75"/>
                                  <a:gd name="T9" fmla="*/ 25 h 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5" h="29">
                                    <a:moveTo>
                                      <a:pt x="74" y="25"/>
                                    </a:moveTo>
                                    <a:lnTo>
                                      <a:pt x="13" y="28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4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21" name="Freeform 1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79" y="3646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22" name="Freeform 1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66" y="3624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3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523" name="Freeform 1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19" y="3622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24" name="Oval 1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28" y="3627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25" name="Oval 1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34" y="3636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24" name="Group 1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80" y="3652"/>
                            <a:ext cx="79" cy="35"/>
                            <a:chOff x="3080" y="3652"/>
                            <a:chExt cx="79" cy="35"/>
                          </a:xfrm>
                        </p:grpSpPr>
                        <p:grpSp>
                          <p:nvGrpSpPr>
                            <p:cNvPr id="25773" name="Group 1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80" y="3652"/>
                              <a:ext cx="79" cy="35"/>
                              <a:chOff x="3080" y="3652"/>
                              <a:chExt cx="79" cy="35"/>
                            </a:xfrm>
                          </p:grpSpPr>
                          <p:sp>
                            <p:nvSpPr>
                              <p:cNvPr id="145528" name="Freeform 1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85" y="3652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29" name="Freeform 1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92" y="3677"/>
                                <a:ext cx="67" cy="10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0"/>
                                  <a:gd name="T2" fmla="*/ 60 w 66"/>
                                  <a:gd name="T3" fmla="*/ 6 h 10"/>
                                  <a:gd name="T4" fmla="*/ 0 w 66"/>
                                  <a:gd name="T5" fmla="*/ 9 h 10"/>
                                  <a:gd name="T6" fmla="*/ 5 w 66"/>
                                  <a:gd name="T7" fmla="*/ 2 h 10"/>
                                  <a:gd name="T8" fmla="*/ 65 w 66"/>
                                  <a:gd name="T9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0">
                                    <a:moveTo>
                                      <a:pt x="65" y="0"/>
                                    </a:moveTo>
                                    <a:lnTo>
                                      <a:pt x="6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5" y="2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30" name="Freeform 12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80" y="3655"/>
                                <a:ext cx="19" cy="32"/>
                              </a:xfrm>
                              <a:custGeom>
                                <a:avLst/>
                                <a:gdLst>
                                  <a:gd name="T0" fmla="*/ 18 w 19"/>
                                  <a:gd name="T1" fmla="*/ 24 h 32"/>
                                  <a:gd name="T2" fmla="*/ 13 w 19"/>
                                  <a:gd name="T3" fmla="*/ 31 h 32"/>
                                  <a:gd name="T4" fmla="*/ 0 w 19"/>
                                  <a:gd name="T5" fmla="*/ 7 h 32"/>
                                  <a:gd name="T6" fmla="*/ 5 w 19"/>
                                  <a:gd name="T7" fmla="*/ 0 h 32"/>
                                  <a:gd name="T8" fmla="*/ 18 w 19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9" h="32">
                                    <a:moveTo>
                                      <a:pt x="18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5" y="0"/>
                                    </a:lnTo>
                                    <a:lnTo>
                                      <a:pt x="18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531" name="Freeform 1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32" y="3653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32" name="Oval 1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42" y="3657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33" name="Oval 1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48" y="3667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25" name="Group 1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95" y="3684"/>
                            <a:ext cx="79" cy="35"/>
                            <a:chOff x="3095" y="3684"/>
                            <a:chExt cx="79" cy="35"/>
                          </a:xfrm>
                        </p:grpSpPr>
                        <p:grpSp>
                          <p:nvGrpSpPr>
                            <p:cNvPr id="25766" name="Group 1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95" y="3684"/>
                              <a:ext cx="79" cy="35"/>
                              <a:chOff x="3095" y="3684"/>
                              <a:chExt cx="79" cy="35"/>
                            </a:xfrm>
                          </p:grpSpPr>
                          <p:sp>
                            <p:nvSpPr>
                              <p:cNvPr id="145536" name="Freeform 1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00" y="3684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37" name="Freeform 1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08" y="3708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38" name="Freeform 1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95" y="3685"/>
                                <a:ext cx="19" cy="33"/>
                              </a:xfrm>
                              <a:custGeom>
                                <a:avLst/>
                                <a:gdLst>
                                  <a:gd name="T0" fmla="*/ 18 w 19"/>
                                  <a:gd name="T1" fmla="*/ 25 h 33"/>
                                  <a:gd name="T2" fmla="*/ 13 w 19"/>
                                  <a:gd name="T3" fmla="*/ 32 h 33"/>
                                  <a:gd name="T4" fmla="*/ 0 w 19"/>
                                  <a:gd name="T5" fmla="*/ 7 h 33"/>
                                  <a:gd name="T6" fmla="*/ 5 w 19"/>
                                  <a:gd name="T7" fmla="*/ 0 h 33"/>
                                  <a:gd name="T8" fmla="*/ 18 w 19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9" h="33">
                                    <a:moveTo>
                                      <a:pt x="18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5" y="0"/>
                                    </a:lnTo>
                                    <a:lnTo>
                                      <a:pt x="18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539" name="Freeform 13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48" y="3684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40" name="Oval 1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57" y="3689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41" name="Oval 1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3" y="3698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26" name="Group 1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10" y="3714"/>
                            <a:ext cx="78" cy="35"/>
                            <a:chOff x="3110" y="3714"/>
                            <a:chExt cx="78" cy="35"/>
                          </a:xfrm>
                        </p:grpSpPr>
                        <p:grpSp>
                          <p:nvGrpSpPr>
                            <p:cNvPr id="25759" name="Group 1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10" y="3714"/>
                              <a:ext cx="78" cy="35"/>
                              <a:chOff x="3110" y="3714"/>
                              <a:chExt cx="78" cy="35"/>
                            </a:xfrm>
                          </p:grpSpPr>
                          <p:sp>
                            <p:nvSpPr>
                              <p:cNvPr id="145544" name="Freeform 1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4" y="3713"/>
                                <a:ext cx="74" cy="29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45" name="Freeform 1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21" y="3739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0"/>
                                  <a:gd name="T2" fmla="*/ 60 w 66"/>
                                  <a:gd name="T3" fmla="*/ 6 h 10"/>
                                  <a:gd name="T4" fmla="*/ 0 w 66"/>
                                  <a:gd name="T5" fmla="*/ 9 h 10"/>
                                  <a:gd name="T6" fmla="*/ 5 w 66"/>
                                  <a:gd name="T7" fmla="*/ 2 h 10"/>
                                  <a:gd name="T8" fmla="*/ 65 w 66"/>
                                  <a:gd name="T9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0">
                                    <a:moveTo>
                                      <a:pt x="65" y="0"/>
                                    </a:moveTo>
                                    <a:lnTo>
                                      <a:pt x="6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5" y="2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46" name="Freeform 1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0" y="3716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4 h 32"/>
                                  <a:gd name="T2" fmla="*/ 13 w 18"/>
                                  <a:gd name="T3" fmla="*/ 31 h 32"/>
                                  <a:gd name="T4" fmla="*/ 0 w 18"/>
                                  <a:gd name="T5" fmla="*/ 7 h 32"/>
                                  <a:gd name="T6" fmla="*/ 4 w 18"/>
                                  <a:gd name="T7" fmla="*/ 0 h 32"/>
                                  <a:gd name="T8" fmla="*/ 17 w 18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2">
                                    <a:moveTo>
                                      <a:pt x="17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547" name="Freeform 1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61" y="3714"/>
                              <a:ext cx="14" cy="25"/>
                            </a:xfrm>
                            <a:custGeom>
                              <a:avLst/>
                              <a:gdLst>
                                <a:gd name="T0" fmla="*/ 0 w 14"/>
                                <a:gd name="T1" fmla="*/ 0 h 25"/>
                                <a:gd name="T2" fmla="*/ 13 w 14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25">
                                  <a:moveTo>
                                    <a:pt x="0" y="0"/>
                                  </a:moveTo>
                                  <a:lnTo>
                                    <a:pt x="13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48" name="Oval 1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71" y="3720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49" name="Oval 1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76" y="3730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27" name="Group 1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24" y="3745"/>
                            <a:ext cx="78" cy="35"/>
                            <a:chOff x="3124" y="3745"/>
                            <a:chExt cx="78" cy="35"/>
                          </a:xfrm>
                        </p:grpSpPr>
                        <p:grpSp>
                          <p:nvGrpSpPr>
                            <p:cNvPr id="25752" name="Group 1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24" y="3745"/>
                              <a:ext cx="78" cy="35"/>
                              <a:chOff x="3124" y="3745"/>
                              <a:chExt cx="78" cy="35"/>
                            </a:xfrm>
                          </p:grpSpPr>
                          <p:sp>
                            <p:nvSpPr>
                              <p:cNvPr id="145552" name="Freeform 1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28" y="3744"/>
                                <a:ext cx="74" cy="29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53" name="Freeform 1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6" y="3769"/>
                                <a:ext cx="67" cy="12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54" name="Freeform 14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24" y="3746"/>
                                <a:ext cx="18" cy="34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2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2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555" name="Freeform 1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76" y="3745"/>
                              <a:ext cx="14" cy="24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4"/>
                                <a:gd name="T2" fmla="*/ 12 w 13"/>
                                <a:gd name="T3" fmla="*/ 23 h 2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4">
                                  <a:moveTo>
                                    <a:pt x="0" y="0"/>
                                  </a:moveTo>
                                  <a:lnTo>
                                    <a:pt x="12" y="23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56" name="Oval 1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85" y="3750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57" name="Oval 1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92" y="3760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28" name="Group 1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38" y="3776"/>
                            <a:ext cx="79" cy="36"/>
                            <a:chOff x="3138" y="3776"/>
                            <a:chExt cx="79" cy="36"/>
                          </a:xfrm>
                        </p:grpSpPr>
                        <p:grpSp>
                          <p:nvGrpSpPr>
                            <p:cNvPr id="25745" name="Group 1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38" y="3776"/>
                              <a:ext cx="79" cy="36"/>
                              <a:chOff x="3138" y="3776"/>
                              <a:chExt cx="79" cy="36"/>
                            </a:xfrm>
                          </p:grpSpPr>
                          <p:sp>
                            <p:nvSpPr>
                              <p:cNvPr id="145560" name="Freeform 1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2" y="3776"/>
                                <a:ext cx="75" cy="29"/>
                              </a:xfrm>
                              <a:custGeom>
                                <a:avLst/>
                                <a:gdLst>
                                  <a:gd name="T0" fmla="*/ 74 w 75"/>
                                  <a:gd name="T1" fmla="*/ 25 h 29"/>
                                  <a:gd name="T2" fmla="*/ 13 w 75"/>
                                  <a:gd name="T3" fmla="*/ 28 h 29"/>
                                  <a:gd name="T4" fmla="*/ 0 w 75"/>
                                  <a:gd name="T5" fmla="*/ 3 h 29"/>
                                  <a:gd name="T6" fmla="*/ 61 w 75"/>
                                  <a:gd name="T7" fmla="*/ 0 h 29"/>
                                  <a:gd name="T8" fmla="*/ 74 w 75"/>
                                  <a:gd name="T9" fmla="*/ 25 h 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5" h="29">
                                    <a:moveTo>
                                      <a:pt x="74" y="25"/>
                                    </a:moveTo>
                                    <a:lnTo>
                                      <a:pt x="13" y="28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4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61" name="Freeform 15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0" y="3801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62" name="Freeform 1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8" y="3779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3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563" name="Freeform 1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90" y="3777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64" name="Oval 1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00" y="3783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65" name="Oval 15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05" y="3792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29" name="Group 1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53" y="3807"/>
                            <a:ext cx="79" cy="35"/>
                            <a:chOff x="3153" y="3807"/>
                            <a:chExt cx="79" cy="35"/>
                          </a:xfrm>
                        </p:grpSpPr>
                        <p:grpSp>
                          <p:nvGrpSpPr>
                            <p:cNvPr id="25738" name="Group 15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53" y="3807"/>
                              <a:ext cx="79" cy="35"/>
                              <a:chOff x="3153" y="3807"/>
                              <a:chExt cx="79" cy="35"/>
                            </a:xfrm>
                          </p:grpSpPr>
                          <p:sp>
                            <p:nvSpPr>
                              <p:cNvPr id="145568" name="Freeform 1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7" y="3807"/>
                                <a:ext cx="75" cy="28"/>
                              </a:xfrm>
                              <a:custGeom>
                                <a:avLst/>
                                <a:gdLst>
                                  <a:gd name="T0" fmla="*/ 74 w 75"/>
                                  <a:gd name="T1" fmla="*/ 24 h 28"/>
                                  <a:gd name="T2" fmla="*/ 13 w 75"/>
                                  <a:gd name="T3" fmla="*/ 27 h 28"/>
                                  <a:gd name="T4" fmla="*/ 0 w 75"/>
                                  <a:gd name="T5" fmla="*/ 3 h 28"/>
                                  <a:gd name="T6" fmla="*/ 61 w 75"/>
                                  <a:gd name="T7" fmla="*/ 0 h 28"/>
                                  <a:gd name="T8" fmla="*/ 74 w 75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5" h="28">
                                    <a:moveTo>
                                      <a:pt x="74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4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69" name="Freeform 16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66" y="3832"/>
                                <a:ext cx="67" cy="10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0"/>
                                  <a:gd name="T2" fmla="*/ 60 w 66"/>
                                  <a:gd name="T3" fmla="*/ 6 h 10"/>
                                  <a:gd name="T4" fmla="*/ 0 w 66"/>
                                  <a:gd name="T5" fmla="*/ 9 h 10"/>
                                  <a:gd name="T6" fmla="*/ 5 w 66"/>
                                  <a:gd name="T7" fmla="*/ 2 h 10"/>
                                  <a:gd name="T8" fmla="*/ 65 w 66"/>
                                  <a:gd name="T9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0">
                                    <a:moveTo>
                                      <a:pt x="65" y="0"/>
                                    </a:moveTo>
                                    <a:lnTo>
                                      <a:pt x="6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5" y="2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70" name="Freeform 1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3" y="3810"/>
                                <a:ext cx="18" cy="32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4 h 32"/>
                                  <a:gd name="T2" fmla="*/ 13 w 18"/>
                                  <a:gd name="T3" fmla="*/ 31 h 32"/>
                                  <a:gd name="T4" fmla="*/ 0 w 18"/>
                                  <a:gd name="T5" fmla="*/ 7 h 32"/>
                                  <a:gd name="T6" fmla="*/ 4 w 18"/>
                                  <a:gd name="T7" fmla="*/ 0 h 32"/>
                                  <a:gd name="T8" fmla="*/ 17 w 18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2">
                                    <a:moveTo>
                                      <a:pt x="17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571" name="Freeform 1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05" y="3808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72" name="Oval 1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15" y="3813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73" name="Oval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21" y="3823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5730" name="Group 1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67" y="3839"/>
                            <a:ext cx="79" cy="35"/>
                            <a:chOff x="3167" y="3839"/>
                            <a:chExt cx="79" cy="35"/>
                          </a:xfrm>
                        </p:grpSpPr>
                        <p:grpSp>
                          <p:nvGrpSpPr>
                            <p:cNvPr id="25731" name="Group 16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67" y="3839"/>
                              <a:ext cx="79" cy="35"/>
                              <a:chOff x="3167" y="3839"/>
                              <a:chExt cx="79" cy="35"/>
                            </a:xfrm>
                          </p:grpSpPr>
                          <p:sp>
                            <p:nvSpPr>
                              <p:cNvPr id="145576" name="Freeform 1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72" y="3839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77" name="Freeform 1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79" y="3863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5578" name="Freeform 1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67" y="3841"/>
                                <a:ext cx="19" cy="33"/>
                              </a:xfrm>
                              <a:custGeom>
                                <a:avLst/>
                                <a:gdLst>
                                  <a:gd name="T0" fmla="*/ 18 w 19"/>
                                  <a:gd name="T1" fmla="*/ 25 h 33"/>
                                  <a:gd name="T2" fmla="*/ 13 w 19"/>
                                  <a:gd name="T3" fmla="*/ 32 h 33"/>
                                  <a:gd name="T4" fmla="*/ 0 w 19"/>
                                  <a:gd name="T5" fmla="*/ 7 h 33"/>
                                  <a:gd name="T6" fmla="*/ 5 w 19"/>
                                  <a:gd name="T7" fmla="*/ 0 h 33"/>
                                  <a:gd name="T8" fmla="*/ 18 w 19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9" h="33">
                                    <a:moveTo>
                                      <a:pt x="18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5" y="0"/>
                                    </a:lnTo>
                                    <a:lnTo>
                                      <a:pt x="18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5579" name="Freeform 1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19" y="3839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80" name="Oval 1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29" y="3845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5581" name="Oval 1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34" y="3854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5669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4" y="3664"/>
                        <a:ext cx="174" cy="140"/>
                        <a:chOff x="3314" y="3664"/>
                        <a:chExt cx="174" cy="140"/>
                      </a:xfrm>
                    </p:grpSpPr>
                    <p:grpSp>
                      <p:nvGrpSpPr>
                        <p:cNvPr id="25670" name="Group 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90" y="3664"/>
                          <a:ext cx="98" cy="137"/>
                          <a:chOff x="3390" y="3664"/>
                          <a:chExt cx="98" cy="137"/>
                        </a:xfrm>
                      </p:grpSpPr>
                      <p:grpSp>
                        <p:nvGrpSpPr>
                          <p:cNvPr id="25705" name="Group 1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90" y="3664"/>
                            <a:ext cx="46" cy="33"/>
                            <a:chOff x="3390" y="3664"/>
                            <a:chExt cx="46" cy="33"/>
                          </a:xfrm>
                        </p:grpSpPr>
                        <p:sp>
                          <p:nvSpPr>
                            <p:cNvPr id="145585" name="Freeform 17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92" y="3664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86" name="Freeform 1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05" y="3693"/>
                              <a:ext cx="31" cy="3"/>
                            </a:xfrm>
                            <a:custGeom>
                              <a:avLst/>
                              <a:gdLst>
                                <a:gd name="T0" fmla="*/ 30 w 31"/>
                                <a:gd name="T1" fmla="*/ 0 h 3"/>
                                <a:gd name="T2" fmla="*/ 27 w 31"/>
                                <a:gd name="T3" fmla="*/ 1 h 3"/>
                                <a:gd name="T4" fmla="*/ 0 w 31"/>
                                <a:gd name="T5" fmla="*/ 2 h 3"/>
                                <a:gd name="T6" fmla="*/ 2 w 31"/>
                                <a:gd name="T7" fmla="*/ 1 h 3"/>
                                <a:gd name="T8" fmla="*/ 30 w 31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1" h="3">
                                  <a:moveTo>
                                    <a:pt x="30" y="0"/>
                                  </a:moveTo>
                                  <a:lnTo>
                                    <a:pt x="27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0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87" name="Freeform 1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90" y="3666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5706" name="Group 1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7" y="3698"/>
                            <a:ext cx="47" cy="33"/>
                            <a:chOff x="3407" y="3698"/>
                            <a:chExt cx="47" cy="33"/>
                          </a:xfrm>
                        </p:grpSpPr>
                        <p:sp>
                          <p:nvSpPr>
                            <p:cNvPr id="145589" name="Freeform 1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10" y="3698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90" name="Freeform 1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23" y="3728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91" name="Freeform 1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07" y="3700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5707" name="Group 1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25" y="3733"/>
                            <a:ext cx="46" cy="33"/>
                            <a:chOff x="3425" y="3733"/>
                            <a:chExt cx="46" cy="33"/>
                          </a:xfrm>
                        </p:grpSpPr>
                        <p:sp>
                          <p:nvSpPr>
                            <p:cNvPr id="145593" name="Freeform 1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26" y="3734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94" name="Freeform 1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39" y="3764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95" name="Freeform 1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25" y="3736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3"/>
                                <a:gd name="T1" fmla="*/ 0 h 31"/>
                                <a:gd name="T2" fmla="*/ 0 w 13"/>
                                <a:gd name="T3" fmla="*/ 4 h 31"/>
                                <a:gd name="T4" fmla="*/ 10 w 13"/>
                                <a:gd name="T5" fmla="*/ 30 h 31"/>
                                <a:gd name="T6" fmla="*/ 12 w 13"/>
                                <a:gd name="T7" fmla="*/ 26 h 31"/>
                                <a:gd name="T8" fmla="*/ 2 w 13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3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0" y="30"/>
                                  </a:lnTo>
                                  <a:lnTo>
                                    <a:pt x="12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5708" name="Group 18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42" y="3768"/>
                            <a:ext cx="46" cy="33"/>
                            <a:chOff x="3442" y="3768"/>
                            <a:chExt cx="46" cy="33"/>
                          </a:xfrm>
                        </p:grpSpPr>
                        <p:sp>
                          <p:nvSpPr>
                            <p:cNvPr id="145597" name="Freeform 1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44" y="3769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98" name="Freeform 1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6" y="3798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599" name="Freeform 1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42" y="3770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25671" name="Group 1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53" y="3665"/>
                          <a:ext cx="98" cy="137"/>
                          <a:chOff x="3353" y="3665"/>
                          <a:chExt cx="98" cy="137"/>
                        </a:xfrm>
                      </p:grpSpPr>
                      <p:grpSp>
                        <p:nvGrpSpPr>
                          <p:cNvPr id="25689" name="Group 1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53" y="3665"/>
                            <a:ext cx="46" cy="33"/>
                            <a:chOff x="3353" y="3665"/>
                            <a:chExt cx="46" cy="33"/>
                          </a:xfrm>
                        </p:grpSpPr>
                        <p:sp>
                          <p:nvSpPr>
                            <p:cNvPr id="145602" name="Freeform 1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55" y="3665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03" name="Freeform 1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68" y="3695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04" name="Freeform 1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53" y="3667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3"/>
                                <a:gd name="T1" fmla="*/ 0 h 31"/>
                                <a:gd name="T2" fmla="*/ 0 w 13"/>
                                <a:gd name="T3" fmla="*/ 4 h 31"/>
                                <a:gd name="T4" fmla="*/ 10 w 13"/>
                                <a:gd name="T5" fmla="*/ 30 h 31"/>
                                <a:gd name="T6" fmla="*/ 12 w 13"/>
                                <a:gd name="T7" fmla="*/ 26 h 31"/>
                                <a:gd name="T8" fmla="*/ 2 w 13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3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0" y="30"/>
                                  </a:lnTo>
                                  <a:lnTo>
                                    <a:pt x="12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5690" name="Group 1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70" y="3700"/>
                            <a:ext cx="46" cy="32"/>
                            <a:chOff x="3370" y="3700"/>
                            <a:chExt cx="46" cy="32"/>
                          </a:xfrm>
                        </p:grpSpPr>
                        <p:sp>
                          <p:nvSpPr>
                            <p:cNvPr id="145606" name="Freeform 1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72" y="3700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07" name="Freeform 19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5" y="3729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08" name="Freeform 20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70" y="3702"/>
                              <a:ext cx="14" cy="30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0"/>
                                <a:gd name="T2" fmla="*/ 0 w 14"/>
                                <a:gd name="T3" fmla="*/ 4 h 30"/>
                                <a:gd name="T4" fmla="*/ 11 w 14"/>
                                <a:gd name="T5" fmla="*/ 29 h 30"/>
                                <a:gd name="T6" fmla="*/ 13 w 14"/>
                                <a:gd name="T7" fmla="*/ 26 h 30"/>
                                <a:gd name="T8" fmla="*/ 2 w 14"/>
                                <a:gd name="T9" fmla="*/ 0 h 3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0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29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5691" name="Group 2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87" y="3735"/>
                            <a:ext cx="46" cy="33"/>
                            <a:chOff x="3387" y="3735"/>
                            <a:chExt cx="46" cy="33"/>
                          </a:xfrm>
                        </p:grpSpPr>
                        <p:sp>
                          <p:nvSpPr>
                            <p:cNvPr id="145610" name="Freeform 2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9" y="3736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11" name="Freeform 2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02" y="3765"/>
                              <a:ext cx="31" cy="3"/>
                            </a:xfrm>
                            <a:custGeom>
                              <a:avLst/>
                              <a:gdLst>
                                <a:gd name="T0" fmla="*/ 30 w 31"/>
                                <a:gd name="T1" fmla="*/ 0 h 3"/>
                                <a:gd name="T2" fmla="*/ 27 w 31"/>
                                <a:gd name="T3" fmla="*/ 1 h 3"/>
                                <a:gd name="T4" fmla="*/ 0 w 31"/>
                                <a:gd name="T5" fmla="*/ 2 h 3"/>
                                <a:gd name="T6" fmla="*/ 2 w 31"/>
                                <a:gd name="T7" fmla="*/ 1 h 3"/>
                                <a:gd name="T8" fmla="*/ 30 w 31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1" h="3">
                                  <a:moveTo>
                                    <a:pt x="30" y="0"/>
                                  </a:moveTo>
                                  <a:lnTo>
                                    <a:pt x="27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0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12" name="Freeform 2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7" y="3738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5692" name="Group 2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4" y="3769"/>
                            <a:ext cx="47" cy="33"/>
                            <a:chOff x="3404" y="3769"/>
                            <a:chExt cx="47" cy="33"/>
                          </a:xfrm>
                        </p:grpSpPr>
                        <p:sp>
                          <p:nvSpPr>
                            <p:cNvPr id="145614" name="Freeform 2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07" y="3770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15" name="Freeform 2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20" y="3799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16" name="Freeform 2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04" y="3771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25672" name="Group 2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14" y="3667"/>
                          <a:ext cx="98" cy="137"/>
                          <a:chOff x="3314" y="3667"/>
                          <a:chExt cx="98" cy="137"/>
                        </a:xfrm>
                      </p:grpSpPr>
                      <p:grpSp>
                        <p:nvGrpSpPr>
                          <p:cNvPr id="25673" name="Group 2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14" y="3667"/>
                            <a:ext cx="46" cy="33"/>
                            <a:chOff x="3314" y="3667"/>
                            <a:chExt cx="46" cy="33"/>
                          </a:xfrm>
                        </p:grpSpPr>
                        <p:sp>
                          <p:nvSpPr>
                            <p:cNvPr id="145619" name="Freeform 21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15" y="3667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20" name="Freeform 21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28" y="3696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21" name="Freeform 21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14" y="3669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5674" name="Group 2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31" y="3701"/>
                            <a:ext cx="46" cy="33"/>
                            <a:chOff x="3331" y="3701"/>
                            <a:chExt cx="46" cy="33"/>
                          </a:xfrm>
                        </p:grpSpPr>
                        <p:sp>
                          <p:nvSpPr>
                            <p:cNvPr id="145623" name="Freeform 2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33" y="3701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24" name="Freeform 21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45" y="3730"/>
                              <a:ext cx="32" cy="4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4"/>
                                <a:gd name="T2" fmla="*/ 28 w 32"/>
                                <a:gd name="T3" fmla="*/ 2 h 4"/>
                                <a:gd name="T4" fmla="*/ 0 w 32"/>
                                <a:gd name="T5" fmla="*/ 3 h 4"/>
                                <a:gd name="T6" fmla="*/ 2 w 32"/>
                                <a:gd name="T7" fmla="*/ 1 h 4"/>
                                <a:gd name="T8" fmla="*/ 31 w 32"/>
                                <a:gd name="T9" fmla="*/ 0 h 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4">
                                  <a:moveTo>
                                    <a:pt x="31" y="0"/>
                                  </a:moveTo>
                                  <a:lnTo>
                                    <a:pt x="28" y="2"/>
                                  </a:lnTo>
                                  <a:lnTo>
                                    <a:pt x="0" y="3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25" name="Freeform 21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31" y="3703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5675" name="Group 2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48" y="3736"/>
                            <a:ext cx="46" cy="33"/>
                            <a:chOff x="3348" y="3736"/>
                            <a:chExt cx="46" cy="33"/>
                          </a:xfrm>
                        </p:grpSpPr>
                        <p:sp>
                          <p:nvSpPr>
                            <p:cNvPr id="145627" name="Freeform 2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49" y="3737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28" name="Freeform 22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63" y="3767"/>
                              <a:ext cx="31" cy="3"/>
                            </a:xfrm>
                            <a:custGeom>
                              <a:avLst/>
                              <a:gdLst>
                                <a:gd name="T0" fmla="*/ 30 w 31"/>
                                <a:gd name="T1" fmla="*/ 0 h 3"/>
                                <a:gd name="T2" fmla="*/ 27 w 31"/>
                                <a:gd name="T3" fmla="*/ 1 h 3"/>
                                <a:gd name="T4" fmla="*/ 0 w 31"/>
                                <a:gd name="T5" fmla="*/ 2 h 3"/>
                                <a:gd name="T6" fmla="*/ 2 w 31"/>
                                <a:gd name="T7" fmla="*/ 1 h 3"/>
                                <a:gd name="T8" fmla="*/ 30 w 31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1" h="3">
                                  <a:moveTo>
                                    <a:pt x="30" y="0"/>
                                  </a:moveTo>
                                  <a:lnTo>
                                    <a:pt x="27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0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29" name="Freeform 2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47" y="3739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5676" name="Group 2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65" y="3771"/>
                            <a:ext cx="47" cy="33"/>
                            <a:chOff x="3365" y="3771"/>
                            <a:chExt cx="47" cy="33"/>
                          </a:xfrm>
                        </p:grpSpPr>
                        <p:sp>
                          <p:nvSpPr>
                            <p:cNvPr id="145631" name="Freeform 2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68" y="3771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32" name="Freeform 22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0" y="3800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5633" name="Freeform 22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65" y="3773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145634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663" y="3834"/>
                      <a:ext cx="15" cy="25"/>
                    </a:xfrm>
                    <a:custGeom>
                      <a:avLst/>
                      <a:gdLst>
                        <a:gd name="T0" fmla="*/ 7 w 15"/>
                        <a:gd name="T1" fmla="*/ 0 h 25"/>
                        <a:gd name="T2" fmla="*/ 13 w 15"/>
                        <a:gd name="T3" fmla="*/ 10 h 25"/>
                        <a:gd name="T4" fmla="*/ 14 w 15"/>
                        <a:gd name="T5" fmla="*/ 13 h 25"/>
                        <a:gd name="T6" fmla="*/ 13 w 15"/>
                        <a:gd name="T7" fmla="*/ 16 h 25"/>
                        <a:gd name="T8" fmla="*/ 13 w 15"/>
                        <a:gd name="T9" fmla="*/ 18 h 25"/>
                        <a:gd name="T10" fmla="*/ 11 w 15"/>
                        <a:gd name="T11" fmla="*/ 20 h 25"/>
                        <a:gd name="T12" fmla="*/ 9 w 15"/>
                        <a:gd name="T13" fmla="*/ 22 h 25"/>
                        <a:gd name="T14" fmla="*/ 7 w 15"/>
                        <a:gd name="T15" fmla="*/ 23 h 25"/>
                        <a:gd name="T16" fmla="*/ 4 w 15"/>
                        <a:gd name="T17" fmla="*/ 24 h 25"/>
                        <a:gd name="T18" fmla="*/ 0 w 15"/>
                        <a:gd name="T19" fmla="*/ 24 h 25"/>
                        <a:gd name="T20" fmla="*/ 2 w 15"/>
                        <a:gd name="T21" fmla="*/ 23 h 25"/>
                        <a:gd name="T22" fmla="*/ 5 w 15"/>
                        <a:gd name="T23" fmla="*/ 18 h 25"/>
                        <a:gd name="T24" fmla="*/ 5 w 15"/>
                        <a:gd name="T25" fmla="*/ 16 h 25"/>
                        <a:gd name="T26" fmla="*/ 5 w 15"/>
                        <a:gd name="T27" fmla="*/ 14 h 25"/>
                        <a:gd name="T28" fmla="*/ 6 w 15"/>
                        <a:gd name="T29" fmla="*/ 5 h 25"/>
                        <a:gd name="T30" fmla="*/ 7 w 15"/>
                        <a:gd name="T31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5" h="25">
                          <a:moveTo>
                            <a:pt x="7" y="0"/>
                          </a:moveTo>
                          <a:lnTo>
                            <a:pt x="13" y="10"/>
                          </a:lnTo>
                          <a:lnTo>
                            <a:pt x="14" y="13"/>
                          </a:lnTo>
                          <a:lnTo>
                            <a:pt x="13" y="16"/>
                          </a:lnTo>
                          <a:lnTo>
                            <a:pt x="13" y="18"/>
                          </a:lnTo>
                          <a:lnTo>
                            <a:pt x="11" y="20"/>
                          </a:lnTo>
                          <a:lnTo>
                            <a:pt x="9" y="22"/>
                          </a:lnTo>
                          <a:lnTo>
                            <a:pt x="7" y="23"/>
                          </a:lnTo>
                          <a:lnTo>
                            <a:pt x="4" y="24"/>
                          </a:lnTo>
                          <a:lnTo>
                            <a:pt x="0" y="24"/>
                          </a:lnTo>
                          <a:lnTo>
                            <a:pt x="2" y="23"/>
                          </a:lnTo>
                          <a:lnTo>
                            <a:pt x="5" y="18"/>
                          </a:lnTo>
                          <a:lnTo>
                            <a:pt x="5" y="16"/>
                          </a:lnTo>
                          <a:lnTo>
                            <a:pt x="5" y="14"/>
                          </a:lnTo>
                          <a:lnTo>
                            <a:pt x="6" y="5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de-DE"/>
                    </a:p>
                  </p:txBody>
                </p:sp>
              </p:grpSp>
              <p:sp>
                <p:nvSpPr>
                  <p:cNvPr id="145635" name="Freeform 227"/>
                  <p:cNvSpPr>
                    <a:spLocks/>
                  </p:cNvSpPr>
                  <p:nvPr/>
                </p:nvSpPr>
                <p:spPr bwMode="auto">
                  <a:xfrm>
                    <a:off x="3516" y="3748"/>
                    <a:ext cx="14" cy="28"/>
                  </a:xfrm>
                  <a:custGeom>
                    <a:avLst/>
                    <a:gdLst>
                      <a:gd name="T0" fmla="*/ 13 w 14"/>
                      <a:gd name="T1" fmla="*/ 0 h 28"/>
                      <a:gd name="T2" fmla="*/ 6 w 14"/>
                      <a:gd name="T3" fmla="*/ 1 h 28"/>
                      <a:gd name="T4" fmla="*/ 3 w 14"/>
                      <a:gd name="T5" fmla="*/ 2 h 28"/>
                      <a:gd name="T6" fmla="*/ 2 w 14"/>
                      <a:gd name="T7" fmla="*/ 3 h 28"/>
                      <a:gd name="T8" fmla="*/ 1 w 14"/>
                      <a:gd name="T9" fmla="*/ 5 h 28"/>
                      <a:gd name="T10" fmla="*/ 0 w 14"/>
                      <a:gd name="T11" fmla="*/ 7 h 28"/>
                      <a:gd name="T12" fmla="*/ 1 w 14"/>
                      <a:gd name="T13" fmla="*/ 9 h 28"/>
                      <a:gd name="T14" fmla="*/ 9 w 14"/>
                      <a:gd name="T15" fmla="*/ 27 h 28"/>
                      <a:gd name="T16" fmla="*/ 13 w 14"/>
                      <a:gd name="T1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8">
                        <a:moveTo>
                          <a:pt x="13" y="0"/>
                        </a:move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1" y="5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9" y="27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5F5F5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5650" name="Group 228"/>
                <p:cNvGrpSpPr>
                  <a:grpSpLocks/>
                </p:cNvGrpSpPr>
                <p:nvPr/>
              </p:nvGrpSpPr>
              <p:grpSpPr bwMode="auto">
                <a:xfrm>
                  <a:off x="3394" y="3469"/>
                  <a:ext cx="284" cy="398"/>
                  <a:chOff x="3394" y="3469"/>
                  <a:chExt cx="284" cy="398"/>
                </a:xfrm>
              </p:grpSpPr>
              <p:sp>
                <p:nvSpPr>
                  <p:cNvPr id="145637" name="Freeform 229"/>
                  <p:cNvSpPr>
                    <a:spLocks/>
                  </p:cNvSpPr>
                  <p:nvPr/>
                </p:nvSpPr>
                <p:spPr bwMode="auto">
                  <a:xfrm>
                    <a:off x="3525" y="3741"/>
                    <a:ext cx="146" cy="126"/>
                  </a:xfrm>
                  <a:custGeom>
                    <a:avLst/>
                    <a:gdLst>
                      <a:gd name="T0" fmla="*/ 140 w 145"/>
                      <a:gd name="T1" fmla="*/ 117 h 126"/>
                      <a:gd name="T2" fmla="*/ 142 w 145"/>
                      <a:gd name="T3" fmla="*/ 112 h 126"/>
                      <a:gd name="T4" fmla="*/ 143 w 145"/>
                      <a:gd name="T5" fmla="*/ 108 h 126"/>
                      <a:gd name="T6" fmla="*/ 144 w 145"/>
                      <a:gd name="T7" fmla="*/ 104 h 126"/>
                      <a:gd name="T8" fmla="*/ 144 w 145"/>
                      <a:gd name="T9" fmla="*/ 101 h 126"/>
                      <a:gd name="T10" fmla="*/ 144 w 145"/>
                      <a:gd name="T11" fmla="*/ 96 h 126"/>
                      <a:gd name="T12" fmla="*/ 144 w 145"/>
                      <a:gd name="T13" fmla="*/ 93 h 126"/>
                      <a:gd name="T14" fmla="*/ 141 w 145"/>
                      <a:gd name="T15" fmla="*/ 98 h 126"/>
                      <a:gd name="T16" fmla="*/ 139 w 145"/>
                      <a:gd name="T17" fmla="*/ 101 h 126"/>
                      <a:gd name="T18" fmla="*/ 135 w 145"/>
                      <a:gd name="T19" fmla="*/ 103 h 126"/>
                      <a:gd name="T20" fmla="*/ 87 w 145"/>
                      <a:gd name="T21" fmla="*/ 108 h 126"/>
                      <a:gd name="T22" fmla="*/ 80 w 145"/>
                      <a:gd name="T23" fmla="*/ 108 h 126"/>
                      <a:gd name="T24" fmla="*/ 76 w 145"/>
                      <a:gd name="T25" fmla="*/ 107 h 126"/>
                      <a:gd name="T26" fmla="*/ 72 w 145"/>
                      <a:gd name="T27" fmla="*/ 107 h 126"/>
                      <a:gd name="T28" fmla="*/ 67 w 145"/>
                      <a:gd name="T29" fmla="*/ 105 h 126"/>
                      <a:gd name="T30" fmla="*/ 63 w 145"/>
                      <a:gd name="T31" fmla="*/ 103 h 126"/>
                      <a:gd name="T32" fmla="*/ 59 w 145"/>
                      <a:gd name="T33" fmla="*/ 101 h 126"/>
                      <a:gd name="T34" fmla="*/ 55 w 145"/>
                      <a:gd name="T35" fmla="*/ 98 h 126"/>
                      <a:gd name="T36" fmla="*/ 52 w 145"/>
                      <a:gd name="T37" fmla="*/ 94 h 126"/>
                      <a:gd name="T38" fmla="*/ 48 w 145"/>
                      <a:gd name="T39" fmla="*/ 89 h 126"/>
                      <a:gd name="T40" fmla="*/ 15 w 145"/>
                      <a:gd name="T41" fmla="*/ 0 h 126"/>
                      <a:gd name="T42" fmla="*/ 12 w 145"/>
                      <a:gd name="T43" fmla="*/ 1 h 126"/>
                      <a:gd name="T44" fmla="*/ 10 w 145"/>
                      <a:gd name="T45" fmla="*/ 2 h 126"/>
                      <a:gd name="T46" fmla="*/ 7 w 145"/>
                      <a:gd name="T47" fmla="*/ 4 h 126"/>
                      <a:gd name="T48" fmla="*/ 6 w 145"/>
                      <a:gd name="T49" fmla="*/ 6 h 126"/>
                      <a:gd name="T50" fmla="*/ 5 w 145"/>
                      <a:gd name="T51" fmla="*/ 9 h 126"/>
                      <a:gd name="T52" fmla="*/ 0 w 145"/>
                      <a:gd name="T53" fmla="*/ 32 h 126"/>
                      <a:gd name="T54" fmla="*/ 40 w 145"/>
                      <a:gd name="T55" fmla="*/ 122 h 126"/>
                      <a:gd name="T56" fmla="*/ 44 w 145"/>
                      <a:gd name="T57" fmla="*/ 124 h 126"/>
                      <a:gd name="T58" fmla="*/ 48 w 145"/>
                      <a:gd name="T59" fmla="*/ 125 h 126"/>
                      <a:gd name="T60" fmla="*/ 52 w 145"/>
                      <a:gd name="T61" fmla="*/ 125 h 126"/>
                      <a:gd name="T62" fmla="*/ 140 w 145"/>
                      <a:gd name="T63" fmla="*/ 11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45" h="126">
                        <a:moveTo>
                          <a:pt x="140" y="117"/>
                        </a:moveTo>
                        <a:lnTo>
                          <a:pt x="142" y="112"/>
                        </a:lnTo>
                        <a:lnTo>
                          <a:pt x="143" y="108"/>
                        </a:lnTo>
                        <a:lnTo>
                          <a:pt x="144" y="104"/>
                        </a:lnTo>
                        <a:lnTo>
                          <a:pt x="144" y="101"/>
                        </a:lnTo>
                        <a:lnTo>
                          <a:pt x="144" y="96"/>
                        </a:lnTo>
                        <a:lnTo>
                          <a:pt x="144" y="93"/>
                        </a:lnTo>
                        <a:lnTo>
                          <a:pt x="141" y="98"/>
                        </a:lnTo>
                        <a:lnTo>
                          <a:pt x="139" y="101"/>
                        </a:lnTo>
                        <a:lnTo>
                          <a:pt x="135" y="103"/>
                        </a:lnTo>
                        <a:lnTo>
                          <a:pt x="87" y="108"/>
                        </a:lnTo>
                        <a:lnTo>
                          <a:pt x="80" y="108"/>
                        </a:lnTo>
                        <a:lnTo>
                          <a:pt x="76" y="107"/>
                        </a:lnTo>
                        <a:lnTo>
                          <a:pt x="72" y="107"/>
                        </a:lnTo>
                        <a:lnTo>
                          <a:pt x="67" y="105"/>
                        </a:lnTo>
                        <a:lnTo>
                          <a:pt x="63" y="103"/>
                        </a:lnTo>
                        <a:lnTo>
                          <a:pt x="59" y="101"/>
                        </a:lnTo>
                        <a:lnTo>
                          <a:pt x="55" y="98"/>
                        </a:lnTo>
                        <a:lnTo>
                          <a:pt x="52" y="94"/>
                        </a:lnTo>
                        <a:lnTo>
                          <a:pt x="48" y="89"/>
                        </a:lnTo>
                        <a:lnTo>
                          <a:pt x="15" y="0"/>
                        </a:lnTo>
                        <a:lnTo>
                          <a:pt x="12" y="1"/>
                        </a:lnTo>
                        <a:lnTo>
                          <a:pt x="10" y="2"/>
                        </a:lnTo>
                        <a:lnTo>
                          <a:pt x="7" y="4"/>
                        </a:lnTo>
                        <a:lnTo>
                          <a:pt x="6" y="6"/>
                        </a:lnTo>
                        <a:lnTo>
                          <a:pt x="5" y="9"/>
                        </a:lnTo>
                        <a:lnTo>
                          <a:pt x="0" y="32"/>
                        </a:lnTo>
                        <a:lnTo>
                          <a:pt x="40" y="122"/>
                        </a:lnTo>
                        <a:lnTo>
                          <a:pt x="44" y="124"/>
                        </a:lnTo>
                        <a:lnTo>
                          <a:pt x="48" y="125"/>
                        </a:lnTo>
                        <a:lnTo>
                          <a:pt x="52" y="125"/>
                        </a:lnTo>
                        <a:lnTo>
                          <a:pt x="140" y="117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38" name="Freeform 230"/>
                  <p:cNvSpPr>
                    <a:spLocks/>
                  </p:cNvSpPr>
                  <p:nvPr/>
                </p:nvSpPr>
                <p:spPr bwMode="auto">
                  <a:xfrm>
                    <a:off x="3394" y="3470"/>
                    <a:ext cx="285" cy="380"/>
                  </a:xfrm>
                  <a:custGeom>
                    <a:avLst/>
                    <a:gdLst>
                      <a:gd name="T0" fmla="*/ 276 w 284"/>
                      <a:gd name="T1" fmla="*/ 365 h 380"/>
                      <a:gd name="T2" fmla="*/ 278 w 284"/>
                      <a:gd name="T3" fmla="*/ 359 h 380"/>
                      <a:gd name="T4" fmla="*/ 280 w 284"/>
                      <a:gd name="T5" fmla="*/ 352 h 380"/>
                      <a:gd name="T6" fmla="*/ 281 w 284"/>
                      <a:gd name="T7" fmla="*/ 346 h 380"/>
                      <a:gd name="T8" fmla="*/ 282 w 284"/>
                      <a:gd name="T9" fmla="*/ 339 h 380"/>
                      <a:gd name="T10" fmla="*/ 283 w 284"/>
                      <a:gd name="T11" fmla="*/ 330 h 380"/>
                      <a:gd name="T12" fmla="*/ 283 w 284"/>
                      <a:gd name="T13" fmla="*/ 320 h 380"/>
                      <a:gd name="T14" fmla="*/ 283 w 284"/>
                      <a:gd name="T15" fmla="*/ 313 h 380"/>
                      <a:gd name="T16" fmla="*/ 232 w 284"/>
                      <a:gd name="T17" fmla="*/ 313 h 380"/>
                      <a:gd name="T18" fmla="*/ 222 w 284"/>
                      <a:gd name="T19" fmla="*/ 281 h 380"/>
                      <a:gd name="T20" fmla="*/ 204 w 284"/>
                      <a:gd name="T21" fmla="*/ 238 h 380"/>
                      <a:gd name="T22" fmla="*/ 169 w 284"/>
                      <a:gd name="T23" fmla="*/ 159 h 380"/>
                      <a:gd name="T24" fmla="*/ 153 w 284"/>
                      <a:gd name="T25" fmla="*/ 127 h 380"/>
                      <a:gd name="T26" fmla="*/ 132 w 284"/>
                      <a:gd name="T27" fmla="*/ 95 h 380"/>
                      <a:gd name="T28" fmla="*/ 94 w 284"/>
                      <a:gd name="T29" fmla="*/ 50 h 380"/>
                      <a:gd name="T30" fmla="*/ 68 w 284"/>
                      <a:gd name="T31" fmla="*/ 21 h 380"/>
                      <a:gd name="T32" fmla="*/ 46 w 284"/>
                      <a:gd name="T33" fmla="*/ 0 h 380"/>
                      <a:gd name="T34" fmla="*/ 18 w 284"/>
                      <a:gd name="T35" fmla="*/ 18 h 380"/>
                      <a:gd name="T36" fmla="*/ 6 w 284"/>
                      <a:gd name="T37" fmla="*/ 25 h 380"/>
                      <a:gd name="T38" fmla="*/ 3 w 284"/>
                      <a:gd name="T39" fmla="*/ 26 h 380"/>
                      <a:gd name="T40" fmla="*/ 2 w 284"/>
                      <a:gd name="T41" fmla="*/ 28 h 380"/>
                      <a:gd name="T42" fmla="*/ 0 w 284"/>
                      <a:gd name="T43" fmla="*/ 31 h 380"/>
                      <a:gd name="T44" fmla="*/ 0 w 284"/>
                      <a:gd name="T45" fmla="*/ 35 h 380"/>
                      <a:gd name="T46" fmla="*/ 1 w 284"/>
                      <a:gd name="T47" fmla="*/ 38 h 380"/>
                      <a:gd name="T48" fmla="*/ 4 w 284"/>
                      <a:gd name="T49" fmla="*/ 42 h 380"/>
                      <a:gd name="T50" fmla="*/ 25 w 284"/>
                      <a:gd name="T51" fmla="*/ 61 h 380"/>
                      <a:gd name="T52" fmla="*/ 37 w 284"/>
                      <a:gd name="T53" fmla="*/ 74 h 380"/>
                      <a:gd name="T54" fmla="*/ 58 w 284"/>
                      <a:gd name="T55" fmla="*/ 97 h 380"/>
                      <a:gd name="T56" fmla="*/ 61 w 284"/>
                      <a:gd name="T57" fmla="*/ 98 h 380"/>
                      <a:gd name="T58" fmla="*/ 65 w 284"/>
                      <a:gd name="T59" fmla="*/ 98 h 380"/>
                      <a:gd name="T60" fmla="*/ 81 w 284"/>
                      <a:gd name="T61" fmla="*/ 97 h 380"/>
                      <a:gd name="T62" fmla="*/ 86 w 284"/>
                      <a:gd name="T63" fmla="*/ 96 h 380"/>
                      <a:gd name="T64" fmla="*/ 91 w 284"/>
                      <a:gd name="T65" fmla="*/ 97 h 380"/>
                      <a:gd name="T66" fmla="*/ 96 w 284"/>
                      <a:gd name="T67" fmla="*/ 98 h 380"/>
                      <a:gd name="T68" fmla="*/ 100 w 284"/>
                      <a:gd name="T69" fmla="*/ 100 h 380"/>
                      <a:gd name="T70" fmla="*/ 104 w 284"/>
                      <a:gd name="T71" fmla="*/ 103 h 380"/>
                      <a:gd name="T72" fmla="*/ 113 w 284"/>
                      <a:gd name="T73" fmla="*/ 114 h 380"/>
                      <a:gd name="T74" fmla="*/ 129 w 284"/>
                      <a:gd name="T75" fmla="*/ 143 h 380"/>
                      <a:gd name="T76" fmla="*/ 139 w 284"/>
                      <a:gd name="T77" fmla="*/ 163 h 380"/>
                      <a:gd name="T78" fmla="*/ 149 w 284"/>
                      <a:gd name="T79" fmla="*/ 185 h 380"/>
                      <a:gd name="T80" fmla="*/ 157 w 284"/>
                      <a:gd name="T81" fmla="*/ 203 h 380"/>
                      <a:gd name="T82" fmla="*/ 163 w 284"/>
                      <a:gd name="T83" fmla="*/ 219 h 380"/>
                      <a:gd name="T84" fmla="*/ 147 w 284"/>
                      <a:gd name="T85" fmla="*/ 271 h 380"/>
                      <a:gd name="T86" fmla="*/ 180 w 284"/>
                      <a:gd name="T87" fmla="*/ 360 h 380"/>
                      <a:gd name="T88" fmla="*/ 183 w 284"/>
                      <a:gd name="T89" fmla="*/ 366 h 380"/>
                      <a:gd name="T90" fmla="*/ 188 w 284"/>
                      <a:gd name="T91" fmla="*/ 371 h 380"/>
                      <a:gd name="T92" fmla="*/ 198 w 284"/>
                      <a:gd name="T93" fmla="*/ 377 h 380"/>
                      <a:gd name="T94" fmla="*/ 207 w 284"/>
                      <a:gd name="T95" fmla="*/ 379 h 380"/>
                      <a:gd name="T96" fmla="*/ 219 w 284"/>
                      <a:gd name="T97" fmla="*/ 379 h 380"/>
                      <a:gd name="T98" fmla="*/ 268 w 284"/>
                      <a:gd name="T99" fmla="*/ 374 h 380"/>
                      <a:gd name="T100" fmla="*/ 271 w 284"/>
                      <a:gd name="T101" fmla="*/ 371 h 380"/>
                      <a:gd name="T102" fmla="*/ 273 w 284"/>
                      <a:gd name="T103" fmla="*/ 368 h 380"/>
                      <a:gd name="T104" fmla="*/ 276 w 284"/>
                      <a:gd name="T105" fmla="*/ 365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84" h="380">
                        <a:moveTo>
                          <a:pt x="276" y="365"/>
                        </a:moveTo>
                        <a:lnTo>
                          <a:pt x="278" y="359"/>
                        </a:lnTo>
                        <a:lnTo>
                          <a:pt x="280" y="352"/>
                        </a:lnTo>
                        <a:lnTo>
                          <a:pt x="281" y="346"/>
                        </a:lnTo>
                        <a:lnTo>
                          <a:pt x="282" y="339"/>
                        </a:lnTo>
                        <a:lnTo>
                          <a:pt x="283" y="330"/>
                        </a:lnTo>
                        <a:lnTo>
                          <a:pt x="283" y="320"/>
                        </a:lnTo>
                        <a:lnTo>
                          <a:pt x="283" y="313"/>
                        </a:lnTo>
                        <a:lnTo>
                          <a:pt x="232" y="313"/>
                        </a:lnTo>
                        <a:lnTo>
                          <a:pt x="222" y="281"/>
                        </a:lnTo>
                        <a:lnTo>
                          <a:pt x="204" y="238"/>
                        </a:lnTo>
                        <a:lnTo>
                          <a:pt x="169" y="159"/>
                        </a:lnTo>
                        <a:lnTo>
                          <a:pt x="153" y="127"/>
                        </a:lnTo>
                        <a:lnTo>
                          <a:pt x="132" y="95"/>
                        </a:lnTo>
                        <a:lnTo>
                          <a:pt x="94" y="50"/>
                        </a:lnTo>
                        <a:lnTo>
                          <a:pt x="68" y="21"/>
                        </a:lnTo>
                        <a:lnTo>
                          <a:pt x="46" y="0"/>
                        </a:lnTo>
                        <a:lnTo>
                          <a:pt x="18" y="18"/>
                        </a:lnTo>
                        <a:lnTo>
                          <a:pt x="6" y="25"/>
                        </a:lnTo>
                        <a:lnTo>
                          <a:pt x="3" y="26"/>
                        </a:lnTo>
                        <a:lnTo>
                          <a:pt x="2" y="28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1" y="38"/>
                        </a:lnTo>
                        <a:lnTo>
                          <a:pt x="4" y="42"/>
                        </a:lnTo>
                        <a:lnTo>
                          <a:pt x="25" y="61"/>
                        </a:lnTo>
                        <a:lnTo>
                          <a:pt x="37" y="74"/>
                        </a:lnTo>
                        <a:lnTo>
                          <a:pt x="58" y="97"/>
                        </a:lnTo>
                        <a:lnTo>
                          <a:pt x="61" y="98"/>
                        </a:lnTo>
                        <a:lnTo>
                          <a:pt x="65" y="98"/>
                        </a:lnTo>
                        <a:lnTo>
                          <a:pt x="81" y="97"/>
                        </a:lnTo>
                        <a:lnTo>
                          <a:pt x="86" y="96"/>
                        </a:lnTo>
                        <a:lnTo>
                          <a:pt x="91" y="97"/>
                        </a:lnTo>
                        <a:lnTo>
                          <a:pt x="96" y="98"/>
                        </a:lnTo>
                        <a:lnTo>
                          <a:pt x="100" y="100"/>
                        </a:lnTo>
                        <a:lnTo>
                          <a:pt x="104" y="103"/>
                        </a:lnTo>
                        <a:lnTo>
                          <a:pt x="113" y="114"/>
                        </a:lnTo>
                        <a:lnTo>
                          <a:pt x="129" y="143"/>
                        </a:lnTo>
                        <a:lnTo>
                          <a:pt x="139" y="163"/>
                        </a:lnTo>
                        <a:lnTo>
                          <a:pt x="149" y="185"/>
                        </a:lnTo>
                        <a:lnTo>
                          <a:pt x="157" y="203"/>
                        </a:lnTo>
                        <a:lnTo>
                          <a:pt x="163" y="219"/>
                        </a:lnTo>
                        <a:lnTo>
                          <a:pt x="147" y="271"/>
                        </a:lnTo>
                        <a:lnTo>
                          <a:pt x="180" y="360"/>
                        </a:lnTo>
                        <a:lnTo>
                          <a:pt x="183" y="366"/>
                        </a:lnTo>
                        <a:lnTo>
                          <a:pt x="188" y="371"/>
                        </a:lnTo>
                        <a:lnTo>
                          <a:pt x="198" y="377"/>
                        </a:lnTo>
                        <a:lnTo>
                          <a:pt x="207" y="379"/>
                        </a:lnTo>
                        <a:lnTo>
                          <a:pt x="219" y="379"/>
                        </a:lnTo>
                        <a:lnTo>
                          <a:pt x="268" y="374"/>
                        </a:lnTo>
                        <a:lnTo>
                          <a:pt x="271" y="371"/>
                        </a:lnTo>
                        <a:lnTo>
                          <a:pt x="273" y="368"/>
                        </a:lnTo>
                        <a:lnTo>
                          <a:pt x="276" y="365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39" name="Freeform 231"/>
                  <p:cNvSpPr>
                    <a:spLocks/>
                  </p:cNvSpPr>
                  <p:nvPr/>
                </p:nvSpPr>
                <p:spPr bwMode="auto">
                  <a:xfrm>
                    <a:off x="3397" y="3512"/>
                    <a:ext cx="160" cy="186"/>
                  </a:xfrm>
                  <a:custGeom>
                    <a:avLst/>
                    <a:gdLst>
                      <a:gd name="T0" fmla="*/ 159 w 160"/>
                      <a:gd name="T1" fmla="*/ 177 h 187"/>
                      <a:gd name="T2" fmla="*/ 153 w 160"/>
                      <a:gd name="T3" fmla="*/ 160 h 187"/>
                      <a:gd name="T4" fmla="*/ 143 w 160"/>
                      <a:gd name="T5" fmla="*/ 138 h 187"/>
                      <a:gd name="T6" fmla="*/ 130 w 160"/>
                      <a:gd name="T7" fmla="*/ 110 h 187"/>
                      <a:gd name="T8" fmla="*/ 125 w 160"/>
                      <a:gd name="T9" fmla="*/ 100 h 187"/>
                      <a:gd name="T10" fmla="*/ 109 w 160"/>
                      <a:gd name="T11" fmla="*/ 72 h 187"/>
                      <a:gd name="T12" fmla="*/ 100 w 160"/>
                      <a:gd name="T13" fmla="*/ 61 h 187"/>
                      <a:gd name="T14" fmla="*/ 95 w 160"/>
                      <a:gd name="T15" fmla="*/ 57 h 187"/>
                      <a:gd name="T16" fmla="*/ 91 w 160"/>
                      <a:gd name="T17" fmla="*/ 55 h 187"/>
                      <a:gd name="T18" fmla="*/ 88 w 160"/>
                      <a:gd name="T19" fmla="*/ 54 h 187"/>
                      <a:gd name="T20" fmla="*/ 83 w 160"/>
                      <a:gd name="T21" fmla="*/ 54 h 187"/>
                      <a:gd name="T22" fmla="*/ 67 w 160"/>
                      <a:gd name="T23" fmla="*/ 55 h 187"/>
                      <a:gd name="T24" fmla="*/ 61 w 160"/>
                      <a:gd name="T25" fmla="*/ 56 h 187"/>
                      <a:gd name="T26" fmla="*/ 57 w 160"/>
                      <a:gd name="T27" fmla="*/ 56 h 187"/>
                      <a:gd name="T28" fmla="*/ 56 w 160"/>
                      <a:gd name="T29" fmla="*/ 55 h 187"/>
                      <a:gd name="T30" fmla="*/ 54 w 160"/>
                      <a:gd name="T31" fmla="*/ 54 h 187"/>
                      <a:gd name="T32" fmla="*/ 36 w 160"/>
                      <a:gd name="T33" fmla="*/ 35 h 187"/>
                      <a:gd name="T34" fmla="*/ 22 w 160"/>
                      <a:gd name="T35" fmla="*/ 18 h 187"/>
                      <a:gd name="T36" fmla="*/ 0 w 160"/>
                      <a:gd name="T37" fmla="*/ 0 h 187"/>
                      <a:gd name="T38" fmla="*/ 39 w 160"/>
                      <a:gd name="T39" fmla="*/ 67 h 187"/>
                      <a:gd name="T40" fmla="*/ 41 w 160"/>
                      <a:gd name="T41" fmla="*/ 69 h 187"/>
                      <a:gd name="T42" fmla="*/ 43 w 160"/>
                      <a:gd name="T43" fmla="*/ 71 h 187"/>
                      <a:gd name="T44" fmla="*/ 45 w 160"/>
                      <a:gd name="T45" fmla="*/ 73 h 187"/>
                      <a:gd name="T46" fmla="*/ 52 w 160"/>
                      <a:gd name="T47" fmla="*/ 73 h 187"/>
                      <a:gd name="T48" fmla="*/ 62 w 160"/>
                      <a:gd name="T49" fmla="*/ 75 h 187"/>
                      <a:gd name="T50" fmla="*/ 70 w 160"/>
                      <a:gd name="T51" fmla="*/ 75 h 187"/>
                      <a:gd name="T52" fmla="*/ 79 w 160"/>
                      <a:gd name="T53" fmla="*/ 75 h 187"/>
                      <a:gd name="T54" fmla="*/ 86 w 160"/>
                      <a:gd name="T55" fmla="*/ 75 h 187"/>
                      <a:gd name="T56" fmla="*/ 91 w 160"/>
                      <a:gd name="T57" fmla="*/ 75 h 187"/>
                      <a:gd name="T58" fmla="*/ 98 w 160"/>
                      <a:gd name="T59" fmla="*/ 74 h 187"/>
                      <a:gd name="T60" fmla="*/ 101 w 160"/>
                      <a:gd name="T61" fmla="*/ 76 h 187"/>
                      <a:gd name="T62" fmla="*/ 103 w 160"/>
                      <a:gd name="T63" fmla="*/ 78 h 187"/>
                      <a:gd name="T64" fmla="*/ 104 w 160"/>
                      <a:gd name="T65" fmla="*/ 81 h 187"/>
                      <a:gd name="T66" fmla="*/ 117 w 160"/>
                      <a:gd name="T67" fmla="*/ 105 h 187"/>
                      <a:gd name="T68" fmla="*/ 131 w 160"/>
                      <a:gd name="T69" fmla="*/ 132 h 187"/>
                      <a:gd name="T70" fmla="*/ 140 w 160"/>
                      <a:gd name="T71" fmla="*/ 152 h 187"/>
                      <a:gd name="T72" fmla="*/ 156 w 160"/>
                      <a:gd name="T73" fmla="*/ 186 h 187"/>
                      <a:gd name="T74" fmla="*/ 159 w 160"/>
                      <a:gd name="T75" fmla="*/ 177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60" h="187">
                        <a:moveTo>
                          <a:pt x="159" y="177"/>
                        </a:moveTo>
                        <a:lnTo>
                          <a:pt x="153" y="160"/>
                        </a:lnTo>
                        <a:lnTo>
                          <a:pt x="143" y="138"/>
                        </a:lnTo>
                        <a:lnTo>
                          <a:pt x="130" y="110"/>
                        </a:lnTo>
                        <a:lnTo>
                          <a:pt x="125" y="100"/>
                        </a:lnTo>
                        <a:lnTo>
                          <a:pt x="109" y="72"/>
                        </a:lnTo>
                        <a:lnTo>
                          <a:pt x="100" y="61"/>
                        </a:lnTo>
                        <a:lnTo>
                          <a:pt x="95" y="57"/>
                        </a:lnTo>
                        <a:lnTo>
                          <a:pt x="91" y="55"/>
                        </a:lnTo>
                        <a:lnTo>
                          <a:pt x="88" y="54"/>
                        </a:lnTo>
                        <a:lnTo>
                          <a:pt x="83" y="54"/>
                        </a:lnTo>
                        <a:lnTo>
                          <a:pt x="67" y="55"/>
                        </a:lnTo>
                        <a:lnTo>
                          <a:pt x="61" y="56"/>
                        </a:lnTo>
                        <a:lnTo>
                          <a:pt x="57" y="56"/>
                        </a:lnTo>
                        <a:lnTo>
                          <a:pt x="56" y="55"/>
                        </a:lnTo>
                        <a:lnTo>
                          <a:pt x="54" y="54"/>
                        </a:lnTo>
                        <a:lnTo>
                          <a:pt x="36" y="35"/>
                        </a:lnTo>
                        <a:lnTo>
                          <a:pt x="22" y="18"/>
                        </a:lnTo>
                        <a:lnTo>
                          <a:pt x="0" y="0"/>
                        </a:lnTo>
                        <a:lnTo>
                          <a:pt x="39" y="67"/>
                        </a:lnTo>
                        <a:lnTo>
                          <a:pt x="41" y="69"/>
                        </a:lnTo>
                        <a:lnTo>
                          <a:pt x="43" y="71"/>
                        </a:lnTo>
                        <a:lnTo>
                          <a:pt x="45" y="73"/>
                        </a:lnTo>
                        <a:lnTo>
                          <a:pt x="52" y="73"/>
                        </a:lnTo>
                        <a:lnTo>
                          <a:pt x="62" y="75"/>
                        </a:lnTo>
                        <a:lnTo>
                          <a:pt x="70" y="75"/>
                        </a:lnTo>
                        <a:lnTo>
                          <a:pt x="79" y="75"/>
                        </a:lnTo>
                        <a:lnTo>
                          <a:pt x="86" y="75"/>
                        </a:lnTo>
                        <a:lnTo>
                          <a:pt x="91" y="75"/>
                        </a:lnTo>
                        <a:lnTo>
                          <a:pt x="98" y="74"/>
                        </a:lnTo>
                        <a:lnTo>
                          <a:pt x="101" y="76"/>
                        </a:lnTo>
                        <a:lnTo>
                          <a:pt x="103" y="78"/>
                        </a:lnTo>
                        <a:lnTo>
                          <a:pt x="104" y="81"/>
                        </a:lnTo>
                        <a:lnTo>
                          <a:pt x="117" y="105"/>
                        </a:lnTo>
                        <a:lnTo>
                          <a:pt x="131" y="132"/>
                        </a:lnTo>
                        <a:lnTo>
                          <a:pt x="140" y="152"/>
                        </a:lnTo>
                        <a:lnTo>
                          <a:pt x="156" y="186"/>
                        </a:lnTo>
                        <a:lnTo>
                          <a:pt x="159" y="177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40" name="Freeform 232"/>
                  <p:cNvSpPr>
                    <a:spLocks/>
                  </p:cNvSpPr>
                  <p:nvPr/>
                </p:nvSpPr>
                <p:spPr bwMode="auto">
                  <a:xfrm>
                    <a:off x="3439" y="3469"/>
                    <a:ext cx="239" cy="314"/>
                  </a:xfrm>
                  <a:custGeom>
                    <a:avLst/>
                    <a:gdLst>
                      <a:gd name="T0" fmla="*/ 238 w 239"/>
                      <a:gd name="T1" fmla="*/ 313 h 314"/>
                      <a:gd name="T2" fmla="*/ 237 w 239"/>
                      <a:gd name="T3" fmla="*/ 304 h 314"/>
                      <a:gd name="T4" fmla="*/ 235 w 239"/>
                      <a:gd name="T5" fmla="*/ 295 h 314"/>
                      <a:gd name="T6" fmla="*/ 233 w 239"/>
                      <a:gd name="T7" fmla="*/ 288 h 314"/>
                      <a:gd name="T8" fmla="*/ 230 w 239"/>
                      <a:gd name="T9" fmla="*/ 279 h 314"/>
                      <a:gd name="T10" fmla="*/ 221 w 239"/>
                      <a:gd name="T11" fmla="*/ 257 h 314"/>
                      <a:gd name="T12" fmla="*/ 214 w 239"/>
                      <a:gd name="T13" fmla="*/ 239 h 314"/>
                      <a:gd name="T14" fmla="*/ 201 w 239"/>
                      <a:gd name="T15" fmla="*/ 210 h 314"/>
                      <a:gd name="T16" fmla="*/ 185 w 239"/>
                      <a:gd name="T17" fmla="*/ 180 h 314"/>
                      <a:gd name="T18" fmla="*/ 169 w 239"/>
                      <a:gd name="T19" fmla="*/ 146 h 314"/>
                      <a:gd name="T20" fmla="*/ 145 w 239"/>
                      <a:gd name="T21" fmla="*/ 107 h 314"/>
                      <a:gd name="T22" fmla="*/ 138 w 239"/>
                      <a:gd name="T23" fmla="*/ 96 h 314"/>
                      <a:gd name="T24" fmla="*/ 129 w 239"/>
                      <a:gd name="T25" fmla="*/ 84 h 314"/>
                      <a:gd name="T26" fmla="*/ 117 w 239"/>
                      <a:gd name="T27" fmla="*/ 67 h 314"/>
                      <a:gd name="T28" fmla="*/ 105 w 239"/>
                      <a:gd name="T29" fmla="*/ 53 h 314"/>
                      <a:gd name="T30" fmla="*/ 90 w 239"/>
                      <a:gd name="T31" fmla="*/ 36 h 314"/>
                      <a:gd name="T32" fmla="*/ 55 w 239"/>
                      <a:gd name="T33" fmla="*/ 1 h 314"/>
                      <a:gd name="T34" fmla="*/ 0 w 239"/>
                      <a:gd name="T35" fmla="*/ 0 h 314"/>
                      <a:gd name="T36" fmla="*/ 23 w 239"/>
                      <a:gd name="T37" fmla="*/ 22 h 314"/>
                      <a:gd name="T38" fmla="*/ 39 w 239"/>
                      <a:gd name="T39" fmla="*/ 39 h 314"/>
                      <a:gd name="T40" fmla="*/ 70 w 239"/>
                      <a:gd name="T41" fmla="*/ 75 h 314"/>
                      <a:gd name="T42" fmla="*/ 87 w 239"/>
                      <a:gd name="T43" fmla="*/ 95 h 314"/>
                      <a:gd name="T44" fmla="*/ 107 w 239"/>
                      <a:gd name="T45" fmla="*/ 127 h 314"/>
                      <a:gd name="T46" fmla="*/ 125 w 239"/>
                      <a:gd name="T47" fmla="*/ 161 h 314"/>
                      <a:gd name="T48" fmla="*/ 159 w 239"/>
                      <a:gd name="T49" fmla="*/ 239 h 314"/>
                      <a:gd name="T50" fmla="*/ 176 w 239"/>
                      <a:gd name="T51" fmla="*/ 280 h 314"/>
                      <a:gd name="T52" fmla="*/ 187 w 239"/>
                      <a:gd name="T53" fmla="*/ 313 h 314"/>
                      <a:gd name="T54" fmla="*/ 238 w 239"/>
                      <a:gd name="T55" fmla="*/ 313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39" h="314">
                        <a:moveTo>
                          <a:pt x="238" y="313"/>
                        </a:moveTo>
                        <a:lnTo>
                          <a:pt x="237" y="304"/>
                        </a:lnTo>
                        <a:lnTo>
                          <a:pt x="235" y="295"/>
                        </a:lnTo>
                        <a:lnTo>
                          <a:pt x="233" y="288"/>
                        </a:lnTo>
                        <a:lnTo>
                          <a:pt x="230" y="279"/>
                        </a:lnTo>
                        <a:lnTo>
                          <a:pt x="221" y="257"/>
                        </a:lnTo>
                        <a:lnTo>
                          <a:pt x="214" y="239"/>
                        </a:lnTo>
                        <a:lnTo>
                          <a:pt x="201" y="210"/>
                        </a:lnTo>
                        <a:lnTo>
                          <a:pt x="185" y="180"/>
                        </a:lnTo>
                        <a:lnTo>
                          <a:pt x="169" y="146"/>
                        </a:lnTo>
                        <a:lnTo>
                          <a:pt x="145" y="107"/>
                        </a:lnTo>
                        <a:lnTo>
                          <a:pt x="138" y="96"/>
                        </a:lnTo>
                        <a:lnTo>
                          <a:pt x="129" y="84"/>
                        </a:lnTo>
                        <a:lnTo>
                          <a:pt x="117" y="67"/>
                        </a:lnTo>
                        <a:lnTo>
                          <a:pt x="105" y="53"/>
                        </a:lnTo>
                        <a:lnTo>
                          <a:pt x="90" y="36"/>
                        </a:lnTo>
                        <a:lnTo>
                          <a:pt x="55" y="1"/>
                        </a:lnTo>
                        <a:lnTo>
                          <a:pt x="0" y="0"/>
                        </a:lnTo>
                        <a:lnTo>
                          <a:pt x="23" y="22"/>
                        </a:lnTo>
                        <a:lnTo>
                          <a:pt x="39" y="39"/>
                        </a:lnTo>
                        <a:lnTo>
                          <a:pt x="70" y="75"/>
                        </a:lnTo>
                        <a:lnTo>
                          <a:pt x="87" y="95"/>
                        </a:lnTo>
                        <a:lnTo>
                          <a:pt x="107" y="127"/>
                        </a:lnTo>
                        <a:lnTo>
                          <a:pt x="125" y="161"/>
                        </a:lnTo>
                        <a:lnTo>
                          <a:pt x="159" y="239"/>
                        </a:lnTo>
                        <a:lnTo>
                          <a:pt x="176" y="280"/>
                        </a:lnTo>
                        <a:lnTo>
                          <a:pt x="187" y="313"/>
                        </a:lnTo>
                        <a:lnTo>
                          <a:pt x="238" y="3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5651" name="Group 233"/>
                <p:cNvGrpSpPr>
                  <a:grpSpLocks/>
                </p:cNvGrpSpPr>
                <p:nvPr/>
              </p:nvGrpSpPr>
              <p:grpSpPr bwMode="auto">
                <a:xfrm>
                  <a:off x="3474" y="3634"/>
                  <a:ext cx="79" cy="68"/>
                  <a:chOff x="3474" y="3634"/>
                  <a:chExt cx="79" cy="68"/>
                </a:xfrm>
              </p:grpSpPr>
              <p:sp>
                <p:nvSpPr>
                  <p:cNvPr id="145642" name="Freeform 234"/>
                  <p:cNvSpPr>
                    <a:spLocks/>
                  </p:cNvSpPr>
                  <p:nvPr/>
                </p:nvSpPr>
                <p:spPr bwMode="auto">
                  <a:xfrm>
                    <a:off x="3474" y="3634"/>
                    <a:ext cx="51" cy="3"/>
                  </a:xfrm>
                  <a:custGeom>
                    <a:avLst/>
                    <a:gdLst>
                      <a:gd name="T0" fmla="*/ 50 w 51"/>
                      <a:gd name="T1" fmla="*/ 0 h 3"/>
                      <a:gd name="T2" fmla="*/ 0 w 51"/>
                      <a:gd name="T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1" h="3">
                        <a:moveTo>
                          <a:pt x="50" y="0"/>
                        </a:moveTo>
                        <a:lnTo>
                          <a:pt x="0" y="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43" name="Freeform 235"/>
                  <p:cNvSpPr>
                    <a:spLocks/>
                  </p:cNvSpPr>
                  <p:nvPr/>
                </p:nvSpPr>
                <p:spPr bwMode="auto">
                  <a:xfrm>
                    <a:off x="3480" y="3644"/>
                    <a:ext cx="49" cy="3"/>
                  </a:xfrm>
                  <a:custGeom>
                    <a:avLst/>
                    <a:gdLst>
                      <a:gd name="T0" fmla="*/ 48 w 49"/>
                      <a:gd name="T1" fmla="*/ 0 h 3"/>
                      <a:gd name="T2" fmla="*/ 0 w 49"/>
                      <a:gd name="T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9" h="3">
                        <a:moveTo>
                          <a:pt x="48" y="0"/>
                        </a:moveTo>
                        <a:lnTo>
                          <a:pt x="0" y="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44" name="Freeform 236"/>
                  <p:cNvSpPr>
                    <a:spLocks/>
                  </p:cNvSpPr>
                  <p:nvPr/>
                </p:nvSpPr>
                <p:spPr bwMode="auto">
                  <a:xfrm>
                    <a:off x="3485" y="3655"/>
                    <a:ext cx="48" cy="4"/>
                  </a:xfrm>
                  <a:custGeom>
                    <a:avLst/>
                    <a:gdLst>
                      <a:gd name="T0" fmla="*/ 47 w 48"/>
                      <a:gd name="T1" fmla="*/ 0 h 4"/>
                      <a:gd name="T2" fmla="*/ 0 w 48"/>
                      <a:gd name="T3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8" h="4">
                        <a:moveTo>
                          <a:pt x="47" y="0"/>
                        </a:moveTo>
                        <a:lnTo>
                          <a:pt x="0" y="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45" name="Freeform 237"/>
                  <p:cNvSpPr>
                    <a:spLocks/>
                  </p:cNvSpPr>
                  <p:nvPr/>
                </p:nvSpPr>
                <p:spPr bwMode="auto">
                  <a:xfrm>
                    <a:off x="3492" y="3665"/>
                    <a:ext cx="46" cy="4"/>
                  </a:xfrm>
                  <a:custGeom>
                    <a:avLst/>
                    <a:gdLst>
                      <a:gd name="T0" fmla="*/ 46 w 47"/>
                      <a:gd name="T1" fmla="*/ 0 h 4"/>
                      <a:gd name="T2" fmla="*/ 0 w 47"/>
                      <a:gd name="T3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7" h="4">
                        <a:moveTo>
                          <a:pt x="46" y="0"/>
                        </a:moveTo>
                        <a:lnTo>
                          <a:pt x="0" y="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46" name="Freeform 238"/>
                  <p:cNvSpPr>
                    <a:spLocks/>
                  </p:cNvSpPr>
                  <p:nvPr/>
                </p:nvSpPr>
                <p:spPr bwMode="auto">
                  <a:xfrm>
                    <a:off x="3498" y="3676"/>
                    <a:ext cx="46" cy="4"/>
                  </a:xfrm>
                  <a:custGeom>
                    <a:avLst/>
                    <a:gdLst>
                      <a:gd name="T0" fmla="*/ 45 w 46"/>
                      <a:gd name="T1" fmla="*/ 0 h 4"/>
                      <a:gd name="T2" fmla="*/ 0 w 46"/>
                      <a:gd name="T3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6" h="4">
                        <a:moveTo>
                          <a:pt x="45" y="0"/>
                        </a:moveTo>
                        <a:lnTo>
                          <a:pt x="0" y="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47" name="Freeform 239"/>
                  <p:cNvSpPr>
                    <a:spLocks/>
                  </p:cNvSpPr>
                  <p:nvPr/>
                </p:nvSpPr>
                <p:spPr bwMode="auto">
                  <a:xfrm>
                    <a:off x="3503" y="3686"/>
                    <a:ext cx="45" cy="5"/>
                  </a:xfrm>
                  <a:custGeom>
                    <a:avLst/>
                    <a:gdLst>
                      <a:gd name="T0" fmla="*/ 44 w 45"/>
                      <a:gd name="T1" fmla="*/ 0 h 5"/>
                      <a:gd name="T2" fmla="*/ 0 w 45"/>
                      <a:gd name="T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5">
                        <a:moveTo>
                          <a:pt x="44" y="0"/>
                        </a:moveTo>
                        <a:lnTo>
                          <a:pt x="0" y="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48" name="Freeform 240"/>
                  <p:cNvSpPr>
                    <a:spLocks/>
                  </p:cNvSpPr>
                  <p:nvPr/>
                </p:nvSpPr>
                <p:spPr bwMode="auto">
                  <a:xfrm>
                    <a:off x="3508" y="3697"/>
                    <a:ext cx="44" cy="5"/>
                  </a:xfrm>
                  <a:custGeom>
                    <a:avLst/>
                    <a:gdLst>
                      <a:gd name="T0" fmla="*/ 43 w 44"/>
                      <a:gd name="T1" fmla="*/ 0 h 5"/>
                      <a:gd name="T2" fmla="*/ 0 w 44"/>
                      <a:gd name="T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4" h="5">
                        <a:moveTo>
                          <a:pt x="43" y="0"/>
                        </a:moveTo>
                        <a:lnTo>
                          <a:pt x="0" y="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  <p:grpSp>
            <p:nvGrpSpPr>
              <p:cNvPr id="25646" name="Group 241"/>
              <p:cNvGrpSpPr>
                <a:grpSpLocks/>
              </p:cNvGrpSpPr>
              <p:nvPr/>
            </p:nvGrpSpPr>
            <p:grpSpPr bwMode="auto">
              <a:xfrm>
                <a:off x="3637" y="3802"/>
                <a:ext cx="23" cy="15"/>
                <a:chOff x="3637" y="3802"/>
                <a:chExt cx="23" cy="15"/>
              </a:xfrm>
            </p:grpSpPr>
            <p:sp>
              <p:nvSpPr>
                <p:cNvPr id="145650" name="Freeform 242"/>
                <p:cNvSpPr>
                  <a:spLocks/>
                </p:cNvSpPr>
                <p:nvPr/>
              </p:nvSpPr>
              <p:spPr bwMode="auto">
                <a:xfrm>
                  <a:off x="3637" y="3802"/>
                  <a:ext cx="23" cy="14"/>
                </a:xfrm>
                <a:custGeom>
                  <a:avLst/>
                  <a:gdLst>
                    <a:gd name="T0" fmla="*/ 22 w 23"/>
                    <a:gd name="T1" fmla="*/ 0 h 15"/>
                    <a:gd name="T2" fmla="*/ 3 w 23"/>
                    <a:gd name="T3" fmla="*/ 0 h 15"/>
                    <a:gd name="T4" fmla="*/ 0 w 23"/>
                    <a:gd name="T5" fmla="*/ 14 h 15"/>
                    <a:gd name="T6" fmla="*/ 19 w 23"/>
                    <a:gd name="T7" fmla="*/ 13 h 15"/>
                    <a:gd name="T8" fmla="*/ 22 w 2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22" y="0"/>
                      </a:moveTo>
                      <a:lnTo>
                        <a:pt x="3" y="0"/>
                      </a:lnTo>
                      <a:lnTo>
                        <a:pt x="0" y="14"/>
                      </a:lnTo>
                      <a:lnTo>
                        <a:pt x="19" y="13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5651" name="Freeform 243"/>
                <p:cNvSpPr>
                  <a:spLocks/>
                </p:cNvSpPr>
                <p:nvPr/>
              </p:nvSpPr>
              <p:spPr bwMode="auto">
                <a:xfrm>
                  <a:off x="3637" y="3806"/>
                  <a:ext cx="20" cy="9"/>
                </a:xfrm>
                <a:custGeom>
                  <a:avLst/>
                  <a:gdLst>
                    <a:gd name="T0" fmla="*/ 19 w 20"/>
                    <a:gd name="T1" fmla="*/ 0 h 9"/>
                    <a:gd name="T2" fmla="*/ 17 w 20"/>
                    <a:gd name="T3" fmla="*/ 8 h 9"/>
                    <a:gd name="T4" fmla="*/ 0 w 20"/>
                    <a:gd name="T5" fmla="*/ 8 h 9"/>
                    <a:gd name="T6" fmla="*/ 2 w 20"/>
                    <a:gd name="T7" fmla="*/ 0 h 9"/>
                    <a:gd name="T8" fmla="*/ 19 w 20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9">
                      <a:moveTo>
                        <a:pt x="19" y="0"/>
                      </a:moveTo>
                      <a:lnTo>
                        <a:pt x="17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25624" name="Group 244"/>
            <p:cNvGrpSpPr>
              <a:grpSpLocks/>
            </p:cNvGrpSpPr>
            <p:nvPr/>
          </p:nvGrpSpPr>
          <p:grpSpPr bwMode="auto">
            <a:xfrm>
              <a:off x="3633" y="3806"/>
              <a:ext cx="41" cy="164"/>
              <a:chOff x="3633" y="3806"/>
              <a:chExt cx="41" cy="164"/>
            </a:xfrm>
          </p:grpSpPr>
          <p:grpSp>
            <p:nvGrpSpPr>
              <p:cNvPr id="25625" name="Group 245"/>
              <p:cNvGrpSpPr>
                <a:grpSpLocks/>
              </p:cNvGrpSpPr>
              <p:nvPr/>
            </p:nvGrpSpPr>
            <p:grpSpPr bwMode="auto">
              <a:xfrm>
                <a:off x="3644" y="3882"/>
                <a:ext cx="30" cy="88"/>
                <a:chOff x="3644" y="3882"/>
                <a:chExt cx="30" cy="88"/>
              </a:xfrm>
            </p:grpSpPr>
            <p:grpSp>
              <p:nvGrpSpPr>
                <p:cNvPr id="25636" name="Group 246"/>
                <p:cNvGrpSpPr>
                  <a:grpSpLocks/>
                </p:cNvGrpSpPr>
                <p:nvPr/>
              </p:nvGrpSpPr>
              <p:grpSpPr bwMode="auto">
                <a:xfrm>
                  <a:off x="3651" y="3933"/>
                  <a:ext cx="23" cy="37"/>
                  <a:chOff x="3651" y="3933"/>
                  <a:chExt cx="23" cy="37"/>
                </a:xfrm>
              </p:grpSpPr>
              <p:sp>
                <p:nvSpPr>
                  <p:cNvPr id="145655" name="Freeform 247"/>
                  <p:cNvSpPr>
                    <a:spLocks/>
                  </p:cNvSpPr>
                  <p:nvPr/>
                </p:nvSpPr>
                <p:spPr bwMode="auto">
                  <a:xfrm>
                    <a:off x="3654" y="3934"/>
                    <a:ext cx="14" cy="14"/>
                  </a:xfrm>
                  <a:custGeom>
                    <a:avLst/>
                    <a:gdLst>
                      <a:gd name="T0" fmla="*/ 13 w 14"/>
                      <a:gd name="T1" fmla="*/ 0 h 14"/>
                      <a:gd name="T2" fmla="*/ 13 w 14"/>
                      <a:gd name="T3" fmla="*/ 7 h 14"/>
                      <a:gd name="T4" fmla="*/ 10 w 14"/>
                      <a:gd name="T5" fmla="*/ 9 h 14"/>
                      <a:gd name="T6" fmla="*/ 8 w 14"/>
                      <a:gd name="T7" fmla="*/ 9 h 14"/>
                      <a:gd name="T8" fmla="*/ 6 w 14"/>
                      <a:gd name="T9" fmla="*/ 10 h 14"/>
                      <a:gd name="T10" fmla="*/ 5 w 14"/>
                      <a:gd name="T11" fmla="*/ 11 h 14"/>
                      <a:gd name="T12" fmla="*/ 3 w 14"/>
                      <a:gd name="T13" fmla="*/ 13 h 14"/>
                      <a:gd name="T14" fmla="*/ 1 w 14"/>
                      <a:gd name="T15" fmla="*/ 10 h 14"/>
                      <a:gd name="T16" fmla="*/ 0 w 14"/>
                      <a:gd name="T17" fmla="*/ 9 h 14"/>
                      <a:gd name="T18" fmla="*/ 0 w 14"/>
                      <a:gd name="T19" fmla="*/ 8 h 14"/>
                      <a:gd name="T20" fmla="*/ 0 w 14"/>
                      <a:gd name="T21" fmla="*/ 6 h 14"/>
                      <a:gd name="T22" fmla="*/ 1 w 14"/>
                      <a:gd name="T23" fmla="*/ 4 h 14"/>
                      <a:gd name="T24" fmla="*/ 3 w 14"/>
                      <a:gd name="T25" fmla="*/ 3 h 14"/>
                      <a:gd name="T26" fmla="*/ 6 w 14"/>
                      <a:gd name="T27" fmla="*/ 1 h 14"/>
                      <a:gd name="T28" fmla="*/ 9 w 14"/>
                      <a:gd name="T29" fmla="*/ 1 h 14"/>
                      <a:gd name="T30" fmla="*/ 13 w 14"/>
                      <a:gd name="T3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4">
                        <a:moveTo>
                          <a:pt x="13" y="0"/>
                        </a:moveTo>
                        <a:lnTo>
                          <a:pt x="13" y="7"/>
                        </a:lnTo>
                        <a:lnTo>
                          <a:pt x="10" y="9"/>
                        </a:lnTo>
                        <a:lnTo>
                          <a:pt x="8" y="9"/>
                        </a:lnTo>
                        <a:lnTo>
                          <a:pt x="6" y="10"/>
                        </a:lnTo>
                        <a:lnTo>
                          <a:pt x="5" y="11"/>
                        </a:lnTo>
                        <a:lnTo>
                          <a:pt x="3" y="13"/>
                        </a:lnTo>
                        <a:lnTo>
                          <a:pt x="1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1" y="4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56" name="Freeform 248"/>
                  <p:cNvSpPr>
                    <a:spLocks/>
                  </p:cNvSpPr>
                  <p:nvPr/>
                </p:nvSpPr>
                <p:spPr bwMode="auto">
                  <a:xfrm>
                    <a:off x="3650" y="3933"/>
                    <a:ext cx="23" cy="37"/>
                  </a:xfrm>
                  <a:custGeom>
                    <a:avLst/>
                    <a:gdLst>
                      <a:gd name="T0" fmla="*/ 18 w 23"/>
                      <a:gd name="T1" fmla="*/ 0 h 37"/>
                      <a:gd name="T2" fmla="*/ 14 w 23"/>
                      <a:gd name="T3" fmla="*/ 1 h 37"/>
                      <a:gd name="T4" fmla="*/ 10 w 23"/>
                      <a:gd name="T5" fmla="*/ 2 h 37"/>
                      <a:gd name="T6" fmla="*/ 6 w 23"/>
                      <a:gd name="T7" fmla="*/ 4 h 37"/>
                      <a:gd name="T8" fmla="*/ 3 w 23"/>
                      <a:gd name="T9" fmla="*/ 6 h 37"/>
                      <a:gd name="T10" fmla="*/ 1 w 23"/>
                      <a:gd name="T11" fmla="*/ 8 h 37"/>
                      <a:gd name="T12" fmla="*/ 0 w 23"/>
                      <a:gd name="T13" fmla="*/ 10 h 37"/>
                      <a:gd name="T14" fmla="*/ 0 w 23"/>
                      <a:gd name="T15" fmla="*/ 16 h 37"/>
                      <a:gd name="T16" fmla="*/ 0 w 23"/>
                      <a:gd name="T17" fmla="*/ 21 h 37"/>
                      <a:gd name="T18" fmla="*/ 0 w 23"/>
                      <a:gd name="T19" fmla="*/ 24 h 37"/>
                      <a:gd name="T20" fmla="*/ 1 w 23"/>
                      <a:gd name="T21" fmla="*/ 25 h 37"/>
                      <a:gd name="T22" fmla="*/ 3 w 23"/>
                      <a:gd name="T23" fmla="*/ 27 h 37"/>
                      <a:gd name="T24" fmla="*/ 5 w 23"/>
                      <a:gd name="T25" fmla="*/ 29 h 37"/>
                      <a:gd name="T26" fmla="*/ 8 w 23"/>
                      <a:gd name="T27" fmla="*/ 31 h 37"/>
                      <a:gd name="T28" fmla="*/ 11 w 23"/>
                      <a:gd name="T29" fmla="*/ 33 h 37"/>
                      <a:gd name="T30" fmla="*/ 15 w 23"/>
                      <a:gd name="T31" fmla="*/ 35 h 37"/>
                      <a:gd name="T32" fmla="*/ 19 w 23"/>
                      <a:gd name="T33" fmla="*/ 36 h 37"/>
                      <a:gd name="T34" fmla="*/ 22 w 23"/>
                      <a:gd name="T35" fmla="*/ 36 h 37"/>
                      <a:gd name="T36" fmla="*/ 22 w 23"/>
                      <a:gd name="T37" fmla="*/ 23 h 37"/>
                      <a:gd name="T38" fmla="*/ 18 w 23"/>
                      <a:gd name="T39" fmla="*/ 22 h 37"/>
                      <a:gd name="T40" fmla="*/ 14 w 23"/>
                      <a:gd name="T41" fmla="*/ 21 h 37"/>
                      <a:gd name="T42" fmla="*/ 12 w 23"/>
                      <a:gd name="T43" fmla="*/ 20 h 37"/>
                      <a:gd name="T44" fmla="*/ 10 w 23"/>
                      <a:gd name="T45" fmla="*/ 19 h 37"/>
                      <a:gd name="T46" fmla="*/ 7 w 23"/>
                      <a:gd name="T47" fmla="*/ 17 h 37"/>
                      <a:gd name="T48" fmla="*/ 6 w 23"/>
                      <a:gd name="T49" fmla="*/ 15 h 37"/>
                      <a:gd name="T50" fmla="*/ 5 w 23"/>
                      <a:gd name="T51" fmla="*/ 13 h 37"/>
                      <a:gd name="T52" fmla="*/ 4 w 23"/>
                      <a:gd name="T53" fmla="*/ 10 h 37"/>
                      <a:gd name="T54" fmla="*/ 4 w 23"/>
                      <a:gd name="T55" fmla="*/ 7 h 37"/>
                      <a:gd name="T56" fmla="*/ 6 w 23"/>
                      <a:gd name="T57" fmla="*/ 5 h 37"/>
                      <a:gd name="T58" fmla="*/ 10 w 23"/>
                      <a:gd name="T59" fmla="*/ 3 h 37"/>
                      <a:gd name="T60" fmla="*/ 14 w 23"/>
                      <a:gd name="T61" fmla="*/ 1 h 37"/>
                      <a:gd name="T62" fmla="*/ 18 w 23"/>
                      <a:gd name="T63" fmla="*/ 0 h 37"/>
                      <a:gd name="T64" fmla="*/ 18 w 23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" h="37">
                        <a:moveTo>
                          <a:pt x="18" y="0"/>
                        </a:moveTo>
                        <a:lnTo>
                          <a:pt x="14" y="1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5" y="29"/>
                        </a:lnTo>
                        <a:lnTo>
                          <a:pt x="8" y="31"/>
                        </a:lnTo>
                        <a:lnTo>
                          <a:pt x="11" y="33"/>
                        </a:lnTo>
                        <a:lnTo>
                          <a:pt x="15" y="35"/>
                        </a:lnTo>
                        <a:lnTo>
                          <a:pt x="19" y="36"/>
                        </a:lnTo>
                        <a:lnTo>
                          <a:pt x="22" y="36"/>
                        </a:lnTo>
                        <a:lnTo>
                          <a:pt x="22" y="23"/>
                        </a:lnTo>
                        <a:lnTo>
                          <a:pt x="18" y="22"/>
                        </a:lnTo>
                        <a:lnTo>
                          <a:pt x="14" y="21"/>
                        </a:lnTo>
                        <a:lnTo>
                          <a:pt x="12" y="20"/>
                        </a:lnTo>
                        <a:lnTo>
                          <a:pt x="10" y="19"/>
                        </a:lnTo>
                        <a:lnTo>
                          <a:pt x="7" y="17"/>
                        </a:lnTo>
                        <a:lnTo>
                          <a:pt x="6" y="15"/>
                        </a:lnTo>
                        <a:lnTo>
                          <a:pt x="5" y="13"/>
                        </a:lnTo>
                        <a:lnTo>
                          <a:pt x="4" y="10"/>
                        </a:lnTo>
                        <a:lnTo>
                          <a:pt x="4" y="7"/>
                        </a:lnTo>
                        <a:lnTo>
                          <a:pt x="6" y="5"/>
                        </a:lnTo>
                        <a:lnTo>
                          <a:pt x="10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5637" name="Group 249"/>
                <p:cNvGrpSpPr>
                  <a:grpSpLocks/>
                </p:cNvGrpSpPr>
                <p:nvPr/>
              </p:nvGrpSpPr>
              <p:grpSpPr bwMode="auto">
                <a:xfrm>
                  <a:off x="3649" y="3908"/>
                  <a:ext cx="22" cy="37"/>
                  <a:chOff x="3649" y="3908"/>
                  <a:chExt cx="22" cy="37"/>
                </a:xfrm>
              </p:grpSpPr>
              <p:sp>
                <p:nvSpPr>
                  <p:cNvPr id="145658" name="Freeform 250"/>
                  <p:cNvSpPr>
                    <a:spLocks/>
                  </p:cNvSpPr>
                  <p:nvPr/>
                </p:nvSpPr>
                <p:spPr bwMode="auto">
                  <a:xfrm>
                    <a:off x="3651" y="3908"/>
                    <a:ext cx="14" cy="14"/>
                  </a:xfrm>
                  <a:custGeom>
                    <a:avLst/>
                    <a:gdLst>
                      <a:gd name="T0" fmla="*/ 13 w 14"/>
                      <a:gd name="T1" fmla="*/ 0 h 15"/>
                      <a:gd name="T2" fmla="*/ 13 w 14"/>
                      <a:gd name="T3" fmla="*/ 8 h 15"/>
                      <a:gd name="T4" fmla="*/ 10 w 14"/>
                      <a:gd name="T5" fmla="*/ 9 h 15"/>
                      <a:gd name="T6" fmla="*/ 8 w 14"/>
                      <a:gd name="T7" fmla="*/ 10 h 15"/>
                      <a:gd name="T8" fmla="*/ 7 w 14"/>
                      <a:gd name="T9" fmla="*/ 11 h 15"/>
                      <a:gd name="T10" fmla="*/ 5 w 14"/>
                      <a:gd name="T11" fmla="*/ 12 h 15"/>
                      <a:gd name="T12" fmla="*/ 3 w 14"/>
                      <a:gd name="T13" fmla="*/ 14 h 15"/>
                      <a:gd name="T14" fmla="*/ 1 w 14"/>
                      <a:gd name="T15" fmla="*/ 11 h 15"/>
                      <a:gd name="T16" fmla="*/ 1 w 14"/>
                      <a:gd name="T17" fmla="*/ 10 h 15"/>
                      <a:gd name="T18" fmla="*/ 0 w 14"/>
                      <a:gd name="T19" fmla="*/ 8 h 15"/>
                      <a:gd name="T20" fmla="*/ 0 w 14"/>
                      <a:gd name="T21" fmla="*/ 7 h 15"/>
                      <a:gd name="T22" fmla="*/ 2 w 14"/>
                      <a:gd name="T23" fmla="*/ 5 h 15"/>
                      <a:gd name="T24" fmla="*/ 3 w 14"/>
                      <a:gd name="T25" fmla="*/ 4 h 15"/>
                      <a:gd name="T26" fmla="*/ 7 w 14"/>
                      <a:gd name="T27" fmla="*/ 2 h 15"/>
                      <a:gd name="T28" fmla="*/ 9 w 14"/>
                      <a:gd name="T29" fmla="*/ 1 h 15"/>
                      <a:gd name="T30" fmla="*/ 13 w 14"/>
                      <a:gd name="T31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5">
                        <a:moveTo>
                          <a:pt x="13" y="0"/>
                        </a:moveTo>
                        <a:lnTo>
                          <a:pt x="13" y="8"/>
                        </a:lnTo>
                        <a:lnTo>
                          <a:pt x="10" y="9"/>
                        </a:lnTo>
                        <a:lnTo>
                          <a:pt x="8" y="10"/>
                        </a:lnTo>
                        <a:lnTo>
                          <a:pt x="7" y="11"/>
                        </a:lnTo>
                        <a:lnTo>
                          <a:pt x="5" y="12"/>
                        </a:lnTo>
                        <a:lnTo>
                          <a:pt x="3" y="14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3" y="4"/>
                        </a:lnTo>
                        <a:lnTo>
                          <a:pt x="7" y="2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59" name="Freeform 251"/>
                  <p:cNvSpPr>
                    <a:spLocks/>
                  </p:cNvSpPr>
                  <p:nvPr/>
                </p:nvSpPr>
                <p:spPr bwMode="auto">
                  <a:xfrm>
                    <a:off x="3648" y="3908"/>
                    <a:ext cx="22" cy="37"/>
                  </a:xfrm>
                  <a:custGeom>
                    <a:avLst/>
                    <a:gdLst>
                      <a:gd name="T0" fmla="*/ 17 w 22"/>
                      <a:gd name="T1" fmla="*/ 0 h 37"/>
                      <a:gd name="T2" fmla="*/ 13 w 22"/>
                      <a:gd name="T3" fmla="*/ 1 h 37"/>
                      <a:gd name="T4" fmla="*/ 9 w 22"/>
                      <a:gd name="T5" fmla="*/ 2 h 37"/>
                      <a:gd name="T6" fmla="*/ 5 w 22"/>
                      <a:gd name="T7" fmla="*/ 4 h 37"/>
                      <a:gd name="T8" fmla="*/ 3 w 22"/>
                      <a:gd name="T9" fmla="*/ 6 h 37"/>
                      <a:gd name="T10" fmla="*/ 1 w 22"/>
                      <a:gd name="T11" fmla="*/ 8 h 37"/>
                      <a:gd name="T12" fmla="*/ 0 w 22"/>
                      <a:gd name="T13" fmla="*/ 10 h 37"/>
                      <a:gd name="T14" fmla="*/ 0 w 22"/>
                      <a:gd name="T15" fmla="*/ 16 h 37"/>
                      <a:gd name="T16" fmla="*/ 0 w 22"/>
                      <a:gd name="T17" fmla="*/ 22 h 37"/>
                      <a:gd name="T18" fmla="*/ 0 w 22"/>
                      <a:gd name="T19" fmla="*/ 23 h 37"/>
                      <a:gd name="T20" fmla="*/ 1 w 22"/>
                      <a:gd name="T21" fmla="*/ 25 h 37"/>
                      <a:gd name="T22" fmla="*/ 3 w 22"/>
                      <a:gd name="T23" fmla="*/ 27 h 37"/>
                      <a:gd name="T24" fmla="*/ 5 w 22"/>
                      <a:gd name="T25" fmla="*/ 29 h 37"/>
                      <a:gd name="T26" fmla="*/ 7 w 22"/>
                      <a:gd name="T27" fmla="*/ 31 h 37"/>
                      <a:gd name="T28" fmla="*/ 10 w 22"/>
                      <a:gd name="T29" fmla="*/ 32 h 37"/>
                      <a:gd name="T30" fmla="*/ 14 w 22"/>
                      <a:gd name="T31" fmla="*/ 34 h 37"/>
                      <a:gd name="T32" fmla="*/ 18 w 22"/>
                      <a:gd name="T33" fmla="*/ 36 h 37"/>
                      <a:gd name="T34" fmla="*/ 21 w 22"/>
                      <a:gd name="T35" fmla="*/ 36 h 37"/>
                      <a:gd name="T36" fmla="*/ 21 w 22"/>
                      <a:gd name="T37" fmla="*/ 23 h 37"/>
                      <a:gd name="T38" fmla="*/ 17 w 22"/>
                      <a:gd name="T39" fmla="*/ 22 h 37"/>
                      <a:gd name="T40" fmla="*/ 14 w 22"/>
                      <a:gd name="T41" fmla="*/ 21 h 37"/>
                      <a:gd name="T42" fmla="*/ 11 w 22"/>
                      <a:gd name="T43" fmla="*/ 20 h 37"/>
                      <a:gd name="T44" fmla="*/ 9 w 22"/>
                      <a:gd name="T45" fmla="*/ 18 h 37"/>
                      <a:gd name="T46" fmla="*/ 7 w 22"/>
                      <a:gd name="T47" fmla="*/ 17 h 37"/>
                      <a:gd name="T48" fmla="*/ 5 w 22"/>
                      <a:gd name="T49" fmla="*/ 15 h 37"/>
                      <a:gd name="T50" fmla="*/ 4 w 22"/>
                      <a:gd name="T51" fmla="*/ 13 h 37"/>
                      <a:gd name="T52" fmla="*/ 3 w 22"/>
                      <a:gd name="T53" fmla="*/ 10 h 37"/>
                      <a:gd name="T54" fmla="*/ 4 w 22"/>
                      <a:gd name="T55" fmla="*/ 8 h 37"/>
                      <a:gd name="T56" fmla="*/ 5 w 22"/>
                      <a:gd name="T57" fmla="*/ 5 h 37"/>
                      <a:gd name="T58" fmla="*/ 9 w 22"/>
                      <a:gd name="T59" fmla="*/ 3 h 37"/>
                      <a:gd name="T60" fmla="*/ 14 w 22"/>
                      <a:gd name="T61" fmla="*/ 2 h 37"/>
                      <a:gd name="T62" fmla="*/ 17 w 22"/>
                      <a:gd name="T63" fmla="*/ 1 h 37"/>
                      <a:gd name="T64" fmla="*/ 17 w 22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2" h="37">
                        <a:moveTo>
                          <a:pt x="17" y="0"/>
                        </a:moveTo>
                        <a:lnTo>
                          <a:pt x="13" y="1"/>
                        </a:lnTo>
                        <a:lnTo>
                          <a:pt x="9" y="2"/>
                        </a:lnTo>
                        <a:lnTo>
                          <a:pt x="5" y="4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5" y="29"/>
                        </a:lnTo>
                        <a:lnTo>
                          <a:pt x="7" y="31"/>
                        </a:lnTo>
                        <a:lnTo>
                          <a:pt x="10" y="32"/>
                        </a:lnTo>
                        <a:lnTo>
                          <a:pt x="14" y="34"/>
                        </a:lnTo>
                        <a:lnTo>
                          <a:pt x="18" y="36"/>
                        </a:lnTo>
                        <a:lnTo>
                          <a:pt x="21" y="36"/>
                        </a:lnTo>
                        <a:lnTo>
                          <a:pt x="21" y="23"/>
                        </a:lnTo>
                        <a:lnTo>
                          <a:pt x="17" y="22"/>
                        </a:lnTo>
                        <a:lnTo>
                          <a:pt x="14" y="21"/>
                        </a:lnTo>
                        <a:lnTo>
                          <a:pt x="11" y="20"/>
                        </a:lnTo>
                        <a:lnTo>
                          <a:pt x="9" y="18"/>
                        </a:lnTo>
                        <a:lnTo>
                          <a:pt x="7" y="17"/>
                        </a:lnTo>
                        <a:lnTo>
                          <a:pt x="5" y="15"/>
                        </a:lnTo>
                        <a:lnTo>
                          <a:pt x="4" y="13"/>
                        </a:lnTo>
                        <a:lnTo>
                          <a:pt x="3" y="10"/>
                        </a:lnTo>
                        <a:lnTo>
                          <a:pt x="4" y="8"/>
                        </a:lnTo>
                        <a:lnTo>
                          <a:pt x="5" y="5"/>
                        </a:lnTo>
                        <a:lnTo>
                          <a:pt x="9" y="3"/>
                        </a:lnTo>
                        <a:lnTo>
                          <a:pt x="14" y="2"/>
                        </a:lnTo>
                        <a:lnTo>
                          <a:pt x="17" y="1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5638" name="Group 252"/>
                <p:cNvGrpSpPr>
                  <a:grpSpLocks/>
                </p:cNvGrpSpPr>
                <p:nvPr/>
              </p:nvGrpSpPr>
              <p:grpSpPr bwMode="auto">
                <a:xfrm>
                  <a:off x="3644" y="3882"/>
                  <a:ext cx="23" cy="37"/>
                  <a:chOff x="3644" y="3882"/>
                  <a:chExt cx="23" cy="37"/>
                </a:xfrm>
              </p:grpSpPr>
              <p:sp>
                <p:nvSpPr>
                  <p:cNvPr id="145661" name="Freeform 253"/>
                  <p:cNvSpPr>
                    <a:spLocks/>
                  </p:cNvSpPr>
                  <p:nvPr/>
                </p:nvSpPr>
                <p:spPr bwMode="auto">
                  <a:xfrm>
                    <a:off x="3647" y="3883"/>
                    <a:ext cx="14" cy="14"/>
                  </a:xfrm>
                  <a:custGeom>
                    <a:avLst/>
                    <a:gdLst>
                      <a:gd name="T0" fmla="*/ 12 w 13"/>
                      <a:gd name="T1" fmla="*/ 0 h 14"/>
                      <a:gd name="T2" fmla="*/ 12 w 13"/>
                      <a:gd name="T3" fmla="*/ 7 h 14"/>
                      <a:gd name="T4" fmla="*/ 9 w 13"/>
                      <a:gd name="T5" fmla="*/ 8 h 14"/>
                      <a:gd name="T6" fmla="*/ 8 w 13"/>
                      <a:gd name="T7" fmla="*/ 9 h 14"/>
                      <a:gd name="T8" fmla="*/ 6 w 13"/>
                      <a:gd name="T9" fmla="*/ 10 h 14"/>
                      <a:gd name="T10" fmla="*/ 5 w 13"/>
                      <a:gd name="T11" fmla="*/ 11 h 14"/>
                      <a:gd name="T12" fmla="*/ 3 w 13"/>
                      <a:gd name="T13" fmla="*/ 13 h 14"/>
                      <a:gd name="T14" fmla="*/ 1 w 13"/>
                      <a:gd name="T15" fmla="*/ 10 h 14"/>
                      <a:gd name="T16" fmla="*/ 0 w 13"/>
                      <a:gd name="T17" fmla="*/ 9 h 14"/>
                      <a:gd name="T18" fmla="*/ 0 w 13"/>
                      <a:gd name="T19" fmla="*/ 8 h 14"/>
                      <a:gd name="T20" fmla="*/ 0 w 13"/>
                      <a:gd name="T21" fmla="*/ 6 h 14"/>
                      <a:gd name="T22" fmla="*/ 1 w 13"/>
                      <a:gd name="T23" fmla="*/ 4 h 14"/>
                      <a:gd name="T24" fmla="*/ 3 w 13"/>
                      <a:gd name="T25" fmla="*/ 3 h 14"/>
                      <a:gd name="T26" fmla="*/ 6 w 13"/>
                      <a:gd name="T27" fmla="*/ 1 h 14"/>
                      <a:gd name="T28" fmla="*/ 8 w 13"/>
                      <a:gd name="T29" fmla="*/ 1 h 14"/>
                      <a:gd name="T30" fmla="*/ 12 w 13"/>
                      <a:gd name="T3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" h="14">
                        <a:moveTo>
                          <a:pt x="12" y="0"/>
                        </a:moveTo>
                        <a:lnTo>
                          <a:pt x="12" y="7"/>
                        </a:lnTo>
                        <a:lnTo>
                          <a:pt x="9" y="8"/>
                        </a:lnTo>
                        <a:lnTo>
                          <a:pt x="8" y="9"/>
                        </a:lnTo>
                        <a:lnTo>
                          <a:pt x="6" y="10"/>
                        </a:lnTo>
                        <a:lnTo>
                          <a:pt x="5" y="11"/>
                        </a:lnTo>
                        <a:lnTo>
                          <a:pt x="3" y="13"/>
                        </a:lnTo>
                        <a:lnTo>
                          <a:pt x="1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1" y="4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lnTo>
                          <a:pt x="8" y="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62" name="Freeform 254"/>
                  <p:cNvSpPr>
                    <a:spLocks/>
                  </p:cNvSpPr>
                  <p:nvPr/>
                </p:nvSpPr>
                <p:spPr bwMode="auto">
                  <a:xfrm>
                    <a:off x="3644" y="3882"/>
                    <a:ext cx="23" cy="37"/>
                  </a:xfrm>
                  <a:custGeom>
                    <a:avLst/>
                    <a:gdLst>
                      <a:gd name="T0" fmla="*/ 18 w 23"/>
                      <a:gd name="T1" fmla="*/ 0 h 37"/>
                      <a:gd name="T2" fmla="*/ 14 w 23"/>
                      <a:gd name="T3" fmla="*/ 1 h 37"/>
                      <a:gd name="T4" fmla="*/ 10 w 23"/>
                      <a:gd name="T5" fmla="*/ 2 h 37"/>
                      <a:gd name="T6" fmla="*/ 6 w 23"/>
                      <a:gd name="T7" fmla="*/ 4 h 37"/>
                      <a:gd name="T8" fmla="*/ 3 w 23"/>
                      <a:gd name="T9" fmla="*/ 6 h 37"/>
                      <a:gd name="T10" fmla="*/ 1 w 23"/>
                      <a:gd name="T11" fmla="*/ 8 h 37"/>
                      <a:gd name="T12" fmla="*/ 0 w 23"/>
                      <a:gd name="T13" fmla="*/ 10 h 37"/>
                      <a:gd name="T14" fmla="*/ 0 w 23"/>
                      <a:gd name="T15" fmla="*/ 15 h 37"/>
                      <a:gd name="T16" fmla="*/ 0 w 23"/>
                      <a:gd name="T17" fmla="*/ 21 h 37"/>
                      <a:gd name="T18" fmla="*/ 0 w 23"/>
                      <a:gd name="T19" fmla="*/ 23 h 37"/>
                      <a:gd name="T20" fmla="*/ 1 w 23"/>
                      <a:gd name="T21" fmla="*/ 25 h 37"/>
                      <a:gd name="T22" fmla="*/ 3 w 23"/>
                      <a:gd name="T23" fmla="*/ 27 h 37"/>
                      <a:gd name="T24" fmla="*/ 5 w 23"/>
                      <a:gd name="T25" fmla="*/ 29 h 37"/>
                      <a:gd name="T26" fmla="*/ 8 w 23"/>
                      <a:gd name="T27" fmla="*/ 31 h 37"/>
                      <a:gd name="T28" fmla="*/ 11 w 23"/>
                      <a:gd name="T29" fmla="*/ 33 h 37"/>
                      <a:gd name="T30" fmla="*/ 15 w 23"/>
                      <a:gd name="T31" fmla="*/ 34 h 37"/>
                      <a:gd name="T32" fmla="*/ 19 w 23"/>
                      <a:gd name="T33" fmla="*/ 36 h 37"/>
                      <a:gd name="T34" fmla="*/ 22 w 23"/>
                      <a:gd name="T35" fmla="*/ 36 h 37"/>
                      <a:gd name="T36" fmla="*/ 22 w 23"/>
                      <a:gd name="T37" fmla="*/ 23 h 37"/>
                      <a:gd name="T38" fmla="*/ 18 w 23"/>
                      <a:gd name="T39" fmla="*/ 22 h 37"/>
                      <a:gd name="T40" fmla="*/ 14 w 23"/>
                      <a:gd name="T41" fmla="*/ 21 h 37"/>
                      <a:gd name="T42" fmla="*/ 11 w 23"/>
                      <a:gd name="T43" fmla="*/ 20 h 37"/>
                      <a:gd name="T44" fmla="*/ 10 w 23"/>
                      <a:gd name="T45" fmla="*/ 18 h 37"/>
                      <a:gd name="T46" fmla="*/ 7 w 23"/>
                      <a:gd name="T47" fmla="*/ 17 h 37"/>
                      <a:gd name="T48" fmla="*/ 6 w 23"/>
                      <a:gd name="T49" fmla="*/ 15 h 37"/>
                      <a:gd name="T50" fmla="*/ 5 w 23"/>
                      <a:gd name="T51" fmla="*/ 13 h 37"/>
                      <a:gd name="T52" fmla="*/ 4 w 23"/>
                      <a:gd name="T53" fmla="*/ 10 h 37"/>
                      <a:gd name="T54" fmla="*/ 4 w 23"/>
                      <a:gd name="T55" fmla="*/ 7 h 37"/>
                      <a:gd name="T56" fmla="*/ 6 w 23"/>
                      <a:gd name="T57" fmla="*/ 5 h 37"/>
                      <a:gd name="T58" fmla="*/ 10 w 23"/>
                      <a:gd name="T59" fmla="*/ 3 h 37"/>
                      <a:gd name="T60" fmla="*/ 14 w 23"/>
                      <a:gd name="T61" fmla="*/ 1 h 37"/>
                      <a:gd name="T62" fmla="*/ 18 w 23"/>
                      <a:gd name="T63" fmla="*/ 0 h 37"/>
                      <a:gd name="T64" fmla="*/ 18 w 23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" h="37">
                        <a:moveTo>
                          <a:pt x="18" y="0"/>
                        </a:moveTo>
                        <a:lnTo>
                          <a:pt x="14" y="1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5" y="29"/>
                        </a:lnTo>
                        <a:lnTo>
                          <a:pt x="8" y="31"/>
                        </a:lnTo>
                        <a:lnTo>
                          <a:pt x="11" y="33"/>
                        </a:lnTo>
                        <a:lnTo>
                          <a:pt x="15" y="34"/>
                        </a:lnTo>
                        <a:lnTo>
                          <a:pt x="19" y="36"/>
                        </a:lnTo>
                        <a:lnTo>
                          <a:pt x="22" y="36"/>
                        </a:lnTo>
                        <a:lnTo>
                          <a:pt x="22" y="23"/>
                        </a:lnTo>
                        <a:lnTo>
                          <a:pt x="18" y="22"/>
                        </a:lnTo>
                        <a:lnTo>
                          <a:pt x="14" y="21"/>
                        </a:lnTo>
                        <a:lnTo>
                          <a:pt x="11" y="20"/>
                        </a:lnTo>
                        <a:lnTo>
                          <a:pt x="10" y="18"/>
                        </a:lnTo>
                        <a:lnTo>
                          <a:pt x="7" y="17"/>
                        </a:lnTo>
                        <a:lnTo>
                          <a:pt x="6" y="15"/>
                        </a:lnTo>
                        <a:lnTo>
                          <a:pt x="5" y="13"/>
                        </a:lnTo>
                        <a:lnTo>
                          <a:pt x="4" y="10"/>
                        </a:lnTo>
                        <a:lnTo>
                          <a:pt x="4" y="7"/>
                        </a:lnTo>
                        <a:lnTo>
                          <a:pt x="6" y="5"/>
                        </a:lnTo>
                        <a:lnTo>
                          <a:pt x="10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  <p:grpSp>
            <p:nvGrpSpPr>
              <p:cNvPr id="25626" name="Group 255"/>
              <p:cNvGrpSpPr>
                <a:grpSpLocks/>
              </p:cNvGrpSpPr>
              <p:nvPr/>
            </p:nvGrpSpPr>
            <p:grpSpPr bwMode="auto">
              <a:xfrm>
                <a:off x="3633" y="3806"/>
                <a:ext cx="30" cy="88"/>
                <a:chOff x="3633" y="3806"/>
                <a:chExt cx="30" cy="88"/>
              </a:xfrm>
            </p:grpSpPr>
            <p:grpSp>
              <p:nvGrpSpPr>
                <p:cNvPr id="25627" name="Group 256"/>
                <p:cNvGrpSpPr>
                  <a:grpSpLocks/>
                </p:cNvGrpSpPr>
                <p:nvPr/>
              </p:nvGrpSpPr>
              <p:grpSpPr bwMode="auto">
                <a:xfrm>
                  <a:off x="3640" y="3857"/>
                  <a:ext cx="23" cy="37"/>
                  <a:chOff x="3640" y="3857"/>
                  <a:chExt cx="23" cy="37"/>
                </a:xfrm>
              </p:grpSpPr>
              <p:sp>
                <p:nvSpPr>
                  <p:cNvPr id="145665" name="Freeform 257"/>
                  <p:cNvSpPr>
                    <a:spLocks/>
                  </p:cNvSpPr>
                  <p:nvPr/>
                </p:nvSpPr>
                <p:spPr bwMode="auto">
                  <a:xfrm>
                    <a:off x="3644" y="3858"/>
                    <a:ext cx="14" cy="14"/>
                  </a:xfrm>
                  <a:custGeom>
                    <a:avLst/>
                    <a:gdLst>
                      <a:gd name="T0" fmla="*/ 13 w 14"/>
                      <a:gd name="T1" fmla="*/ 0 h 14"/>
                      <a:gd name="T2" fmla="*/ 13 w 14"/>
                      <a:gd name="T3" fmla="*/ 7 h 14"/>
                      <a:gd name="T4" fmla="*/ 10 w 14"/>
                      <a:gd name="T5" fmla="*/ 9 h 14"/>
                      <a:gd name="T6" fmla="*/ 8 w 14"/>
                      <a:gd name="T7" fmla="*/ 9 h 14"/>
                      <a:gd name="T8" fmla="*/ 7 w 14"/>
                      <a:gd name="T9" fmla="*/ 10 h 14"/>
                      <a:gd name="T10" fmla="*/ 5 w 14"/>
                      <a:gd name="T11" fmla="*/ 11 h 14"/>
                      <a:gd name="T12" fmla="*/ 3 w 14"/>
                      <a:gd name="T13" fmla="*/ 13 h 14"/>
                      <a:gd name="T14" fmla="*/ 1 w 14"/>
                      <a:gd name="T15" fmla="*/ 10 h 14"/>
                      <a:gd name="T16" fmla="*/ 1 w 14"/>
                      <a:gd name="T17" fmla="*/ 9 h 14"/>
                      <a:gd name="T18" fmla="*/ 0 w 14"/>
                      <a:gd name="T19" fmla="*/ 8 h 14"/>
                      <a:gd name="T20" fmla="*/ 0 w 14"/>
                      <a:gd name="T21" fmla="*/ 6 h 14"/>
                      <a:gd name="T22" fmla="*/ 2 w 14"/>
                      <a:gd name="T23" fmla="*/ 4 h 14"/>
                      <a:gd name="T24" fmla="*/ 3 w 14"/>
                      <a:gd name="T25" fmla="*/ 3 h 14"/>
                      <a:gd name="T26" fmla="*/ 7 w 14"/>
                      <a:gd name="T27" fmla="*/ 1 h 14"/>
                      <a:gd name="T28" fmla="*/ 9 w 14"/>
                      <a:gd name="T29" fmla="*/ 1 h 14"/>
                      <a:gd name="T30" fmla="*/ 13 w 14"/>
                      <a:gd name="T3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4">
                        <a:moveTo>
                          <a:pt x="13" y="0"/>
                        </a:moveTo>
                        <a:lnTo>
                          <a:pt x="13" y="7"/>
                        </a:lnTo>
                        <a:lnTo>
                          <a:pt x="10" y="9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5" y="11"/>
                        </a:lnTo>
                        <a:lnTo>
                          <a:pt x="3" y="13"/>
                        </a:lnTo>
                        <a:lnTo>
                          <a:pt x="1" y="10"/>
                        </a:lnTo>
                        <a:lnTo>
                          <a:pt x="1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7" y="1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66" name="Freeform 258"/>
                  <p:cNvSpPr>
                    <a:spLocks/>
                  </p:cNvSpPr>
                  <p:nvPr/>
                </p:nvSpPr>
                <p:spPr bwMode="auto">
                  <a:xfrm>
                    <a:off x="3640" y="3857"/>
                    <a:ext cx="23" cy="37"/>
                  </a:xfrm>
                  <a:custGeom>
                    <a:avLst/>
                    <a:gdLst>
                      <a:gd name="T0" fmla="*/ 18 w 23"/>
                      <a:gd name="T1" fmla="*/ 0 h 37"/>
                      <a:gd name="T2" fmla="*/ 14 w 23"/>
                      <a:gd name="T3" fmla="*/ 1 h 37"/>
                      <a:gd name="T4" fmla="*/ 10 w 23"/>
                      <a:gd name="T5" fmla="*/ 2 h 37"/>
                      <a:gd name="T6" fmla="*/ 6 w 23"/>
                      <a:gd name="T7" fmla="*/ 4 h 37"/>
                      <a:gd name="T8" fmla="*/ 3 w 23"/>
                      <a:gd name="T9" fmla="*/ 6 h 37"/>
                      <a:gd name="T10" fmla="*/ 1 w 23"/>
                      <a:gd name="T11" fmla="*/ 8 h 37"/>
                      <a:gd name="T12" fmla="*/ 0 w 23"/>
                      <a:gd name="T13" fmla="*/ 10 h 37"/>
                      <a:gd name="T14" fmla="*/ 0 w 23"/>
                      <a:gd name="T15" fmla="*/ 15 h 37"/>
                      <a:gd name="T16" fmla="*/ 0 w 23"/>
                      <a:gd name="T17" fmla="*/ 21 h 37"/>
                      <a:gd name="T18" fmla="*/ 1 w 23"/>
                      <a:gd name="T19" fmla="*/ 23 h 37"/>
                      <a:gd name="T20" fmla="*/ 1 w 23"/>
                      <a:gd name="T21" fmla="*/ 25 h 37"/>
                      <a:gd name="T22" fmla="*/ 3 w 23"/>
                      <a:gd name="T23" fmla="*/ 27 h 37"/>
                      <a:gd name="T24" fmla="*/ 6 w 23"/>
                      <a:gd name="T25" fmla="*/ 29 h 37"/>
                      <a:gd name="T26" fmla="*/ 8 w 23"/>
                      <a:gd name="T27" fmla="*/ 31 h 37"/>
                      <a:gd name="T28" fmla="*/ 11 w 23"/>
                      <a:gd name="T29" fmla="*/ 33 h 37"/>
                      <a:gd name="T30" fmla="*/ 15 w 23"/>
                      <a:gd name="T31" fmla="*/ 35 h 37"/>
                      <a:gd name="T32" fmla="*/ 19 w 23"/>
                      <a:gd name="T33" fmla="*/ 36 h 37"/>
                      <a:gd name="T34" fmla="*/ 22 w 23"/>
                      <a:gd name="T35" fmla="*/ 36 h 37"/>
                      <a:gd name="T36" fmla="*/ 22 w 23"/>
                      <a:gd name="T37" fmla="*/ 23 h 37"/>
                      <a:gd name="T38" fmla="*/ 18 w 23"/>
                      <a:gd name="T39" fmla="*/ 22 h 37"/>
                      <a:gd name="T40" fmla="*/ 14 w 23"/>
                      <a:gd name="T41" fmla="*/ 21 h 37"/>
                      <a:gd name="T42" fmla="*/ 12 w 23"/>
                      <a:gd name="T43" fmla="*/ 20 h 37"/>
                      <a:gd name="T44" fmla="*/ 10 w 23"/>
                      <a:gd name="T45" fmla="*/ 19 h 37"/>
                      <a:gd name="T46" fmla="*/ 8 w 23"/>
                      <a:gd name="T47" fmla="*/ 17 h 37"/>
                      <a:gd name="T48" fmla="*/ 6 w 23"/>
                      <a:gd name="T49" fmla="*/ 15 h 37"/>
                      <a:gd name="T50" fmla="*/ 5 w 23"/>
                      <a:gd name="T51" fmla="*/ 13 h 37"/>
                      <a:gd name="T52" fmla="*/ 4 w 23"/>
                      <a:gd name="T53" fmla="*/ 10 h 37"/>
                      <a:gd name="T54" fmla="*/ 4 w 23"/>
                      <a:gd name="T55" fmla="*/ 7 h 37"/>
                      <a:gd name="T56" fmla="*/ 6 w 23"/>
                      <a:gd name="T57" fmla="*/ 5 h 37"/>
                      <a:gd name="T58" fmla="*/ 10 w 23"/>
                      <a:gd name="T59" fmla="*/ 3 h 37"/>
                      <a:gd name="T60" fmla="*/ 14 w 23"/>
                      <a:gd name="T61" fmla="*/ 1 h 37"/>
                      <a:gd name="T62" fmla="*/ 18 w 23"/>
                      <a:gd name="T63" fmla="*/ 0 h 37"/>
                      <a:gd name="T64" fmla="*/ 18 w 23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" h="37">
                        <a:moveTo>
                          <a:pt x="18" y="0"/>
                        </a:moveTo>
                        <a:lnTo>
                          <a:pt x="14" y="1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1" y="23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6" y="29"/>
                        </a:lnTo>
                        <a:lnTo>
                          <a:pt x="8" y="31"/>
                        </a:lnTo>
                        <a:lnTo>
                          <a:pt x="11" y="33"/>
                        </a:lnTo>
                        <a:lnTo>
                          <a:pt x="15" y="35"/>
                        </a:lnTo>
                        <a:lnTo>
                          <a:pt x="19" y="36"/>
                        </a:lnTo>
                        <a:lnTo>
                          <a:pt x="22" y="36"/>
                        </a:lnTo>
                        <a:lnTo>
                          <a:pt x="22" y="23"/>
                        </a:lnTo>
                        <a:lnTo>
                          <a:pt x="18" y="22"/>
                        </a:lnTo>
                        <a:lnTo>
                          <a:pt x="14" y="21"/>
                        </a:lnTo>
                        <a:lnTo>
                          <a:pt x="12" y="20"/>
                        </a:lnTo>
                        <a:lnTo>
                          <a:pt x="10" y="19"/>
                        </a:lnTo>
                        <a:lnTo>
                          <a:pt x="8" y="17"/>
                        </a:lnTo>
                        <a:lnTo>
                          <a:pt x="6" y="15"/>
                        </a:lnTo>
                        <a:lnTo>
                          <a:pt x="5" y="13"/>
                        </a:lnTo>
                        <a:lnTo>
                          <a:pt x="4" y="10"/>
                        </a:lnTo>
                        <a:lnTo>
                          <a:pt x="4" y="7"/>
                        </a:lnTo>
                        <a:lnTo>
                          <a:pt x="6" y="5"/>
                        </a:lnTo>
                        <a:lnTo>
                          <a:pt x="10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5628" name="Group 259"/>
                <p:cNvGrpSpPr>
                  <a:grpSpLocks/>
                </p:cNvGrpSpPr>
                <p:nvPr/>
              </p:nvGrpSpPr>
              <p:grpSpPr bwMode="auto">
                <a:xfrm>
                  <a:off x="3637" y="3832"/>
                  <a:ext cx="23" cy="37"/>
                  <a:chOff x="3637" y="3832"/>
                  <a:chExt cx="23" cy="37"/>
                </a:xfrm>
              </p:grpSpPr>
              <p:sp>
                <p:nvSpPr>
                  <p:cNvPr id="145668" name="Freeform 260"/>
                  <p:cNvSpPr>
                    <a:spLocks/>
                  </p:cNvSpPr>
                  <p:nvPr/>
                </p:nvSpPr>
                <p:spPr bwMode="auto">
                  <a:xfrm>
                    <a:off x="3641" y="3832"/>
                    <a:ext cx="14" cy="14"/>
                  </a:xfrm>
                  <a:custGeom>
                    <a:avLst/>
                    <a:gdLst>
                      <a:gd name="T0" fmla="*/ 13 w 14"/>
                      <a:gd name="T1" fmla="*/ 0 h 15"/>
                      <a:gd name="T2" fmla="*/ 13 w 14"/>
                      <a:gd name="T3" fmla="*/ 8 h 15"/>
                      <a:gd name="T4" fmla="*/ 10 w 14"/>
                      <a:gd name="T5" fmla="*/ 9 h 15"/>
                      <a:gd name="T6" fmla="*/ 8 w 14"/>
                      <a:gd name="T7" fmla="*/ 10 h 15"/>
                      <a:gd name="T8" fmla="*/ 7 w 14"/>
                      <a:gd name="T9" fmla="*/ 11 h 15"/>
                      <a:gd name="T10" fmla="*/ 5 w 14"/>
                      <a:gd name="T11" fmla="*/ 12 h 15"/>
                      <a:gd name="T12" fmla="*/ 3 w 14"/>
                      <a:gd name="T13" fmla="*/ 14 h 15"/>
                      <a:gd name="T14" fmla="*/ 1 w 14"/>
                      <a:gd name="T15" fmla="*/ 11 h 15"/>
                      <a:gd name="T16" fmla="*/ 0 w 14"/>
                      <a:gd name="T17" fmla="*/ 10 h 15"/>
                      <a:gd name="T18" fmla="*/ 0 w 14"/>
                      <a:gd name="T19" fmla="*/ 8 h 15"/>
                      <a:gd name="T20" fmla="*/ 0 w 14"/>
                      <a:gd name="T21" fmla="*/ 7 h 15"/>
                      <a:gd name="T22" fmla="*/ 1 w 14"/>
                      <a:gd name="T23" fmla="*/ 5 h 15"/>
                      <a:gd name="T24" fmla="*/ 3 w 14"/>
                      <a:gd name="T25" fmla="*/ 4 h 15"/>
                      <a:gd name="T26" fmla="*/ 7 w 14"/>
                      <a:gd name="T27" fmla="*/ 2 h 15"/>
                      <a:gd name="T28" fmla="*/ 9 w 14"/>
                      <a:gd name="T29" fmla="*/ 1 h 15"/>
                      <a:gd name="T30" fmla="*/ 13 w 14"/>
                      <a:gd name="T31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5">
                        <a:moveTo>
                          <a:pt x="13" y="0"/>
                        </a:moveTo>
                        <a:lnTo>
                          <a:pt x="13" y="8"/>
                        </a:lnTo>
                        <a:lnTo>
                          <a:pt x="10" y="9"/>
                        </a:lnTo>
                        <a:lnTo>
                          <a:pt x="8" y="10"/>
                        </a:lnTo>
                        <a:lnTo>
                          <a:pt x="7" y="11"/>
                        </a:lnTo>
                        <a:lnTo>
                          <a:pt x="5" y="12"/>
                        </a:lnTo>
                        <a:lnTo>
                          <a:pt x="3" y="14"/>
                        </a:lnTo>
                        <a:lnTo>
                          <a:pt x="1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1" y="5"/>
                        </a:lnTo>
                        <a:lnTo>
                          <a:pt x="3" y="4"/>
                        </a:lnTo>
                        <a:lnTo>
                          <a:pt x="7" y="2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69" name="Freeform 261"/>
                  <p:cNvSpPr>
                    <a:spLocks/>
                  </p:cNvSpPr>
                  <p:nvPr/>
                </p:nvSpPr>
                <p:spPr bwMode="auto">
                  <a:xfrm>
                    <a:off x="3637" y="3832"/>
                    <a:ext cx="23" cy="37"/>
                  </a:xfrm>
                  <a:custGeom>
                    <a:avLst/>
                    <a:gdLst>
                      <a:gd name="T0" fmla="*/ 18 w 23"/>
                      <a:gd name="T1" fmla="*/ 0 h 37"/>
                      <a:gd name="T2" fmla="*/ 14 w 23"/>
                      <a:gd name="T3" fmla="*/ 1 h 37"/>
                      <a:gd name="T4" fmla="*/ 10 w 23"/>
                      <a:gd name="T5" fmla="*/ 2 h 37"/>
                      <a:gd name="T6" fmla="*/ 6 w 23"/>
                      <a:gd name="T7" fmla="*/ 4 h 37"/>
                      <a:gd name="T8" fmla="*/ 3 w 23"/>
                      <a:gd name="T9" fmla="*/ 6 h 37"/>
                      <a:gd name="T10" fmla="*/ 1 w 23"/>
                      <a:gd name="T11" fmla="*/ 8 h 37"/>
                      <a:gd name="T12" fmla="*/ 0 w 23"/>
                      <a:gd name="T13" fmla="*/ 10 h 37"/>
                      <a:gd name="T14" fmla="*/ 0 w 23"/>
                      <a:gd name="T15" fmla="*/ 16 h 37"/>
                      <a:gd name="T16" fmla="*/ 0 w 23"/>
                      <a:gd name="T17" fmla="*/ 21 h 37"/>
                      <a:gd name="T18" fmla="*/ 0 w 23"/>
                      <a:gd name="T19" fmla="*/ 23 h 37"/>
                      <a:gd name="T20" fmla="*/ 1 w 23"/>
                      <a:gd name="T21" fmla="*/ 25 h 37"/>
                      <a:gd name="T22" fmla="*/ 3 w 23"/>
                      <a:gd name="T23" fmla="*/ 27 h 37"/>
                      <a:gd name="T24" fmla="*/ 6 w 23"/>
                      <a:gd name="T25" fmla="*/ 29 h 37"/>
                      <a:gd name="T26" fmla="*/ 8 w 23"/>
                      <a:gd name="T27" fmla="*/ 31 h 37"/>
                      <a:gd name="T28" fmla="*/ 11 w 23"/>
                      <a:gd name="T29" fmla="*/ 32 h 37"/>
                      <a:gd name="T30" fmla="*/ 15 w 23"/>
                      <a:gd name="T31" fmla="*/ 34 h 37"/>
                      <a:gd name="T32" fmla="*/ 19 w 23"/>
                      <a:gd name="T33" fmla="*/ 36 h 37"/>
                      <a:gd name="T34" fmla="*/ 22 w 23"/>
                      <a:gd name="T35" fmla="*/ 36 h 37"/>
                      <a:gd name="T36" fmla="*/ 22 w 23"/>
                      <a:gd name="T37" fmla="*/ 23 h 37"/>
                      <a:gd name="T38" fmla="*/ 18 w 23"/>
                      <a:gd name="T39" fmla="*/ 22 h 37"/>
                      <a:gd name="T40" fmla="*/ 14 w 23"/>
                      <a:gd name="T41" fmla="*/ 21 h 37"/>
                      <a:gd name="T42" fmla="*/ 12 w 23"/>
                      <a:gd name="T43" fmla="*/ 19 h 37"/>
                      <a:gd name="T44" fmla="*/ 10 w 23"/>
                      <a:gd name="T45" fmla="*/ 18 h 37"/>
                      <a:gd name="T46" fmla="*/ 8 w 23"/>
                      <a:gd name="T47" fmla="*/ 17 h 37"/>
                      <a:gd name="T48" fmla="*/ 6 w 23"/>
                      <a:gd name="T49" fmla="*/ 15 h 37"/>
                      <a:gd name="T50" fmla="*/ 5 w 23"/>
                      <a:gd name="T51" fmla="*/ 13 h 37"/>
                      <a:gd name="T52" fmla="*/ 4 w 23"/>
                      <a:gd name="T53" fmla="*/ 9 h 37"/>
                      <a:gd name="T54" fmla="*/ 4 w 23"/>
                      <a:gd name="T55" fmla="*/ 7 h 37"/>
                      <a:gd name="T56" fmla="*/ 6 w 23"/>
                      <a:gd name="T57" fmla="*/ 5 h 37"/>
                      <a:gd name="T58" fmla="*/ 10 w 23"/>
                      <a:gd name="T59" fmla="*/ 3 h 37"/>
                      <a:gd name="T60" fmla="*/ 14 w 23"/>
                      <a:gd name="T61" fmla="*/ 1 h 37"/>
                      <a:gd name="T62" fmla="*/ 18 w 23"/>
                      <a:gd name="T63" fmla="*/ 0 h 37"/>
                      <a:gd name="T64" fmla="*/ 18 w 23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" h="37">
                        <a:moveTo>
                          <a:pt x="18" y="0"/>
                        </a:moveTo>
                        <a:lnTo>
                          <a:pt x="14" y="1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6" y="29"/>
                        </a:lnTo>
                        <a:lnTo>
                          <a:pt x="8" y="31"/>
                        </a:lnTo>
                        <a:lnTo>
                          <a:pt x="11" y="32"/>
                        </a:lnTo>
                        <a:lnTo>
                          <a:pt x="15" y="34"/>
                        </a:lnTo>
                        <a:lnTo>
                          <a:pt x="19" y="36"/>
                        </a:lnTo>
                        <a:lnTo>
                          <a:pt x="22" y="36"/>
                        </a:lnTo>
                        <a:lnTo>
                          <a:pt x="22" y="23"/>
                        </a:lnTo>
                        <a:lnTo>
                          <a:pt x="18" y="22"/>
                        </a:lnTo>
                        <a:lnTo>
                          <a:pt x="14" y="21"/>
                        </a:lnTo>
                        <a:lnTo>
                          <a:pt x="12" y="19"/>
                        </a:lnTo>
                        <a:lnTo>
                          <a:pt x="10" y="18"/>
                        </a:lnTo>
                        <a:lnTo>
                          <a:pt x="8" y="17"/>
                        </a:lnTo>
                        <a:lnTo>
                          <a:pt x="6" y="15"/>
                        </a:lnTo>
                        <a:lnTo>
                          <a:pt x="5" y="13"/>
                        </a:lnTo>
                        <a:lnTo>
                          <a:pt x="4" y="9"/>
                        </a:lnTo>
                        <a:lnTo>
                          <a:pt x="4" y="7"/>
                        </a:lnTo>
                        <a:lnTo>
                          <a:pt x="6" y="5"/>
                        </a:lnTo>
                        <a:lnTo>
                          <a:pt x="10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5629" name="Group 262"/>
                <p:cNvGrpSpPr>
                  <a:grpSpLocks/>
                </p:cNvGrpSpPr>
                <p:nvPr/>
              </p:nvGrpSpPr>
              <p:grpSpPr bwMode="auto">
                <a:xfrm>
                  <a:off x="3633" y="3806"/>
                  <a:ext cx="22" cy="37"/>
                  <a:chOff x="3633" y="3806"/>
                  <a:chExt cx="22" cy="37"/>
                </a:xfrm>
              </p:grpSpPr>
              <p:sp>
                <p:nvSpPr>
                  <p:cNvPr id="145671" name="Freeform 263"/>
                  <p:cNvSpPr>
                    <a:spLocks/>
                  </p:cNvSpPr>
                  <p:nvPr/>
                </p:nvSpPr>
                <p:spPr bwMode="auto">
                  <a:xfrm>
                    <a:off x="3636" y="3806"/>
                    <a:ext cx="14" cy="14"/>
                  </a:xfrm>
                  <a:custGeom>
                    <a:avLst/>
                    <a:gdLst>
                      <a:gd name="T0" fmla="*/ 13 w 14"/>
                      <a:gd name="T1" fmla="*/ 0 h 15"/>
                      <a:gd name="T2" fmla="*/ 13 w 14"/>
                      <a:gd name="T3" fmla="*/ 8 h 15"/>
                      <a:gd name="T4" fmla="*/ 10 w 14"/>
                      <a:gd name="T5" fmla="*/ 9 h 15"/>
                      <a:gd name="T6" fmla="*/ 8 w 14"/>
                      <a:gd name="T7" fmla="*/ 10 h 15"/>
                      <a:gd name="T8" fmla="*/ 7 w 14"/>
                      <a:gd name="T9" fmla="*/ 11 h 15"/>
                      <a:gd name="T10" fmla="*/ 5 w 14"/>
                      <a:gd name="T11" fmla="*/ 12 h 15"/>
                      <a:gd name="T12" fmla="*/ 3 w 14"/>
                      <a:gd name="T13" fmla="*/ 14 h 15"/>
                      <a:gd name="T14" fmla="*/ 1 w 14"/>
                      <a:gd name="T15" fmla="*/ 11 h 15"/>
                      <a:gd name="T16" fmla="*/ 1 w 14"/>
                      <a:gd name="T17" fmla="*/ 10 h 15"/>
                      <a:gd name="T18" fmla="*/ 0 w 14"/>
                      <a:gd name="T19" fmla="*/ 9 h 15"/>
                      <a:gd name="T20" fmla="*/ 0 w 14"/>
                      <a:gd name="T21" fmla="*/ 7 h 15"/>
                      <a:gd name="T22" fmla="*/ 2 w 14"/>
                      <a:gd name="T23" fmla="*/ 5 h 15"/>
                      <a:gd name="T24" fmla="*/ 3 w 14"/>
                      <a:gd name="T25" fmla="*/ 4 h 15"/>
                      <a:gd name="T26" fmla="*/ 7 w 14"/>
                      <a:gd name="T27" fmla="*/ 2 h 15"/>
                      <a:gd name="T28" fmla="*/ 9 w 14"/>
                      <a:gd name="T29" fmla="*/ 1 h 15"/>
                      <a:gd name="T30" fmla="*/ 13 w 14"/>
                      <a:gd name="T31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5">
                        <a:moveTo>
                          <a:pt x="13" y="0"/>
                        </a:moveTo>
                        <a:lnTo>
                          <a:pt x="13" y="8"/>
                        </a:lnTo>
                        <a:lnTo>
                          <a:pt x="10" y="9"/>
                        </a:lnTo>
                        <a:lnTo>
                          <a:pt x="8" y="10"/>
                        </a:lnTo>
                        <a:lnTo>
                          <a:pt x="7" y="11"/>
                        </a:lnTo>
                        <a:lnTo>
                          <a:pt x="5" y="12"/>
                        </a:lnTo>
                        <a:lnTo>
                          <a:pt x="3" y="14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3" y="4"/>
                        </a:lnTo>
                        <a:lnTo>
                          <a:pt x="7" y="2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5672" name="Freeform 264"/>
                  <p:cNvSpPr>
                    <a:spLocks/>
                  </p:cNvSpPr>
                  <p:nvPr/>
                </p:nvSpPr>
                <p:spPr bwMode="auto">
                  <a:xfrm>
                    <a:off x="3633" y="3806"/>
                    <a:ext cx="22" cy="37"/>
                  </a:xfrm>
                  <a:custGeom>
                    <a:avLst/>
                    <a:gdLst>
                      <a:gd name="T0" fmla="*/ 17 w 22"/>
                      <a:gd name="T1" fmla="*/ 0 h 37"/>
                      <a:gd name="T2" fmla="*/ 13 w 22"/>
                      <a:gd name="T3" fmla="*/ 1 h 37"/>
                      <a:gd name="T4" fmla="*/ 9 w 22"/>
                      <a:gd name="T5" fmla="*/ 2 h 37"/>
                      <a:gd name="T6" fmla="*/ 5 w 22"/>
                      <a:gd name="T7" fmla="*/ 4 h 37"/>
                      <a:gd name="T8" fmla="*/ 3 w 22"/>
                      <a:gd name="T9" fmla="*/ 5 h 37"/>
                      <a:gd name="T10" fmla="*/ 1 w 22"/>
                      <a:gd name="T11" fmla="*/ 8 h 37"/>
                      <a:gd name="T12" fmla="*/ 0 w 22"/>
                      <a:gd name="T13" fmla="*/ 10 h 37"/>
                      <a:gd name="T14" fmla="*/ 0 w 22"/>
                      <a:gd name="T15" fmla="*/ 15 h 37"/>
                      <a:gd name="T16" fmla="*/ 0 w 22"/>
                      <a:gd name="T17" fmla="*/ 21 h 37"/>
                      <a:gd name="T18" fmla="*/ 0 w 22"/>
                      <a:gd name="T19" fmla="*/ 23 h 37"/>
                      <a:gd name="T20" fmla="*/ 1 w 22"/>
                      <a:gd name="T21" fmla="*/ 25 h 37"/>
                      <a:gd name="T22" fmla="*/ 3 w 22"/>
                      <a:gd name="T23" fmla="*/ 27 h 37"/>
                      <a:gd name="T24" fmla="*/ 5 w 22"/>
                      <a:gd name="T25" fmla="*/ 29 h 37"/>
                      <a:gd name="T26" fmla="*/ 7 w 22"/>
                      <a:gd name="T27" fmla="*/ 31 h 37"/>
                      <a:gd name="T28" fmla="*/ 10 w 22"/>
                      <a:gd name="T29" fmla="*/ 32 h 37"/>
                      <a:gd name="T30" fmla="*/ 14 w 22"/>
                      <a:gd name="T31" fmla="*/ 34 h 37"/>
                      <a:gd name="T32" fmla="*/ 18 w 22"/>
                      <a:gd name="T33" fmla="*/ 36 h 37"/>
                      <a:gd name="T34" fmla="*/ 21 w 22"/>
                      <a:gd name="T35" fmla="*/ 36 h 37"/>
                      <a:gd name="T36" fmla="*/ 21 w 22"/>
                      <a:gd name="T37" fmla="*/ 23 h 37"/>
                      <a:gd name="T38" fmla="*/ 17 w 22"/>
                      <a:gd name="T39" fmla="*/ 22 h 37"/>
                      <a:gd name="T40" fmla="*/ 14 w 22"/>
                      <a:gd name="T41" fmla="*/ 21 h 37"/>
                      <a:gd name="T42" fmla="*/ 11 w 22"/>
                      <a:gd name="T43" fmla="*/ 20 h 37"/>
                      <a:gd name="T44" fmla="*/ 9 w 22"/>
                      <a:gd name="T45" fmla="*/ 18 h 37"/>
                      <a:gd name="T46" fmla="*/ 7 w 22"/>
                      <a:gd name="T47" fmla="*/ 17 h 37"/>
                      <a:gd name="T48" fmla="*/ 5 w 22"/>
                      <a:gd name="T49" fmla="*/ 15 h 37"/>
                      <a:gd name="T50" fmla="*/ 4 w 22"/>
                      <a:gd name="T51" fmla="*/ 12 h 37"/>
                      <a:gd name="T52" fmla="*/ 3 w 22"/>
                      <a:gd name="T53" fmla="*/ 10 h 37"/>
                      <a:gd name="T54" fmla="*/ 4 w 22"/>
                      <a:gd name="T55" fmla="*/ 7 h 37"/>
                      <a:gd name="T56" fmla="*/ 5 w 22"/>
                      <a:gd name="T57" fmla="*/ 5 h 37"/>
                      <a:gd name="T58" fmla="*/ 9 w 22"/>
                      <a:gd name="T59" fmla="*/ 3 h 37"/>
                      <a:gd name="T60" fmla="*/ 14 w 22"/>
                      <a:gd name="T61" fmla="*/ 1 h 37"/>
                      <a:gd name="T62" fmla="*/ 17 w 22"/>
                      <a:gd name="T63" fmla="*/ 0 h 37"/>
                      <a:gd name="T64" fmla="*/ 17 w 22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2" h="37">
                        <a:moveTo>
                          <a:pt x="17" y="0"/>
                        </a:moveTo>
                        <a:lnTo>
                          <a:pt x="13" y="1"/>
                        </a:lnTo>
                        <a:lnTo>
                          <a:pt x="9" y="2"/>
                        </a:lnTo>
                        <a:lnTo>
                          <a:pt x="5" y="4"/>
                        </a:lnTo>
                        <a:lnTo>
                          <a:pt x="3" y="5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5" y="29"/>
                        </a:lnTo>
                        <a:lnTo>
                          <a:pt x="7" y="31"/>
                        </a:lnTo>
                        <a:lnTo>
                          <a:pt x="10" y="32"/>
                        </a:lnTo>
                        <a:lnTo>
                          <a:pt x="14" y="34"/>
                        </a:lnTo>
                        <a:lnTo>
                          <a:pt x="18" y="36"/>
                        </a:lnTo>
                        <a:lnTo>
                          <a:pt x="21" y="36"/>
                        </a:lnTo>
                        <a:lnTo>
                          <a:pt x="21" y="23"/>
                        </a:lnTo>
                        <a:lnTo>
                          <a:pt x="17" y="22"/>
                        </a:lnTo>
                        <a:lnTo>
                          <a:pt x="14" y="21"/>
                        </a:lnTo>
                        <a:lnTo>
                          <a:pt x="11" y="20"/>
                        </a:lnTo>
                        <a:lnTo>
                          <a:pt x="9" y="18"/>
                        </a:lnTo>
                        <a:lnTo>
                          <a:pt x="7" y="17"/>
                        </a:lnTo>
                        <a:lnTo>
                          <a:pt x="5" y="15"/>
                        </a:lnTo>
                        <a:lnTo>
                          <a:pt x="4" y="12"/>
                        </a:lnTo>
                        <a:lnTo>
                          <a:pt x="3" y="10"/>
                        </a:lnTo>
                        <a:lnTo>
                          <a:pt x="4" y="7"/>
                        </a:lnTo>
                        <a:lnTo>
                          <a:pt x="5" y="5"/>
                        </a:lnTo>
                        <a:lnTo>
                          <a:pt x="9" y="3"/>
                        </a:lnTo>
                        <a:lnTo>
                          <a:pt x="14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</p:grpSp>
      </p:grpSp>
      <p:sp>
        <p:nvSpPr>
          <p:cNvPr id="145673" name="Rectangle 265"/>
          <p:cNvSpPr>
            <a:spLocks noChangeArrowheads="1"/>
          </p:cNvSpPr>
          <p:nvPr/>
        </p:nvSpPr>
        <p:spPr bwMode="auto">
          <a:xfrm>
            <a:off x="5016500" y="4114800"/>
            <a:ext cx="9525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365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473075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7112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9477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4049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18621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3193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7765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2500" b="1" smtClean="0"/>
              <a:t>AT&amp;T</a:t>
            </a:r>
          </a:p>
        </p:txBody>
      </p:sp>
      <p:sp>
        <p:nvSpPr>
          <p:cNvPr id="145674" name="Rectangle 266"/>
          <p:cNvSpPr>
            <a:spLocks noChangeArrowheads="1"/>
          </p:cNvSpPr>
          <p:nvPr/>
        </p:nvSpPr>
        <p:spPr bwMode="auto">
          <a:xfrm>
            <a:off x="3792538" y="4360863"/>
            <a:ext cx="690562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365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473075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7112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9477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4049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18621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3193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7765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2500" b="1" smtClean="0"/>
              <a:t>MCI</a:t>
            </a:r>
          </a:p>
        </p:txBody>
      </p:sp>
      <p:sp>
        <p:nvSpPr>
          <p:cNvPr id="145675" name="Rectangle 267"/>
          <p:cNvSpPr>
            <a:spLocks noChangeArrowheads="1"/>
          </p:cNvSpPr>
          <p:nvPr/>
        </p:nvSpPr>
        <p:spPr bwMode="auto">
          <a:xfrm>
            <a:off x="6477000" y="4360863"/>
            <a:ext cx="1025525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365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473075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7112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9477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4049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18621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3193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7765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2500" b="1" smtClean="0"/>
              <a:t>Sprint</a:t>
            </a:r>
          </a:p>
        </p:txBody>
      </p:sp>
      <p:sp>
        <p:nvSpPr>
          <p:cNvPr id="145676" name="Line 268"/>
          <p:cNvSpPr>
            <a:spLocks noChangeShapeType="1"/>
          </p:cNvSpPr>
          <p:nvPr/>
        </p:nvSpPr>
        <p:spPr bwMode="auto">
          <a:xfrm>
            <a:off x="4181475" y="4903788"/>
            <a:ext cx="542925" cy="207962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5677" name="Line 269"/>
          <p:cNvSpPr>
            <a:spLocks noChangeShapeType="1"/>
          </p:cNvSpPr>
          <p:nvPr/>
        </p:nvSpPr>
        <p:spPr bwMode="auto">
          <a:xfrm>
            <a:off x="5386388" y="4667250"/>
            <a:ext cx="0" cy="395288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5678" name="Line 270"/>
          <p:cNvSpPr>
            <a:spLocks noChangeShapeType="1"/>
          </p:cNvSpPr>
          <p:nvPr/>
        </p:nvSpPr>
        <p:spPr bwMode="auto">
          <a:xfrm flipH="1">
            <a:off x="5938838" y="4864100"/>
            <a:ext cx="898525" cy="227013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5679" name="Rectangle 271"/>
          <p:cNvSpPr>
            <a:spLocks noChangeArrowheads="1"/>
          </p:cNvSpPr>
          <p:nvPr/>
        </p:nvSpPr>
        <p:spPr bwMode="auto">
          <a:xfrm>
            <a:off x="5456238" y="4573588"/>
            <a:ext cx="695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$0.20</a:t>
            </a:r>
            <a:endParaRPr lang="he-IL" altLang="x-none" sz="21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5680" name="Rectangle 272"/>
          <p:cNvSpPr>
            <a:spLocks noChangeArrowheads="1"/>
          </p:cNvSpPr>
          <p:nvPr/>
        </p:nvSpPr>
        <p:spPr bwMode="auto">
          <a:xfrm>
            <a:off x="3986213" y="5053013"/>
            <a:ext cx="695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$0.18</a:t>
            </a:r>
            <a:endParaRPr lang="he-IL" altLang="x-none" sz="21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5681" name="Rectangle 273"/>
          <p:cNvSpPr>
            <a:spLocks noChangeArrowheads="1"/>
          </p:cNvSpPr>
          <p:nvPr/>
        </p:nvSpPr>
        <p:spPr bwMode="auto">
          <a:xfrm>
            <a:off x="6657975" y="4997450"/>
            <a:ext cx="695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$0.23</a:t>
            </a:r>
            <a:endParaRPr lang="he-IL" altLang="x-none" sz="21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5682" name="Rectangle 274"/>
          <p:cNvSpPr>
            <a:spLocks noChangeArrowheads="1"/>
          </p:cNvSpPr>
          <p:nvPr/>
        </p:nvSpPr>
        <p:spPr bwMode="auto">
          <a:xfrm>
            <a:off x="5257800" y="1600200"/>
            <a:ext cx="322897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240" tIns="41121" rIns="82240" bIns="41121"/>
          <a:lstStyle>
            <a:lvl1pPr marL="355600" indent="-355600" defTabSz="8143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77863" indent="-204788" defTabSz="8143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7588" indent="-203200" defTabSz="8143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4775" indent="-152400" defTabSz="8143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82763" indent="-152400" defTabSz="8143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39963" indent="-1524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697163" indent="-1524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54363" indent="-1524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11563" indent="-1524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x-none" sz="2900" b="1" smtClean="0"/>
              <a:t>Carriers have an incentive to invest effort in strategic behavior</a:t>
            </a:r>
          </a:p>
        </p:txBody>
      </p:sp>
      <p:grpSp>
        <p:nvGrpSpPr>
          <p:cNvPr id="25615" name="Group 275"/>
          <p:cNvGrpSpPr>
            <a:grpSpLocks/>
          </p:cNvGrpSpPr>
          <p:nvPr/>
        </p:nvGrpSpPr>
        <p:grpSpPr bwMode="auto">
          <a:xfrm>
            <a:off x="1309688" y="4302125"/>
            <a:ext cx="2330450" cy="1658938"/>
            <a:chOff x="796" y="2955"/>
            <a:chExt cx="1417" cy="1008"/>
          </a:xfrm>
        </p:grpSpPr>
        <p:sp>
          <p:nvSpPr>
            <p:cNvPr id="145684" name="Freeform 276"/>
            <p:cNvSpPr>
              <a:spLocks/>
            </p:cNvSpPr>
            <p:nvPr/>
          </p:nvSpPr>
          <p:spPr bwMode="auto">
            <a:xfrm>
              <a:off x="796" y="3079"/>
              <a:ext cx="1204" cy="884"/>
            </a:xfrm>
            <a:custGeom>
              <a:avLst/>
              <a:gdLst>
                <a:gd name="T0" fmla="*/ 1002 w 1204"/>
                <a:gd name="T1" fmla="*/ 698 h 884"/>
                <a:gd name="T2" fmla="*/ 963 w 1204"/>
                <a:gd name="T3" fmla="*/ 743 h 884"/>
                <a:gd name="T4" fmla="*/ 908 w 1204"/>
                <a:gd name="T5" fmla="*/ 768 h 884"/>
                <a:gd name="T6" fmla="*/ 831 w 1204"/>
                <a:gd name="T7" fmla="*/ 781 h 884"/>
                <a:gd name="T8" fmla="*/ 744 w 1204"/>
                <a:gd name="T9" fmla="*/ 767 h 884"/>
                <a:gd name="T10" fmla="*/ 695 w 1204"/>
                <a:gd name="T11" fmla="*/ 795 h 884"/>
                <a:gd name="T12" fmla="*/ 640 w 1204"/>
                <a:gd name="T13" fmla="*/ 851 h 884"/>
                <a:gd name="T14" fmla="*/ 547 w 1204"/>
                <a:gd name="T15" fmla="*/ 882 h 884"/>
                <a:gd name="T16" fmla="*/ 452 w 1204"/>
                <a:gd name="T17" fmla="*/ 876 h 884"/>
                <a:gd name="T18" fmla="*/ 363 w 1204"/>
                <a:gd name="T19" fmla="*/ 833 h 884"/>
                <a:gd name="T20" fmla="*/ 317 w 1204"/>
                <a:gd name="T21" fmla="*/ 780 h 884"/>
                <a:gd name="T22" fmla="*/ 278 w 1204"/>
                <a:gd name="T23" fmla="*/ 757 h 884"/>
                <a:gd name="T24" fmla="*/ 202 w 1204"/>
                <a:gd name="T25" fmla="*/ 743 h 884"/>
                <a:gd name="T26" fmla="*/ 151 w 1204"/>
                <a:gd name="T27" fmla="*/ 688 h 884"/>
                <a:gd name="T28" fmla="*/ 144 w 1204"/>
                <a:gd name="T29" fmla="*/ 629 h 884"/>
                <a:gd name="T30" fmla="*/ 99 w 1204"/>
                <a:gd name="T31" fmla="*/ 625 h 884"/>
                <a:gd name="T32" fmla="*/ 53 w 1204"/>
                <a:gd name="T33" fmla="*/ 600 h 884"/>
                <a:gd name="T34" fmla="*/ 29 w 1204"/>
                <a:gd name="T35" fmla="*/ 573 h 884"/>
                <a:gd name="T36" fmla="*/ 8 w 1204"/>
                <a:gd name="T37" fmla="*/ 530 h 884"/>
                <a:gd name="T38" fmla="*/ 11 w 1204"/>
                <a:gd name="T39" fmla="*/ 493 h 884"/>
                <a:gd name="T40" fmla="*/ 8 w 1204"/>
                <a:gd name="T41" fmla="*/ 444 h 884"/>
                <a:gd name="T42" fmla="*/ 1 w 1204"/>
                <a:gd name="T43" fmla="*/ 398 h 884"/>
                <a:gd name="T44" fmla="*/ 12 w 1204"/>
                <a:gd name="T45" fmla="*/ 351 h 884"/>
                <a:gd name="T46" fmla="*/ 7 w 1204"/>
                <a:gd name="T47" fmla="*/ 299 h 884"/>
                <a:gd name="T48" fmla="*/ 0 w 1204"/>
                <a:gd name="T49" fmla="*/ 252 h 884"/>
                <a:gd name="T50" fmla="*/ 14 w 1204"/>
                <a:gd name="T51" fmla="*/ 194 h 884"/>
                <a:gd name="T52" fmla="*/ 50 w 1204"/>
                <a:gd name="T53" fmla="*/ 152 h 884"/>
                <a:gd name="T54" fmla="*/ 124 w 1204"/>
                <a:gd name="T55" fmla="*/ 125 h 884"/>
                <a:gd name="T56" fmla="*/ 181 w 1204"/>
                <a:gd name="T57" fmla="*/ 141 h 884"/>
                <a:gd name="T58" fmla="*/ 213 w 1204"/>
                <a:gd name="T59" fmla="*/ 103 h 884"/>
                <a:gd name="T60" fmla="*/ 254 w 1204"/>
                <a:gd name="T61" fmla="*/ 78 h 884"/>
                <a:gd name="T62" fmla="*/ 314 w 1204"/>
                <a:gd name="T63" fmla="*/ 62 h 884"/>
                <a:gd name="T64" fmla="*/ 383 w 1204"/>
                <a:gd name="T65" fmla="*/ 72 h 884"/>
                <a:gd name="T66" fmla="*/ 432 w 1204"/>
                <a:gd name="T67" fmla="*/ 61 h 884"/>
                <a:gd name="T68" fmla="*/ 470 w 1204"/>
                <a:gd name="T69" fmla="*/ 30 h 884"/>
                <a:gd name="T70" fmla="*/ 523 w 1204"/>
                <a:gd name="T71" fmla="*/ 13 h 884"/>
                <a:gd name="T72" fmla="*/ 574 w 1204"/>
                <a:gd name="T73" fmla="*/ 18 h 884"/>
                <a:gd name="T74" fmla="*/ 623 w 1204"/>
                <a:gd name="T75" fmla="*/ 48 h 884"/>
                <a:gd name="T76" fmla="*/ 657 w 1204"/>
                <a:gd name="T77" fmla="*/ 18 h 884"/>
                <a:gd name="T78" fmla="*/ 710 w 1204"/>
                <a:gd name="T79" fmla="*/ 0 h 884"/>
                <a:gd name="T80" fmla="*/ 775 w 1204"/>
                <a:gd name="T81" fmla="*/ 11 h 884"/>
                <a:gd name="T82" fmla="*/ 824 w 1204"/>
                <a:gd name="T83" fmla="*/ 49 h 884"/>
                <a:gd name="T84" fmla="*/ 863 w 1204"/>
                <a:gd name="T85" fmla="*/ 64 h 884"/>
                <a:gd name="T86" fmla="*/ 926 w 1204"/>
                <a:gd name="T87" fmla="*/ 61 h 884"/>
                <a:gd name="T88" fmla="*/ 978 w 1204"/>
                <a:gd name="T89" fmla="*/ 87 h 884"/>
                <a:gd name="T90" fmla="*/ 1013 w 1204"/>
                <a:gd name="T91" fmla="*/ 127 h 884"/>
                <a:gd name="T92" fmla="*/ 1033 w 1204"/>
                <a:gd name="T93" fmla="*/ 146 h 884"/>
                <a:gd name="T94" fmla="*/ 1091 w 1204"/>
                <a:gd name="T95" fmla="*/ 152 h 884"/>
                <a:gd name="T96" fmla="*/ 1144 w 1204"/>
                <a:gd name="T97" fmla="*/ 191 h 884"/>
                <a:gd name="T98" fmla="*/ 1172 w 1204"/>
                <a:gd name="T99" fmla="*/ 252 h 884"/>
                <a:gd name="T100" fmla="*/ 1174 w 1204"/>
                <a:gd name="T101" fmla="*/ 323 h 884"/>
                <a:gd name="T102" fmla="*/ 1186 w 1204"/>
                <a:gd name="T103" fmla="*/ 389 h 884"/>
                <a:gd name="T104" fmla="*/ 1203 w 1204"/>
                <a:gd name="T105" fmla="*/ 453 h 884"/>
                <a:gd name="T106" fmla="*/ 1196 w 1204"/>
                <a:gd name="T107" fmla="*/ 524 h 884"/>
                <a:gd name="T108" fmla="*/ 1158 w 1204"/>
                <a:gd name="T109" fmla="*/ 581 h 884"/>
                <a:gd name="T110" fmla="*/ 1103 w 1204"/>
                <a:gd name="T111" fmla="*/ 625 h 884"/>
                <a:gd name="T112" fmla="*/ 1029 w 1204"/>
                <a:gd name="T113" fmla="*/ 648 h 884"/>
                <a:gd name="T114" fmla="*/ 1012 w 1204"/>
                <a:gd name="T115" fmla="*/ 67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4" h="884">
                  <a:moveTo>
                    <a:pt x="1012" y="674"/>
                  </a:moveTo>
                  <a:lnTo>
                    <a:pt x="1002" y="698"/>
                  </a:lnTo>
                  <a:lnTo>
                    <a:pt x="987" y="724"/>
                  </a:lnTo>
                  <a:lnTo>
                    <a:pt x="963" y="743"/>
                  </a:lnTo>
                  <a:lnTo>
                    <a:pt x="933" y="759"/>
                  </a:lnTo>
                  <a:lnTo>
                    <a:pt x="908" y="768"/>
                  </a:lnTo>
                  <a:lnTo>
                    <a:pt x="877" y="777"/>
                  </a:lnTo>
                  <a:lnTo>
                    <a:pt x="831" y="781"/>
                  </a:lnTo>
                  <a:lnTo>
                    <a:pt x="786" y="777"/>
                  </a:lnTo>
                  <a:lnTo>
                    <a:pt x="744" y="767"/>
                  </a:lnTo>
                  <a:lnTo>
                    <a:pt x="713" y="755"/>
                  </a:lnTo>
                  <a:lnTo>
                    <a:pt x="695" y="795"/>
                  </a:lnTo>
                  <a:lnTo>
                    <a:pt x="672" y="826"/>
                  </a:lnTo>
                  <a:lnTo>
                    <a:pt x="640" y="851"/>
                  </a:lnTo>
                  <a:lnTo>
                    <a:pt x="598" y="869"/>
                  </a:lnTo>
                  <a:lnTo>
                    <a:pt x="547" y="882"/>
                  </a:lnTo>
                  <a:lnTo>
                    <a:pt x="497" y="883"/>
                  </a:lnTo>
                  <a:lnTo>
                    <a:pt x="452" y="876"/>
                  </a:lnTo>
                  <a:lnTo>
                    <a:pt x="401" y="860"/>
                  </a:lnTo>
                  <a:lnTo>
                    <a:pt x="363" y="833"/>
                  </a:lnTo>
                  <a:lnTo>
                    <a:pt x="335" y="806"/>
                  </a:lnTo>
                  <a:lnTo>
                    <a:pt x="317" y="780"/>
                  </a:lnTo>
                  <a:lnTo>
                    <a:pt x="314" y="746"/>
                  </a:lnTo>
                  <a:lnTo>
                    <a:pt x="278" y="757"/>
                  </a:lnTo>
                  <a:lnTo>
                    <a:pt x="237" y="753"/>
                  </a:lnTo>
                  <a:lnTo>
                    <a:pt x="202" y="743"/>
                  </a:lnTo>
                  <a:lnTo>
                    <a:pt x="172" y="719"/>
                  </a:lnTo>
                  <a:lnTo>
                    <a:pt x="151" y="688"/>
                  </a:lnTo>
                  <a:lnTo>
                    <a:pt x="143" y="654"/>
                  </a:lnTo>
                  <a:lnTo>
                    <a:pt x="144" y="629"/>
                  </a:lnTo>
                  <a:lnTo>
                    <a:pt x="124" y="631"/>
                  </a:lnTo>
                  <a:lnTo>
                    <a:pt x="99" y="625"/>
                  </a:lnTo>
                  <a:lnTo>
                    <a:pt x="74" y="613"/>
                  </a:lnTo>
                  <a:lnTo>
                    <a:pt x="53" y="600"/>
                  </a:lnTo>
                  <a:lnTo>
                    <a:pt x="40" y="588"/>
                  </a:lnTo>
                  <a:lnTo>
                    <a:pt x="29" y="573"/>
                  </a:lnTo>
                  <a:lnTo>
                    <a:pt x="15" y="554"/>
                  </a:lnTo>
                  <a:lnTo>
                    <a:pt x="8" y="530"/>
                  </a:lnTo>
                  <a:lnTo>
                    <a:pt x="7" y="512"/>
                  </a:lnTo>
                  <a:lnTo>
                    <a:pt x="11" y="493"/>
                  </a:lnTo>
                  <a:lnTo>
                    <a:pt x="19" y="469"/>
                  </a:lnTo>
                  <a:lnTo>
                    <a:pt x="8" y="444"/>
                  </a:lnTo>
                  <a:lnTo>
                    <a:pt x="4" y="423"/>
                  </a:lnTo>
                  <a:lnTo>
                    <a:pt x="1" y="398"/>
                  </a:lnTo>
                  <a:lnTo>
                    <a:pt x="7" y="368"/>
                  </a:lnTo>
                  <a:lnTo>
                    <a:pt x="12" y="351"/>
                  </a:lnTo>
                  <a:lnTo>
                    <a:pt x="25" y="329"/>
                  </a:lnTo>
                  <a:lnTo>
                    <a:pt x="7" y="299"/>
                  </a:lnTo>
                  <a:lnTo>
                    <a:pt x="1" y="280"/>
                  </a:lnTo>
                  <a:lnTo>
                    <a:pt x="0" y="252"/>
                  </a:lnTo>
                  <a:lnTo>
                    <a:pt x="4" y="225"/>
                  </a:lnTo>
                  <a:lnTo>
                    <a:pt x="14" y="194"/>
                  </a:lnTo>
                  <a:lnTo>
                    <a:pt x="29" y="172"/>
                  </a:lnTo>
                  <a:lnTo>
                    <a:pt x="50" y="152"/>
                  </a:lnTo>
                  <a:lnTo>
                    <a:pt x="86" y="132"/>
                  </a:lnTo>
                  <a:lnTo>
                    <a:pt x="124" y="125"/>
                  </a:lnTo>
                  <a:lnTo>
                    <a:pt x="158" y="131"/>
                  </a:lnTo>
                  <a:lnTo>
                    <a:pt x="181" y="141"/>
                  </a:lnTo>
                  <a:lnTo>
                    <a:pt x="196" y="120"/>
                  </a:lnTo>
                  <a:lnTo>
                    <a:pt x="213" y="103"/>
                  </a:lnTo>
                  <a:lnTo>
                    <a:pt x="227" y="93"/>
                  </a:lnTo>
                  <a:lnTo>
                    <a:pt x="254" y="78"/>
                  </a:lnTo>
                  <a:lnTo>
                    <a:pt x="278" y="69"/>
                  </a:lnTo>
                  <a:lnTo>
                    <a:pt x="314" y="62"/>
                  </a:lnTo>
                  <a:lnTo>
                    <a:pt x="348" y="63"/>
                  </a:lnTo>
                  <a:lnTo>
                    <a:pt x="383" y="72"/>
                  </a:lnTo>
                  <a:lnTo>
                    <a:pt x="414" y="89"/>
                  </a:lnTo>
                  <a:lnTo>
                    <a:pt x="432" y="61"/>
                  </a:lnTo>
                  <a:lnTo>
                    <a:pt x="448" y="44"/>
                  </a:lnTo>
                  <a:lnTo>
                    <a:pt x="470" y="30"/>
                  </a:lnTo>
                  <a:lnTo>
                    <a:pt x="495" y="18"/>
                  </a:lnTo>
                  <a:lnTo>
                    <a:pt x="523" y="13"/>
                  </a:lnTo>
                  <a:lnTo>
                    <a:pt x="549" y="13"/>
                  </a:lnTo>
                  <a:lnTo>
                    <a:pt x="574" y="18"/>
                  </a:lnTo>
                  <a:lnTo>
                    <a:pt x="605" y="33"/>
                  </a:lnTo>
                  <a:lnTo>
                    <a:pt x="623" y="48"/>
                  </a:lnTo>
                  <a:lnTo>
                    <a:pt x="640" y="30"/>
                  </a:lnTo>
                  <a:lnTo>
                    <a:pt x="657" y="18"/>
                  </a:lnTo>
                  <a:lnTo>
                    <a:pt x="679" y="8"/>
                  </a:lnTo>
                  <a:lnTo>
                    <a:pt x="710" y="0"/>
                  </a:lnTo>
                  <a:lnTo>
                    <a:pt x="742" y="2"/>
                  </a:lnTo>
                  <a:lnTo>
                    <a:pt x="775" y="11"/>
                  </a:lnTo>
                  <a:lnTo>
                    <a:pt x="800" y="25"/>
                  </a:lnTo>
                  <a:lnTo>
                    <a:pt x="824" y="49"/>
                  </a:lnTo>
                  <a:lnTo>
                    <a:pt x="838" y="72"/>
                  </a:lnTo>
                  <a:lnTo>
                    <a:pt x="863" y="64"/>
                  </a:lnTo>
                  <a:lnTo>
                    <a:pt x="892" y="58"/>
                  </a:lnTo>
                  <a:lnTo>
                    <a:pt x="926" y="61"/>
                  </a:lnTo>
                  <a:lnTo>
                    <a:pt x="956" y="71"/>
                  </a:lnTo>
                  <a:lnTo>
                    <a:pt x="978" y="87"/>
                  </a:lnTo>
                  <a:lnTo>
                    <a:pt x="997" y="103"/>
                  </a:lnTo>
                  <a:lnTo>
                    <a:pt x="1013" y="127"/>
                  </a:lnTo>
                  <a:lnTo>
                    <a:pt x="1016" y="152"/>
                  </a:lnTo>
                  <a:lnTo>
                    <a:pt x="1033" y="146"/>
                  </a:lnTo>
                  <a:lnTo>
                    <a:pt x="1060" y="145"/>
                  </a:lnTo>
                  <a:lnTo>
                    <a:pt x="1091" y="152"/>
                  </a:lnTo>
                  <a:lnTo>
                    <a:pt x="1122" y="169"/>
                  </a:lnTo>
                  <a:lnTo>
                    <a:pt x="1144" y="191"/>
                  </a:lnTo>
                  <a:lnTo>
                    <a:pt x="1161" y="221"/>
                  </a:lnTo>
                  <a:lnTo>
                    <a:pt x="1172" y="252"/>
                  </a:lnTo>
                  <a:lnTo>
                    <a:pt x="1176" y="295"/>
                  </a:lnTo>
                  <a:lnTo>
                    <a:pt x="1174" y="323"/>
                  </a:lnTo>
                  <a:lnTo>
                    <a:pt x="1165" y="365"/>
                  </a:lnTo>
                  <a:lnTo>
                    <a:pt x="1186" y="389"/>
                  </a:lnTo>
                  <a:lnTo>
                    <a:pt x="1197" y="420"/>
                  </a:lnTo>
                  <a:lnTo>
                    <a:pt x="1203" y="453"/>
                  </a:lnTo>
                  <a:lnTo>
                    <a:pt x="1203" y="487"/>
                  </a:lnTo>
                  <a:lnTo>
                    <a:pt x="1196" y="524"/>
                  </a:lnTo>
                  <a:lnTo>
                    <a:pt x="1182" y="551"/>
                  </a:lnTo>
                  <a:lnTo>
                    <a:pt x="1158" y="581"/>
                  </a:lnTo>
                  <a:lnTo>
                    <a:pt x="1133" y="604"/>
                  </a:lnTo>
                  <a:lnTo>
                    <a:pt x="1103" y="625"/>
                  </a:lnTo>
                  <a:lnTo>
                    <a:pt x="1065" y="639"/>
                  </a:lnTo>
                  <a:lnTo>
                    <a:pt x="1029" y="648"/>
                  </a:lnTo>
                  <a:lnTo>
                    <a:pt x="1013" y="651"/>
                  </a:lnTo>
                  <a:lnTo>
                    <a:pt x="1012" y="67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grpSp>
          <p:nvGrpSpPr>
            <p:cNvPr id="25617" name="Group 277"/>
            <p:cNvGrpSpPr>
              <a:grpSpLocks/>
            </p:cNvGrpSpPr>
            <p:nvPr/>
          </p:nvGrpSpPr>
          <p:grpSpPr bwMode="auto">
            <a:xfrm>
              <a:off x="1895" y="2955"/>
              <a:ext cx="318" cy="274"/>
              <a:chOff x="1895" y="2955"/>
              <a:chExt cx="318" cy="274"/>
            </a:xfrm>
          </p:grpSpPr>
          <p:sp>
            <p:nvSpPr>
              <p:cNvPr id="145686" name="Oval 278"/>
              <p:cNvSpPr>
                <a:spLocks noChangeArrowheads="1"/>
              </p:cNvSpPr>
              <p:nvPr/>
            </p:nvSpPr>
            <p:spPr bwMode="auto">
              <a:xfrm>
                <a:off x="1895" y="3055"/>
                <a:ext cx="121" cy="17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de-DE" altLang="x-none"/>
              </a:p>
            </p:txBody>
          </p:sp>
          <p:sp>
            <p:nvSpPr>
              <p:cNvPr id="145687" name="Oval 279"/>
              <p:cNvSpPr>
                <a:spLocks noChangeArrowheads="1"/>
              </p:cNvSpPr>
              <p:nvPr/>
            </p:nvSpPr>
            <p:spPr bwMode="auto">
              <a:xfrm>
                <a:off x="2050" y="2976"/>
                <a:ext cx="79" cy="13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de-DE" altLang="x-none"/>
              </a:p>
            </p:txBody>
          </p:sp>
          <p:sp>
            <p:nvSpPr>
              <p:cNvPr id="145688" name="Oval 280"/>
              <p:cNvSpPr>
                <a:spLocks noChangeArrowheads="1"/>
              </p:cNvSpPr>
              <p:nvPr/>
            </p:nvSpPr>
            <p:spPr bwMode="auto">
              <a:xfrm>
                <a:off x="2152" y="2955"/>
                <a:ext cx="61" cy="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de-DE" altLang="x-none"/>
              </a:p>
            </p:txBody>
          </p:sp>
        </p:grpSp>
        <p:sp>
          <p:nvSpPr>
            <p:cNvPr id="145689" name="Rectangle 281"/>
            <p:cNvSpPr>
              <a:spLocks noChangeArrowheads="1"/>
            </p:cNvSpPr>
            <p:nvPr/>
          </p:nvSpPr>
          <p:spPr bwMode="auto">
            <a:xfrm>
              <a:off x="932" y="3236"/>
              <a:ext cx="1025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65792" tIns="26317" rIns="65792" bIns="26317">
              <a:spAutoFit/>
            </a:bodyPr>
            <a:lstStyle>
              <a:lvl1pPr defTabSz="94773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94773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4773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4773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4773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x-none" sz="2100" b="1">
                  <a:solidFill>
                    <a:schemeClr val="bg2"/>
                  </a:solidFill>
                  <a:latin typeface="Times New Roman" charset="0"/>
                </a:rPr>
                <a:t>“Maybe I can bid as high as $0.21...”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002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76F4F1A9-C20D-7544-B93D-E81420D19573}" type="slidenum">
              <a:rPr lang="en-US" altLang="en-US">
                <a:latin typeface="Garamond" charset="0"/>
              </a:rPr>
              <a:pPr/>
              <a:t>19</a:t>
            </a:fld>
            <a:endParaRPr lang="en-US" altLang="en-US">
              <a:latin typeface="Garamond" charset="0"/>
            </a:endParaRP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97631"/>
            <a:ext cx="8583613" cy="12223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40" tIns="41121" rIns="82240" bIns="41121" anchor="ctr"/>
          <a:lstStyle/>
          <a:p>
            <a:pPr defTabSz="785813" eaLnBrk="1" hangingPunct="1">
              <a:defRPr/>
            </a:pPr>
            <a:r>
              <a:rPr lang="en-US" altLang="x-none" smtClean="0"/>
              <a:t>Best Bid Wins, Gets Second Price (</a:t>
            </a:r>
            <a:r>
              <a:rPr lang="en-US" altLang="x-none" dirty="0" err="1" smtClean="0"/>
              <a:t>Vickrey</a:t>
            </a:r>
            <a:r>
              <a:rPr lang="en-US" altLang="x-none" dirty="0" smtClean="0"/>
              <a:t> Auction)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10488" cy="10953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40" tIns="41121" rIns="82240" bIns="41121"/>
          <a:lstStyle/>
          <a:p>
            <a:pPr marL="246063" indent="-246063" defTabSz="785813" eaLnBrk="1" hangingPunct="1">
              <a:defRPr/>
            </a:pPr>
            <a:r>
              <a:rPr lang="en-US" altLang="x-none" smtClean="0"/>
              <a:t>Phone chooses carrier with lowest bid</a:t>
            </a:r>
          </a:p>
          <a:p>
            <a:pPr marL="246063" indent="-246063" defTabSz="785813" eaLnBrk="1" hangingPunct="1">
              <a:defRPr/>
            </a:pPr>
            <a:r>
              <a:rPr lang="en-US" altLang="x-none" smtClean="0"/>
              <a:t>Carrier gets amount of second-best price</a:t>
            </a:r>
          </a:p>
        </p:txBody>
      </p:sp>
      <p:sp>
        <p:nvSpPr>
          <p:cNvPr id="146708" name="AutoShape 276"/>
          <p:cNvSpPr>
            <a:spLocks noChangeArrowheads="1"/>
          </p:cNvSpPr>
          <p:nvPr/>
        </p:nvSpPr>
        <p:spPr bwMode="auto">
          <a:xfrm>
            <a:off x="622300" y="2865438"/>
            <a:ext cx="1960563" cy="1249362"/>
          </a:xfrm>
          <a:prstGeom prst="star16">
            <a:avLst>
              <a:gd name="adj" fmla="val 37500"/>
            </a:avLst>
          </a:prstGeom>
          <a:solidFill>
            <a:schemeClr val="accent2">
              <a:alpha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x-none"/>
          </a:p>
        </p:txBody>
      </p:sp>
      <p:sp>
        <p:nvSpPr>
          <p:cNvPr id="146709" name="AutoShape 277"/>
          <p:cNvSpPr>
            <a:spLocks noChangeArrowheads="1"/>
          </p:cNvSpPr>
          <p:nvPr/>
        </p:nvSpPr>
        <p:spPr bwMode="auto">
          <a:xfrm>
            <a:off x="4419600" y="3962400"/>
            <a:ext cx="974725" cy="420688"/>
          </a:xfrm>
          <a:prstGeom prst="plus">
            <a:avLst>
              <a:gd name="adj" fmla="val 24995"/>
            </a:avLst>
          </a:prstGeom>
          <a:solidFill>
            <a:schemeClr val="accent2">
              <a:alpha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x-none"/>
          </a:p>
        </p:txBody>
      </p:sp>
      <p:grpSp>
        <p:nvGrpSpPr>
          <p:cNvPr id="26630" name="Group 278"/>
          <p:cNvGrpSpPr>
            <a:grpSpLocks/>
          </p:cNvGrpSpPr>
          <p:nvPr/>
        </p:nvGrpSpPr>
        <p:grpSpPr bwMode="auto">
          <a:xfrm>
            <a:off x="3240088" y="4559300"/>
            <a:ext cx="2549525" cy="1697038"/>
            <a:chOff x="1989" y="2920"/>
            <a:chExt cx="1551" cy="1031"/>
          </a:xfrm>
        </p:grpSpPr>
        <p:grpSp>
          <p:nvGrpSpPr>
            <p:cNvPr id="26640" name="Group 279"/>
            <p:cNvGrpSpPr>
              <a:grpSpLocks/>
            </p:cNvGrpSpPr>
            <p:nvPr/>
          </p:nvGrpSpPr>
          <p:grpSpPr bwMode="auto">
            <a:xfrm>
              <a:off x="3424" y="3764"/>
              <a:ext cx="110" cy="187"/>
              <a:chOff x="3424" y="3764"/>
              <a:chExt cx="110" cy="187"/>
            </a:xfrm>
          </p:grpSpPr>
          <p:grpSp>
            <p:nvGrpSpPr>
              <p:cNvPr id="26884" name="Group 280"/>
              <p:cNvGrpSpPr>
                <a:grpSpLocks/>
              </p:cNvGrpSpPr>
              <p:nvPr/>
            </p:nvGrpSpPr>
            <p:grpSpPr bwMode="auto">
              <a:xfrm>
                <a:off x="3424" y="3900"/>
                <a:ext cx="89" cy="51"/>
                <a:chOff x="3424" y="3900"/>
                <a:chExt cx="89" cy="51"/>
              </a:xfrm>
            </p:grpSpPr>
            <p:sp>
              <p:nvSpPr>
                <p:cNvPr id="146713" name="Freeform 281"/>
                <p:cNvSpPr>
                  <a:spLocks/>
                </p:cNvSpPr>
                <p:nvPr/>
              </p:nvSpPr>
              <p:spPr bwMode="auto">
                <a:xfrm>
                  <a:off x="3458" y="3918"/>
                  <a:ext cx="55" cy="31"/>
                </a:xfrm>
                <a:custGeom>
                  <a:avLst/>
                  <a:gdLst>
                    <a:gd name="T0" fmla="*/ 10 w 55"/>
                    <a:gd name="T1" fmla="*/ 3 h 31"/>
                    <a:gd name="T2" fmla="*/ 9 w 55"/>
                    <a:gd name="T3" fmla="*/ 4 h 31"/>
                    <a:gd name="T4" fmla="*/ 6 w 55"/>
                    <a:gd name="T5" fmla="*/ 5 h 31"/>
                    <a:gd name="T6" fmla="*/ 3 w 55"/>
                    <a:gd name="T7" fmla="*/ 9 h 31"/>
                    <a:gd name="T8" fmla="*/ 1 w 55"/>
                    <a:gd name="T9" fmla="*/ 12 h 31"/>
                    <a:gd name="T10" fmla="*/ 0 w 55"/>
                    <a:gd name="T11" fmla="*/ 16 h 31"/>
                    <a:gd name="T12" fmla="*/ 1 w 55"/>
                    <a:gd name="T13" fmla="*/ 19 h 31"/>
                    <a:gd name="T14" fmla="*/ 3 w 55"/>
                    <a:gd name="T15" fmla="*/ 23 h 31"/>
                    <a:gd name="T16" fmla="*/ 13 w 55"/>
                    <a:gd name="T17" fmla="*/ 28 h 31"/>
                    <a:gd name="T18" fmla="*/ 17 w 55"/>
                    <a:gd name="T19" fmla="*/ 30 h 31"/>
                    <a:gd name="T20" fmla="*/ 24 w 55"/>
                    <a:gd name="T21" fmla="*/ 30 h 31"/>
                    <a:gd name="T22" fmla="*/ 29 w 55"/>
                    <a:gd name="T23" fmla="*/ 30 h 31"/>
                    <a:gd name="T24" fmla="*/ 35 w 55"/>
                    <a:gd name="T25" fmla="*/ 29 h 31"/>
                    <a:gd name="T26" fmla="*/ 40 w 55"/>
                    <a:gd name="T27" fmla="*/ 28 h 31"/>
                    <a:gd name="T28" fmla="*/ 45 w 55"/>
                    <a:gd name="T29" fmla="*/ 26 h 31"/>
                    <a:gd name="T30" fmla="*/ 48 w 55"/>
                    <a:gd name="T31" fmla="*/ 24 h 31"/>
                    <a:gd name="T32" fmla="*/ 51 w 55"/>
                    <a:gd name="T33" fmla="*/ 21 h 31"/>
                    <a:gd name="T34" fmla="*/ 52 w 55"/>
                    <a:gd name="T35" fmla="*/ 19 h 31"/>
                    <a:gd name="T36" fmla="*/ 53 w 55"/>
                    <a:gd name="T37" fmla="*/ 15 h 31"/>
                    <a:gd name="T38" fmla="*/ 54 w 55"/>
                    <a:gd name="T39" fmla="*/ 9 h 31"/>
                    <a:gd name="T40" fmla="*/ 52 w 55"/>
                    <a:gd name="T41" fmla="*/ 0 h 31"/>
                    <a:gd name="T42" fmla="*/ 39 w 55"/>
                    <a:gd name="T43" fmla="*/ 2 h 31"/>
                    <a:gd name="T44" fmla="*/ 39 w 55"/>
                    <a:gd name="T45" fmla="*/ 9 h 31"/>
                    <a:gd name="T46" fmla="*/ 39 w 55"/>
                    <a:gd name="T47" fmla="*/ 17 h 31"/>
                    <a:gd name="T48" fmla="*/ 37 w 55"/>
                    <a:gd name="T49" fmla="*/ 19 h 31"/>
                    <a:gd name="T50" fmla="*/ 32 w 55"/>
                    <a:gd name="T51" fmla="*/ 20 h 31"/>
                    <a:gd name="T52" fmla="*/ 28 w 55"/>
                    <a:gd name="T53" fmla="*/ 21 h 31"/>
                    <a:gd name="T54" fmla="*/ 23 w 55"/>
                    <a:gd name="T55" fmla="*/ 20 h 31"/>
                    <a:gd name="T56" fmla="*/ 20 w 55"/>
                    <a:gd name="T57" fmla="*/ 17 h 31"/>
                    <a:gd name="T58" fmla="*/ 17 w 55"/>
                    <a:gd name="T59" fmla="*/ 6 h 31"/>
                    <a:gd name="T60" fmla="*/ 10 w 55"/>
                    <a:gd name="T61" fmla="*/ 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5" h="31">
                      <a:moveTo>
                        <a:pt x="10" y="3"/>
                      </a:moveTo>
                      <a:lnTo>
                        <a:pt x="9" y="4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3" y="23"/>
                      </a:lnTo>
                      <a:lnTo>
                        <a:pt x="13" y="28"/>
                      </a:lnTo>
                      <a:lnTo>
                        <a:pt x="17" y="30"/>
                      </a:lnTo>
                      <a:lnTo>
                        <a:pt x="24" y="30"/>
                      </a:lnTo>
                      <a:lnTo>
                        <a:pt x="29" y="30"/>
                      </a:lnTo>
                      <a:lnTo>
                        <a:pt x="35" y="29"/>
                      </a:lnTo>
                      <a:lnTo>
                        <a:pt x="40" y="28"/>
                      </a:lnTo>
                      <a:lnTo>
                        <a:pt x="45" y="26"/>
                      </a:lnTo>
                      <a:lnTo>
                        <a:pt x="48" y="24"/>
                      </a:lnTo>
                      <a:lnTo>
                        <a:pt x="51" y="21"/>
                      </a:lnTo>
                      <a:lnTo>
                        <a:pt x="52" y="19"/>
                      </a:lnTo>
                      <a:lnTo>
                        <a:pt x="53" y="15"/>
                      </a:lnTo>
                      <a:lnTo>
                        <a:pt x="54" y="9"/>
                      </a:lnTo>
                      <a:lnTo>
                        <a:pt x="52" y="0"/>
                      </a:lnTo>
                      <a:lnTo>
                        <a:pt x="39" y="2"/>
                      </a:lnTo>
                      <a:lnTo>
                        <a:pt x="39" y="9"/>
                      </a:lnTo>
                      <a:lnTo>
                        <a:pt x="39" y="17"/>
                      </a:lnTo>
                      <a:lnTo>
                        <a:pt x="37" y="19"/>
                      </a:lnTo>
                      <a:lnTo>
                        <a:pt x="32" y="20"/>
                      </a:lnTo>
                      <a:lnTo>
                        <a:pt x="28" y="21"/>
                      </a:lnTo>
                      <a:lnTo>
                        <a:pt x="23" y="20"/>
                      </a:lnTo>
                      <a:lnTo>
                        <a:pt x="20" y="17"/>
                      </a:lnTo>
                      <a:lnTo>
                        <a:pt x="17" y="6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6714" name="Freeform 282"/>
                <p:cNvSpPr>
                  <a:spLocks/>
                </p:cNvSpPr>
                <p:nvPr/>
              </p:nvSpPr>
              <p:spPr bwMode="auto">
                <a:xfrm>
                  <a:off x="3424" y="3900"/>
                  <a:ext cx="59" cy="50"/>
                </a:xfrm>
                <a:custGeom>
                  <a:avLst/>
                  <a:gdLst>
                    <a:gd name="T0" fmla="*/ 30 w 59"/>
                    <a:gd name="T1" fmla="*/ 0 h 50"/>
                    <a:gd name="T2" fmla="*/ 11 w 59"/>
                    <a:gd name="T3" fmla="*/ 4 h 50"/>
                    <a:gd name="T4" fmla="*/ 4 w 59"/>
                    <a:gd name="T5" fmla="*/ 9 h 50"/>
                    <a:gd name="T6" fmla="*/ 1 w 59"/>
                    <a:gd name="T7" fmla="*/ 15 h 50"/>
                    <a:gd name="T8" fmla="*/ 0 w 59"/>
                    <a:gd name="T9" fmla="*/ 22 h 50"/>
                    <a:gd name="T10" fmla="*/ 1 w 59"/>
                    <a:gd name="T11" fmla="*/ 29 h 50"/>
                    <a:gd name="T12" fmla="*/ 3 w 59"/>
                    <a:gd name="T13" fmla="*/ 35 h 50"/>
                    <a:gd name="T14" fmla="*/ 4 w 59"/>
                    <a:gd name="T15" fmla="*/ 40 h 50"/>
                    <a:gd name="T16" fmla="*/ 9 w 59"/>
                    <a:gd name="T17" fmla="*/ 44 h 50"/>
                    <a:gd name="T18" fmla="*/ 16 w 59"/>
                    <a:gd name="T19" fmla="*/ 46 h 50"/>
                    <a:gd name="T20" fmla="*/ 24 w 59"/>
                    <a:gd name="T21" fmla="*/ 49 h 50"/>
                    <a:gd name="T22" fmla="*/ 32 w 59"/>
                    <a:gd name="T23" fmla="*/ 49 h 50"/>
                    <a:gd name="T24" fmla="*/ 43 w 59"/>
                    <a:gd name="T25" fmla="*/ 46 h 50"/>
                    <a:gd name="T26" fmla="*/ 51 w 59"/>
                    <a:gd name="T27" fmla="*/ 42 h 50"/>
                    <a:gd name="T28" fmla="*/ 58 w 59"/>
                    <a:gd name="T29" fmla="*/ 36 h 50"/>
                    <a:gd name="T30" fmla="*/ 46 w 59"/>
                    <a:gd name="T31" fmla="*/ 30 h 50"/>
                    <a:gd name="T32" fmla="*/ 41 w 59"/>
                    <a:gd name="T33" fmla="*/ 35 h 50"/>
                    <a:gd name="T34" fmla="*/ 34 w 59"/>
                    <a:gd name="T35" fmla="*/ 38 h 50"/>
                    <a:gd name="T36" fmla="*/ 25 w 59"/>
                    <a:gd name="T37" fmla="*/ 39 h 50"/>
                    <a:gd name="T38" fmla="*/ 17 w 59"/>
                    <a:gd name="T39" fmla="*/ 36 h 50"/>
                    <a:gd name="T40" fmla="*/ 15 w 59"/>
                    <a:gd name="T41" fmla="*/ 34 h 50"/>
                    <a:gd name="T42" fmla="*/ 13 w 59"/>
                    <a:gd name="T43" fmla="*/ 31 h 50"/>
                    <a:gd name="T44" fmla="*/ 14 w 59"/>
                    <a:gd name="T45" fmla="*/ 28 h 50"/>
                    <a:gd name="T46" fmla="*/ 18 w 59"/>
                    <a:gd name="T47" fmla="*/ 25 h 50"/>
                    <a:gd name="T48" fmla="*/ 23 w 59"/>
                    <a:gd name="T49" fmla="*/ 22 h 50"/>
                    <a:gd name="T50" fmla="*/ 30 w 59"/>
                    <a:gd name="T51" fmla="*/ 21 h 50"/>
                    <a:gd name="T52" fmla="*/ 30 w 59"/>
                    <a:gd name="T5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9" h="50">
                      <a:moveTo>
                        <a:pt x="30" y="0"/>
                      </a:moveTo>
                      <a:lnTo>
                        <a:pt x="11" y="4"/>
                      </a:lnTo>
                      <a:lnTo>
                        <a:pt x="4" y="9"/>
                      </a:lnTo>
                      <a:lnTo>
                        <a:pt x="1" y="15"/>
                      </a:lnTo>
                      <a:lnTo>
                        <a:pt x="0" y="22"/>
                      </a:lnTo>
                      <a:lnTo>
                        <a:pt x="1" y="29"/>
                      </a:lnTo>
                      <a:lnTo>
                        <a:pt x="3" y="35"/>
                      </a:lnTo>
                      <a:lnTo>
                        <a:pt x="4" y="40"/>
                      </a:lnTo>
                      <a:lnTo>
                        <a:pt x="9" y="44"/>
                      </a:lnTo>
                      <a:lnTo>
                        <a:pt x="16" y="46"/>
                      </a:lnTo>
                      <a:lnTo>
                        <a:pt x="24" y="49"/>
                      </a:lnTo>
                      <a:lnTo>
                        <a:pt x="32" y="49"/>
                      </a:lnTo>
                      <a:lnTo>
                        <a:pt x="43" y="46"/>
                      </a:lnTo>
                      <a:lnTo>
                        <a:pt x="51" y="42"/>
                      </a:lnTo>
                      <a:lnTo>
                        <a:pt x="58" y="36"/>
                      </a:lnTo>
                      <a:lnTo>
                        <a:pt x="46" y="30"/>
                      </a:lnTo>
                      <a:lnTo>
                        <a:pt x="41" y="35"/>
                      </a:lnTo>
                      <a:lnTo>
                        <a:pt x="34" y="38"/>
                      </a:lnTo>
                      <a:lnTo>
                        <a:pt x="25" y="39"/>
                      </a:lnTo>
                      <a:lnTo>
                        <a:pt x="17" y="36"/>
                      </a:lnTo>
                      <a:lnTo>
                        <a:pt x="15" y="34"/>
                      </a:lnTo>
                      <a:lnTo>
                        <a:pt x="13" y="31"/>
                      </a:lnTo>
                      <a:lnTo>
                        <a:pt x="14" y="28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3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6715" name="Freeform 283"/>
                <p:cNvSpPr>
                  <a:spLocks/>
                </p:cNvSpPr>
                <p:nvPr/>
              </p:nvSpPr>
              <p:spPr bwMode="auto">
                <a:xfrm>
                  <a:off x="3428" y="3922"/>
                  <a:ext cx="56" cy="29"/>
                </a:xfrm>
                <a:custGeom>
                  <a:avLst/>
                  <a:gdLst>
                    <a:gd name="T0" fmla="*/ 0 w 56"/>
                    <a:gd name="T1" fmla="*/ 17 h 29"/>
                    <a:gd name="T2" fmla="*/ 10 w 56"/>
                    <a:gd name="T3" fmla="*/ 18 h 29"/>
                    <a:gd name="T4" fmla="*/ 23 w 56"/>
                    <a:gd name="T5" fmla="*/ 18 h 29"/>
                    <a:gd name="T6" fmla="*/ 33 w 56"/>
                    <a:gd name="T7" fmla="*/ 16 h 29"/>
                    <a:gd name="T8" fmla="*/ 39 w 56"/>
                    <a:gd name="T9" fmla="*/ 13 h 29"/>
                    <a:gd name="T10" fmla="*/ 42 w 56"/>
                    <a:gd name="T11" fmla="*/ 9 h 29"/>
                    <a:gd name="T12" fmla="*/ 42 w 56"/>
                    <a:gd name="T13" fmla="*/ 5 h 29"/>
                    <a:gd name="T14" fmla="*/ 38 w 56"/>
                    <a:gd name="T15" fmla="*/ 1 h 29"/>
                    <a:gd name="T16" fmla="*/ 34 w 56"/>
                    <a:gd name="T17" fmla="*/ 0 h 29"/>
                    <a:gd name="T18" fmla="*/ 50 w 56"/>
                    <a:gd name="T19" fmla="*/ 3 h 29"/>
                    <a:gd name="T20" fmla="*/ 53 w 56"/>
                    <a:gd name="T21" fmla="*/ 8 h 29"/>
                    <a:gd name="T22" fmla="*/ 55 w 56"/>
                    <a:gd name="T23" fmla="*/ 13 h 29"/>
                    <a:gd name="T24" fmla="*/ 55 w 56"/>
                    <a:gd name="T25" fmla="*/ 19 h 29"/>
                    <a:gd name="T26" fmla="*/ 52 w 56"/>
                    <a:gd name="T27" fmla="*/ 23 h 29"/>
                    <a:gd name="T28" fmla="*/ 45 w 56"/>
                    <a:gd name="T29" fmla="*/ 26 h 29"/>
                    <a:gd name="T30" fmla="*/ 35 w 56"/>
                    <a:gd name="T31" fmla="*/ 28 h 29"/>
                    <a:gd name="T32" fmla="*/ 26 w 56"/>
                    <a:gd name="T33" fmla="*/ 28 h 29"/>
                    <a:gd name="T34" fmla="*/ 16 w 56"/>
                    <a:gd name="T35" fmla="*/ 27 h 29"/>
                    <a:gd name="T36" fmla="*/ 5 w 56"/>
                    <a:gd name="T37" fmla="*/ 23 h 29"/>
                    <a:gd name="T38" fmla="*/ 0 w 56"/>
                    <a:gd name="T39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6" h="29">
                      <a:moveTo>
                        <a:pt x="0" y="17"/>
                      </a:moveTo>
                      <a:lnTo>
                        <a:pt x="10" y="18"/>
                      </a:lnTo>
                      <a:lnTo>
                        <a:pt x="23" y="18"/>
                      </a:lnTo>
                      <a:lnTo>
                        <a:pt x="33" y="16"/>
                      </a:lnTo>
                      <a:lnTo>
                        <a:pt x="39" y="13"/>
                      </a:lnTo>
                      <a:lnTo>
                        <a:pt x="42" y="9"/>
                      </a:lnTo>
                      <a:lnTo>
                        <a:pt x="42" y="5"/>
                      </a:lnTo>
                      <a:lnTo>
                        <a:pt x="38" y="1"/>
                      </a:lnTo>
                      <a:lnTo>
                        <a:pt x="34" y="0"/>
                      </a:lnTo>
                      <a:lnTo>
                        <a:pt x="50" y="3"/>
                      </a:lnTo>
                      <a:lnTo>
                        <a:pt x="53" y="8"/>
                      </a:lnTo>
                      <a:lnTo>
                        <a:pt x="55" y="13"/>
                      </a:lnTo>
                      <a:lnTo>
                        <a:pt x="55" y="19"/>
                      </a:lnTo>
                      <a:lnTo>
                        <a:pt x="52" y="23"/>
                      </a:lnTo>
                      <a:lnTo>
                        <a:pt x="45" y="26"/>
                      </a:lnTo>
                      <a:lnTo>
                        <a:pt x="35" y="28"/>
                      </a:lnTo>
                      <a:lnTo>
                        <a:pt x="26" y="28"/>
                      </a:lnTo>
                      <a:lnTo>
                        <a:pt x="16" y="27"/>
                      </a:lnTo>
                      <a:lnTo>
                        <a:pt x="5" y="23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6885" name="Group 284"/>
              <p:cNvGrpSpPr>
                <a:grpSpLocks/>
              </p:cNvGrpSpPr>
              <p:nvPr/>
            </p:nvGrpSpPr>
            <p:grpSpPr bwMode="auto">
              <a:xfrm>
                <a:off x="3492" y="3764"/>
                <a:ext cx="33" cy="54"/>
                <a:chOff x="3492" y="3764"/>
                <a:chExt cx="33" cy="54"/>
              </a:xfrm>
            </p:grpSpPr>
            <p:sp>
              <p:nvSpPr>
                <p:cNvPr id="146717" name="Freeform 285"/>
                <p:cNvSpPr>
                  <a:spLocks/>
                </p:cNvSpPr>
                <p:nvPr/>
              </p:nvSpPr>
              <p:spPr bwMode="auto">
                <a:xfrm>
                  <a:off x="3498" y="3797"/>
                  <a:ext cx="20" cy="20"/>
                </a:xfrm>
                <a:custGeom>
                  <a:avLst/>
                  <a:gdLst>
                    <a:gd name="T0" fmla="*/ 18 w 19"/>
                    <a:gd name="T1" fmla="*/ 19 h 20"/>
                    <a:gd name="T2" fmla="*/ 18 w 19"/>
                    <a:gd name="T3" fmla="*/ 8 h 20"/>
                    <a:gd name="T4" fmla="*/ 15 w 19"/>
                    <a:gd name="T5" fmla="*/ 7 h 20"/>
                    <a:gd name="T6" fmla="*/ 11 w 19"/>
                    <a:gd name="T7" fmla="*/ 6 h 20"/>
                    <a:gd name="T8" fmla="*/ 9 w 19"/>
                    <a:gd name="T9" fmla="*/ 5 h 20"/>
                    <a:gd name="T10" fmla="*/ 7 w 19"/>
                    <a:gd name="T11" fmla="*/ 3 h 20"/>
                    <a:gd name="T12" fmla="*/ 5 w 19"/>
                    <a:gd name="T13" fmla="*/ 0 h 20"/>
                    <a:gd name="T14" fmla="*/ 1 w 19"/>
                    <a:gd name="T15" fmla="*/ 4 h 20"/>
                    <a:gd name="T16" fmla="*/ 1 w 19"/>
                    <a:gd name="T17" fmla="*/ 6 h 20"/>
                    <a:gd name="T18" fmla="*/ 1 w 19"/>
                    <a:gd name="T19" fmla="*/ 8 h 20"/>
                    <a:gd name="T20" fmla="*/ 0 w 19"/>
                    <a:gd name="T21" fmla="*/ 10 h 20"/>
                    <a:gd name="T22" fmla="*/ 2 w 19"/>
                    <a:gd name="T23" fmla="*/ 13 h 20"/>
                    <a:gd name="T24" fmla="*/ 4 w 19"/>
                    <a:gd name="T25" fmla="*/ 14 h 20"/>
                    <a:gd name="T26" fmla="*/ 9 w 19"/>
                    <a:gd name="T27" fmla="*/ 17 h 20"/>
                    <a:gd name="T28" fmla="*/ 12 w 19"/>
                    <a:gd name="T29" fmla="*/ 18 h 20"/>
                    <a:gd name="T30" fmla="*/ 18 w 19"/>
                    <a:gd name="T31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0">
                      <a:moveTo>
                        <a:pt x="18" y="19"/>
                      </a:moveTo>
                      <a:lnTo>
                        <a:pt x="18" y="8"/>
                      </a:lnTo>
                      <a:lnTo>
                        <a:pt x="15" y="7"/>
                      </a:lnTo>
                      <a:lnTo>
                        <a:pt x="11" y="6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4" y="14"/>
                      </a:lnTo>
                      <a:lnTo>
                        <a:pt x="9" y="17"/>
                      </a:lnTo>
                      <a:lnTo>
                        <a:pt x="12" y="18"/>
                      </a:lnTo>
                      <a:lnTo>
                        <a:pt x="18" y="1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6718" name="Freeform 286"/>
                <p:cNvSpPr>
                  <a:spLocks/>
                </p:cNvSpPr>
                <p:nvPr/>
              </p:nvSpPr>
              <p:spPr bwMode="auto">
                <a:xfrm>
                  <a:off x="3492" y="3764"/>
                  <a:ext cx="34" cy="54"/>
                </a:xfrm>
                <a:custGeom>
                  <a:avLst/>
                  <a:gdLst>
                    <a:gd name="T0" fmla="*/ 26 w 33"/>
                    <a:gd name="T1" fmla="*/ 53 h 54"/>
                    <a:gd name="T2" fmla="*/ 20 w 33"/>
                    <a:gd name="T3" fmla="*/ 51 h 54"/>
                    <a:gd name="T4" fmla="*/ 14 w 33"/>
                    <a:gd name="T5" fmla="*/ 50 h 54"/>
                    <a:gd name="T6" fmla="*/ 8 w 33"/>
                    <a:gd name="T7" fmla="*/ 47 h 54"/>
                    <a:gd name="T8" fmla="*/ 5 w 33"/>
                    <a:gd name="T9" fmla="*/ 44 h 54"/>
                    <a:gd name="T10" fmla="*/ 2 w 33"/>
                    <a:gd name="T11" fmla="*/ 42 h 54"/>
                    <a:gd name="T12" fmla="*/ 0 w 33"/>
                    <a:gd name="T13" fmla="*/ 39 h 54"/>
                    <a:gd name="T14" fmla="*/ 0 w 33"/>
                    <a:gd name="T15" fmla="*/ 30 h 54"/>
                    <a:gd name="T16" fmla="*/ 0 w 33"/>
                    <a:gd name="T17" fmla="*/ 22 h 54"/>
                    <a:gd name="T18" fmla="*/ 1 w 33"/>
                    <a:gd name="T19" fmla="*/ 18 h 54"/>
                    <a:gd name="T20" fmla="*/ 2 w 33"/>
                    <a:gd name="T21" fmla="*/ 16 h 54"/>
                    <a:gd name="T22" fmla="*/ 5 w 33"/>
                    <a:gd name="T23" fmla="*/ 13 h 54"/>
                    <a:gd name="T24" fmla="*/ 8 w 33"/>
                    <a:gd name="T25" fmla="*/ 10 h 54"/>
                    <a:gd name="T26" fmla="*/ 11 w 33"/>
                    <a:gd name="T27" fmla="*/ 8 h 54"/>
                    <a:gd name="T28" fmla="*/ 16 w 33"/>
                    <a:gd name="T29" fmla="*/ 5 h 54"/>
                    <a:gd name="T30" fmla="*/ 22 w 33"/>
                    <a:gd name="T31" fmla="*/ 3 h 54"/>
                    <a:gd name="T32" fmla="*/ 28 w 33"/>
                    <a:gd name="T33" fmla="*/ 1 h 54"/>
                    <a:gd name="T34" fmla="*/ 32 w 33"/>
                    <a:gd name="T35" fmla="*/ 0 h 54"/>
                    <a:gd name="T36" fmla="*/ 32 w 33"/>
                    <a:gd name="T37" fmla="*/ 19 h 54"/>
                    <a:gd name="T38" fmla="*/ 26 w 33"/>
                    <a:gd name="T39" fmla="*/ 21 h 54"/>
                    <a:gd name="T40" fmla="*/ 21 w 33"/>
                    <a:gd name="T41" fmla="*/ 23 h 54"/>
                    <a:gd name="T42" fmla="*/ 17 w 33"/>
                    <a:gd name="T43" fmla="*/ 24 h 54"/>
                    <a:gd name="T44" fmla="*/ 14 w 33"/>
                    <a:gd name="T45" fmla="*/ 26 h 54"/>
                    <a:gd name="T46" fmla="*/ 10 w 33"/>
                    <a:gd name="T47" fmla="*/ 29 h 54"/>
                    <a:gd name="T48" fmla="*/ 8 w 33"/>
                    <a:gd name="T49" fmla="*/ 31 h 54"/>
                    <a:gd name="T50" fmla="*/ 6 w 33"/>
                    <a:gd name="T51" fmla="*/ 35 h 54"/>
                    <a:gd name="T52" fmla="*/ 6 w 33"/>
                    <a:gd name="T53" fmla="*/ 39 h 54"/>
                    <a:gd name="T54" fmla="*/ 6 w 33"/>
                    <a:gd name="T55" fmla="*/ 43 h 54"/>
                    <a:gd name="T56" fmla="*/ 9 w 33"/>
                    <a:gd name="T57" fmla="*/ 45 h 54"/>
                    <a:gd name="T58" fmla="*/ 14 w 33"/>
                    <a:gd name="T59" fmla="*/ 49 h 54"/>
                    <a:gd name="T60" fmla="*/ 21 w 33"/>
                    <a:gd name="T61" fmla="*/ 50 h 54"/>
                    <a:gd name="T62" fmla="*/ 26 w 33"/>
                    <a:gd name="T63" fmla="*/ 52 h 54"/>
                    <a:gd name="T64" fmla="*/ 26 w 33"/>
                    <a:gd name="T65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" h="54">
                      <a:moveTo>
                        <a:pt x="26" y="53"/>
                      </a:moveTo>
                      <a:lnTo>
                        <a:pt x="20" y="51"/>
                      </a:lnTo>
                      <a:lnTo>
                        <a:pt x="14" y="50"/>
                      </a:lnTo>
                      <a:lnTo>
                        <a:pt x="8" y="47"/>
                      </a:lnTo>
                      <a:lnTo>
                        <a:pt x="5" y="44"/>
                      </a:lnTo>
                      <a:lnTo>
                        <a:pt x="2" y="42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5" y="13"/>
                      </a:lnTo>
                      <a:lnTo>
                        <a:pt x="8" y="10"/>
                      </a:lnTo>
                      <a:lnTo>
                        <a:pt x="11" y="8"/>
                      </a:lnTo>
                      <a:lnTo>
                        <a:pt x="16" y="5"/>
                      </a:lnTo>
                      <a:lnTo>
                        <a:pt x="22" y="3"/>
                      </a:lnTo>
                      <a:lnTo>
                        <a:pt x="28" y="1"/>
                      </a:lnTo>
                      <a:lnTo>
                        <a:pt x="32" y="0"/>
                      </a:lnTo>
                      <a:lnTo>
                        <a:pt x="32" y="19"/>
                      </a:lnTo>
                      <a:lnTo>
                        <a:pt x="26" y="21"/>
                      </a:lnTo>
                      <a:lnTo>
                        <a:pt x="21" y="23"/>
                      </a:lnTo>
                      <a:lnTo>
                        <a:pt x="17" y="24"/>
                      </a:lnTo>
                      <a:lnTo>
                        <a:pt x="14" y="26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6" y="35"/>
                      </a:lnTo>
                      <a:lnTo>
                        <a:pt x="6" y="39"/>
                      </a:lnTo>
                      <a:lnTo>
                        <a:pt x="6" y="43"/>
                      </a:lnTo>
                      <a:lnTo>
                        <a:pt x="9" y="45"/>
                      </a:lnTo>
                      <a:lnTo>
                        <a:pt x="14" y="49"/>
                      </a:lnTo>
                      <a:lnTo>
                        <a:pt x="21" y="50"/>
                      </a:lnTo>
                      <a:lnTo>
                        <a:pt x="26" y="52"/>
                      </a:lnTo>
                      <a:lnTo>
                        <a:pt x="26" y="53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6886" name="Group 287"/>
              <p:cNvGrpSpPr>
                <a:grpSpLocks/>
              </p:cNvGrpSpPr>
              <p:nvPr/>
            </p:nvGrpSpPr>
            <p:grpSpPr bwMode="auto">
              <a:xfrm>
                <a:off x="3488" y="3803"/>
                <a:ext cx="32" cy="53"/>
                <a:chOff x="3488" y="3803"/>
                <a:chExt cx="32" cy="53"/>
              </a:xfrm>
            </p:grpSpPr>
            <p:sp>
              <p:nvSpPr>
                <p:cNvPr id="146720" name="Freeform 288"/>
                <p:cNvSpPr>
                  <a:spLocks/>
                </p:cNvSpPr>
                <p:nvPr/>
              </p:nvSpPr>
              <p:spPr bwMode="auto">
                <a:xfrm>
                  <a:off x="3494" y="3835"/>
                  <a:ext cx="18" cy="20"/>
                </a:xfrm>
                <a:custGeom>
                  <a:avLst/>
                  <a:gdLst>
                    <a:gd name="T0" fmla="*/ 17 w 18"/>
                    <a:gd name="T1" fmla="*/ 19 h 20"/>
                    <a:gd name="T2" fmla="*/ 17 w 18"/>
                    <a:gd name="T3" fmla="*/ 8 h 20"/>
                    <a:gd name="T4" fmla="*/ 14 w 18"/>
                    <a:gd name="T5" fmla="*/ 6 h 20"/>
                    <a:gd name="T6" fmla="*/ 11 w 18"/>
                    <a:gd name="T7" fmla="*/ 6 h 20"/>
                    <a:gd name="T8" fmla="*/ 8 w 18"/>
                    <a:gd name="T9" fmla="*/ 4 h 20"/>
                    <a:gd name="T10" fmla="*/ 7 w 18"/>
                    <a:gd name="T11" fmla="*/ 3 h 20"/>
                    <a:gd name="T12" fmla="*/ 4 w 18"/>
                    <a:gd name="T13" fmla="*/ 0 h 20"/>
                    <a:gd name="T14" fmla="*/ 1 w 18"/>
                    <a:gd name="T15" fmla="*/ 4 h 20"/>
                    <a:gd name="T16" fmla="*/ 1 w 18"/>
                    <a:gd name="T17" fmla="*/ 6 h 20"/>
                    <a:gd name="T18" fmla="*/ 0 w 18"/>
                    <a:gd name="T19" fmla="*/ 8 h 20"/>
                    <a:gd name="T20" fmla="*/ 0 w 18"/>
                    <a:gd name="T21" fmla="*/ 10 h 20"/>
                    <a:gd name="T22" fmla="*/ 1 w 18"/>
                    <a:gd name="T23" fmla="*/ 13 h 20"/>
                    <a:gd name="T24" fmla="*/ 4 w 18"/>
                    <a:gd name="T25" fmla="*/ 14 h 20"/>
                    <a:gd name="T26" fmla="*/ 8 w 18"/>
                    <a:gd name="T27" fmla="*/ 16 h 20"/>
                    <a:gd name="T28" fmla="*/ 12 w 18"/>
                    <a:gd name="T29" fmla="*/ 18 h 20"/>
                    <a:gd name="T30" fmla="*/ 17 w 18"/>
                    <a:gd name="T31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20">
                      <a:moveTo>
                        <a:pt x="17" y="19"/>
                      </a:moveTo>
                      <a:lnTo>
                        <a:pt x="17" y="8"/>
                      </a:lnTo>
                      <a:lnTo>
                        <a:pt x="14" y="6"/>
                      </a:lnTo>
                      <a:lnTo>
                        <a:pt x="11" y="6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18"/>
                      </a:lnTo>
                      <a:lnTo>
                        <a:pt x="17" y="1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6721" name="Freeform 289"/>
                <p:cNvSpPr>
                  <a:spLocks/>
                </p:cNvSpPr>
                <p:nvPr/>
              </p:nvSpPr>
              <p:spPr bwMode="auto">
                <a:xfrm>
                  <a:off x="3488" y="3802"/>
                  <a:ext cx="32" cy="53"/>
                </a:xfrm>
                <a:custGeom>
                  <a:avLst/>
                  <a:gdLst>
                    <a:gd name="T0" fmla="*/ 25 w 32"/>
                    <a:gd name="T1" fmla="*/ 52 h 53"/>
                    <a:gd name="T2" fmla="*/ 19 w 32"/>
                    <a:gd name="T3" fmla="*/ 51 h 53"/>
                    <a:gd name="T4" fmla="*/ 14 w 32"/>
                    <a:gd name="T5" fmla="*/ 49 h 53"/>
                    <a:gd name="T6" fmla="*/ 8 w 32"/>
                    <a:gd name="T7" fmla="*/ 47 h 53"/>
                    <a:gd name="T8" fmla="*/ 4 w 32"/>
                    <a:gd name="T9" fmla="*/ 44 h 53"/>
                    <a:gd name="T10" fmla="*/ 2 w 32"/>
                    <a:gd name="T11" fmla="*/ 41 h 53"/>
                    <a:gd name="T12" fmla="*/ 0 w 32"/>
                    <a:gd name="T13" fmla="*/ 38 h 53"/>
                    <a:gd name="T14" fmla="*/ 0 w 32"/>
                    <a:gd name="T15" fmla="*/ 29 h 53"/>
                    <a:gd name="T16" fmla="*/ 0 w 32"/>
                    <a:gd name="T17" fmla="*/ 21 h 53"/>
                    <a:gd name="T18" fmla="*/ 1 w 32"/>
                    <a:gd name="T19" fmla="*/ 18 h 53"/>
                    <a:gd name="T20" fmla="*/ 2 w 32"/>
                    <a:gd name="T21" fmla="*/ 16 h 53"/>
                    <a:gd name="T22" fmla="*/ 4 w 32"/>
                    <a:gd name="T23" fmla="*/ 12 h 53"/>
                    <a:gd name="T24" fmla="*/ 7 w 32"/>
                    <a:gd name="T25" fmla="*/ 10 h 53"/>
                    <a:gd name="T26" fmla="*/ 10 w 32"/>
                    <a:gd name="T27" fmla="*/ 7 h 53"/>
                    <a:gd name="T28" fmla="*/ 15 w 32"/>
                    <a:gd name="T29" fmla="*/ 4 h 53"/>
                    <a:gd name="T30" fmla="*/ 21 w 32"/>
                    <a:gd name="T31" fmla="*/ 3 h 53"/>
                    <a:gd name="T32" fmla="*/ 27 w 32"/>
                    <a:gd name="T33" fmla="*/ 0 h 53"/>
                    <a:gd name="T34" fmla="*/ 31 w 32"/>
                    <a:gd name="T35" fmla="*/ 0 h 53"/>
                    <a:gd name="T36" fmla="*/ 31 w 32"/>
                    <a:gd name="T37" fmla="*/ 18 h 53"/>
                    <a:gd name="T38" fmla="*/ 25 w 32"/>
                    <a:gd name="T39" fmla="*/ 20 h 53"/>
                    <a:gd name="T40" fmla="*/ 20 w 32"/>
                    <a:gd name="T41" fmla="*/ 22 h 53"/>
                    <a:gd name="T42" fmla="*/ 17 w 32"/>
                    <a:gd name="T43" fmla="*/ 24 h 53"/>
                    <a:gd name="T44" fmla="*/ 14 w 32"/>
                    <a:gd name="T45" fmla="*/ 25 h 53"/>
                    <a:gd name="T46" fmla="*/ 10 w 32"/>
                    <a:gd name="T47" fmla="*/ 28 h 53"/>
                    <a:gd name="T48" fmla="*/ 8 w 32"/>
                    <a:gd name="T49" fmla="*/ 31 h 53"/>
                    <a:gd name="T50" fmla="*/ 6 w 32"/>
                    <a:gd name="T51" fmla="*/ 34 h 53"/>
                    <a:gd name="T52" fmla="*/ 5 w 32"/>
                    <a:gd name="T53" fmla="*/ 38 h 53"/>
                    <a:gd name="T54" fmla="*/ 6 w 32"/>
                    <a:gd name="T55" fmla="*/ 42 h 53"/>
                    <a:gd name="T56" fmla="*/ 8 w 32"/>
                    <a:gd name="T57" fmla="*/ 44 h 53"/>
                    <a:gd name="T58" fmla="*/ 14 w 32"/>
                    <a:gd name="T59" fmla="*/ 49 h 53"/>
                    <a:gd name="T60" fmla="*/ 20 w 32"/>
                    <a:gd name="T61" fmla="*/ 50 h 53"/>
                    <a:gd name="T62" fmla="*/ 25 w 32"/>
                    <a:gd name="T63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" h="53">
                      <a:moveTo>
                        <a:pt x="25" y="52"/>
                      </a:moveTo>
                      <a:lnTo>
                        <a:pt x="19" y="51"/>
                      </a:lnTo>
                      <a:lnTo>
                        <a:pt x="14" y="49"/>
                      </a:lnTo>
                      <a:lnTo>
                        <a:pt x="8" y="47"/>
                      </a:lnTo>
                      <a:lnTo>
                        <a:pt x="4" y="44"/>
                      </a:lnTo>
                      <a:lnTo>
                        <a:pt x="2" y="41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10" y="7"/>
                      </a:lnTo>
                      <a:lnTo>
                        <a:pt x="15" y="4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18"/>
                      </a:lnTo>
                      <a:lnTo>
                        <a:pt x="25" y="20"/>
                      </a:lnTo>
                      <a:lnTo>
                        <a:pt x="20" y="22"/>
                      </a:lnTo>
                      <a:lnTo>
                        <a:pt x="17" y="24"/>
                      </a:lnTo>
                      <a:lnTo>
                        <a:pt x="14" y="25"/>
                      </a:lnTo>
                      <a:lnTo>
                        <a:pt x="10" y="28"/>
                      </a:lnTo>
                      <a:lnTo>
                        <a:pt x="8" y="31"/>
                      </a:lnTo>
                      <a:lnTo>
                        <a:pt x="6" y="34"/>
                      </a:lnTo>
                      <a:lnTo>
                        <a:pt x="5" y="38"/>
                      </a:lnTo>
                      <a:lnTo>
                        <a:pt x="6" y="42"/>
                      </a:lnTo>
                      <a:lnTo>
                        <a:pt x="8" y="44"/>
                      </a:lnTo>
                      <a:lnTo>
                        <a:pt x="14" y="49"/>
                      </a:lnTo>
                      <a:lnTo>
                        <a:pt x="20" y="50"/>
                      </a:lnTo>
                      <a:lnTo>
                        <a:pt x="25" y="52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6887" name="Group 290"/>
              <p:cNvGrpSpPr>
                <a:grpSpLocks/>
              </p:cNvGrpSpPr>
              <p:nvPr/>
            </p:nvGrpSpPr>
            <p:grpSpPr bwMode="auto">
              <a:xfrm>
                <a:off x="3502" y="3880"/>
                <a:ext cx="32" cy="54"/>
                <a:chOff x="3502" y="3880"/>
                <a:chExt cx="32" cy="54"/>
              </a:xfrm>
            </p:grpSpPr>
            <p:sp>
              <p:nvSpPr>
                <p:cNvPr id="146723" name="Freeform 291"/>
                <p:cNvSpPr>
                  <a:spLocks/>
                </p:cNvSpPr>
                <p:nvPr/>
              </p:nvSpPr>
              <p:spPr bwMode="auto">
                <a:xfrm>
                  <a:off x="3510" y="3881"/>
                  <a:ext cx="18" cy="20"/>
                </a:xfrm>
                <a:custGeom>
                  <a:avLst/>
                  <a:gdLst>
                    <a:gd name="T0" fmla="*/ 0 w 18"/>
                    <a:gd name="T1" fmla="*/ 0 h 20"/>
                    <a:gd name="T2" fmla="*/ 0 w 18"/>
                    <a:gd name="T3" fmla="*/ 11 h 20"/>
                    <a:gd name="T4" fmla="*/ 3 w 18"/>
                    <a:gd name="T5" fmla="*/ 12 h 20"/>
                    <a:gd name="T6" fmla="*/ 6 w 18"/>
                    <a:gd name="T7" fmla="*/ 13 h 20"/>
                    <a:gd name="T8" fmla="*/ 9 w 18"/>
                    <a:gd name="T9" fmla="*/ 14 h 20"/>
                    <a:gd name="T10" fmla="*/ 10 w 18"/>
                    <a:gd name="T11" fmla="*/ 16 h 20"/>
                    <a:gd name="T12" fmla="*/ 13 w 18"/>
                    <a:gd name="T13" fmla="*/ 19 h 20"/>
                    <a:gd name="T14" fmla="*/ 16 w 18"/>
                    <a:gd name="T15" fmla="*/ 15 h 20"/>
                    <a:gd name="T16" fmla="*/ 16 w 18"/>
                    <a:gd name="T17" fmla="*/ 13 h 20"/>
                    <a:gd name="T18" fmla="*/ 17 w 18"/>
                    <a:gd name="T19" fmla="*/ 11 h 20"/>
                    <a:gd name="T20" fmla="*/ 17 w 18"/>
                    <a:gd name="T21" fmla="*/ 9 h 20"/>
                    <a:gd name="T22" fmla="*/ 16 w 18"/>
                    <a:gd name="T23" fmla="*/ 6 h 20"/>
                    <a:gd name="T24" fmla="*/ 13 w 18"/>
                    <a:gd name="T25" fmla="*/ 5 h 20"/>
                    <a:gd name="T26" fmla="*/ 9 w 18"/>
                    <a:gd name="T27" fmla="*/ 2 h 20"/>
                    <a:gd name="T28" fmla="*/ 5 w 18"/>
                    <a:gd name="T29" fmla="*/ 1 h 20"/>
                    <a:gd name="T30" fmla="*/ 0 w 18"/>
                    <a:gd name="T3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20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3" y="12"/>
                      </a:lnTo>
                      <a:lnTo>
                        <a:pt x="6" y="13"/>
                      </a:lnTo>
                      <a:lnTo>
                        <a:pt x="9" y="14"/>
                      </a:lnTo>
                      <a:lnTo>
                        <a:pt x="10" y="16"/>
                      </a:lnTo>
                      <a:lnTo>
                        <a:pt x="13" y="19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6"/>
                      </a:lnTo>
                      <a:lnTo>
                        <a:pt x="13" y="5"/>
                      </a:lnTo>
                      <a:lnTo>
                        <a:pt x="9" y="2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6724" name="Freeform 292"/>
                <p:cNvSpPr>
                  <a:spLocks/>
                </p:cNvSpPr>
                <p:nvPr/>
              </p:nvSpPr>
              <p:spPr bwMode="auto">
                <a:xfrm>
                  <a:off x="3502" y="3880"/>
                  <a:ext cx="32" cy="54"/>
                </a:xfrm>
                <a:custGeom>
                  <a:avLst/>
                  <a:gdLst>
                    <a:gd name="T0" fmla="*/ 6 w 32"/>
                    <a:gd name="T1" fmla="*/ 0 h 54"/>
                    <a:gd name="T2" fmla="*/ 12 w 32"/>
                    <a:gd name="T3" fmla="*/ 2 h 54"/>
                    <a:gd name="T4" fmla="*/ 17 w 32"/>
                    <a:gd name="T5" fmla="*/ 3 h 54"/>
                    <a:gd name="T6" fmla="*/ 23 w 32"/>
                    <a:gd name="T7" fmla="*/ 6 h 54"/>
                    <a:gd name="T8" fmla="*/ 27 w 32"/>
                    <a:gd name="T9" fmla="*/ 9 h 54"/>
                    <a:gd name="T10" fmla="*/ 29 w 32"/>
                    <a:gd name="T11" fmla="*/ 11 h 54"/>
                    <a:gd name="T12" fmla="*/ 31 w 32"/>
                    <a:gd name="T13" fmla="*/ 14 h 54"/>
                    <a:gd name="T14" fmla="*/ 31 w 32"/>
                    <a:gd name="T15" fmla="*/ 23 h 54"/>
                    <a:gd name="T16" fmla="*/ 31 w 32"/>
                    <a:gd name="T17" fmla="*/ 31 h 54"/>
                    <a:gd name="T18" fmla="*/ 30 w 32"/>
                    <a:gd name="T19" fmla="*/ 35 h 54"/>
                    <a:gd name="T20" fmla="*/ 29 w 32"/>
                    <a:gd name="T21" fmla="*/ 37 h 54"/>
                    <a:gd name="T22" fmla="*/ 27 w 32"/>
                    <a:gd name="T23" fmla="*/ 40 h 54"/>
                    <a:gd name="T24" fmla="*/ 24 w 32"/>
                    <a:gd name="T25" fmla="*/ 43 h 54"/>
                    <a:gd name="T26" fmla="*/ 21 w 32"/>
                    <a:gd name="T27" fmla="*/ 45 h 54"/>
                    <a:gd name="T28" fmla="*/ 16 w 32"/>
                    <a:gd name="T29" fmla="*/ 48 h 54"/>
                    <a:gd name="T30" fmla="*/ 10 w 32"/>
                    <a:gd name="T31" fmla="*/ 50 h 54"/>
                    <a:gd name="T32" fmla="*/ 4 w 32"/>
                    <a:gd name="T33" fmla="*/ 52 h 54"/>
                    <a:gd name="T34" fmla="*/ 0 w 32"/>
                    <a:gd name="T35" fmla="*/ 53 h 54"/>
                    <a:gd name="T36" fmla="*/ 0 w 32"/>
                    <a:gd name="T37" fmla="*/ 34 h 54"/>
                    <a:gd name="T38" fmla="*/ 6 w 32"/>
                    <a:gd name="T39" fmla="*/ 32 h 54"/>
                    <a:gd name="T40" fmla="*/ 11 w 32"/>
                    <a:gd name="T41" fmla="*/ 30 h 54"/>
                    <a:gd name="T42" fmla="*/ 14 w 32"/>
                    <a:gd name="T43" fmla="*/ 29 h 54"/>
                    <a:gd name="T44" fmla="*/ 17 w 32"/>
                    <a:gd name="T45" fmla="*/ 27 h 54"/>
                    <a:gd name="T46" fmla="*/ 21 w 32"/>
                    <a:gd name="T47" fmla="*/ 24 h 54"/>
                    <a:gd name="T48" fmla="*/ 23 w 32"/>
                    <a:gd name="T49" fmla="*/ 22 h 54"/>
                    <a:gd name="T50" fmla="*/ 25 w 32"/>
                    <a:gd name="T51" fmla="*/ 18 h 54"/>
                    <a:gd name="T52" fmla="*/ 26 w 32"/>
                    <a:gd name="T53" fmla="*/ 14 h 54"/>
                    <a:gd name="T54" fmla="*/ 25 w 32"/>
                    <a:gd name="T55" fmla="*/ 10 h 54"/>
                    <a:gd name="T56" fmla="*/ 23 w 32"/>
                    <a:gd name="T57" fmla="*/ 8 h 54"/>
                    <a:gd name="T58" fmla="*/ 17 w 32"/>
                    <a:gd name="T59" fmla="*/ 4 h 54"/>
                    <a:gd name="T60" fmla="*/ 11 w 32"/>
                    <a:gd name="T61" fmla="*/ 3 h 54"/>
                    <a:gd name="T62" fmla="*/ 6 w 32"/>
                    <a:gd name="T63" fmla="*/ 1 h 54"/>
                    <a:gd name="T64" fmla="*/ 6 w 32"/>
                    <a:gd name="T6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" h="54">
                      <a:moveTo>
                        <a:pt x="6" y="0"/>
                      </a:moveTo>
                      <a:lnTo>
                        <a:pt x="12" y="2"/>
                      </a:lnTo>
                      <a:lnTo>
                        <a:pt x="17" y="3"/>
                      </a:lnTo>
                      <a:lnTo>
                        <a:pt x="23" y="6"/>
                      </a:lnTo>
                      <a:lnTo>
                        <a:pt x="27" y="9"/>
                      </a:lnTo>
                      <a:lnTo>
                        <a:pt x="29" y="11"/>
                      </a:lnTo>
                      <a:lnTo>
                        <a:pt x="31" y="14"/>
                      </a:lnTo>
                      <a:lnTo>
                        <a:pt x="31" y="23"/>
                      </a:lnTo>
                      <a:lnTo>
                        <a:pt x="31" y="31"/>
                      </a:lnTo>
                      <a:lnTo>
                        <a:pt x="30" y="35"/>
                      </a:lnTo>
                      <a:lnTo>
                        <a:pt x="29" y="37"/>
                      </a:lnTo>
                      <a:lnTo>
                        <a:pt x="27" y="40"/>
                      </a:lnTo>
                      <a:lnTo>
                        <a:pt x="24" y="43"/>
                      </a:lnTo>
                      <a:lnTo>
                        <a:pt x="21" y="45"/>
                      </a:lnTo>
                      <a:lnTo>
                        <a:pt x="16" y="48"/>
                      </a:lnTo>
                      <a:lnTo>
                        <a:pt x="10" y="50"/>
                      </a:lnTo>
                      <a:lnTo>
                        <a:pt x="4" y="52"/>
                      </a:lnTo>
                      <a:lnTo>
                        <a:pt x="0" y="53"/>
                      </a:lnTo>
                      <a:lnTo>
                        <a:pt x="0" y="34"/>
                      </a:lnTo>
                      <a:lnTo>
                        <a:pt x="6" y="32"/>
                      </a:lnTo>
                      <a:lnTo>
                        <a:pt x="11" y="30"/>
                      </a:lnTo>
                      <a:lnTo>
                        <a:pt x="14" y="29"/>
                      </a:lnTo>
                      <a:lnTo>
                        <a:pt x="17" y="27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25" y="18"/>
                      </a:lnTo>
                      <a:lnTo>
                        <a:pt x="26" y="14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17" y="4"/>
                      </a:lnTo>
                      <a:lnTo>
                        <a:pt x="11" y="3"/>
                      </a:lnTo>
                      <a:lnTo>
                        <a:pt x="6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6888" name="Group 293"/>
              <p:cNvGrpSpPr>
                <a:grpSpLocks/>
              </p:cNvGrpSpPr>
              <p:nvPr/>
            </p:nvGrpSpPr>
            <p:grpSpPr bwMode="auto">
              <a:xfrm>
                <a:off x="3488" y="3840"/>
                <a:ext cx="33" cy="53"/>
                <a:chOff x="3488" y="3840"/>
                <a:chExt cx="33" cy="53"/>
              </a:xfrm>
            </p:grpSpPr>
            <p:sp>
              <p:nvSpPr>
                <p:cNvPr id="146726" name="Freeform 294"/>
                <p:cNvSpPr>
                  <a:spLocks/>
                </p:cNvSpPr>
                <p:nvPr/>
              </p:nvSpPr>
              <p:spPr bwMode="auto">
                <a:xfrm>
                  <a:off x="3494" y="3873"/>
                  <a:ext cx="20" cy="20"/>
                </a:xfrm>
                <a:custGeom>
                  <a:avLst/>
                  <a:gdLst>
                    <a:gd name="T0" fmla="*/ 18 w 19"/>
                    <a:gd name="T1" fmla="*/ 19 h 20"/>
                    <a:gd name="T2" fmla="*/ 18 w 19"/>
                    <a:gd name="T3" fmla="*/ 8 h 20"/>
                    <a:gd name="T4" fmla="*/ 15 w 19"/>
                    <a:gd name="T5" fmla="*/ 6 h 20"/>
                    <a:gd name="T6" fmla="*/ 11 w 19"/>
                    <a:gd name="T7" fmla="*/ 6 h 20"/>
                    <a:gd name="T8" fmla="*/ 9 w 19"/>
                    <a:gd name="T9" fmla="*/ 4 h 20"/>
                    <a:gd name="T10" fmla="*/ 7 w 19"/>
                    <a:gd name="T11" fmla="*/ 3 h 20"/>
                    <a:gd name="T12" fmla="*/ 5 w 19"/>
                    <a:gd name="T13" fmla="*/ 0 h 20"/>
                    <a:gd name="T14" fmla="*/ 1 w 19"/>
                    <a:gd name="T15" fmla="*/ 4 h 20"/>
                    <a:gd name="T16" fmla="*/ 1 w 19"/>
                    <a:gd name="T17" fmla="*/ 6 h 20"/>
                    <a:gd name="T18" fmla="*/ 1 w 19"/>
                    <a:gd name="T19" fmla="*/ 8 h 20"/>
                    <a:gd name="T20" fmla="*/ 0 w 19"/>
                    <a:gd name="T21" fmla="*/ 10 h 20"/>
                    <a:gd name="T22" fmla="*/ 2 w 19"/>
                    <a:gd name="T23" fmla="*/ 13 h 20"/>
                    <a:gd name="T24" fmla="*/ 4 w 19"/>
                    <a:gd name="T25" fmla="*/ 14 h 20"/>
                    <a:gd name="T26" fmla="*/ 9 w 19"/>
                    <a:gd name="T27" fmla="*/ 16 h 20"/>
                    <a:gd name="T28" fmla="*/ 12 w 19"/>
                    <a:gd name="T29" fmla="*/ 18 h 20"/>
                    <a:gd name="T30" fmla="*/ 18 w 19"/>
                    <a:gd name="T31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0">
                      <a:moveTo>
                        <a:pt x="18" y="19"/>
                      </a:moveTo>
                      <a:lnTo>
                        <a:pt x="18" y="8"/>
                      </a:lnTo>
                      <a:lnTo>
                        <a:pt x="15" y="6"/>
                      </a:lnTo>
                      <a:lnTo>
                        <a:pt x="11" y="6"/>
                      </a:lnTo>
                      <a:lnTo>
                        <a:pt x="9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4" y="14"/>
                      </a:lnTo>
                      <a:lnTo>
                        <a:pt x="9" y="16"/>
                      </a:lnTo>
                      <a:lnTo>
                        <a:pt x="12" y="18"/>
                      </a:lnTo>
                      <a:lnTo>
                        <a:pt x="18" y="1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6727" name="Freeform 295"/>
                <p:cNvSpPr>
                  <a:spLocks/>
                </p:cNvSpPr>
                <p:nvPr/>
              </p:nvSpPr>
              <p:spPr bwMode="auto">
                <a:xfrm>
                  <a:off x="3488" y="3840"/>
                  <a:ext cx="34" cy="53"/>
                </a:xfrm>
                <a:custGeom>
                  <a:avLst/>
                  <a:gdLst>
                    <a:gd name="T0" fmla="*/ 26 w 33"/>
                    <a:gd name="T1" fmla="*/ 52 h 53"/>
                    <a:gd name="T2" fmla="*/ 20 w 33"/>
                    <a:gd name="T3" fmla="*/ 51 h 53"/>
                    <a:gd name="T4" fmla="*/ 14 w 33"/>
                    <a:gd name="T5" fmla="*/ 49 h 53"/>
                    <a:gd name="T6" fmla="*/ 8 w 33"/>
                    <a:gd name="T7" fmla="*/ 47 h 53"/>
                    <a:gd name="T8" fmla="*/ 5 w 33"/>
                    <a:gd name="T9" fmla="*/ 44 h 53"/>
                    <a:gd name="T10" fmla="*/ 2 w 33"/>
                    <a:gd name="T11" fmla="*/ 41 h 53"/>
                    <a:gd name="T12" fmla="*/ 0 w 33"/>
                    <a:gd name="T13" fmla="*/ 38 h 53"/>
                    <a:gd name="T14" fmla="*/ 0 w 33"/>
                    <a:gd name="T15" fmla="*/ 29 h 53"/>
                    <a:gd name="T16" fmla="*/ 0 w 33"/>
                    <a:gd name="T17" fmla="*/ 21 h 53"/>
                    <a:gd name="T18" fmla="*/ 1 w 33"/>
                    <a:gd name="T19" fmla="*/ 18 h 53"/>
                    <a:gd name="T20" fmla="*/ 2 w 33"/>
                    <a:gd name="T21" fmla="*/ 16 h 53"/>
                    <a:gd name="T22" fmla="*/ 5 w 33"/>
                    <a:gd name="T23" fmla="*/ 12 h 53"/>
                    <a:gd name="T24" fmla="*/ 8 w 33"/>
                    <a:gd name="T25" fmla="*/ 10 h 53"/>
                    <a:gd name="T26" fmla="*/ 11 w 33"/>
                    <a:gd name="T27" fmla="*/ 7 h 53"/>
                    <a:gd name="T28" fmla="*/ 16 w 33"/>
                    <a:gd name="T29" fmla="*/ 4 h 53"/>
                    <a:gd name="T30" fmla="*/ 22 w 33"/>
                    <a:gd name="T31" fmla="*/ 3 h 53"/>
                    <a:gd name="T32" fmla="*/ 28 w 33"/>
                    <a:gd name="T33" fmla="*/ 0 h 53"/>
                    <a:gd name="T34" fmla="*/ 32 w 33"/>
                    <a:gd name="T35" fmla="*/ 0 h 53"/>
                    <a:gd name="T36" fmla="*/ 32 w 33"/>
                    <a:gd name="T37" fmla="*/ 18 h 53"/>
                    <a:gd name="T38" fmla="*/ 26 w 33"/>
                    <a:gd name="T39" fmla="*/ 20 h 53"/>
                    <a:gd name="T40" fmla="*/ 21 w 33"/>
                    <a:gd name="T41" fmla="*/ 22 h 53"/>
                    <a:gd name="T42" fmla="*/ 17 w 33"/>
                    <a:gd name="T43" fmla="*/ 24 h 53"/>
                    <a:gd name="T44" fmla="*/ 14 w 33"/>
                    <a:gd name="T45" fmla="*/ 25 h 53"/>
                    <a:gd name="T46" fmla="*/ 10 w 33"/>
                    <a:gd name="T47" fmla="*/ 28 h 53"/>
                    <a:gd name="T48" fmla="*/ 8 w 33"/>
                    <a:gd name="T49" fmla="*/ 31 h 53"/>
                    <a:gd name="T50" fmla="*/ 6 w 33"/>
                    <a:gd name="T51" fmla="*/ 34 h 53"/>
                    <a:gd name="T52" fmla="*/ 6 w 33"/>
                    <a:gd name="T53" fmla="*/ 38 h 53"/>
                    <a:gd name="T54" fmla="*/ 6 w 33"/>
                    <a:gd name="T55" fmla="*/ 42 h 53"/>
                    <a:gd name="T56" fmla="*/ 9 w 33"/>
                    <a:gd name="T57" fmla="*/ 44 h 53"/>
                    <a:gd name="T58" fmla="*/ 14 w 33"/>
                    <a:gd name="T59" fmla="*/ 49 h 53"/>
                    <a:gd name="T60" fmla="*/ 21 w 33"/>
                    <a:gd name="T61" fmla="*/ 50 h 53"/>
                    <a:gd name="T62" fmla="*/ 26 w 33"/>
                    <a:gd name="T63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3" h="53">
                      <a:moveTo>
                        <a:pt x="26" y="52"/>
                      </a:moveTo>
                      <a:lnTo>
                        <a:pt x="20" y="51"/>
                      </a:lnTo>
                      <a:lnTo>
                        <a:pt x="14" y="49"/>
                      </a:lnTo>
                      <a:lnTo>
                        <a:pt x="8" y="47"/>
                      </a:lnTo>
                      <a:lnTo>
                        <a:pt x="5" y="44"/>
                      </a:lnTo>
                      <a:lnTo>
                        <a:pt x="2" y="41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5" y="12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16" y="4"/>
                      </a:lnTo>
                      <a:lnTo>
                        <a:pt x="22" y="3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2" y="18"/>
                      </a:lnTo>
                      <a:lnTo>
                        <a:pt x="26" y="20"/>
                      </a:lnTo>
                      <a:lnTo>
                        <a:pt x="21" y="22"/>
                      </a:lnTo>
                      <a:lnTo>
                        <a:pt x="17" y="24"/>
                      </a:lnTo>
                      <a:lnTo>
                        <a:pt x="14" y="25"/>
                      </a:lnTo>
                      <a:lnTo>
                        <a:pt x="10" y="28"/>
                      </a:lnTo>
                      <a:lnTo>
                        <a:pt x="8" y="31"/>
                      </a:lnTo>
                      <a:lnTo>
                        <a:pt x="6" y="34"/>
                      </a:lnTo>
                      <a:lnTo>
                        <a:pt x="6" y="38"/>
                      </a:lnTo>
                      <a:lnTo>
                        <a:pt x="6" y="42"/>
                      </a:lnTo>
                      <a:lnTo>
                        <a:pt x="9" y="44"/>
                      </a:lnTo>
                      <a:lnTo>
                        <a:pt x="14" y="49"/>
                      </a:lnTo>
                      <a:lnTo>
                        <a:pt x="21" y="50"/>
                      </a:lnTo>
                      <a:lnTo>
                        <a:pt x="26" y="52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26641" name="Group 296"/>
            <p:cNvGrpSpPr>
              <a:grpSpLocks/>
            </p:cNvGrpSpPr>
            <p:nvPr/>
          </p:nvGrpSpPr>
          <p:grpSpPr bwMode="auto">
            <a:xfrm>
              <a:off x="1989" y="2920"/>
              <a:ext cx="1551" cy="1007"/>
              <a:chOff x="1989" y="2920"/>
              <a:chExt cx="1551" cy="1007"/>
            </a:xfrm>
          </p:grpSpPr>
          <p:grpSp>
            <p:nvGrpSpPr>
              <p:cNvPr id="26663" name="Group 297"/>
              <p:cNvGrpSpPr>
                <a:grpSpLocks/>
              </p:cNvGrpSpPr>
              <p:nvPr/>
            </p:nvGrpSpPr>
            <p:grpSpPr bwMode="auto">
              <a:xfrm>
                <a:off x="1989" y="2920"/>
                <a:ext cx="1551" cy="1007"/>
                <a:chOff x="1989" y="2920"/>
                <a:chExt cx="1551" cy="1007"/>
              </a:xfrm>
            </p:grpSpPr>
            <p:grpSp>
              <p:nvGrpSpPr>
                <p:cNvPr id="26667" name="Group 298"/>
                <p:cNvGrpSpPr>
                  <a:grpSpLocks/>
                </p:cNvGrpSpPr>
                <p:nvPr/>
              </p:nvGrpSpPr>
              <p:grpSpPr bwMode="auto">
                <a:xfrm>
                  <a:off x="1989" y="2936"/>
                  <a:ext cx="1551" cy="991"/>
                  <a:chOff x="1989" y="2936"/>
                  <a:chExt cx="1551" cy="991"/>
                </a:xfrm>
              </p:grpSpPr>
              <p:grpSp>
                <p:nvGrpSpPr>
                  <p:cNvPr id="26681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1989" y="2936"/>
                    <a:ext cx="1551" cy="991"/>
                    <a:chOff x="1989" y="2936"/>
                    <a:chExt cx="1551" cy="991"/>
                  </a:xfrm>
                </p:grpSpPr>
                <p:grpSp>
                  <p:nvGrpSpPr>
                    <p:cNvPr id="26683" name="Group 3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89" y="2936"/>
                      <a:ext cx="1551" cy="991"/>
                      <a:chOff x="1989" y="2936"/>
                      <a:chExt cx="1551" cy="991"/>
                    </a:xfrm>
                  </p:grpSpPr>
                  <p:grpSp>
                    <p:nvGrpSpPr>
                      <p:cNvPr id="26685" name="Group 3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9" y="2936"/>
                        <a:ext cx="1551" cy="991"/>
                        <a:chOff x="1989" y="2936"/>
                        <a:chExt cx="1551" cy="991"/>
                      </a:xfrm>
                    </p:grpSpPr>
                    <p:sp>
                      <p:nvSpPr>
                        <p:cNvPr id="146734" name="Freeform 3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90" y="2990"/>
                          <a:ext cx="1515" cy="936"/>
                        </a:xfrm>
                        <a:custGeom>
                          <a:avLst/>
                          <a:gdLst>
                            <a:gd name="T0" fmla="*/ 1514 w 1515"/>
                            <a:gd name="T1" fmla="*/ 771 h 937"/>
                            <a:gd name="T2" fmla="*/ 1485 w 1515"/>
                            <a:gd name="T3" fmla="*/ 807 h 937"/>
                            <a:gd name="T4" fmla="*/ 371 w 1515"/>
                            <a:gd name="T5" fmla="*/ 936 h 937"/>
                            <a:gd name="T6" fmla="*/ 0 w 1515"/>
                            <a:gd name="T7" fmla="*/ 189 h 937"/>
                            <a:gd name="T8" fmla="*/ 22 w 1515"/>
                            <a:gd name="T9" fmla="*/ 0 h 937"/>
                            <a:gd name="T10" fmla="*/ 387 w 1515"/>
                            <a:gd name="T11" fmla="*/ 873 h 937"/>
                            <a:gd name="T12" fmla="*/ 1514 w 1515"/>
                            <a:gd name="T13" fmla="*/ 771 h 9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515" h="937">
                              <a:moveTo>
                                <a:pt x="1514" y="771"/>
                              </a:moveTo>
                              <a:lnTo>
                                <a:pt x="1485" y="807"/>
                              </a:lnTo>
                              <a:lnTo>
                                <a:pt x="371" y="936"/>
                              </a:lnTo>
                              <a:lnTo>
                                <a:pt x="0" y="189"/>
                              </a:lnTo>
                              <a:lnTo>
                                <a:pt x="22" y="0"/>
                              </a:lnTo>
                              <a:lnTo>
                                <a:pt x="387" y="873"/>
                              </a:lnTo>
                              <a:lnTo>
                                <a:pt x="1514" y="771"/>
                              </a:lnTo>
                            </a:path>
                          </a:pathLst>
                        </a:custGeom>
                        <a:solidFill>
                          <a:srgbClr val="5F5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6735" name="Freeform 3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89" y="2936"/>
                          <a:ext cx="408" cy="954"/>
                        </a:xfrm>
                        <a:custGeom>
                          <a:avLst/>
                          <a:gdLst>
                            <a:gd name="T0" fmla="*/ 20 w 408"/>
                            <a:gd name="T1" fmla="*/ 0 h 954"/>
                            <a:gd name="T2" fmla="*/ 0 w 408"/>
                            <a:gd name="T3" fmla="*/ 34 h 954"/>
                            <a:gd name="T4" fmla="*/ 388 w 408"/>
                            <a:gd name="T5" fmla="*/ 953 h 954"/>
                            <a:gd name="T6" fmla="*/ 407 w 408"/>
                            <a:gd name="T7" fmla="*/ 917 h 954"/>
                            <a:gd name="T8" fmla="*/ 20 w 408"/>
                            <a:gd name="T9" fmla="*/ 0 h 95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408" h="954">
                              <a:moveTo>
                                <a:pt x="20" y="0"/>
                              </a:moveTo>
                              <a:lnTo>
                                <a:pt x="0" y="34"/>
                              </a:lnTo>
                              <a:lnTo>
                                <a:pt x="388" y="953"/>
                              </a:lnTo>
                              <a:lnTo>
                                <a:pt x="407" y="917"/>
                              </a:lnTo>
                              <a:lnTo>
                                <a:pt x="20" y="0"/>
                              </a:lnTo>
                            </a:path>
                          </a:pathLst>
                        </a:custGeom>
                        <a:solidFill>
                          <a:srgbClr val="3F3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6736" name="Freeform 3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09" y="2936"/>
                          <a:ext cx="1531" cy="917"/>
                        </a:xfrm>
                        <a:custGeom>
                          <a:avLst/>
                          <a:gdLst>
                            <a:gd name="T0" fmla="*/ 1530 w 1531"/>
                            <a:gd name="T1" fmla="*/ 798 h 918"/>
                            <a:gd name="T2" fmla="*/ 387 w 1531"/>
                            <a:gd name="T3" fmla="*/ 917 h 918"/>
                            <a:gd name="T4" fmla="*/ 0 w 1531"/>
                            <a:gd name="T5" fmla="*/ 0 h 918"/>
                            <a:gd name="T6" fmla="*/ 820 w 1531"/>
                            <a:gd name="T7" fmla="*/ 0 h 918"/>
                            <a:gd name="T8" fmla="*/ 843 w 1531"/>
                            <a:gd name="T9" fmla="*/ 25 h 918"/>
                            <a:gd name="T10" fmla="*/ 1100 w 1531"/>
                            <a:gd name="T11" fmla="*/ 24 h 918"/>
                            <a:gd name="T12" fmla="*/ 1530 w 1531"/>
                            <a:gd name="T13" fmla="*/ 798 h 9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531" h="918">
                              <a:moveTo>
                                <a:pt x="1530" y="798"/>
                              </a:moveTo>
                              <a:lnTo>
                                <a:pt x="387" y="917"/>
                              </a:lnTo>
                              <a:lnTo>
                                <a:pt x="0" y="0"/>
                              </a:lnTo>
                              <a:lnTo>
                                <a:pt x="820" y="0"/>
                              </a:lnTo>
                              <a:lnTo>
                                <a:pt x="843" y="25"/>
                              </a:lnTo>
                              <a:lnTo>
                                <a:pt x="1100" y="24"/>
                              </a:lnTo>
                              <a:lnTo>
                                <a:pt x="1530" y="798"/>
                              </a:ln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6737" name="Freeform 3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6" y="3734"/>
                          <a:ext cx="1164" cy="158"/>
                        </a:xfrm>
                        <a:custGeom>
                          <a:avLst/>
                          <a:gdLst>
                            <a:gd name="T0" fmla="*/ 1163 w 1164"/>
                            <a:gd name="T1" fmla="*/ 0 h 158"/>
                            <a:gd name="T2" fmla="*/ 1148 w 1164"/>
                            <a:gd name="T3" fmla="*/ 34 h 158"/>
                            <a:gd name="T4" fmla="*/ 0 w 1164"/>
                            <a:gd name="T5" fmla="*/ 157 h 158"/>
                            <a:gd name="T6" fmla="*/ 22 w 1164"/>
                            <a:gd name="T7" fmla="*/ 117 h 158"/>
                            <a:gd name="T8" fmla="*/ 1163 w 1164"/>
                            <a:gd name="T9" fmla="*/ 0 h 1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164" h="158">
                              <a:moveTo>
                                <a:pt x="1163" y="0"/>
                              </a:moveTo>
                              <a:lnTo>
                                <a:pt x="1148" y="34"/>
                              </a:lnTo>
                              <a:lnTo>
                                <a:pt x="0" y="157"/>
                              </a:lnTo>
                              <a:lnTo>
                                <a:pt x="22" y="117"/>
                              </a:lnTo>
                              <a:lnTo>
                                <a:pt x="1163" y="0"/>
                              </a:lnTo>
                            </a:path>
                          </a:pathLst>
                        </a:custGeom>
                        <a:solidFill>
                          <a:srgbClr val="9F9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grpSp>
                      <p:nvGrpSpPr>
                        <p:cNvPr id="26873" name="Group 3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81" y="2957"/>
                          <a:ext cx="1130" cy="845"/>
                          <a:chOff x="2081" y="2957"/>
                          <a:chExt cx="1130" cy="845"/>
                        </a:xfrm>
                      </p:grpSpPr>
                      <p:sp>
                        <p:nvSpPr>
                          <p:cNvPr id="146739" name="Freeform 3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81" y="2958"/>
                            <a:ext cx="813" cy="166"/>
                          </a:xfrm>
                          <a:custGeom>
                            <a:avLst/>
                            <a:gdLst>
                              <a:gd name="T0" fmla="*/ 743 w 813"/>
                              <a:gd name="T1" fmla="*/ 0 h 166"/>
                              <a:gd name="T2" fmla="*/ 0 w 813"/>
                              <a:gd name="T3" fmla="*/ 0 h 166"/>
                              <a:gd name="T4" fmla="*/ 75 w 813"/>
                              <a:gd name="T5" fmla="*/ 165 h 166"/>
                              <a:gd name="T6" fmla="*/ 812 w 813"/>
                              <a:gd name="T7" fmla="*/ 150 h 166"/>
                              <a:gd name="T8" fmla="*/ 743 w 813"/>
                              <a:gd name="T9" fmla="*/ 0 h 16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3" h="166">
                                <a:moveTo>
                                  <a:pt x="743" y="0"/>
                                </a:moveTo>
                                <a:lnTo>
                                  <a:pt x="0" y="0"/>
                                </a:lnTo>
                                <a:lnTo>
                                  <a:pt x="75" y="165"/>
                                </a:lnTo>
                                <a:lnTo>
                                  <a:pt x="812" y="150"/>
                                </a:lnTo>
                                <a:lnTo>
                                  <a:pt x="743" y="0"/>
                                </a:lnTo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  <p:grpSp>
                        <p:nvGrpSpPr>
                          <p:cNvPr id="26878" name="Group 3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07" y="2989"/>
                            <a:ext cx="576" cy="77"/>
                            <a:chOff x="2207" y="2989"/>
                            <a:chExt cx="576" cy="77"/>
                          </a:xfrm>
                        </p:grpSpPr>
                        <p:sp>
                          <p:nvSpPr>
                            <p:cNvPr id="146741" name="Freeform 3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06" y="2989"/>
                              <a:ext cx="542" cy="21"/>
                            </a:xfrm>
                            <a:custGeom>
                              <a:avLst/>
                              <a:gdLst>
                                <a:gd name="T0" fmla="*/ 540 w 541"/>
                                <a:gd name="T1" fmla="*/ 0 h 21"/>
                                <a:gd name="T2" fmla="*/ 521 w 541"/>
                                <a:gd name="T3" fmla="*/ 19 h 21"/>
                                <a:gd name="T4" fmla="*/ 10 w 541"/>
                                <a:gd name="T5" fmla="*/ 20 h 21"/>
                                <a:gd name="T6" fmla="*/ 0 w 541"/>
                                <a:gd name="T7" fmla="*/ 0 h 21"/>
                                <a:gd name="T8" fmla="*/ 540 w 541"/>
                                <a:gd name="T9" fmla="*/ 0 h 2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41" h="21">
                                  <a:moveTo>
                                    <a:pt x="540" y="0"/>
                                  </a:moveTo>
                                  <a:lnTo>
                                    <a:pt x="521" y="19"/>
                                  </a:lnTo>
                                  <a:lnTo>
                                    <a:pt x="10" y="2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540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742" name="Freeform 31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28" y="2989"/>
                              <a:ext cx="54" cy="74"/>
                            </a:xfrm>
                            <a:custGeom>
                              <a:avLst/>
                              <a:gdLst>
                                <a:gd name="T0" fmla="*/ 19 w 54"/>
                                <a:gd name="T1" fmla="*/ 0 h 74"/>
                                <a:gd name="T2" fmla="*/ 53 w 54"/>
                                <a:gd name="T3" fmla="*/ 73 h 74"/>
                                <a:gd name="T4" fmla="*/ 15 w 54"/>
                                <a:gd name="T5" fmla="*/ 54 h 74"/>
                                <a:gd name="T6" fmla="*/ 0 w 54"/>
                                <a:gd name="T7" fmla="*/ 20 h 74"/>
                                <a:gd name="T8" fmla="*/ 19 w 54"/>
                                <a:gd name="T9" fmla="*/ 0 h 7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4" h="74">
                                  <a:moveTo>
                                    <a:pt x="19" y="0"/>
                                  </a:moveTo>
                                  <a:lnTo>
                                    <a:pt x="53" y="73"/>
                                  </a:lnTo>
                                  <a:lnTo>
                                    <a:pt x="15" y="54"/>
                                  </a:lnTo>
                                  <a:lnTo>
                                    <a:pt x="0" y="20"/>
                                  </a:lnTo>
                                  <a:lnTo>
                                    <a:pt x="19" y="0"/>
                                  </a:lnTo>
                                </a:path>
                              </a:pathLst>
                            </a:custGeom>
                            <a:solidFill>
                              <a:srgbClr val="9F9F9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743" name="Freeform 31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34" y="3043"/>
                              <a:ext cx="549" cy="23"/>
                            </a:xfrm>
                            <a:custGeom>
                              <a:avLst/>
                              <a:gdLst>
                                <a:gd name="T0" fmla="*/ 547 w 548"/>
                                <a:gd name="T1" fmla="*/ 19 h 23"/>
                                <a:gd name="T2" fmla="*/ 507 w 548"/>
                                <a:gd name="T3" fmla="*/ 0 h 23"/>
                                <a:gd name="T4" fmla="*/ 0 w 548"/>
                                <a:gd name="T5" fmla="*/ 0 h 23"/>
                                <a:gd name="T6" fmla="*/ 10 w 548"/>
                                <a:gd name="T7" fmla="*/ 22 h 23"/>
                                <a:gd name="T8" fmla="*/ 547 w 548"/>
                                <a:gd name="T9" fmla="*/ 19 h 2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48" h="23">
                                  <a:moveTo>
                                    <a:pt x="547" y="19"/>
                                  </a:moveTo>
                                  <a:lnTo>
                                    <a:pt x="507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10" y="22"/>
                                  </a:lnTo>
                                  <a:lnTo>
                                    <a:pt x="547" y="19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744" name="Freeform 31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16" y="3010"/>
                              <a:ext cx="528" cy="35"/>
                            </a:xfrm>
                            <a:custGeom>
                              <a:avLst/>
                              <a:gdLst>
                                <a:gd name="T0" fmla="*/ 0 w 527"/>
                                <a:gd name="T1" fmla="*/ 0 h 35"/>
                                <a:gd name="T2" fmla="*/ 511 w 527"/>
                                <a:gd name="T3" fmla="*/ 0 h 35"/>
                                <a:gd name="T4" fmla="*/ 526 w 527"/>
                                <a:gd name="T5" fmla="*/ 34 h 35"/>
                                <a:gd name="T6" fmla="*/ 18 w 527"/>
                                <a:gd name="T7" fmla="*/ 34 h 35"/>
                                <a:gd name="T8" fmla="*/ 0 w 527"/>
                                <a:gd name="T9" fmla="*/ 0 h 3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527" h="35">
                                  <a:moveTo>
                                    <a:pt x="0" y="0"/>
                                  </a:moveTo>
                                  <a:lnTo>
                                    <a:pt x="511" y="0"/>
                                  </a:lnTo>
                                  <a:lnTo>
                                    <a:pt x="526" y="34"/>
                                  </a:lnTo>
                                  <a:lnTo>
                                    <a:pt x="18" y="34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DFDFD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46745" name="Freeform 3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61" y="3149"/>
                            <a:ext cx="1050" cy="653"/>
                          </a:xfrm>
                          <a:custGeom>
                            <a:avLst/>
                            <a:gdLst>
                              <a:gd name="T0" fmla="*/ 744 w 1050"/>
                              <a:gd name="T1" fmla="*/ 0 h 654"/>
                              <a:gd name="T2" fmla="*/ 0 w 1050"/>
                              <a:gd name="T3" fmla="*/ 23 h 654"/>
                              <a:gd name="T4" fmla="*/ 279 w 1050"/>
                              <a:gd name="T5" fmla="*/ 653 h 654"/>
                              <a:gd name="T6" fmla="*/ 1049 w 1050"/>
                              <a:gd name="T7" fmla="*/ 583 h 654"/>
                              <a:gd name="T8" fmla="*/ 744 w 1050"/>
                              <a:gd name="T9" fmla="*/ 0 h 65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050" h="654">
                                <a:moveTo>
                                  <a:pt x="744" y="0"/>
                                </a:moveTo>
                                <a:lnTo>
                                  <a:pt x="0" y="23"/>
                                </a:lnTo>
                                <a:lnTo>
                                  <a:pt x="279" y="653"/>
                                </a:lnTo>
                                <a:lnTo>
                                  <a:pt x="1049" y="583"/>
                                </a:lnTo>
                                <a:lnTo>
                                  <a:pt x="744" y="0"/>
                                </a:lnTo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26874" name="Group 3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52" y="2959"/>
                          <a:ext cx="360" cy="773"/>
                          <a:chOff x="2852" y="2959"/>
                          <a:chExt cx="360" cy="773"/>
                        </a:xfrm>
                      </p:grpSpPr>
                      <p:sp>
                        <p:nvSpPr>
                          <p:cNvPr id="146747" name="Freeform 3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05" y="3119"/>
                            <a:ext cx="306" cy="613"/>
                          </a:xfrm>
                          <a:custGeom>
                            <a:avLst/>
                            <a:gdLst>
                              <a:gd name="T0" fmla="*/ 24 w 307"/>
                              <a:gd name="T1" fmla="*/ 0 h 614"/>
                              <a:gd name="T2" fmla="*/ 0 w 307"/>
                              <a:gd name="T3" fmla="*/ 29 h 614"/>
                              <a:gd name="T4" fmla="*/ 306 w 307"/>
                              <a:gd name="T5" fmla="*/ 613 h 614"/>
                              <a:gd name="T6" fmla="*/ 24 w 307"/>
                              <a:gd name="T7" fmla="*/ 0 h 6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307" h="614">
                                <a:moveTo>
                                  <a:pt x="24" y="0"/>
                                </a:moveTo>
                                <a:lnTo>
                                  <a:pt x="0" y="29"/>
                                </a:lnTo>
                                <a:lnTo>
                                  <a:pt x="306" y="613"/>
                                </a:lnTo>
                                <a:lnTo>
                                  <a:pt x="24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  <p:sp>
                        <p:nvSpPr>
                          <p:cNvPr id="146748" name="Freeform 3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2" y="2960"/>
                            <a:ext cx="78" cy="160"/>
                          </a:xfrm>
                          <a:custGeom>
                            <a:avLst/>
                            <a:gdLst>
                              <a:gd name="T0" fmla="*/ 0 w 78"/>
                              <a:gd name="T1" fmla="*/ 0 h 160"/>
                              <a:gd name="T2" fmla="*/ 77 w 78"/>
                              <a:gd name="T3" fmla="*/ 159 h 1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78" h="160">
                                <a:moveTo>
                                  <a:pt x="0" y="0"/>
                                </a:moveTo>
                                <a:lnTo>
                                  <a:pt x="77" y="15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26686" name="Group 3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42" y="3214"/>
                        <a:ext cx="493" cy="514"/>
                        <a:chOff x="2242" y="3214"/>
                        <a:chExt cx="493" cy="514"/>
                      </a:xfrm>
                    </p:grpSpPr>
                    <p:grpSp>
                      <p:nvGrpSpPr>
                        <p:cNvPr id="26739" name="Group 3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77" y="3214"/>
                          <a:ext cx="358" cy="504"/>
                          <a:chOff x="2377" y="3214"/>
                          <a:chExt cx="358" cy="504"/>
                        </a:xfrm>
                      </p:grpSpPr>
                      <p:grpSp>
                        <p:nvGrpSpPr>
                          <p:cNvPr id="26805" name="Group 3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77" y="3214"/>
                            <a:ext cx="156" cy="69"/>
                            <a:chOff x="2377" y="3214"/>
                            <a:chExt cx="156" cy="69"/>
                          </a:xfrm>
                        </p:grpSpPr>
                        <p:grpSp>
                          <p:nvGrpSpPr>
                            <p:cNvPr id="26862" name="Group 3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77" y="3214"/>
                              <a:ext cx="156" cy="69"/>
                              <a:chOff x="2377" y="3214"/>
                              <a:chExt cx="156" cy="69"/>
                            </a:xfrm>
                          </p:grpSpPr>
                          <p:sp>
                            <p:nvSpPr>
                              <p:cNvPr id="146753" name="Freeform 3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5" y="3214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54" name="Freeform 32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02" y="3263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55" name="Freeform 3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77" y="3219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756" name="Freeform 32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80" y="3215"/>
                              <a:ext cx="26" cy="49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9"/>
                                <a:gd name="T2" fmla="*/ 25 w 26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9">
                                  <a:moveTo>
                                    <a:pt x="0" y="0"/>
                                  </a:moveTo>
                                  <a:lnTo>
                                    <a:pt x="25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757" name="Oval 3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00" y="3227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758" name="Oval 3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0" y="3245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806" name="Group 3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05" y="3275"/>
                            <a:ext cx="156" cy="70"/>
                            <a:chOff x="2405" y="3275"/>
                            <a:chExt cx="156" cy="70"/>
                          </a:xfrm>
                        </p:grpSpPr>
                        <p:grpSp>
                          <p:nvGrpSpPr>
                            <p:cNvPr id="26855" name="Group 32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05" y="3275"/>
                              <a:ext cx="156" cy="70"/>
                              <a:chOff x="2405" y="3275"/>
                              <a:chExt cx="156" cy="70"/>
                            </a:xfrm>
                          </p:grpSpPr>
                          <p:sp>
                            <p:nvSpPr>
                              <p:cNvPr id="146761" name="Freeform 3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14" y="3275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62" name="Freeform 3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30" y="3324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63" name="Freeform 3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05" y="3280"/>
                                <a:ext cx="36" cy="66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764" name="Freeform 3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09" y="3277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765" name="Oval 3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28" y="3288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766" name="Oval 3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39" y="3306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807" name="Group 3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35" y="3338"/>
                            <a:ext cx="156" cy="70"/>
                            <a:chOff x="2435" y="3338"/>
                            <a:chExt cx="156" cy="70"/>
                          </a:xfrm>
                        </p:grpSpPr>
                        <p:grpSp>
                          <p:nvGrpSpPr>
                            <p:cNvPr id="26848" name="Group 3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35" y="3338"/>
                              <a:ext cx="156" cy="70"/>
                              <a:chOff x="2435" y="3338"/>
                              <a:chExt cx="156" cy="70"/>
                            </a:xfrm>
                          </p:grpSpPr>
                          <p:sp>
                            <p:nvSpPr>
                              <p:cNvPr id="146769" name="Freeform 3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4" y="3339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70" name="Freeform 3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0" y="3387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71" name="Freeform 3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35" y="3343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772" name="Freeform 3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39" y="3341"/>
                              <a:ext cx="25" cy="47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773" name="Oval 3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58" y="335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774" name="Oval 34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68" y="336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808" name="Group 3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64" y="3400"/>
                            <a:ext cx="156" cy="69"/>
                            <a:chOff x="2464" y="3400"/>
                            <a:chExt cx="156" cy="69"/>
                          </a:xfrm>
                        </p:grpSpPr>
                        <p:grpSp>
                          <p:nvGrpSpPr>
                            <p:cNvPr id="26841" name="Group 34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64" y="3400"/>
                              <a:ext cx="156" cy="69"/>
                              <a:chOff x="2464" y="3400"/>
                              <a:chExt cx="156" cy="69"/>
                            </a:xfrm>
                          </p:grpSpPr>
                          <p:sp>
                            <p:nvSpPr>
                              <p:cNvPr id="146777" name="Freeform 3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72" y="3400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78" name="Freeform 34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89" y="3449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79" name="Freeform 3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4" y="3405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8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8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8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780" name="Freeform 34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67" y="3401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781" name="Oval 3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87" y="3413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782" name="Oval 35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96" y="3431"/>
                              <a:ext cx="6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809" name="Group 3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92" y="3461"/>
                            <a:ext cx="156" cy="69"/>
                            <a:chOff x="2492" y="3461"/>
                            <a:chExt cx="156" cy="69"/>
                          </a:xfrm>
                        </p:grpSpPr>
                        <p:grpSp>
                          <p:nvGrpSpPr>
                            <p:cNvPr id="26834" name="Group 35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92" y="3461"/>
                              <a:ext cx="156" cy="69"/>
                              <a:chOff x="2492" y="3461"/>
                              <a:chExt cx="156" cy="69"/>
                            </a:xfrm>
                          </p:grpSpPr>
                          <p:sp>
                            <p:nvSpPr>
                              <p:cNvPr id="146785" name="Freeform 35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01" y="3461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86" name="Freeform 3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17" y="3510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87" name="Freeform 3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92" y="3466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788" name="Freeform 35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95" y="3462"/>
                              <a:ext cx="25" cy="49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789" name="Oval 35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15" y="3474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790" name="Oval 35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25" y="3492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810" name="Group 35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21" y="3524"/>
                            <a:ext cx="156" cy="69"/>
                            <a:chOff x="2521" y="3524"/>
                            <a:chExt cx="156" cy="69"/>
                          </a:xfrm>
                        </p:grpSpPr>
                        <p:grpSp>
                          <p:nvGrpSpPr>
                            <p:cNvPr id="26827" name="Group 36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1" y="3524"/>
                              <a:ext cx="156" cy="69"/>
                              <a:chOff x="2521" y="3524"/>
                              <a:chExt cx="156" cy="69"/>
                            </a:xfrm>
                          </p:grpSpPr>
                          <p:sp>
                            <p:nvSpPr>
                              <p:cNvPr id="146793" name="Freeform 36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29" y="3525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94" name="Freeform 3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46" y="3573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795" name="Freeform 3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21" y="3530"/>
                                <a:ext cx="35" cy="64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796" name="Freeform 3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23" y="3526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9"/>
                                <a:gd name="T2" fmla="*/ 25 w 26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9">
                                  <a:moveTo>
                                    <a:pt x="0" y="0"/>
                                  </a:moveTo>
                                  <a:lnTo>
                                    <a:pt x="25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797" name="Oval 3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44" y="3536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798" name="Oval 36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3556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811" name="Group 3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51" y="3585"/>
                            <a:ext cx="156" cy="70"/>
                            <a:chOff x="2551" y="3585"/>
                            <a:chExt cx="156" cy="70"/>
                          </a:xfrm>
                        </p:grpSpPr>
                        <p:grpSp>
                          <p:nvGrpSpPr>
                            <p:cNvPr id="26820" name="Group 36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51" y="3585"/>
                              <a:ext cx="156" cy="70"/>
                              <a:chOff x="2551" y="3585"/>
                              <a:chExt cx="156" cy="70"/>
                            </a:xfrm>
                          </p:grpSpPr>
                          <p:sp>
                            <p:nvSpPr>
                              <p:cNvPr id="146801" name="Freeform 3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59" y="3585"/>
                                <a:ext cx="148" cy="56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9 h 56"/>
                                  <a:gd name="T2" fmla="*/ 26 w 148"/>
                                  <a:gd name="T3" fmla="*/ 55 h 56"/>
                                  <a:gd name="T4" fmla="*/ 0 w 148"/>
                                  <a:gd name="T5" fmla="*/ 6 h 56"/>
                                  <a:gd name="T6" fmla="*/ 122 w 148"/>
                                  <a:gd name="T7" fmla="*/ 0 h 56"/>
                                  <a:gd name="T8" fmla="*/ 147 w 148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6">
                                    <a:moveTo>
                                      <a:pt x="147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02" name="Freeform 3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76" y="3635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03" name="Freeform 3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51" y="3590"/>
                                <a:ext cx="35" cy="66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5"/>
                                  <a:gd name="T2" fmla="*/ 25 w 35"/>
                                  <a:gd name="T3" fmla="*/ 64 h 65"/>
                                  <a:gd name="T4" fmla="*/ 0 w 35"/>
                                  <a:gd name="T5" fmla="*/ 14 h 65"/>
                                  <a:gd name="T6" fmla="*/ 8 w 35"/>
                                  <a:gd name="T7" fmla="*/ 0 h 65"/>
                                  <a:gd name="T8" fmla="*/ 34 w 35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5">
                                    <a:moveTo>
                                      <a:pt x="34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804" name="Freeform 3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53" y="3587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05" name="Oval 3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74" y="359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806" name="Oval 3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83" y="3616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812" name="Group 3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9" y="3648"/>
                            <a:ext cx="156" cy="70"/>
                            <a:chOff x="2579" y="3648"/>
                            <a:chExt cx="156" cy="70"/>
                          </a:xfrm>
                        </p:grpSpPr>
                        <p:grpSp>
                          <p:nvGrpSpPr>
                            <p:cNvPr id="26813" name="Group 37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79" y="3648"/>
                              <a:ext cx="156" cy="70"/>
                              <a:chOff x="2579" y="3648"/>
                              <a:chExt cx="156" cy="70"/>
                            </a:xfrm>
                          </p:grpSpPr>
                          <p:sp>
                            <p:nvSpPr>
                              <p:cNvPr id="146809" name="Freeform 3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88" y="3648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10" name="Freeform 37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04" y="3697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11" name="Freeform 37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79" y="3653"/>
                                <a:ext cx="36" cy="66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812" name="Freeform 38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682" y="3650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13" name="Oval 38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02" y="3662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814" name="Oval 3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12" y="367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</p:grpSp>
                    <p:grpSp>
                      <p:nvGrpSpPr>
                        <p:cNvPr id="26740" name="Group 3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42" y="3224"/>
                          <a:ext cx="358" cy="504"/>
                          <a:chOff x="2242" y="3224"/>
                          <a:chExt cx="358" cy="504"/>
                        </a:xfrm>
                      </p:grpSpPr>
                      <p:grpSp>
                        <p:nvGrpSpPr>
                          <p:cNvPr id="26741" name="Group 3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42" y="3224"/>
                            <a:ext cx="156" cy="70"/>
                            <a:chOff x="2242" y="3224"/>
                            <a:chExt cx="156" cy="70"/>
                          </a:xfrm>
                        </p:grpSpPr>
                        <p:grpSp>
                          <p:nvGrpSpPr>
                            <p:cNvPr id="26798" name="Group 38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42" y="3224"/>
                              <a:ext cx="156" cy="70"/>
                              <a:chOff x="2242" y="3224"/>
                              <a:chExt cx="156" cy="70"/>
                            </a:xfrm>
                          </p:grpSpPr>
                          <p:sp>
                            <p:nvSpPr>
                              <p:cNvPr id="146818" name="Freeform 38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50" y="3224"/>
                                <a:ext cx="148" cy="56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9 h 56"/>
                                  <a:gd name="T2" fmla="*/ 26 w 148"/>
                                  <a:gd name="T3" fmla="*/ 55 h 56"/>
                                  <a:gd name="T4" fmla="*/ 0 w 148"/>
                                  <a:gd name="T5" fmla="*/ 6 h 56"/>
                                  <a:gd name="T6" fmla="*/ 122 w 148"/>
                                  <a:gd name="T7" fmla="*/ 0 h 56"/>
                                  <a:gd name="T8" fmla="*/ 147 w 148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6">
                                    <a:moveTo>
                                      <a:pt x="147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19" name="Freeform 38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67" y="3273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20" name="Freeform 38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42" y="3229"/>
                                <a:ext cx="35" cy="66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5"/>
                                  <a:gd name="T2" fmla="*/ 25 w 35"/>
                                  <a:gd name="T3" fmla="*/ 64 h 65"/>
                                  <a:gd name="T4" fmla="*/ 0 w 35"/>
                                  <a:gd name="T5" fmla="*/ 14 h 65"/>
                                  <a:gd name="T6" fmla="*/ 8 w 35"/>
                                  <a:gd name="T7" fmla="*/ 0 h 65"/>
                                  <a:gd name="T8" fmla="*/ 34 w 35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5">
                                    <a:moveTo>
                                      <a:pt x="34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821" name="Freeform 3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44" y="3226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22" name="Oval 39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65" y="3237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823" name="Oval 3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74" y="3255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742" name="Group 3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70" y="3286"/>
                            <a:ext cx="156" cy="69"/>
                            <a:chOff x="2270" y="3286"/>
                            <a:chExt cx="156" cy="69"/>
                          </a:xfrm>
                        </p:grpSpPr>
                        <p:grpSp>
                          <p:nvGrpSpPr>
                            <p:cNvPr id="26791" name="Group 39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70" y="3286"/>
                              <a:ext cx="156" cy="69"/>
                              <a:chOff x="2270" y="3286"/>
                              <a:chExt cx="156" cy="69"/>
                            </a:xfrm>
                          </p:grpSpPr>
                          <p:sp>
                            <p:nvSpPr>
                              <p:cNvPr id="146826" name="Freeform 39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79" y="3286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27" name="Freeform 39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95" y="3335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28" name="Freeform 3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70" y="3290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829" name="Freeform 3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73" y="3286"/>
                              <a:ext cx="25" cy="49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30" name="Oval 3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93" y="3298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831" name="Oval 39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03" y="3316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743" name="Group 40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00" y="3349"/>
                            <a:ext cx="156" cy="69"/>
                            <a:chOff x="2300" y="3349"/>
                            <a:chExt cx="156" cy="69"/>
                          </a:xfrm>
                        </p:grpSpPr>
                        <p:grpSp>
                          <p:nvGrpSpPr>
                            <p:cNvPr id="26784" name="Group 40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00" y="3349"/>
                              <a:ext cx="156" cy="69"/>
                              <a:chOff x="2300" y="3349"/>
                              <a:chExt cx="156" cy="69"/>
                            </a:xfrm>
                          </p:grpSpPr>
                          <p:sp>
                            <p:nvSpPr>
                              <p:cNvPr id="146834" name="Freeform 4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09" y="3349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35" name="Freeform 4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25" y="3397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36" name="Freeform 40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00" y="3354"/>
                                <a:ext cx="36" cy="64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837" name="Freeform 4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03" y="3350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38" name="Oval 40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23" y="336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839" name="Oval 40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33" y="3380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744" name="Group 4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29" y="3410"/>
                            <a:ext cx="156" cy="69"/>
                            <a:chOff x="2329" y="3410"/>
                            <a:chExt cx="156" cy="69"/>
                          </a:xfrm>
                        </p:grpSpPr>
                        <p:grpSp>
                          <p:nvGrpSpPr>
                            <p:cNvPr id="26777" name="Group 40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29" y="3410"/>
                              <a:ext cx="156" cy="69"/>
                              <a:chOff x="2329" y="3410"/>
                              <a:chExt cx="156" cy="69"/>
                            </a:xfrm>
                          </p:grpSpPr>
                          <p:sp>
                            <p:nvSpPr>
                              <p:cNvPr id="146842" name="Freeform 4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37" y="3410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6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43" name="Freeform 4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54" y="3459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44" name="Freeform 4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29" y="3415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845" name="Freeform 41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31" y="3412"/>
                              <a:ext cx="26" cy="48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46" name="Oval 41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52" y="3423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847" name="Oval 4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61" y="344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745" name="Group 4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57" y="3471"/>
                            <a:ext cx="156" cy="70"/>
                            <a:chOff x="2357" y="3471"/>
                            <a:chExt cx="156" cy="70"/>
                          </a:xfrm>
                        </p:grpSpPr>
                        <p:grpSp>
                          <p:nvGrpSpPr>
                            <p:cNvPr id="26770" name="Group 4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57" y="3471"/>
                              <a:ext cx="156" cy="70"/>
                              <a:chOff x="2357" y="3471"/>
                              <a:chExt cx="156" cy="70"/>
                            </a:xfrm>
                          </p:grpSpPr>
                          <p:sp>
                            <p:nvSpPr>
                              <p:cNvPr id="146850" name="Freeform 4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66" y="3471"/>
                                <a:ext cx="147" cy="56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9 h 56"/>
                                  <a:gd name="T2" fmla="*/ 26 w 147"/>
                                  <a:gd name="T3" fmla="*/ 55 h 56"/>
                                  <a:gd name="T4" fmla="*/ 0 w 147"/>
                                  <a:gd name="T5" fmla="*/ 6 h 56"/>
                                  <a:gd name="T6" fmla="*/ 121 w 147"/>
                                  <a:gd name="T7" fmla="*/ 0 h 56"/>
                                  <a:gd name="T8" fmla="*/ 146 w 147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6">
                                    <a:moveTo>
                                      <a:pt x="146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51" name="Freeform 41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2" y="3520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10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52" name="Freeform 4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57" y="3476"/>
                                <a:ext cx="36" cy="66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5"/>
                                  <a:gd name="T2" fmla="*/ 25 w 36"/>
                                  <a:gd name="T3" fmla="*/ 64 h 65"/>
                                  <a:gd name="T4" fmla="*/ 0 w 36"/>
                                  <a:gd name="T5" fmla="*/ 14 h 65"/>
                                  <a:gd name="T6" fmla="*/ 9 w 36"/>
                                  <a:gd name="T7" fmla="*/ 0 h 65"/>
                                  <a:gd name="T8" fmla="*/ 35 w 36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5">
                                    <a:moveTo>
                                      <a:pt x="35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853" name="Freeform 4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60" y="3473"/>
                              <a:ext cx="25" cy="48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8"/>
                                <a:gd name="T2" fmla="*/ 24 w 25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8">
                                  <a:moveTo>
                                    <a:pt x="0" y="0"/>
                                  </a:moveTo>
                                  <a:lnTo>
                                    <a:pt x="24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54" name="Oval 42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80" y="3484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855" name="Oval 4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90" y="3502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746" name="Group 4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86" y="3534"/>
                            <a:ext cx="156" cy="70"/>
                            <a:chOff x="2386" y="3534"/>
                            <a:chExt cx="156" cy="70"/>
                          </a:xfrm>
                        </p:grpSpPr>
                        <p:grpSp>
                          <p:nvGrpSpPr>
                            <p:cNvPr id="26763" name="Group 42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86" y="3534"/>
                              <a:ext cx="156" cy="70"/>
                              <a:chOff x="2386" y="3534"/>
                              <a:chExt cx="156" cy="70"/>
                            </a:xfrm>
                          </p:grpSpPr>
                          <p:sp>
                            <p:nvSpPr>
                              <p:cNvPr id="146858" name="Freeform 42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4" y="3534"/>
                                <a:ext cx="148" cy="56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9 h 56"/>
                                  <a:gd name="T2" fmla="*/ 26 w 148"/>
                                  <a:gd name="T3" fmla="*/ 55 h 56"/>
                                  <a:gd name="T4" fmla="*/ 0 w 148"/>
                                  <a:gd name="T5" fmla="*/ 6 h 56"/>
                                  <a:gd name="T6" fmla="*/ 122 w 148"/>
                                  <a:gd name="T7" fmla="*/ 0 h 56"/>
                                  <a:gd name="T8" fmla="*/ 147 w 148"/>
                                  <a:gd name="T9" fmla="*/ 49 h 5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6">
                                    <a:moveTo>
                                      <a:pt x="147" y="49"/>
                                    </a:moveTo>
                                    <a:lnTo>
                                      <a:pt x="26" y="55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59" name="Freeform 4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11" y="3583"/>
                                <a:ext cx="130" cy="21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1"/>
                                  <a:gd name="T2" fmla="*/ 119 w 131"/>
                                  <a:gd name="T3" fmla="*/ 13 h 21"/>
                                  <a:gd name="T4" fmla="*/ 0 w 131"/>
                                  <a:gd name="T5" fmla="*/ 20 h 21"/>
                                  <a:gd name="T6" fmla="*/ 9 w 131"/>
                                  <a:gd name="T7" fmla="*/ 6 h 21"/>
                                  <a:gd name="T8" fmla="*/ 130 w 131"/>
                                  <a:gd name="T9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1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9" y="6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60" name="Freeform 4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6" y="3539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5"/>
                                  <a:gd name="T2" fmla="*/ 25 w 35"/>
                                  <a:gd name="T3" fmla="*/ 64 h 65"/>
                                  <a:gd name="T4" fmla="*/ 0 w 35"/>
                                  <a:gd name="T5" fmla="*/ 14 h 65"/>
                                  <a:gd name="T6" fmla="*/ 8 w 35"/>
                                  <a:gd name="T7" fmla="*/ 0 h 65"/>
                                  <a:gd name="T8" fmla="*/ 34 w 35"/>
                                  <a:gd name="T9" fmla="*/ 49 h 6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5">
                                    <a:moveTo>
                                      <a:pt x="34" y="49"/>
                                    </a:moveTo>
                                    <a:lnTo>
                                      <a:pt x="25" y="64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861" name="Freeform 42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88" y="3536"/>
                              <a:ext cx="26" cy="47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8"/>
                                <a:gd name="T2" fmla="*/ 25 w 26"/>
                                <a:gd name="T3" fmla="*/ 47 h 4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8">
                                  <a:moveTo>
                                    <a:pt x="0" y="0"/>
                                  </a:moveTo>
                                  <a:lnTo>
                                    <a:pt x="25" y="4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62" name="Oval 4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09" y="3547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863" name="Oval 4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8" y="3565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747" name="Group 4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16" y="3596"/>
                            <a:ext cx="156" cy="69"/>
                            <a:chOff x="2416" y="3596"/>
                            <a:chExt cx="156" cy="69"/>
                          </a:xfrm>
                        </p:grpSpPr>
                        <p:grpSp>
                          <p:nvGrpSpPr>
                            <p:cNvPr id="26756" name="Group 4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16" y="3596"/>
                              <a:ext cx="156" cy="69"/>
                              <a:chOff x="2416" y="3596"/>
                              <a:chExt cx="156" cy="69"/>
                            </a:xfrm>
                          </p:grpSpPr>
                          <p:sp>
                            <p:nvSpPr>
                              <p:cNvPr id="146866" name="Freeform 4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24" y="3596"/>
                                <a:ext cx="148" cy="55"/>
                              </a:xfrm>
                              <a:custGeom>
                                <a:avLst/>
                                <a:gdLst>
                                  <a:gd name="T0" fmla="*/ 147 w 148"/>
                                  <a:gd name="T1" fmla="*/ 48 h 55"/>
                                  <a:gd name="T2" fmla="*/ 26 w 148"/>
                                  <a:gd name="T3" fmla="*/ 54 h 55"/>
                                  <a:gd name="T4" fmla="*/ 0 w 148"/>
                                  <a:gd name="T5" fmla="*/ 5 h 55"/>
                                  <a:gd name="T6" fmla="*/ 122 w 148"/>
                                  <a:gd name="T7" fmla="*/ 0 h 55"/>
                                  <a:gd name="T8" fmla="*/ 147 w 148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8" h="55">
                                    <a:moveTo>
                                      <a:pt x="147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2" y="0"/>
                                    </a:lnTo>
                                    <a:lnTo>
                                      <a:pt x="147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67" name="Freeform 43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1" y="3645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9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9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68" name="Freeform 4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16" y="3601"/>
                                <a:ext cx="35" cy="65"/>
                              </a:xfrm>
                              <a:custGeom>
                                <a:avLst/>
                                <a:gdLst>
                                  <a:gd name="T0" fmla="*/ 34 w 35"/>
                                  <a:gd name="T1" fmla="*/ 49 h 64"/>
                                  <a:gd name="T2" fmla="*/ 25 w 35"/>
                                  <a:gd name="T3" fmla="*/ 63 h 64"/>
                                  <a:gd name="T4" fmla="*/ 0 w 35"/>
                                  <a:gd name="T5" fmla="*/ 14 h 64"/>
                                  <a:gd name="T6" fmla="*/ 8 w 35"/>
                                  <a:gd name="T7" fmla="*/ 0 h 64"/>
                                  <a:gd name="T8" fmla="*/ 34 w 35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5" h="64">
                                    <a:moveTo>
                                      <a:pt x="34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34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869" name="Freeform 4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18" y="3597"/>
                              <a:ext cx="26" cy="49"/>
                            </a:xfrm>
                            <a:custGeom>
                              <a:avLst/>
                              <a:gdLst>
                                <a:gd name="T0" fmla="*/ 0 w 26"/>
                                <a:gd name="T1" fmla="*/ 0 h 49"/>
                                <a:gd name="T2" fmla="*/ 25 w 26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6" h="49">
                                  <a:moveTo>
                                    <a:pt x="0" y="0"/>
                                  </a:moveTo>
                                  <a:lnTo>
                                    <a:pt x="25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70" name="Oval 4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39" y="3609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871" name="Oval 43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48" y="3627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6748" name="Group 4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44" y="3659"/>
                            <a:ext cx="156" cy="69"/>
                            <a:chOff x="2444" y="3659"/>
                            <a:chExt cx="156" cy="69"/>
                          </a:xfrm>
                        </p:grpSpPr>
                        <p:grpSp>
                          <p:nvGrpSpPr>
                            <p:cNvPr id="26749" name="Group 4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44" y="3659"/>
                              <a:ext cx="156" cy="69"/>
                              <a:chOff x="2444" y="3659"/>
                              <a:chExt cx="156" cy="69"/>
                            </a:xfrm>
                          </p:grpSpPr>
                          <p:sp>
                            <p:nvSpPr>
                              <p:cNvPr id="146874" name="Freeform 4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53" y="3659"/>
                                <a:ext cx="147" cy="55"/>
                              </a:xfrm>
                              <a:custGeom>
                                <a:avLst/>
                                <a:gdLst>
                                  <a:gd name="T0" fmla="*/ 146 w 147"/>
                                  <a:gd name="T1" fmla="*/ 48 h 55"/>
                                  <a:gd name="T2" fmla="*/ 26 w 147"/>
                                  <a:gd name="T3" fmla="*/ 54 h 55"/>
                                  <a:gd name="T4" fmla="*/ 0 w 147"/>
                                  <a:gd name="T5" fmla="*/ 5 h 55"/>
                                  <a:gd name="T6" fmla="*/ 121 w 147"/>
                                  <a:gd name="T7" fmla="*/ 0 h 55"/>
                                  <a:gd name="T8" fmla="*/ 146 w 147"/>
                                  <a:gd name="T9" fmla="*/ 48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47" h="55">
                                    <a:moveTo>
                                      <a:pt x="146" y="48"/>
                                    </a:moveTo>
                                    <a:lnTo>
                                      <a:pt x="26" y="54"/>
                                    </a:lnTo>
                                    <a:lnTo>
                                      <a:pt x="0" y="5"/>
                                    </a:lnTo>
                                    <a:lnTo>
                                      <a:pt x="121" y="0"/>
                                    </a:lnTo>
                                    <a:lnTo>
                                      <a:pt x="146" y="48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75" name="Freeform 4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9" y="3708"/>
                                <a:ext cx="130" cy="20"/>
                              </a:xfrm>
                              <a:custGeom>
                                <a:avLst/>
                                <a:gdLst>
                                  <a:gd name="T0" fmla="*/ 130 w 131"/>
                                  <a:gd name="T1" fmla="*/ 0 h 20"/>
                                  <a:gd name="T2" fmla="*/ 119 w 131"/>
                                  <a:gd name="T3" fmla="*/ 13 h 20"/>
                                  <a:gd name="T4" fmla="*/ 0 w 131"/>
                                  <a:gd name="T5" fmla="*/ 19 h 20"/>
                                  <a:gd name="T6" fmla="*/ 10 w 131"/>
                                  <a:gd name="T7" fmla="*/ 5 h 20"/>
                                  <a:gd name="T8" fmla="*/ 130 w 131"/>
                                  <a:gd name="T9" fmla="*/ 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31" h="20">
                                    <a:moveTo>
                                      <a:pt x="130" y="0"/>
                                    </a:moveTo>
                                    <a:lnTo>
                                      <a:pt x="119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5"/>
                                    </a:lnTo>
                                    <a:lnTo>
                                      <a:pt x="130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6876" name="Freeform 4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44" y="3664"/>
                                <a:ext cx="36" cy="65"/>
                              </a:xfrm>
                              <a:custGeom>
                                <a:avLst/>
                                <a:gdLst>
                                  <a:gd name="T0" fmla="*/ 35 w 36"/>
                                  <a:gd name="T1" fmla="*/ 49 h 64"/>
                                  <a:gd name="T2" fmla="*/ 25 w 36"/>
                                  <a:gd name="T3" fmla="*/ 63 h 64"/>
                                  <a:gd name="T4" fmla="*/ 0 w 36"/>
                                  <a:gd name="T5" fmla="*/ 14 h 64"/>
                                  <a:gd name="T6" fmla="*/ 9 w 36"/>
                                  <a:gd name="T7" fmla="*/ 0 h 64"/>
                                  <a:gd name="T8" fmla="*/ 35 w 36"/>
                                  <a:gd name="T9" fmla="*/ 49 h 6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6" h="64">
                                    <a:moveTo>
                                      <a:pt x="35" y="49"/>
                                    </a:moveTo>
                                    <a:lnTo>
                                      <a:pt x="25" y="63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35" y="49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6877" name="Freeform 44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47" y="3660"/>
                              <a:ext cx="25" cy="49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0 h 49"/>
                                <a:gd name="T2" fmla="*/ 24 w 25"/>
                                <a:gd name="T3" fmla="*/ 48 h 4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25" h="49">
                                  <a:moveTo>
                                    <a:pt x="0" y="0"/>
                                  </a:moveTo>
                                  <a:lnTo>
                                    <a:pt x="24" y="4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78" name="Oval 4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67" y="3671"/>
                              <a:ext cx="6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6879" name="Oval 4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77" y="3690"/>
                              <a:ext cx="5" cy="2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6687" name="Group 4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7" y="3309"/>
                        <a:ext cx="348" cy="279"/>
                        <a:chOff x="2737" y="3309"/>
                        <a:chExt cx="348" cy="279"/>
                      </a:xfrm>
                    </p:grpSpPr>
                    <p:grpSp>
                      <p:nvGrpSpPr>
                        <p:cNvPr id="26688" name="Group 4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90" y="3309"/>
                          <a:ext cx="195" cy="273"/>
                          <a:chOff x="2890" y="3309"/>
                          <a:chExt cx="195" cy="273"/>
                        </a:xfrm>
                      </p:grpSpPr>
                      <p:grpSp>
                        <p:nvGrpSpPr>
                          <p:cNvPr id="26723" name="Group 4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90" y="3309"/>
                            <a:ext cx="91" cy="65"/>
                            <a:chOff x="2890" y="3309"/>
                            <a:chExt cx="91" cy="65"/>
                          </a:xfrm>
                        </p:grpSpPr>
                        <p:sp>
                          <p:nvSpPr>
                            <p:cNvPr id="146883" name="Freeform 45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94" y="3310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84" name="Freeform 45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19" y="3368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85" name="Freeform 4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90" y="3313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6724" name="Group 4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24" y="3378"/>
                            <a:ext cx="92" cy="64"/>
                            <a:chOff x="2924" y="3378"/>
                            <a:chExt cx="92" cy="64"/>
                          </a:xfrm>
                        </p:grpSpPr>
                        <p:sp>
                          <p:nvSpPr>
                            <p:cNvPr id="146887" name="Freeform 4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29" y="3379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88" name="Freeform 45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53" y="3438"/>
                              <a:ext cx="64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2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2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89" name="Freeform 45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24" y="3383"/>
                              <a:ext cx="27" cy="60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0"/>
                                <a:gd name="T2" fmla="*/ 0 w 27"/>
                                <a:gd name="T3" fmla="*/ 8 h 60"/>
                                <a:gd name="T4" fmla="*/ 22 w 27"/>
                                <a:gd name="T5" fmla="*/ 59 h 60"/>
                                <a:gd name="T6" fmla="*/ 26 w 27"/>
                                <a:gd name="T7" fmla="*/ 52 h 60"/>
                                <a:gd name="T8" fmla="*/ 4 w 27"/>
                                <a:gd name="T9" fmla="*/ 0 h 6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0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59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6725" name="Group 4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59" y="3448"/>
                            <a:ext cx="91" cy="65"/>
                            <a:chOff x="2959" y="3448"/>
                            <a:chExt cx="91" cy="65"/>
                          </a:xfrm>
                        </p:grpSpPr>
                        <p:sp>
                          <p:nvSpPr>
                            <p:cNvPr id="146891" name="Freeform 45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62" y="3449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92" name="Freeform 4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88" y="3507"/>
                              <a:ext cx="63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93" name="Freeform 4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59" y="3452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6726" name="Group 4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93" y="3517"/>
                            <a:ext cx="92" cy="65"/>
                            <a:chOff x="2993" y="3517"/>
                            <a:chExt cx="92" cy="65"/>
                          </a:xfrm>
                        </p:grpSpPr>
                        <p:sp>
                          <p:nvSpPr>
                            <p:cNvPr id="146895" name="Freeform 4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98" y="3518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96" name="Freeform 4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22" y="3577"/>
                              <a:ext cx="63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3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897" name="Freeform 4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93" y="3522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26689" name="Group 4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15" y="3312"/>
                          <a:ext cx="195" cy="273"/>
                          <a:chOff x="2815" y="3312"/>
                          <a:chExt cx="195" cy="273"/>
                        </a:xfrm>
                      </p:grpSpPr>
                      <p:grpSp>
                        <p:nvGrpSpPr>
                          <p:cNvPr id="26707" name="Group 4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15" y="3312"/>
                            <a:ext cx="91" cy="65"/>
                            <a:chOff x="2815" y="3312"/>
                            <a:chExt cx="91" cy="65"/>
                          </a:xfrm>
                        </p:grpSpPr>
                        <p:sp>
                          <p:nvSpPr>
                            <p:cNvPr id="146900" name="Freeform 4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20" y="3313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01" name="Freeform 46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5" y="3371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02" name="Freeform 4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16" y="3316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6708" name="Group 4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49" y="3381"/>
                            <a:ext cx="92" cy="64"/>
                            <a:chOff x="2849" y="3381"/>
                            <a:chExt cx="92" cy="64"/>
                          </a:xfrm>
                        </p:grpSpPr>
                        <p:sp>
                          <p:nvSpPr>
                            <p:cNvPr id="146904" name="Freeform 4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54" y="3382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1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1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05" name="Freeform 47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78" y="3440"/>
                              <a:ext cx="63" cy="6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6"/>
                                <a:gd name="T2" fmla="*/ 56 w 63"/>
                                <a:gd name="T3" fmla="*/ 3 h 6"/>
                                <a:gd name="T4" fmla="*/ 0 w 63"/>
                                <a:gd name="T5" fmla="*/ 5 h 6"/>
                                <a:gd name="T6" fmla="*/ 4 w 63"/>
                                <a:gd name="T7" fmla="*/ 2 h 6"/>
                                <a:gd name="T8" fmla="*/ 62 w 63"/>
                                <a:gd name="T9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6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5"/>
                                  </a:lnTo>
                                  <a:lnTo>
                                    <a:pt x="4" y="2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06" name="Freeform 4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9" y="3386"/>
                              <a:ext cx="27" cy="60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0"/>
                                <a:gd name="T2" fmla="*/ 0 w 27"/>
                                <a:gd name="T3" fmla="*/ 8 h 60"/>
                                <a:gd name="T4" fmla="*/ 22 w 27"/>
                                <a:gd name="T5" fmla="*/ 59 h 60"/>
                                <a:gd name="T6" fmla="*/ 26 w 27"/>
                                <a:gd name="T7" fmla="*/ 52 h 60"/>
                                <a:gd name="T8" fmla="*/ 4 w 27"/>
                                <a:gd name="T9" fmla="*/ 0 h 6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0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59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6709" name="Group 4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84" y="3451"/>
                            <a:ext cx="91" cy="65"/>
                            <a:chOff x="2884" y="3451"/>
                            <a:chExt cx="91" cy="65"/>
                          </a:xfrm>
                        </p:grpSpPr>
                        <p:sp>
                          <p:nvSpPr>
                            <p:cNvPr id="146908" name="Freeform 47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88" y="3451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09" name="Freeform 47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13" y="3510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10" name="Freeform 4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84" y="3455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6710" name="Group 47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18" y="3520"/>
                            <a:ext cx="92" cy="65"/>
                            <a:chOff x="2918" y="3520"/>
                            <a:chExt cx="92" cy="65"/>
                          </a:xfrm>
                        </p:grpSpPr>
                        <p:sp>
                          <p:nvSpPr>
                            <p:cNvPr id="146912" name="Freeform 48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23" y="3521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13" name="Freeform 4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47" y="3580"/>
                              <a:ext cx="63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3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14" name="Freeform 4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18" y="3525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26690" name="Group 4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37" y="3315"/>
                          <a:ext cx="195" cy="273"/>
                          <a:chOff x="2737" y="3315"/>
                          <a:chExt cx="195" cy="273"/>
                        </a:xfrm>
                      </p:grpSpPr>
                      <p:grpSp>
                        <p:nvGrpSpPr>
                          <p:cNvPr id="26691" name="Group 4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37" y="3315"/>
                            <a:ext cx="91" cy="65"/>
                            <a:chOff x="2737" y="3315"/>
                            <a:chExt cx="91" cy="65"/>
                          </a:xfrm>
                        </p:grpSpPr>
                        <p:sp>
                          <p:nvSpPr>
                            <p:cNvPr id="146917" name="Freeform 4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42" y="3315"/>
                              <a:ext cx="86" cy="56"/>
                            </a:xfrm>
                            <a:custGeom>
                              <a:avLst/>
                              <a:gdLst>
                                <a:gd name="T0" fmla="*/ 58 w 86"/>
                                <a:gd name="T1" fmla="*/ 0 h 56"/>
                                <a:gd name="T2" fmla="*/ 85 w 86"/>
                                <a:gd name="T3" fmla="*/ 52 h 56"/>
                                <a:gd name="T4" fmla="*/ 26 w 86"/>
                                <a:gd name="T5" fmla="*/ 55 h 56"/>
                                <a:gd name="T6" fmla="*/ 0 w 86"/>
                                <a:gd name="T7" fmla="*/ 3 h 56"/>
                                <a:gd name="T8" fmla="*/ 58 w 86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6" h="56">
                                  <a:moveTo>
                                    <a:pt x="58" y="0"/>
                                  </a:moveTo>
                                  <a:lnTo>
                                    <a:pt x="85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8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18" name="Freeform 4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66" y="3374"/>
                              <a:ext cx="62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19" name="Freeform 4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37" y="3319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6692" name="Group 48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71" y="3384"/>
                            <a:ext cx="92" cy="64"/>
                            <a:chOff x="2771" y="3384"/>
                            <a:chExt cx="92" cy="64"/>
                          </a:xfrm>
                        </p:grpSpPr>
                        <p:sp>
                          <p:nvSpPr>
                            <p:cNvPr id="146921" name="Freeform 4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76" y="3385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1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1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22" name="Freeform 4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00" y="3443"/>
                              <a:ext cx="64" cy="6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6"/>
                                <a:gd name="T2" fmla="*/ 56 w 63"/>
                                <a:gd name="T3" fmla="*/ 3 h 6"/>
                                <a:gd name="T4" fmla="*/ 0 w 63"/>
                                <a:gd name="T5" fmla="*/ 5 h 6"/>
                                <a:gd name="T6" fmla="*/ 4 w 63"/>
                                <a:gd name="T7" fmla="*/ 2 h 6"/>
                                <a:gd name="T8" fmla="*/ 62 w 63"/>
                                <a:gd name="T9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6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5"/>
                                  </a:lnTo>
                                  <a:lnTo>
                                    <a:pt x="4" y="2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23" name="Freeform 4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71" y="3389"/>
                              <a:ext cx="27" cy="60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0"/>
                                <a:gd name="T2" fmla="*/ 0 w 27"/>
                                <a:gd name="T3" fmla="*/ 8 h 60"/>
                                <a:gd name="T4" fmla="*/ 22 w 27"/>
                                <a:gd name="T5" fmla="*/ 59 h 60"/>
                                <a:gd name="T6" fmla="*/ 26 w 27"/>
                                <a:gd name="T7" fmla="*/ 52 h 60"/>
                                <a:gd name="T8" fmla="*/ 4 w 27"/>
                                <a:gd name="T9" fmla="*/ 0 h 6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0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59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6693" name="Group 4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06" y="3454"/>
                            <a:ext cx="91" cy="65"/>
                            <a:chOff x="2806" y="3454"/>
                            <a:chExt cx="91" cy="65"/>
                          </a:xfrm>
                        </p:grpSpPr>
                        <p:sp>
                          <p:nvSpPr>
                            <p:cNvPr id="146925" name="Freeform 4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10" y="3454"/>
                              <a:ext cx="88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7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7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26" name="Freeform 4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35" y="3513"/>
                              <a:ext cx="63" cy="5"/>
                            </a:xfrm>
                            <a:custGeom>
                              <a:avLst/>
                              <a:gdLst>
                                <a:gd name="T0" fmla="*/ 61 w 62"/>
                                <a:gd name="T1" fmla="*/ 0 h 5"/>
                                <a:gd name="T2" fmla="*/ 56 w 62"/>
                                <a:gd name="T3" fmla="*/ 3 h 5"/>
                                <a:gd name="T4" fmla="*/ 0 w 62"/>
                                <a:gd name="T5" fmla="*/ 4 h 5"/>
                                <a:gd name="T6" fmla="*/ 4 w 62"/>
                                <a:gd name="T7" fmla="*/ 1 h 5"/>
                                <a:gd name="T8" fmla="*/ 61 w 62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2" h="5">
                                  <a:moveTo>
                                    <a:pt x="61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27" name="Freeform 4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06" y="3458"/>
                              <a:ext cx="26" cy="61"/>
                            </a:xfrm>
                            <a:custGeom>
                              <a:avLst/>
                              <a:gdLst>
                                <a:gd name="T0" fmla="*/ 4 w 26"/>
                                <a:gd name="T1" fmla="*/ 0 h 61"/>
                                <a:gd name="T2" fmla="*/ 0 w 26"/>
                                <a:gd name="T3" fmla="*/ 8 h 61"/>
                                <a:gd name="T4" fmla="*/ 21 w 26"/>
                                <a:gd name="T5" fmla="*/ 60 h 61"/>
                                <a:gd name="T6" fmla="*/ 25 w 26"/>
                                <a:gd name="T7" fmla="*/ 52 h 61"/>
                                <a:gd name="T8" fmla="*/ 4 w 26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1" y="60"/>
                                  </a:lnTo>
                                  <a:lnTo>
                                    <a:pt x="25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6694" name="Group 4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40" y="3523"/>
                            <a:ext cx="92" cy="65"/>
                            <a:chOff x="2840" y="3523"/>
                            <a:chExt cx="92" cy="65"/>
                          </a:xfrm>
                        </p:grpSpPr>
                        <p:sp>
                          <p:nvSpPr>
                            <p:cNvPr id="146929" name="Freeform 4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6" y="3524"/>
                              <a:ext cx="87" cy="56"/>
                            </a:xfrm>
                            <a:custGeom>
                              <a:avLst/>
                              <a:gdLst>
                                <a:gd name="T0" fmla="*/ 59 w 87"/>
                                <a:gd name="T1" fmla="*/ 0 h 56"/>
                                <a:gd name="T2" fmla="*/ 86 w 87"/>
                                <a:gd name="T3" fmla="*/ 52 h 56"/>
                                <a:gd name="T4" fmla="*/ 26 w 87"/>
                                <a:gd name="T5" fmla="*/ 55 h 56"/>
                                <a:gd name="T6" fmla="*/ 0 w 87"/>
                                <a:gd name="T7" fmla="*/ 3 h 56"/>
                                <a:gd name="T8" fmla="*/ 59 w 87"/>
                                <a:gd name="T9" fmla="*/ 0 h 5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7" h="56">
                                  <a:moveTo>
                                    <a:pt x="59" y="0"/>
                                  </a:moveTo>
                                  <a:lnTo>
                                    <a:pt x="86" y="5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0" y="3"/>
                                  </a:lnTo>
                                  <a:lnTo>
                                    <a:pt x="5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30" name="Freeform 4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70" y="3583"/>
                              <a:ext cx="63" cy="5"/>
                            </a:xfrm>
                            <a:custGeom>
                              <a:avLst/>
                              <a:gdLst>
                                <a:gd name="T0" fmla="*/ 62 w 63"/>
                                <a:gd name="T1" fmla="*/ 0 h 5"/>
                                <a:gd name="T2" fmla="*/ 56 w 63"/>
                                <a:gd name="T3" fmla="*/ 3 h 5"/>
                                <a:gd name="T4" fmla="*/ 0 w 63"/>
                                <a:gd name="T5" fmla="*/ 4 h 5"/>
                                <a:gd name="T6" fmla="*/ 4 w 63"/>
                                <a:gd name="T7" fmla="*/ 1 h 5"/>
                                <a:gd name="T8" fmla="*/ 62 w 63"/>
                                <a:gd name="T9" fmla="*/ 0 h 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63" h="5">
                                  <a:moveTo>
                                    <a:pt x="62" y="0"/>
                                  </a:moveTo>
                                  <a:lnTo>
                                    <a:pt x="56" y="3"/>
                                  </a:lnTo>
                                  <a:lnTo>
                                    <a:pt x="0" y="4"/>
                                  </a:lnTo>
                                  <a:lnTo>
                                    <a:pt x="4" y="1"/>
                                  </a:lnTo>
                                  <a:lnTo>
                                    <a:pt x="62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6931" name="Freeform 49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1" y="3528"/>
                              <a:ext cx="27" cy="61"/>
                            </a:xfrm>
                            <a:custGeom>
                              <a:avLst/>
                              <a:gdLst>
                                <a:gd name="T0" fmla="*/ 4 w 27"/>
                                <a:gd name="T1" fmla="*/ 0 h 61"/>
                                <a:gd name="T2" fmla="*/ 0 w 27"/>
                                <a:gd name="T3" fmla="*/ 8 h 61"/>
                                <a:gd name="T4" fmla="*/ 22 w 27"/>
                                <a:gd name="T5" fmla="*/ 60 h 61"/>
                                <a:gd name="T6" fmla="*/ 26 w 27"/>
                                <a:gd name="T7" fmla="*/ 52 h 61"/>
                                <a:gd name="T8" fmla="*/ 4 w 27"/>
                                <a:gd name="T9" fmla="*/ 0 h 6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" h="61">
                                  <a:moveTo>
                                    <a:pt x="4" y="0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22" y="60"/>
                                  </a:lnTo>
                                  <a:lnTo>
                                    <a:pt x="26" y="52"/>
                                  </a:lnTo>
                                  <a:lnTo>
                                    <a:pt x="4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146932" name="Freeform 500"/>
                    <p:cNvSpPr>
                      <a:spLocks/>
                    </p:cNvSpPr>
                    <p:nvPr/>
                  </p:nvSpPr>
                  <p:spPr bwMode="auto">
                    <a:xfrm>
                      <a:off x="3436" y="3649"/>
                      <a:ext cx="28" cy="49"/>
                    </a:xfrm>
                    <a:custGeom>
                      <a:avLst/>
                      <a:gdLst>
                        <a:gd name="T0" fmla="*/ 14 w 28"/>
                        <a:gd name="T1" fmla="*/ 0 h 49"/>
                        <a:gd name="T2" fmla="*/ 25 w 28"/>
                        <a:gd name="T3" fmla="*/ 19 h 49"/>
                        <a:gd name="T4" fmla="*/ 27 w 28"/>
                        <a:gd name="T5" fmla="*/ 25 h 49"/>
                        <a:gd name="T6" fmla="*/ 26 w 28"/>
                        <a:gd name="T7" fmla="*/ 31 h 49"/>
                        <a:gd name="T8" fmla="*/ 25 w 28"/>
                        <a:gd name="T9" fmla="*/ 36 h 49"/>
                        <a:gd name="T10" fmla="*/ 22 w 28"/>
                        <a:gd name="T11" fmla="*/ 40 h 49"/>
                        <a:gd name="T12" fmla="*/ 18 w 28"/>
                        <a:gd name="T13" fmla="*/ 43 h 49"/>
                        <a:gd name="T14" fmla="*/ 13 w 28"/>
                        <a:gd name="T15" fmla="*/ 46 h 49"/>
                        <a:gd name="T16" fmla="*/ 7 w 28"/>
                        <a:gd name="T17" fmla="*/ 48 h 49"/>
                        <a:gd name="T18" fmla="*/ 0 w 28"/>
                        <a:gd name="T19" fmla="*/ 48 h 49"/>
                        <a:gd name="T20" fmla="*/ 4 w 28"/>
                        <a:gd name="T21" fmla="*/ 46 h 49"/>
                        <a:gd name="T22" fmla="*/ 9 w 28"/>
                        <a:gd name="T23" fmla="*/ 35 h 49"/>
                        <a:gd name="T24" fmla="*/ 10 w 28"/>
                        <a:gd name="T25" fmla="*/ 31 h 49"/>
                        <a:gd name="T26" fmla="*/ 10 w 28"/>
                        <a:gd name="T27" fmla="*/ 28 h 49"/>
                        <a:gd name="T28" fmla="*/ 11 w 28"/>
                        <a:gd name="T29" fmla="*/ 9 h 49"/>
                        <a:gd name="T30" fmla="*/ 14 w 28"/>
                        <a:gd name="T31" fmla="*/ 0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8" h="49">
                          <a:moveTo>
                            <a:pt x="14" y="0"/>
                          </a:moveTo>
                          <a:lnTo>
                            <a:pt x="25" y="19"/>
                          </a:lnTo>
                          <a:lnTo>
                            <a:pt x="27" y="25"/>
                          </a:lnTo>
                          <a:lnTo>
                            <a:pt x="26" y="31"/>
                          </a:lnTo>
                          <a:lnTo>
                            <a:pt x="25" y="36"/>
                          </a:lnTo>
                          <a:lnTo>
                            <a:pt x="22" y="40"/>
                          </a:lnTo>
                          <a:lnTo>
                            <a:pt x="18" y="43"/>
                          </a:lnTo>
                          <a:lnTo>
                            <a:pt x="13" y="46"/>
                          </a:lnTo>
                          <a:lnTo>
                            <a:pt x="7" y="48"/>
                          </a:lnTo>
                          <a:lnTo>
                            <a:pt x="0" y="48"/>
                          </a:lnTo>
                          <a:lnTo>
                            <a:pt x="4" y="46"/>
                          </a:lnTo>
                          <a:lnTo>
                            <a:pt x="9" y="35"/>
                          </a:lnTo>
                          <a:lnTo>
                            <a:pt x="10" y="31"/>
                          </a:lnTo>
                          <a:lnTo>
                            <a:pt x="10" y="28"/>
                          </a:lnTo>
                          <a:lnTo>
                            <a:pt x="11" y="9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de-DE"/>
                    </a:p>
                  </p:txBody>
                </p:sp>
              </p:grpSp>
              <p:sp>
                <p:nvSpPr>
                  <p:cNvPr id="146933" name="Freeform 501"/>
                  <p:cNvSpPr>
                    <a:spLocks/>
                  </p:cNvSpPr>
                  <p:nvPr/>
                </p:nvSpPr>
                <p:spPr bwMode="auto">
                  <a:xfrm>
                    <a:off x="3142" y="3477"/>
                    <a:ext cx="27" cy="55"/>
                  </a:xfrm>
                  <a:custGeom>
                    <a:avLst/>
                    <a:gdLst>
                      <a:gd name="T0" fmla="*/ 26 w 27"/>
                      <a:gd name="T1" fmla="*/ 0 h 55"/>
                      <a:gd name="T2" fmla="*/ 12 w 27"/>
                      <a:gd name="T3" fmla="*/ 2 h 55"/>
                      <a:gd name="T4" fmla="*/ 6 w 27"/>
                      <a:gd name="T5" fmla="*/ 3 h 55"/>
                      <a:gd name="T6" fmla="*/ 3 w 27"/>
                      <a:gd name="T7" fmla="*/ 6 h 55"/>
                      <a:gd name="T8" fmla="*/ 1 w 27"/>
                      <a:gd name="T9" fmla="*/ 10 h 55"/>
                      <a:gd name="T10" fmla="*/ 0 w 27"/>
                      <a:gd name="T11" fmla="*/ 13 h 55"/>
                      <a:gd name="T12" fmla="*/ 1 w 27"/>
                      <a:gd name="T13" fmla="*/ 18 h 55"/>
                      <a:gd name="T14" fmla="*/ 17 w 27"/>
                      <a:gd name="T15" fmla="*/ 54 h 55"/>
                      <a:gd name="T16" fmla="*/ 26 w 27"/>
                      <a:gd name="T17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55">
                        <a:moveTo>
                          <a:pt x="26" y="0"/>
                        </a:moveTo>
                        <a:lnTo>
                          <a:pt x="12" y="2"/>
                        </a:lnTo>
                        <a:lnTo>
                          <a:pt x="6" y="3"/>
                        </a:lnTo>
                        <a:lnTo>
                          <a:pt x="3" y="6"/>
                        </a:lnTo>
                        <a:lnTo>
                          <a:pt x="1" y="10"/>
                        </a:lnTo>
                        <a:lnTo>
                          <a:pt x="0" y="13"/>
                        </a:lnTo>
                        <a:lnTo>
                          <a:pt x="1" y="18"/>
                        </a:lnTo>
                        <a:lnTo>
                          <a:pt x="17" y="54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5F5F5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6668" name="Group 502"/>
                <p:cNvGrpSpPr>
                  <a:grpSpLocks/>
                </p:cNvGrpSpPr>
                <p:nvPr/>
              </p:nvGrpSpPr>
              <p:grpSpPr bwMode="auto">
                <a:xfrm>
                  <a:off x="2897" y="2920"/>
                  <a:ext cx="567" cy="794"/>
                  <a:chOff x="2897" y="2920"/>
                  <a:chExt cx="567" cy="794"/>
                </a:xfrm>
              </p:grpSpPr>
              <p:sp>
                <p:nvSpPr>
                  <p:cNvPr id="146935" name="Freeform 503"/>
                  <p:cNvSpPr>
                    <a:spLocks/>
                  </p:cNvSpPr>
                  <p:nvPr/>
                </p:nvSpPr>
                <p:spPr bwMode="auto">
                  <a:xfrm>
                    <a:off x="3159" y="3464"/>
                    <a:ext cx="290" cy="250"/>
                  </a:xfrm>
                  <a:custGeom>
                    <a:avLst/>
                    <a:gdLst>
                      <a:gd name="T0" fmla="*/ 280 w 290"/>
                      <a:gd name="T1" fmla="*/ 233 h 250"/>
                      <a:gd name="T2" fmla="*/ 285 w 290"/>
                      <a:gd name="T3" fmla="*/ 223 h 250"/>
                      <a:gd name="T4" fmla="*/ 287 w 290"/>
                      <a:gd name="T5" fmla="*/ 216 h 250"/>
                      <a:gd name="T6" fmla="*/ 288 w 290"/>
                      <a:gd name="T7" fmla="*/ 208 h 250"/>
                      <a:gd name="T8" fmla="*/ 288 w 290"/>
                      <a:gd name="T9" fmla="*/ 201 h 250"/>
                      <a:gd name="T10" fmla="*/ 288 w 290"/>
                      <a:gd name="T11" fmla="*/ 192 h 250"/>
                      <a:gd name="T12" fmla="*/ 289 w 290"/>
                      <a:gd name="T13" fmla="*/ 186 h 250"/>
                      <a:gd name="T14" fmla="*/ 282 w 290"/>
                      <a:gd name="T15" fmla="*/ 196 h 250"/>
                      <a:gd name="T16" fmla="*/ 278 w 290"/>
                      <a:gd name="T17" fmla="*/ 201 h 250"/>
                      <a:gd name="T18" fmla="*/ 271 w 290"/>
                      <a:gd name="T19" fmla="*/ 206 h 250"/>
                      <a:gd name="T20" fmla="*/ 175 w 290"/>
                      <a:gd name="T21" fmla="*/ 215 h 250"/>
                      <a:gd name="T22" fmla="*/ 161 w 290"/>
                      <a:gd name="T23" fmla="*/ 215 h 250"/>
                      <a:gd name="T24" fmla="*/ 152 w 290"/>
                      <a:gd name="T25" fmla="*/ 214 h 250"/>
                      <a:gd name="T26" fmla="*/ 145 w 290"/>
                      <a:gd name="T27" fmla="*/ 213 h 250"/>
                      <a:gd name="T28" fmla="*/ 135 w 290"/>
                      <a:gd name="T29" fmla="*/ 210 h 250"/>
                      <a:gd name="T30" fmla="*/ 127 w 290"/>
                      <a:gd name="T31" fmla="*/ 206 h 250"/>
                      <a:gd name="T32" fmla="*/ 119 w 290"/>
                      <a:gd name="T33" fmla="*/ 202 h 250"/>
                      <a:gd name="T34" fmla="*/ 110 w 290"/>
                      <a:gd name="T35" fmla="*/ 196 h 250"/>
                      <a:gd name="T36" fmla="*/ 104 w 290"/>
                      <a:gd name="T37" fmla="*/ 188 h 250"/>
                      <a:gd name="T38" fmla="*/ 97 w 290"/>
                      <a:gd name="T39" fmla="*/ 178 h 250"/>
                      <a:gd name="T40" fmla="*/ 31 w 290"/>
                      <a:gd name="T41" fmla="*/ 0 h 250"/>
                      <a:gd name="T42" fmla="*/ 25 w 290"/>
                      <a:gd name="T43" fmla="*/ 1 h 250"/>
                      <a:gd name="T44" fmla="*/ 21 w 290"/>
                      <a:gd name="T45" fmla="*/ 4 h 250"/>
                      <a:gd name="T46" fmla="*/ 15 w 290"/>
                      <a:gd name="T47" fmla="*/ 8 h 250"/>
                      <a:gd name="T48" fmla="*/ 12 w 290"/>
                      <a:gd name="T49" fmla="*/ 12 h 250"/>
                      <a:gd name="T50" fmla="*/ 10 w 290"/>
                      <a:gd name="T51" fmla="*/ 17 h 250"/>
                      <a:gd name="T52" fmla="*/ 0 w 290"/>
                      <a:gd name="T53" fmla="*/ 64 h 250"/>
                      <a:gd name="T54" fmla="*/ 81 w 290"/>
                      <a:gd name="T55" fmla="*/ 243 h 250"/>
                      <a:gd name="T56" fmla="*/ 88 w 290"/>
                      <a:gd name="T57" fmla="*/ 247 h 250"/>
                      <a:gd name="T58" fmla="*/ 96 w 290"/>
                      <a:gd name="T59" fmla="*/ 249 h 250"/>
                      <a:gd name="T60" fmla="*/ 104 w 290"/>
                      <a:gd name="T61" fmla="*/ 249 h 250"/>
                      <a:gd name="T62" fmla="*/ 280 w 290"/>
                      <a:gd name="T63" fmla="*/ 23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90" h="250">
                        <a:moveTo>
                          <a:pt x="280" y="233"/>
                        </a:moveTo>
                        <a:lnTo>
                          <a:pt x="285" y="223"/>
                        </a:lnTo>
                        <a:lnTo>
                          <a:pt x="287" y="216"/>
                        </a:lnTo>
                        <a:lnTo>
                          <a:pt x="288" y="208"/>
                        </a:lnTo>
                        <a:lnTo>
                          <a:pt x="288" y="201"/>
                        </a:lnTo>
                        <a:lnTo>
                          <a:pt x="288" y="192"/>
                        </a:lnTo>
                        <a:lnTo>
                          <a:pt x="289" y="186"/>
                        </a:lnTo>
                        <a:lnTo>
                          <a:pt x="282" y="196"/>
                        </a:lnTo>
                        <a:lnTo>
                          <a:pt x="278" y="201"/>
                        </a:lnTo>
                        <a:lnTo>
                          <a:pt x="271" y="206"/>
                        </a:lnTo>
                        <a:lnTo>
                          <a:pt x="175" y="215"/>
                        </a:lnTo>
                        <a:lnTo>
                          <a:pt x="161" y="215"/>
                        </a:lnTo>
                        <a:lnTo>
                          <a:pt x="152" y="214"/>
                        </a:lnTo>
                        <a:lnTo>
                          <a:pt x="145" y="213"/>
                        </a:lnTo>
                        <a:lnTo>
                          <a:pt x="135" y="210"/>
                        </a:lnTo>
                        <a:lnTo>
                          <a:pt x="127" y="206"/>
                        </a:lnTo>
                        <a:lnTo>
                          <a:pt x="119" y="202"/>
                        </a:lnTo>
                        <a:lnTo>
                          <a:pt x="110" y="196"/>
                        </a:lnTo>
                        <a:lnTo>
                          <a:pt x="104" y="188"/>
                        </a:lnTo>
                        <a:lnTo>
                          <a:pt x="97" y="178"/>
                        </a:lnTo>
                        <a:lnTo>
                          <a:pt x="31" y="0"/>
                        </a:lnTo>
                        <a:lnTo>
                          <a:pt x="25" y="1"/>
                        </a:lnTo>
                        <a:lnTo>
                          <a:pt x="21" y="4"/>
                        </a:lnTo>
                        <a:lnTo>
                          <a:pt x="15" y="8"/>
                        </a:lnTo>
                        <a:lnTo>
                          <a:pt x="12" y="12"/>
                        </a:lnTo>
                        <a:lnTo>
                          <a:pt x="10" y="17"/>
                        </a:lnTo>
                        <a:lnTo>
                          <a:pt x="0" y="64"/>
                        </a:lnTo>
                        <a:lnTo>
                          <a:pt x="81" y="243"/>
                        </a:lnTo>
                        <a:lnTo>
                          <a:pt x="88" y="247"/>
                        </a:lnTo>
                        <a:lnTo>
                          <a:pt x="96" y="249"/>
                        </a:lnTo>
                        <a:lnTo>
                          <a:pt x="104" y="249"/>
                        </a:lnTo>
                        <a:lnTo>
                          <a:pt x="280" y="233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36" name="Freeform 504"/>
                  <p:cNvSpPr>
                    <a:spLocks/>
                  </p:cNvSpPr>
                  <p:nvPr/>
                </p:nvSpPr>
                <p:spPr bwMode="auto">
                  <a:xfrm>
                    <a:off x="2897" y="2921"/>
                    <a:ext cx="567" cy="759"/>
                  </a:xfrm>
                  <a:custGeom>
                    <a:avLst/>
                    <a:gdLst>
                      <a:gd name="T0" fmla="*/ 551 w 567"/>
                      <a:gd name="T1" fmla="*/ 730 h 759"/>
                      <a:gd name="T2" fmla="*/ 555 w 567"/>
                      <a:gd name="T3" fmla="*/ 717 h 759"/>
                      <a:gd name="T4" fmla="*/ 559 w 567"/>
                      <a:gd name="T5" fmla="*/ 704 h 759"/>
                      <a:gd name="T6" fmla="*/ 562 w 567"/>
                      <a:gd name="T7" fmla="*/ 691 h 759"/>
                      <a:gd name="T8" fmla="*/ 563 w 567"/>
                      <a:gd name="T9" fmla="*/ 677 h 759"/>
                      <a:gd name="T10" fmla="*/ 565 w 567"/>
                      <a:gd name="T11" fmla="*/ 660 h 759"/>
                      <a:gd name="T12" fmla="*/ 566 w 567"/>
                      <a:gd name="T13" fmla="*/ 639 h 759"/>
                      <a:gd name="T14" fmla="*/ 566 w 567"/>
                      <a:gd name="T15" fmla="*/ 625 h 759"/>
                      <a:gd name="T16" fmla="*/ 464 w 567"/>
                      <a:gd name="T17" fmla="*/ 626 h 759"/>
                      <a:gd name="T18" fmla="*/ 443 w 567"/>
                      <a:gd name="T19" fmla="*/ 562 h 759"/>
                      <a:gd name="T20" fmla="*/ 407 w 567"/>
                      <a:gd name="T21" fmla="*/ 476 h 759"/>
                      <a:gd name="T22" fmla="*/ 337 w 567"/>
                      <a:gd name="T23" fmla="*/ 317 h 759"/>
                      <a:gd name="T24" fmla="*/ 305 w 567"/>
                      <a:gd name="T25" fmla="*/ 253 h 759"/>
                      <a:gd name="T26" fmla="*/ 264 w 567"/>
                      <a:gd name="T27" fmla="*/ 189 h 759"/>
                      <a:gd name="T28" fmla="*/ 187 w 567"/>
                      <a:gd name="T29" fmla="*/ 99 h 759"/>
                      <a:gd name="T30" fmla="*/ 135 w 567"/>
                      <a:gd name="T31" fmla="*/ 42 h 759"/>
                      <a:gd name="T32" fmla="*/ 91 w 567"/>
                      <a:gd name="T33" fmla="*/ 0 h 759"/>
                      <a:gd name="T34" fmla="*/ 35 w 567"/>
                      <a:gd name="T35" fmla="*/ 35 h 759"/>
                      <a:gd name="T36" fmla="*/ 11 w 567"/>
                      <a:gd name="T37" fmla="*/ 49 h 759"/>
                      <a:gd name="T38" fmla="*/ 6 w 567"/>
                      <a:gd name="T39" fmla="*/ 52 h 759"/>
                      <a:gd name="T40" fmla="*/ 3 w 567"/>
                      <a:gd name="T41" fmla="*/ 56 h 759"/>
                      <a:gd name="T42" fmla="*/ 0 w 567"/>
                      <a:gd name="T43" fmla="*/ 62 h 759"/>
                      <a:gd name="T44" fmla="*/ 0 w 567"/>
                      <a:gd name="T45" fmla="*/ 69 h 759"/>
                      <a:gd name="T46" fmla="*/ 2 w 567"/>
                      <a:gd name="T47" fmla="*/ 76 h 759"/>
                      <a:gd name="T48" fmla="*/ 7 w 567"/>
                      <a:gd name="T49" fmla="*/ 83 h 759"/>
                      <a:gd name="T50" fmla="*/ 50 w 567"/>
                      <a:gd name="T51" fmla="*/ 121 h 759"/>
                      <a:gd name="T52" fmla="*/ 73 w 567"/>
                      <a:gd name="T53" fmla="*/ 147 h 759"/>
                      <a:gd name="T54" fmla="*/ 116 w 567"/>
                      <a:gd name="T55" fmla="*/ 193 h 759"/>
                      <a:gd name="T56" fmla="*/ 121 w 567"/>
                      <a:gd name="T57" fmla="*/ 196 h 759"/>
                      <a:gd name="T58" fmla="*/ 129 w 567"/>
                      <a:gd name="T59" fmla="*/ 196 h 759"/>
                      <a:gd name="T60" fmla="*/ 161 w 567"/>
                      <a:gd name="T61" fmla="*/ 194 h 759"/>
                      <a:gd name="T62" fmla="*/ 171 w 567"/>
                      <a:gd name="T63" fmla="*/ 192 h 759"/>
                      <a:gd name="T64" fmla="*/ 181 w 567"/>
                      <a:gd name="T65" fmla="*/ 193 h 759"/>
                      <a:gd name="T66" fmla="*/ 191 w 567"/>
                      <a:gd name="T67" fmla="*/ 195 h 759"/>
                      <a:gd name="T68" fmla="*/ 200 w 567"/>
                      <a:gd name="T69" fmla="*/ 200 h 759"/>
                      <a:gd name="T70" fmla="*/ 208 w 567"/>
                      <a:gd name="T71" fmla="*/ 206 h 759"/>
                      <a:gd name="T72" fmla="*/ 226 w 567"/>
                      <a:gd name="T73" fmla="*/ 228 h 759"/>
                      <a:gd name="T74" fmla="*/ 258 w 567"/>
                      <a:gd name="T75" fmla="*/ 286 h 759"/>
                      <a:gd name="T76" fmla="*/ 277 w 567"/>
                      <a:gd name="T77" fmla="*/ 325 h 759"/>
                      <a:gd name="T78" fmla="*/ 297 w 567"/>
                      <a:gd name="T79" fmla="*/ 369 h 759"/>
                      <a:gd name="T80" fmla="*/ 313 w 567"/>
                      <a:gd name="T81" fmla="*/ 405 h 759"/>
                      <a:gd name="T82" fmla="*/ 326 w 567"/>
                      <a:gd name="T83" fmla="*/ 438 h 759"/>
                      <a:gd name="T84" fmla="*/ 293 w 567"/>
                      <a:gd name="T85" fmla="*/ 541 h 759"/>
                      <a:gd name="T86" fmla="*/ 360 w 567"/>
                      <a:gd name="T87" fmla="*/ 720 h 759"/>
                      <a:gd name="T88" fmla="*/ 366 w 567"/>
                      <a:gd name="T89" fmla="*/ 732 h 759"/>
                      <a:gd name="T90" fmla="*/ 376 w 567"/>
                      <a:gd name="T91" fmla="*/ 742 h 759"/>
                      <a:gd name="T92" fmla="*/ 396 w 567"/>
                      <a:gd name="T93" fmla="*/ 753 h 759"/>
                      <a:gd name="T94" fmla="*/ 414 w 567"/>
                      <a:gd name="T95" fmla="*/ 757 h 759"/>
                      <a:gd name="T96" fmla="*/ 438 w 567"/>
                      <a:gd name="T97" fmla="*/ 758 h 759"/>
                      <a:gd name="T98" fmla="*/ 535 w 567"/>
                      <a:gd name="T99" fmla="*/ 748 h 759"/>
                      <a:gd name="T100" fmla="*/ 541 w 567"/>
                      <a:gd name="T101" fmla="*/ 742 h 759"/>
                      <a:gd name="T102" fmla="*/ 546 w 567"/>
                      <a:gd name="T103" fmla="*/ 736 h 759"/>
                      <a:gd name="T104" fmla="*/ 551 w 567"/>
                      <a:gd name="T105" fmla="*/ 730 h 7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67" h="759">
                        <a:moveTo>
                          <a:pt x="551" y="730"/>
                        </a:moveTo>
                        <a:lnTo>
                          <a:pt x="555" y="717"/>
                        </a:lnTo>
                        <a:lnTo>
                          <a:pt x="559" y="704"/>
                        </a:lnTo>
                        <a:lnTo>
                          <a:pt x="562" y="691"/>
                        </a:lnTo>
                        <a:lnTo>
                          <a:pt x="563" y="677"/>
                        </a:lnTo>
                        <a:lnTo>
                          <a:pt x="565" y="660"/>
                        </a:lnTo>
                        <a:lnTo>
                          <a:pt x="566" y="639"/>
                        </a:lnTo>
                        <a:lnTo>
                          <a:pt x="566" y="625"/>
                        </a:lnTo>
                        <a:lnTo>
                          <a:pt x="464" y="626"/>
                        </a:lnTo>
                        <a:lnTo>
                          <a:pt x="443" y="562"/>
                        </a:lnTo>
                        <a:lnTo>
                          <a:pt x="407" y="476"/>
                        </a:lnTo>
                        <a:lnTo>
                          <a:pt x="337" y="317"/>
                        </a:lnTo>
                        <a:lnTo>
                          <a:pt x="305" y="253"/>
                        </a:lnTo>
                        <a:lnTo>
                          <a:pt x="264" y="189"/>
                        </a:lnTo>
                        <a:lnTo>
                          <a:pt x="187" y="99"/>
                        </a:lnTo>
                        <a:lnTo>
                          <a:pt x="135" y="42"/>
                        </a:lnTo>
                        <a:lnTo>
                          <a:pt x="91" y="0"/>
                        </a:lnTo>
                        <a:lnTo>
                          <a:pt x="35" y="35"/>
                        </a:lnTo>
                        <a:lnTo>
                          <a:pt x="11" y="49"/>
                        </a:lnTo>
                        <a:lnTo>
                          <a:pt x="6" y="52"/>
                        </a:lnTo>
                        <a:lnTo>
                          <a:pt x="3" y="56"/>
                        </a:lnTo>
                        <a:lnTo>
                          <a:pt x="0" y="62"/>
                        </a:lnTo>
                        <a:lnTo>
                          <a:pt x="0" y="69"/>
                        </a:lnTo>
                        <a:lnTo>
                          <a:pt x="2" y="76"/>
                        </a:lnTo>
                        <a:lnTo>
                          <a:pt x="7" y="83"/>
                        </a:lnTo>
                        <a:lnTo>
                          <a:pt x="50" y="121"/>
                        </a:lnTo>
                        <a:lnTo>
                          <a:pt x="73" y="147"/>
                        </a:lnTo>
                        <a:lnTo>
                          <a:pt x="116" y="193"/>
                        </a:lnTo>
                        <a:lnTo>
                          <a:pt x="121" y="196"/>
                        </a:lnTo>
                        <a:lnTo>
                          <a:pt x="129" y="196"/>
                        </a:lnTo>
                        <a:lnTo>
                          <a:pt x="161" y="194"/>
                        </a:lnTo>
                        <a:lnTo>
                          <a:pt x="171" y="192"/>
                        </a:lnTo>
                        <a:lnTo>
                          <a:pt x="181" y="193"/>
                        </a:lnTo>
                        <a:lnTo>
                          <a:pt x="191" y="195"/>
                        </a:lnTo>
                        <a:lnTo>
                          <a:pt x="200" y="200"/>
                        </a:lnTo>
                        <a:lnTo>
                          <a:pt x="208" y="206"/>
                        </a:lnTo>
                        <a:lnTo>
                          <a:pt x="226" y="228"/>
                        </a:lnTo>
                        <a:lnTo>
                          <a:pt x="258" y="286"/>
                        </a:lnTo>
                        <a:lnTo>
                          <a:pt x="277" y="325"/>
                        </a:lnTo>
                        <a:lnTo>
                          <a:pt x="297" y="369"/>
                        </a:lnTo>
                        <a:lnTo>
                          <a:pt x="313" y="405"/>
                        </a:lnTo>
                        <a:lnTo>
                          <a:pt x="326" y="438"/>
                        </a:lnTo>
                        <a:lnTo>
                          <a:pt x="293" y="541"/>
                        </a:lnTo>
                        <a:lnTo>
                          <a:pt x="360" y="720"/>
                        </a:lnTo>
                        <a:lnTo>
                          <a:pt x="366" y="732"/>
                        </a:lnTo>
                        <a:lnTo>
                          <a:pt x="376" y="742"/>
                        </a:lnTo>
                        <a:lnTo>
                          <a:pt x="396" y="753"/>
                        </a:lnTo>
                        <a:lnTo>
                          <a:pt x="414" y="757"/>
                        </a:lnTo>
                        <a:lnTo>
                          <a:pt x="438" y="758"/>
                        </a:lnTo>
                        <a:lnTo>
                          <a:pt x="535" y="748"/>
                        </a:lnTo>
                        <a:lnTo>
                          <a:pt x="541" y="742"/>
                        </a:lnTo>
                        <a:lnTo>
                          <a:pt x="546" y="736"/>
                        </a:lnTo>
                        <a:lnTo>
                          <a:pt x="551" y="73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37" name="Freeform 505"/>
                  <p:cNvSpPr>
                    <a:spLocks/>
                  </p:cNvSpPr>
                  <p:nvPr/>
                </p:nvSpPr>
                <p:spPr bwMode="auto">
                  <a:xfrm>
                    <a:off x="2905" y="3005"/>
                    <a:ext cx="320" cy="374"/>
                  </a:xfrm>
                  <a:custGeom>
                    <a:avLst/>
                    <a:gdLst>
                      <a:gd name="T0" fmla="*/ 318 w 319"/>
                      <a:gd name="T1" fmla="*/ 354 h 374"/>
                      <a:gd name="T2" fmla="*/ 305 w 319"/>
                      <a:gd name="T3" fmla="*/ 320 h 374"/>
                      <a:gd name="T4" fmla="*/ 285 w 319"/>
                      <a:gd name="T5" fmla="*/ 276 h 374"/>
                      <a:gd name="T6" fmla="*/ 259 w 319"/>
                      <a:gd name="T7" fmla="*/ 221 h 374"/>
                      <a:gd name="T8" fmla="*/ 250 w 319"/>
                      <a:gd name="T9" fmla="*/ 200 h 374"/>
                      <a:gd name="T10" fmla="*/ 217 w 319"/>
                      <a:gd name="T11" fmla="*/ 144 h 374"/>
                      <a:gd name="T12" fmla="*/ 200 w 319"/>
                      <a:gd name="T13" fmla="*/ 122 h 374"/>
                      <a:gd name="T14" fmla="*/ 189 w 319"/>
                      <a:gd name="T15" fmla="*/ 114 h 374"/>
                      <a:gd name="T16" fmla="*/ 182 w 319"/>
                      <a:gd name="T17" fmla="*/ 111 h 374"/>
                      <a:gd name="T18" fmla="*/ 175 w 319"/>
                      <a:gd name="T19" fmla="*/ 109 h 374"/>
                      <a:gd name="T20" fmla="*/ 165 w 319"/>
                      <a:gd name="T21" fmla="*/ 108 h 374"/>
                      <a:gd name="T22" fmla="*/ 133 w 319"/>
                      <a:gd name="T23" fmla="*/ 111 h 374"/>
                      <a:gd name="T24" fmla="*/ 121 w 319"/>
                      <a:gd name="T25" fmla="*/ 112 h 374"/>
                      <a:gd name="T26" fmla="*/ 114 w 319"/>
                      <a:gd name="T27" fmla="*/ 112 h 374"/>
                      <a:gd name="T28" fmla="*/ 111 w 319"/>
                      <a:gd name="T29" fmla="*/ 111 h 374"/>
                      <a:gd name="T30" fmla="*/ 107 w 319"/>
                      <a:gd name="T31" fmla="*/ 108 h 374"/>
                      <a:gd name="T32" fmla="*/ 72 w 319"/>
                      <a:gd name="T33" fmla="*/ 71 h 374"/>
                      <a:gd name="T34" fmla="*/ 43 w 319"/>
                      <a:gd name="T35" fmla="*/ 37 h 374"/>
                      <a:gd name="T36" fmla="*/ 0 w 319"/>
                      <a:gd name="T37" fmla="*/ 0 h 374"/>
                      <a:gd name="T38" fmla="*/ 78 w 319"/>
                      <a:gd name="T39" fmla="*/ 135 h 374"/>
                      <a:gd name="T40" fmla="*/ 81 w 319"/>
                      <a:gd name="T41" fmla="*/ 139 h 374"/>
                      <a:gd name="T42" fmla="*/ 85 w 319"/>
                      <a:gd name="T43" fmla="*/ 143 h 374"/>
                      <a:gd name="T44" fmla="*/ 90 w 319"/>
                      <a:gd name="T45" fmla="*/ 146 h 374"/>
                      <a:gd name="T46" fmla="*/ 103 w 319"/>
                      <a:gd name="T47" fmla="*/ 147 h 374"/>
                      <a:gd name="T48" fmla="*/ 123 w 319"/>
                      <a:gd name="T49" fmla="*/ 150 h 374"/>
                      <a:gd name="T50" fmla="*/ 140 w 319"/>
                      <a:gd name="T51" fmla="*/ 151 h 374"/>
                      <a:gd name="T52" fmla="*/ 158 w 319"/>
                      <a:gd name="T53" fmla="*/ 151 h 374"/>
                      <a:gd name="T54" fmla="*/ 171 w 319"/>
                      <a:gd name="T55" fmla="*/ 151 h 374"/>
                      <a:gd name="T56" fmla="*/ 182 w 319"/>
                      <a:gd name="T57" fmla="*/ 150 h 374"/>
                      <a:gd name="T58" fmla="*/ 196 w 319"/>
                      <a:gd name="T59" fmla="*/ 149 h 374"/>
                      <a:gd name="T60" fmla="*/ 202 w 319"/>
                      <a:gd name="T61" fmla="*/ 152 h 374"/>
                      <a:gd name="T62" fmla="*/ 205 w 319"/>
                      <a:gd name="T63" fmla="*/ 157 h 374"/>
                      <a:gd name="T64" fmla="*/ 208 w 319"/>
                      <a:gd name="T65" fmla="*/ 162 h 374"/>
                      <a:gd name="T66" fmla="*/ 233 w 319"/>
                      <a:gd name="T67" fmla="*/ 210 h 374"/>
                      <a:gd name="T68" fmla="*/ 261 w 319"/>
                      <a:gd name="T69" fmla="*/ 264 h 374"/>
                      <a:gd name="T70" fmla="*/ 280 w 319"/>
                      <a:gd name="T71" fmla="*/ 304 h 374"/>
                      <a:gd name="T72" fmla="*/ 312 w 319"/>
                      <a:gd name="T73" fmla="*/ 373 h 374"/>
                      <a:gd name="T74" fmla="*/ 318 w 319"/>
                      <a:gd name="T75" fmla="*/ 35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19" h="374">
                        <a:moveTo>
                          <a:pt x="318" y="354"/>
                        </a:moveTo>
                        <a:lnTo>
                          <a:pt x="305" y="320"/>
                        </a:lnTo>
                        <a:lnTo>
                          <a:pt x="285" y="276"/>
                        </a:lnTo>
                        <a:lnTo>
                          <a:pt x="259" y="221"/>
                        </a:lnTo>
                        <a:lnTo>
                          <a:pt x="250" y="200"/>
                        </a:lnTo>
                        <a:lnTo>
                          <a:pt x="217" y="144"/>
                        </a:lnTo>
                        <a:lnTo>
                          <a:pt x="200" y="122"/>
                        </a:lnTo>
                        <a:lnTo>
                          <a:pt x="189" y="114"/>
                        </a:lnTo>
                        <a:lnTo>
                          <a:pt x="182" y="111"/>
                        </a:lnTo>
                        <a:lnTo>
                          <a:pt x="175" y="109"/>
                        </a:lnTo>
                        <a:lnTo>
                          <a:pt x="165" y="108"/>
                        </a:lnTo>
                        <a:lnTo>
                          <a:pt x="133" y="111"/>
                        </a:lnTo>
                        <a:lnTo>
                          <a:pt x="121" y="112"/>
                        </a:lnTo>
                        <a:lnTo>
                          <a:pt x="114" y="112"/>
                        </a:lnTo>
                        <a:lnTo>
                          <a:pt x="111" y="111"/>
                        </a:lnTo>
                        <a:lnTo>
                          <a:pt x="107" y="108"/>
                        </a:lnTo>
                        <a:lnTo>
                          <a:pt x="72" y="71"/>
                        </a:lnTo>
                        <a:lnTo>
                          <a:pt x="43" y="37"/>
                        </a:lnTo>
                        <a:lnTo>
                          <a:pt x="0" y="0"/>
                        </a:lnTo>
                        <a:lnTo>
                          <a:pt x="78" y="135"/>
                        </a:lnTo>
                        <a:lnTo>
                          <a:pt x="81" y="139"/>
                        </a:lnTo>
                        <a:lnTo>
                          <a:pt x="85" y="143"/>
                        </a:lnTo>
                        <a:lnTo>
                          <a:pt x="90" y="146"/>
                        </a:lnTo>
                        <a:lnTo>
                          <a:pt x="103" y="147"/>
                        </a:lnTo>
                        <a:lnTo>
                          <a:pt x="123" y="150"/>
                        </a:lnTo>
                        <a:lnTo>
                          <a:pt x="140" y="151"/>
                        </a:lnTo>
                        <a:lnTo>
                          <a:pt x="158" y="151"/>
                        </a:lnTo>
                        <a:lnTo>
                          <a:pt x="171" y="151"/>
                        </a:lnTo>
                        <a:lnTo>
                          <a:pt x="182" y="150"/>
                        </a:lnTo>
                        <a:lnTo>
                          <a:pt x="196" y="149"/>
                        </a:lnTo>
                        <a:lnTo>
                          <a:pt x="202" y="152"/>
                        </a:lnTo>
                        <a:lnTo>
                          <a:pt x="205" y="157"/>
                        </a:lnTo>
                        <a:lnTo>
                          <a:pt x="208" y="162"/>
                        </a:lnTo>
                        <a:lnTo>
                          <a:pt x="233" y="210"/>
                        </a:lnTo>
                        <a:lnTo>
                          <a:pt x="261" y="264"/>
                        </a:lnTo>
                        <a:lnTo>
                          <a:pt x="280" y="304"/>
                        </a:lnTo>
                        <a:lnTo>
                          <a:pt x="312" y="373"/>
                        </a:lnTo>
                        <a:lnTo>
                          <a:pt x="318" y="354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38" name="Freeform 506"/>
                  <p:cNvSpPr>
                    <a:spLocks/>
                  </p:cNvSpPr>
                  <p:nvPr/>
                </p:nvSpPr>
                <p:spPr bwMode="auto">
                  <a:xfrm>
                    <a:off x="2987" y="2920"/>
                    <a:ext cx="477" cy="627"/>
                  </a:xfrm>
                  <a:custGeom>
                    <a:avLst/>
                    <a:gdLst>
                      <a:gd name="T0" fmla="*/ 476 w 477"/>
                      <a:gd name="T1" fmla="*/ 626 h 627"/>
                      <a:gd name="T2" fmla="*/ 474 w 477"/>
                      <a:gd name="T3" fmla="*/ 607 h 627"/>
                      <a:gd name="T4" fmla="*/ 469 w 477"/>
                      <a:gd name="T5" fmla="*/ 590 h 627"/>
                      <a:gd name="T6" fmla="*/ 465 w 477"/>
                      <a:gd name="T7" fmla="*/ 575 h 627"/>
                      <a:gd name="T8" fmla="*/ 459 w 477"/>
                      <a:gd name="T9" fmla="*/ 558 h 627"/>
                      <a:gd name="T10" fmla="*/ 442 w 477"/>
                      <a:gd name="T11" fmla="*/ 513 h 627"/>
                      <a:gd name="T12" fmla="*/ 427 w 477"/>
                      <a:gd name="T13" fmla="*/ 478 h 627"/>
                      <a:gd name="T14" fmla="*/ 401 w 477"/>
                      <a:gd name="T15" fmla="*/ 420 h 627"/>
                      <a:gd name="T16" fmla="*/ 370 w 477"/>
                      <a:gd name="T17" fmla="*/ 359 h 627"/>
                      <a:gd name="T18" fmla="*/ 337 w 477"/>
                      <a:gd name="T19" fmla="*/ 292 h 627"/>
                      <a:gd name="T20" fmla="*/ 289 w 477"/>
                      <a:gd name="T21" fmla="*/ 213 h 627"/>
                      <a:gd name="T22" fmla="*/ 275 w 477"/>
                      <a:gd name="T23" fmla="*/ 192 h 627"/>
                      <a:gd name="T24" fmla="*/ 258 w 477"/>
                      <a:gd name="T25" fmla="*/ 167 h 627"/>
                      <a:gd name="T26" fmla="*/ 234 w 477"/>
                      <a:gd name="T27" fmla="*/ 133 h 627"/>
                      <a:gd name="T28" fmla="*/ 209 w 477"/>
                      <a:gd name="T29" fmla="*/ 105 h 627"/>
                      <a:gd name="T30" fmla="*/ 179 w 477"/>
                      <a:gd name="T31" fmla="*/ 72 h 627"/>
                      <a:gd name="T32" fmla="*/ 109 w 477"/>
                      <a:gd name="T33" fmla="*/ 1 h 627"/>
                      <a:gd name="T34" fmla="*/ 0 w 477"/>
                      <a:gd name="T35" fmla="*/ 0 h 627"/>
                      <a:gd name="T36" fmla="*/ 45 w 477"/>
                      <a:gd name="T37" fmla="*/ 43 h 627"/>
                      <a:gd name="T38" fmla="*/ 77 w 477"/>
                      <a:gd name="T39" fmla="*/ 78 h 627"/>
                      <a:gd name="T40" fmla="*/ 140 w 477"/>
                      <a:gd name="T41" fmla="*/ 149 h 627"/>
                      <a:gd name="T42" fmla="*/ 174 w 477"/>
                      <a:gd name="T43" fmla="*/ 189 h 627"/>
                      <a:gd name="T44" fmla="*/ 214 w 477"/>
                      <a:gd name="T45" fmla="*/ 253 h 627"/>
                      <a:gd name="T46" fmla="*/ 250 w 477"/>
                      <a:gd name="T47" fmla="*/ 321 h 627"/>
                      <a:gd name="T48" fmla="*/ 318 w 477"/>
                      <a:gd name="T49" fmla="*/ 477 h 627"/>
                      <a:gd name="T50" fmla="*/ 352 w 477"/>
                      <a:gd name="T51" fmla="*/ 559 h 627"/>
                      <a:gd name="T52" fmla="*/ 374 w 477"/>
                      <a:gd name="T53" fmla="*/ 626 h 627"/>
                      <a:gd name="T54" fmla="*/ 476 w 477"/>
                      <a:gd name="T55" fmla="*/ 626 h 6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77" h="627">
                        <a:moveTo>
                          <a:pt x="476" y="626"/>
                        </a:moveTo>
                        <a:lnTo>
                          <a:pt x="474" y="607"/>
                        </a:lnTo>
                        <a:lnTo>
                          <a:pt x="469" y="590"/>
                        </a:lnTo>
                        <a:lnTo>
                          <a:pt x="465" y="575"/>
                        </a:lnTo>
                        <a:lnTo>
                          <a:pt x="459" y="558"/>
                        </a:lnTo>
                        <a:lnTo>
                          <a:pt x="442" y="513"/>
                        </a:lnTo>
                        <a:lnTo>
                          <a:pt x="427" y="478"/>
                        </a:lnTo>
                        <a:lnTo>
                          <a:pt x="401" y="420"/>
                        </a:lnTo>
                        <a:lnTo>
                          <a:pt x="370" y="359"/>
                        </a:lnTo>
                        <a:lnTo>
                          <a:pt x="337" y="292"/>
                        </a:lnTo>
                        <a:lnTo>
                          <a:pt x="289" y="213"/>
                        </a:lnTo>
                        <a:lnTo>
                          <a:pt x="275" y="192"/>
                        </a:lnTo>
                        <a:lnTo>
                          <a:pt x="258" y="167"/>
                        </a:lnTo>
                        <a:lnTo>
                          <a:pt x="234" y="133"/>
                        </a:lnTo>
                        <a:lnTo>
                          <a:pt x="209" y="105"/>
                        </a:lnTo>
                        <a:lnTo>
                          <a:pt x="179" y="72"/>
                        </a:lnTo>
                        <a:lnTo>
                          <a:pt x="109" y="1"/>
                        </a:lnTo>
                        <a:lnTo>
                          <a:pt x="0" y="0"/>
                        </a:lnTo>
                        <a:lnTo>
                          <a:pt x="45" y="43"/>
                        </a:lnTo>
                        <a:lnTo>
                          <a:pt x="77" y="78"/>
                        </a:lnTo>
                        <a:lnTo>
                          <a:pt x="140" y="149"/>
                        </a:lnTo>
                        <a:lnTo>
                          <a:pt x="174" y="189"/>
                        </a:lnTo>
                        <a:lnTo>
                          <a:pt x="214" y="253"/>
                        </a:lnTo>
                        <a:lnTo>
                          <a:pt x="250" y="321"/>
                        </a:lnTo>
                        <a:lnTo>
                          <a:pt x="318" y="477"/>
                        </a:lnTo>
                        <a:lnTo>
                          <a:pt x="352" y="559"/>
                        </a:lnTo>
                        <a:lnTo>
                          <a:pt x="374" y="626"/>
                        </a:lnTo>
                        <a:lnTo>
                          <a:pt x="476" y="626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6669" name="Group 507"/>
                <p:cNvGrpSpPr>
                  <a:grpSpLocks/>
                </p:cNvGrpSpPr>
                <p:nvPr/>
              </p:nvGrpSpPr>
              <p:grpSpPr bwMode="auto">
                <a:xfrm>
                  <a:off x="3058" y="3249"/>
                  <a:ext cx="157" cy="136"/>
                  <a:chOff x="3058" y="3249"/>
                  <a:chExt cx="157" cy="136"/>
                </a:xfrm>
              </p:grpSpPr>
              <p:sp>
                <p:nvSpPr>
                  <p:cNvPr id="146940" name="Freeform 508"/>
                  <p:cNvSpPr>
                    <a:spLocks/>
                  </p:cNvSpPr>
                  <p:nvPr/>
                </p:nvSpPr>
                <p:spPr bwMode="auto">
                  <a:xfrm>
                    <a:off x="3058" y="3249"/>
                    <a:ext cx="99" cy="5"/>
                  </a:xfrm>
                  <a:custGeom>
                    <a:avLst/>
                    <a:gdLst>
                      <a:gd name="T0" fmla="*/ 99 w 100"/>
                      <a:gd name="T1" fmla="*/ 0 h 5"/>
                      <a:gd name="T2" fmla="*/ 0 w 100"/>
                      <a:gd name="T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00" h="5">
                        <a:moveTo>
                          <a:pt x="99" y="0"/>
                        </a:moveTo>
                        <a:lnTo>
                          <a:pt x="0" y="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41" name="Freeform 509"/>
                  <p:cNvSpPr>
                    <a:spLocks/>
                  </p:cNvSpPr>
                  <p:nvPr/>
                </p:nvSpPr>
                <p:spPr bwMode="auto">
                  <a:xfrm>
                    <a:off x="3069" y="3269"/>
                    <a:ext cx="97" cy="6"/>
                  </a:xfrm>
                  <a:custGeom>
                    <a:avLst/>
                    <a:gdLst>
                      <a:gd name="T0" fmla="*/ 96 w 97"/>
                      <a:gd name="T1" fmla="*/ 0 h 6"/>
                      <a:gd name="T2" fmla="*/ 0 w 97"/>
                      <a:gd name="T3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7" h="6">
                        <a:moveTo>
                          <a:pt x="96" y="0"/>
                        </a:moveTo>
                        <a:lnTo>
                          <a:pt x="0" y="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42" name="Freeform 510"/>
                  <p:cNvSpPr>
                    <a:spLocks/>
                  </p:cNvSpPr>
                  <p:nvPr/>
                </p:nvSpPr>
                <p:spPr bwMode="auto">
                  <a:xfrm>
                    <a:off x="3081" y="3290"/>
                    <a:ext cx="95" cy="7"/>
                  </a:xfrm>
                  <a:custGeom>
                    <a:avLst/>
                    <a:gdLst>
                      <a:gd name="T0" fmla="*/ 94 w 95"/>
                      <a:gd name="T1" fmla="*/ 0 h 7"/>
                      <a:gd name="T2" fmla="*/ 0 w 95"/>
                      <a:gd name="T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5" h="7">
                        <a:moveTo>
                          <a:pt x="94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43" name="Freeform 511"/>
                  <p:cNvSpPr>
                    <a:spLocks/>
                  </p:cNvSpPr>
                  <p:nvPr/>
                </p:nvSpPr>
                <p:spPr bwMode="auto">
                  <a:xfrm>
                    <a:off x="3093" y="3312"/>
                    <a:ext cx="94" cy="7"/>
                  </a:xfrm>
                  <a:custGeom>
                    <a:avLst/>
                    <a:gdLst>
                      <a:gd name="T0" fmla="*/ 93 w 94"/>
                      <a:gd name="T1" fmla="*/ 0 h 6"/>
                      <a:gd name="T2" fmla="*/ 0 w 94"/>
                      <a:gd name="T3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4" h="6">
                        <a:moveTo>
                          <a:pt x="93" y="0"/>
                        </a:moveTo>
                        <a:lnTo>
                          <a:pt x="0" y="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44" name="Freeform 512"/>
                  <p:cNvSpPr>
                    <a:spLocks/>
                  </p:cNvSpPr>
                  <p:nvPr/>
                </p:nvSpPr>
                <p:spPr bwMode="auto">
                  <a:xfrm>
                    <a:off x="3104" y="3333"/>
                    <a:ext cx="91" cy="7"/>
                  </a:xfrm>
                  <a:custGeom>
                    <a:avLst/>
                    <a:gdLst>
                      <a:gd name="T0" fmla="*/ 90 w 91"/>
                      <a:gd name="T1" fmla="*/ 0 h 7"/>
                      <a:gd name="T2" fmla="*/ 0 w 91"/>
                      <a:gd name="T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1" h="7">
                        <a:moveTo>
                          <a:pt x="90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45" name="Freeform 513"/>
                  <p:cNvSpPr>
                    <a:spLocks/>
                  </p:cNvSpPr>
                  <p:nvPr/>
                </p:nvSpPr>
                <p:spPr bwMode="auto">
                  <a:xfrm>
                    <a:off x="3115" y="3354"/>
                    <a:ext cx="90" cy="9"/>
                  </a:xfrm>
                  <a:custGeom>
                    <a:avLst/>
                    <a:gdLst>
                      <a:gd name="T0" fmla="*/ 89 w 90"/>
                      <a:gd name="T1" fmla="*/ 0 h 9"/>
                      <a:gd name="T2" fmla="*/ 0 w 90"/>
                      <a:gd name="T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0" h="9">
                        <a:moveTo>
                          <a:pt x="89" y="0"/>
                        </a:moveTo>
                        <a:lnTo>
                          <a:pt x="0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46" name="Freeform 514"/>
                  <p:cNvSpPr>
                    <a:spLocks/>
                  </p:cNvSpPr>
                  <p:nvPr/>
                </p:nvSpPr>
                <p:spPr bwMode="auto">
                  <a:xfrm>
                    <a:off x="3127" y="3376"/>
                    <a:ext cx="88" cy="9"/>
                  </a:xfrm>
                  <a:custGeom>
                    <a:avLst/>
                    <a:gdLst>
                      <a:gd name="T0" fmla="*/ 87 w 88"/>
                      <a:gd name="T1" fmla="*/ 0 h 9"/>
                      <a:gd name="T2" fmla="*/ 0 w 88"/>
                      <a:gd name="T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8" h="9">
                        <a:moveTo>
                          <a:pt x="87" y="0"/>
                        </a:moveTo>
                        <a:lnTo>
                          <a:pt x="0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  <p:grpSp>
            <p:nvGrpSpPr>
              <p:cNvPr id="26664" name="Group 515"/>
              <p:cNvGrpSpPr>
                <a:grpSpLocks/>
              </p:cNvGrpSpPr>
              <p:nvPr/>
            </p:nvGrpSpPr>
            <p:grpSpPr bwMode="auto">
              <a:xfrm>
                <a:off x="3383" y="3585"/>
                <a:ext cx="45" cy="29"/>
                <a:chOff x="3383" y="3585"/>
                <a:chExt cx="45" cy="29"/>
              </a:xfrm>
            </p:grpSpPr>
            <p:sp>
              <p:nvSpPr>
                <p:cNvPr id="146948" name="Freeform 516"/>
                <p:cNvSpPr>
                  <a:spLocks/>
                </p:cNvSpPr>
                <p:nvPr/>
              </p:nvSpPr>
              <p:spPr bwMode="auto">
                <a:xfrm>
                  <a:off x="3383" y="3585"/>
                  <a:ext cx="45" cy="29"/>
                </a:xfrm>
                <a:custGeom>
                  <a:avLst/>
                  <a:gdLst>
                    <a:gd name="T0" fmla="*/ 44 w 45"/>
                    <a:gd name="T1" fmla="*/ 0 h 29"/>
                    <a:gd name="T2" fmla="*/ 6 w 45"/>
                    <a:gd name="T3" fmla="*/ 0 h 29"/>
                    <a:gd name="T4" fmla="*/ 0 w 45"/>
                    <a:gd name="T5" fmla="*/ 28 h 29"/>
                    <a:gd name="T6" fmla="*/ 38 w 45"/>
                    <a:gd name="T7" fmla="*/ 26 h 29"/>
                    <a:gd name="T8" fmla="*/ 44 w 45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29">
                      <a:moveTo>
                        <a:pt x="44" y="0"/>
                      </a:moveTo>
                      <a:lnTo>
                        <a:pt x="6" y="0"/>
                      </a:lnTo>
                      <a:lnTo>
                        <a:pt x="0" y="28"/>
                      </a:lnTo>
                      <a:lnTo>
                        <a:pt x="38" y="26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6949" name="Freeform 517"/>
                <p:cNvSpPr>
                  <a:spLocks/>
                </p:cNvSpPr>
                <p:nvPr/>
              </p:nvSpPr>
              <p:spPr bwMode="auto">
                <a:xfrm>
                  <a:off x="3384" y="3593"/>
                  <a:ext cx="39" cy="16"/>
                </a:xfrm>
                <a:custGeom>
                  <a:avLst/>
                  <a:gdLst>
                    <a:gd name="T0" fmla="*/ 37 w 38"/>
                    <a:gd name="T1" fmla="*/ 1 h 16"/>
                    <a:gd name="T2" fmla="*/ 34 w 38"/>
                    <a:gd name="T3" fmla="*/ 14 h 16"/>
                    <a:gd name="T4" fmla="*/ 0 w 38"/>
                    <a:gd name="T5" fmla="*/ 15 h 16"/>
                    <a:gd name="T6" fmla="*/ 4 w 38"/>
                    <a:gd name="T7" fmla="*/ 0 h 16"/>
                    <a:gd name="T8" fmla="*/ 37 w 38"/>
                    <a:gd name="T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6">
                      <a:moveTo>
                        <a:pt x="37" y="1"/>
                      </a:moveTo>
                      <a:lnTo>
                        <a:pt x="34" y="14"/>
                      </a:lnTo>
                      <a:lnTo>
                        <a:pt x="0" y="15"/>
                      </a:lnTo>
                      <a:lnTo>
                        <a:pt x="4" y="0"/>
                      </a:lnTo>
                      <a:lnTo>
                        <a:pt x="37" y="1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26642" name="Group 518"/>
            <p:cNvGrpSpPr>
              <a:grpSpLocks/>
            </p:cNvGrpSpPr>
            <p:nvPr/>
          </p:nvGrpSpPr>
          <p:grpSpPr bwMode="auto">
            <a:xfrm>
              <a:off x="3375" y="3594"/>
              <a:ext cx="81" cy="326"/>
              <a:chOff x="3375" y="3594"/>
              <a:chExt cx="81" cy="326"/>
            </a:xfrm>
          </p:grpSpPr>
          <p:grpSp>
            <p:nvGrpSpPr>
              <p:cNvPr id="26643" name="Group 519"/>
              <p:cNvGrpSpPr>
                <a:grpSpLocks/>
              </p:cNvGrpSpPr>
              <p:nvPr/>
            </p:nvGrpSpPr>
            <p:grpSpPr bwMode="auto">
              <a:xfrm>
                <a:off x="3397" y="3746"/>
                <a:ext cx="59" cy="174"/>
                <a:chOff x="3397" y="3746"/>
                <a:chExt cx="59" cy="174"/>
              </a:xfrm>
            </p:grpSpPr>
            <p:grpSp>
              <p:nvGrpSpPr>
                <p:cNvPr id="26654" name="Group 520"/>
                <p:cNvGrpSpPr>
                  <a:grpSpLocks/>
                </p:cNvGrpSpPr>
                <p:nvPr/>
              </p:nvGrpSpPr>
              <p:grpSpPr bwMode="auto">
                <a:xfrm>
                  <a:off x="3412" y="3848"/>
                  <a:ext cx="44" cy="72"/>
                  <a:chOff x="3412" y="3848"/>
                  <a:chExt cx="44" cy="72"/>
                </a:xfrm>
              </p:grpSpPr>
              <p:sp>
                <p:nvSpPr>
                  <p:cNvPr id="146953" name="Freeform 521"/>
                  <p:cNvSpPr>
                    <a:spLocks/>
                  </p:cNvSpPr>
                  <p:nvPr/>
                </p:nvSpPr>
                <p:spPr bwMode="auto">
                  <a:xfrm>
                    <a:off x="3420" y="3850"/>
                    <a:ext cx="26" cy="28"/>
                  </a:xfrm>
                  <a:custGeom>
                    <a:avLst/>
                    <a:gdLst>
                      <a:gd name="T0" fmla="*/ 25 w 26"/>
                      <a:gd name="T1" fmla="*/ 0 h 28"/>
                      <a:gd name="T2" fmla="*/ 25 w 26"/>
                      <a:gd name="T3" fmla="*/ 15 h 28"/>
                      <a:gd name="T4" fmla="*/ 20 w 26"/>
                      <a:gd name="T5" fmla="*/ 18 h 28"/>
                      <a:gd name="T6" fmla="*/ 16 w 26"/>
                      <a:gd name="T7" fmla="*/ 19 h 28"/>
                      <a:gd name="T8" fmla="*/ 12 w 26"/>
                      <a:gd name="T9" fmla="*/ 21 h 28"/>
                      <a:gd name="T10" fmla="*/ 10 w 26"/>
                      <a:gd name="T11" fmla="*/ 23 h 28"/>
                      <a:gd name="T12" fmla="*/ 6 w 26"/>
                      <a:gd name="T13" fmla="*/ 27 h 28"/>
                      <a:gd name="T14" fmla="*/ 2 w 26"/>
                      <a:gd name="T15" fmla="*/ 22 h 28"/>
                      <a:gd name="T16" fmla="*/ 1 w 26"/>
                      <a:gd name="T17" fmla="*/ 19 h 28"/>
                      <a:gd name="T18" fmla="*/ 0 w 26"/>
                      <a:gd name="T19" fmla="*/ 16 h 28"/>
                      <a:gd name="T20" fmla="*/ 0 w 26"/>
                      <a:gd name="T21" fmla="*/ 13 h 28"/>
                      <a:gd name="T22" fmla="*/ 2 w 26"/>
                      <a:gd name="T23" fmla="*/ 9 h 28"/>
                      <a:gd name="T24" fmla="*/ 6 w 26"/>
                      <a:gd name="T25" fmla="*/ 7 h 28"/>
                      <a:gd name="T26" fmla="*/ 12 w 26"/>
                      <a:gd name="T27" fmla="*/ 3 h 28"/>
                      <a:gd name="T28" fmla="*/ 17 w 26"/>
                      <a:gd name="T29" fmla="*/ 2 h 28"/>
                      <a:gd name="T30" fmla="*/ 25 w 26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" h="28">
                        <a:moveTo>
                          <a:pt x="25" y="0"/>
                        </a:moveTo>
                        <a:lnTo>
                          <a:pt x="25" y="15"/>
                        </a:lnTo>
                        <a:lnTo>
                          <a:pt x="20" y="18"/>
                        </a:lnTo>
                        <a:lnTo>
                          <a:pt x="16" y="19"/>
                        </a:lnTo>
                        <a:lnTo>
                          <a:pt x="12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2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6" y="7"/>
                        </a:lnTo>
                        <a:lnTo>
                          <a:pt x="12" y="3"/>
                        </a:lnTo>
                        <a:lnTo>
                          <a:pt x="17" y="2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54" name="Freeform 522"/>
                  <p:cNvSpPr>
                    <a:spLocks/>
                  </p:cNvSpPr>
                  <p:nvPr/>
                </p:nvSpPr>
                <p:spPr bwMode="auto">
                  <a:xfrm>
                    <a:off x="3413" y="3849"/>
                    <a:ext cx="43" cy="71"/>
                  </a:xfrm>
                  <a:custGeom>
                    <a:avLst/>
                    <a:gdLst>
                      <a:gd name="T0" fmla="*/ 35 w 44"/>
                      <a:gd name="T1" fmla="*/ 0 h 72"/>
                      <a:gd name="T2" fmla="*/ 27 w 44"/>
                      <a:gd name="T3" fmla="*/ 2 h 72"/>
                      <a:gd name="T4" fmla="*/ 19 w 44"/>
                      <a:gd name="T5" fmla="*/ 4 h 72"/>
                      <a:gd name="T6" fmla="*/ 11 w 44"/>
                      <a:gd name="T7" fmla="*/ 8 h 72"/>
                      <a:gd name="T8" fmla="*/ 6 w 44"/>
                      <a:gd name="T9" fmla="*/ 12 h 72"/>
                      <a:gd name="T10" fmla="*/ 3 w 44"/>
                      <a:gd name="T11" fmla="*/ 15 h 72"/>
                      <a:gd name="T12" fmla="*/ 0 w 44"/>
                      <a:gd name="T13" fmla="*/ 20 h 72"/>
                      <a:gd name="T14" fmla="*/ 0 w 44"/>
                      <a:gd name="T15" fmla="*/ 31 h 72"/>
                      <a:gd name="T16" fmla="*/ 0 w 44"/>
                      <a:gd name="T17" fmla="*/ 42 h 72"/>
                      <a:gd name="T18" fmla="*/ 1 w 44"/>
                      <a:gd name="T19" fmla="*/ 47 h 72"/>
                      <a:gd name="T20" fmla="*/ 3 w 44"/>
                      <a:gd name="T21" fmla="*/ 49 h 72"/>
                      <a:gd name="T22" fmla="*/ 6 w 44"/>
                      <a:gd name="T23" fmla="*/ 54 h 72"/>
                      <a:gd name="T24" fmla="*/ 10 w 44"/>
                      <a:gd name="T25" fmla="*/ 58 h 72"/>
                      <a:gd name="T26" fmla="*/ 15 w 44"/>
                      <a:gd name="T27" fmla="*/ 61 h 72"/>
                      <a:gd name="T28" fmla="*/ 22 w 44"/>
                      <a:gd name="T29" fmla="*/ 65 h 72"/>
                      <a:gd name="T30" fmla="*/ 30 w 44"/>
                      <a:gd name="T31" fmla="*/ 68 h 72"/>
                      <a:gd name="T32" fmla="*/ 38 w 44"/>
                      <a:gd name="T33" fmla="*/ 71 h 72"/>
                      <a:gd name="T34" fmla="*/ 43 w 44"/>
                      <a:gd name="T35" fmla="*/ 71 h 72"/>
                      <a:gd name="T36" fmla="*/ 43 w 44"/>
                      <a:gd name="T37" fmla="*/ 46 h 72"/>
                      <a:gd name="T38" fmla="*/ 35 w 44"/>
                      <a:gd name="T39" fmla="*/ 44 h 72"/>
                      <a:gd name="T40" fmla="*/ 28 w 44"/>
                      <a:gd name="T41" fmla="*/ 41 h 72"/>
                      <a:gd name="T42" fmla="*/ 23 w 44"/>
                      <a:gd name="T43" fmla="*/ 39 h 72"/>
                      <a:gd name="T44" fmla="*/ 19 w 44"/>
                      <a:gd name="T45" fmla="*/ 37 h 72"/>
                      <a:gd name="T46" fmla="*/ 14 w 44"/>
                      <a:gd name="T47" fmla="*/ 33 h 72"/>
                      <a:gd name="T48" fmla="*/ 11 w 44"/>
                      <a:gd name="T49" fmla="*/ 29 h 72"/>
                      <a:gd name="T50" fmla="*/ 9 w 44"/>
                      <a:gd name="T51" fmla="*/ 25 h 72"/>
                      <a:gd name="T52" fmla="*/ 8 w 44"/>
                      <a:gd name="T53" fmla="*/ 19 h 72"/>
                      <a:gd name="T54" fmla="*/ 8 w 44"/>
                      <a:gd name="T55" fmla="*/ 14 h 72"/>
                      <a:gd name="T56" fmla="*/ 12 w 44"/>
                      <a:gd name="T57" fmla="*/ 11 h 72"/>
                      <a:gd name="T58" fmla="*/ 19 w 44"/>
                      <a:gd name="T59" fmla="*/ 6 h 72"/>
                      <a:gd name="T60" fmla="*/ 28 w 44"/>
                      <a:gd name="T61" fmla="*/ 3 h 72"/>
                      <a:gd name="T62" fmla="*/ 35 w 44"/>
                      <a:gd name="T63" fmla="*/ 1 h 72"/>
                      <a:gd name="T64" fmla="*/ 35 w 44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" h="72">
                        <a:moveTo>
                          <a:pt x="35" y="0"/>
                        </a:moveTo>
                        <a:lnTo>
                          <a:pt x="27" y="2"/>
                        </a:lnTo>
                        <a:lnTo>
                          <a:pt x="19" y="4"/>
                        </a:ln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3" y="15"/>
                        </a:lnTo>
                        <a:lnTo>
                          <a:pt x="0" y="20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" y="47"/>
                        </a:lnTo>
                        <a:lnTo>
                          <a:pt x="3" y="49"/>
                        </a:lnTo>
                        <a:lnTo>
                          <a:pt x="6" y="54"/>
                        </a:lnTo>
                        <a:lnTo>
                          <a:pt x="10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8"/>
                        </a:lnTo>
                        <a:lnTo>
                          <a:pt x="38" y="71"/>
                        </a:lnTo>
                        <a:lnTo>
                          <a:pt x="43" y="71"/>
                        </a:lnTo>
                        <a:lnTo>
                          <a:pt x="43" y="46"/>
                        </a:lnTo>
                        <a:lnTo>
                          <a:pt x="35" y="44"/>
                        </a:lnTo>
                        <a:lnTo>
                          <a:pt x="28" y="41"/>
                        </a:lnTo>
                        <a:lnTo>
                          <a:pt x="23" y="39"/>
                        </a:lnTo>
                        <a:lnTo>
                          <a:pt x="19" y="37"/>
                        </a:lnTo>
                        <a:lnTo>
                          <a:pt x="14" y="33"/>
                        </a:lnTo>
                        <a:lnTo>
                          <a:pt x="11" y="29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19" y="6"/>
                        </a:lnTo>
                        <a:lnTo>
                          <a:pt x="28" y="3"/>
                        </a:lnTo>
                        <a:lnTo>
                          <a:pt x="35" y="1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6655" name="Group 523"/>
                <p:cNvGrpSpPr>
                  <a:grpSpLocks/>
                </p:cNvGrpSpPr>
                <p:nvPr/>
              </p:nvGrpSpPr>
              <p:grpSpPr bwMode="auto">
                <a:xfrm>
                  <a:off x="3407" y="3797"/>
                  <a:ext cx="44" cy="73"/>
                  <a:chOff x="3407" y="3797"/>
                  <a:chExt cx="44" cy="73"/>
                </a:xfrm>
              </p:grpSpPr>
              <p:sp>
                <p:nvSpPr>
                  <p:cNvPr id="146956" name="Freeform 524"/>
                  <p:cNvSpPr>
                    <a:spLocks/>
                  </p:cNvSpPr>
                  <p:nvPr/>
                </p:nvSpPr>
                <p:spPr bwMode="auto">
                  <a:xfrm>
                    <a:off x="3413" y="3799"/>
                    <a:ext cx="28" cy="28"/>
                  </a:xfrm>
                  <a:custGeom>
                    <a:avLst/>
                    <a:gdLst>
                      <a:gd name="T0" fmla="*/ 26 w 27"/>
                      <a:gd name="T1" fmla="*/ 0 h 28"/>
                      <a:gd name="T2" fmla="*/ 26 w 27"/>
                      <a:gd name="T3" fmla="*/ 16 h 28"/>
                      <a:gd name="T4" fmla="*/ 21 w 27"/>
                      <a:gd name="T5" fmla="*/ 18 h 28"/>
                      <a:gd name="T6" fmla="*/ 16 w 27"/>
                      <a:gd name="T7" fmla="*/ 19 h 28"/>
                      <a:gd name="T8" fmla="*/ 13 w 27"/>
                      <a:gd name="T9" fmla="*/ 21 h 28"/>
                      <a:gd name="T10" fmla="*/ 10 w 27"/>
                      <a:gd name="T11" fmla="*/ 23 h 28"/>
                      <a:gd name="T12" fmla="*/ 7 w 27"/>
                      <a:gd name="T13" fmla="*/ 27 h 28"/>
                      <a:gd name="T14" fmla="*/ 2 w 27"/>
                      <a:gd name="T15" fmla="*/ 22 h 28"/>
                      <a:gd name="T16" fmla="*/ 2 w 27"/>
                      <a:gd name="T17" fmla="*/ 19 h 28"/>
                      <a:gd name="T18" fmla="*/ 1 w 27"/>
                      <a:gd name="T19" fmla="*/ 16 h 28"/>
                      <a:gd name="T20" fmla="*/ 0 w 27"/>
                      <a:gd name="T21" fmla="*/ 13 h 28"/>
                      <a:gd name="T22" fmla="*/ 3 w 27"/>
                      <a:gd name="T23" fmla="*/ 9 h 28"/>
                      <a:gd name="T24" fmla="*/ 6 w 27"/>
                      <a:gd name="T25" fmla="*/ 7 h 28"/>
                      <a:gd name="T26" fmla="*/ 13 w 27"/>
                      <a:gd name="T27" fmla="*/ 4 h 28"/>
                      <a:gd name="T28" fmla="*/ 18 w 27"/>
                      <a:gd name="T29" fmla="*/ 2 h 28"/>
                      <a:gd name="T30" fmla="*/ 26 w 27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" h="28">
                        <a:moveTo>
                          <a:pt x="26" y="0"/>
                        </a:moveTo>
                        <a:lnTo>
                          <a:pt x="26" y="16"/>
                        </a:lnTo>
                        <a:lnTo>
                          <a:pt x="21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7" y="27"/>
                        </a:lnTo>
                        <a:lnTo>
                          <a:pt x="2" y="22"/>
                        </a:lnTo>
                        <a:lnTo>
                          <a:pt x="2" y="19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3" y="4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57" name="Freeform 525"/>
                  <p:cNvSpPr>
                    <a:spLocks/>
                  </p:cNvSpPr>
                  <p:nvPr/>
                </p:nvSpPr>
                <p:spPr bwMode="auto">
                  <a:xfrm>
                    <a:off x="3407" y="3798"/>
                    <a:ext cx="44" cy="72"/>
                  </a:xfrm>
                  <a:custGeom>
                    <a:avLst/>
                    <a:gdLst>
                      <a:gd name="T0" fmla="*/ 35 w 44"/>
                      <a:gd name="T1" fmla="*/ 0 h 73"/>
                      <a:gd name="T2" fmla="*/ 27 w 44"/>
                      <a:gd name="T3" fmla="*/ 2 h 73"/>
                      <a:gd name="T4" fmla="*/ 19 w 44"/>
                      <a:gd name="T5" fmla="*/ 5 h 73"/>
                      <a:gd name="T6" fmla="*/ 11 w 44"/>
                      <a:gd name="T7" fmla="*/ 8 h 73"/>
                      <a:gd name="T8" fmla="*/ 6 w 44"/>
                      <a:gd name="T9" fmla="*/ 12 h 73"/>
                      <a:gd name="T10" fmla="*/ 2 w 44"/>
                      <a:gd name="T11" fmla="*/ 15 h 73"/>
                      <a:gd name="T12" fmla="*/ 0 w 44"/>
                      <a:gd name="T13" fmla="*/ 20 h 73"/>
                      <a:gd name="T14" fmla="*/ 0 w 44"/>
                      <a:gd name="T15" fmla="*/ 32 h 73"/>
                      <a:gd name="T16" fmla="*/ 0 w 44"/>
                      <a:gd name="T17" fmla="*/ 43 h 73"/>
                      <a:gd name="T18" fmla="*/ 1 w 44"/>
                      <a:gd name="T19" fmla="*/ 47 h 73"/>
                      <a:gd name="T20" fmla="*/ 2 w 44"/>
                      <a:gd name="T21" fmla="*/ 50 h 73"/>
                      <a:gd name="T22" fmla="*/ 6 w 44"/>
                      <a:gd name="T23" fmla="*/ 54 h 73"/>
                      <a:gd name="T24" fmla="*/ 10 w 44"/>
                      <a:gd name="T25" fmla="*/ 58 h 73"/>
                      <a:gd name="T26" fmla="*/ 14 w 44"/>
                      <a:gd name="T27" fmla="*/ 61 h 73"/>
                      <a:gd name="T28" fmla="*/ 21 w 44"/>
                      <a:gd name="T29" fmla="*/ 65 h 73"/>
                      <a:gd name="T30" fmla="*/ 30 w 44"/>
                      <a:gd name="T31" fmla="*/ 68 h 73"/>
                      <a:gd name="T32" fmla="*/ 37 w 44"/>
                      <a:gd name="T33" fmla="*/ 71 h 73"/>
                      <a:gd name="T34" fmla="*/ 43 w 44"/>
                      <a:gd name="T35" fmla="*/ 72 h 73"/>
                      <a:gd name="T36" fmla="*/ 43 w 44"/>
                      <a:gd name="T37" fmla="*/ 46 h 73"/>
                      <a:gd name="T38" fmla="*/ 35 w 44"/>
                      <a:gd name="T39" fmla="*/ 44 h 73"/>
                      <a:gd name="T40" fmla="*/ 28 w 44"/>
                      <a:gd name="T41" fmla="*/ 41 h 73"/>
                      <a:gd name="T42" fmla="*/ 23 w 44"/>
                      <a:gd name="T43" fmla="*/ 40 h 73"/>
                      <a:gd name="T44" fmla="*/ 19 w 44"/>
                      <a:gd name="T45" fmla="*/ 37 h 73"/>
                      <a:gd name="T46" fmla="*/ 14 w 44"/>
                      <a:gd name="T47" fmla="*/ 33 h 73"/>
                      <a:gd name="T48" fmla="*/ 11 w 44"/>
                      <a:gd name="T49" fmla="*/ 30 h 73"/>
                      <a:gd name="T50" fmla="*/ 8 w 44"/>
                      <a:gd name="T51" fmla="*/ 25 h 73"/>
                      <a:gd name="T52" fmla="*/ 7 w 44"/>
                      <a:gd name="T53" fmla="*/ 20 h 73"/>
                      <a:gd name="T54" fmla="*/ 8 w 44"/>
                      <a:gd name="T55" fmla="*/ 15 h 73"/>
                      <a:gd name="T56" fmla="*/ 11 w 44"/>
                      <a:gd name="T57" fmla="*/ 11 h 73"/>
                      <a:gd name="T58" fmla="*/ 19 w 44"/>
                      <a:gd name="T59" fmla="*/ 6 h 73"/>
                      <a:gd name="T60" fmla="*/ 28 w 44"/>
                      <a:gd name="T61" fmla="*/ 4 h 73"/>
                      <a:gd name="T62" fmla="*/ 35 w 44"/>
                      <a:gd name="T63" fmla="*/ 2 h 73"/>
                      <a:gd name="T64" fmla="*/ 35 w 44"/>
                      <a:gd name="T65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" h="73">
                        <a:moveTo>
                          <a:pt x="35" y="0"/>
                        </a:moveTo>
                        <a:lnTo>
                          <a:pt x="27" y="2"/>
                        </a:lnTo>
                        <a:lnTo>
                          <a:pt x="19" y="5"/>
                        </a:ln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2" y="15"/>
                        </a:lnTo>
                        <a:lnTo>
                          <a:pt x="0" y="20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2" y="50"/>
                        </a:lnTo>
                        <a:lnTo>
                          <a:pt x="6" y="54"/>
                        </a:lnTo>
                        <a:lnTo>
                          <a:pt x="10" y="58"/>
                        </a:lnTo>
                        <a:lnTo>
                          <a:pt x="14" y="61"/>
                        </a:lnTo>
                        <a:lnTo>
                          <a:pt x="21" y="65"/>
                        </a:lnTo>
                        <a:lnTo>
                          <a:pt x="30" y="68"/>
                        </a:lnTo>
                        <a:lnTo>
                          <a:pt x="37" y="71"/>
                        </a:lnTo>
                        <a:lnTo>
                          <a:pt x="43" y="72"/>
                        </a:lnTo>
                        <a:lnTo>
                          <a:pt x="43" y="46"/>
                        </a:lnTo>
                        <a:lnTo>
                          <a:pt x="35" y="44"/>
                        </a:lnTo>
                        <a:lnTo>
                          <a:pt x="28" y="41"/>
                        </a:lnTo>
                        <a:lnTo>
                          <a:pt x="23" y="40"/>
                        </a:lnTo>
                        <a:lnTo>
                          <a:pt x="19" y="37"/>
                        </a:lnTo>
                        <a:lnTo>
                          <a:pt x="14" y="33"/>
                        </a:lnTo>
                        <a:lnTo>
                          <a:pt x="11" y="30"/>
                        </a:lnTo>
                        <a:lnTo>
                          <a:pt x="8" y="25"/>
                        </a:lnTo>
                        <a:lnTo>
                          <a:pt x="7" y="20"/>
                        </a:lnTo>
                        <a:lnTo>
                          <a:pt x="8" y="15"/>
                        </a:lnTo>
                        <a:lnTo>
                          <a:pt x="11" y="11"/>
                        </a:lnTo>
                        <a:lnTo>
                          <a:pt x="19" y="6"/>
                        </a:lnTo>
                        <a:lnTo>
                          <a:pt x="28" y="4"/>
                        </a:lnTo>
                        <a:lnTo>
                          <a:pt x="35" y="2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6656" name="Group 526"/>
                <p:cNvGrpSpPr>
                  <a:grpSpLocks/>
                </p:cNvGrpSpPr>
                <p:nvPr/>
              </p:nvGrpSpPr>
              <p:grpSpPr bwMode="auto">
                <a:xfrm>
                  <a:off x="3397" y="3746"/>
                  <a:ext cx="45" cy="72"/>
                  <a:chOff x="3397" y="3746"/>
                  <a:chExt cx="45" cy="72"/>
                </a:xfrm>
              </p:grpSpPr>
              <p:sp>
                <p:nvSpPr>
                  <p:cNvPr id="146959" name="Freeform 527"/>
                  <p:cNvSpPr>
                    <a:spLocks/>
                  </p:cNvSpPr>
                  <p:nvPr/>
                </p:nvSpPr>
                <p:spPr bwMode="auto">
                  <a:xfrm>
                    <a:off x="3405" y="3747"/>
                    <a:ext cx="27" cy="28"/>
                  </a:xfrm>
                  <a:custGeom>
                    <a:avLst/>
                    <a:gdLst>
                      <a:gd name="T0" fmla="*/ 25 w 26"/>
                      <a:gd name="T1" fmla="*/ 0 h 28"/>
                      <a:gd name="T2" fmla="*/ 25 w 26"/>
                      <a:gd name="T3" fmla="*/ 15 h 28"/>
                      <a:gd name="T4" fmla="*/ 20 w 26"/>
                      <a:gd name="T5" fmla="*/ 17 h 28"/>
                      <a:gd name="T6" fmla="*/ 16 w 26"/>
                      <a:gd name="T7" fmla="*/ 19 h 28"/>
                      <a:gd name="T8" fmla="*/ 12 w 26"/>
                      <a:gd name="T9" fmla="*/ 21 h 28"/>
                      <a:gd name="T10" fmla="*/ 10 w 26"/>
                      <a:gd name="T11" fmla="*/ 23 h 28"/>
                      <a:gd name="T12" fmla="*/ 6 w 26"/>
                      <a:gd name="T13" fmla="*/ 27 h 28"/>
                      <a:gd name="T14" fmla="*/ 2 w 26"/>
                      <a:gd name="T15" fmla="*/ 22 h 28"/>
                      <a:gd name="T16" fmla="*/ 1 w 26"/>
                      <a:gd name="T17" fmla="*/ 19 h 28"/>
                      <a:gd name="T18" fmla="*/ 0 w 26"/>
                      <a:gd name="T19" fmla="*/ 16 h 28"/>
                      <a:gd name="T20" fmla="*/ 0 w 26"/>
                      <a:gd name="T21" fmla="*/ 13 h 28"/>
                      <a:gd name="T22" fmla="*/ 2 w 26"/>
                      <a:gd name="T23" fmla="*/ 9 h 28"/>
                      <a:gd name="T24" fmla="*/ 6 w 26"/>
                      <a:gd name="T25" fmla="*/ 7 h 28"/>
                      <a:gd name="T26" fmla="*/ 12 w 26"/>
                      <a:gd name="T27" fmla="*/ 3 h 28"/>
                      <a:gd name="T28" fmla="*/ 17 w 26"/>
                      <a:gd name="T29" fmla="*/ 2 h 28"/>
                      <a:gd name="T30" fmla="*/ 25 w 26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" h="28">
                        <a:moveTo>
                          <a:pt x="25" y="0"/>
                        </a:moveTo>
                        <a:lnTo>
                          <a:pt x="25" y="15"/>
                        </a:lnTo>
                        <a:lnTo>
                          <a:pt x="20" y="17"/>
                        </a:lnTo>
                        <a:lnTo>
                          <a:pt x="16" y="19"/>
                        </a:lnTo>
                        <a:lnTo>
                          <a:pt x="12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2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6" y="7"/>
                        </a:lnTo>
                        <a:lnTo>
                          <a:pt x="12" y="3"/>
                        </a:lnTo>
                        <a:lnTo>
                          <a:pt x="17" y="2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60" name="Freeform 528"/>
                  <p:cNvSpPr>
                    <a:spLocks/>
                  </p:cNvSpPr>
                  <p:nvPr/>
                </p:nvSpPr>
                <p:spPr bwMode="auto">
                  <a:xfrm>
                    <a:off x="3397" y="3747"/>
                    <a:ext cx="45" cy="71"/>
                  </a:xfrm>
                  <a:custGeom>
                    <a:avLst/>
                    <a:gdLst>
                      <a:gd name="T0" fmla="*/ 36 w 45"/>
                      <a:gd name="T1" fmla="*/ 0 h 72"/>
                      <a:gd name="T2" fmla="*/ 27 w 45"/>
                      <a:gd name="T3" fmla="*/ 2 h 72"/>
                      <a:gd name="T4" fmla="*/ 19 w 45"/>
                      <a:gd name="T5" fmla="*/ 4 h 72"/>
                      <a:gd name="T6" fmla="*/ 11 w 45"/>
                      <a:gd name="T7" fmla="*/ 8 h 72"/>
                      <a:gd name="T8" fmla="*/ 6 w 45"/>
                      <a:gd name="T9" fmla="*/ 12 h 72"/>
                      <a:gd name="T10" fmla="*/ 3 w 45"/>
                      <a:gd name="T11" fmla="*/ 15 h 72"/>
                      <a:gd name="T12" fmla="*/ 0 w 45"/>
                      <a:gd name="T13" fmla="*/ 19 h 72"/>
                      <a:gd name="T14" fmla="*/ 0 w 45"/>
                      <a:gd name="T15" fmla="*/ 31 h 72"/>
                      <a:gd name="T16" fmla="*/ 0 w 45"/>
                      <a:gd name="T17" fmla="*/ 42 h 72"/>
                      <a:gd name="T18" fmla="*/ 1 w 45"/>
                      <a:gd name="T19" fmla="*/ 46 h 72"/>
                      <a:gd name="T20" fmla="*/ 3 w 45"/>
                      <a:gd name="T21" fmla="*/ 49 h 72"/>
                      <a:gd name="T22" fmla="*/ 6 w 45"/>
                      <a:gd name="T23" fmla="*/ 54 h 72"/>
                      <a:gd name="T24" fmla="*/ 10 w 45"/>
                      <a:gd name="T25" fmla="*/ 58 h 72"/>
                      <a:gd name="T26" fmla="*/ 15 w 45"/>
                      <a:gd name="T27" fmla="*/ 61 h 72"/>
                      <a:gd name="T28" fmla="*/ 22 w 45"/>
                      <a:gd name="T29" fmla="*/ 65 h 72"/>
                      <a:gd name="T30" fmla="*/ 30 w 45"/>
                      <a:gd name="T31" fmla="*/ 67 h 72"/>
                      <a:gd name="T32" fmla="*/ 38 w 45"/>
                      <a:gd name="T33" fmla="*/ 70 h 72"/>
                      <a:gd name="T34" fmla="*/ 43 w 45"/>
                      <a:gd name="T35" fmla="*/ 71 h 72"/>
                      <a:gd name="T36" fmla="*/ 44 w 45"/>
                      <a:gd name="T37" fmla="*/ 46 h 72"/>
                      <a:gd name="T38" fmla="*/ 36 w 45"/>
                      <a:gd name="T39" fmla="*/ 43 h 72"/>
                      <a:gd name="T40" fmla="*/ 28 w 45"/>
                      <a:gd name="T41" fmla="*/ 41 h 72"/>
                      <a:gd name="T42" fmla="*/ 23 w 45"/>
                      <a:gd name="T43" fmla="*/ 39 h 72"/>
                      <a:gd name="T44" fmla="*/ 19 w 45"/>
                      <a:gd name="T45" fmla="*/ 36 h 72"/>
                      <a:gd name="T46" fmla="*/ 14 w 45"/>
                      <a:gd name="T47" fmla="*/ 33 h 72"/>
                      <a:gd name="T48" fmla="*/ 11 w 45"/>
                      <a:gd name="T49" fmla="*/ 29 h 72"/>
                      <a:gd name="T50" fmla="*/ 9 w 45"/>
                      <a:gd name="T51" fmla="*/ 25 h 72"/>
                      <a:gd name="T52" fmla="*/ 8 w 45"/>
                      <a:gd name="T53" fmla="*/ 19 h 72"/>
                      <a:gd name="T54" fmla="*/ 8 w 45"/>
                      <a:gd name="T55" fmla="*/ 14 h 72"/>
                      <a:gd name="T56" fmla="*/ 12 w 45"/>
                      <a:gd name="T57" fmla="*/ 11 h 72"/>
                      <a:gd name="T58" fmla="*/ 19 w 45"/>
                      <a:gd name="T59" fmla="*/ 5 h 72"/>
                      <a:gd name="T60" fmla="*/ 28 w 45"/>
                      <a:gd name="T61" fmla="*/ 3 h 72"/>
                      <a:gd name="T62" fmla="*/ 36 w 45"/>
                      <a:gd name="T63" fmla="*/ 1 h 72"/>
                      <a:gd name="T64" fmla="*/ 36 w 45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5" h="72">
                        <a:moveTo>
                          <a:pt x="36" y="0"/>
                        </a:moveTo>
                        <a:lnTo>
                          <a:pt x="27" y="2"/>
                        </a:lnTo>
                        <a:lnTo>
                          <a:pt x="19" y="4"/>
                        </a:ln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3" y="15"/>
                        </a:ln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" y="46"/>
                        </a:lnTo>
                        <a:lnTo>
                          <a:pt x="3" y="49"/>
                        </a:lnTo>
                        <a:lnTo>
                          <a:pt x="6" y="54"/>
                        </a:lnTo>
                        <a:lnTo>
                          <a:pt x="10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7"/>
                        </a:lnTo>
                        <a:lnTo>
                          <a:pt x="38" y="70"/>
                        </a:lnTo>
                        <a:lnTo>
                          <a:pt x="43" y="71"/>
                        </a:lnTo>
                        <a:lnTo>
                          <a:pt x="44" y="46"/>
                        </a:lnTo>
                        <a:lnTo>
                          <a:pt x="36" y="43"/>
                        </a:lnTo>
                        <a:lnTo>
                          <a:pt x="28" y="41"/>
                        </a:lnTo>
                        <a:lnTo>
                          <a:pt x="23" y="39"/>
                        </a:lnTo>
                        <a:lnTo>
                          <a:pt x="19" y="36"/>
                        </a:lnTo>
                        <a:lnTo>
                          <a:pt x="14" y="33"/>
                        </a:lnTo>
                        <a:lnTo>
                          <a:pt x="11" y="29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19" y="5"/>
                        </a:lnTo>
                        <a:lnTo>
                          <a:pt x="28" y="3"/>
                        </a:lnTo>
                        <a:lnTo>
                          <a:pt x="36" y="1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  <p:grpSp>
            <p:nvGrpSpPr>
              <p:cNvPr id="26644" name="Group 529"/>
              <p:cNvGrpSpPr>
                <a:grpSpLocks/>
              </p:cNvGrpSpPr>
              <p:nvPr/>
            </p:nvGrpSpPr>
            <p:grpSpPr bwMode="auto">
              <a:xfrm>
                <a:off x="3375" y="3594"/>
                <a:ext cx="59" cy="174"/>
                <a:chOff x="3375" y="3594"/>
                <a:chExt cx="59" cy="174"/>
              </a:xfrm>
            </p:grpSpPr>
            <p:grpSp>
              <p:nvGrpSpPr>
                <p:cNvPr id="26645" name="Group 530"/>
                <p:cNvGrpSpPr>
                  <a:grpSpLocks/>
                </p:cNvGrpSpPr>
                <p:nvPr/>
              </p:nvGrpSpPr>
              <p:grpSpPr bwMode="auto">
                <a:xfrm>
                  <a:off x="3389" y="3696"/>
                  <a:ext cx="45" cy="72"/>
                  <a:chOff x="3389" y="3696"/>
                  <a:chExt cx="45" cy="72"/>
                </a:xfrm>
              </p:grpSpPr>
              <p:sp>
                <p:nvSpPr>
                  <p:cNvPr id="146963" name="Freeform 531"/>
                  <p:cNvSpPr>
                    <a:spLocks/>
                  </p:cNvSpPr>
                  <p:nvPr/>
                </p:nvSpPr>
                <p:spPr bwMode="auto">
                  <a:xfrm>
                    <a:off x="3396" y="3697"/>
                    <a:ext cx="28" cy="28"/>
                  </a:xfrm>
                  <a:custGeom>
                    <a:avLst/>
                    <a:gdLst>
                      <a:gd name="T0" fmla="*/ 26 w 27"/>
                      <a:gd name="T1" fmla="*/ 0 h 28"/>
                      <a:gd name="T2" fmla="*/ 26 w 27"/>
                      <a:gd name="T3" fmla="*/ 15 h 28"/>
                      <a:gd name="T4" fmla="*/ 21 w 27"/>
                      <a:gd name="T5" fmla="*/ 18 h 28"/>
                      <a:gd name="T6" fmla="*/ 16 w 27"/>
                      <a:gd name="T7" fmla="*/ 19 h 28"/>
                      <a:gd name="T8" fmla="*/ 13 w 27"/>
                      <a:gd name="T9" fmla="*/ 21 h 28"/>
                      <a:gd name="T10" fmla="*/ 10 w 27"/>
                      <a:gd name="T11" fmla="*/ 23 h 28"/>
                      <a:gd name="T12" fmla="*/ 7 w 27"/>
                      <a:gd name="T13" fmla="*/ 27 h 28"/>
                      <a:gd name="T14" fmla="*/ 2 w 27"/>
                      <a:gd name="T15" fmla="*/ 22 h 28"/>
                      <a:gd name="T16" fmla="*/ 2 w 27"/>
                      <a:gd name="T17" fmla="*/ 19 h 28"/>
                      <a:gd name="T18" fmla="*/ 1 w 27"/>
                      <a:gd name="T19" fmla="*/ 16 h 28"/>
                      <a:gd name="T20" fmla="*/ 0 w 27"/>
                      <a:gd name="T21" fmla="*/ 13 h 28"/>
                      <a:gd name="T22" fmla="*/ 3 w 27"/>
                      <a:gd name="T23" fmla="*/ 9 h 28"/>
                      <a:gd name="T24" fmla="*/ 6 w 27"/>
                      <a:gd name="T25" fmla="*/ 7 h 28"/>
                      <a:gd name="T26" fmla="*/ 13 w 27"/>
                      <a:gd name="T27" fmla="*/ 3 h 28"/>
                      <a:gd name="T28" fmla="*/ 18 w 27"/>
                      <a:gd name="T29" fmla="*/ 2 h 28"/>
                      <a:gd name="T30" fmla="*/ 26 w 27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" h="28">
                        <a:moveTo>
                          <a:pt x="26" y="0"/>
                        </a:moveTo>
                        <a:lnTo>
                          <a:pt x="26" y="15"/>
                        </a:lnTo>
                        <a:lnTo>
                          <a:pt x="21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7" y="27"/>
                        </a:lnTo>
                        <a:lnTo>
                          <a:pt x="2" y="22"/>
                        </a:lnTo>
                        <a:lnTo>
                          <a:pt x="2" y="19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3" y="3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64" name="Freeform 532"/>
                  <p:cNvSpPr>
                    <a:spLocks/>
                  </p:cNvSpPr>
                  <p:nvPr/>
                </p:nvSpPr>
                <p:spPr bwMode="auto">
                  <a:xfrm>
                    <a:off x="3388" y="3696"/>
                    <a:ext cx="45" cy="71"/>
                  </a:xfrm>
                  <a:custGeom>
                    <a:avLst/>
                    <a:gdLst>
                      <a:gd name="T0" fmla="*/ 36 w 45"/>
                      <a:gd name="T1" fmla="*/ 0 h 72"/>
                      <a:gd name="T2" fmla="*/ 28 w 45"/>
                      <a:gd name="T3" fmla="*/ 2 h 72"/>
                      <a:gd name="T4" fmla="*/ 19 w 45"/>
                      <a:gd name="T5" fmla="*/ 4 h 72"/>
                      <a:gd name="T6" fmla="*/ 12 w 45"/>
                      <a:gd name="T7" fmla="*/ 8 h 72"/>
                      <a:gd name="T8" fmla="*/ 7 w 45"/>
                      <a:gd name="T9" fmla="*/ 12 h 72"/>
                      <a:gd name="T10" fmla="*/ 3 w 45"/>
                      <a:gd name="T11" fmla="*/ 15 h 72"/>
                      <a:gd name="T12" fmla="*/ 0 w 45"/>
                      <a:gd name="T13" fmla="*/ 19 h 72"/>
                      <a:gd name="T14" fmla="*/ 0 w 45"/>
                      <a:gd name="T15" fmla="*/ 31 h 72"/>
                      <a:gd name="T16" fmla="*/ 0 w 45"/>
                      <a:gd name="T17" fmla="*/ 42 h 72"/>
                      <a:gd name="T18" fmla="*/ 2 w 45"/>
                      <a:gd name="T19" fmla="*/ 46 h 72"/>
                      <a:gd name="T20" fmla="*/ 3 w 45"/>
                      <a:gd name="T21" fmla="*/ 49 h 72"/>
                      <a:gd name="T22" fmla="*/ 7 w 45"/>
                      <a:gd name="T23" fmla="*/ 54 h 72"/>
                      <a:gd name="T24" fmla="*/ 11 w 45"/>
                      <a:gd name="T25" fmla="*/ 58 h 72"/>
                      <a:gd name="T26" fmla="*/ 15 w 45"/>
                      <a:gd name="T27" fmla="*/ 61 h 72"/>
                      <a:gd name="T28" fmla="*/ 22 w 45"/>
                      <a:gd name="T29" fmla="*/ 65 h 72"/>
                      <a:gd name="T30" fmla="*/ 30 w 45"/>
                      <a:gd name="T31" fmla="*/ 68 h 72"/>
                      <a:gd name="T32" fmla="*/ 38 w 45"/>
                      <a:gd name="T33" fmla="*/ 70 h 72"/>
                      <a:gd name="T34" fmla="*/ 44 w 45"/>
                      <a:gd name="T35" fmla="*/ 71 h 72"/>
                      <a:gd name="T36" fmla="*/ 44 w 45"/>
                      <a:gd name="T37" fmla="*/ 46 h 72"/>
                      <a:gd name="T38" fmla="*/ 36 w 45"/>
                      <a:gd name="T39" fmla="*/ 43 h 72"/>
                      <a:gd name="T40" fmla="*/ 29 w 45"/>
                      <a:gd name="T41" fmla="*/ 41 h 72"/>
                      <a:gd name="T42" fmla="*/ 24 w 45"/>
                      <a:gd name="T43" fmla="*/ 39 h 72"/>
                      <a:gd name="T44" fmla="*/ 19 w 45"/>
                      <a:gd name="T45" fmla="*/ 37 h 72"/>
                      <a:gd name="T46" fmla="*/ 15 w 45"/>
                      <a:gd name="T47" fmla="*/ 33 h 72"/>
                      <a:gd name="T48" fmla="*/ 12 w 45"/>
                      <a:gd name="T49" fmla="*/ 29 h 72"/>
                      <a:gd name="T50" fmla="*/ 9 w 45"/>
                      <a:gd name="T51" fmla="*/ 25 h 72"/>
                      <a:gd name="T52" fmla="*/ 8 w 45"/>
                      <a:gd name="T53" fmla="*/ 19 h 72"/>
                      <a:gd name="T54" fmla="*/ 8 w 45"/>
                      <a:gd name="T55" fmla="*/ 14 h 72"/>
                      <a:gd name="T56" fmla="*/ 12 w 45"/>
                      <a:gd name="T57" fmla="*/ 11 h 72"/>
                      <a:gd name="T58" fmla="*/ 20 w 45"/>
                      <a:gd name="T59" fmla="*/ 5 h 72"/>
                      <a:gd name="T60" fmla="*/ 29 w 45"/>
                      <a:gd name="T61" fmla="*/ 3 h 72"/>
                      <a:gd name="T62" fmla="*/ 36 w 45"/>
                      <a:gd name="T63" fmla="*/ 1 h 72"/>
                      <a:gd name="T64" fmla="*/ 36 w 45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5" h="72">
                        <a:moveTo>
                          <a:pt x="36" y="0"/>
                        </a:moveTo>
                        <a:lnTo>
                          <a:pt x="28" y="2"/>
                        </a:lnTo>
                        <a:lnTo>
                          <a:pt x="19" y="4"/>
                        </a:lnTo>
                        <a:lnTo>
                          <a:pt x="12" y="8"/>
                        </a:lnTo>
                        <a:lnTo>
                          <a:pt x="7" y="12"/>
                        </a:lnTo>
                        <a:lnTo>
                          <a:pt x="3" y="15"/>
                        </a:ln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2" y="46"/>
                        </a:lnTo>
                        <a:lnTo>
                          <a:pt x="3" y="49"/>
                        </a:lnTo>
                        <a:lnTo>
                          <a:pt x="7" y="54"/>
                        </a:lnTo>
                        <a:lnTo>
                          <a:pt x="11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8"/>
                        </a:lnTo>
                        <a:lnTo>
                          <a:pt x="38" y="70"/>
                        </a:lnTo>
                        <a:lnTo>
                          <a:pt x="44" y="71"/>
                        </a:lnTo>
                        <a:lnTo>
                          <a:pt x="44" y="46"/>
                        </a:lnTo>
                        <a:lnTo>
                          <a:pt x="36" y="43"/>
                        </a:lnTo>
                        <a:lnTo>
                          <a:pt x="29" y="41"/>
                        </a:lnTo>
                        <a:lnTo>
                          <a:pt x="24" y="39"/>
                        </a:lnTo>
                        <a:lnTo>
                          <a:pt x="19" y="37"/>
                        </a:lnTo>
                        <a:lnTo>
                          <a:pt x="15" y="33"/>
                        </a:lnTo>
                        <a:lnTo>
                          <a:pt x="12" y="29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20" y="5"/>
                        </a:lnTo>
                        <a:lnTo>
                          <a:pt x="29" y="3"/>
                        </a:lnTo>
                        <a:lnTo>
                          <a:pt x="36" y="1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6646" name="Group 533"/>
                <p:cNvGrpSpPr>
                  <a:grpSpLocks/>
                </p:cNvGrpSpPr>
                <p:nvPr/>
              </p:nvGrpSpPr>
              <p:grpSpPr bwMode="auto">
                <a:xfrm>
                  <a:off x="3384" y="3645"/>
                  <a:ext cx="45" cy="73"/>
                  <a:chOff x="3384" y="3645"/>
                  <a:chExt cx="45" cy="73"/>
                </a:xfrm>
              </p:grpSpPr>
              <p:sp>
                <p:nvSpPr>
                  <p:cNvPr id="146966" name="Freeform 534"/>
                  <p:cNvSpPr>
                    <a:spLocks/>
                  </p:cNvSpPr>
                  <p:nvPr/>
                </p:nvSpPr>
                <p:spPr bwMode="auto">
                  <a:xfrm>
                    <a:off x="3391" y="3646"/>
                    <a:ext cx="27" cy="28"/>
                  </a:xfrm>
                  <a:custGeom>
                    <a:avLst/>
                    <a:gdLst>
                      <a:gd name="T0" fmla="*/ 25 w 26"/>
                      <a:gd name="T1" fmla="*/ 0 h 28"/>
                      <a:gd name="T2" fmla="*/ 25 w 26"/>
                      <a:gd name="T3" fmla="*/ 15 h 28"/>
                      <a:gd name="T4" fmla="*/ 20 w 26"/>
                      <a:gd name="T5" fmla="*/ 18 h 28"/>
                      <a:gd name="T6" fmla="*/ 16 w 26"/>
                      <a:gd name="T7" fmla="*/ 19 h 28"/>
                      <a:gd name="T8" fmla="*/ 13 w 26"/>
                      <a:gd name="T9" fmla="*/ 21 h 28"/>
                      <a:gd name="T10" fmla="*/ 10 w 26"/>
                      <a:gd name="T11" fmla="*/ 23 h 28"/>
                      <a:gd name="T12" fmla="*/ 6 w 26"/>
                      <a:gd name="T13" fmla="*/ 27 h 28"/>
                      <a:gd name="T14" fmla="*/ 2 w 26"/>
                      <a:gd name="T15" fmla="*/ 22 h 28"/>
                      <a:gd name="T16" fmla="*/ 1 w 26"/>
                      <a:gd name="T17" fmla="*/ 19 h 28"/>
                      <a:gd name="T18" fmla="*/ 0 w 26"/>
                      <a:gd name="T19" fmla="*/ 16 h 28"/>
                      <a:gd name="T20" fmla="*/ 0 w 26"/>
                      <a:gd name="T21" fmla="*/ 13 h 28"/>
                      <a:gd name="T22" fmla="*/ 2 w 26"/>
                      <a:gd name="T23" fmla="*/ 9 h 28"/>
                      <a:gd name="T24" fmla="*/ 6 w 26"/>
                      <a:gd name="T25" fmla="*/ 7 h 28"/>
                      <a:gd name="T26" fmla="*/ 13 w 26"/>
                      <a:gd name="T27" fmla="*/ 3 h 28"/>
                      <a:gd name="T28" fmla="*/ 17 w 26"/>
                      <a:gd name="T29" fmla="*/ 2 h 28"/>
                      <a:gd name="T30" fmla="*/ 25 w 26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" h="28">
                        <a:moveTo>
                          <a:pt x="25" y="0"/>
                        </a:moveTo>
                        <a:lnTo>
                          <a:pt x="25" y="15"/>
                        </a:lnTo>
                        <a:lnTo>
                          <a:pt x="20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2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6" y="7"/>
                        </a:lnTo>
                        <a:lnTo>
                          <a:pt x="13" y="3"/>
                        </a:lnTo>
                        <a:lnTo>
                          <a:pt x="17" y="2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67" name="Freeform 535"/>
                  <p:cNvSpPr>
                    <a:spLocks/>
                  </p:cNvSpPr>
                  <p:nvPr/>
                </p:nvSpPr>
                <p:spPr bwMode="auto">
                  <a:xfrm>
                    <a:off x="3384" y="3645"/>
                    <a:ext cx="45" cy="72"/>
                  </a:xfrm>
                  <a:custGeom>
                    <a:avLst/>
                    <a:gdLst>
                      <a:gd name="T0" fmla="*/ 36 w 45"/>
                      <a:gd name="T1" fmla="*/ 0 h 73"/>
                      <a:gd name="T2" fmla="*/ 28 w 45"/>
                      <a:gd name="T3" fmla="*/ 2 h 73"/>
                      <a:gd name="T4" fmla="*/ 19 w 45"/>
                      <a:gd name="T5" fmla="*/ 5 h 73"/>
                      <a:gd name="T6" fmla="*/ 11 w 45"/>
                      <a:gd name="T7" fmla="*/ 8 h 73"/>
                      <a:gd name="T8" fmla="*/ 7 w 45"/>
                      <a:gd name="T9" fmla="*/ 12 h 73"/>
                      <a:gd name="T10" fmla="*/ 3 w 45"/>
                      <a:gd name="T11" fmla="*/ 15 h 73"/>
                      <a:gd name="T12" fmla="*/ 0 w 45"/>
                      <a:gd name="T13" fmla="*/ 20 h 73"/>
                      <a:gd name="T14" fmla="*/ 0 w 45"/>
                      <a:gd name="T15" fmla="*/ 32 h 73"/>
                      <a:gd name="T16" fmla="*/ 0 w 45"/>
                      <a:gd name="T17" fmla="*/ 42 h 73"/>
                      <a:gd name="T18" fmla="*/ 1 w 45"/>
                      <a:gd name="T19" fmla="*/ 47 h 73"/>
                      <a:gd name="T20" fmla="*/ 3 w 45"/>
                      <a:gd name="T21" fmla="*/ 50 h 73"/>
                      <a:gd name="T22" fmla="*/ 6 w 45"/>
                      <a:gd name="T23" fmla="*/ 54 h 73"/>
                      <a:gd name="T24" fmla="*/ 11 w 45"/>
                      <a:gd name="T25" fmla="*/ 58 h 73"/>
                      <a:gd name="T26" fmla="*/ 15 w 45"/>
                      <a:gd name="T27" fmla="*/ 61 h 73"/>
                      <a:gd name="T28" fmla="*/ 22 w 45"/>
                      <a:gd name="T29" fmla="*/ 65 h 73"/>
                      <a:gd name="T30" fmla="*/ 30 w 45"/>
                      <a:gd name="T31" fmla="*/ 68 h 73"/>
                      <a:gd name="T32" fmla="*/ 38 w 45"/>
                      <a:gd name="T33" fmla="*/ 71 h 73"/>
                      <a:gd name="T34" fmla="*/ 43 w 45"/>
                      <a:gd name="T35" fmla="*/ 72 h 73"/>
                      <a:gd name="T36" fmla="*/ 44 w 45"/>
                      <a:gd name="T37" fmla="*/ 46 h 73"/>
                      <a:gd name="T38" fmla="*/ 36 w 45"/>
                      <a:gd name="T39" fmla="*/ 44 h 73"/>
                      <a:gd name="T40" fmla="*/ 28 w 45"/>
                      <a:gd name="T41" fmla="*/ 41 h 73"/>
                      <a:gd name="T42" fmla="*/ 24 w 45"/>
                      <a:gd name="T43" fmla="*/ 39 h 73"/>
                      <a:gd name="T44" fmla="*/ 19 w 45"/>
                      <a:gd name="T45" fmla="*/ 37 h 73"/>
                      <a:gd name="T46" fmla="*/ 15 w 45"/>
                      <a:gd name="T47" fmla="*/ 33 h 73"/>
                      <a:gd name="T48" fmla="*/ 11 w 45"/>
                      <a:gd name="T49" fmla="*/ 30 h 73"/>
                      <a:gd name="T50" fmla="*/ 9 w 45"/>
                      <a:gd name="T51" fmla="*/ 25 h 73"/>
                      <a:gd name="T52" fmla="*/ 8 w 45"/>
                      <a:gd name="T53" fmla="*/ 19 h 73"/>
                      <a:gd name="T54" fmla="*/ 8 w 45"/>
                      <a:gd name="T55" fmla="*/ 14 h 73"/>
                      <a:gd name="T56" fmla="*/ 12 w 45"/>
                      <a:gd name="T57" fmla="*/ 11 h 73"/>
                      <a:gd name="T58" fmla="*/ 19 w 45"/>
                      <a:gd name="T59" fmla="*/ 6 h 73"/>
                      <a:gd name="T60" fmla="*/ 28 w 45"/>
                      <a:gd name="T61" fmla="*/ 3 h 73"/>
                      <a:gd name="T62" fmla="*/ 36 w 45"/>
                      <a:gd name="T63" fmla="*/ 1 h 73"/>
                      <a:gd name="T64" fmla="*/ 36 w 45"/>
                      <a:gd name="T65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5" h="73">
                        <a:moveTo>
                          <a:pt x="36" y="0"/>
                        </a:moveTo>
                        <a:lnTo>
                          <a:pt x="28" y="2"/>
                        </a:lnTo>
                        <a:lnTo>
                          <a:pt x="19" y="5"/>
                        </a:lnTo>
                        <a:lnTo>
                          <a:pt x="11" y="8"/>
                        </a:lnTo>
                        <a:lnTo>
                          <a:pt x="7" y="12"/>
                        </a:lnTo>
                        <a:lnTo>
                          <a:pt x="3" y="15"/>
                        </a:lnTo>
                        <a:lnTo>
                          <a:pt x="0" y="20"/>
                        </a:lnTo>
                        <a:lnTo>
                          <a:pt x="0" y="32"/>
                        </a:lnTo>
                        <a:lnTo>
                          <a:pt x="0" y="42"/>
                        </a:lnTo>
                        <a:lnTo>
                          <a:pt x="1" y="47"/>
                        </a:lnTo>
                        <a:lnTo>
                          <a:pt x="3" y="50"/>
                        </a:lnTo>
                        <a:lnTo>
                          <a:pt x="6" y="54"/>
                        </a:lnTo>
                        <a:lnTo>
                          <a:pt x="11" y="58"/>
                        </a:lnTo>
                        <a:lnTo>
                          <a:pt x="15" y="61"/>
                        </a:lnTo>
                        <a:lnTo>
                          <a:pt x="22" y="65"/>
                        </a:lnTo>
                        <a:lnTo>
                          <a:pt x="30" y="68"/>
                        </a:lnTo>
                        <a:lnTo>
                          <a:pt x="38" y="71"/>
                        </a:lnTo>
                        <a:lnTo>
                          <a:pt x="43" y="72"/>
                        </a:lnTo>
                        <a:lnTo>
                          <a:pt x="44" y="46"/>
                        </a:lnTo>
                        <a:lnTo>
                          <a:pt x="36" y="44"/>
                        </a:lnTo>
                        <a:lnTo>
                          <a:pt x="28" y="41"/>
                        </a:lnTo>
                        <a:lnTo>
                          <a:pt x="24" y="39"/>
                        </a:lnTo>
                        <a:lnTo>
                          <a:pt x="19" y="37"/>
                        </a:lnTo>
                        <a:lnTo>
                          <a:pt x="15" y="33"/>
                        </a:lnTo>
                        <a:lnTo>
                          <a:pt x="11" y="30"/>
                        </a:lnTo>
                        <a:lnTo>
                          <a:pt x="9" y="25"/>
                        </a:lnTo>
                        <a:lnTo>
                          <a:pt x="8" y="19"/>
                        </a:lnTo>
                        <a:lnTo>
                          <a:pt x="8" y="14"/>
                        </a:lnTo>
                        <a:lnTo>
                          <a:pt x="12" y="11"/>
                        </a:lnTo>
                        <a:lnTo>
                          <a:pt x="19" y="6"/>
                        </a:lnTo>
                        <a:lnTo>
                          <a:pt x="28" y="3"/>
                        </a:lnTo>
                        <a:lnTo>
                          <a:pt x="36" y="1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6647" name="Group 536"/>
                <p:cNvGrpSpPr>
                  <a:grpSpLocks/>
                </p:cNvGrpSpPr>
                <p:nvPr/>
              </p:nvGrpSpPr>
              <p:grpSpPr bwMode="auto">
                <a:xfrm>
                  <a:off x="3375" y="3594"/>
                  <a:ext cx="44" cy="72"/>
                  <a:chOff x="3375" y="3594"/>
                  <a:chExt cx="44" cy="72"/>
                </a:xfrm>
              </p:grpSpPr>
              <p:sp>
                <p:nvSpPr>
                  <p:cNvPr id="146969" name="Freeform 537"/>
                  <p:cNvSpPr>
                    <a:spLocks/>
                  </p:cNvSpPr>
                  <p:nvPr/>
                </p:nvSpPr>
                <p:spPr bwMode="auto">
                  <a:xfrm>
                    <a:off x="3382" y="3594"/>
                    <a:ext cx="27" cy="29"/>
                  </a:xfrm>
                  <a:custGeom>
                    <a:avLst/>
                    <a:gdLst>
                      <a:gd name="T0" fmla="*/ 26 w 27"/>
                      <a:gd name="T1" fmla="*/ 0 h 29"/>
                      <a:gd name="T2" fmla="*/ 26 w 27"/>
                      <a:gd name="T3" fmla="*/ 16 h 29"/>
                      <a:gd name="T4" fmla="*/ 21 w 27"/>
                      <a:gd name="T5" fmla="*/ 18 h 29"/>
                      <a:gd name="T6" fmla="*/ 16 w 27"/>
                      <a:gd name="T7" fmla="*/ 19 h 29"/>
                      <a:gd name="T8" fmla="*/ 13 w 27"/>
                      <a:gd name="T9" fmla="*/ 21 h 29"/>
                      <a:gd name="T10" fmla="*/ 10 w 27"/>
                      <a:gd name="T11" fmla="*/ 23 h 29"/>
                      <a:gd name="T12" fmla="*/ 7 w 27"/>
                      <a:gd name="T13" fmla="*/ 28 h 29"/>
                      <a:gd name="T14" fmla="*/ 2 w 27"/>
                      <a:gd name="T15" fmla="*/ 23 h 29"/>
                      <a:gd name="T16" fmla="*/ 2 w 27"/>
                      <a:gd name="T17" fmla="*/ 19 h 29"/>
                      <a:gd name="T18" fmla="*/ 1 w 27"/>
                      <a:gd name="T19" fmla="*/ 17 h 29"/>
                      <a:gd name="T20" fmla="*/ 0 w 27"/>
                      <a:gd name="T21" fmla="*/ 13 h 29"/>
                      <a:gd name="T22" fmla="*/ 3 w 27"/>
                      <a:gd name="T23" fmla="*/ 9 h 29"/>
                      <a:gd name="T24" fmla="*/ 6 w 27"/>
                      <a:gd name="T25" fmla="*/ 7 h 29"/>
                      <a:gd name="T26" fmla="*/ 13 w 27"/>
                      <a:gd name="T27" fmla="*/ 4 h 29"/>
                      <a:gd name="T28" fmla="*/ 18 w 27"/>
                      <a:gd name="T29" fmla="*/ 2 h 29"/>
                      <a:gd name="T30" fmla="*/ 26 w 27"/>
                      <a:gd name="T3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" h="29">
                        <a:moveTo>
                          <a:pt x="26" y="0"/>
                        </a:moveTo>
                        <a:lnTo>
                          <a:pt x="26" y="16"/>
                        </a:lnTo>
                        <a:lnTo>
                          <a:pt x="21" y="18"/>
                        </a:lnTo>
                        <a:lnTo>
                          <a:pt x="16" y="19"/>
                        </a:lnTo>
                        <a:lnTo>
                          <a:pt x="13" y="21"/>
                        </a:lnTo>
                        <a:lnTo>
                          <a:pt x="10" y="23"/>
                        </a:lnTo>
                        <a:lnTo>
                          <a:pt x="7" y="28"/>
                        </a:lnTo>
                        <a:lnTo>
                          <a:pt x="2" y="23"/>
                        </a:lnTo>
                        <a:lnTo>
                          <a:pt x="2" y="19"/>
                        </a:lnTo>
                        <a:lnTo>
                          <a:pt x="1" y="17"/>
                        </a:lnTo>
                        <a:lnTo>
                          <a:pt x="0" y="13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3" y="4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6970" name="Freeform 538"/>
                  <p:cNvSpPr>
                    <a:spLocks/>
                  </p:cNvSpPr>
                  <p:nvPr/>
                </p:nvSpPr>
                <p:spPr bwMode="auto">
                  <a:xfrm>
                    <a:off x="3375" y="3594"/>
                    <a:ext cx="43" cy="71"/>
                  </a:xfrm>
                  <a:custGeom>
                    <a:avLst/>
                    <a:gdLst>
                      <a:gd name="T0" fmla="*/ 35 w 44"/>
                      <a:gd name="T1" fmla="*/ 0 h 72"/>
                      <a:gd name="T2" fmla="*/ 27 w 44"/>
                      <a:gd name="T3" fmla="*/ 2 h 72"/>
                      <a:gd name="T4" fmla="*/ 19 w 44"/>
                      <a:gd name="T5" fmla="*/ 4 h 72"/>
                      <a:gd name="T6" fmla="*/ 11 w 44"/>
                      <a:gd name="T7" fmla="*/ 8 h 72"/>
                      <a:gd name="T8" fmla="*/ 6 w 44"/>
                      <a:gd name="T9" fmla="*/ 11 h 72"/>
                      <a:gd name="T10" fmla="*/ 2 w 44"/>
                      <a:gd name="T11" fmla="*/ 15 h 72"/>
                      <a:gd name="T12" fmla="*/ 0 w 44"/>
                      <a:gd name="T13" fmla="*/ 19 h 72"/>
                      <a:gd name="T14" fmla="*/ 0 w 44"/>
                      <a:gd name="T15" fmla="*/ 31 h 72"/>
                      <a:gd name="T16" fmla="*/ 0 w 44"/>
                      <a:gd name="T17" fmla="*/ 42 h 72"/>
                      <a:gd name="T18" fmla="*/ 1 w 44"/>
                      <a:gd name="T19" fmla="*/ 46 h 72"/>
                      <a:gd name="T20" fmla="*/ 2 w 44"/>
                      <a:gd name="T21" fmla="*/ 49 h 72"/>
                      <a:gd name="T22" fmla="*/ 6 w 44"/>
                      <a:gd name="T23" fmla="*/ 53 h 72"/>
                      <a:gd name="T24" fmla="*/ 10 w 44"/>
                      <a:gd name="T25" fmla="*/ 58 h 72"/>
                      <a:gd name="T26" fmla="*/ 14 w 44"/>
                      <a:gd name="T27" fmla="*/ 60 h 72"/>
                      <a:gd name="T28" fmla="*/ 21 w 44"/>
                      <a:gd name="T29" fmla="*/ 64 h 72"/>
                      <a:gd name="T30" fmla="*/ 30 w 44"/>
                      <a:gd name="T31" fmla="*/ 67 h 72"/>
                      <a:gd name="T32" fmla="*/ 37 w 44"/>
                      <a:gd name="T33" fmla="*/ 70 h 72"/>
                      <a:gd name="T34" fmla="*/ 43 w 44"/>
                      <a:gd name="T35" fmla="*/ 71 h 72"/>
                      <a:gd name="T36" fmla="*/ 43 w 44"/>
                      <a:gd name="T37" fmla="*/ 46 h 72"/>
                      <a:gd name="T38" fmla="*/ 35 w 44"/>
                      <a:gd name="T39" fmla="*/ 43 h 72"/>
                      <a:gd name="T40" fmla="*/ 28 w 44"/>
                      <a:gd name="T41" fmla="*/ 41 h 72"/>
                      <a:gd name="T42" fmla="*/ 23 w 44"/>
                      <a:gd name="T43" fmla="*/ 39 h 72"/>
                      <a:gd name="T44" fmla="*/ 19 w 44"/>
                      <a:gd name="T45" fmla="*/ 36 h 72"/>
                      <a:gd name="T46" fmla="*/ 14 w 44"/>
                      <a:gd name="T47" fmla="*/ 33 h 72"/>
                      <a:gd name="T48" fmla="*/ 11 w 44"/>
                      <a:gd name="T49" fmla="*/ 29 h 72"/>
                      <a:gd name="T50" fmla="*/ 8 w 44"/>
                      <a:gd name="T51" fmla="*/ 24 h 72"/>
                      <a:gd name="T52" fmla="*/ 7 w 44"/>
                      <a:gd name="T53" fmla="*/ 19 h 72"/>
                      <a:gd name="T54" fmla="*/ 8 w 44"/>
                      <a:gd name="T55" fmla="*/ 14 h 72"/>
                      <a:gd name="T56" fmla="*/ 11 w 44"/>
                      <a:gd name="T57" fmla="*/ 11 h 72"/>
                      <a:gd name="T58" fmla="*/ 19 w 44"/>
                      <a:gd name="T59" fmla="*/ 5 h 72"/>
                      <a:gd name="T60" fmla="*/ 28 w 44"/>
                      <a:gd name="T61" fmla="*/ 3 h 72"/>
                      <a:gd name="T62" fmla="*/ 35 w 44"/>
                      <a:gd name="T63" fmla="*/ 1 h 72"/>
                      <a:gd name="T64" fmla="*/ 35 w 44"/>
                      <a:gd name="T65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" h="72">
                        <a:moveTo>
                          <a:pt x="35" y="0"/>
                        </a:moveTo>
                        <a:lnTo>
                          <a:pt x="27" y="2"/>
                        </a:lnTo>
                        <a:lnTo>
                          <a:pt x="19" y="4"/>
                        </a:lnTo>
                        <a:lnTo>
                          <a:pt x="11" y="8"/>
                        </a:lnTo>
                        <a:lnTo>
                          <a:pt x="6" y="11"/>
                        </a:lnTo>
                        <a:lnTo>
                          <a:pt x="2" y="15"/>
                        </a:ln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0" y="42"/>
                        </a:lnTo>
                        <a:lnTo>
                          <a:pt x="1" y="46"/>
                        </a:lnTo>
                        <a:lnTo>
                          <a:pt x="2" y="49"/>
                        </a:lnTo>
                        <a:lnTo>
                          <a:pt x="6" y="53"/>
                        </a:lnTo>
                        <a:lnTo>
                          <a:pt x="10" y="58"/>
                        </a:lnTo>
                        <a:lnTo>
                          <a:pt x="14" y="60"/>
                        </a:lnTo>
                        <a:lnTo>
                          <a:pt x="21" y="64"/>
                        </a:lnTo>
                        <a:lnTo>
                          <a:pt x="30" y="67"/>
                        </a:lnTo>
                        <a:lnTo>
                          <a:pt x="37" y="70"/>
                        </a:lnTo>
                        <a:lnTo>
                          <a:pt x="43" y="71"/>
                        </a:lnTo>
                        <a:lnTo>
                          <a:pt x="43" y="46"/>
                        </a:lnTo>
                        <a:lnTo>
                          <a:pt x="35" y="43"/>
                        </a:lnTo>
                        <a:lnTo>
                          <a:pt x="28" y="41"/>
                        </a:lnTo>
                        <a:lnTo>
                          <a:pt x="23" y="39"/>
                        </a:lnTo>
                        <a:lnTo>
                          <a:pt x="19" y="36"/>
                        </a:lnTo>
                        <a:lnTo>
                          <a:pt x="14" y="33"/>
                        </a:lnTo>
                        <a:lnTo>
                          <a:pt x="11" y="29"/>
                        </a:lnTo>
                        <a:lnTo>
                          <a:pt x="8" y="24"/>
                        </a:lnTo>
                        <a:lnTo>
                          <a:pt x="7" y="19"/>
                        </a:lnTo>
                        <a:lnTo>
                          <a:pt x="8" y="14"/>
                        </a:lnTo>
                        <a:lnTo>
                          <a:pt x="11" y="11"/>
                        </a:lnTo>
                        <a:lnTo>
                          <a:pt x="19" y="5"/>
                        </a:lnTo>
                        <a:lnTo>
                          <a:pt x="28" y="3"/>
                        </a:lnTo>
                        <a:lnTo>
                          <a:pt x="35" y="1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</p:grpSp>
      </p:grpSp>
      <p:sp>
        <p:nvSpPr>
          <p:cNvPr id="146971" name="Rectangle 539"/>
          <p:cNvSpPr>
            <a:spLocks noChangeArrowheads="1"/>
          </p:cNvSpPr>
          <p:nvPr/>
        </p:nvSpPr>
        <p:spPr bwMode="auto">
          <a:xfrm>
            <a:off x="3651250" y="3148013"/>
            <a:ext cx="1317625" cy="608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30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47738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0813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54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26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098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670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42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3300" b="1" smtClean="0"/>
              <a:t>AT&amp;T</a:t>
            </a:r>
          </a:p>
        </p:txBody>
      </p:sp>
      <p:sp>
        <p:nvSpPr>
          <p:cNvPr id="146972" name="Rectangle 540"/>
          <p:cNvSpPr>
            <a:spLocks noChangeArrowheads="1"/>
          </p:cNvSpPr>
          <p:nvPr/>
        </p:nvSpPr>
        <p:spPr bwMode="auto">
          <a:xfrm>
            <a:off x="1144588" y="3168650"/>
            <a:ext cx="968375" cy="608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30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47738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0813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54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26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098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670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42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3300" b="1" smtClean="0"/>
              <a:t>MCI</a:t>
            </a:r>
          </a:p>
        </p:txBody>
      </p:sp>
      <p:sp>
        <p:nvSpPr>
          <p:cNvPr id="146973" name="Rectangle 541"/>
          <p:cNvSpPr>
            <a:spLocks noChangeArrowheads="1"/>
          </p:cNvSpPr>
          <p:nvPr/>
        </p:nvSpPr>
        <p:spPr bwMode="auto">
          <a:xfrm>
            <a:off x="6532563" y="3148013"/>
            <a:ext cx="1409700" cy="608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730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47738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20813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547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26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098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670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4275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3300" b="1" smtClean="0"/>
              <a:t>Sprint</a:t>
            </a:r>
          </a:p>
        </p:txBody>
      </p:sp>
      <p:sp>
        <p:nvSpPr>
          <p:cNvPr id="146974" name="Line 542"/>
          <p:cNvSpPr>
            <a:spLocks noChangeShapeType="1"/>
          </p:cNvSpPr>
          <p:nvPr/>
        </p:nvSpPr>
        <p:spPr bwMode="auto">
          <a:xfrm>
            <a:off x="1935163" y="4073525"/>
            <a:ext cx="1085850" cy="414338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6975" name="Line 543"/>
          <p:cNvSpPr>
            <a:spLocks noChangeShapeType="1"/>
          </p:cNvSpPr>
          <p:nvPr/>
        </p:nvSpPr>
        <p:spPr bwMode="auto">
          <a:xfrm>
            <a:off x="4343400" y="3954463"/>
            <a:ext cx="0" cy="434975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6976" name="Line 544"/>
          <p:cNvSpPr>
            <a:spLocks noChangeShapeType="1"/>
          </p:cNvSpPr>
          <p:nvPr/>
        </p:nvSpPr>
        <p:spPr bwMode="auto">
          <a:xfrm flipH="1">
            <a:off x="5448300" y="3994150"/>
            <a:ext cx="1795463" cy="454025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6977" name="Rectangle 545"/>
          <p:cNvSpPr>
            <a:spLocks noChangeArrowheads="1"/>
          </p:cNvSpPr>
          <p:nvPr/>
        </p:nvSpPr>
        <p:spPr bwMode="auto">
          <a:xfrm>
            <a:off x="4465638" y="3919538"/>
            <a:ext cx="901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$0.20</a:t>
            </a:r>
            <a:endParaRPr lang="he-IL" altLang="x-none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6978" name="Rectangle 546"/>
          <p:cNvSpPr>
            <a:spLocks noChangeArrowheads="1"/>
          </p:cNvSpPr>
          <p:nvPr/>
        </p:nvSpPr>
        <p:spPr bwMode="auto">
          <a:xfrm>
            <a:off x="1684338" y="4256088"/>
            <a:ext cx="901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$0.18</a:t>
            </a:r>
            <a:endParaRPr lang="he-IL" altLang="x-none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6979" name="Rectangle 547"/>
          <p:cNvSpPr>
            <a:spLocks noChangeArrowheads="1"/>
          </p:cNvSpPr>
          <p:nvPr/>
        </p:nvSpPr>
        <p:spPr bwMode="auto">
          <a:xfrm>
            <a:off x="6361113" y="4176713"/>
            <a:ext cx="901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755" tIns="46055" rIns="93755" bIns="46055">
            <a:spAutoFit/>
          </a:bodyPr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$0.23</a:t>
            </a:r>
            <a:endParaRPr lang="he-IL" altLang="x-none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727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to</a:t>
            </a:r>
            <a:r>
              <a:rPr lang="mr-IN" smtClean="0"/>
              <a:t>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32036"/>
            <a:ext cx="3997183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5580112" y="2204864"/>
            <a:ext cx="3215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lecturers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slides</a:t>
            </a:r>
            <a:r>
              <a:rPr lang="de-DE" dirty="0" smtClean="0"/>
              <a:t> on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web!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3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3FAF6221-F739-4F4F-BCA5-D7C03656D13A}" type="slidenum">
              <a:rPr lang="en-US" altLang="en-US">
                <a:latin typeface="Garamond" charset="0"/>
              </a:rPr>
              <a:pPr/>
              <a:t>20</a:t>
            </a:fld>
            <a:endParaRPr lang="en-US" altLang="en-US">
              <a:latin typeface="Garamond" charset="0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11620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40" tIns="41121" rIns="82240" bIns="41121" anchor="ctr"/>
          <a:lstStyle/>
          <a:p>
            <a:pPr defTabSz="785813" eaLnBrk="1" hangingPunct="1">
              <a:defRPr/>
            </a:pPr>
            <a:r>
              <a:rPr lang="en-US" altLang="x-none" smtClean="0"/>
              <a:t>Attributes of the Vickrey Mechanism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3640138" cy="30083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40" tIns="41121" rIns="82240" bIns="41121"/>
          <a:lstStyle/>
          <a:p>
            <a:pPr defTabSz="785813" eaLnBrk="1" hangingPunct="1">
              <a:buFont typeface="Wingdings" charset="2"/>
              <a:buChar char="ü"/>
              <a:defRPr/>
            </a:pPr>
            <a:r>
              <a:rPr lang="en-US" altLang="x-none" i="1" smtClean="0"/>
              <a:t>Distributed</a:t>
            </a:r>
          </a:p>
          <a:p>
            <a:pPr defTabSz="785813" eaLnBrk="1" hangingPunct="1">
              <a:buFont typeface="Wingdings" charset="2"/>
              <a:buChar char="ü"/>
              <a:defRPr/>
            </a:pPr>
            <a:r>
              <a:rPr lang="en-US" altLang="x-none" i="1" smtClean="0"/>
              <a:t>Symmetric</a:t>
            </a:r>
          </a:p>
          <a:p>
            <a:pPr defTabSz="785813" eaLnBrk="1" hangingPunct="1">
              <a:buFont typeface="Wingdings" charset="2"/>
              <a:buChar char="ü"/>
              <a:defRPr/>
            </a:pPr>
            <a:r>
              <a:rPr lang="en-US" altLang="x-none" i="1" smtClean="0"/>
              <a:t>Stable</a:t>
            </a:r>
          </a:p>
          <a:p>
            <a:pPr defTabSz="785813" eaLnBrk="1" hangingPunct="1">
              <a:buFont typeface="Wingdings" charset="2"/>
              <a:buChar char="ü"/>
              <a:defRPr/>
            </a:pPr>
            <a:r>
              <a:rPr lang="en-US" altLang="x-none" i="1" smtClean="0"/>
              <a:t>Simple</a:t>
            </a:r>
          </a:p>
          <a:p>
            <a:pPr defTabSz="785813" eaLnBrk="1" hangingPunct="1">
              <a:buFont typeface="Wingdings" charset="2"/>
              <a:buChar char="ü"/>
              <a:defRPr/>
            </a:pPr>
            <a:r>
              <a:rPr lang="en-US" altLang="x-none" i="1" smtClean="0"/>
              <a:t>Efficient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4795838" y="5224463"/>
            <a:ext cx="1276350" cy="847725"/>
            <a:chOff x="2916" y="3469"/>
            <a:chExt cx="776" cy="516"/>
          </a:xfrm>
        </p:grpSpPr>
        <p:grpSp>
          <p:nvGrpSpPr>
            <p:cNvPr id="27670" name="Group 5"/>
            <p:cNvGrpSpPr>
              <a:grpSpLocks/>
            </p:cNvGrpSpPr>
            <p:nvPr/>
          </p:nvGrpSpPr>
          <p:grpSpPr bwMode="auto">
            <a:xfrm>
              <a:off x="3633" y="3891"/>
              <a:ext cx="56" cy="94"/>
              <a:chOff x="3633" y="3891"/>
              <a:chExt cx="56" cy="94"/>
            </a:xfrm>
          </p:grpSpPr>
          <p:grpSp>
            <p:nvGrpSpPr>
              <p:cNvPr id="27914" name="Group 6"/>
              <p:cNvGrpSpPr>
                <a:grpSpLocks/>
              </p:cNvGrpSpPr>
              <p:nvPr/>
            </p:nvGrpSpPr>
            <p:grpSpPr bwMode="auto">
              <a:xfrm>
                <a:off x="3633" y="3959"/>
                <a:ext cx="45" cy="26"/>
                <a:chOff x="3633" y="3959"/>
                <a:chExt cx="45" cy="26"/>
              </a:xfrm>
            </p:grpSpPr>
            <p:sp>
              <p:nvSpPr>
                <p:cNvPr id="147463" name="Freeform 7"/>
                <p:cNvSpPr>
                  <a:spLocks/>
                </p:cNvSpPr>
                <p:nvPr/>
              </p:nvSpPr>
              <p:spPr bwMode="auto">
                <a:xfrm>
                  <a:off x="3650" y="3968"/>
                  <a:ext cx="28" cy="16"/>
                </a:xfrm>
                <a:custGeom>
                  <a:avLst/>
                  <a:gdLst>
                    <a:gd name="T0" fmla="*/ 5 w 28"/>
                    <a:gd name="T1" fmla="*/ 2 h 16"/>
                    <a:gd name="T2" fmla="*/ 4 w 28"/>
                    <a:gd name="T3" fmla="*/ 2 h 16"/>
                    <a:gd name="T4" fmla="*/ 3 w 28"/>
                    <a:gd name="T5" fmla="*/ 2 h 16"/>
                    <a:gd name="T6" fmla="*/ 1 w 28"/>
                    <a:gd name="T7" fmla="*/ 4 h 16"/>
                    <a:gd name="T8" fmla="*/ 0 w 28"/>
                    <a:gd name="T9" fmla="*/ 6 h 16"/>
                    <a:gd name="T10" fmla="*/ 0 w 28"/>
                    <a:gd name="T11" fmla="*/ 8 h 16"/>
                    <a:gd name="T12" fmla="*/ 0 w 28"/>
                    <a:gd name="T13" fmla="*/ 9 h 16"/>
                    <a:gd name="T14" fmla="*/ 1 w 28"/>
                    <a:gd name="T15" fmla="*/ 11 h 16"/>
                    <a:gd name="T16" fmla="*/ 7 w 28"/>
                    <a:gd name="T17" fmla="*/ 14 h 16"/>
                    <a:gd name="T18" fmla="*/ 9 w 28"/>
                    <a:gd name="T19" fmla="*/ 15 h 16"/>
                    <a:gd name="T20" fmla="*/ 12 w 28"/>
                    <a:gd name="T21" fmla="*/ 15 h 16"/>
                    <a:gd name="T22" fmla="*/ 14 w 28"/>
                    <a:gd name="T23" fmla="*/ 15 h 16"/>
                    <a:gd name="T24" fmla="*/ 17 w 28"/>
                    <a:gd name="T25" fmla="*/ 15 h 16"/>
                    <a:gd name="T26" fmla="*/ 20 w 28"/>
                    <a:gd name="T27" fmla="*/ 14 h 16"/>
                    <a:gd name="T28" fmla="*/ 23 w 28"/>
                    <a:gd name="T29" fmla="*/ 13 h 16"/>
                    <a:gd name="T30" fmla="*/ 24 w 28"/>
                    <a:gd name="T31" fmla="*/ 12 h 16"/>
                    <a:gd name="T32" fmla="*/ 25 w 28"/>
                    <a:gd name="T33" fmla="*/ 11 h 16"/>
                    <a:gd name="T34" fmla="*/ 26 w 28"/>
                    <a:gd name="T35" fmla="*/ 9 h 16"/>
                    <a:gd name="T36" fmla="*/ 27 w 28"/>
                    <a:gd name="T37" fmla="*/ 8 h 16"/>
                    <a:gd name="T38" fmla="*/ 27 w 28"/>
                    <a:gd name="T39" fmla="*/ 4 h 16"/>
                    <a:gd name="T40" fmla="*/ 26 w 28"/>
                    <a:gd name="T41" fmla="*/ 0 h 16"/>
                    <a:gd name="T42" fmla="*/ 20 w 28"/>
                    <a:gd name="T43" fmla="*/ 1 h 16"/>
                    <a:gd name="T44" fmla="*/ 20 w 28"/>
                    <a:gd name="T45" fmla="*/ 5 h 16"/>
                    <a:gd name="T46" fmla="*/ 20 w 28"/>
                    <a:gd name="T47" fmla="*/ 8 h 16"/>
                    <a:gd name="T48" fmla="*/ 18 w 28"/>
                    <a:gd name="T49" fmla="*/ 9 h 16"/>
                    <a:gd name="T50" fmla="*/ 16 w 28"/>
                    <a:gd name="T51" fmla="*/ 10 h 16"/>
                    <a:gd name="T52" fmla="*/ 14 w 28"/>
                    <a:gd name="T53" fmla="*/ 10 h 16"/>
                    <a:gd name="T54" fmla="*/ 11 w 28"/>
                    <a:gd name="T55" fmla="*/ 10 h 16"/>
                    <a:gd name="T56" fmla="*/ 10 w 28"/>
                    <a:gd name="T57" fmla="*/ 8 h 16"/>
                    <a:gd name="T58" fmla="*/ 9 w 28"/>
                    <a:gd name="T59" fmla="*/ 3 h 16"/>
                    <a:gd name="T60" fmla="*/ 5 w 28"/>
                    <a:gd name="T6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" h="16">
                      <a:moveTo>
                        <a:pt x="5" y="2"/>
                      </a:move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7" y="14"/>
                      </a:lnTo>
                      <a:lnTo>
                        <a:pt x="9" y="15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7" y="15"/>
                      </a:lnTo>
                      <a:lnTo>
                        <a:pt x="20" y="14"/>
                      </a:lnTo>
                      <a:lnTo>
                        <a:pt x="23" y="13"/>
                      </a:lnTo>
                      <a:lnTo>
                        <a:pt x="24" y="12"/>
                      </a:lnTo>
                      <a:lnTo>
                        <a:pt x="25" y="11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4"/>
                      </a:lnTo>
                      <a:lnTo>
                        <a:pt x="26" y="0"/>
                      </a:lnTo>
                      <a:lnTo>
                        <a:pt x="20" y="1"/>
                      </a:lnTo>
                      <a:lnTo>
                        <a:pt x="20" y="5"/>
                      </a:lnTo>
                      <a:lnTo>
                        <a:pt x="20" y="8"/>
                      </a:lnTo>
                      <a:lnTo>
                        <a:pt x="18" y="9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1" y="10"/>
                      </a:lnTo>
                      <a:lnTo>
                        <a:pt x="10" y="8"/>
                      </a:lnTo>
                      <a:lnTo>
                        <a:pt x="9" y="3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7464" name="Freeform 8"/>
                <p:cNvSpPr>
                  <a:spLocks/>
                </p:cNvSpPr>
                <p:nvPr/>
              </p:nvSpPr>
              <p:spPr bwMode="auto">
                <a:xfrm>
                  <a:off x="3633" y="3959"/>
                  <a:ext cx="30" cy="26"/>
                </a:xfrm>
                <a:custGeom>
                  <a:avLst/>
                  <a:gdLst>
                    <a:gd name="T0" fmla="*/ 15 w 30"/>
                    <a:gd name="T1" fmla="*/ 0 h 26"/>
                    <a:gd name="T2" fmla="*/ 6 w 30"/>
                    <a:gd name="T3" fmla="*/ 2 h 26"/>
                    <a:gd name="T4" fmla="*/ 2 w 30"/>
                    <a:gd name="T5" fmla="*/ 5 h 26"/>
                    <a:gd name="T6" fmla="*/ 0 w 30"/>
                    <a:gd name="T7" fmla="*/ 7 h 26"/>
                    <a:gd name="T8" fmla="*/ 0 w 30"/>
                    <a:gd name="T9" fmla="*/ 11 h 26"/>
                    <a:gd name="T10" fmla="*/ 0 w 30"/>
                    <a:gd name="T11" fmla="*/ 15 h 26"/>
                    <a:gd name="T12" fmla="*/ 1 w 30"/>
                    <a:gd name="T13" fmla="*/ 18 h 26"/>
                    <a:gd name="T14" fmla="*/ 2 w 30"/>
                    <a:gd name="T15" fmla="*/ 20 h 26"/>
                    <a:gd name="T16" fmla="*/ 4 w 30"/>
                    <a:gd name="T17" fmla="*/ 22 h 26"/>
                    <a:gd name="T18" fmla="*/ 8 w 30"/>
                    <a:gd name="T19" fmla="*/ 24 h 26"/>
                    <a:gd name="T20" fmla="*/ 12 w 30"/>
                    <a:gd name="T21" fmla="*/ 25 h 26"/>
                    <a:gd name="T22" fmla="*/ 16 w 30"/>
                    <a:gd name="T23" fmla="*/ 25 h 26"/>
                    <a:gd name="T24" fmla="*/ 22 w 30"/>
                    <a:gd name="T25" fmla="*/ 24 h 26"/>
                    <a:gd name="T26" fmla="*/ 25 w 30"/>
                    <a:gd name="T27" fmla="*/ 21 h 26"/>
                    <a:gd name="T28" fmla="*/ 29 w 30"/>
                    <a:gd name="T29" fmla="*/ 18 h 26"/>
                    <a:gd name="T30" fmla="*/ 23 w 30"/>
                    <a:gd name="T31" fmla="*/ 15 h 26"/>
                    <a:gd name="T32" fmla="*/ 21 w 30"/>
                    <a:gd name="T33" fmla="*/ 18 h 26"/>
                    <a:gd name="T34" fmla="*/ 17 w 30"/>
                    <a:gd name="T35" fmla="*/ 19 h 26"/>
                    <a:gd name="T36" fmla="*/ 12 w 30"/>
                    <a:gd name="T37" fmla="*/ 20 h 26"/>
                    <a:gd name="T38" fmla="*/ 8 w 30"/>
                    <a:gd name="T39" fmla="*/ 18 h 26"/>
                    <a:gd name="T40" fmla="*/ 7 w 30"/>
                    <a:gd name="T41" fmla="*/ 18 h 26"/>
                    <a:gd name="T42" fmla="*/ 7 w 30"/>
                    <a:gd name="T43" fmla="*/ 16 h 26"/>
                    <a:gd name="T44" fmla="*/ 7 w 30"/>
                    <a:gd name="T45" fmla="*/ 14 h 26"/>
                    <a:gd name="T46" fmla="*/ 9 w 30"/>
                    <a:gd name="T47" fmla="*/ 13 h 26"/>
                    <a:gd name="T48" fmla="*/ 11 w 30"/>
                    <a:gd name="T49" fmla="*/ 11 h 26"/>
                    <a:gd name="T50" fmla="*/ 15 w 30"/>
                    <a:gd name="T51" fmla="*/ 11 h 26"/>
                    <a:gd name="T52" fmla="*/ 15 w 30"/>
                    <a:gd name="T5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" h="26">
                      <a:moveTo>
                        <a:pt x="15" y="0"/>
                      </a:moveTo>
                      <a:lnTo>
                        <a:pt x="6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4" y="22"/>
                      </a:lnTo>
                      <a:lnTo>
                        <a:pt x="8" y="24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22" y="24"/>
                      </a:lnTo>
                      <a:lnTo>
                        <a:pt x="25" y="21"/>
                      </a:lnTo>
                      <a:lnTo>
                        <a:pt x="29" y="18"/>
                      </a:lnTo>
                      <a:lnTo>
                        <a:pt x="23" y="15"/>
                      </a:lnTo>
                      <a:lnTo>
                        <a:pt x="21" y="18"/>
                      </a:lnTo>
                      <a:lnTo>
                        <a:pt x="17" y="19"/>
                      </a:lnTo>
                      <a:lnTo>
                        <a:pt x="12" y="20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9" y="13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7465" name="Freeform 9"/>
                <p:cNvSpPr>
                  <a:spLocks/>
                </p:cNvSpPr>
                <p:nvPr/>
              </p:nvSpPr>
              <p:spPr bwMode="auto">
                <a:xfrm>
                  <a:off x="3635" y="3970"/>
                  <a:ext cx="29" cy="15"/>
                </a:xfrm>
                <a:custGeom>
                  <a:avLst/>
                  <a:gdLst>
                    <a:gd name="T0" fmla="*/ 0 w 29"/>
                    <a:gd name="T1" fmla="*/ 9 h 15"/>
                    <a:gd name="T2" fmla="*/ 5 w 29"/>
                    <a:gd name="T3" fmla="*/ 9 h 15"/>
                    <a:gd name="T4" fmla="*/ 12 w 29"/>
                    <a:gd name="T5" fmla="*/ 9 h 15"/>
                    <a:gd name="T6" fmla="*/ 17 w 29"/>
                    <a:gd name="T7" fmla="*/ 8 h 15"/>
                    <a:gd name="T8" fmla="*/ 20 w 29"/>
                    <a:gd name="T9" fmla="*/ 7 h 15"/>
                    <a:gd name="T10" fmla="*/ 21 w 29"/>
                    <a:gd name="T11" fmla="*/ 5 h 15"/>
                    <a:gd name="T12" fmla="*/ 21 w 29"/>
                    <a:gd name="T13" fmla="*/ 3 h 15"/>
                    <a:gd name="T14" fmla="*/ 19 w 29"/>
                    <a:gd name="T15" fmla="*/ 0 h 15"/>
                    <a:gd name="T16" fmla="*/ 17 w 29"/>
                    <a:gd name="T17" fmla="*/ 0 h 15"/>
                    <a:gd name="T18" fmla="*/ 25 w 29"/>
                    <a:gd name="T19" fmla="*/ 2 h 15"/>
                    <a:gd name="T20" fmla="*/ 27 w 29"/>
                    <a:gd name="T21" fmla="*/ 4 h 15"/>
                    <a:gd name="T22" fmla="*/ 28 w 29"/>
                    <a:gd name="T23" fmla="*/ 7 h 15"/>
                    <a:gd name="T24" fmla="*/ 28 w 29"/>
                    <a:gd name="T25" fmla="*/ 9 h 15"/>
                    <a:gd name="T26" fmla="*/ 26 w 29"/>
                    <a:gd name="T27" fmla="*/ 12 h 15"/>
                    <a:gd name="T28" fmla="*/ 23 w 29"/>
                    <a:gd name="T29" fmla="*/ 13 h 15"/>
                    <a:gd name="T30" fmla="*/ 18 w 29"/>
                    <a:gd name="T31" fmla="*/ 14 h 15"/>
                    <a:gd name="T32" fmla="*/ 13 w 29"/>
                    <a:gd name="T33" fmla="*/ 14 h 15"/>
                    <a:gd name="T34" fmla="*/ 8 w 29"/>
                    <a:gd name="T35" fmla="*/ 14 h 15"/>
                    <a:gd name="T36" fmla="*/ 3 w 29"/>
                    <a:gd name="T37" fmla="*/ 12 h 15"/>
                    <a:gd name="T38" fmla="*/ 0 w 29"/>
                    <a:gd name="T39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9" h="15">
                      <a:moveTo>
                        <a:pt x="0" y="9"/>
                      </a:moveTo>
                      <a:lnTo>
                        <a:pt x="5" y="9"/>
                      </a:lnTo>
                      <a:lnTo>
                        <a:pt x="12" y="9"/>
                      </a:lnTo>
                      <a:lnTo>
                        <a:pt x="17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8" y="7"/>
                      </a:lnTo>
                      <a:lnTo>
                        <a:pt x="28" y="9"/>
                      </a:lnTo>
                      <a:lnTo>
                        <a:pt x="26" y="12"/>
                      </a:lnTo>
                      <a:lnTo>
                        <a:pt x="23" y="13"/>
                      </a:lnTo>
                      <a:lnTo>
                        <a:pt x="18" y="14"/>
                      </a:lnTo>
                      <a:lnTo>
                        <a:pt x="13" y="14"/>
                      </a:lnTo>
                      <a:lnTo>
                        <a:pt x="8" y="14"/>
                      </a:lnTo>
                      <a:lnTo>
                        <a:pt x="3" y="12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7915" name="Group 10"/>
              <p:cNvGrpSpPr>
                <a:grpSpLocks/>
              </p:cNvGrpSpPr>
              <p:nvPr/>
            </p:nvGrpSpPr>
            <p:grpSpPr bwMode="auto">
              <a:xfrm>
                <a:off x="3667" y="3891"/>
                <a:ext cx="17" cy="28"/>
                <a:chOff x="3667" y="3891"/>
                <a:chExt cx="17" cy="28"/>
              </a:xfrm>
            </p:grpSpPr>
            <p:sp>
              <p:nvSpPr>
                <p:cNvPr id="147467" name="Freeform 11"/>
                <p:cNvSpPr>
                  <a:spLocks/>
                </p:cNvSpPr>
                <p:nvPr/>
              </p:nvSpPr>
              <p:spPr bwMode="auto">
                <a:xfrm>
                  <a:off x="3670" y="3909"/>
                  <a:ext cx="11" cy="10"/>
                </a:xfrm>
                <a:custGeom>
                  <a:avLst/>
                  <a:gdLst>
                    <a:gd name="T0" fmla="*/ 9 w 10"/>
                    <a:gd name="T1" fmla="*/ 9 h 10"/>
                    <a:gd name="T2" fmla="*/ 9 w 10"/>
                    <a:gd name="T3" fmla="*/ 4 h 10"/>
                    <a:gd name="T4" fmla="*/ 7 w 10"/>
                    <a:gd name="T5" fmla="*/ 3 h 10"/>
                    <a:gd name="T6" fmla="*/ 6 w 10"/>
                    <a:gd name="T7" fmla="*/ 3 h 10"/>
                    <a:gd name="T8" fmla="*/ 5 w 10"/>
                    <a:gd name="T9" fmla="*/ 2 h 10"/>
                    <a:gd name="T10" fmla="*/ 3 w 10"/>
                    <a:gd name="T11" fmla="*/ 1 h 10"/>
                    <a:gd name="T12" fmla="*/ 2 w 10"/>
                    <a:gd name="T13" fmla="*/ 0 h 10"/>
                    <a:gd name="T14" fmla="*/ 1 w 10"/>
                    <a:gd name="T15" fmla="*/ 2 h 10"/>
                    <a:gd name="T16" fmla="*/ 0 w 10"/>
                    <a:gd name="T17" fmla="*/ 3 h 10"/>
                    <a:gd name="T18" fmla="*/ 0 w 10"/>
                    <a:gd name="T19" fmla="*/ 4 h 10"/>
                    <a:gd name="T20" fmla="*/ 0 w 10"/>
                    <a:gd name="T21" fmla="*/ 5 h 10"/>
                    <a:gd name="T22" fmla="*/ 1 w 10"/>
                    <a:gd name="T23" fmla="*/ 6 h 10"/>
                    <a:gd name="T24" fmla="*/ 2 w 10"/>
                    <a:gd name="T25" fmla="*/ 7 h 10"/>
                    <a:gd name="T26" fmla="*/ 5 w 10"/>
                    <a:gd name="T27" fmla="*/ 8 h 10"/>
                    <a:gd name="T28" fmla="*/ 6 w 10"/>
                    <a:gd name="T29" fmla="*/ 8 h 10"/>
                    <a:gd name="T30" fmla="*/ 9 w 10"/>
                    <a:gd name="T3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10">
                      <a:moveTo>
                        <a:pt x="9" y="9"/>
                      </a:moveTo>
                      <a:lnTo>
                        <a:pt x="9" y="4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9" y="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7468" name="Freeform 12"/>
                <p:cNvSpPr>
                  <a:spLocks/>
                </p:cNvSpPr>
                <p:nvPr/>
              </p:nvSpPr>
              <p:spPr bwMode="auto">
                <a:xfrm>
                  <a:off x="3667" y="3891"/>
                  <a:ext cx="17" cy="28"/>
                </a:xfrm>
                <a:custGeom>
                  <a:avLst/>
                  <a:gdLst>
                    <a:gd name="T0" fmla="*/ 13 w 17"/>
                    <a:gd name="T1" fmla="*/ 27 h 28"/>
                    <a:gd name="T2" fmla="*/ 10 w 17"/>
                    <a:gd name="T3" fmla="*/ 26 h 28"/>
                    <a:gd name="T4" fmla="*/ 7 w 17"/>
                    <a:gd name="T5" fmla="*/ 25 h 28"/>
                    <a:gd name="T6" fmla="*/ 4 w 17"/>
                    <a:gd name="T7" fmla="*/ 24 h 28"/>
                    <a:gd name="T8" fmla="*/ 2 w 17"/>
                    <a:gd name="T9" fmla="*/ 23 h 28"/>
                    <a:gd name="T10" fmla="*/ 1 w 17"/>
                    <a:gd name="T11" fmla="*/ 21 h 28"/>
                    <a:gd name="T12" fmla="*/ 0 w 17"/>
                    <a:gd name="T13" fmla="*/ 20 h 28"/>
                    <a:gd name="T14" fmla="*/ 0 w 17"/>
                    <a:gd name="T15" fmla="*/ 15 h 28"/>
                    <a:gd name="T16" fmla="*/ 0 w 17"/>
                    <a:gd name="T17" fmla="*/ 11 h 28"/>
                    <a:gd name="T18" fmla="*/ 0 w 17"/>
                    <a:gd name="T19" fmla="*/ 9 h 28"/>
                    <a:gd name="T20" fmla="*/ 1 w 17"/>
                    <a:gd name="T21" fmla="*/ 8 h 28"/>
                    <a:gd name="T22" fmla="*/ 2 w 17"/>
                    <a:gd name="T23" fmla="*/ 7 h 28"/>
                    <a:gd name="T24" fmla="*/ 4 w 17"/>
                    <a:gd name="T25" fmla="*/ 5 h 28"/>
                    <a:gd name="T26" fmla="*/ 6 w 17"/>
                    <a:gd name="T27" fmla="*/ 4 h 28"/>
                    <a:gd name="T28" fmla="*/ 8 w 17"/>
                    <a:gd name="T29" fmla="*/ 3 h 28"/>
                    <a:gd name="T30" fmla="*/ 11 w 17"/>
                    <a:gd name="T31" fmla="*/ 1 h 28"/>
                    <a:gd name="T32" fmla="*/ 14 w 17"/>
                    <a:gd name="T33" fmla="*/ 0 h 28"/>
                    <a:gd name="T34" fmla="*/ 16 w 17"/>
                    <a:gd name="T35" fmla="*/ 0 h 28"/>
                    <a:gd name="T36" fmla="*/ 16 w 17"/>
                    <a:gd name="T37" fmla="*/ 10 h 28"/>
                    <a:gd name="T38" fmla="*/ 13 w 17"/>
                    <a:gd name="T39" fmla="*/ 11 h 28"/>
                    <a:gd name="T40" fmla="*/ 10 w 17"/>
                    <a:gd name="T41" fmla="*/ 12 h 28"/>
                    <a:gd name="T42" fmla="*/ 8 w 17"/>
                    <a:gd name="T43" fmla="*/ 12 h 28"/>
                    <a:gd name="T44" fmla="*/ 7 w 17"/>
                    <a:gd name="T45" fmla="*/ 13 h 28"/>
                    <a:gd name="T46" fmla="*/ 5 w 17"/>
                    <a:gd name="T47" fmla="*/ 15 h 28"/>
                    <a:gd name="T48" fmla="*/ 4 w 17"/>
                    <a:gd name="T49" fmla="*/ 16 h 28"/>
                    <a:gd name="T50" fmla="*/ 3 w 17"/>
                    <a:gd name="T51" fmla="*/ 18 h 28"/>
                    <a:gd name="T52" fmla="*/ 3 w 17"/>
                    <a:gd name="T53" fmla="*/ 20 h 28"/>
                    <a:gd name="T54" fmla="*/ 3 w 17"/>
                    <a:gd name="T55" fmla="*/ 22 h 28"/>
                    <a:gd name="T56" fmla="*/ 4 w 17"/>
                    <a:gd name="T57" fmla="*/ 23 h 28"/>
                    <a:gd name="T58" fmla="*/ 7 w 17"/>
                    <a:gd name="T59" fmla="*/ 25 h 28"/>
                    <a:gd name="T60" fmla="*/ 10 w 17"/>
                    <a:gd name="T61" fmla="*/ 26 h 28"/>
                    <a:gd name="T62" fmla="*/ 13 w 17"/>
                    <a:gd name="T63" fmla="*/ 27 h 28"/>
                    <a:gd name="T64" fmla="*/ 13 w 17"/>
                    <a:gd name="T65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8">
                      <a:moveTo>
                        <a:pt x="13" y="27"/>
                      </a:moveTo>
                      <a:lnTo>
                        <a:pt x="10" y="26"/>
                      </a:lnTo>
                      <a:lnTo>
                        <a:pt x="7" y="25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10"/>
                      </a:lnTo>
                      <a:lnTo>
                        <a:pt x="13" y="11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5"/>
                      </a:lnTo>
                      <a:lnTo>
                        <a:pt x="10" y="26"/>
                      </a:lnTo>
                      <a:lnTo>
                        <a:pt x="13" y="27"/>
                      </a:lnTo>
                      <a:lnTo>
                        <a:pt x="13" y="27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7916" name="Group 13"/>
              <p:cNvGrpSpPr>
                <a:grpSpLocks/>
              </p:cNvGrpSpPr>
              <p:nvPr/>
            </p:nvGrpSpPr>
            <p:grpSpPr bwMode="auto">
              <a:xfrm>
                <a:off x="3665" y="3911"/>
                <a:ext cx="17" cy="27"/>
                <a:chOff x="3665" y="3911"/>
                <a:chExt cx="17" cy="27"/>
              </a:xfrm>
            </p:grpSpPr>
            <p:sp>
              <p:nvSpPr>
                <p:cNvPr id="147470" name="Freeform 14"/>
                <p:cNvSpPr>
                  <a:spLocks/>
                </p:cNvSpPr>
                <p:nvPr/>
              </p:nvSpPr>
              <p:spPr bwMode="auto">
                <a:xfrm>
                  <a:off x="3668" y="3928"/>
                  <a:ext cx="11" cy="11"/>
                </a:xfrm>
                <a:custGeom>
                  <a:avLst/>
                  <a:gdLst>
                    <a:gd name="T0" fmla="*/ 9 w 10"/>
                    <a:gd name="T1" fmla="*/ 10 h 11"/>
                    <a:gd name="T2" fmla="*/ 9 w 10"/>
                    <a:gd name="T3" fmla="*/ 4 h 11"/>
                    <a:gd name="T4" fmla="*/ 7 w 10"/>
                    <a:gd name="T5" fmla="*/ 3 h 11"/>
                    <a:gd name="T6" fmla="*/ 6 w 10"/>
                    <a:gd name="T7" fmla="*/ 3 h 11"/>
                    <a:gd name="T8" fmla="*/ 4 w 10"/>
                    <a:gd name="T9" fmla="*/ 2 h 11"/>
                    <a:gd name="T10" fmla="*/ 4 w 10"/>
                    <a:gd name="T11" fmla="*/ 1 h 11"/>
                    <a:gd name="T12" fmla="*/ 2 w 10"/>
                    <a:gd name="T13" fmla="*/ 0 h 11"/>
                    <a:gd name="T14" fmla="*/ 0 w 10"/>
                    <a:gd name="T15" fmla="*/ 2 h 11"/>
                    <a:gd name="T16" fmla="*/ 0 w 10"/>
                    <a:gd name="T17" fmla="*/ 3 h 11"/>
                    <a:gd name="T18" fmla="*/ 0 w 10"/>
                    <a:gd name="T19" fmla="*/ 4 h 11"/>
                    <a:gd name="T20" fmla="*/ 0 w 10"/>
                    <a:gd name="T21" fmla="*/ 5 h 11"/>
                    <a:gd name="T22" fmla="*/ 1 w 10"/>
                    <a:gd name="T23" fmla="*/ 7 h 11"/>
                    <a:gd name="T24" fmla="*/ 2 w 10"/>
                    <a:gd name="T25" fmla="*/ 7 h 11"/>
                    <a:gd name="T26" fmla="*/ 4 w 10"/>
                    <a:gd name="T27" fmla="*/ 9 h 11"/>
                    <a:gd name="T28" fmla="*/ 6 w 10"/>
                    <a:gd name="T29" fmla="*/ 9 h 11"/>
                    <a:gd name="T30" fmla="*/ 9 w 10"/>
                    <a:gd name="T3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11">
                      <a:moveTo>
                        <a:pt x="9" y="10"/>
                      </a:moveTo>
                      <a:lnTo>
                        <a:pt x="9" y="4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9" y="1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7471" name="Freeform 15"/>
                <p:cNvSpPr>
                  <a:spLocks/>
                </p:cNvSpPr>
                <p:nvPr/>
              </p:nvSpPr>
              <p:spPr bwMode="auto">
                <a:xfrm>
                  <a:off x="3665" y="3912"/>
                  <a:ext cx="17" cy="27"/>
                </a:xfrm>
                <a:custGeom>
                  <a:avLst/>
                  <a:gdLst>
                    <a:gd name="T0" fmla="*/ 13 w 17"/>
                    <a:gd name="T1" fmla="*/ 26 h 27"/>
                    <a:gd name="T2" fmla="*/ 10 w 17"/>
                    <a:gd name="T3" fmla="*/ 26 h 27"/>
                    <a:gd name="T4" fmla="*/ 7 w 17"/>
                    <a:gd name="T5" fmla="*/ 25 h 27"/>
                    <a:gd name="T6" fmla="*/ 4 w 17"/>
                    <a:gd name="T7" fmla="*/ 23 h 27"/>
                    <a:gd name="T8" fmla="*/ 2 w 17"/>
                    <a:gd name="T9" fmla="*/ 22 h 27"/>
                    <a:gd name="T10" fmla="*/ 1 w 17"/>
                    <a:gd name="T11" fmla="*/ 20 h 27"/>
                    <a:gd name="T12" fmla="*/ 0 w 17"/>
                    <a:gd name="T13" fmla="*/ 19 h 27"/>
                    <a:gd name="T14" fmla="*/ 0 w 17"/>
                    <a:gd name="T15" fmla="*/ 15 h 27"/>
                    <a:gd name="T16" fmla="*/ 0 w 17"/>
                    <a:gd name="T17" fmla="*/ 10 h 27"/>
                    <a:gd name="T18" fmla="*/ 0 w 17"/>
                    <a:gd name="T19" fmla="*/ 9 h 27"/>
                    <a:gd name="T20" fmla="*/ 1 w 17"/>
                    <a:gd name="T21" fmla="*/ 8 h 27"/>
                    <a:gd name="T22" fmla="*/ 2 w 17"/>
                    <a:gd name="T23" fmla="*/ 6 h 27"/>
                    <a:gd name="T24" fmla="*/ 4 w 17"/>
                    <a:gd name="T25" fmla="*/ 5 h 27"/>
                    <a:gd name="T26" fmla="*/ 5 w 17"/>
                    <a:gd name="T27" fmla="*/ 3 h 27"/>
                    <a:gd name="T28" fmla="*/ 8 w 17"/>
                    <a:gd name="T29" fmla="*/ 2 h 27"/>
                    <a:gd name="T30" fmla="*/ 11 w 17"/>
                    <a:gd name="T31" fmla="*/ 1 h 27"/>
                    <a:gd name="T32" fmla="*/ 14 w 17"/>
                    <a:gd name="T33" fmla="*/ 0 h 27"/>
                    <a:gd name="T34" fmla="*/ 16 w 17"/>
                    <a:gd name="T35" fmla="*/ 0 h 27"/>
                    <a:gd name="T36" fmla="*/ 16 w 17"/>
                    <a:gd name="T37" fmla="*/ 9 h 27"/>
                    <a:gd name="T38" fmla="*/ 13 w 17"/>
                    <a:gd name="T39" fmla="*/ 10 h 27"/>
                    <a:gd name="T40" fmla="*/ 10 w 17"/>
                    <a:gd name="T41" fmla="*/ 11 h 27"/>
                    <a:gd name="T42" fmla="*/ 9 w 17"/>
                    <a:gd name="T43" fmla="*/ 12 h 27"/>
                    <a:gd name="T44" fmla="*/ 7 w 17"/>
                    <a:gd name="T45" fmla="*/ 13 h 27"/>
                    <a:gd name="T46" fmla="*/ 5 w 17"/>
                    <a:gd name="T47" fmla="*/ 14 h 27"/>
                    <a:gd name="T48" fmla="*/ 4 w 17"/>
                    <a:gd name="T49" fmla="*/ 16 h 27"/>
                    <a:gd name="T50" fmla="*/ 3 w 17"/>
                    <a:gd name="T51" fmla="*/ 17 h 27"/>
                    <a:gd name="T52" fmla="*/ 2 w 17"/>
                    <a:gd name="T53" fmla="*/ 19 h 27"/>
                    <a:gd name="T54" fmla="*/ 3 w 17"/>
                    <a:gd name="T55" fmla="*/ 21 h 27"/>
                    <a:gd name="T56" fmla="*/ 4 w 17"/>
                    <a:gd name="T57" fmla="*/ 22 h 27"/>
                    <a:gd name="T58" fmla="*/ 7 w 17"/>
                    <a:gd name="T59" fmla="*/ 24 h 27"/>
                    <a:gd name="T60" fmla="*/ 10 w 17"/>
                    <a:gd name="T61" fmla="*/ 25 h 27"/>
                    <a:gd name="T62" fmla="*/ 13 w 17"/>
                    <a:gd name="T6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" h="27">
                      <a:moveTo>
                        <a:pt x="13" y="26"/>
                      </a:moveTo>
                      <a:lnTo>
                        <a:pt x="10" y="26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9"/>
                      </a:lnTo>
                      <a:lnTo>
                        <a:pt x="13" y="10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7" y="13"/>
                      </a:lnTo>
                      <a:lnTo>
                        <a:pt x="5" y="14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9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7" y="24"/>
                      </a:lnTo>
                      <a:lnTo>
                        <a:pt x="10" y="25"/>
                      </a:lnTo>
                      <a:lnTo>
                        <a:pt x="13" y="26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7917" name="Group 16"/>
              <p:cNvGrpSpPr>
                <a:grpSpLocks/>
              </p:cNvGrpSpPr>
              <p:nvPr/>
            </p:nvGrpSpPr>
            <p:grpSpPr bwMode="auto">
              <a:xfrm>
                <a:off x="3672" y="3949"/>
                <a:ext cx="17" cy="28"/>
                <a:chOff x="3672" y="3949"/>
                <a:chExt cx="17" cy="28"/>
              </a:xfrm>
            </p:grpSpPr>
            <p:sp>
              <p:nvSpPr>
                <p:cNvPr id="147473" name="Freeform 17"/>
                <p:cNvSpPr>
                  <a:spLocks/>
                </p:cNvSpPr>
                <p:nvPr/>
              </p:nvSpPr>
              <p:spPr bwMode="auto">
                <a:xfrm>
                  <a:off x="3676" y="3950"/>
                  <a:ext cx="11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5 h 10"/>
                    <a:gd name="T4" fmla="*/ 2 w 10"/>
                    <a:gd name="T5" fmla="*/ 6 h 10"/>
                    <a:gd name="T6" fmla="*/ 3 w 10"/>
                    <a:gd name="T7" fmla="*/ 6 h 10"/>
                    <a:gd name="T8" fmla="*/ 5 w 10"/>
                    <a:gd name="T9" fmla="*/ 7 h 10"/>
                    <a:gd name="T10" fmla="*/ 5 w 10"/>
                    <a:gd name="T11" fmla="*/ 8 h 10"/>
                    <a:gd name="T12" fmla="*/ 7 w 10"/>
                    <a:gd name="T13" fmla="*/ 9 h 10"/>
                    <a:gd name="T14" fmla="*/ 9 w 10"/>
                    <a:gd name="T15" fmla="*/ 7 h 10"/>
                    <a:gd name="T16" fmla="*/ 9 w 10"/>
                    <a:gd name="T17" fmla="*/ 6 h 10"/>
                    <a:gd name="T18" fmla="*/ 9 w 10"/>
                    <a:gd name="T19" fmla="*/ 5 h 10"/>
                    <a:gd name="T20" fmla="*/ 9 w 10"/>
                    <a:gd name="T21" fmla="*/ 4 h 10"/>
                    <a:gd name="T22" fmla="*/ 8 w 10"/>
                    <a:gd name="T23" fmla="*/ 3 h 10"/>
                    <a:gd name="T24" fmla="*/ 7 w 10"/>
                    <a:gd name="T25" fmla="*/ 2 h 10"/>
                    <a:gd name="T26" fmla="*/ 5 w 10"/>
                    <a:gd name="T27" fmla="*/ 1 h 10"/>
                    <a:gd name="T28" fmla="*/ 3 w 10"/>
                    <a:gd name="T29" fmla="*/ 1 h 10"/>
                    <a:gd name="T30" fmla="*/ 0 w 10"/>
                    <a:gd name="T3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9" y="6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8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7474" name="Freeform 18"/>
                <p:cNvSpPr>
                  <a:spLocks/>
                </p:cNvSpPr>
                <p:nvPr/>
              </p:nvSpPr>
              <p:spPr bwMode="auto">
                <a:xfrm>
                  <a:off x="3672" y="3949"/>
                  <a:ext cx="17" cy="28"/>
                </a:xfrm>
                <a:custGeom>
                  <a:avLst/>
                  <a:gdLst>
                    <a:gd name="T0" fmla="*/ 3 w 17"/>
                    <a:gd name="T1" fmla="*/ 0 h 28"/>
                    <a:gd name="T2" fmla="*/ 6 w 17"/>
                    <a:gd name="T3" fmla="*/ 1 h 28"/>
                    <a:gd name="T4" fmla="*/ 9 w 17"/>
                    <a:gd name="T5" fmla="*/ 2 h 28"/>
                    <a:gd name="T6" fmla="*/ 12 w 17"/>
                    <a:gd name="T7" fmla="*/ 3 h 28"/>
                    <a:gd name="T8" fmla="*/ 14 w 17"/>
                    <a:gd name="T9" fmla="*/ 4 h 28"/>
                    <a:gd name="T10" fmla="*/ 15 w 17"/>
                    <a:gd name="T11" fmla="*/ 6 h 28"/>
                    <a:gd name="T12" fmla="*/ 16 w 17"/>
                    <a:gd name="T13" fmla="*/ 7 h 28"/>
                    <a:gd name="T14" fmla="*/ 16 w 17"/>
                    <a:gd name="T15" fmla="*/ 12 h 28"/>
                    <a:gd name="T16" fmla="*/ 16 w 17"/>
                    <a:gd name="T17" fmla="*/ 16 h 28"/>
                    <a:gd name="T18" fmla="*/ 16 w 17"/>
                    <a:gd name="T19" fmla="*/ 18 h 28"/>
                    <a:gd name="T20" fmla="*/ 15 w 17"/>
                    <a:gd name="T21" fmla="*/ 19 h 28"/>
                    <a:gd name="T22" fmla="*/ 14 w 17"/>
                    <a:gd name="T23" fmla="*/ 20 h 28"/>
                    <a:gd name="T24" fmla="*/ 12 w 17"/>
                    <a:gd name="T25" fmla="*/ 22 h 28"/>
                    <a:gd name="T26" fmla="*/ 11 w 17"/>
                    <a:gd name="T27" fmla="*/ 23 h 28"/>
                    <a:gd name="T28" fmla="*/ 8 w 17"/>
                    <a:gd name="T29" fmla="*/ 24 h 28"/>
                    <a:gd name="T30" fmla="*/ 5 w 17"/>
                    <a:gd name="T31" fmla="*/ 26 h 28"/>
                    <a:gd name="T32" fmla="*/ 2 w 17"/>
                    <a:gd name="T33" fmla="*/ 27 h 28"/>
                    <a:gd name="T34" fmla="*/ 0 w 17"/>
                    <a:gd name="T35" fmla="*/ 27 h 28"/>
                    <a:gd name="T36" fmla="*/ 0 w 17"/>
                    <a:gd name="T37" fmla="*/ 17 h 28"/>
                    <a:gd name="T38" fmla="*/ 3 w 17"/>
                    <a:gd name="T39" fmla="*/ 16 h 28"/>
                    <a:gd name="T40" fmla="*/ 6 w 17"/>
                    <a:gd name="T41" fmla="*/ 15 h 28"/>
                    <a:gd name="T42" fmla="*/ 7 w 17"/>
                    <a:gd name="T43" fmla="*/ 15 h 28"/>
                    <a:gd name="T44" fmla="*/ 9 w 17"/>
                    <a:gd name="T45" fmla="*/ 14 h 28"/>
                    <a:gd name="T46" fmla="*/ 11 w 17"/>
                    <a:gd name="T47" fmla="*/ 12 h 28"/>
                    <a:gd name="T48" fmla="*/ 12 w 17"/>
                    <a:gd name="T49" fmla="*/ 11 h 28"/>
                    <a:gd name="T50" fmla="*/ 13 w 17"/>
                    <a:gd name="T51" fmla="*/ 9 h 28"/>
                    <a:gd name="T52" fmla="*/ 14 w 17"/>
                    <a:gd name="T53" fmla="*/ 7 h 28"/>
                    <a:gd name="T54" fmla="*/ 13 w 17"/>
                    <a:gd name="T55" fmla="*/ 5 h 28"/>
                    <a:gd name="T56" fmla="*/ 12 w 17"/>
                    <a:gd name="T57" fmla="*/ 4 h 28"/>
                    <a:gd name="T58" fmla="*/ 9 w 17"/>
                    <a:gd name="T59" fmla="*/ 2 h 28"/>
                    <a:gd name="T60" fmla="*/ 6 w 17"/>
                    <a:gd name="T61" fmla="*/ 1 h 28"/>
                    <a:gd name="T62" fmla="*/ 3 w 17"/>
                    <a:gd name="T63" fmla="*/ 0 h 28"/>
                    <a:gd name="T64" fmla="*/ 3 w 17"/>
                    <a:gd name="T6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28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9" y="2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5" y="6"/>
                      </a:lnTo>
                      <a:lnTo>
                        <a:pt x="16" y="7"/>
                      </a:lnTo>
                      <a:lnTo>
                        <a:pt x="16" y="12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5" y="19"/>
                      </a:lnTo>
                      <a:lnTo>
                        <a:pt x="14" y="20"/>
                      </a:lnTo>
                      <a:lnTo>
                        <a:pt x="12" y="22"/>
                      </a:lnTo>
                      <a:lnTo>
                        <a:pt x="11" y="23"/>
                      </a:lnTo>
                      <a:lnTo>
                        <a:pt x="8" y="24"/>
                      </a:lnTo>
                      <a:lnTo>
                        <a:pt x="5" y="26"/>
                      </a:lnTo>
                      <a:lnTo>
                        <a:pt x="2" y="27"/>
                      </a:lnTo>
                      <a:lnTo>
                        <a:pt x="0" y="27"/>
                      </a:lnTo>
                      <a:lnTo>
                        <a:pt x="0" y="17"/>
                      </a:lnTo>
                      <a:lnTo>
                        <a:pt x="3" y="16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9" y="14"/>
                      </a:lnTo>
                      <a:lnTo>
                        <a:pt x="11" y="12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9" y="2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  <p:grpSp>
            <p:nvGrpSpPr>
              <p:cNvPr id="27918" name="Group 19"/>
              <p:cNvGrpSpPr>
                <a:grpSpLocks/>
              </p:cNvGrpSpPr>
              <p:nvPr/>
            </p:nvGrpSpPr>
            <p:grpSpPr bwMode="auto">
              <a:xfrm>
                <a:off x="3665" y="3929"/>
                <a:ext cx="17" cy="27"/>
                <a:chOff x="3665" y="3929"/>
                <a:chExt cx="17" cy="27"/>
              </a:xfrm>
            </p:grpSpPr>
            <p:sp>
              <p:nvSpPr>
                <p:cNvPr id="147476" name="Freeform 20"/>
                <p:cNvSpPr>
                  <a:spLocks/>
                </p:cNvSpPr>
                <p:nvPr/>
              </p:nvSpPr>
              <p:spPr bwMode="auto">
                <a:xfrm>
                  <a:off x="3668" y="3946"/>
                  <a:ext cx="11" cy="10"/>
                </a:xfrm>
                <a:custGeom>
                  <a:avLst/>
                  <a:gdLst>
                    <a:gd name="T0" fmla="*/ 9 w 10"/>
                    <a:gd name="T1" fmla="*/ 9 h 10"/>
                    <a:gd name="T2" fmla="*/ 9 w 10"/>
                    <a:gd name="T3" fmla="*/ 4 h 10"/>
                    <a:gd name="T4" fmla="*/ 7 w 10"/>
                    <a:gd name="T5" fmla="*/ 3 h 10"/>
                    <a:gd name="T6" fmla="*/ 6 w 10"/>
                    <a:gd name="T7" fmla="*/ 3 h 10"/>
                    <a:gd name="T8" fmla="*/ 5 w 10"/>
                    <a:gd name="T9" fmla="*/ 2 h 10"/>
                    <a:gd name="T10" fmla="*/ 3 w 10"/>
                    <a:gd name="T11" fmla="*/ 1 h 10"/>
                    <a:gd name="T12" fmla="*/ 2 w 10"/>
                    <a:gd name="T13" fmla="*/ 0 h 10"/>
                    <a:gd name="T14" fmla="*/ 1 w 10"/>
                    <a:gd name="T15" fmla="*/ 2 h 10"/>
                    <a:gd name="T16" fmla="*/ 0 w 10"/>
                    <a:gd name="T17" fmla="*/ 3 h 10"/>
                    <a:gd name="T18" fmla="*/ 0 w 10"/>
                    <a:gd name="T19" fmla="*/ 4 h 10"/>
                    <a:gd name="T20" fmla="*/ 0 w 10"/>
                    <a:gd name="T21" fmla="*/ 5 h 10"/>
                    <a:gd name="T22" fmla="*/ 1 w 10"/>
                    <a:gd name="T23" fmla="*/ 6 h 10"/>
                    <a:gd name="T24" fmla="*/ 2 w 10"/>
                    <a:gd name="T25" fmla="*/ 7 h 10"/>
                    <a:gd name="T26" fmla="*/ 5 w 10"/>
                    <a:gd name="T27" fmla="*/ 8 h 10"/>
                    <a:gd name="T28" fmla="*/ 6 w 10"/>
                    <a:gd name="T29" fmla="*/ 8 h 10"/>
                    <a:gd name="T30" fmla="*/ 9 w 10"/>
                    <a:gd name="T3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10">
                      <a:moveTo>
                        <a:pt x="9" y="9"/>
                      </a:moveTo>
                      <a:lnTo>
                        <a:pt x="9" y="4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9" y="9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7477" name="Freeform 21"/>
                <p:cNvSpPr>
                  <a:spLocks/>
                </p:cNvSpPr>
                <p:nvPr/>
              </p:nvSpPr>
              <p:spPr bwMode="auto">
                <a:xfrm>
                  <a:off x="3665" y="3929"/>
                  <a:ext cx="17" cy="27"/>
                </a:xfrm>
                <a:custGeom>
                  <a:avLst/>
                  <a:gdLst>
                    <a:gd name="T0" fmla="*/ 13 w 17"/>
                    <a:gd name="T1" fmla="*/ 26 h 27"/>
                    <a:gd name="T2" fmla="*/ 10 w 17"/>
                    <a:gd name="T3" fmla="*/ 26 h 27"/>
                    <a:gd name="T4" fmla="*/ 7 w 17"/>
                    <a:gd name="T5" fmla="*/ 25 h 27"/>
                    <a:gd name="T6" fmla="*/ 4 w 17"/>
                    <a:gd name="T7" fmla="*/ 23 h 27"/>
                    <a:gd name="T8" fmla="*/ 2 w 17"/>
                    <a:gd name="T9" fmla="*/ 22 h 27"/>
                    <a:gd name="T10" fmla="*/ 1 w 17"/>
                    <a:gd name="T11" fmla="*/ 20 h 27"/>
                    <a:gd name="T12" fmla="*/ 0 w 17"/>
                    <a:gd name="T13" fmla="*/ 19 h 27"/>
                    <a:gd name="T14" fmla="*/ 0 w 17"/>
                    <a:gd name="T15" fmla="*/ 15 h 27"/>
                    <a:gd name="T16" fmla="*/ 0 w 17"/>
                    <a:gd name="T17" fmla="*/ 10 h 27"/>
                    <a:gd name="T18" fmla="*/ 0 w 17"/>
                    <a:gd name="T19" fmla="*/ 9 h 27"/>
                    <a:gd name="T20" fmla="*/ 1 w 17"/>
                    <a:gd name="T21" fmla="*/ 8 h 27"/>
                    <a:gd name="T22" fmla="*/ 2 w 17"/>
                    <a:gd name="T23" fmla="*/ 6 h 27"/>
                    <a:gd name="T24" fmla="*/ 4 w 17"/>
                    <a:gd name="T25" fmla="*/ 5 h 27"/>
                    <a:gd name="T26" fmla="*/ 6 w 17"/>
                    <a:gd name="T27" fmla="*/ 3 h 27"/>
                    <a:gd name="T28" fmla="*/ 8 w 17"/>
                    <a:gd name="T29" fmla="*/ 2 h 27"/>
                    <a:gd name="T30" fmla="*/ 11 w 17"/>
                    <a:gd name="T31" fmla="*/ 1 h 27"/>
                    <a:gd name="T32" fmla="*/ 14 w 17"/>
                    <a:gd name="T33" fmla="*/ 0 h 27"/>
                    <a:gd name="T34" fmla="*/ 16 w 17"/>
                    <a:gd name="T35" fmla="*/ 0 h 27"/>
                    <a:gd name="T36" fmla="*/ 16 w 17"/>
                    <a:gd name="T37" fmla="*/ 9 h 27"/>
                    <a:gd name="T38" fmla="*/ 13 w 17"/>
                    <a:gd name="T39" fmla="*/ 10 h 27"/>
                    <a:gd name="T40" fmla="*/ 10 w 17"/>
                    <a:gd name="T41" fmla="*/ 11 h 27"/>
                    <a:gd name="T42" fmla="*/ 8 w 17"/>
                    <a:gd name="T43" fmla="*/ 12 h 27"/>
                    <a:gd name="T44" fmla="*/ 7 w 17"/>
                    <a:gd name="T45" fmla="*/ 13 h 27"/>
                    <a:gd name="T46" fmla="*/ 5 w 17"/>
                    <a:gd name="T47" fmla="*/ 14 h 27"/>
                    <a:gd name="T48" fmla="*/ 4 w 17"/>
                    <a:gd name="T49" fmla="*/ 16 h 27"/>
                    <a:gd name="T50" fmla="*/ 3 w 17"/>
                    <a:gd name="T51" fmla="*/ 17 h 27"/>
                    <a:gd name="T52" fmla="*/ 3 w 17"/>
                    <a:gd name="T53" fmla="*/ 19 h 27"/>
                    <a:gd name="T54" fmla="*/ 3 w 17"/>
                    <a:gd name="T55" fmla="*/ 21 h 27"/>
                    <a:gd name="T56" fmla="*/ 4 w 17"/>
                    <a:gd name="T57" fmla="*/ 22 h 27"/>
                    <a:gd name="T58" fmla="*/ 7 w 17"/>
                    <a:gd name="T59" fmla="*/ 24 h 27"/>
                    <a:gd name="T60" fmla="*/ 10 w 17"/>
                    <a:gd name="T61" fmla="*/ 25 h 27"/>
                    <a:gd name="T62" fmla="*/ 13 w 17"/>
                    <a:gd name="T6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" h="27">
                      <a:moveTo>
                        <a:pt x="13" y="26"/>
                      </a:moveTo>
                      <a:lnTo>
                        <a:pt x="10" y="26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9"/>
                      </a:lnTo>
                      <a:lnTo>
                        <a:pt x="13" y="10"/>
                      </a:lnTo>
                      <a:lnTo>
                        <a:pt x="10" y="11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5" y="14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3" y="19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7" y="24"/>
                      </a:lnTo>
                      <a:lnTo>
                        <a:pt x="10" y="25"/>
                      </a:lnTo>
                      <a:lnTo>
                        <a:pt x="13" y="26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27671" name="Group 22"/>
            <p:cNvGrpSpPr>
              <a:grpSpLocks/>
            </p:cNvGrpSpPr>
            <p:nvPr/>
          </p:nvGrpSpPr>
          <p:grpSpPr bwMode="auto">
            <a:xfrm>
              <a:off x="2916" y="3469"/>
              <a:ext cx="776" cy="504"/>
              <a:chOff x="2916" y="3469"/>
              <a:chExt cx="776" cy="504"/>
            </a:xfrm>
          </p:grpSpPr>
          <p:grpSp>
            <p:nvGrpSpPr>
              <p:cNvPr id="27693" name="Group 23"/>
              <p:cNvGrpSpPr>
                <a:grpSpLocks/>
              </p:cNvGrpSpPr>
              <p:nvPr/>
            </p:nvGrpSpPr>
            <p:grpSpPr bwMode="auto">
              <a:xfrm>
                <a:off x="2916" y="3469"/>
                <a:ext cx="776" cy="504"/>
                <a:chOff x="2916" y="3469"/>
                <a:chExt cx="776" cy="504"/>
              </a:xfrm>
            </p:grpSpPr>
            <p:grpSp>
              <p:nvGrpSpPr>
                <p:cNvPr id="27697" name="Group 24"/>
                <p:cNvGrpSpPr>
                  <a:grpSpLocks/>
                </p:cNvGrpSpPr>
                <p:nvPr/>
              </p:nvGrpSpPr>
              <p:grpSpPr bwMode="auto">
                <a:xfrm>
                  <a:off x="2916" y="3477"/>
                  <a:ext cx="776" cy="496"/>
                  <a:chOff x="2916" y="3477"/>
                  <a:chExt cx="776" cy="496"/>
                </a:xfrm>
              </p:grpSpPr>
              <p:grpSp>
                <p:nvGrpSpPr>
                  <p:cNvPr id="27711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916" y="3477"/>
                    <a:ext cx="776" cy="496"/>
                    <a:chOff x="2916" y="3477"/>
                    <a:chExt cx="776" cy="496"/>
                  </a:xfrm>
                </p:grpSpPr>
                <p:grpSp>
                  <p:nvGrpSpPr>
                    <p:cNvPr id="27713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6" y="3477"/>
                      <a:ext cx="776" cy="496"/>
                      <a:chOff x="2916" y="3477"/>
                      <a:chExt cx="776" cy="496"/>
                    </a:xfrm>
                  </p:grpSpPr>
                  <p:grpSp>
                    <p:nvGrpSpPr>
                      <p:cNvPr id="27715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16" y="3477"/>
                        <a:ext cx="776" cy="496"/>
                        <a:chOff x="2916" y="3477"/>
                        <a:chExt cx="776" cy="496"/>
                      </a:xfrm>
                    </p:grpSpPr>
                    <p:sp>
                      <p:nvSpPr>
                        <p:cNvPr id="147484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16" y="3504"/>
                          <a:ext cx="758" cy="470"/>
                        </a:xfrm>
                        <a:custGeom>
                          <a:avLst/>
                          <a:gdLst>
                            <a:gd name="T0" fmla="*/ 757 w 758"/>
                            <a:gd name="T1" fmla="*/ 386 h 469"/>
                            <a:gd name="T2" fmla="*/ 743 w 758"/>
                            <a:gd name="T3" fmla="*/ 404 h 469"/>
                            <a:gd name="T4" fmla="*/ 186 w 758"/>
                            <a:gd name="T5" fmla="*/ 468 h 469"/>
                            <a:gd name="T6" fmla="*/ 0 w 758"/>
                            <a:gd name="T7" fmla="*/ 95 h 469"/>
                            <a:gd name="T8" fmla="*/ 11 w 758"/>
                            <a:gd name="T9" fmla="*/ 0 h 469"/>
                            <a:gd name="T10" fmla="*/ 194 w 758"/>
                            <a:gd name="T11" fmla="*/ 437 h 469"/>
                            <a:gd name="T12" fmla="*/ 757 w 758"/>
                            <a:gd name="T13" fmla="*/ 386 h 4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58" h="469">
                              <a:moveTo>
                                <a:pt x="757" y="386"/>
                              </a:moveTo>
                              <a:lnTo>
                                <a:pt x="743" y="404"/>
                              </a:lnTo>
                              <a:lnTo>
                                <a:pt x="186" y="468"/>
                              </a:lnTo>
                              <a:lnTo>
                                <a:pt x="0" y="95"/>
                              </a:lnTo>
                              <a:lnTo>
                                <a:pt x="11" y="0"/>
                              </a:lnTo>
                              <a:lnTo>
                                <a:pt x="194" y="437"/>
                              </a:lnTo>
                              <a:lnTo>
                                <a:pt x="757" y="386"/>
                              </a:lnTo>
                            </a:path>
                          </a:pathLst>
                        </a:custGeom>
                        <a:solidFill>
                          <a:srgbClr val="5F5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7485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16" y="3477"/>
                          <a:ext cx="204" cy="478"/>
                        </a:xfrm>
                        <a:custGeom>
                          <a:avLst/>
                          <a:gdLst>
                            <a:gd name="T0" fmla="*/ 10 w 204"/>
                            <a:gd name="T1" fmla="*/ 0 h 478"/>
                            <a:gd name="T2" fmla="*/ 0 w 204"/>
                            <a:gd name="T3" fmla="*/ 17 h 478"/>
                            <a:gd name="T4" fmla="*/ 194 w 204"/>
                            <a:gd name="T5" fmla="*/ 477 h 478"/>
                            <a:gd name="T6" fmla="*/ 203 w 204"/>
                            <a:gd name="T7" fmla="*/ 459 h 478"/>
                            <a:gd name="T8" fmla="*/ 10 w 204"/>
                            <a:gd name="T9" fmla="*/ 0 h 4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204" h="478">
                              <a:moveTo>
                                <a:pt x="10" y="0"/>
                              </a:moveTo>
                              <a:lnTo>
                                <a:pt x="0" y="17"/>
                              </a:lnTo>
                              <a:lnTo>
                                <a:pt x="194" y="477"/>
                              </a:lnTo>
                              <a:lnTo>
                                <a:pt x="203" y="459"/>
                              </a:lnTo>
                              <a:lnTo>
                                <a:pt x="10" y="0"/>
                              </a:lnTo>
                            </a:path>
                          </a:pathLst>
                        </a:custGeom>
                        <a:solidFill>
                          <a:srgbClr val="3F3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7486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6" y="3477"/>
                          <a:ext cx="766" cy="461"/>
                        </a:xfrm>
                        <a:custGeom>
                          <a:avLst/>
                          <a:gdLst>
                            <a:gd name="T0" fmla="*/ 765 w 766"/>
                            <a:gd name="T1" fmla="*/ 399 h 460"/>
                            <a:gd name="T2" fmla="*/ 194 w 766"/>
                            <a:gd name="T3" fmla="*/ 459 h 460"/>
                            <a:gd name="T4" fmla="*/ 0 w 766"/>
                            <a:gd name="T5" fmla="*/ 0 h 460"/>
                            <a:gd name="T6" fmla="*/ 410 w 766"/>
                            <a:gd name="T7" fmla="*/ 0 h 460"/>
                            <a:gd name="T8" fmla="*/ 422 w 766"/>
                            <a:gd name="T9" fmla="*/ 13 h 460"/>
                            <a:gd name="T10" fmla="*/ 550 w 766"/>
                            <a:gd name="T11" fmla="*/ 12 h 460"/>
                            <a:gd name="T12" fmla="*/ 765 w 766"/>
                            <a:gd name="T13" fmla="*/ 399 h 4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66" h="460">
                              <a:moveTo>
                                <a:pt x="765" y="399"/>
                              </a:moveTo>
                              <a:lnTo>
                                <a:pt x="194" y="459"/>
                              </a:lnTo>
                              <a:lnTo>
                                <a:pt x="0" y="0"/>
                              </a:lnTo>
                              <a:lnTo>
                                <a:pt x="410" y="0"/>
                              </a:lnTo>
                              <a:lnTo>
                                <a:pt x="422" y="13"/>
                              </a:lnTo>
                              <a:lnTo>
                                <a:pt x="550" y="12"/>
                              </a:lnTo>
                              <a:lnTo>
                                <a:pt x="765" y="399"/>
                              </a:ln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sp>
                      <p:nvSpPr>
                        <p:cNvPr id="147487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09" y="3876"/>
                          <a:ext cx="583" cy="80"/>
                        </a:xfrm>
                        <a:custGeom>
                          <a:avLst/>
                          <a:gdLst>
                            <a:gd name="T0" fmla="*/ 582 w 583"/>
                            <a:gd name="T1" fmla="*/ 0 h 80"/>
                            <a:gd name="T2" fmla="*/ 574 w 583"/>
                            <a:gd name="T3" fmla="*/ 17 h 80"/>
                            <a:gd name="T4" fmla="*/ 0 w 583"/>
                            <a:gd name="T5" fmla="*/ 79 h 80"/>
                            <a:gd name="T6" fmla="*/ 11 w 583"/>
                            <a:gd name="T7" fmla="*/ 59 h 80"/>
                            <a:gd name="T8" fmla="*/ 582 w 583"/>
                            <a:gd name="T9" fmla="*/ 0 h 8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583" h="80">
                              <a:moveTo>
                                <a:pt x="582" y="0"/>
                              </a:moveTo>
                              <a:lnTo>
                                <a:pt x="574" y="17"/>
                              </a:lnTo>
                              <a:lnTo>
                                <a:pt x="0" y="79"/>
                              </a:lnTo>
                              <a:lnTo>
                                <a:pt x="11" y="59"/>
                              </a:lnTo>
                              <a:lnTo>
                                <a:pt x="582" y="0"/>
                              </a:lnTo>
                            </a:path>
                          </a:pathLst>
                        </a:custGeom>
                        <a:solidFill>
                          <a:srgbClr val="9F9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>
                            <a:defRPr/>
                          </a:pPr>
                          <a:endParaRPr lang="de-DE"/>
                        </a:p>
                      </p:txBody>
                    </p:sp>
                    <p:grpSp>
                      <p:nvGrpSpPr>
                        <p:cNvPr id="27903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62" y="3488"/>
                          <a:ext cx="565" cy="423"/>
                          <a:chOff x="2962" y="3488"/>
                          <a:chExt cx="565" cy="423"/>
                        </a:xfrm>
                      </p:grpSpPr>
                      <p:sp>
                        <p:nvSpPr>
                          <p:cNvPr id="147489" name="Freeform 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62" y="3487"/>
                            <a:ext cx="406" cy="83"/>
                          </a:xfrm>
                          <a:custGeom>
                            <a:avLst/>
                            <a:gdLst>
                              <a:gd name="T0" fmla="*/ 372 w 407"/>
                              <a:gd name="T1" fmla="*/ 0 h 83"/>
                              <a:gd name="T2" fmla="*/ 0 w 407"/>
                              <a:gd name="T3" fmla="*/ 0 h 83"/>
                              <a:gd name="T4" fmla="*/ 38 w 407"/>
                              <a:gd name="T5" fmla="*/ 82 h 83"/>
                              <a:gd name="T6" fmla="*/ 406 w 407"/>
                              <a:gd name="T7" fmla="*/ 75 h 83"/>
                              <a:gd name="T8" fmla="*/ 372 w 407"/>
                              <a:gd name="T9" fmla="*/ 0 h 8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407" h="83">
                                <a:moveTo>
                                  <a:pt x="372" y="0"/>
                                </a:moveTo>
                                <a:lnTo>
                                  <a:pt x="0" y="0"/>
                                </a:lnTo>
                                <a:lnTo>
                                  <a:pt x="38" y="82"/>
                                </a:lnTo>
                                <a:lnTo>
                                  <a:pt x="406" y="75"/>
                                </a:lnTo>
                                <a:lnTo>
                                  <a:pt x="372" y="0"/>
                                </a:lnTo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  <p:grpSp>
                        <p:nvGrpSpPr>
                          <p:cNvPr id="27908" name="Group 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25" y="3504"/>
                            <a:ext cx="288" cy="39"/>
                            <a:chOff x="3025" y="3504"/>
                            <a:chExt cx="288" cy="39"/>
                          </a:xfrm>
                        </p:grpSpPr>
                        <p:sp>
                          <p:nvSpPr>
                            <p:cNvPr id="147491" name="Freeform 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25" y="3504"/>
                              <a:ext cx="270" cy="11"/>
                            </a:xfrm>
                            <a:custGeom>
                              <a:avLst/>
                              <a:gdLst>
                                <a:gd name="T0" fmla="*/ 270 w 271"/>
                                <a:gd name="T1" fmla="*/ 0 h 11"/>
                                <a:gd name="T2" fmla="*/ 261 w 271"/>
                                <a:gd name="T3" fmla="*/ 10 h 11"/>
                                <a:gd name="T4" fmla="*/ 5 w 271"/>
                                <a:gd name="T5" fmla="*/ 10 h 11"/>
                                <a:gd name="T6" fmla="*/ 0 w 271"/>
                                <a:gd name="T7" fmla="*/ 0 h 11"/>
                                <a:gd name="T8" fmla="*/ 270 w 271"/>
                                <a:gd name="T9" fmla="*/ 0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1" h="11">
                                  <a:moveTo>
                                    <a:pt x="270" y="0"/>
                                  </a:moveTo>
                                  <a:lnTo>
                                    <a:pt x="261" y="10"/>
                                  </a:lnTo>
                                  <a:lnTo>
                                    <a:pt x="5" y="1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270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492" name="Freeform 3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5" y="3504"/>
                              <a:ext cx="28" cy="37"/>
                            </a:xfrm>
                            <a:custGeom>
                              <a:avLst/>
                              <a:gdLst>
                                <a:gd name="T0" fmla="*/ 10 w 28"/>
                                <a:gd name="T1" fmla="*/ 0 h 37"/>
                                <a:gd name="T2" fmla="*/ 27 w 28"/>
                                <a:gd name="T3" fmla="*/ 36 h 37"/>
                                <a:gd name="T4" fmla="*/ 8 w 28"/>
                                <a:gd name="T5" fmla="*/ 27 h 37"/>
                                <a:gd name="T6" fmla="*/ 0 w 28"/>
                                <a:gd name="T7" fmla="*/ 10 h 37"/>
                                <a:gd name="T8" fmla="*/ 10 w 28"/>
                                <a:gd name="T9" fmla="*/ 0 h 37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8" h="37">
                                  <a:moveTo>
                                    <a:pt x="10" y="0"/>
                                  </a:moveTo>
                                  <a:lnTo>
                                    <a:pt x="27" y="36"/>
                                  </a:lnTo>
                                  <a:lnTo>
                                    <a:pt x="8" y="27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9F9F9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493" name="Freeform 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39" y="3531"/>
                              <a:ext cx="274" cy="12"/>
                            </a:xfrm>
                            <a:custGeom>
                              <a:avLst/>
                              <a:gdLst>
                                <a:gd name="T0" fmla="*/ 273 w 274"/>
                                <a:gd name="T1" fmla="*/ 10 h 12"/>
                                <a:gd name="T2" fmla="*/ 253 w 274"/>
                                <a:gd name="T3" fmla="*/ 0 h 12"/>
                                <a:gd name="T4" fmla="*/ 0 w 274"/>
                                <a:gd name="T5" fmla="*/ 0 h 12"/>
                                <a:gd name="T6" fmla="*/ 5 w 274"/>
                                <a:gd name="T7" fmla="*/ 11 h 12"/>
                                <a:gd name="T8" fmla="*/ 273 w 274"/>
                                <a:gd name="T9" fmla="*/ 10 h 1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74" h="12">
                                  <a:moveTo>
                                    <a:pt x="273" y="10"/>
                                  </a:moveTo>
                                  <a:lnTo>
                                    <a:pt x="253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5" y="11"/>
                                  </a:lnTo>
                                  <a:lnTo>
                                    <a:pt x="273" y="1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494" name="Freeform 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30" y="3513"/>
                              <a:ext cx="263" cy="18"/>
                            </a:xfrm>
                            <a:custGeom>
                              <a:avLst/>
                              <a:gdLst>
                                <a:gd name="T0" fmla="*/ 0 w 264"/>
                                <a:gd name="T1" fmla="*/ 0 h 18"/>
                                <a:gd name="T2" fmla="*/ 256 w 264"/>
                                <a:gd name="T3" fmla="*/ 0 h 18"/>
                                <a:gd name="T4" fmla="*/ 263 w 264"/>
                                <a:gd name="T5" fmla="*/ 17 h 18"/>
                                <a:gd name="T6" fmla="*/ 9 w 264"/>
                                <a:gd name="T7" fmla="*/ 17 h 18"/>
                                <a:gd name="T8" fmla="*/ 0 w 264"/>
                                <a:gd name="T9" fmla="*/ 0 h 1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264" h="18">
                                  <a:moveTo>
                                    <a:pt x="0" y="0"/>
                                  </a:moveTo>
                                  <a:lnTo>
                                    <a:pt x="256" y="0"/>
                                  </a:lnTo>
                                  <a:lnTo>
                                    <a:pt x="263" y="17"/>
                                  </a:lnTo>
                                  <a:lnTo>
                                    <a:pt x="9" y="17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DFDFD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47495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02" y="3583"/>
                            <a:ext cx="525" cy="329"/>
                          </a:xfrm>
                          <a:custGeom>
                            <a:avLst/>
                            <a:gdLst>
                              <a:gd name="T0" fmla="*/ 372 w 525"/>
                              <a:gd name="T1" fmla="*/ 0 h 328"/>
                              <a:gd name="T2" fmla="*/ 0 w 525"/>
                              <a:gd name="T3" fmla="*/ 12 h 328"/>
                              <a:gd name="T4" fmla="*/ 139 w 525"/>
                              <a:gd name="T5" fmla="*/ 327 h 328"/>
                              <a:gd name="T6" fmla="*/ 524 w 525"/>
                              <a:gd name="T7" fmla="*/ 292 h 328"/>
                              <a:gd name="T8" fmla="*/ 372 w 525"/>
                              <a:gd name="T9" fmla="*/ 0 h 3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25" h="328">
                                <a:moveTo>
                                  <a:pt x="372" y="0"/>
                                </a:moveTo>
                                <a:lnTo>
                                  <a:pt x="0" y="12"/>
                                </a:lnTo>
                                <a:lnTo>
                                  <a:pt x="139" y="327"/>
                                </a:lnTo>
                                <a:lnTo>
                                  <a:pt x="524" y="292"/>
                                </a:lnTo>
                                <a:lnTo>
                                  <a:pt x="372" y="0"/>
                                </a:lnTo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27904" name="Group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47" y="3489"/>
                          <a:ext cx="181" cy="387"/>
                          <a:chOff x="3347" y="3489"/>
                          <a:chExt cx="181" cy="387"/>
                        </a:xfrm>
                      </p:grpSpPr>
                      <p:sp>
                        <p:nvSpPr>
                          <p:cNvPr id="147497" name="Freeform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4" y="3568"/>
                            <a:ext cx="153" cy="308"/>
                          </a:xfrm>
                          <a:custGeom>
                            <a:avLst/>
                            <a:gdLst>
                              <a:gd name="T0" fmla="*/ 12 w 154"/>
                              <a:gd name="T1" fmla="*/ 0 h 308"/>
                              <a:gd name="T2" fmla="*/ 0 w 154"/>
                              <a:gd name="T3" fmla="*/ 15 h 308"/>
                              <a:gd name="T4" fmla="*/ 153 w 154"/>
                              <a:gd name="T5" fmla="*/ 307 h 308"/>
                              <a:gd name="T6" fmla="*/ 12 w 154"/>
                              <a:gd name="T7" fmla="*/ 0 h 30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154" h="308">
                                <a:moveTo>
                                  <a:pt x="12" y="0"/>
                                </a:moveTo>
                                <a:lnTo>
                                  <a:pt x="0" y="15"/>
                                </a:lnTo>
                                <a:lnTo>
                                  <a:pt x="153" y="307"/>
                                </a:lnTo>
                                <a:lnTo>
                                  <a:pt x="12" y="0"/>
                                </a:lnTo>
                              </a:path>
                            </a:pathLst>
                          </a:custGeom>
                          <a:solidFill>
                            <a:srgbClr val="3F3F3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  <p:sp>
                        <p:nvSpPr>
                          <p:cNvPr id="147498" name="Freeform 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7" y="3488"/>
                            <a:ext cx="40" cy="80"/>
                          </a:xfrm>
                          <a:custGeom>
                            <a:avLst/>
                            <a:gdLst>
                              <a:gd name="T0" fmla="*/ 0 w 40"/>
                              <a:gd name="T1" fmla="*/ 0 h 80"/>
                              <a:gd name="T2" fmla="*/ 39 w 40"/>
                              <a:gd name="T3" fmla="*/ 79 h 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0" h="80">
                                <a:moveTo>
                                  <a:pt x="0" y="0"/>
                                </a:moveTo>
                                <a:lnTo>
                                  <a:pt x="39" y="7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>
                              <a:defRPr/>
                            </a:pPr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27716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42" y="3616"/>
                        <a:ext cx="247" cy="258"/>
                        <a:chOff x="3042" y="3616"/>
                        <a:chExt cx="247" cy="258"/>
                      </a:xfrm>
                    </p:grpSpPr>
                    <p:grpSp>
                      <p:nvGrpSpPr>
                        <p:cNvPr id="27769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10" y="3616"/>
                          <a:ext cx="179" cy="253"/>
                          <a:chOff x="3110" y="3616"/>
                          <a:chExt cx="179" cy="253"/>
                        </a:xfrm>
                      </p:grpSpPr>
                      <p:grpSp>
                        <p:nvGrpSpPr>
                          <p:cNvPr id="27835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10" y="3616"/>
                            <a:ext cx="78" cy="35"/>
                            <a:chOff x="3110" y="3616"/>
                            <a:chExt cx="78" cy="35"/>
                          </a:xfrm>
                        </p:grpSpPr>
                        <p:grpSp>
                          <p:nvGrpSpPr>
                            <p:cNvPr id="27892" name="Group 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10" y="3616"/>
                              <a:ext cx="78" cy="35"/>
                              <a:chOff x="3110" y="3616"/>
                              <a:chExt cx="78" cy="35"/>
                            </a:xfrm>
                          </p:grpSpPr>
                          <p:sp>
                            <p:nvSpPr>
                              <p:cNvPr id="147503" name="Freeform 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4" y="3616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04" name="Freeform 4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22" y="3641"/>
                                <a:ext cx="67" cy="10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0"/>
                                  <a:gd name="T2" fmla="*/ 60 w 66"/>
                                  <a:gd name="T3" fmla="*/ 6 h 10"/>
                                  <a:gd name="T4" fmla="*/ 0 w 66"/>
                                  <a:gd name="T5" fmla="*/ 9 h 10"/>
                                  <a:gd name="T6" fmla="*/ 5 w 66"/>
                                  <a:gd name="T7" fmla="*/ 2 h 10"/>
                                  <a:gd name="T8" fmla="*/ 65 w 66"/>
                                  <a:gd name="T9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0">
                                    <a:moveTo>
                                      <a:pt x="65" y="0"/>
                                    </a:moveTo>
                                    <a:lnTo>
                                      <a:pt x="6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5" y="2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05" name="Freeform 4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0" y="3619"/>
                                <a:ext cx="18" cy="32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4 h 32"/>
                                  <a:gd name="T2" fmla="*/ 13 w 18"/>
                                  <a:gd name="T3" fmla="*/ 31 h 32"/>
                                  <a:gd name="T4" fmla="*/ 0 w 18"/>
                                  <a:gd name="T5" fmla="*/ 7 h 32"/>
                                  <a:gd name="T6" fmla="*/ 4 w 18"/>
                                  <a:gd name="T7" fmla="*/ 0 h 32"/>
                                  <a:gd name="T8" fmla="*/ 17 w 18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2">
                                    <a:moveTo>
                                      <a:pt x="17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06" name="Freeform 5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61" y="3617"/>
                              <a:ext cx="14" cy="25"/>
                            </a:xfrm>
                            <a:custGeom>
                              <a:avLst/>
                              <a:gdLst>
                                <a:gd name="T0" fmla="*/ 0 w 14"/>
                                <a:gd name="T1" fmla="*/ 0 h 25"/>
                                <a:gd name="T2" fmla="*/ 13 w 14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25">
                                  <a:moveTo>
                                    <a:pt x="0" y="0"/>
                                  </a:moveTo>
                                  <a:lnTo>
                                    <a:pt x="13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07" name="Oval 5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71" y="3622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08" name="Oval 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77" y="3631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836" name="Group 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24" y="3647"/>
                            <a:ext cx="78" cy="35"/>
                            <a:chOff x="3124" y="3647"/>
                            <a:chExt cx="78" cy="35"/>
                          </a:xfrm>
                        </p:grpSpPr>
                        <p:grpSp>
                          <p:nvGrpSpPr>
                            <p:cNvPr id="27885" name="Group 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24" y="3647"/>
                              <a:ext cx="78" cy="35"/>
                              <a:chOff x="3124" y="3647"/>
                              <a:chExt cx="78" cy="35"/>
                            </a:xfrm>
                          </p:grpSpPr>
                          <p:sp>
                            <p:nvSpPr>
                              <p:cNvPr id="147511" name="Freeform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27" y="3647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12" name="Freeform 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5" y="3671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13" name="Freeform 5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24" y="3649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2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2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14" name="Freeform 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76" y="3648"/>
                              <a:ext cx="14" cy="24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4"/>
                                <a:gd name="T2" fmla="*/ 12 w 13"/>
                                <a:gd name="T3" fmla="*/ 23 h 2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4">
                                  <a:moveTo>
                                    <a:pt x="0" y="0"/>
                                  </a:moveTo>
                                  <a:lnTo>
                                    <a:pt x="12" y="23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15" name="Oval 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84" y="3653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16" name="Oval 6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91" y="3661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837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39" y="3678"/>
                            <a:ext cx="78" cy="36"/>
                            <a:chOff x="3139" y="3678"/>
                            <a:chExt cx="78" cy="36"/>
                          </a:xfrm>
                        </p:grpSpPr>
                        <p:grpSp>
                          <p:nvGrpSpPr>
                            <p:cNvPr id="27878" name="Group 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39" y="3678"/>
                              <a:ext cx="78" cy="36"/>
                              <a:chOff x="3139" y="3678"/>
                              <a:chExt cx="78" cy="36"/>
                            </a:xfrm>
                          </p:grpSpPr>
                          <p:sp>
                            <p:nvSpPr>
                              <p:cNvPr id="147519" name="Freeform 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3" y="3678"/>
                                <a:ext cx="74" cy="29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5 h 29"/>
                                  <a:gd name="T2" fmla="*/ 13 w 74"/>
                                  <a:gd name="T3" fmla="*/ 28 h 29"/>
                                  <a:gd name="T4" fmla="*/ 0 w 74"/>
                                  <a:gd name="T5" fmla="*/ 3 h 29"/>
                                  <a:gd name="T6" fmla="*/ 61 w 74"/>
                                  <a:gd name="T7" fmla="*/ 0 h 29"/>
                                  <a:gd name="T8" fmla="*/ 73 w 74"/>
                                  <a:gd name="T9" fmla="*/ 25 h 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9">
                                    <a:moveTo>
                                      <a:pt x="73" y="25"/>
                                    </a:moveTo>
                                    <a:lnTo>
                                      <a:pt x="13" y="28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20" name="Freeform 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1" y="3703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21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9" y="3681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2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2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22" name="Freeform 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91" y="3679"/>
                              <a:ext cx="14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23" name="Oval 6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00" y="3684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24" name="Oval 6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07" y="3693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838" name="Group 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53" y="3709"/>
                            <a:ext cx="79" cy="35"/>
                            <a:chOff x="3153" y="3709"/>
                            <a:chExt cx="79" cy="35"/>
                          </a:xfrm>
                        </p:grpSpPr>
                        <p:grpSp>
                          <p:nvGrpSpPr>
                            <p:cNvPr id="27871" name="Group 7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53" y="3709"/>
                              <a:ext cx="79" cy="35"/>
                              <a:chOff x="3153" y="3709"/>
                              <a:chExt cx="79" cy="35"/>
                            </a:xfrm>
                          </p:grpSpPr>
                          <p:sp>
                            <p:nvSpPr>
                              <p:cNvPr id="147527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6" y="3709"/>
                                <a:ext cx="75" cy="29"/>
                              </a:xfrm>
                              <a:custGeom>
                                <a:avLst/>
                                <a:gdLst>
                                  <a:gd name="T0" fmla="*/ 74 w 75"/>
                                  <a:gd name="T1" fmla="*/ 24 h 28"/>
                                  <a:gd name="T2" fmla="*/ 13 w 75"/>
                                  <a:gd name="T3" fmla="*/ 27 h 28"/>
                                  <a:gd name="T4" fmla="*/ 0 w 75"/>
                                  <a:gd name="T5" fmla="*/ 3 h 28"/>
                                  <a:gd name="T6" fmla="*/ 61 w 75"/>
                                  <a:gd name="T7" fmla="*/ 0 h 28"/>
                                  <a:gd name="T8" fmla="*/ 74 w 75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5" h="28">
                                    <a:moveTo>
                                      <a:pt x="74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4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28" name="Freeform 7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65" y="3733"/>
                                <a:ext cx="67" cy="12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29" name="Freeform 7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2" y="3712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4 h 32"/>
                                  <a:gd name="T2" fmla="*/ 13 w 18"/>
                                  <a:gd name="T3" fmla="*/ 31 h 32"/>
                                  <a:gd name="T4" fmla="*/ 0 w 18"/>
                                  <a:gd name="T5" fmla="*/ 7 h 32"/>
                                  <a:gd name="T6" fmla="*/ 4 w 18"/>
                                  <a:gd name="T7" fmla="*/ 0 h 32"/>
                                  <a:gd name="T8" fmla="*/ 17 w 18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2">
                                    <a:moveTo>
                                      <a:pt x="17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30" name="Freeform 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05" y="3710"/>
                              <a:ext cx="13" cy="24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4"/>
                                <a:gd name="T2" fmla="*/ 12 w 13"/>
                                <a:gd name="T3" fmla="*/ 23 h 2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4">
                                  <a:moveTo>
                                    <a:pt x="0" y="0"/>
                                  </a:moveTo>
                                  <a:lnTo>
                                    <a:pt x="12" y="23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31" name="Oval 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14" y="3714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32" name="Oval 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20" y="3725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839" name="Group 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67" y="3740"/>
                            <a:ext cx="79" cy="35"/>
                            <a:chOff x="3167" y="3740"/>
                            <a:chExt cx="79" cy="35"/>
                          </a:xfrm>
                        </p:grpSpPr>
                        <p:grpSp>
                          <p:nvGrpSpPr>
                            <p:cNvPr id="27864" name="Group 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67" y="3740"/>
                              <a:ext cx="79" cy="35"/>
                              <a:chOff x="3167" y="3740"/>
                              <a:chExt cx="79" cy="35"/>
                            </a:xfrm>
                          </p:grpSpPr>
                          <p:sp>
                            <p:nvSpPr>
                              <p:cNvPr id="147535" name="Freeform 7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72" y="3740"/>
                                <a:ext cx="74" cy="29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36" name="Freeform 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79" y="3764"/>
                                <a:ext cx="67" cy="12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37" name="Freeform 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67" y="3741"/>
                                <a:ext cx="19" cy="34"/>
                              </a:xfrm>
                              <a:custGeom>
                                <a:avLst/>
                                <a:gdLst>
                                  <a:gd name="T0" fmla="*/ 18 w 19"/>
                                  <a:gd name="T1" fmla="*/ 25 h 33"/>
                                  <a:gd name="T2" fmla="*/ 13 w 19"/>
                                  <a:gd name="T3" fmla="*/ 32 h 33"/>
                                  <a:gd name="T4" fmla="*/ 0 w 19"/>
                                  <a:gd name="T5" fmla="*/ 7 h 33"/>
                                  <a:gd name="T6" fmla="*/ 5 w 19"/>
                                  <a:gd name="T7" fmla="*/ 0 h 33"/>
                                  <a:gd name="T8" fmla="*/ 18 w 19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9" h="33">
                                    <a:moveTo>
                                      <a:pt x="18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5" y="0"/>
                                    </a:lnTo>
                                    <a:lnTo>
                                      <a:pt x="18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38" name="Freeform 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19" y="3740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39" name="Oval 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29" y="3745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40" name="Oval 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35" y="3755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840" name="Group 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82" y="3771"/>
                            <a:ext cx="78" cy="35"/>
                            <a:chOff x="3182" y="3771"/>
                            <a:chExt cx="78" cy="35"/>
                          </a:xfrm>
                        </p:grpSpPr>
                        <p:grpSp>
                          <p:nvGrpSpPr>
                            <p:cNvPr id="27857" name="Group 8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82" y="3771"/>
                              <a:ext cx="78" cy="35"/>
                              <a:chOff x="3182" y="3771"/>
                              <a:chExt cx="78" cy="35"/>
                            </a:xfrm>
                          </p:grpSpPr>
                          <p:sp>
                            <p:nvSpPr>
                              <p:cNvPr id="147543" name="Freeform 8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85" y="3771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44" name="Freeform 8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93" y="3797"/>
                                <a:ext cx="67" cy="10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0"/>
                                  <a:gd name="T2" fmla="*/ 60 w 66"/>
                                  <a:gd name="T3" fmla="*/ 6 h 10"/>
                                  <a:gd name="T4" fmla="*/ 0 w 66"/>
                                  <a:gd name="T5" fmla="*/ 9 h 10"/>
                                  <a:gd name="T6" fmla="*/ 5 w 66"/>
                                  <a:gd name="T7" fmla="*/ 2 h 10"/>
                                  <a:gd name="T8" fmla="*/ 65 w 66"/>
                                  <a:gd name="T9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0">
                                    <a:moveTo>
                                      <a:pt x="65" y="0"/>
                                    </a:moveTo>
                                    <a:lnTo>
                                      <a:pt x="6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5" y="2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45" name="Freeform 8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81" y="3774"/>
                                <a:ext cx="18" cy="32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4 h 32"/>
                                  <a:gd name="T2" fmla="*/ 13 w 18"/>
                                  <a:gd name="T3" fmla="*/ 31 h 32"/>
                                  <a:gd name="T4" fmla="*/ 0 w 18"/>
                                  <a:gd name="T5" fmla="*/ 7 h 32"/>
                                  <a:gd name="T6" fmla="*/ 4 w 18"/>
                                  <a:gd name="T7" fmla="*/ 0 h 32"/>
                                  <a:gd name="T8" fmla="*/ 17 w 18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2">
                                    <a:moveTo>
                                      <a:pt x="17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46" name="Freeform 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33" y="3772"/>
                              <a:ext cx="14" cy="25"/>
                            </a:xfrm>
                            <a:custGeom>
                              <a:avLst/>
                              <a:gdLst>
                                <a:gd name="T0" fmla="*/ 0 w 14"/>
                                <a:gd name="T1" fmla="*/ 0 h 25"/>
                                <a:gd name="T2" fmla="*/ 13 w 14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25">
                                  <a:moveTo>
                                    <a:pt x="0" y="0"/>
                                  </a:moveTo>
                                  <a:lnTo>
                                    <a:pt x="13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47" name="Oval 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42" y="3777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48" name="Oval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48" y="3787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841" name="Group 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97" y="3802"/>
                            <a:ext cx="78" cy="35"/>
                            <a:chOff x="3197" y="3802"/>
                            <a:chExt cx="78" cy="35"/>
                          </a:xfrm>
                        </p:grpSpPr>
                        <p:grpSp>
                          <p:nvGrpSpPr>
                            <p:cNvPr id="27850" name="Group 9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97" y="3802"/>
                              <a:ext cx="78" cy="35"/>
                              <a:chOff x="3197" y="3802"/>
                              <a:chExt cx="78" cy="35"/>
                            </a:xfrm>
                          </p:grpSpPr>
                          <p:sp>
                            <p:nvSpPr>
                              <p:cNvPr id="147551" name="Freeform 9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01" y="3802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52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08" y="3827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53" name="Freeform 9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97" y="3804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3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54" name="Freeform 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48" y="3803"/>
                              <a:ext cx="14" cy="24"/>
                            </a:xfrm>
                            <a:custGeom>
                              <a:avLst/>
                              <a:gdLst>
                                <a:gd name="T0" fmla="*/ 0 w 14"/>
                                <a:gd name="T1" fmla="*/ 0 h 24"/>
                                <a:gd name="T2" fmla="*/ 13 w 14"/>
                                <a:gd name="T3" fmla="*/ 23 h 2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24">
                                  <a:moveTo>
                                    <a:pt x="0" y="0"/>
                                  </a:moveTo>
                                  <a:lnTo>
                                    <a:pt x="13" y="23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55" name="Oval 9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58" y="3808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56" name="Oval 10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63" y="3817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842" name="Group 1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11" y="3833"/>
                            <a:ext cx="78" cy="36"/>
                            <a:chOff x="3211" y="3833"/>
                            <a:chExt cx="78" cy="36"/>
                          </a:xfrm>
                        </p:grpSpPr>
                        <p:grpSp>
                          <p:nvGrpSpPr>
                            <p:cNvPr id="27843" name="Group 10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11" y="3833"/>
                              <a:ext cx="78" cy="36"/>
                              <a:chOff x="3211" y="3833"/>
                              <a:chExt cx="78" cy="36"/>
                            </a:xfrm>
                          </p:grpSpPr>
                          <p:sp>
                            <p:nvSpPr>
                              <p:cNvPr id="147559" name="Freeform 1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14" y="3833"/>
                                <a:ext cx="74" cy="29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5 h 29"/>
                                  <a:gd name="T2" fmla="*/ 13 w 74"/>
                                  <a:gd name="T3" fmla="*/ 28 h 29"/>
                                  <a:gd name="T4" fmla="*/ 0 w 74"/>
                                  <a:gd name="T5" fmla="*/ 3 h 29"/>
                                  <a:gd name="T6" fmla="*/ 61 w 74"/>
                                  <a:gd name="T7" fmla="*/ 0 h 29"/>
                                  <a:gd name="T8" fmla="*/ 73 w 74"/>
                                  <a:gd name="T9" fmla="*/ 25 h 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9">
                                    <a:moveTo>
                                      <a:pt x="73" y="25"/>
                                    </a:moveTo>
                                    <a:lnTo>
                                      <a:pt x="13" y="28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60" name="Freeform 10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22" y="3858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61" name="Freeform 1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10" y="3836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2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2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62" name="Freeform 1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62" y="3834"/>
                              <a:ext cx="14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63" name="Oval 10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71" y="3840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64" name="Oval 10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78" y="3849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</p:grpSp>
                    <p:grpSp>
                      <p:nvGrpSpPr>
                        <p:cNvPr id="27770" name="Group 1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42" y="3621"/>
                          <a:ext cx="180" cy="253"/>
                          <a:chOff x="3042" y="3621"/>
                          <a:chExt cx="180" cy="253"/>
                        </a:xfrm>
                      </p:grpSpPr>
                      <p:grpSp>
                        <p:nvGrpSpPr>
                          <p:cNvPr id="27771" name="Group 1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42" y="3621"/>
                            <a:ext cx="79" cy="36"/>
                            <a:chOff x="3042" y="3621"/>
                            <a:chExt cx="79" cy="36"/>
                          </a:xfrm>
                        </p:grpSpPr>
                        <p:grpSp>
                          <p:nvGrpSpPr>
                            <p:cNvPr id="27828" name="Group 11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42" y="3621"/>
                              <a:ext cx="79" cy="36"/>
                              <a:chOff x="3042" y="3621"/>
                              <a:chExt cx="79" cy="36"/>
                            </a:xfrm>
                          </p:grpSpPr>
                          <p:sp>
                            <p:nvSpPr>
                              <p:cNvPr id="147568" name="Freeform 1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46" y="3621"/>
                                <a:ext cx="75" cy="29"/>
                              </a:xfrm>
                              <a:custGeom>
                                <a:avLst/>
                                <a:gdLst>
                                  <a:gd name="T0" fmla="*/ 74 w 75"/>
                                  <a:gd name="T1" fmla="*/ 25 h 29"/>
                                  <a:gd name="T2" fmla="*/ 13 w 75"/>
                                  <a:gd name="T3" fmla="*/ 28 h 29"/>
                                  <a:gd name="T4" fmla="*/ 0 w 75"/>
                                  <a:gd name="T5" fmla="*/ 3 h 29"/>
                                  <a:gd name="T6" fmla="*/ 61 w 75"/>
                                  <a:gd name="T7" fmla="*/ 0 h 29"/>
                                  <a:gd name="T8" fmla="*/ 74 w 75"/>
                                  <a:gd name="T9" fmla="*/ 25 h 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5" h="29">
                                    <a:moveTo>
                                      <a:pt x="74" y="25"/>
                                    </a:moveTo>
                                    <a:lnTo>
                                      <a:pt x="13" y="28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4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69" name="Freeform 1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5" y="3646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70" name="Freeform 1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42" y="3624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3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71" name="Freeform 1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095" y="3622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72" name="Oval 1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4" y="3627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73" name="Oval 1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10" y="3636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772" name="Group 1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56" y="3652"/>
                            <a:ext cx="79" cy="35"/>
                            <a:chOff x="3056" y="3652"/>
                            <a:chExt cx="79" cy="35"/>
                          </a:xfrm>
                        </p:grpSpPr>
                        <p:grpSp>
                          <p:nvGrpSpPr>
                            <p:cNvPr id="27821" name="Group 1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56" y="3652"/>
                              <a:ext cx="79" cy="35"/>
                              <a:chOff x="3056" y="3652"/>
                              <a:chExt cx="79" cy="35"/>
                            </a:xfrm>
                          </p:grpSpPr>
                          <p:sp>
                            <p:nvSpPr>
                              <p:cNvPr id="147576" name="Freeform 1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61" y="3652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77" name="Freeform 1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68" y="3677"/>
                                <a:ext cx="67" cy="10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0"/>
                                  <a:gd name="T2" fmla="*/ 60 w 66"/>
                                  <a:gd name="T3" fmla="*/ 6 h 10"/>
                                  <a:gd name="T4" fmla="*/ 0 w 66"/>
                                  <a:gd name="T5" fmla="*/ 9 h 10"/>
                                  <a:gd name="T6" fmla="*/ 5 w 66"/>
                                  <a:gd name="T7" fmla="*/ 2 h 10"/>
                                  <a:gd name="T8" fmla="*/ 65 w 66"/>
                                  <a:gd name="T9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0">
                                    <a:moveTo>
                                      <a:pt x="65" y="0"/>
                                    </a:moveTo>
                                    <a:lnTo>
                                      <a:pt x="6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5" y="2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78" name="Freeform 12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6" y="3655"/>
                                <a:ext cx="19" cy="32"/>
                              </a:xfrm>
                              <a:custGeom>
                                <a:avLst/>
                                <a:gdLst>
                                  <a:gd name="T0" fmla="*/ 18 w 19"/>
                                  <a:gd name="T1" fmla="*/ 24 h 32"/>
                                  <a:gd name="T2" fmla="*/ 13 w 19"/>
                                  <a:gd name="T3" fmla="*/ 31 h 32"/>
                                  <a:gd name="T4" fmla="*/ 0 w 19"/>
                                  <a:gd name="T5" fmla="*/ 7 h 32"/>
                                  <a:gd name="T6" fmla="*/ 5 w 19"/>
                                  <a:gd name="T7" fmla="*/ 0 h 32"/>
                                  <a:gd name="T8" fmla="*/ 18 w 19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9" h="32">
                                    <a:moveTo>
                                      <a:pt x="18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5" y="0"/>
                                    </a:lnTo>
                                    <a:lnTo>
                                      <a:pt x="18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79" name="Freeform 1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08" y="3653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80" name="Oval 1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18" y="3657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81" name="Oval 1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24" y="3667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773" name="Group 1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71" y="3684"/>
                            <a:ext cx="79" cy="35"/>
                            <a:chOff x="3071" y="3684"/>
                            <a:chExt cx="79" cy="35"/>
                          </a:xfrm>
                        </p:grpSpPr>
                        <p:grpSp>
                          <p:nvGrpSpPr>
                            <p:cNvPr id="27814" name="Group 1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71" y="3684"/>
                              <a:ext cx="79" cy="35"/>
                              <a:chOff x="3071" y="3684"/>
                              <a:chExt cx="79" cy="35"/>
                            </a:xfrm>
                          </p:grpSpPr>
                          <p:sp>
                            <p:nvSpPr>
                              <p:cNvPr id="147584" name="Freeform 1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76" y="3684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85" name="Freeform 1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84" y="3708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86" name="Freeform 1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71" y="3685"/>
                                <a:ext cx="19" cy="33"/>
                              </a:xfrm>
                              <a:custGeom>
                                <a:avLst/>
                                <a:gdLst>
                                  <a:gd name="T0" fmla="*/ 18 w 19"/>
                                  <a:gd name="T1" fmla="*/ 25 h 33"/>
                                  <a:gd name="T2" fmla="*/ 13 w 19"/>
                                  <a:gd name="T3" fmla="*/ 32 h 33"/>
                                  <a:gd name="T4" fmla="*/ 0 w 19"/>
                                  <a:gd name="T5" fmla="*/ 7 h 33"/>
                                  <a:gd name="T6" fmla="*/ 5 w 19"/>
                                  <a:gd name="T7" fmla="*/ 0 h 33"/>
                                  <a:gd name="T8" fmla="*/ 18 w 19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9" h="33">
                                    <a:moveTo>
                                      <a:pt x="18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5" y="0"/>
                                    </a:lnTo>
                                    <a:lnTo>
                                      <a:pt x="18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87" name="Freeform 13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24" y="3684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88" name="Oval 1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33" y="3689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89" name="Oval 1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39" y="3698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774" name="Group 1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86" y="3714"/>
                            <a:ext cx="78" cy="35"/>
                            <a:chOff x="3086" y="3714"/>
                            <a:chExt cx="78" cy="35"/>
                          </a:xfrm>
                        </p:grpSpPr>
                        <p:grpSp>
                          <p:nvGrpSpPr>
                            <p:cNvPr id="27807" name="Group 1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86" y="3714"/>
                              <a:ext cx="78" cy="35"/>
                              <a:chOff x="3086" y="3714"/>
                              <a:chExt cx="78" cy="35"/>
                            </a:xfrm>
                          </p:grpSpPr>
                          <p:sp>
                            <p:nvSpPr>
                              <p:cNvPr id="147592" name="Freeform 1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90" y="3713"/>
                                <a:ext cx="74" cy="29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93" name="Freeform 1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97" y="3739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0"/>
                                  <a:gd name="T2" fmla="*/ 60 w 66"/>
                                  <a:gd name="T3" fmla="*/ 6 h 10"/>
                                  <a:gd name="T4" fmla="*/ 0 w 66"/>
                                  <a:gd name="T5" fmla="*/ 9 h 10"/>
                                  <a:gd name="T6" fmla="*/ 5 w 66"/>
                                  <a:gd name="T7" fmla="*/ 2 h 10"/>
                                  <a:gd name="T8" fmla="*/ 65 w 66"/>
                                  <a:gd name="T9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0">
                                    <a:moveTo>
                                      <a:pt x="65" y="0"/>
                                    </a:moveTo>
                                    <a:lnTo>
                                      <a:pt x="6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5" y="2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594" name="Freeform 1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86" y="3716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4 h 32"/>
                                  <a:gd name="T2" fmla="*/ 13 w 18"/>
                                  <a:gd name="T3" fmla="*/ 31 h 32"/>
                                  <a:gd name="T4" fmla="*/ 0 w 18"/>
                                  <a:gd name="T5" fmla="*/ 7 h 32"/>
                                  <a:gd name="T6" fmla="*/ 4 w 18"/>
                                  <a:gd name="T7" fmla="*/ 0 h 32"/>
                                  <a:gd name="T8" fmla="*/ 17 w 18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2">
                                    <a:moveTo>
                                      <a:pt x="17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595" name="Freeform 1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37" y="3714"/>
                              <a:ext cx="14" cy="25"/>
                            </a:xfrm>
                            <a:custGeom>
                              <a:avLst/>
                              <a:gdLst>
                                <a:gd name="T0" fmla="*/ 0 w 14"/>
                                <a:gd name="T1" fmla="*/ 0 h 25"/>
                                <a:gd name="T2" fmla="*/ 13 w 14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25">
                                  <a:moveTo>
                                    <a:pt x="0" y="0"/>
                                  </a:moveTo>
                                  <a:lnTo>
                                    <a:pt x="13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596" name="Oval 1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47" y="3720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597" name="Oval 1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52" y="3730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775" name="Group 1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00" y="3745"/>
                            <a:ext cx="78" cy="35"/>
                            <a:chOff x="3100" y="3745"/>
                            <a:chExt cx="78" cy="35"/>
                          </a:xfrm>
                        </p:grpSpPr>
                        <p:grpSp>
                          <p:nvGrpSpPr>
                            <p:cNvPr id="27800" name="Group 1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00" y="3745"/>
                              <a:ext cx="78" cy="35"/>
                              <a:chOff x="3100" y="3745"/>
                              <a:chExt cx="78" cy="35"/>
                            </a:xfrm>
                          </p:grpSpPr>
                          <p:sp>
                            <p:nvSpPr>
                              <p:cNvPr id="147600" name="Freeform 1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04" y="3744"/>
                                <a:ext cx="74" cy="29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601" name="Freeform 1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2" y="3769"/>
                                <a:ext cx="67" cy="12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602" name="Freeform 14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00" y="3746"/>
                                <a:ext cx="18" cy="34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2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2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603" name="Freeform 1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52" y="3745"/>
                              <a:ext cx="14" cy="24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4"/>
                                <a:gd name="T2" fmla="*/ 12 w 13"/>
                                <a:gd name="T3" fmla="*/ 23 h 2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4">
                                  <a:moveTo>
                                    <a:pt x="0" y="0"/>
                                  </a:moveTo>
                                  <a:lnTo>
                                    <a:pt x="12" y="23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04" name="Oval 1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1" y="3750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605" name="Oval 1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8" y="3760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776" name="Group 1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14" y="3776"/>
                            <a:ext cx="79" cy="36"/>
                            <a:chOff x="3114" y="3776"/>
                            <a:chExt cx="79" cy="36"/>
                          </a:xfrm>
                        </p:grpSpPr>
                        <p:grpSp>
                          <p:nvGrpSpPr>
                            <p:cNvPr id="27793" name="Group 1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14" y="3776"/>
                              <a:ext cx="79" cy="36"/>
                              <a:chOff x="3114" y="3776"/>
                              <a:chExt cx="79" cy="36"/>
                            </a:xfrm>
                          </p:grpSpPr>
                          <p:sp>
                            <p:nvSpPr>
                              <p:cNvPr id="147608" name="Freeform 1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8" y="3776"/>
                                <a:ext cx="75" cy="29"/>
                              </a:xfrm>
                              <a:custGeom>
                                <a:avLst/>
                                <a:gdLst>
                                  <a:gd name="T0" fmla="*/ 74 w 75"/>
                                  <a:gd name="T1" fmla="*/ 25 h 29"/>
                                  <a:gd name="T2" fmla="*/ 13 w 75"/>
                                  <a:gd name="T3" fmla="*/ 28 h 29"/>
                                  <a:gd name="T4" fmla="*/ 0 w 75"/>
                                  <a:gd name="T5" fmla="*/ 3 h 29"/>
                                  <a:gd name="T6" fmla="*/ 61 w 75"/>
                                  <a:gd name="T7" fmla="*/ 0 h 29"/>
                                  <a:gd name="T8" fmla="*/ 74 w 75"/>
                                  <a:gd name="T9" fmla="*/ 25 h 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5" h="29">
                                    <a:moveTo>
                                      <a:pt x="74" y="25"/>
                                    </a:moveTo>
                                    <a:lnTo>
                                      <a:pt x="13" y="28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4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609" name="Freeform 15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26" y="3801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610" name="Freeform 1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4" y="3779"/>
                                <a:ext cx="18" cy="33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5 h 33"/>
                                  <a:gd name="T2" fmla="*/ 13 w 18"/>
                                  <a:gd name="T3" fmla="*/ 32 h 33"/>
                                  <a:gd name="T4" fmla="*/ 0 w 18"/>
                                  <a:gd name="T5" fmla="*/ 7 h 33"/>
                                  <a:gd name="T6" fmla="*/ 4 w 18"/>
                                  <a:gd name="T7" fmla="*/ 0 h 33"/>
                                  <a:gd name="T8" fmla="*/ 17 w 18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3">
                                    <a:moveTo>
                                      <a:pt x="17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611" name="Freeform 1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66" y="3777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12" name="Oval 1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76" y="3783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613" name="Oval 15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81" y="3792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777" name="Group 1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29" y="3807"/>
                            <a:ext cx="79" cy="35"/>
                            <a:chOff x="3129" y="3807"/>
                            <a:chExt cx="79" cy="35"/>
                          </a:xfrm>
                        </p:grpSpPr>
                        <p:grpSp>
                          <p:nvGrpSpPr>
                            <p:cNvPr id="27786" name="Group 15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29" y="3807"/>
                              <a:ext cx="79" cy="35"/>
                              <a:chOff x="3129" y="3807"/>
                              <a:chExt cx="79" cy="35"/>
                            </a:xfrm>
                          </p:grpSpPr>
                          <p:sp>
                            <p:nvSpPr>
                              <p:cNvPr id="147616" name="Freeform 1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3807"/>
                                <a:ext cx="75" cy="28"/>
                              </a:xfrm>
                              <a:custGeom>
                                <a:avLst/>
                                <a:gdLst>
                                  <a:gd name="T0" fmla="*/ 74 w 75"/>
                                  <a:gd name="T1" fmla="*/ 24 h 28"/>
                                  <a:gd name="T2" fmla="*/ 13 w 75"/>
                                  <a:gd name="T3" fmla="*/ 27 h 28"/>
                                  <a:gd name="T4" fmla="*/ 0 w 75"/>
                                  <a:gd name="T5" fmla="*/ 3 h 28"/>
                                  <a:gd name="T6" fmla="*/ 61 w 75"/>
                                  <a:gd name="T7" fmla="*/ 0 h 28"/>
                                  <a:gd name="T8" fmla="*/ 74 w 75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5" h="28">
                                    <a:moveTo>
                                      <a:pt x="74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4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617" name="Freeform 16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2" y="3832"/>
                                <a:ext cx="67" cy="10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0"/>
                                  <a:gd name="T2" fmla="*/ 60 w 66"/>
                                  <a:gd name="T3" fmla="*/ 6 h 10"/>
                                  <a:gd name="T4" fmla="*/ 0 w 66"/>
                                  <a:gd name="T5" fmla="*/ 9 h 10"/>
                                  <a:gd name="T6" fmla="*/ 5 w 66"/>
                                  <a:gd name="T7" fmla="*/ 2 h 10"/>
                                  <a:gd name="T8" fmla="*/ 65 w 66"/>
                                  <a:gd name="T9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0">
                                    <a:moveTo>
                                      <a:pt x="65" y="0"/>
                                    </a:moveTo>
                                    <a:lnTo>
                                      <a:pt x="60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5" y="2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618" name="Freeform 1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29" y="3810"/>
                                <a:ext cx="18" cy="32"/>
                              </a:xfrm>
                              <a:custGeom>
                                <a:avLst/>
                                <a:gdLst>
                                  <a:gd name="T0" fmla="*/ 17 w 18"/>
                                  <a:gd name="T1" fmla="*/ 24 h 32"/>
                                  <a:gd name="T2" fmla="*/ 13 w 18"/>
                                  <a:gd name="T3" fmla="*/ 31 h 32"/>
                                  <a:gd name="T4" fmla="*/ 0 w 18"/>
                                  <a:gd name="T5" fmla="*/ 7 h 32"/>
                                  <a:gd name="T6" fmla="*/ 4 w 18"/>
                                  <a:gd name="T7" fmla="*/ 0 h 32"/>
                                  <a:gd name="T8" fmla="*/ 17 w 18"/>
                                  <a:gd name="T9" fmla="*/ 24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8" h="32">
                                    <a:moveTo>
                                      <a:pt x="17" y="24"/>
                                    </a:moveTo>
                                    <a:lnTo>
                                      <a:pt x="13" y="31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17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619" name="Freeform 1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81" y="3808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20" name="Oval 1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91" y="3813"/>
                              <a:ext cx="2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621" name="Oval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97" y="3823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  <p:grpSp>
                        <p:nvGrpSpPr>
                          <p:cNvPr id="27778" name="Group 1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43" y="3839"/>
                            <a:ext cx="79" cy="35"/>
                            <a:chOff x="3143" y="3839"/>
                            <a:chExt cx="79" cy="35"/>
                          </a:xfrm>
                        </p:grpSpPr>
                        <p:grpSp>
                          <p:nvGrpSpPr>
                            <p:cNvPr id="27779" name="Group 16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143" y="3839"/>
                              <a:ext cx="79" cy="35"/>
                              <a:chOff x="3143" y="3839"/>
                              <a:chExt cx="79" cy="35"/>
                            </a:xfrm>
                          </p:grpSpPr>
                          <p:sp>
                            <p:nvSpPr>
                              <p:cNvPr id="147624" name="Freeform 1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8" y="3839"/>
                                <a:ext cx="74" cy="28"/>
                              </a:xfrm>
                              <a:custGeom>
                                <a:avLst/>
                                <a:gdLst>
                                  <a:gd name="T0" fmla="*/ 73 w 74"/>
                                  <a:gd name="T1" fmla="*/ 24 h 28"/>
                                  <a:gd name="T2" fmla="*/ 13 w 74"/>
                                  <a:gd name="T3" fmla="*/ 27 h 28"/>
                                  <a:gd name="T4" fmla="*/ 0 w 74"/>
                                  <a:gd name="T5" fmla="*/ 3 h 28"/>
                                  <a:gd name="T6" fmla="*/ 61 w 74"/>
                                  <a:gd name="T7" fmla="*/ 0 h 28"/>
                                  <a:gd name="T8" fmla="*/ 73 w 74"/>
                                  <a:gd name="T9" fmla="*/ 24 h 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74" h="28">
                                    <a:moveTo>
                                      <a:pt x="73" y="24"/>
                                    </a:moveTo>
                                    <a:lnTo>
                                      <a:pt x="13" y="27"/>
                                    </a:lnTo>
                                    <a:lnTo>
                                      <a:pt x="0" y="3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73" y="24"/>
                                    </a:lnTo>
                                  </a:path>
                                </a:pathLst>
                              </a:custGeom>
                              <a:solidFill>
                                <a:srgbClr val="BFBFB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625" name="Freeform 1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5" y="3863"/>
                                <a:ext cx="67" cy="11"/>
                              </a:xfrm>
                              <a:custGeom>
                                <a:avLst/>
                                <a:gdLst>
                                  <a:gd name="T0" fmla="*/ 65 w 66"/>
                                  <a:gd name="T1" fmla="*/ 0 h 11"/>
                                  <a:gd name="T2" fmla="*/ 60 w 66"/>
                                  <a:gd name="T3" fmla="*/ 7 h 11"/>
                                  <a:gd name="T4" fmla="*/ 0 w 66"/>
                                  <a:gd name="T5" fmla="*/ 10 h 11"/>
                                  <a:gd name="T6" fmla="*/ 5 w 66"/>
                                  <a:gd name="T7" fmla="*/ 3 h 11"/>
                                  <a:gd name="T8" fmla="*/ 65 w 66"/>
                                  <a:gd name="T9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66" h="11">
                                    <a:moveTo>
                                      <a:pt x="65" y="0"/>
                                    </a:moveTo>
                                    <a:lnTo>
                                      <a:pt x="60" y="7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5" y="3"/>
                                    </a:lnTo>
                                    <a:lnTo>
                                      <a:pt x="6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47626" name="Freeform 1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3" y="3841"/>
                                <a:ext cx="19" cy="33"/>
                              </a:xfrm>
                              <a:custGeom>
                                <a:avLst/>
                                <a:gdLst>
                                  <a:gd name="T0" fmla="*/ 18 w 19"/>
                                  <a:gd name="T1" fmla="*/ 25 h 33"/>
                                  <a:gd name="T2" fmla="*/ 13 w 19"/>
                                  <a:gd name="T3" fmla="*/ 32 h 33"/>
                                  <a:gd name="T4" fmla="*/ 0 w 19"/>
                                  <a:gd name="T5" fmla="*/ 7 h 33"/>
                                  <a:gd name="T6" fmla="*/ 5 w 19"/>
                                  <a:gd name="T7" fmla="*/ 0 h 33"/>
                                  <a:gd name="T8" fmla="*/ 18 w 19"/>
                                  <a:gd name="T9" fmla="*/ 25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9" h="33">
                                    <a:moveTo>
                                      <a:pt x="18" y="25"/>
                                    </a:moveTo>
                                    <a:lnTo>
                                      <a:pt x="13" y="32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5" y="0"/>
                                    </a:lnTo>
                                    <a:lnTo>
                                      <a:pt x="18" y="25"/>
                                    </a:lnTo>
                                  </a:path>
                                </a:pathLst>
                              </a:custGeom>
                              <a:solidFill>
                                <a:srgbClr val="7F7F7F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47627" name="Freeform 1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95" y="3839"/>
                              <a:ext cx="13" cy="25"/>
                            </a:xfrm>
                            <a:custGeom>
                              <a:avLst/>
                              <a:gdLst>
                                <a:gd name="T0" fmla="*/ 0 w 13"/>
                                <a:gd name="T1" fmla="*/ 0 h 25"/>
                                <a:gd name="T2" fmla="*/ 12 w 13"/>
                                <a:gd name="T3" fmla="*/ 24 h 2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3" h="25">
                                  <a:moveTo>
                                    <a:pt x="0" y="0"/>
                                  </a:moveTo>
                                  <a:lnTo>
                                    <a:pt x="12" y="24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28" name="Oval 1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05" y="3845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  <p:sp>
                          <p:nvSpPr>
                            <p:cNvPr id="147629" name="Oval 1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10" y="3854"/>
                              <a:ext cx="3" cy="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e-DE" altLang="x-non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7717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0" y="3664"/>
                        <a:ext cx="174" cy="140"/>
                        <a:chOff x="3290" y="3664"/>
                        <a:chExt cx="174" cy="140"/>
                      </a:xfrm>
                    </p:grpSpPr>
                    <p:grpSp>
                      <p:nvGrpSpPr>
                        <p:cNvPr id="27718" name="Group 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66" y="3664"/>
                          <a:ext cx="98" cy="137"/>
                          <a:chOff x="3366" y="3664"/>
                          <a:chExt cx="98" cy="137"/>
                        </a:xfrm>
                      </p:grpSpPr>
                      <p:grpSp>
                        <p:nvGrpSpPr>
                          <p:cNvPr id="27753" name="Group 1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66" y="3664"/>
                            <a:ext cx="46" cy="33"/>
                            <a:chOff x="3366" y="3664"/>
                            <a:chExt cx="46" cy="33"/>
                          </a:xfrm>
                        </p:grpSpPr>
                        <p:sp>
                          <p:nvSpPr>
                            <p:cNvPr id="147633" name="Freeform 17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68" y="3664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34" name="Freeform 1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1" y="3693"/>
                              <a:ext cx="31" cy="3"/>
                            </a:xfrm>
                            <a:custGeom>
                              <a:avLst/>
                              <a:gdLst>
                                <a:gd name="T0" fmla="*/ 30 w 31"/>
                                <a:gd name="T1" fmla="*/ 0 h 3"/>
                                <a:gd name="T2" fmla="*/ 27 w 31"/>
                                <a:gd name="T3" fmla="*/ 1 h 3"/>
                                <a:gd name="T4" fmla="*/ 0 w 31"/>
                                <a:gd name="T5" fmla="*/ 2 h 3"/>
                                <a:gd name="T6" fmla="*/ 2 w 31"/>
                                <a:gd name="T7" fmla="*/ 1 h 3"/>
                                <a:gd name="T8" fmla="*/ 30 w 31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1" h="3">
                                  <a:moveTo>
                                    <a:pt x="30" y="0"/>
                                  </a:moveTo>
                                  <a:lnTo>
                                    <a:pt x="27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0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35" name="Freeform 1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66" y="3666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7754" name="Group 1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83" y="3698"/>
                            <a:ext cx="47" cy="33"/>
                            <a:chOff x="3383" y="3698"/>
                            <a:chExt cx="47" cy="33"/>
                          </a:xfrm>
                        </p:grpSpPr>
                        <p:sp>
                          <p:nvSpPr>
                            <p:cNvPr id="147637" name="Freeform 1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6" y="3698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38" name="Freeform 1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99" y="3728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39" name="Freeform 1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3" y="3700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7755" name="Group 1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01" y="3733"/>
                            <a:ext cx="46" cy="33"/>
                            <a:chOff x="3401" y="3733"/>
                            <a:chExt cx="46" cy="33"/>
                          </a:xfrm>
                        </p:grpSpPr>
                        <p:sp>
                          <p:nvSpPr>
                            <p:cNvPr id="147641" name="Freeform 1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02" y="3734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42" name="Freeform 1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15" y="3764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43" name="Freeform 1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01" y="3736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3"/>
                                <a:gd name="T1" fmla="*/ 0 h 31"/>
                                <a:gd name="T2" fmla="*/ 0 w 13"/>
                                <a:gd name="T3" fmla="*/ 4 h 31"/>
                                <a:gd name="T4" fmla="*/ 10 w 13"/>
                                <a:gd name="T5" fmla="*/ 30 h 31"/>
                                <a:gd name="T6" fmla="*/ 12 w 13"/>
                                <a:gd name="T7" fmla="*/ 26 h 31"/>
                                <a:gd name="T8" fmla="*/ 2 w 13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3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0" y="30"/>
                                  </a:lnTo>
                                  <a:lnTo>
                                    <a:pt x="12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7756" name="Group 18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18" y="3768"/>
                            <a:ext cx="46" cy="33"/>
                            <a:chOff x="3418" y="3768"/>
                            <a:chExt cx="46" cy="33"/>
                          </a:xfrm>
                        </p:grpSpPr>
                        <p:sp>
                          <p:nvSpPr>
                            <p:cNvPr id="147645" name="Freeform 1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20" y="3769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46" name="Freeform 1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32" y="3798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47" name="Freeform 1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18" y="3770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27719" name="Group 1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29" y="3665"/>
                          <a:ext cx="98" cy="137"/>
                          <a:chOff x="3329" y="3665"/>
                          <a:chExt cx="98" cy="137"/>
                        </a:xfrm>
                      </p:grpSpPr>
                      <p:grpSp>
                        <p:nvGrpSpPr>
                          <p:cNvPr id="27737" name="Group 1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29" y="3665"/>
                            <a:ext cx="46" cy="33"/>
                            <a:chOff x="3329" y="3665"/>
                            <a:chExt cx="46" cy="33"/>
                          </a:xfrm>
                        </p:grpSpPr>
                        <p:sp>
                          <p:nvSpPr>
                            <p:cNvPr id="147650" name="Freeform 1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31" y="3665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51" name="Freeform 1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44" y="3695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52" name="Freeform 1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29" y="3667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3"/>
                                <a:gd name="T1" fmla="*/ 0 h 31"/>
                                <a:gd name="T2" fmla="*/ 0 w 13"/>
                                <a:gd name="T3" fmla="*/ 4 h 31"/>
                                <a:gd name="T4" fmla="*/ 10 w 13"/>
                                <a:gd name="T5" fmla="*/ 30 h 31"/>
                                <a:gd name="T6" fmla="*/ 12 w 13"/>
                                <a:gd name="T7" fmla="*/ 26 h 31"/>
                                <a:gd name="T8" fmla="*/ 2 w 13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3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0" y="30"/>
                                  </a:lnTo>
                                  <a:lnTo>
                                    <a:pt x="12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7738" name="Group 1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46" y="3700"/>
                            <a:ext cx="46" cy="32"/>
                            <a:chOff x="3346" y="3700"/>
                            <a:chExt cx="46" cy="32"/>
                          </a:xfrm>
                        </p:grpSpPr>
                        <p:sp>
                          <p:nvSpPr>
                            <p:cNvPr id="147654" name="Freeform 1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48" y="3700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55" name="Freeform 19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61" y="3729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56" name="Freeform 20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46" y="3702"/>
                              <a:ext cx="14" cy="30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0"/>
                                <a:gd name="T2" fmla="*/ 0 w 14"/>
                                <a:gd name="T3" fmla="*/ 4 h 30"/>
                                <a:gd name="T4" fmla="*/ 11 w 14"/>
                                <a:gd name="T5" fmla="*/ 29 h 30"/>
                                <a:gd name="T6" fmla="*/ 13 w 14"/>
                                <a:gd name="T7" fmla="*/ 26 h 30"/>
                                <a:gd name="T8" fmla="*/ 2 w 14"/>
                                <a:gd name="T9" fmla="*/ 0 h 3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0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29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7739" name="Group 2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63" y="3735"/>
                            <a:ext cx="46" cy="33"/>
                            <a:chOff x="3363" y="3735"/>
                            <a:chExt cx="46" cy="33"/>
                          </a:xfrm>
                        </p:grpSpPr>
                        <p:sp>
                          <p:nvSpPr>
                            <p:cNvPr id="147658" name="Freeform 2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65" y="3736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59" name="Freeform 2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78" y="3765"/>
                              <a:ext cx="31" cy="3"/>
                            </a:xfrm>
                            <a:custGeom>
                              <a:avLst/>
                              <a:gdLst>
                                <a:gd name="T0" fmla="*/ 30 w 31"/>
                                <a:gd name="T1" fmla="*/ 0 h 3"/>
                                <a:gd name="T2" fmla="*/ 27 w 31"/>
                                <a:gd name="T3" fmla="*/ 1 h 3"/>
                                <a:gd name="T4" fmla="*/ 0 w 31"/>
                                <a:gd name="T5" fmla="*/ 2 h 3"/>
                                <a:gd name="T6" fmla="*/ 2 w 31"/>
                                <a:gd name="T7" fmla="*/ 1 h 3"/>
                                <a:gd name="T8" fmla="*/ 30 w 31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1" h="3">
                                  <a:moveTo>
                                    <a:pt x="30" y="0"/>
                                  </a:moveTo>
                                  <a:lnTo>
                                    <a:pt x="27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0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60" name="Freeform 2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63" y="3738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7740" name="Group 2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80" y="3769"/>
                            <a:ext cx="47" cy="33"/>
                            <a:chOff x="3380" y="3769"/>
                            <a:chExt cx="47" cy="33"/>
                          </a:xfrm>
                        </p:grpSpPr>
                        <p:sp>
                          <p:nvSpPr>
                            <p:cNvPr id="147662" name="Freeform 2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3" y="3770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63" name="Freeform 2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96" y="3799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64" name="Freeform 2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0" y="3771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27720" name="Group 2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90" y="3667"/>
                          <a:ext cx="98" cy="137"/>
                          <a:chOff x="3290" y="3667"/>
                          <a:chExt cx="98" cy="137"/>
                        </a:xfrm>
                      </p:grpSpPr>
                      <p:grpSp>
                        <p:nvGrpSpPr>
                          <p:cNvPr id="27721" name="Group 2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90" y="3667"/>
                            <a:ext cx="46" cy="33"/>
                            <a:chOff x="3290" y="3667"/>
                            <a:chExt cx="46" cy="33"/>
                          </a:xfrm>
                        </p:grpSpPr>
                        <p:sp>
                          <p:nvSpPr>
                            <p:cNvPr id="147667" name="Freeform 21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91" y="3667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68" name="Freeform 21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04" y="3696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69" name="Freeform 21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90" y="3669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7722" name="Group 2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07" y="3701"/>
                            <a:ext cx="46" cy="33"/>
                            <a:chOff x="3307" y="3701"/>
                            <a:chExt cx="46" cy="33"/>
                          </a:xfrm>
                        </p:grpSpPr>
                        <p:sp>
                          <p:nvSpPr>
                            <p:cNvPr id="147671" name="Freeform 2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09" y="3701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72" name="Freeform 21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21" y="3730"/>
                              <a:ext cx="32" cy="4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4"/>
                                <a:gd name="T2" fmla="*/ 28 w 32"/>
                                <a:gd name="T3" fmla="*/ 2 h 4"/>
                                <a:gd name="T4" fmla="*/ 0 w 32"/>
                                <a:gd name="T5" fmla="*/ 3 h 4"/>
                                <a:gd name="T6" fmla="*/ 2 w 32"/>
                                <a:gd name="T7" fmla="*/ 1 h 4"/>
                                <a:gd name="T8" fmla="*/ 31 w 32"/>
                                <a:gd name="T9" fmla="*/ 0 h 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4">
                                  <a:moveTo>
                                    <a:pt x="31" y="0"/>
                                  </a:moveTo>
                                  <a:lnTo>
                                    <a:pt x="28" y="2"/>
                                  </a:lnTo>
                                  <a:lnTo>
                                    <a:pt x="0" y="3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73" name="Freeform 21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07" y="3703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7723" name="Group 2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24" y="3736"/>
                            <a:ext cx="46" cy="33"/>
                            <a:chOff x="3324" y="3736"/>
                            <a:chExt cx="46" cy="33"/>
                          </a:xfrm>
                        </p:grpSpPr>
                        <p:sp>
                          <p:nvSpPr>
                            <p:cNvPr id="147675" name="Freeform 2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25" y="3737"/>
                              <a:ext cx="44" cy="29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9"/>
                                <a:gd name="T2" fmla="*/ 43 w 44"/>
                                <a:gd name="T3" fmla="*/ 26 h 29"/>
                                <a:gd name="T4" fmla="*/ 13 w 44"/>
                                <a:gd name="T5" fmla="*/ 28 h 29"/>
                                <a:gd name="T6" fmla="*/ 0 w 44"/>
                                <a:gd name="T7" fmla="*/ 2 h 29"/>
                                <a:gd name="T8" fmla="*/ 29 w 44"/>
                                <a:gd name="T9" fmla="*/ 0 h 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9">
                                  <a:moveTo>
                                    <a:pt x="29" y="0"/>
                                  </a:moveTo>
                                  <a:lnTo>
                                    <a:pt x="43" y="26"/>
                                  </a:lnTo>
                                  <a:lnTo>
                                    <a:pt x="13" y="28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76" name="Freeform 22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39" y="3767"/>
                              <a:ext cx="31" cy="3"/>
                            </a:xfrm>
                            <a:custGeom>
                              <a:avLst/>
                              <a:gdLst>
                                <a:gd name="T0" fmla="*/ 30 w 31"/>
                                <a:gd name="T1" fmla="*/ 0 h 3"/>
                                <a:gd name="T2" fmla="*/ 27 w 31"/>
                                <a:gd name="T3" fmla="*/ 1 h 3"/>
                                <a:gd name="T4" fmla="*/ 0 w 31"/>
                                <a:gd name="T5" fmla="*/ 2 h 3"/>
                                <a:gd name="T6" fmla="*/ 2 w 31"/>
                                <a:gd name="T7" fmla="*/ 1 h 3"/>
                                <a:gd name="T8" fmla="*/ 30 w 31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1" h="3">
                                  <a:moveTo>
                                    <a:pt x="30" y="0"/>
                                  </a:moveTo>
                                  <a:lnTo>
                                    <a:pt x="27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0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77" name="Freeform 2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23" y="3739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27724" name="Group 2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41" y="3771"/>
                            <a:ext cx="47" cy="33"/>
                            <a:chOff x="3341" y="3771"/>
                            <a:chExt cx="47" cy="33"/>
                          </a:xfrm>
                        </p:grpSpPr>
                        <p:sp>
                          <p:nvSpPr>
                            <p:cNvPr id="147679" name="Freeform 2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44" y="3771"/>
                              <a:ext cx="44" cy="28"/>
                            </a:xfrm>
                            <a:custGeom>
                              <a:avLst/>
                              <a:gdLst>
                                <a:gd name="T0" fmla="*/ 29 w 44"/>
                                <a:gd name="T1" fmla="*/ 0 h 28"/>
                                <a:gd name="T2" fmla="*/ 43 w 44"/>
                                <a:gd name="T3" fmla="*/ 25 h 28"/>
                                <a:gd name="T4" fmla="*/ 13 w 44"/>
                                <a:gd name="T5" fmla="*/ 27 h 28"/>
                                <a:gd name="T6" fmla="*/ 0 w 44"/>
                                <a:gd name="T7" fmla="*/ 2 h 28"/>
                                <a:gd name="T8" fmla="*/ 29 w 44"/>
                                <a:gd name="T9" fmla="*/ 0 h 2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4" h="28">
                                  <a:moveTo>
                                    <a:pt x="29" y="0"/>
                                  </a:moveTo>
                                  <a:lnTo>
                                    <a:pt x="43" y="25"/>
                                  </a:lnTo>
                                  <a:lnTo>
                                    <a:pt x="13" y="27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9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80" name="Freeform 22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56" y="3800"/>
                              <a:ext cx="32" cy="3"/>
                            </a:xfrm>
                            <a:custGeom>
                              <a:avLst/>
                              <a:gdLst>
                                <a:gd name="T0" fmla="*/ 31 w 32"/>
                                <a:gd name="T1" fmla="*/ 0 h 3"/>
                                <a:gd name="T2" fmla="*/ 28 w 32"/>
                                <a:gd name="T3" fmla="*/ 1 h 3"/>
                                <a:gd name="T4" fmla="*/ 0 w 32"/>
                                <a:gd name="T5" fmla="*/ 2 h 3"/>
                                <a:gd name="T6" fmla="*/ 2 w 32"/>
                                <a:gd name="T7" fmla="*/ 1 h 3"/>
                                <a:gd name="T8" fmla="*/ 31 w 32"/>
                                <a:gd name="T9" fmla="*/ 0 h 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32" h="3">
                                  <a:moveTo>
                                    <a:pt x="31" y="0"/>
                                  </a:moveTo>
                                  <a:lnTo>
                                    <a:pt x="28" y="1"/>
                                  </a:lnTo>
                                  <a:lnTo>
                                    <a:pt x="0" y="2"/>
                                  </a:lnTo>
                                  <a:lnTo>
                                    <a:pt x="2" y="1"/>
                                  </a:lnTo>
                                  <a:lnTo>
                                    <a:pt x="31" y="0"/>
                                  </a:lnTo>
                                </a:path>
                              </a:pathLst>
                            </a:custGeom>
                            <a:solidFill>
                              <a:srgbClr val="7F7F7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  <p:sp>
                          <p:nvSpPr>
                            <p:cNvPr id="147681" name="Freeform 22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41" y="3773"/>
                              <a:ext cx="14" cy="3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31"/>
                                <a:gd name="T2" fmla="*/ 0 w 14"/>
                                <a:gd name="T3" fmla="*/ 4 h 31"/>
                                <a:gd name="T4" fmla="*/ 11 w 14"/>
                                <a:gd name="T5" fmla="*/ 30 h 31"/>
                                <a:gd name="T6" fmla="*/ 13 w 14"/>
                                <a:gd name="T7" fmla="*/ 26 h 31"/>
                                <a:gd name="T8" fmla="*/ 2 w 14"/>
                                <a:gd name="T9" fmla="*/ 0 h 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14" h="31">
                                  <a:moveTo>
                                    <a:pt x="2" y="0"/>
                                  </a:moveTo>
                                  <a:lnTo>
                                    <a:pt x="0" y="4"/>
                                  </a:lnTo>
                                  <a:lnTo>
                                    <a:pt x="11" y="30"/>
                                  </a:lnTo>
                                  <a:lnTo>
                                    <a:pt x="13" y="26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 cap="rnd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>
                                <a:defRPr/>
                              </a:pPr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147682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639" y="3834"/>
                      <a:ext cx="15" cy="25"/>
                    </a:xfrm>
                    <a:custGeom>
                      <a:avLst/>
                      <a:gdLst>
                        <a:gd name="T0" fmla="*/ 7 w 15"/>
                        <a:gd name="T1" fmla="*/ 0 h 25"/>
                        <a:gd name="T2" fmla="*/ 13 w 15"/>
                        <a:gd name="T3" fmla="*/ 10 h 25"/>
                        <a:gd name="T4" fmla="*/ 14 w 15"/>
                        <a:gd name="T5" fmla="*/ 13 h 25"/>
                        <a:gd name="T6" fmla="*/ 13 w 15"/>
                        <a:gd name="T7" fmla="*/ 16 h 25"/>
                        <a:gd name="T8" fmla="*/ 13 w 15"/>
                        <a:gd name="T9" fmla="*/ 18 h 25"/>
                        <a:gd name="T10" fmla="*/ 11 w 15"/>
                        <a:gd name="T11" fmla="*/ 20 h 25"/>
                        <a:gd name="T12" fmla="*/ 9 w 15"/>
                        <a:gd name="T13" fmla="*/ 22 h 25"/>
                        <a:gd name="T14" fmla="*/ 7 w 15"/>
                        <a:gd name="T15" fmla="*/ 23 h 25"/>
                        <a:gd name="T16" fmla="*/ 4 w 15"/>
                        <a:gd name="T17" fmla="*/ 24 h 25"/>
                        <a:gd name="T18" fmla="*/ 0 w 15"/>
                        <a:gd name="T19" fmla="*/ 24 h 25"/>
                        <a:gd name="T20" fmla="*/ 2 w 15"/>
                        <a:gd name="T21" fmla="*/ 23 h 25"/>
                        <a:gd name="T22" fmla="*/ 5 w 15"/>
                        <a:gd name="T23" fmla="*/ 18 h 25"/>
                        <a:gd name="T24" fmla="*/ 5 w 15"/>
                        <a:gd name="T25" fmla="*/ 16 h 25"/>
                        <a:gd name="T26" fmla="*/ 5 w 15"/>
                        <a:gd name="T27" fmla="*/ 14 h 25"/>
                        <a:gd name="T28" fmla="*/ 6 w 15"/>
                        <a:gd name="T29" fmla="*/ 5 h 25"/>
                        <a:gd name="T30" fmla="*/ 7 w 15"/>
                        <a:gd name="T31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5" h="25">
                          <a:moveTo>
                            <a:pt x="7" y="0"/>
                          </a:moveTo>
                          <a:lnTo>
                            <a:pt x="13" y="10"/>
                          </a:lnTo>
                          <a:lnTo>
                            <a:pt x="14" y="13"/>
                          </a:lnTo>
                          <a:lnTo>
                            <a:pt x="13" y="16"/>
                          </a:lnTo>
                          <a:lnTo>
                            <a:pt x="13" y="18"/>
                          </a:lnTo>
                          <a:lnTo>
                            <a:pt x="11" y="20"/>
                          </a:lnTo>
                          <a:lnTo>
                            <a:pt x="9" y="22"/>
                          </a:lnTo>
                          <a:lnTo>
                            <a:pt x="7" y="23"/>
                          </a:lnTo>
                          <a:lnTo>
                            <a:pt x="4" y="24"/>
                          </a:lnTo>
                          <a:lnTo>
                            <a:pt x="0" y="24"/>
                          </a:lnTo>
                          <a:lnTo>
                            <a:pt x="2" y="23"/>
                          </a:lnTo>
                          <a:lnTo>
                            <a:pt x="5" y="18"/>
                          </a:lnTo>
                          <a:lnTo>
                            <a:pt x="5" y="16"/>
                          </a:lnTo>
                          <a:lnTo>
                            <a:pt x="5" y="14"/>
                          </a:lnTo>
                          <a:lnTo>
                            <a:pt x="6" y="5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de-DE"/>
                    </a:p>
                  </p:txBody>
                </p:sp>
              </p:grpSp>
              <p:sp>
                <p:nvSpPr>
                  <p:cNvPr id="147683" name="Freeform 227"/>
                  <p:cNvSpPr>
                    <a:spLocks/>
                  </p:cNvSpPr>
                  <p:nvPr/>
                </p:nvSpPr>
                <p:spPr bwMode="auto">
                  <a:xfrm>
                    <a:off x="3492" y="3748"/>
                    <a:ext cx="14" cy="28"/>
                  </a:xfrm>
                  <a:custGeom>
                    <a:avLst/>
                    <a:gdLst>
                      <a:gd name="T0" fmla="*/ 13 w 14"/>
                      <a:gd name="T1" fmla="*/ 0 h 28"/>
                      <a:gd name="T2" fmla="*/ 6 w 14"/>
                      <a:gd name="T3" fmla="*/ 1 h 28"/>
                      <a:gd name="T4" fmla="*/ 3 w 14"/>
                      <a:gd name="T5" fmla="*/ 2 h 28"/>
                      <a:gd name="T6" fmla="*/ 2 w 14"/>
                      <a:gd name="T7" fmla="*/ 3 h 28"/>
                      <a:gd name="T8" fmla="*/ 1 w 14"/>
                      <a:gd name="T9" fmla="*/ 5 h 28"/>
                      <a:gd name="T10" fmla="*/ 0 w 14"/>
                      <a:gd name="T11" fmla="*/ 7 h 28"/>
                      <a:gd name="T12" fmla="*/ 1 w 14"/>
                      <a:gd name="T13" fmla="*/ 9 h 28"/>
                      <a:gd name="T14" fmla="*/ 9 w 14"/>
                      <a:gd name="T15" fmla="*/ 27 h 28"/>
                      <a:gd name="T16" fmla="*/ 13 w 14"/>
                      <a:gd name="T1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8">
                        <a:moveTo>
                          <a:pt x="13" y="0"/>
                        </a:move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1" y="5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9" y="27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5F5F5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7698" name="Group 228"/>
                <p:cNvGrpSpPr>
                  <a:grpSpLocks/>
                </p:cNvGrpSpPr>
                <p:nvPr/>
              </p:nvGrpSpPr>
              <p:grpSpPr bwMode="auto">
                <a:xfrm>
                  <a:off x="3370" y="3469"/>
                  <a:ext cx="284" cy="398"/>
                  <a:chOff x="3370" y="3469"/>
                  <a:chExt cx="284" cy="398"/>
                </a:xfrm>
              </p:grpSpPr>
              <p:sp>
                <p:nvSpPr>
                  <p:cNvPr id="147685" name="Freeform 229"/>
                  <p:cNvSpPr>
                    <a:spLocks/>
                  </p:cNvSpPr>
                  <p:nvPr/>
                </p:nvSpPr>
                <p:spPr bwMode="auto">
                  <a:xfrm>
                    <a:off x="3501" y="3741"/>
                    <a:ext cx="146" cy="126"/>
                  </a:xfrm>
                  <a:custGeom>
                    <a:avLst/>
                    <a:gdLst>
                      <a:gd name="T0" fmla="*/ 140 w 145"/>
                      <a:gd name="T1" fmla="*/ 117 h 126"/>
                      <a:gd name="T2" fmla="*/ 142 w 145"/>
                      <a:gd name="T3" fmla="*/ 112 h 126"/>
                      <a:gd name="T4" fmla="*/ 143 w 145"/>
                      <a:gd name="T5" fmla="*/ 108 h 126"/>
                      <a:gd name="T6" fmla="*/ 144 w 145"/>
                      <a:gd name="T7" fmla="*/ 104 h 126"/>
                      <a:gd name="T8" fmla="*/ 144 w 145"/>
                      <a:gd name="T9" fmla="*/ 101 h 126"/>
                      <a:gd name="T10" fmla="*/ 144 w 145"/>
                      <a:gd name="T11" fmla="*/ 96 h 126"/>
                      <a:gd name="T12" fmla="*/ 144 w 145"/>
                      <a:gd name="T13" fmla="*/ 93 h 126"/>
                      <a:gd name="T14" fmla="*/ 141 w 145"/>
                      <a:gd name="T15" fmla="*/ 98 h 126"/>
                      <a:gd name="T16" fmla="*/ 139 w 145"/>
                      <a:gd name="T17" fmla="*/ 101 h 126"/>
                      <a:gd name="T18" fmla="*/ 135 w 145"/>
                      <a:gd name="T19" fmla="*/ 103 h 126"/>
                      <a:gd name="T20" fmla="*/ 87 w 145"/>
                      <a:gd name="T21" fmla="*/ 108 h 126"/>
                      <a:gd name="T22" fmla="*/ 80 w 145"/>
                      <a:gd name="T23" fmla="*/ 108 h 126"/>
                      <a:gd name="T24" fmla="*/ 76 w 145"/>
                      <a:gd name="T25" fmla="*/ 107 h 126"/>
                      <a:gd name="T26" fmla="*/ 72 w 145"/>
                      <a:gd name="T27" fmla="*/ 107 h 126"/>
                      <a:gd name="T28" fmla="*/ 67 w 145"/>
                      <a:gd name="T29" fmla="*/ 105 h 126"/>
                      <a:gd name="T30" fmla="*/ 63 w 145"/>
                      <a:gd name="T31" fmla="*/ 103 h 126"/>
                      <a:gd name="T32" fmla="*/ 59 w 145"/>
                      <a:gd name="T33" fmla="*/ 101 h 126"/>
                      <a:gd name="T34" fmla="*/ 55 w 145"/>
                      <a:gd name="T35" fmla="*/ 98 h 126"/>
                      <a:gd name="T36" fmla="*/ 52 w 145"/>
                      <a:gd name="T37" fmla="*/ 94 h 126"/>
                      <a:gd name="T38" fmla="*/ 48 w 145"/>
                      <a:gd name="T39" fmla="*/ 89 h 126"/>
                      <a:gd name="T40" fmla="*/ 15 w 145"/>
                      <a:gd name="T41" fmla="*/ 0 h 126"/>
                      <a:gd name="T42" fmla="*/ 12 w 145"/>
                      <a:gd name="T43" fmla="*/ 1 h 126"/>
                      <a:gd name="T44" fmla="*/ 10 w 145"/>
                      <a:gd name="T45" fmla="*/ 2 h 126"/>
                      <a:gd name="T46" fmla="*/ 7 w 145"/>
                      <a:gd name="T47" fmla="*/ 4 h 126"/>
                      <a:gd name="T48" fmla="*/ 6 w 145"/>
                      <a:gd name="T49" fmla="*/ 6 h 126"/>
                      <a:gd name="T50" fmla="*/ 5 w 145"/>
                      <a:gd name="T51" fmla="*/ 9 h 126"/>
                      <a:gd name="T52" fmla="*/ 0 w 145"/>
                      <a:gd name="T53" fmla="*/ 32 h 126"/>
                      <a:gd name="T54" fmla="*/ 40 w 145"/>
                      <a:gd name="T55" fmla="*/ 122 h 126"/>
                      <a:gd name="T56" fmla="*/ 44 w 145"/>
                      <a:gd name="T57" fmla="*/ 124 h 126"/>
                      <a:gd name="T58" fmla="*/ 48 w 145"/>
                      <a:gd name="T59" fmla="*/ 125 h 126"/>
                      <a:gd name="T60" fmla="*/ 52 w 145"/>
                      <a:gd name="T61" fmla="*/ 125 h 126"/>
                      <a:gd name="T62" fmla="*/ 140 w 145"/>
                      <a:gd name="T63" fmla="*/ 11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45" h="126">
                        <a:moveTo>
                          <a:pt x="140" y="117"/>
                        </a:moveTo>
                        <a:lnTo>
                          <a:pt x="142" y="112"/>
                        </a:lnTo>
                        <a:lnTo>
                          <a:pt x="143" y="108"/>
                        </a:lnTo>
                        <a:lnTo>
                          <a:pt x="144" y="104"/>
                        </a:lnTo>
                        <a:lnTo>
                          <a:pt x="144" y="101"/>
                        </a:lnTo>
                        <a:lnTo>
                          <a:pt x="144" y="96"/>
                        </a:lnTo>
                        <a:lnTo>
                          <a:pt x="144" y="93"/>
                        </a:lnTo>
                        <a:lnTo>
                          <a:pt x="141" y="98"/>
                        </a:lnTo>
                        <a:lnTo>
                          <a:pt x="139" y="101"/>
                        </a:lnTo>
                        <a:lnTo>
                          <a:pt x="135" y="103"/>
                        </a:lnTo>
                        <a:lnTo>
                          <a:pt x="87" y="108"/>
                        </a:lnTo>
                        <a:lnTo>
                          <a:pt x="80" y="108"/>
                        </a:lnTo>
                        <a:lnTo>
                          <a:pt x="76" y="107"/>
                        </a:lnTo>
                        <a:lnTo>
                          <a:pt x="72" y="107"/>
                        </a:lnTo>
                        <a:lnTo>
                          <a:pt x="67" y="105"/>
                        </a:lnTo>
                        <a:lnTo>
                          <a:pt x="63" y="103"/>
                        </a:lnTo>
                        <a:lnTo>
                          <a:pt x="59" y="101"/>
                        </a:lnTo>
                        <a:lnTo>
                          <a:pt x="55" y="98"/>
                        </a:lnTo>
                        <a:lnTo>
                          <a:pt x="52" y="94"/>
                        </a:lnTo>
                        <a:lnTo>
                          <a:pt x="48" y="89"/>
                        </a:lnTo>
                        <a:lnTo>
                          <a:pt x="15" y="0"/>
                        </a:lnTo>
                        <a:lnTo>
                          <a:pt x="12" y="1"/>
                        </a:lnTo>
                        <a:lnTo>
                          <a:pt x="10" y="2"/>
                        </a:lnTo>
                        <a:lnTo>
                          <a:pt x="7" y="4"/>
                        </a:lnTo>
                        <a:lnTo>
                          <a:pt x="6" y="6"/>
                        </a:lnTo>
                        <a:lnTo>
                          <a:pt x="5" y="9"/>
                        </a:lnTo>
                        <a:lnTo>
                          <a:pt x="0" y="32"/>
                        </a:lnTo>
                        <a:lnTo>
                          <a:pt x="40" y="122"/>
                        </a:lnTo>
                        <a:lnTo>
                          <a:pt x="44" y="124"/>
                        </a:lnTo>
                        <a:lnTo>
                          <a:pt x="48" y="125"/>
                        </a:lnTo>
                        <a:lnTo>
                          <a:pt x="52" y="125"/>
                        </a:lnTo>
                        <a:lnTo>
                          <a:pt x="140" y="117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686" name="Freeform 230"/>
                  <p:cNvSpPr>
                    <a:spLocks/>
                  </p:cNvSpPr>
                  <p:nvPr/>
                </p:nvSpPr>
                <p:spPr bwMode="auto">
                  <a:xfrm>
                    <a:off x="3370" y="3470"/>
                    <a:ext cx="285" cy="380"/>
                  </a:xfrm>
                  <a:custGeom>
                    <a:avLst/>
                    <a:gdLst>
                      <a:gd name="T0" fmla="*/ 276 w 284"/>
                      <a:gd name="T1" fmla="*/ 365 h 380"/>
                      <a:gd name="T2" fmla="*/ 278 w 284"/>
                      <a:gd name="T3" fmla="*/ 359 h 380"/>
                      <a:gd name="T4" fmla="*/ 280 w 284"/>
                      <a:gd name="T5" fmla="*/ 352 h 380"/>
                      <a:gd name="T6" fmla="*/ 281 w 284"/>
                      <a:gd name="T7" fmla="*/ 346 h 380"/>
                      <a:gd name="T8" fmla="*/ 282 w 284"/>
                      <a:gd name="T9" fmla="*/ 339 h 380"/>
                      <a:gd name="T10" fmla="*/ 283 w 284"/>
                      <a:gd name="T11" fmla="*/ 330 h 380"/>
                      <a:gd name="T12" fmla="*/ 283 w 284"/>
                      <a:gd name="T13" fmla="*/ 320 h 380"/>
                      <a:gd name="T14" fmla="*/ 283 w 284"/>
                      <a:gd name="T15" fmla="*/ 313 h 380"/>
                      <a:gd name="T16" fmla="*/ 232 w 284"/>
                      <a:gd name="T17" fmla="*/ 313 h 380"/>
                      <a:gd name="T18" fmla="*/ 222 w 284"/>
                      <a:gd name="T19" fmla="*/ 281 h 380"/>
                      <a:gd name="T20" fmla="*/ 204 w 284"/>
                      <a:gd name="T21" fmla="*/ 238 h 380"/>
                      <a:gd name="T22" fmla="*/ 169 w 284"/>
                      <a:gd name="T23" fmla="*/ 159 h 380"/>
                      <a:gd name="T24" fmla="*/ 153 w 284"/>
                      <a:gd name="T25" fmla="*/ 127 h 380"/>
                      <a:gd name="T26" fmla="*/ 132 w 284"/>
                      <a:gd name="T27" fmla="*/ 95 h 380"/>
                      <a:gd name="T28" fmla="*/ 94 w 284"/>
                      <a:gd name="T29" fmla="*/ 50 h 380"/>
                      <a:gd name="T30" fmla="*/ 68 w 284"/>
                      <a:gd name="T31" fmla="*/ 21 h 380"/>
                      <a:gd name="T32" fmla="*/ 46 w 284"/>
                      <a:gd name="T33" fmla="*/ 0 h 380"/>
                      <a:gd name="T34" fmla="*/ 18 w 284"/>
                      <a:gd name="T35" fmla="*/ 18 h 380"/>
                      <a:gd name="T36" fmla="*/ 6 w 284"/>
                      <a:gd name="T37" fmla="*/ 25 h 380"/>
                      <a:gd name="T38" fmla="*/ 3 w 284"/>
                      <a:gd name="T39" fmla="*/ 26 h 380"/>
                      <a:gd name="T40" fmla="*/ 2 w 284"/>
                      <a:gd name="T41" fmla="*/ 28 h 380"/>
                      <a:gd name="T42" fmla="*/ 0 w 284"/>
                      <a:gd name="T43" fmla="*/ 31 h 380"/>
                      <a:gd name="T44" fmla="*/ 0 w 284"/>
                      <a:gd name="T45" fmla="*/ 35 h 380"/>
                      <a:gd name="T46" fmla="*/ 1 w 284"/>
                      <a:gd name="T47" fmla="*/ 38 h 380"/>
                      <a:gd name="T48" fmla="*/ 4 w 284"/>
                      <a:gd name="T49" fmla="*/ 42 h 380"/>
                      <a:gd name="T50" fmla="*/ 25 w 284"/>
                      <a:gd name="T51" fmla="*/ 61 h 380"/>
                      <a:gd name="T52" fmla="*/ 37 w 284"/>
                      <a:gd name="T53" fmla="*/ 74 h 380"/>
                      <a:gd name="T54" fmla="*/ 58 w 284"/>
                      <a:gd name="T55" fmla="*/ 97 h 380"/>
                      <a:gd name="T56" fmla="*/ 61 w 284"/>
                      <a:gd name="T57" fmla="*/ 98 h 380"/>
                      <a:gd name="T58" fmla="*/ 65 w 284"/>
                      <a:gd name="T59" fmla="*/ 98 h 380"/>
                      <a:gd name="T60" fmla="*/ 81 w 284"/>
                      <a:gd name="T61" fmla="*/ 97 h 380"/>
                      <a:gd name="T62" fmla="*/ 86 w 284"/>
                      <a:gd name="T63" fmla="*/ 96 h 380"/>
                      <a:gd name="T64" fmla="*/ 91 w 284"/>
                      <a:gd name="T65" fmla="*/ 97 h 380"/>
                      <a:gd name="T66" fmla="*/ 96 w 284"/>
                      <a:gd name="T67" fmla="*/ 98 h 380"/>
                      <a:gd name="T68" fmla="*/ 100 w 284"/>
                      <a:gd name="T69" fmla="*/ 100 h 380"/>
                      <a:gd name="T70" fmla="*/ 104 w 284"/>
                      <a:gd name="T71" fmla="*/ 103 h 380"/>
                      <a:gd name="T72" fmla="*/ 113 w 284"/>
                      <a:gd name="T73" fmla="*/ 114 h 380"/>
                      <a:gd name="T74" fmla="*/ 129 w 284"/>
                      <a:gd name="T75" fmla="*/ 143 h 380"/>
                      <a:gd name="T76" fmla="*/ 139 w 284"/>
                      <a:gd name="T77" fmla="*/ 163 h 380"/>
                      <a:gd name="T78" fmla="*/ 149 w 284"/>
                      <a:gd name="T79" fmla="*/ 185 h 380"/>
                      <a:gd name="T80" fmla="*/ 157 w 284"/>
                      <a:gd name="T81" fmla="*/ 203 h 380"/>
                      <a:gd name="T82" fmla="*/ 163 w 284"/>
                      <a:gd name="T83" fmla="*/ 219 h 380"/>
                      <a:gd name="T84" fmla="*/ 147 w 284"/>
                      <a:gd name="T85" fmla="*/ 271 h 380"/>
                      <a:gd name="T86" fmla="*/ 180 w 284"/>
                      <a:gd name="T87" fmla="*/ 360 h 380"/>
                      <a:gd name="T88" fmla="*/ 183 w 284"/>
                      <a:gd name="T89" fmla="*/ 366 h 380"/>
                      <a:gd name="T90" fmla="*/ 188 w 284"/>
                      <a:gd name="T91" fmla="*/ 371 h 380"/>
                      <a:gd name="T92" fmla="*/ 198 w 284"/>
                      <a:gd name="T93" fmla="*/ 377 h 380"/>
                      <a:gd name="T94" fmla="*/ 207 w 284"/>
                      <a:gd name="T95" fmla="*/ 379 h 380"/>
                      <a:gd name="T96" fmla="*/ 219 w 284"/>
                      <a:gd name="T97" fmla="*/ 379 h 380"/>
                      <a:gd name="T98" fmla="*/ 268 w 284"/>
                      <a:gd name="T99" fmla="*/ 374 h 380"/>
                      <a:gd name="T100" fmla="*/ 271 w 284"/>
                      <a:gd name="T101" fmla="*/ 371 h 380"/>
                      <a:gd name="T102" fmla="*/ 273 w 284"/>
                      <a:gd name="T103" fmla="*/ 368 h 380"/>
                      <a:gd name="T104" fmla="*/ 276 w 284"/>
                      <a:gd name="T105" fmla="*/ 365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84" h="380">
                        <a:moveTo>
                          <a:pt x="276" y="365"/>
                        </a:moveTo>
                        <a:lnTo>
                          <a:pt x="278" y="359"/>
                        </a:lnTo>
                        <a:lnTo>
                          <a:pt x="280" y="352"/>
                        </a:lnTo>
                        <a:lnTo>
                          <a:pt x="281" y="346"/>
                        </a:lnTo>
                        <a:lnTo>
                          <a:pt x="282" y="339"/>
                        </a:lnTo>
                        <a:lnTo>
                          <a:pt x="283" y="330"/>
                        </a:lnTo>
                        <a:lnTo>
                          <a:pt x="283" y="320"/>
                        </a:lnTo>
                        <a:lnTo>
                          <a:pt x="283" y="313"/>
                        </a:lnTo>
                        <a:lnTo>
                          <a:pt x="232" y="313"/>
                        </a:lnTo>
                        <a:lnTo>
                          <a:pt x="222" y="281"/>
                        </a:lnTo>
                        <a:lnTo>
                          <a:pt x="204" y="238"/>
                        </a:lnTo>
                        <a:lnTo>
                          <a:pt x="169" y="159"/>
                        </a:lnTo>
                        <a:lnTo>
                          <a:pt x="153" y="127"/>
                        </a:lnTo>
                        <a:lnTo>
                          <a:pt x="132" y="95"/>
                        </a:lnTo>
                        <a:lnTo>
                          <a:pt x="94" y="50"/>
                        </a:lnTo>
                        <a:lnTo>
                          <a:pt x="68" y="21"/>
                        </a:lnTo>
                        <a:lnTo>
                          <a:pt x="46" y="0"/>
                        </a:lnTo>
                        <a:lnTo>
                          <a:pt x="18" y="18"/>
                        </a:lnTo>
                        <a:lnTo>
                          <a:pt x="6" y="25"/>
                        </a:lnTo>
                        <a:lnTo>
                          <a:pt x="3" y="26"/>
                        </a:lnTo>
                        <a:lnTo>
                          <a:pt x="2" y="28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1" y="38"/>
                        </a:lnTo>
                        <a:lnTo>
                          <a:pt x="4" y="42"/>
                        </a:lnTo>
                        <a:lnTo>
                          <a:pt x="25" y="61"/>
                        </a:lnTo>
                        <a:lnTo>
                          <a:pt x="37" y="74"/>
                        </a:lnTo>
                        <a:lnTo>
                          <a:pt x="58" y="97"/>
                        </a:lnTo>
                        <a:lnTo>
                          <a:pt x="61" y="98"/>
                        </a:lnTo>
                        <a:lnTo>
                          <a:pt x="65" y="98"/>
                        </a:lnTo>
                        <a:lnTo>
                          <a:pt x="81" y="97"/>
                        </a:lnTo>
                        <a:lnTo>
                          <a:pt x="86" y="96"/>
                        </a:lnTo>
                        <a:lnTo>
                          <a:pt x="91" y="97"/>
                        </a:lnTo>
                        <a:lnTo>
                          <a:pt x="96" y="98"/>
                        </a:lnTo>
                        <a:lnTo>
                          <a:pt x="100" y="100"/>
                        </a:lnTo>
                        <a:lnTo>
                          <a:pt x="104" y="103"/>
                        </a:lnTo>
                        <a:lnTo>
                          <a:pt x="113" y="114"/>
                        </a:lnTo>
                        <a:lnTo>
                          <a:pt x="129" y="143"/>
                        </a:lnTo>
                        <a:lnTo>
                          <a:pt x="139" y="163"/>
                        </a:lnTo>
                        <a:lnTo>
                          <a:pt x="149" y="185"/>
                        </a:lnTo>
                        <a:lnTo>
                          <a:pt x="157" y="203"/>
                        </a:lnTo>
                        <a:lnTo>
                          <a:pt x="163" y="219"/>
                        </a:lnTo>
                        <a:lnTo>
                          <a:pt x="147" y="271"/>
                        </a:lnTo>
                        <a:lnTo>
                          <a:pt x="180" y="360"/>
                        </a:lnTo>
                        <a:lnTo>
                          <a:pt x="183" y="366"/>
                        </a:lnTo>
                        <a:lnTo>
                          <a:pt x="188" y="371"/>
                        </a:lnTo>
                        <a:lnTo>
                          <a:pt x="198" y="377"/>
                        </a:lnTo>
                        <a:lnTo>
                          <a:pt x="207" y="379"/>
                        </a:lnTo>
                        <a:lnTo>
                          <a:pt x="219" y="379"/>
                        </a:lnTo>
                        <a:lnTo>
                          <a:pt x="268" y="374"/>
                        </a:lnTo>
                        <a:lnTo>
                          <a:pt x="271" y="371"/>
                        </a:lnTo>
                        <a:lnTo>
                          <a:pt x="273" y="368"/>
                        </a:lnTo>
                        <a:lnTo>
                          <a:pt x="276" y="365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687" name="Freeform 231"/>
                  <p:cNvSpPr>
                    <a:spLocks/>
                  </p:cNvSpPr>
                  <p:nvPr/>
                </p:nvSpPr>
                <p:spPr bwMode="auto">
                  <a:xfrm>
                    <a:off x="3373" y="3512"/>
                    <a:ext cx="160" cy="186"/>
                  </a:xfrm>
                  <a:custGeom>
                    <a:avLst/>
                    <a:gdLst>
                      <a:gd name="T0" fmla="*/ 159 w 160"/>
                      <a:gd name="T1" fmla="*/ 177 h 187"/>
                      <a:gd name="T2" fmla="*/ 153 w 160"/>
                      <a:gd name="T3" fmla="*/ 160 h 187"/>
                      <a:gd name="T4" fmla="*/ 143 w 160"/>
                      <a:gd name="T5" fmla="*/ 138 h 187"/>
                      <a:gd name="T6" fmla="*/ 130 w 160"/>
                      <a:gd name="T7" fmla="*/ 110 h 187"/>
                      <a:gd name="T8" fmla="*/ 125 w 160"/>
                      <a:gd name="T9" fmla="*/ 100 h 187"/>
                      <a:gd name="T10" fmla="*/ 109 w 160"/>
                      <a:gd name="T11" fmla="*/ 72 h 187"/>
                      <a:gd name="T12" fmla="*/ 100 w 160"/>
                      <a:gd name="T13" fmla="*/ 61 h 187"/>
                      <a:gd name="T14" fmla="*/ 95 w 160"/>
                      <a:gd name="T15" fmla="*/ 57 h 187"/>
                      <a:gd name="T16" fmla="*/ 91 w 160"/>
                      <a:gd name="T17" fmla="*/ 55 h 187"/>
                      <a:gd name="T18" fmla="*/ 88 w 160"/>
                      <a:gd name="T19" fmla="*/ 54 h 187"/>
                      <a:gd name="T20" fmla="*/ 83 w 160"/>
                      <a:gd name="T21" fmla="*/ 54 h 187"/>
                      <a:gd name="T22" fmla="*/ 67 w 160"/>
                      <a:gd name="T23" fmla="*/ 55 h 187"/>
                      <a:gd name="T24" fmla="*/ 61 w 160"/>
                      <a:gd name="T25" fmla="*/ 56 h 187"/>
                      <a:gd name="T26" fmla="*/ 57 w 160"/>
                      <a:gd name="T27" fmla="*/ 56 h 187"/>
                      <a:gd name="T28" fmla="*/ 56 w 160"/>
                      <a:gd name="T29" fmla="*/ 55 h 187"/>
                      <a:gd name="T30" fmla="*/ 54 w 160"/>
                      <a:gd name="T31" fmla="*/ 54 h 187"/>
                      <a:gd name="T32" fmla="*/ 36 w 160"/>
                      <a:gd name="T33" fmla="*/ 35 h 187"/>
                      <a:gd name="T34" fmla="*/ 22 w 160"/>
                      <a:gd name="T35" fmla="*/ 18 h 187"/>
                      <a:gd name="T36" fmla="*/ 0 w 160"/>
                      <a:gd name="T37" fmla="*/ 0 h 187"/>
                      <a:gd name="T38" fmla="*/ 39 w 160"/>
                      <a:gd name="T39" fmla="*/ 67 h 187"/>
                      <a:gd name="T40" fmla="*/ 41 w 160"/>
                      <a:gd name="T41" fmla="*/ 69 h 187"/>
                      <a:gd name="T42" fmla="*/ 43 w 160"/>
                      <a:gd name="T43" fmla="*/ 71 h 187"/>
                      <a:gd name="T44" fmla="*/ 45 w 160"/>
                      <a:gd name="T45" fmla="*/ 73 h 187"/>
                      <a:gd name="T46" fmla="*/ 52 w 160"/>
                      <a:gd name="T47" fmla="*/ 73 h 187"/>
                      <a:gd name="T48" fmla="*/ 62 w 160"/>
                      <a:gd name="T49" fmla="*/ 75 h 187"/>
                      <a:gd name="T50" fmla="*/ 70 w 160"/>
                      <a:gd name="T51" fmla="*/ 75 h 187"/>
                      <a:gd name="T52" fmla="*/ 79 w 160"/>
                      <a:gd name="T53" fmla="*/ 75 h 187"/>
                      <a:gd name="T54" fmla="*/ 86 w 160"/>
                      <a:gd name="T55" fmla="*/ 75 h 187"/>
                      <a:gd name="T56" fmla="*/ 91 w 160"/>
                      <a:gd name="T57" fmla="*/ 75 h 187"/>
                      <a:gd name="T58" fmla="*/ 98 w 160"/>
                      <a:gd name="T59" fmla="*/ 74 h 187"/>
                      <a:gd name="T60" fmla="*/ 101 w 160"/>
                      <a:gd name="T61" fmla="*/ 76 h 187"/>
                      <a:gd name="T62" fmla="*/ 103 w 160"/>
                      <a:gd name="T63" fmla="*/ 78 h 187"/>
                      <a:gd name="T64" fmla="*/ 104 w 160"/>
                      <a:gd name="T65" fmla="*/ 81 h 187"/>
                      <a:gd name="T66" fmla="*/ 117 w 160"/>
                      <a:gd name="T67" fmla="*/ 105 h 187"/>
                      <a:gd name="T68" fmla="*/ 131 w 160"/>
                      <a:gd name="T69" fmla="*/ 132 h 187"/>
                      <a:gd name="T70" fmla="*/ 140 w 160"/>
                      <a:gd name="T71" fmla="*/ 152 h 187"/>
                      <a:gd name="T72" fmla="*/ 156 w 160"/>
                      <a:gd name="T73" fmla="*/ 186 h 187"/>
                      <a:gd name="T74" fmla="*/ 159 w 160"/>
                      <a:gd name="T75" fmla="*/ 177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60" h="187">
                        <a:moveTo>
                          <a:pt x="159" y="177"/>
                        </a:moveTo>
                        <a:lnTo>
                          <a:pt x="153" y="160"/>
                        </a:lnTo>
                        <a:lnTo>
                          <a:pt x="143" y="138"/>
                        </a:lnTo>
                        <a:lnTo>
                          <a:pt x="130" y="110"/>
                        </a:lnTo>
                        <a:lnTo>
                          <a:pt x="125" y="100"/>
                        </a:lnTo>
                        <a:lnTo>
                          <a:pt x="109" y="72"/>
                        </a:lnTo>
                        <a:lnTo>
                          <a:pt x="100" y="61"/>
                        </a:lnTo>
                        <a:lnTo>
                          <a:pt x="95" y="57"/>
                        </a:lnTo>
                        <a:lnTo>
                          <a:pt x="91" y="55"/>
                        </a:lnTo>
                        <a:lnTo>
                          <a:pt x="88" y="54"/>
                        </a:lnTo>
                        <a:lnTo>
                          <a:pt x="83" y="54"/>
                        </a:lnTo>
                        <a:lnTo>
                          <a:pt x="67" y="55"/>
                        </a:lnTo>
                        <a:lnTo>
                          <a:pt x="61" y="56"/>
                        </a:lnTo>
                        <a:lnTo>
                          <a:pt x="57" y="56"/>
                        </a:lnTo>
                        <a:lnTo>
                          <a:pt x="56" y="55"/>
                        </a:lnTo>
                        <a:lnTo>
                          <a:pt x="54" y="54"/>
                        </a:lnTo>
                        <a:lnTo>
                          <a:pt x="36" y="35"/>
                        </a:lnTo>
                        <a:lnTo>
                          <a:pt x="22" y="18"/>
                        </a:lnTo>
                        <a:lnTo>
                          <a:pt x="0" y="0"/>
                        </a:lnTo>
                        <a:lnTo>
                          <a:pt x="39" y="67"/>
                        </a:lnTo>
                        <a:lnTo>
                          <a:pt x="41" y="69"/>
                        </a:lnTo>
                        <a:lnTo>
                          <a:pt x="43" y="71"/>
                        </a:lnTo>
                        <a:lnTo>
                          <a:pt x="45" y="73"/>
                        </a:lnTo>
                        <a:lnTo>
                          <a:pt x="52" y="73"/>
                        </a:lnTo>
                        <a:lnTo>
                          <a:pt x="62" y="75"/>
                        </a:lnTo>
                        <a:lnTo>
                          <a:pt x="70" y="75"/>
                        </a:lnTo>
                        <a:lnTo>
                          <a:pt x="79" y="75"/>
                        </a:lnTo>
                        <a:lnTo>
                          <a:pt x="86" y="75"/>
                        </a:lnTo>
                        <a:lnTo>
                          <a:pt x="91" y="75"/>
                        </a:lnTo>
                        <a:lnTo>
                          <a:pt x="98" y="74"/>
                        </a:lnTo>
                        <a:lnTo>
                          <a:pt x="101" y="76"/>
                        </a:lnTo>
                        <a:lnTo>
                          <a:pt x="103" y="78"/>
                        </a:lnTo>
                        <a:lnTo>
                          <a:pt x="104" y="81"/>
                        </a:lnTo>
                        <a:lnTo>
                          <a:pt x="117" y="105"/>
                        </a:lnTo>
                        <a:lnTo>
                          <a:pt x="131" y="132"/>
                        </a:lnTo>
                        <a:lnTo>
                          <a:pt x="140" y="152"/>
                        </a:lnTo>
                        <a:lnTo>
                          <a:pt x="156" y="186"/>
                        </a:lnTo>
                        <a:lnTo>
                          <a:pt x="159" y="177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688" name="Freeform 232"/>
                  <p:cNvSpPr>
                    <a:spLocks/>
                  </p:cNvSpPr>
                  <p:nvPr/>
                </p:nvSpPr>
                <p:spPr bwMode="auto">
                  <a:xfrm>
                    <a:off x="3415" y="3469"/>
                    <a:ext cx="239" cy="314"/>
                  </a:xfrm>
                  <a:custGeom>
                    <a:avLst/>
                    <a:gdLst>
                      <a:gd name="T0" fmla="*/ 238 w 239"/>
                      <a:gd name="T1" fmla="*/ 313 h 314"/>
                      <a:gd name="T2" fmla="*/ 237 w 239"/>
                      <a:gd name="T3" fmla="*/ 304 h 314"/>
                      <a:gd name="T4" fmla="*/ 235 w 239"/>
                      <a:gd name="T5" fmla="*/ 295 h 314"/>
                      <a:gd name="T6" fmla="*/ 233 w 239"/>
                      <a:gd name="T7" fmla="*/ 288 h 314"/>
                      <a:gd name="T8" fmla="*/ 230 w 239"/>
                      <a:gd name="T9" fmla="*/ 279 h 314"/>
                      <a:gd name="T10" fmla="*/ 221 w 239"/>
                      <a:gd name="T11" fmla="*/ 257 h 314"/>
                      <a:gd name="T12" fmla="*/ 214 w 239"/>
                      <a:gd name="T13" fmla="*/ 239 h 314"/>
                      <a:gd name="T14" fmla="*/ 201 w 239"/>
                      <a:gd name="T15" fmla="*/ 210 h 314"/>
                      <a:gd name="T16" fmla="*/ 185 w 239"/>
                      <a:gd name="T17" fmla="*/ 180 h 314"/>
                      <a:gd name="T18" fmla="*/ 169 w 239"/>
                      <a:gd name="T19" fmla="*/ 146 h 314"/>
                      <a:gd name="T20" fmla="*/ 145 w 239"/>
                      <a:gd name="T21" fmla="*/ 107 h 314"/>
                      <a:gd name="T22" fmla="*/ 138 w 239"/>
                      <a:gd name="T23" fmla="*/ 96 h 314"/>
                      <a:gd name="T24" fmla="*/ 129 w 239"/>
                      <a:gd name="T25" fmla="*/ 84 h 314"/>
                      <a:gd name="T26" fmla="*/ 117 w 239"/>
                      <a:gd name="T27" fmla="*/ 67 h 314"/>
                      <a:gd name="T28" fmla="*/ 105 w 239"/>
                      <a:gd name="T29" fmla="*/ 53 h 314"/>
                      <a:gd name="T30" fmla="*/ 90 w 239"/>
                      <a:gd name="T31" fmla="*/ 36 h 314"/>
                      <a:gd name="T32" fmla="*/ 55 w 239"/>
                      <a:gd name="T33" fmla="*/ 1 h 314"/>
                      <a:gd name="T34" fmla="*/ 0 w 239"/>
                      <a:gd name="T35" fmla="*/ 0 h 314"/>
                      <a:gd name="T36" fmla="*/ 23 w 239"/>
                      <a:gd name="T37" fmla="*/ 22 h 314"/>
                      <a:gd name="T38" fmla="*/ 39 w 239"/>
                      <a:gd name="T39" fmla="*/ 39 h 314"/>
                      <a:gd name="T40" fmla="*/ 70 w 239"/>
                      <a:gd name="T41" fmla="*/ 75 h 314"/>
                      <a:gd name="T42" fmla="*/ 87 w 239"/>
                      <a:gd name="T43" fmla="*/ 95 h 314"/>
                      <a:gd name="T44" fmla="*/ 107 w 239"/>
                      <a:gd name="T45" fmla="*/ 127 h 314"/>
                      <a:gd name="T46" fmla="*/ 125 w 239"/>
                      <a:gd name="T47" fmla="*/ 161 h 314"/>
                      <a:gd name="T48" fmla="*/ 159 w 239"/>
                      <a:gd name="T49" fmla="*/ 239 h 314"/>
                      <a:gd name="T50" fmla="*/ 176 w 239"/>
                      <a:gd name="T51" fmla="*/ 280 h 314"/>
                      <a:gd name="T52" fmla="*/ 187 w 239"/>
                      <a:gd name="T53" fmla="*/ 313 h 314"/>
                      <a:gd name="T54" fmla="*/ 238 w 239"/>
                      <a:gd name="T55" fmla="*/ 313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39" h="314">
                        <a:moveTo>
                          <a:pt x="238" y="313"/>
                        </a:moveTo>
                        <a:lnTo>
                          <a:pt x="237" y="304"/>
                        </a:lnTo>
                        <a:lnTo>
                          <a:pt x="235" y="295"/>
                        </a:lnTo>
                        <a:lnTo>
                          <a:pt x="233" y="288"/>
                        </a:lnTo>
                        <a:lnTo>
                          <a:pt x="230" y="279"/>
                        </a:lnTo>
                        <a:lnTo>
                          <a:pt x="221" y="257"/>
                        </a:lnTo>
                        <a:lnTo>
                          <a:pt x="214" y="239"/>
                        </a:lnTo>
                        <a:lnTo>
                          <a:pt x="201" y="210"/>
                        </a:lnTo>
                        <a:lnTo>
                          <a:pt x="185" y="180"/>
                        </a:lnTo>
                        <a:lnTo>
                          <a:pt x="169" y="146"/>
                        </a:lnTo>
                        <a:lnTo>
                          <a:pt x="145" y="107"/>
                        </a:lnTo>
                        <a:lnTo>
                          <a:pt x="138" y="96"/>
                        </a:lnTo>
                        <a:lnTo>
                          <a:pt x="129" y="84"/>
                        </a:lnTo>
                        <a:lnTo>
                          <a:pt x="117" y="67"/>
                        </a:lnTo>
                        <a:lnTo>
                          <a:pt x="105" y="53"/>
                        </a:lnTo>
                        <a:lnTo>
                          <a:pt x="90" y="36"/>
                        </a:lnTo>
                        <a:lnTo>
                          <a:pt x="55" y="1"/>
                        </a:lnTo>
                        <a:lnTo>
                          <a:pt x="0" y="0"/>
                        </a:lnTo>
                        <a:lnTo>
                          <a:pt x="23" y="22"/>
                        </a:lnTo>
                        <a:lnTo>
                          <a:pt x="39" y="39"/>
                        </a:lnTo>
                        <a:lnTo>
                          <a:pt x="70" y="75"/>
                        </a:lnTo>
                        <a:lnTo>
                          <a:pt x="87" y="95"/>
                        </a:lnTo>
                        <a:lnTo>
                          <a:pt x="107" y="127"/>
                        </a:lnTo>
                        <a:lnTo>
                          <a:pt x="125" y="161"/>
                        </a:lnTo>
                        <a:lnTo>
                          <a:pt x="159" y="239"/>
                        </a:lnTo>
                        <a:lnTo>
                          <a:pt x="176" y="280"/>
                        </a:lnTo>
                        <a:lnTo>
                          <a:pt x="187" y="313"/>
                        </a:lnTo>
                        <a:lnTo>
                          <a:pt x="238" y="3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7699" name="Group 233"/>
                <p:cNvGrpSpPr>
                  <a:grpSpLocks/>
                </p:cNvGrpSpPr>
                <p:nvPr/>
              </p:nvGrpSpPr>
              <p:grpSpPr bwMode="auto">
                <a:xfrm>
                  <a:off x="3450" y="3634"/>
                  <a:ext cx="79" cy="68"/>
                  <a:chOff x="3450" y="3634"/>
                  <a:chExt cx="79" cy="68"/>
                </a:xfrm>
              </p:grpSpPr>
              <p:sp>
                <p:nvSpPr>
                  <p:cNvPr id="147690" name="Freeform 234"/>
                  <p:cNvSpPr>
                    <a:spLocks/>
                  </p:cNvSpPr>
                  <p:nvPr/>
                </p:nvSpPr>
                <p:spPr bwMode="auto">
                  <a:xfrm>
                    <a:off x="3450" y="3634"/>
                    <a:ext cx="51" cy="3"/>
                  </a:xfrm>
                  <a:custGeom>
                    <a:avLst/>
                    <a:gdLst>
                      <a:gd name="T0" fmla="*/ 50 w 51"/>
                      <a:gd name="T1" fmla="*/ 0 h 3"/>
                      <a:gd name="T2" fmla="*/ 0 w 51"/>
                      <a:gd name="T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1" h="3">
                        <a:moveTo>
                          <a:pt x="50" y="0"/>
                        </a:moveTo>
                        <a:lnTo>
                          <a:pt x="0" y="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691" name="Freeform 235"/>
                  <p:cNvSpPr>
                    <a:spLocks/>
                  </p:cNvSpPr>
                  <p:nvPr/>
                </p:nvSpPr>
                <p:spPr bwMode="auto">
                  <a:xfrm>
                    <a:off x="3456" y="3644"/>
                    <a:ext cx="49" cy="3"/>
                  </a:xfrm>
                  <a:custGeom>
                    <a:avLst/>
                    <a:gdLst>
                      <a:gd name="T0" fmla="*/ 48 w 49"/>
                      <a:gd name="T1" fmla="*/ 0 h 3"/>
                      <a:gd name="T2" fmla="*/ 0 w 49"/>
                      <a:gd name="T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9" h="3">
                        <a:moveTo>
                          <a:pt x="48" y="0"/>
                        </a:moveTo>
                        <a:lnTo>
                          <a:pt x="0" y="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692" name="Freeform 236"/>
                  <p:cNvSpPr>
                    <a:spLocks/>
                  </p:cNvSpPr>
                  <p:nvPr/>
                </p:nvSpPr>
                <p:spPr bwMode="auto">
                  <a:xfrm>
                    <a:off x="3461" y="3655"/>
                    <a:ext cx="48" cy="4"/>
                  </a:xfrm>
                  <a:custGeom>
                    <a:avLst/>
                    <a:gdLst>
                      <a:gd name="T0" fmla="*/ 47 w 48"/>
                      <a:gd name="T1" fmla="*/ 0 h 4"/>
                      <a:gd name="T2" fmla="*/ 0 w 48"/>
                      <a:gd name="T3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8" h="4">
                        <a:moveTo>
                          <a:pt x="47" y="0"/>
                        </a:moveTo>
                        <a:lnTo>
                          <a:pt x="0" y="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693" name="Freeform 237"/>
                  <p:cNvSpPr>
                    <a:spLocks/>
                  </p:cNvSpPr>
                  <p:nvPr/>
                </p:nvSpPr>
                <p:spPr bwMode="auto">
                  <a:xfrm>
                    <a:off x="3468" y="3665"/>
                    <a:ext cx="46" cy="4"/>
                  </a:xfrm>
                  <a:custGeom>
                    <a:avLst/>
                    <a:gdLst>
                      <a:gd name="T0" fmla="*/ 46 w 47"/>
                      <a:gd name="T1" fmla="*/ 0 h 4"/>
                      <a:gd name="T2" fmla="*/ 0 w 47"/>
                      <a:gd name="T3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7" h="4">
                        <a:moveTo>
                          <a:pt x="46" y="0"/>
                        </a:moveTo>
                        <a:lnTo>
                          <a:pt x="0" y="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694" name="Freeform 238"/>
                  <p:cNvSpPr>
                    <a:spLocks/>
                  </p:cNvSpPr>
                  <p:nvPr/>
                </p:nvSpPr>
                <p:spPr bwMode="auto">
                  <a:xfrm>
                    <a:off x="3474" y="3676"/>
                    <a:ext cx="46" cy="4"/>
                  </a:xfrm>
                  <a:custGeom>
                    <a:avLst/>
                    <a:gdLst>
                      <a:gd name="T0" fmla="*/ 45 w 46"/>
                      <a:gd name="T1" fmla="*/ 0 h 4"/>
                      <a:gd name="T2" fmla="*/ 0 w 46"/>
                      <a:gd name="T3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6" h="4">
                        <a:moveTo>
                          <a:pt x="45" y="0"/>
                        </a:moveTo>
                        <a:lnTo>
                          <a:pt x="0" y="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695" name="Freeform 239"/>
                  <p:cNvSpPr>
                    <a:spLocks/>
                  </p:cNvSpPr>
                  <p:nvPr/>
                </p:nvSpPr>
                <p:spPr bwMode="auto">
                  <a:xfrm>
                    <a:off x="3479" y="3686"/>
                    <a:ext cx="45" cy="5"/>
                  </a:xfrm>
                  <a:custGeom>
                    <a:avLst/>
                    <a:gdLst>
                      <a:gd name="T0" fmla="*/ 44 w 45"/>
                      <a:gd name="T1" fmla="*/ 0 h 5"/>
                      <a:gd name="T2" fmla="*/ 0 w 45"/>
                      <a:gd name="T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5" h="5">
                        <a:moveTo>
                          <a:pt x="44" y="0"/>
                        </a:moveTo>
                        <a:lnTo>
                          <a:pt x="0" y="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696" name="Freeform 240"/>
                  <p:cNvSpPr>
                    <a:spLocks/>
                  </p:cNvSpPr>
                  <p:nvPr/>
                </p:nvSpPr>
                <p:spPr bwMode="auto">
                  <a:xfrm>
                    <a:off x="3484" y="3697"/>
                    <a:ext cx="44" cy="5"/>
                  </a:xfrm>
                  <a:custGeom>
                    <a:avLst/>
                    <a:gdLst>
                      <a:gd name="T0" fmla="*/ 43 w 44"/>
                      <a:gd name="T1" fmla="*/ 0 h 5"/>
                      <a:gd name="T2" fmla="*/ 0 w 44"/>
                      <a:gd name="T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4" h="5">
                        <a:moveTo>
                          <a:pt x="43" y="0"/>
                        </a:moveTo>
                        <a:lnTo>
                          <a:pt x="0" y="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  <p:grpSp>
            <p:nvGrpSpPr>
              <p:cNvPr id="27694" name="Group 241"/>
              <p:cNvGrpSpPr>
                <a:grpSpLocks/>
              </p:cNvGrpSpPr>
              <p:nvPr/>
            </p:nvGrpSpPr>
            <p:grpSpPr bwMode="auto">
              <a:xfrm>
                <a:off x="3613" y="3802"/>
                <a:ext cx="23" cy="15"/>
                <a:chOff x="3613" y="3802"/>
                <a:chExt cx="23" cy="15"/>
              </a:xfrm>
            </p:grpSpPr>
            <p:sp>
              <p:nvSpPr>
                <p:cNvPr id="147698" name="Freeform 242"/>
                <p:cNvSpPr>
                  <a:spLocks/>
                </p:cNvSpPr>
                <p:nvPr/>
              </p:nvSpPr>
              <p:spPr bwMode="auto">
                <a:xfrm>
                  <a:off x="3613" y="3802"/>
                  <a:ext cx="23" cy="14"/>
                </a:xfrm>
                <a:custGeom>
                  <a:avLst/>
                  <a:gdLst>
                    <a:gd name="T0" fmla="*/ 22 w 23"/>
                    <a:gd name="T1" fmla="*/ 0 h 15"/>
                    <a:gd name="T2" fmla="*/ 3 w 23"/>
                    <a:gd name="T3" fmla="*/ 0 h 15"/>
                    <a:gd name="T4" fmla="*/ 0 w 23"/>
                    <a:gd name="T5" fmla="*/ 14 h 15"/>
                    <a:gd name="T6" fmla="*/ 19 w 23"/>
                    <a:gd name="T7" fmla="*/ 13 h 15"/>
                    <a:gd name="T8" fmla="*/ 22 w 2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22" y="0"/>
                      </a:moveTo>
                      <a:lnTo>
                        <a:pt x="3" y="0"/>
                      </a:lnTo>
                      <a:lnTo>
                        <a:pt x="0" y="14"/>
                      </a:lnTo>
                      <a:lnTo>
                        <a:pt x="19" y="13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  <p:sp>
              <p:nvSpPr>
                <p:cNvPr id="147699" name="Freeform 243"/>
                <p:cNvSpPr>
                  <a:spLocks/>
                </p:cNvSpPr>
                <p:nvPr/>
              </p:nvSpPr>
              <p:spPr bwMode="auto">
                <a:xfrm>
                  <a:off x="3613" y="3806"/>
                  <a:ext cx="20" cy="9"/>
                </a:xfrm>
                <a:custGeom>
                  <a:avLst/>
                  <a:gdLst>
                    <a:gd name="T0" fmla="*/ 19 w 20"/>
                    <a:gd name="T1" fmla="*/ 0 h 9"/>
                    <a:gd name="T2" fmla="*/ 17 w 20"/>
                    <a:gd name="T3" fmla="*/ 8 h 9"/>
                    <a:gd name="T4" fmla="*/ 0 w 20"/>
                    <a:gd name="T5" fmla="*/ 8 h 9"/>
                    <a:gd name="T6" fmla="*/ 2 w 20"/>
                    <a:gd name="T7" fmla="*/ 0 h 9"/>
                    <a:gd name="T8" fmla="*/ 19 w 20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9">
                      <a:moveTo>
                        <a:pt x="19" y="0"/>
                      </a:moveTo>
                      <a:lnTo>
                        <a:pt x="17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27672" name="Group 244"/>
            <p:cNvGrpSpPr>
              <a:grpSpLocks/>
            </p:cNvGrpSpPr>
            <p:nvPr/>
          </p:nvGrpSpPr>
          <p:grpSpPr bwMode="auto">
            <a:xfrm>
              <a:off x="3609" y="3806"/>
              <a:ext cx="41" cy="164"/>
              <a:chOff x="3609" y="3806"/>
              <a:chExt cx="41" cy="164"/>
            </a:xfrm>
          </p:grpSpPr>
          <p:grpSp>
            <p:nvGrpSpPr>
              <p:cNvPr id="27673" name="Group 245"/>
              <p:cNvGrpSpPr>
                <a:grpSpLocks/>
              </p:cNvGrpSpPr>
              <p:nvPr/>
            </p:nvGrpSpPr>
            <p:grpSpPr bwMode="auto">
              <a:xfrm>
                <a:off x="3620" y="3882"/>
                <a:ext cx="30" cy="88"/>
                <a:chOff x="3620" y="3882"/>
                <a:chExt cx="30" cy="88"/>
              </a:xfrm>
            </p:grpSpPr>
            <p:grpSp>
              <p:nvGrpSpPr>
                <p:cNvPr id="27684" name="Group 246"/>
                <p:cNvGrpSpPr>
                  <a:grpSpLocks/>
                </p:cNvGrpSpPr>
                <p:nvPr/>
              </p:nvGrpSpPr>
              <p:grpSpPr bwMode="auto">
                <a:xfrm>
                  <a:off x="3627" y="3933"/>
                  <a:ext cx="23" cy="37"/>
                  <a:chOff x="3627" y="3933"/>
                  <a:chExt cx="23" cy="37"/>
                </a:xfrm>
              </p:grpSpPr>
              <p:sp>
                <p:nvSpPr>
                  <p:cNvPr id="147703" name="Freeform 247"/>
                  <p:cNvSpPr>
                    <a:spLocks/>
                  </p:cNvSpPr>
                  <p:nvPr/>
                </p:nvSpPr>
                <p:spPr bwMode="auto">
                  <a:xfrm>
                    <a:off x="3630" y="3934"/>
                    <a:ext cx="14" cy="14"/>
                  </a:xfrm>
                  <a:custGeom>
                    <a:avLst/>
                    <a:gdLst>
                      <a:gd name="T0" fmla="*/ 13 w 14"/>
                      <a:gd name="T1" fmla="*/ 0 h 14"/>
                      <a:gd name="T2" fmla="*/ 13 w 14"/>
                      <a:gd name="T3" fmla="*/ 7 h 14"/>
                      <a:gd name="T4" fmla="*/ 10 w 14"/>
                      <a:gd name="T5" fmla="*/ 9 h 14"/>
                      <a:gd name="T6" fmla="*/ 8 w 14"/>
                      <a:gd name="T7" fmla="*/ 9 h 14"/>
                      <a:gd name="T8" fmla="*/ 6 w 14"/>
                      <a:gd name="T9" fmla="*/ 10 h 14"/>
                      <a:gd name="T10" fmla="*/ 5 w 14"/>
                      <a:gd name="T11" fmla="*/ 11 h 14"/>
                      <a:gd name="T12" fmla="*/ 3 w 14"/>
                      <a:gd name="T13" fmla="*/ 13 h 14"/>
                      <a:gd name="T14" fmla="*/ 1 w 14"/>
                      <a:gd name="T15" fmla="*/ 10 h 14"/>
                      <a:gd name="T16" fmla="*/ 0 w 14"/>
                      <a:gd name="T17" fmla="*/ 9 h 14"/>
                      <a:gd name="T18" fmla="*/ 0 w 14"/>
                      <a:gd name="T19" fmla="*/ 8 h 14"/>
                      <a:gd name="T20" fmla="*/ 0 w 14"/>
                      <a:gd name="T21" fmla="*/ 6 h 14"/>
                      <a:gd name="T22" fmla="*/ 1 w 14"/>
                      <a:gd name="T23" fmla="*/ 4 h 14"/>
                      <a:gd name="T24" fmla="*/ 3 w 14"/>
                      <a:gd name="T25" fmla="*/ 3 h 14"/>
                      <a:gd name="T26" fmla="*/ 6 w 14"/>
                      <a:gd name="T27" fmla="*/ 1 h 14"/>
                      <a:gd name="T28" fmla="*/ 9 w 14"/>
                      <a:gd name="T29" fmla="*/ 1 h 14"/>
                      <a:gd name="T30" fmla="*/ 13 w 14"/>
                      <a:gd name="T3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4">
                        <a:moveTo>
                          <a:pt x="13" y="0"/>
                        </a:moveTo>
                        <a:lnTo>
                          <a:pt x="13" y="7"/>
                        </a:lnTo>
                        <a:lnTo>
                          <a:pt x="10" y="9"/>
                        </a:lnTo>
                        <a:lnTo>
                          <a:pt x="8" y="9"/>
                        </a:lnTo>
                        <a:lnTo>
                          <a:pt x="6" y="10"/>
                        </a:lnTo>
                        <a:lnTo>
                          <a:pt x="5" y="11"/>
                        </a:lnTo>
                        <a:lnTo>
                          <a:pt x="3" y="13"/>
                        </a:lnTo>
                        <a:lnTo>
                          <a:pt x="1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1" y="4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704" name="Freeform 248"/>
                  <p:cNvSpPr>
                    <a:spLocks/>
                  </p:cNvSpPr>
                  <p:nvPr/>
                </p:nvSpPr>
                <p:spPr bwMode="auto">
                  <a:xfrm>
                    <a:off x="3626" y="3933"/>
                    <a:ext cx="23" cy="37"/>
                  </a:xfrm>
                  <a:custGeom>
                    <a:avLst/>
                    <a:gdLst>
                      <a:gd name="T0" fmla="*/ 18 w 23"/>
                      <a:gd name="T1" fmla="*/ 0 h 37"/>
                      <a:gd name="T2" fmla="*/ 14 w 23"/>
                      <a:gd name="T3" fmla="*/ 1 h 37"/>
                      <a:gd name="T4" fmla="*/ 10 w 23"/>
                      <a:gd name="T5" fmla="*/ 2 h 37"/>
                      <a:gd name="T6" fmla="*/ 6 w 23"/>
                      <a:gd name="T7" fmla="*/ 4 h 37"/>
                      <a:gd name="T8" fmla="*/ 3 w 23"/>
                      <a:gd name="T9" fmla="*/ 6 h 37"/>
                      <a:gd name="T10" fmla="*/ 1 w 23"/>
                      <a:gd name="T11" fmla="*/ 8 h 37"/>
                      <a:gd name="T12" fmla="*/ 0 w 23"/>
                      <a:gd name="T13" fmla="*/ 10 h 37"/>
                      <a:gd name="T14" fmla="*/ 0 w 23"/>
                      <a:gd name="T15" fmla="*/ 16 h 37"/>
                      <a:gd name="T16" fmla="*/ 0 w 23"/>
                      <a:gd name="T17" fmla="*/ 21 h 37"/>
                      <a:gd name="T18" fmla="*/ 0 w 23"/>
                      <a:gd name="T19" fmla="*/ 24 h 37"/>
                      <a:gd name="T20" fmla="*/ 1 w 23"/>
                      <a:gd name="T21" fmla="*/ 25 h 37"/>
                      <a:gd name="T22" fmla="*/ 3 w 23"/>
                      <a:gd name="T23" fmla="*/ 27 h 37"/>
                      <a:gd name="T24" fmla="*/ 5 w 23"/>
                      <a:gd name="T25" fmla="*/ 29 h 37"/>
                      <a:gd name="T26" fmla="*/ 8 w 23"/>
                      <a:gd name="T27" fmla="*/ 31 h 37"/>
                      <a:gd name="T28" fmla="*/ 11 w 23"/>
                      <a:gd name="T29" fmla="*/ 33 h 37"/>
                      <a:gd name="T30" fmla="*/ 15 w 23"/>
                      <a:gd name="T31" fmla="*/ 35 h 37"/>
                      <a:gd name="T32" fmla="*/ 19 w 23"/>
                      <a:gd name="T33" fmla="*/ 36 h 37"/>
                      <a:gd name="T34" fmla="*/ 22 w 23"/>
                      <a:gd name="T35" fmla="*/ 36 h 37"/>
                      <a:gd name="T36" fmla="*/ 22 w 23"/>
                      <a:gd name="T37" fmla="*/ 23 h 37"/>
                      <a:gd name="T38" fmla="*/ 18 w 23"/>
                      <a:gd name="T39" fmla="*/ 22 h 37"/>
                      <a:gd name="T40" fmla="*/ 14 w 23"/>
                      <a:gd name="T41" fmla="*/ 21 h 37"/>
                      <a:gd name="T42" fmla="*/ 12 w 23"/>
                      <a:gd name="T43" fmla="*/ 20 h 37"/>
                      <a:gd name="T44" fmla="*/ 10 w 23"/>
                      <a:gd name="T45" fmla="*/ 19 h 37"/>
                      <a:gd name="T46" fmla="*/ 7 w 23"/>
                      <a:gd name="T47" fmla="*/ 17 h 37"/>
                      <a:gd name="T48" fmla="*/ 6 w 23"/>
                      <a:gd name="T49" fmla="*/ 15 h 37"/>
                      <a:gd name="T50" fmla="*/ 5 w 23"/>
                      <a:gd name="T51" fmla="*/ 13 h 37"/>
                      <a:gd name="T52" fmla="*/ 4 w 23"/>
                      <a:gd name="T53" fmla="*/ 10 h 37"/>
                      <a:gd name="T54" fmla="*/ 4 w 23"/>
                      <a:gd name="T55" fmla="*/ 7 h 37"/>
                      <a:gd name="T56" fmla="*/ 6 w 23"/>
                      <a:gd name="T57" fmla="*/ 5 h 37"/>
                      <a:gd name="T58" fmla="*/ 10 w 23"/>
                      <a:gd name="T59" fmla="*/ 3 h 37"/>
                      <a:gd name="T60" fmla="*/ 14 w 23"/>
                      <a:gd name="T61" fmla="*/ 1 h 37"/>
                      <a:gd name="T62" fmla="*/ 18 w 23"/>
                      <a:gd name="T63" fmla="*/ 0 h 37"/>
                      <a:gd name="T64" fmla="*/ 18 w 23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" h="37">
                        <a:moveTo>
                          <a:pt x="18" y="0"/>
                        </a:moveTo>
                        <a:lnTo>
                          <a:pt x="14" y="1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5" y="29"/>
                        </a:lnTo>
                        <a:lnTo>
                          <a:pt x="8" y="31"/>
                        </a:lnTo>
                        <a:lnTo>
                          <a:pt x="11" y="33"/>
                        </a:lnTo>
                        <a:lnTo>
                          <a:pt x="15" y="35"/>
                        </a:lnTo>
                        <a:lnTo>
                          <a:pt x="19" y="36"/>
                        </a:lnTo>
                        <a:lnTo>
                          <a:pt x="22" y="36"/>
                        </a:lnTo>
                        <a:lnTo>
                          <a:pt x="22" y="23"/>
                        </a:lnTo>
                        <a:lnTo>
                          <a:pt x="18" y="22"/>
                        </a:lnTo>
                        <a:lnTo>
                          <a:pt x="14" y="21"/>
                        </a:lnTo>
                        <a:lnTo>
                          <a:pt x="12" y="20"/>
                        </a:lnTo>
                        <a:lnTo>
                          <a:pt x="10" y="19"/>
                        </a:lnTo>
                        <a:lnTo>
                          <a:pt x="7" y="17"/>
                        </a:lnTo>
                        <a:lnTo>
                          <a:pt x="6" y="15"/>
                        </a:lnTo>
                        <a:lnTo>
                          <a:pt x="5" y="13"/>
                        </a:lnTo>
                        <a:lnTo>
                          <a:pt x="4" y="10"/>
                        </a:lnTo>
                        <a:lnTo>
                          <a:pt x="4" y="7"/>
                        </a:lnTo>
                        <a:lnTo>
                          <a:pt x="6" y="5"/>
                        </a:lnTo>
                        <a:lnTo>
                          <a:pt x="10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7685" name="Group 249"/>
                <p:cNvGrpSpPr>
                  <a:grpSpLocks/>
                </p:cNvGrpSpPr>
                <p:nvPr/>
              </p:nvGrpSpPr>
              <p:grpSpPr bwMode="auto">
                <a:xfrm>
                  <a:off x="3625" y="3908"/>
                  <a:ext cx="22" cy="37"/>
                  <a:chOff x="3625" y="3908"/>
                  <a:chExt cx="22" cy="37"/>
                </a:xfrm>
              </p:grpSpPr>
              <p:sp>
                <p:nvSpPr>
                  <p:cNvPr id="147706" name="Freeform 250"/>
                  <p:cNvSpPr>
                    <a:spLocks/>
                  </p:cNvSpPr>
                  <p:nvPr/>
                </p:nvSpPr>
                <p:spPr bwMode="auto">
                  <a:xfrm>
                    <a:off x="3627" y="3908"/>
                    <a:ext cx="14" cy="14"/>
                  </a:xfrm>
                  <a:custGeom>
                    <a:avLst/>
                    <a:gdLst>
                      <a:gd name="T0" fmla="*/ 13 w 14"/>
                      <a:gd name="T1" fmla="*/ 0 h 15"/>
                      <a:gd name="T2" fmla="*/ 13 w 14"/>
                      <a:gd name="T3" fmla="*/ 8 h 15"/>
                      <a:gd name="T4" fmla="*/ 10 w 14"/>
                      <a:gd name="T5" fmla="*/ 9 h 15"/>
                      <a:gd name="T6" fmla="*/ 8 w 14"/>
                      <a:gd name="T7" fmla="*/ 10 h 15"/>
                      <a:gd name="T8" fmla="*/ 7 w 14"/>
                      <a:gd name="T9" fmla="*/ 11 h 15"/>
                      <a:gd name="T10" fmla="*/ 5 w 14"/>
                      <a:gd name="T11" fmla="*/ 12 h 15"/>
                      <a:gd name="T12" fmla="*/ 3 w 14"/>
                      <a:gd name="T13" fmla="*/ 14 h 15"/>
                      <a:gd name="T14" fmla="*/ 1 w 14"/>
                      <a:gd name="T15" fmla="*/ 11 h 15"/>
                      <a:gd name="T16" fmla="*/ 1 w 14"/>
                      <a:gd name="T17" fmla="*/ 10 h 15"/>
                      <a:gd name="T18" fmla="*/ 0 w 14"/>
                      <a:gd name="T19" fmla="*/ 8 h 15"/>
                      <a:gd name="T20" fmla="*/ 0 w 14"/>
                      <a:gd name="T21" fmla="*/ 7 h 15"/>
                      <a:gd name="T22" fmla="*/ 2 w 14"/>
                      <a:gd name="T23" fmla="*/ 5 h 15"/>
                      <a:gd name="T24" fmla="*/ 3 w 14"/>
                      <a:gd name="T25" fmla="*/ 4 h 15"/>
                      <a:gd name="T26" fmla="*/ 7 w 14"/>
                      <a:gd name="T27" fmla="*/ 2 h 15"/>
                      <a:gd name="T28" fmla="*/ 9 w 14"/>
                      <a:gd name="T29" fmla="*/ 1 h 15"/>
                      <a:gd name="T30" fmla="*/ 13 w 14"/>
                      <a:gd name="T31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5">
                        <a:moveTo>
                          <a:pt x="13" y="0"/>
                        </a:moveTo>
                        <a:lnTo>
                          <a:pt x="13" y="8"/>
                        </a:lnTo>
                        <a:lnTo>
                          <a:pt x="10" y="9"/>
                        </a:lnTo>
                        <a:lnTo>
                          <a:pt x="8" y="10"/>
                        </a:lnTo>
                        <a:lnTo>
                          <a:pt x="7" y="11"/>
                        </a:lnTo>
                        <a:lnTo>
                          <a:pt x="5" y="12"/>
                        </a:lnTo>
                        <a:lnTo>
                          <a:pt x="3" y="14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3" y="4"/>
                        </a:lnTo>
                        <a:lnTo>
                          <a:pt x="7" y="2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707" name="Freeform 251"/>
                  <p:cNvSpPr>
                    <a:spLocks/>
                  </p:cNvSpPr>
                  <p:nvPr/>
                </p:nvSpPr>
                <p:spPr bwMode="auto">
                  <a:xfrm>
                    <a:off x="3624" y="3908"/>
                    <a:ext cx="22" cy="37"/>
                  </a:xfrm>
                  <a:custGeom>
                    <a:avLst/>
                    <a:gdLst>
                      <a:gd name="T0" fmla="*/ 17 w 22"/>
                      <a:gd name="T1" fmla="*/ 0 h 37"/>
                      <a:gd name="T2" fmla="*/ 13 w 22"/>
                      <a:gd name="T3" fmla="*/ 1 h 37"/>
                      <a:gd name="T4" fmla="*/ 9 w 22"/>
                      <a:gd name="T5" fmla="*/ 2 h 37"/>
                      <a:gd name="T6" fmla="*/ 5 w 22"/>
                      <a:gd name="T7" fmla="*/ 4 h 37"/>
                      <a:gd name="T8" fmla="*/ 3 w 22"/>
                      <a:gd name="T9" fmla="*/ 6 h 37"/>
                      <a:gd name="T10" fmla="*/ 1 w 22"/>
                      <a:gd name="T11" fmla="*/ 8 h 37"/>
                      <a:gd name="T12" fmla="*/ 0 w 22"/>
                      <a:gd name="T13" fmla="*/ 10 h 37"/>
                      <a:gd name="T14" fmla="*/ 0 w 22"/>
                      <a:gd name="T15" fmla="*/ 16 h 37"/>
                      <a:gd name="T16" fmla="*/ 0 w 22"/>
                      <a:gd name="T17" fmla="*/ 22 h 37"/>
                      <a:gd name="T18" fmla="*/ 0 w 22"/>
                      <a:gd name="T19" fmla="*/ 23 h 37"/>
                      <a:gd name="T20" fmla="*/ 1 w 22"/>
                      <a:gd name="T21" fmla="*/ 25 h 37"/>
                      <a:gd name="T22" fmla="*/ 3 w 22"/>
                      <a:gd name="T23" fmla="*/ 27 h 37"/>
                      <a:gd name="T24" fmla="*/ 5 w 22"/>
                      <a:gd name="T25" fmla="*/ 29 h 37"/>
                      <a:gd name="T26" fmla="*/ 7 w 22"/>
                      <a:gd name="T27" fmla="*/ 31 h 37"/>
                      <a:gd name="T28" fmla="*/ 10 w 22"/>
                      <a:gd name="T29" fmla="*/ 32 h 37"/>
                      <a:gd name="T30" fmla="*/ 14 w 22"/>
                      <a:gd name="T31" fmla="*/ 34 h 37"/>
                      <a:gd name="T32" fmla="*/ 18 w 22"/>
                      <a:gd name="T33" fmla="*/ 36 h 37"/>
                      <a:gd name="T34" fmla="*/ 21 w 22"/>
                      <a:gd name="T35" fmla="*/ 36 h 37"/>
                      <a:gd name="T36" fmla="*/ 21 w 22"/>
                      <a:gd name="T37" fmla="*/ 23 h 37"/>
                      <a:gd name="T38" fmla="*/ 17 w 22"/>
                      <a:gd name="T39" fmla="*/ 22 h 37"/>
                      <a:gd name="T40" fmla="*/ 14 w 22"/>
                      <a:gd name="T41" fmla="*/ 21 h 37"/>
                      <a:gd name="T42" fmla="*/ 11 w 22"/>
                      <a:gd name="T43" fmla="*/ 20 h 37"/>
                      <a:gd name="T44" fmla="*/ 9 w 22"/>
                      <a:gd name="T45" fmla="*/ 18 h 37"/>
                      <a:gd name="T46" fmla="*/ 7 w 22"/>
                      <a:gd name="T47" fmla="*/ 17 h 37"/>
                      <a:gd name="T48" fmla="*/ 5 w 22"/>
                      <a:gd name="T49" fmla="*/ 15 h 37"/>
                      <a:gd name="T50" fmla="*/ 4 w 22"/>
                      <a:gd name="T51" fmla="*/ 13 h 37"/>
                      <a:gd name="T52" fmla="*/ 3 w 22"/>
                      <a:gd name="T53" fmla="*/ 10 h 37"/>
                      <a:gd name="T54" fmla="*/ 4 w 22"/>
                      <a:gd name="T55" fmla="*/ 8 h 37"/>
                      <a:gd name="T56" fmla="*/ 5 w 22"/>
                      <a:gd name="T57" fmla="*/ 5 h 37"/>
                      <a:gd name="T58" fmla="*/ 9 w 22"/>
                      <a:gd name="T59" fmla="*/ 3 h 37"/>
                      <a:gd name="T60" fmla="*/ 14 w 22"/>
                      <a:gd name="T61" fmla="*/ 2 h 37"/>
                      <a:gd name="T62" fmla="*/ 17 w 22"/>
                      <a:gd name="T63" fmla="*/ 1 h 37"/>
                      <a:gd name="T64" fmla="*/ 17 w 22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2" h="37">
                        <a:moveTo>
                          <a:pt x="17" y="0"/>
                        </a:moveTo>
                        <a:lnTo>
                          <a:pt x="13" y="1"/>
                        </a:lnTo>
                        <a:lnTo>
                          <a:pt x="9" y="2"/>
                        </a:lnTo>
                        <a:lnTo>
                          <a:pt x="5" y="4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5" y="29"/>
                        </a:lnTo>
                        <a:lnTo>
                          <a:pt x="7" y="31"/>
                        </a:lnTo>
                        <a:lnTo>
                          <a:pt x="10" y="32"/>
                        </a:lnTo>
                        <a:lnTo>
                          <a:pt x="14" y="34"/>
                        </a:lnTo>
                        <a:lnTo>
                          <a:pt x="18" y="36"/>
                        </a:lnTo>
                        <a:lnTo>
                          <a:pt x="21" y="36"/>
                        </a:lnTo>
                        <a:lnTo>
                          <a:pt x="21" y="23"/>
                        </a:lnTo>
                        <a:lnTo>
                          <a:pt x="17" y="22"/>
                        </a:lnTo>
                        <a:lnTo>
                          <a:pt x="14" y="21"/>
                        </a:lnTo>
                        <a:lnTo>
                          <a:pt x="11" y="20"/>
                        </a:lnTo>
                        <a:lnTo>
                          <a:pt x="9" y="18"/>
                        </a:lnTo>
                        <a:lnTo>
                          <a:pt x="7" y="17"/>
                        </a:lnTo>
                        <a:lnTo>
                          <a:pt x="5" y="15"/>
                        </a:lnTo>
                        <a:lnTo>
                          <a:pt x="4" y="13"/>
                        </a:lnTo>
                        <a:lnTo>
                          <a:pt x="3" y="10"/>
                        </a:lnTo>
                        <a:lnTo>
                          <a:pt x="4" y="8"/>
                        </a:lnTo>
                        <a:lnTo>
                          <a:pt x="5" y="5"/>
                        </a:lnTo>
                        <a:lnTo>
                          <a:pt x="9" y="3"/>
                        </a:lnTo>
                        <a:lnTo>
                          <a:pt x="14" y="2"/>
                        </a:lnTo>
                        <a:lnTo>
                          <a:pt x="17" y="1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7686" name="Group 252"/>
                <p:cNvGrpSpPr>
                  <a:grpSpLocks/>
                </p:cNvGrpSpPr>
                <p:nvPr/>
              </p:nvGrpSpPr>
              <p:grpSpPr bwMode="auto">
                <a:xfrm>
                  <a:off x="3620" y="3882"/>
                  <a:ext cx="23" cy="37"/>
                  <a:chOff x="3620" y="3882"/>
                  <a:chExt cx="23" cy="37"/>
                </a:xfrm>
              </p:grpSpPr>
              <p:sp>
                <p:nvSpPr>
                  <p:cNvPr id="147709" name="Freeform 253"/>
                  <p:cNvSpPr>
                    <a:spLocks/>
                  </p:cNvSpPr>
                  <p:nvPr/>
                </p:nvSpPr>
                <p:spPr bwMode="auto">
                  <a:xfrm>
                    <a:off x="3623" y="3883"/>
                    <a:ext cx="14" cy="14"/>
                  </a:xfrm>
                  <a:custGeom>
                    <a:avLst/>
                    <a:gdLst>
                      <a:gd name="T0" fmla="*/ 12 w 13"/>
                      <a:gd name="T1" fmla="*/ 0 h 14"/>
                      <a:gd name="T2" fmla="*/ 12 w 13"/>
                      <a:gd name="T3" fmla="*/ 7 h 14"/>
                      <a:gd name="T4" fmla="*/ 9 w 13"/>
                      <a:gd name="T5" fmla="*/ 8 h 14"/>
                      <a:gd name="T6" fmla="*/ 8 w 13"/>
                      <a:gd name="T7" fmla="*/ 9 h 14"/>
                      <a:gd name="T8" fmla="*/ 6 w 13"/>
                      <a:gd name="T9" fmla="*/ 10 h 14"/>
                      <a:gd name="T10" fmla="*/ 5 w 13"/>
                      <a:gd name="T11" fmla="*/ 11 h 14"/>
                      <a:gd name="T12" fmla="*/ 3 w 13"/>
                      <a:gd name="T13" fmla="*/ 13 h 14"/>
                      <a:gd name="T14" fmla="*/ 1 w 13"/>
                      <a:gd name="T15" fmla="*/ 10 h 14"/>
                      <a:gd name="T16" fmla="*/ 0 w 13"/>
                      <a:gd name="T17" fmla="*/ 9 h 14"/>
                      <a:gd name="T18" fmla="*/ 0 w 13"/>
                      <a:gd name="T19" fmla="*/ 8 h 14"/>
                      <a:gd name="T20" fmla="*/ 0 w 13"/>
                      <a:gd name="T21" fmla="*/ 6 h 14"/>
                      <a:gd name="T22" fmla="*/ 1 w 13"/>
                      <a:gd name="T23" fmla="*/ 4 h 14"/>
                      <a:gd name="T24" fmla="*/ 3 w 13"/>
                      <a:gd name="T25" fmla="*/ 3 h 14"/>
                      <a:gd name="T26" fmla="*/ 6 w 13"/>
                      <a:gd name="T27" fmla="*/ 1 h 14"/>
                      <a:gd name="T28" fmla="*/ 8 w 13"/>
                      <a:gd name="T29" fmla="*/ 1 h 14"/>
                      <a:gd name="T30" fmla="*/ 12 w 13"/>
                      <a:gd name="T3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" h="14">
                        <a:moveTo>
                          <a:pt x="12" y="0"/>
                        </a:moveTo>
                        <a:lnTo>
                          <a:pt x="12" y="7"/>
                        </a:lnTo>
                        <a:lnTo>
                          <a:pt x="9" y="8"/>
                        </a:lnTo>
                        <a:lnTo>
                          <a:pt x="8" y="9"/>
                        </a:lnTo>
                        <a:lnTo>
                          <a:pt x="6" y="10"/>
                        </a:lnTo>
                        <a:lnTo>
                          <a:pt x="5" y="11"/>
                        </a:lnTo>
                        <a:lnTo>
                          <a:pt x="3" y="13"/>
                        </a:lnTo>
                        <a:lnTo>
                          <a:pt x="1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1" y="4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lnTo>
                          <a:pt x="8" y="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710" name="Freeform 254"/>
                  <p:cNvSpPr>
                    <a:spLocks/>
                  </p:cNvSpPr>
                  <p:nvPr/>
                </p:nvSpPr>
                <p:spPr bwMode="auto">
                  <a:xfrm>
                    <a:off x="3620" y="3882"/>
                    <a:ext cx="23" cy="37"/>
                  </a:xfrm>
                  <a:custGeom>
                    <a:avLst/>
                    <a:gdLst>
                      <a:gd name="T0" fmla="*/ 18 w 23"/>
                      <a:gd name="T1" fmla="*/ 0 h 37"/>
                      <a:gd name="T2" fmla="*/ 14 w 23"/>
                      <a:gd name="T3" fmla="*/ 1 h 37"/>
                      <a:gd name="T4" fmla="*/ 10 w 23"/>
                      <a:gd name="T5" fmla="*/ 2 h 37"/>
                      <a:gd name="T6" fmla="*/ 6 w 23"/>
                      <a:gd name="T7" fmla="*/ 4 h 37"/>
                      <a:gd name="T8" fmla="*/ 3 w 23"/>
                      <a:gd name="T9" fmla="*/ 6 h 37"/>
                      <a:gd name="T10" fmla="*/ 1 w 23"/>
                      <a:gd name="T11" fmla="*/ 8 h 37"/>
                      <a:gd name="T12" fmla="*/ 0 w 23"/>
                      <a:gd name="T13" fmla="*/ 10 h 37"/>
                      <a:gd name="T14" fmla="*/ 0 w 23"/>
                      <a:gd name="T15" fmla="*/ 15 h 37"/>
                      <a:gd name="T16" fmla="*/ 0 w 23"/>
                      <a:gd name="T17" fmla="*/ 21 h 37"/>
                      <a:gd name="T18" fmla="*/ 0 w 23"/>
                      <a:gd name="T19" fmla="*/ 23 h 37"/>
                      <a:gd name="T20" fmla="*/ 1 w 23"/>
                      <a:gd name="T21" fmla="*/ 25 h 37"/>
                      <a:gd name="T22" fmla="*/ 3 w 23"/>
                      <a:gd name="T23" fmla="*/ 27 h 37"/>
                      <a:gd name="T24" fmla="*/ 5 w 23"/>
                      <a:gd name="T25" fmla="*/ 29 h 37"/>
                      <a:gd name="T26" fmla="*/ 8 w 23"/>
                      <a:gd name="T27" fmla="*/ 31 h 37"/>
                      <a:gd name="T28" fmla="*/ 11 w 23"/>
                      <a:gd name="T29" fmla="*/ 33 h 37"/>
                      <a:gd name="T30" fmla="*/ 15 w 23"/>
                      <a:gd name="T31" fmla="*/ 34 h 37"/>
                      <a:gd name="T32" fmla="*/ 19 w 23"/>
                      <a:gd name="T33" fmla="*/ 36 h 37"/>
                      <a:gd name="T34" fmla="*/ 22 w 23"/>
                      <a:gd name="T35" fmla="*/ 36 h 37"/>
                      <a:gd name="T36" fmla="*/ 22 w 23"/>
                      <a:gd name="T37" fmla="*/ 23 h 37"/>
                      <a:gd name="T38" fmla="*/ 18 w 23"/>
                      <a:gd name="T39" fmla="*/ 22 h 37"/>
                      <a:gd name="T40" fmla="*/ 14 w 23"/>
                      <a:gd name="T41" fmla="*/ 21 h 37"/>
                      <a:gd name="T42" fmla="*/ 11 w 23"/>
                      <a:gd name="T43" fmla="*/ 20 h 37"/>
                      <a:gd name="T44" fmla="*/ 10 w 23"/>
                      <a:gd name="T45" fmla="*/ 18 h 37"/>
                      <a:gd name="T46" fmla="*/ 7 w 23"/>
                      <a:gd name="T47" fmla="*/ 17 h 37"/>
                      <a:gd name="T48" fmla="*/ 6 w 23"/>
                      <a:gd name="T49" fmla="*/ 15 h 37"/>
                      <a:gd name="T50" fmla="*/ 5 w 23"/>
                      <a:gd name="T51" fmla="*/ 13 h 37"/>
                      <a:gd name="T52" fmla="*/ 4 w 23"/>
                      <a:gd name="T53" fmla="*/ 10 h 37"/>
                      <a:gd name="T54" fmla="*/ 4 w 23"/>
                      <a:gd name="T55" fmla="*/ 7 h 37"/>
                      <a:gd name="T56" fmla="*/ 6 w 23"/>
                      <a:gd name="T57" fmla="*/ 5 h 37"/>
                      <a:gd name="T58" fmla="*/ 10 w 23"/>
                      <a:gd name="T59" fmla="*/ 3 h 37"/>
                      <a:gd name="T60" fmla="*/ 14 w 23"/>
                      <a:gd name="T61" fmla="*/ 1 h 37"/>
                      <a:gd name="T62" fmla="*/ 18 w 23"/>
                      <a:gd name="T63" fmla="*/ 0 h 37"/>
                      <a:gd name="T64" fmla="*/ 18 w 23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" h="37">
                        <a:moveTo>
                          <a:pt x="18" y="0"/>
                        </a:moveTo>
                        <a:lnTo>
                          <a:pt x="14" y="1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5" y="29"/>
                        </a:lnTo>
                        <a:lnTo>
                          <a:pt x="8" y="31"/>
                        </a:lnTo>
                        <a:lnTo>
                          <a:pt x="11" y="33"/>
                        </a:lnTo>
                        <a:lnTo>
                          <a:pt x="15" y="34"/>
                        </a:lnTo>
                        <a:lnTo>
                          <a:pt x="19" y="36"/>
                        </a:lnTo>
                        <a:lnTo>
                          <a:pt x="22" y="36"/>
                        </a:lnTo>
                        <a:lnTo>
                          <a:pt x="22" y="23"/>
                        </a:lnTo>
                        <a:lnTo>
                          <a:pt x="18" y="22"/>
                        </a:lnTo>
                        <a:lnTo>
                          <a:pt x="14" y="21"/>
                        </a:lnTo>
                        <a:lnTo>
                          <a:pt x="11" y="20"/>
                        </a:lnTo>
                        <a:lnTo>
                          <a:pt x="10" y="18"/>
                        </a:lnTo>
                        <a:lnTo>
                          <a:pt x="7" y="17"/>
                        </a:lnTo>
                        <a:lnTo>
                          <a:pt x="6" y="15"/>
                        </a:lnTo>
                        <a:lnTo>
                          <a:pt x="5" y="13"/>
                        </a:lnTo>
                        <a:lnTo>
                          <a:pt x="4" y="10"/>
                        </a:lnTo>
                        <a:lnTo>
                          <a:pt x="4" y="7"/>
                        </a:lnTo>
                        <a:lnTo>
                          <a:pt x="6" y="5"/>
                        </a:lnTo>
                        <a:lnTo>
                          <a:pt x="10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  <p:grpSp>
            <p:nvGrpSpPr>
              <p:cNvPr id="27674" name="Group 255"/>
              <p:cNvGrpSpPr>
                <a:grpSpLocks/>
              </p:cNvGrpSpPr>
              <p:nvPr/>
            </p:nvGrpSpPr>
            <p:grpSpPr bwMode="auto">
              <a:xfrm>
                <a:off x="3609" y="3806"/>
                <a:ext cx="30" cy="88"/>
                <a:chOff x="3609" y="3806"/>
                <a:chExt cx="30" cy="88"/>
              </a:xfrm>
            </p:grpSpPr>
            <p:grpSp>
              <p:nvGrpSpPr>
                <p:cNvPr id="27675" name="Group 256"/>
                <p:cNvGrpSpPr>
                  <a:grpSpLocks/>
                </p:cNvGrpSpPr>
                <p:nvPr/>
              </p:nvGrpSpPr>
              <p:grpSpPr bwMode="auto">
                <a:xfrm>
                  <a:off x="3616" y="3857"/>
                  <a:ext cx="23" cy="37"/>
                  <a:chOff x="3616" y="3857"/>
                  <a:chExt cx="23" cy="37"/>
                </a:xfrm>
              </p:grpSpPr>
              <p:sp>
                <p:nvSpPr>
                  <p:cNvPr id="147713" name="Freeform 257"/>
                  <p:cNvSpPr>
                    <a:spLocks/>
                  </p:cNvSpPr>
                  <p:nvPr/>
                </p:nvSpPr>
                <p:spPr bwMode="auto">
                  <a:xfrm>
                    <a:off x="3620" y="3858"/>
                    <a:ext cx="14" cy="14"/>
                  </a:xfrm>
                  <a:custGeom>
                    <a:avLst/>
                    <a:gdLst>
                      <a:gd name="T0" fmla="*/ 13 w 14"/>
                      <a:gd name="T1" fmla="*/ 0 h 14"/>
                      <a:gd name="T2" fmla="*/ 13 w 14"/>
                      <a:gd name="T3" fmla="*/ 7 h 14"/>
                      <a:gd name="T4" fmla="*/ 10 w 14"/>
                      <a:gd name="T5" fmla="*/ 9 h 14"/>
                      <a:gd name="T6" fmla="*/ 8 w 14"/>
                      <a:gd name="T7" fmla="*/ 9 h 14"/>
                      <a:gd name="T8" fmla="*/ 7 w 14"/>
                      <a:gd name="T9" fmla="*/ 10 h 14"/>
                      <a:gd name="T10" fmla="*/ 5 w 14"/>
                      <a:gd name="T11" fmla="*/ 11 h 14"/>
                      <a:gd name="T12" fmla="*/ 3 w 14"/>
                      <a:gd name="T13" fmla="*/ 13 h 14"/>
                      <a:gd name="T14" fmla="*/ 1 w 14"/>
                      <a:gd name="T15" fmla="*/ 10 h 14"/>
                      <a:gd name="T16" fmla="*/ 1 w 14"/>
                      <a:gd name="T17" fmla="*/ 9 h 14"/>
                      <a:gd name="T18" fmla="*/ 0 w 14"/>
                      <a:gd name="T19" fmla="*/ 8 h 14"/>
                      <a:gd name="T20" fmla="*/ 0 w 14"/>
                      <a:gd name="T21" fmla="*/ 6 h 14"/>
                      <a:gd name="T22" fmla="*/ 2 w 14"/>
                      <a:gd name="T23" fmla="*/ 4 h 14"/>
                      <a:gd name="T24" fmla="*/ 3 w 14"/>
                      <a:gd name="T25" fmla="*/ 3 h 14"/>
                      <a:gd name="T26" fmla="*/ 7 w 14"/>
                      <a:gd name="T27" fmla="*/ 1 h 14"/>
                      <a:gd name="T28" fmla="*/ 9 w 14"/>
                      <a:gd name="T29" fmla="*/ 1 h 14"/>
                      <a:gd name="T30" fmla="*/ 13 w 14"/>
                      <a:gd name="T3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4">
                        <a:moveTo>
                          <a:pt x="13" y="0"/>
                        </a:moveTo>
                        <a:lnTo>
                          <a:pt x="13" y="7"/>
                        </a:lnTo>
                        <a:lnTo>
                          <a:pt x="10" y="9"/>
                        </a:lnTo>
                        <a:lnTo>
                          <a:pt x="8" y="9"/>
                        </a:lnTo>
                        <a:lnTo>
                          <a:pt x="7" y="10"/>
                        </a:lnTo>
                        <a:lnTo>
                          <a:pt x="5" y="11"/>
                        </a:lnTo>
                        <a:lnTo>
                          <a:pt x="3" y="13"/>
                        </a:lnTo>
                        <a:lnTo>
                          <a:pt x="1" y="10"/>
                        </a:lnTo>
                        <a:lnTo>
                          <a:pt x="1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7" y="1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714" name="Freeform 258"/>
                  <p:cNvSpPr>
                    <a:spLocks/>
                  </p:cNvSpPr>
                  <p:nvPr/>
                </p:nvSpPr>
                <p:spPr bwMode="auto">
                  <a:xfrm>
                    <a:off x="3616" y="3857"/>
                    <a:ext cx="23" cy="37"/>
                  </a:xfrm>
                  <a:custGeom>
                    <a:avLst/>
                    <a:gdLst>
                      <a:gd name="T0" fmla="*/ 18 w 23"/>
                      <a:gd name="T1" fmla="*/ 0 h 37"/>
                      <a:gd name="T2" fmla="*/ 14 w 23"/>
                      <a:gd name="T3" fmla="*/ 1 h 37"/>
                      <a:gd name="T4" fmla="*/ 10 w 23"/>
                      <a:gd name="T5" fmla="*/ 2 h 37"/>
                      <a:gd name="T6" fmla="*/ 6 w 23"/>
                      <a:gd name="T7" fmla="*/ 4 h 37"/>
                      <a:gd name="T8" fmla="*/ 3 w 23"/>
                      <a:gd name="T9" fmla="*/ 6 h 37"/>
                      <a:gd name="T10" fmla="*/ 1 w 23"/>
                      <a:gd name="T11" fmla="*/ 8 h 37"/>
                      <a:gd name="T12" fmla="*/ 0 w 23"/>
                      <a:gd name="T13" fmla="*/ 10 h 37"/>
                      <a:gd name="T14" fmla="*/ 0 w 23"/>
                      <a:gd name="T15" fmla="*/ 15 h 37"/>
                      <a:gd name="T16" fmla="*/ 0 w 23"/>
                      <a:gd name="T17" fmla="*/ 21 h 37"/>
                      <a:gd name="T18" fmla="*/ 1 w 23"/>
                      <a:gd name="T19" fmla="*/ 23 h 37"/>
                      <a:gd name="T20" fmla="*/ 1 w 23"/>
                      <a:gd name="T21" fmla="*/ 25 h 37"/>
                      <a:gd name="T22" fmla="*/ 3 w 23"/>
                      <a:gd name="T23" fmla="*/ 27 h 37"/>
                      <a:gd name="T24" fmla="*/ 6 w 23"/>
                      <a:gd name="T25" fmla="*/ 29 h 37"/>
                      <a:gd name="T26" fmla="*/ 8 w 23"/>
                      <a:gd name="T27" fmla="*/ 31 h 37"/>
                      <a:gd name="T28" fmla="*/ 11 w 23"/>
                      <a:gd name="T29" fmla="*/ 33 h 37"/>
                      <a:gd name="T30" fmla="*/ 15 w 23"/>
                      <a:gd name="T31" fmla="*/ 35 h 37"/>
                      <a:gd name="T32" fmla="*/ 19 w 23"/>
                      <a:gd name="T33" fmla="*/ 36 h 37"/>
                      <a:gd name="T34" fmla="*/ 22 w 23"/>
                      <a:gd name="T35" fmla="*/ 36 h 37"/>
                      <a:gd name="T36" fmla="*/ 22 w 23"/>
                      <a:gd name="T37" fmla="*/ 23 h 37"/>
                      <a:gd name="T38" fmla="*/ 18 w 23"/>
                      <a:gd name="T39" fmla="*/ 22 h 37"/>
                      <a:gd name="T40" fmla="*/ 14 w 23"/>
                      <a:gd name="T41" fmla="*/ 21 h 37"/>
                      <a:gd name="T42" fmla="*/ 12 w 23"/>
                      <a:gd name="T43" fmla="*/ 20 h 37"/>
                      <a:gd name="T44" fmla="*/ 10 w 23"/>
                      <a:gd name="T45" fmla="*/ 19 h 37"/>
                      <a:gd name="T46" fmla="*/ 8 w 23"/>
                      <a:gd name="T47" fmla="*/ 17 h 37"/>
                      <a:gd name="T48" fmla="*/ 6 w 23"/>
                      <a:gd name="T49" fmla="*/ 15 h 37"/>
                      <a:gd name="T50" fmla="*/ 5 w 23"/>
                      <a:gd name="T51" fmla="*/ 13 h 37"/>
                      <a:gd name="T52" fmla="*/ 4 w 23"/>
                      <a:gd name="T53" fmla="*/ 10 h 37"/>
                      <a:gd name="T54" fmla="*/ 4 w 23"/>
                      <a:gd name="T55" fmla="*/ 7 h 37"/>
                      <a:gd name="T56" fmla="*/ 6 w 23"/>
                      <a:gd name="T57" fmla="*/ 5 h 37"/>
                      <a:gd name="T58" fmla="*/ 10 w 23"/>
                      <a:gd name="T59" fmla="*/ 3 h 37"/>
                      <a:gd name="T60" fmla="*/ 14 w 23"/>
                      <a:gd name="T61" fmla="*/ 1 h 37"/>
                      <a:gd name="T62" fmla="*/ 18 w 23"/>
                      <a:gd name="T63" fmla="*/ 0 h 37"/>
                      <a:gd name="T64" fmla="*/ 18 w 23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" h="37">
                        <a:moveTo>
                          <a:pt x="18" y="0"/>
                        </a:moveTo>
                        <a:lnTo>
                          <a:pt x="14" y="1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1" y="23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6" y="29"/>
                        </a:lnTo>
                        <a:lnTo>
                          <a:pt x="8" y="31"/>
                        </a:lnTo>
                        <a:lnTo>
                          <a:pt x="11" y="33"/>
                        </a:lnTo>
                        <a:lnTo>
                          <a:pt x="15" y="35"/>
                        </a:lnTo>
                        <a:lnTo>
                          <a:pt x="19" y="36"/>
                        </a:lnTo>
                        <a:lnTo>
                          <a:pt x="22" y="36"/>
                        </a:lnTo>
                        <a:lnTo>
                          <a:pt x="22" y="23"/>
                        </a:lnTo>
                        <a:lnTo>
                          <a:pt x="18" y="22"/>
                        </a:lnTo>
                        <a:lnTo>
                          <a:pt x="14" y="21"/>
                        </a:lnTo>
                        <a:lnTo>
                          <a:pt x="12" y="20"/>
                        </a:lnTo>
                        <a:lnTo>
                          <a:pt x="10" y="19"/>
                        </a:lnTo>
                        <a:lnTo>
                          <a:pt x="8" y="17"/>
                        </a:lnTo>
                        <a:lnTo>
                          <a:pt x="6" y="15"/>
                        </a:lnTo>
                        <a:lnTo>
                          <a:pt x="5" y="13"/>
                        </a:lnTo>
                        <a:lnTo>
                          <a:pt x="4" y="10"/>
                        </a:lnTo>
                        <a:lnTo>
                          <a:pt x="4" y="7"/>
                        </a:lnTo>
                        <a:lnTo>
                          <a:pt x="6" y="5"/>
                        </a:lnTo>
                        <a:lnTo>
                          <a:pt x="10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7676" name="Group 259"/>
                <p:cNvGrpSpPr>
                  <a:grpSpLocks/>
                </p:cNvGrpSpPr>
                <p:nvPr/>
              </p:nvGrpSpPr>
              <p:grpSpPr bwMode="auto">
                <a:xfrm>
                  <a:off x="3613" y="3832"/>
                  <a:ext cx="23" cy="37"/>
                  <a:chOff x="3613" y="3832"/>
                  <a:chExt cx="23" cy="37"/>
                </a:xfrm>
              </p:grpSpPr>
              <p:sp>
                <p:nvSpPr>
                  <p:cNvPr id="147716" name="Freeform 260"/>
                  <p:cNvSpPr>
                    <a:spLocks/>
                  </p:cNvSpPr>
                  <p:nvPr/>
                </p:nvSpPr>
                <p:spPr bwMode="auto">
                  <a:xfrm>
                    <a:off x="3617" y="3832"/>
                    <a:ext cx="14" cy="14"/>
                  </a:xfrm>
                  <a:custGeom>
                    <a:avLst/>
                    <a:gdLst>
                      <a:gd name="T0" fmla="*/ 13 w 14"/>
                      <a:gd name="T1" fmla="*/ 0 h 15"/>
                      <a:gd name="T2" fmla="*/ 13 w 14"/>
                      <a:gd name="T3" fmla="*/ 8 h 15"/>
                      <a:gd name="T4" fmla="*/ 10 w 14"/>
                      <a:gd name="T5" fmla="*/ 9 h 15"/>
                      <a:gd name="T6" fmla="*/ 8 w 14"/>
                      <a:gd name="T7" fmla="*/ 10 h 15"/>
                      <a:gd name="T8" fmla="*/ 7 w 14"/>
                      <a:gd name="T9" fmla="*/ 11 h 15"/>
                      <a:gd name="T10" fmla="*/ 5 w 14"/>
                      <a:gd name="T11" fmla="*/ 12 h 15"/>
                      <a:gd name="T12" fmla="*/ 3 w 14"/>
                      <a:gd name="T13" fmla="*/ 14 h 15"/>
                      <a:gd name="T14" fmla="*/ 1 w 14"/>
                      <a:gd name="T15" fmla="*/ 11 h 15"/>
                      <a:gd name="T16" fmla="*/ 0 w 14"/>
                      <a:gd name="T17" fmla="*/ 10 h 15"/>
                      <a:gd name="T18" fmla="*/ 0 w 14"/>
                      <a:gd name="T19" fmla="*/ 8 h 15"/>
                      <a:gd name="T20" fmla="*/ 0 w 14"/>
                      <a:gd name="T21" fmla="*/ 7 h 15"/>
                      <a:gd name="T22" fmla="*/ 1 w 14"/>
                      <a:gd name="T23" fmla="*/ 5 h 15"/>
                      <a:gd name="T24" fmla="*/ 3 w 14"/>
                      <a:gd name="T25" fmla="*/ 4 h 15"/>
                      <a:gd name="T26" fmla="*/ 7 w 14"/>
                      <a:gd name="T27" fmla="*/ 2 h 15"/>
                      <a:gd name="T28" fmla="*/ 9 w 14"/>
                      <a:gd name="T29" fmla="*/ 1 h 15"/>
                      <a:gd name="T30" fmla="*/ 13 w 14"/>
                      <a:gd name="T31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5">
                        <a:moveTo>
                          <a:pt x="13" y="0"/>
                        </a:moveTo>
                        <a:lnTo>
                          <a:pt x="13" y="8"/>
                        </a:lnTo>
                        <a:lnTo>
                          <a:pt x="10" y="9"/>
                        </a:lnTo>
                        <a:lnTo>
                          <a:pt x="8" y="10"/>
                        </a:lnTo>
                        <a:lnTo>
                          <a:pt x="7" y="11"/>
                        </a:lnTo>
                        <a:lnTo>
                          <a:pt x="5" y="12"/>
                        </a:lnTo>
                        <a:lnTo>
                          <a:pt x="3" y="14"/>
                        </a:lnTo>
                        <a:lnTo>
                          <a:pt x="1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1" y="5"/>
                        </a:lnTo>
                        <a:lnTo>
                          <a:pt x="3" y="4"/>
                        </a:lnTo>
                        <a:lnTo>
                          <a:pt x="7" y="2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717" name="Freeform 261"/>
                  <p:cNvSpPr>
                    <a:spLocks/>
                  </p:cNvSpPr>
                  <p:nvPr/>
                </p:nvSpPr>
                <p:spPr bwMode="auto">
                  <a:xfrm>
                    <a:off x="3613" y="3832"/>
                    <a:ext cx="23" cy="37"/>
                  </a:xfrm>
                  <a:custGeom>
                    <a:avLst/>
                    <a:gdLst>
                      <a:gd name="T0" fmla="*/ 18 w 23"/>
                      <a:gd name="T1" fmla="*/ 0 h 37"/>
                      <a:gd name="T2" fmla="*/ 14 w 23"/>
                      <a:gd name="T3" fmla="*/ 1 h 37"/>
                      <a:gd name="T4" fmla="*/ 10 w 23"/>
                      <a:gd name="T5" fmla="*/ 2 h 37"/>
                      <a:gd name="T6" fmla="*/ 6 w 23"/>
                      <a:gd name="T7" fmla="*/ 4 h 37"/>
                      <a:gd name="T8" fmla="*/ 3 w 23"/>
                      <a:gd name="T9" fmla="*/ 6 h 37"/>
                      <a:gd name="T10" fmla="*/ 1 w 23"/>
                      <a:gd name="T11" fmla="*/ 8 h 37"/>
                      <a:gd name="T12" fmla="*/ 0 w 23"/>
                      <a:gd name="T13" fmla="*/ 10 h 37"/>
                      <a:gd name="T14" fmla="*/ 0 w 23"/>
                      <a:gd name="T15" fmla="*/ 16 h 37"/>
                      <a:gd name="T16" fmla="*/ 0 w 23"/>
                      <a:gd name="T17" fmla="*/ 21 h 37"/>
                      <a:gd name="T18" fmla="*/ 0 w 23"/>
                      <a:gd name="T19" fmla="*/ 23 h 37"/>
                      <a:gd name="T20" fmla="*/ 1 w 23"/>
                      <a:gd name="T21" fmla="*/ 25 h 37"/>
                      <a:gd name="T22" fmla="*/ 3 w 23"/>
                      <a:gd name="T23" fmla="*/ 27 h 37"/>
                      <a:gd name="T24" fmla="*/ 6 w 23"/>
                      <a:gd name="T25" fmla="*/ 29 h 37"/>
                      <a:gd name="T26" fmla="*/ 8 w 23"/>
                      <a:gd name="T27" fmla="*/ 31 h 37"/>
                      <a:gd name="T28" fmla="*/ 11 w 23"/>
                      <a:gd name="T29" fmla="*/ 32 h 37"/>
                      <a:gd name="T30" fmla="*/ 15 w 23"/>
                      <a:gd name="T31" fmla="*/ 34 h 37"/>
                      <a:gd name="T32" fmla="*/ 19 w 23"/>
                      <a:gd name="T33" fmla="*/ 36 h 37"/>
                      <a:gd name="T34" fmla="*/ 22 w 23"/>
                      <a:gd name="T35" fmla="*/ 36 h 37"/>
                      <a:gd name="T36" fmla="*/ 22 w 23"/>
                      <a:gd name="T37" fmla="*/ 23 h 37"/>
                      <a:gd name="T38" fmla="*/ 18 w 23"/>
                      <a:gd name="T39" fmla="*/ 22 h 37"/>
                      <a:gd name="T40" fmla="*/ 14 w 23"/>
                      <a:gd name="T41" fmla="*/ 21 h 37"/>
                      <a:gd name="T42" fmla="*/ 12 w 23"/>
                      <a:gd name="T43" fmla="*/ 19 h 37"/>
                      <a:gd name="T44" fmla="*/ 10 w 23"/>
                      <a:gd name="T45" fmla="*/ 18 h 37"/>
                      <a:gd name="T46" fmla="*/ 8 w 23"/>
                      <a:gd name="T47" fmla="*/ 17 h 37"/>
                      <a:gd name="T48" fmla="*/ 6 w 23"/>
                      <a:gd name="T49" fmla="*/ 15 h 37"/>
                      <a:gd name="T50" fmla="*/ 5 w 23"/>
                      <a:gd name="T51" fmla="*/ 13 h 37"/>
                      <a:gd name="T52" fmla="*/ 4 w 23"/>
                      <a:gd name="T53" fmla="*/ 9 h 37"/>
                      <a:gd name="T54" fmla="*/ 4 w 23"/>
                      <a:gd name="T55" fmla="*/ 7 h 37"/>
                      <a:gd name="T56" fmla="*/ 6 w 23"/>
                      <a:gd name="T57" fmla="*/ 5 h 37"/>
                      <a:gd name="T58" fmla="*/ 10 w 23"/>
                      <a:gd name="T59" fmla="*/ 3 h 37"/>
                      <a:gd name="T60" fmla="*/ 14 w 23"/>
                      <a:gd name="T61" fmla="*/ 1 h 37"/>
                      <a:gd name="T62" fmla="*/ 18 w 23"/>
                      <a:gd name="T63" fmla="*/ 0 h 37"/>
                      <a:gd name="T64" fmla="*/ 18 w 23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" h="37">
                        <a:moveTo>
                          <a:pt x="18" y="0"/>
                        </a:moveTo>
                        <a:lnTo>
                          <a:pt x="14" y="1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6" y="29"/>
                        </a:lnTo>
                        <a:lnTo>
                          <a:pt x="8" y="31"/>
                        </a:lnTo>
                        <a:lnTo>
                          <a:pt x="11" y="32"/>
                        </a:lnTo>
                        <a:lnTo>
                          <a:pt x="15" y="34"/>
                        </a:lnTo>
                        <a:lnTo>
                          <a:pt x="19" y="36"/>
                        </a:lnTo>
                        <a:lnTo>
                          <a:pt x="22" y="36"/>
                        </a:lnTo>
                        <a:lnTo>
                          <a:pt x="22" y="23"/>
                        </a:lnTo>
                        <a:lnTo>
                          <a:pt x="18" y="22"/>
                        </a:lnTo>
                        <a:lnTo>
                          <a:pt x="14" y="21"/>
                        </a:lnTo>
                        <a:lnTo>
                          <a:pt x="12" y="19"/>
                        </a:lnTo>
                        <a:lnTo>
                          <a:pt x="10" y="18"/>
                        </a:lnTo>
                        <a:lnTo>
                          <a:pt x="8" y="17"/>
                        </a:lnTo>
                        <a:lnTo>
                          <a:pt x="6" y="15"/>
                        </a:lnTo>
                        <a:lnTo>
                          <a:pt x="5" y="13"/>
                        </a:lnTo>
                        <a:lnTo>
                          <a:pt x="4" y="9"/>
                        </a:lnTo>
                        <a:lnTo>
                          <a:pt x="4" y="7"/>
                        </a:lnTo>
                        <a:lnTo>
                          <a:pt x="6" y="5"/>
                        </a:lnTo>
                        <a:lnTo>
                          <a:pt x="10" y="3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27677" name="Group 262"/>
                <p:cNvGrpSpPr>
                  <a:grpSpLocks/>
                </p:cNvGrpSpPr>
                <p:nvPr/>
              </p:nvGrpSpPr>
              <p:grpSpPr bwMode="auto">
                <a:xfrm>
                  <a:off x="3609" y="3806"/>
                  <a:ext cx="22" cy="37"/>
                  <a:chOff x="3609" y="3806"/>
                  <a:chExt cx="22" cy="37"/>
                </a:xfrm>
              </p:grpSpPr>
              <p:sp>
                <p:nvSpPr>
                  <p:cNvPr id="147719" name="Freeform 263"/>
                  <p:cNvSpPr>
                    <a:spLocks/>
                  </p:cNvSpPr>
                  <p:nvPr/>
                </p:nvSpPr>
                <p:spPr bwMode="auto">
                  <a:xfrm>
                    <a:off x="3612" y="3806"/>
                    <a:ext cx="14" cy="14"/>
                  </a:xfrm>
                  <a:custGeom>
                    <a:avLst/>
                    <a:gdLst>
                      <a:gd name="T0" fmla="*/ 13 w 14"/>
                      <a:gd name="T1" fmla="*/ 0 h 15"/>
                      <a:gd name="T2" fmla="*/ 13 w 14"/>
                      <a:gd name="T3" fmla="*/ 8 h 15"/>
                      <a:gd name="T4" fmla="*/ 10 w 14"/>
                      <a:gd name="T5" fmla="*/ 9 h 15"/>
                      <a:gd name="T6" fmla="*/ 8 w 14"/>
                      <a:gd name="T7" fmla="*/ 10 h 15"/>
                      <a:gd name="T8" fmla="*/ 7 w 14"/>
                      <a:gd name="T9" fmla="*/ 11 h 15"/>
                      <a:gd name="T10" fmla="*/ 5 w 14"/>
                      <a:gd name="T11" fmla="*/ 12 h 15"/>
                      <a:gd name="T12" fmla="*/ 3 w 14"/>
                      <a:gd name="T13" fmla="*/ 14 h 15"/>
                      <a:gd name="T14" fmla="*/ 1 w 14"/>
                      <a:gd name="T15" fmla="*/ 11 h 15"/>
                      <a:gd name="T16" fmla="*/ 1 w 14"/>
                      <a:gd name="T17" fmla="*/ 10 h 15"/>
                      <a:gd name="T18" fmla="*/ 0 w 14"/>
                      <a:gd name="T19" fmla="*/ 9 h 15"/>
                      <a:gd name="T20" fmla="*/ 0 w 14"/>
                      <a:gd name="T21" fmla="*/ 7 h 15"/>
                      <a:gd name="T22" fmla="*/ 2 w 14"/>
                      <a:gd name="T23" fmla="*/ 5 h 15"/>
                      <a:gd name="T24" fmla="*/ 3 w 14"/>
                      <a:gd name="T25" fmla="*/ 4 h 15"/>
                      <a:gd name="T26" fmla="*/ 7 w 14"/>
                      <a:gd name="T27" fmla="*/ 2 h 15"/>
                      <a:gd name="T28" fmla="*/ 9 w 14"/>
                      <a:gd name="T29" fmla="*/ 1 h 15"/>
                      <a:gd name="T30" fmla="*/ 13 w 14"/>
                      <a:gd name="T31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5">
                        <a:moveTo>
                          <a:pt x="13" y="0"/>
                        </a:moveTo>
                        <a:lnTo>
                          <a:pt x="13" y="8"/>
                        </a:lnTo>
                        <a:lnTo>
                          <a:pt x="10" y="9"/>
                        </a:lnTo>
                        <a:lnTo>
                          <a:pt x="8" y="10"/>
                        </a:lnTo>
                        <a:lnTo>
                          <a:pt x="7" y="11"/>
                        </a:lnTo>
                        <a:lnTo>
                          <a:pt x="5" y="12"/>
                        </a:lnTo>
                        <a:lnTo>
                          <a:pt x="3" y="14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3" y="4"/>
                        </a:lnTo>
                        <a:lnTo>
                          <a:pt x="7" y="2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3F3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  <p:sp>
                <p:nvSpPr>
                  <p:cNvPr id="147720" name="Freeform 264"/>
                  <p:cNvSpPr>
                    <a:spLocks/>
                  </p:cNvSpPr>
                  <p:nvPr/>
                </p:nvSpPr>
                <p:spPr bwMode="auto">
                  <a:xfrm>
                    <a:off x="3609" y="3806"/>
                    <a:ext cx="22" cy="37"/>
                  </a:xfrm>
                  <a:custGeom>
                    <a:avLst/>
                    <a:gdLst>
                      <a:gd name="T0" fmla="*/ 17 w 22"/>
                      <a:gd name="T1" fmla="*/ 0 h 37"/>
                      <a:gd name="T2" fmla="*/ 13 w 22"/>
                      <a:gd name="T3" fmla="*/ 1 h 37"/>
                      <a:gd name="T4" fmla="*/ 9 w 22"/>
                      <a:gd name="T5" fmla="*/ 2 h 37"/>
                      <a:gd name="T6" fmla="*/ 5 w 22"/>
                      <a:gd name="T7" fmla="*/ 4 h 37"/>
                      <a:gd name="T8" fmla="*/ 3 w 22"/>
                      <a:gd name="T9" fmla="*/ 5 h 37"/>
                      <a:gd name="T10" fmla="*/ 1 w 22"/>
                      <a:gd name="T11" fmla="*/ 8 h 37"/>
                      <a:gd name="T12" fmla="*/ 0 w 22"/>
                      <a:gd name="T13" fmla="*/ 10 h 37"/>
                      <a:gd name="T14" fmla="*/ 0 w 22"/>
                      <a:gd name="T15" fmla="*/ 15 h 37"/>
                      <a:gd name="T16" fmla="*/ 0 w 22"/>
                      <a:gd name="T17" fmla="*/ 21 h 37"/>
                      <a:gd name="T18" fmla="*/ 0 w 22"/>
                      <a:gd name="T19" fmla="*/ 23 h 37"/>
                      <a:gd name="T20" fmla="*/ 1 w 22"/>
                      <a:gd name="T21" fmla="*/ 25 h 37"/>
                      <a:gd name="T22" fmla="*/ 3 w 22"/>
                      <a:gd name="T23" fmla="*/ 27 h 37"/>
                      <a:gd name="T24" fmla="*/ 5 w 22"/>
                      <a:gd name="T25" fmla="*/ 29 h 37"/>
                      <a:gd name="T26" fmla="*/ 7 w 22"/>
                      <a:gd name="T27" fmla="*/ 31 h 37"/>
                      <a:gd name="T28" fmla="*/ 10 w 22"/>
                      <a:gd name="T29" fmla="*/ 32 h 37"/>
                      <a:gd name="T30" fmla="*/ 14 w 22"/>
                      <a:gd name="T31" fmla="*/ 34 h 37"/>
                      <a:gd name="T32" fmla="*/ 18 w 22"/>
                      <a:gd name="T33" fmla="*/ 36 h 37"/>
                      <a:gd name="T34" fmla="*/ 21 w 22"/>
                      <a:gd name="T35" fmla="*/ 36 h 37"/>
                      <a:gd name="T36" fmla="*/ 21 w 22"/>
                      <a:gd name="T37" fmla="*/ 23 h 37"/>
                      <a:gd name="T38" fmla="*/ 17 w 22"/>
                      <a:gd name="T39" fmla="*/ 22 h 37"/>
                      <a:gd name="T40" fmla="*/ 14 w 22"/>
                      <a:gd name="T41" fmla="*/ 21 h 37"/>
                      <a:gd name="T42" fmla="*/ 11 w 22"/>
                      <a:gd name="T43" fmla="*/ 20 h 37"/>
                      <a:gd name="T44" fmla="*/ 9 w 22"/>
                      <a:gd name="T45" fmla="*/ 18 h 37"/>
                      <a:gd name="T46" fmla="*/ 7 w 22"/>
                      <a:gd name="T47" fmla="*/ 17 h 37"/>
                      <a:gd name="T48" fmla="*/ 5 w 22"/>
                      <a:gd name="T49" fmla="*/ 15 h 37"/>
                      <a:gd name="T50" fmla="*/ 4 w 22"/>
                      <a:gd name="T51" fmla="*/ 12 h 37"/>
                      <a:gd name="T52" fmla="*/ 3 w 22"/>
                      <a:gd name="T53" fmla="*/ 10 h 37"/>
                      <a:gd name="T54" fmla="*/ 4 w 22"/>
                      <a:gd name="T55" fmla="*/ 7 h 37"/>
                      <a:gd name="T56" fmla="*/ 5 w 22"/>
                      <a:gd name="T57" fmla="*/ 5 h 37"/>
                      <a:gd name="T58" fmla="*/ 9 w 22"/>
                      <a:gd name="T59" fmla="*/ 3 h 37"/>
                      <a:gd name="T60" fmla="*/ 14 w 22"/>
                      <a:gd name="T61" fmla="*/ 1 h 37"/>
                      <a:gd name="T62" fmla="*/ 17 w 22"/>
                      <a:gd name="T63" fmla="*/ 0 h 37"/>
                      <a:gd name="T64" fmla="*/ 17 w 22"/>
                      <a:gd name="T65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2" h="37">
                        <a:moveTo>
                          <a:pt x="17" y="0"/>
                        </a:moveTo>
                        <a:lnTo>
                          <a:pt x="13" y="1"/>
                        </a:lnTo>
                        <a:lnTo>
                          <a:pt x="9" y="2"/>
                        </a:lnTo>
                        <a:lnTo>
                          <a:pt x="5" y="4"/>
                        </a:lnTo>
                        <a:lnTo>
                          <a:pt x="3" y="5"/>
                        </a:lnTo>
                        <a:lnTo>
                          <a:pt x="1" y="8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1" y="25"/>
                        </a:lnTo>
                        <a:lnTo>
                          <a:pt x="3" y="27"/>
                        </a:lnTo>
                        <a:lnTo>
                          <a:pt x="5" y="29"/>
                        </a:lnTo>
                        <a:lnTo>
                          <a:pt x="7" y="31"/>
                        </a:lnTo>
                        <a:lnTo>
                          <a:pt x="10" y="32"/>
                        </a:lnTo>
                        <a:lnTo>
                          <a:pt x="14" y="34"/>
                        </a:lnTo>
                        <a:lnTo>
                          <a:pt x="18" y="36"/>
                        </a:lnTo>
                        <a:lnTo>
                          <a:pt x="21" y="36"/>
                        </a:lnTo>
                        <a:lnTo>
                          <a:pt x="21" y="23"/>
                        </a:lnTo>
                        <a:lnTo>
                          <a:pt x="17" y="22"/>
                        </a:lnTo>
                        <a:lnTo>
                          <a:pt x="14" y="21"/>
                        </a:lnTo>
                        <a:lnTo>
                          <a:pt x="11" y="20"/>
                        </a:lnTo>
                        <a:lnTo>
                          <a:pt x="9" y="18"/>
                        </a:lnTo>
                        <a:lnTo>
                          <a:pt x="7" y="17"/>
                        </a:lnTo>
                        <a:lnTo>
                          <a:pt x="5" y="15"/>
                        </a:lnTo>
                        <a:lnTo>
                          <a:pt x="4" y="12"/>
                        </a:lnTo>
                        <a:lnTo>
                          <a:pt x="3" y="10"/>
                        </a:lnTo>
                        <a:lnTo>
                          <a:pt x="4" y="7"/>
                        </a:lnTo>
                        <a:lnTo>
                          <a:pt x="5" y="5"/>
                        </a:lnTo>
                        <a:lnTo>
                          <a:pt x="9" y="3"/>
                        </a:lnTo>
                        <a:lnTo>
                          <a:pt x="14" y="1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de-DE"/>
                  </a:p>
                </p:txBody>
              </p:sp>
            </p:grpSp>
          </p:grpSp>
        </p:grpSp>
      </p:grpSp>
      <p:sp>
        <p:nvSpPr>
          <p:cNvPr id="147721" name="Rectangle 265"/>
          <p:cNvSpPr>
            <a:spLocks noChangeArrowheads="1"/>
          </p:cNvSpPr>
          <p:nvPr/>
        </p:nvSpPr>
        <p:spPr bwMode="auto">
          <a:xfrm>
            <a:off x="4976813" y="4191000"/>
            <a:ext cx="9525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365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473075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7112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9477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4049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18621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3193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7765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2500" b="1" smtClean="0"/>
              <a:t>AT&amp;T</a:t>
            </a:r>
          </a:p>
        </p:txBody>
      </p:sp>
      <p:sp>
        <p:nvSpPr>
          <p:cNvPr id="147722" name="Rectangle 266"/>
          <p:cNvSpPr>
            <a:spLocks noChangeArrowheads="1"/>
          </p:cNvSpPr>
          <p:nvPr/>
        </p:nvSpPr>
        <p:spPr bwMode="auto">
          <a:xfrm>
            <a:off x="3752850" y="4437063"/>
            <a:ext cx="690563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365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473075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7112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9477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4049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18621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3193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7765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2500" b="1" smtClean="0"/>
              <a:t>MCI</a:t>
            </a:r>
          </a:p>
        </p:txBody>
      </p:sp>
      <p:sp>
        <p:nvSpPr>
          <p:cNvPr id="147723" name="Rectangle 267"/>
          <p:cNvSpPr>
            <a:spLocks noChangeArrowheads="1"/>
          </p:cNvSpPr>
          <p:nvPr/>
        </p:nvSpPr>
        <p:spPr bwMode="auto">
          <a:xfrm>
            <a:off x="6437313" y="4437063"/>
            <a:ext cx="1025525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365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473075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7112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947738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4049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18621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3193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776538" defTabSz="236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>
              <a:defRPr/>
            </a:pPr>
            <a:r>
              <a:rPr lang="en-US" altLang="x-none" sz="2500" b="1" smtClean="0"/>
              <a:t>Sprint</a:t>
            </a:r>
          </a:p>
        </p:txBody>
      </p:sp>
      <p:sp>
        <p:nvSpPr>
          <p:cNvPr id="147724" name="Line 268"/>
          <p:cNvSpPr>
            <a:spLocks noChangeShapeType="1"/>
          </p:cNvSpPr>
          <p:nvPr/>
        </p:nvSpPr>
        <p:spPr bwMode="auto">
          <a:xfrm>
            <a:off x="4143375" y="4979988"/>
            <a:ext cx="541338" cy="207962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7725" name="Line 269"/>
          <p:cNvSpPr>
            <a:spLocks noChangeShapeType="1"/>
          </p:cNvSpPr>
          <p:nvPr/>
        </p:nvSpPr>
        <p:spPr bwMode="auto">
          <a:xfrm>
            <a:off x="5346700" y="4743450"/>
            <a:ext cx="0" cy="395288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7726" name="Line 270"/>
          <p:cNvSpPr>
            <a:spLocks noChangeShapeType="1"/>
          </p:cNvSpPr>
          <p:nvPr/>
        </p:nvSpPr>
        <p:spPr bwMode="auto">
          <a:xfrm flipH="1">
            <a:off x="5899150" y="4940300"/>
            <a:ext cx="898525" cy="227013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47727" name="Rectangle 271"/>
          <p:cNvSpPr>
            <a:spLocks noChangeArrowheads="1"/>
          </p:cNvSpPr>
          <p:nvPr/>
        </p:nvSpPr>
        <p:spPr bwMode="auto">
          <a:xfrm>
            <a:off x="5416550" y="4649788"/>
            <a:ext cx="695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$0.20</a:t>
            </a:r>
            <a:endParaRPr lang="he-IL" altLang="x-none" sz="21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7728" name="Rectangle 272"/>
          <p:cNvSpPr>
            <a:spLocks noChangeArrowheads="1"/>
          </p:cNvSpPr>
          <p:nvPr/>
        </p:nvSpPr>
        <p:spPr bwMode="auto">
          <a:xfrm>
            <a:off x="3946525" y="5129213"/>
            <a:ext cx="695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$0.18</a:t>
            </a:r>
            <a:endParaRPr lang="he-IL" altLang="x-none" sz="21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7729" name="Rectangle 273"/>
          <p:cNvSpPr>
            <a:spLocks noChangeArrowheads="1"/>
          </p:cNvSpPr>
          <p:nvPr/>
        </p:nvSpPr>
        <p:spPr bwMode="auto">
          <a:xfrm>
            <a:off x="6618288" y="5073650"/>
            <a:ext cx="695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7700" tIns="24673" rIns="47700" bIns="24673">
            <a:spAutoFit/>
          </a:bodyPr>
          <a:lstStyle>
            <a:lvl1pPr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2365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/>
            <a:r>
              <a:rPr lang="en-US" altLang="x-none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$0.23</a:t>
            </a:r>
            <a:endParaRPr lang="he-IL" altLang="x-none" sz="21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7730" name="Rectangle 274"/>
          <p:cNvSpPr>
            <a:spLocks noChangeArrowheads="1"/>
          </p:cNvSpPr>
          <p:nvPr/>
        </p:nvSpPr>
        <p:spPr bwMode="auto">
          <a:xfrm>
            <a:off x="5334000" y="1447800"/>
            <a:ext cx="3230563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240" tIns="41121" rIns="82240" bIns="41121"/>
          <a:lstStyle>
            <a:lvl1pPr marL="355600" indent="-355600" defTabSz="8143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77863" indent="-204788" defTabSz="8143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7588" indent="-203200" defTabSz="8143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4775" indent="-152400" defTabSz="8143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82763" indent="-152400" defTabSz="8143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39963" indent="-1524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697163" indent="-1524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54363" indent="-1524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11563" indent="-1524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x-none" sz="2900" b="1" smtClean="0"/>
              <a:t>Carriers have </a:t>
            </a:r>
            <a:r>
              <a:rPr lang="en-US" altLang="x-none" sz="2900" b="1" i="1" smtClean="0"/>
              <a:t>no</a:t>
            </a:r>
            <a:r>
              <a:rPr lang="en-US" altLang="x-none" sz="2900" b="1" smtClean="0"/>
              <a:t> incentive to invest effort in strategic behavior</a:t>
            </a:r>
          </a:p>
        </p:txBody>
      </p:sp>
      <p:grpSp>
        <p:nvGrpSpPr>
          <p:cNvPr id="27663" name="Group 275"/>
          <p:cNvGrpSpPr>
            <a:grpSpLocks/>
          </p:cNvGrpSpPr>
          <p:nvPr/>
        </p:nvGrpSpPr>
        <p:grpSpPr bwMode="auto">
          <a:xfrm>
            <a:off x="1270000" y="4437063"/>
            <a:ext cx="2330450" cy="1658937"/>
            <a:chOff x="772" y="2991"/>
            <a:chExt cx="1417" cy="1008"/>
          </a:xfrm>
        </p:grpSpPr>
        <p:sp>
          <p:nvSpPr>
            <p:cNvPr id="147732" name="Freeform 276"/>
            <p:cNvSpPr>
              <a:spLocks/>
            </p:cNvSpPr>
            <p:nvPr/>
          </p:nvSpPr>
          <p:spPr bwMode="auto">
            <a:xfrm>
              <a:off x="772" y="3115"/>
              <a:ext cx="1204" cy="884"/>
            </a:xfrm>
            <a:custGeom>
              <a:avLst/>
              <a:gdLst>
                <a:gd name="T0" fmla="*/ 1002 w 1204"/>
                <a:gd name="T1" fmla="*/ 698 h 884"/>
                <a:gd name="T2" fmla="*/ 963 w 1204"/>
                <a:gd name="T3" fmla="*/ 743 h 884"/>
                <a:gd name="T4" fmla="*/ 908 w 1204"/>
                <a:gd name="T5" fmla="*/ 768 h 884"/>
                <a:gd name="T6" fmla="*/ 831 w 1204"/>
                <a:gd name="T7" fmla="*/ 781 h 884"/>
                <a:gd name="T8" fmla="*/ 744 w 1204"/>
                <a:gd name="T9" fmla="*/ 767 h 884"/>
                <a:gd name="T10" fmla="*/ 695 w 1204"/>
                <a:gd name="T11" fmla="*/ 795 h 884"/>
                <a:gd name="T12" fmla="*/ 640 w 1204"/>
                <a:gd name="T13" fmla="*/ 851 h 884"/>
                <a:gd name="T14" fmla="*/ 547 w 1204"/>
                <a:gd name="T15" fmla="*/ 882 h 884"/>
                <a:gd name="T16" fmla="*/ 452 w 1204"/>
                <a:gd name="T17" fmla="*/ 876 h 884"/>
                <a:gd name="T18" fmla="*/ 363 w 1204"/>
                <a:gd name="T19" fmla="*/ 833 h 884"/>
                <a:gd name="T20" fmla="*/ 317 w 1204"/>
                <a:gd name="T21" fmla="*/ 780 h 884"/>
                <a:gd name="T22" fmla="*/ 278 w 1204"/>
                <a:gd name="T23" fmla="*/ 757 h 884"/>
                <a:gd name="T24" fmla="*/ 202 w 1204"/>
                <a:gd name="T25" fmla="*/ 743 h 884"/>
                <a:gd name="T26" fmla="*/ 151 w 1204"/>
                <a:gd name="T27" fmla="*/ 688 h 884"/>
                <a:gd name="T28" fmla="*/ 144 w 1204"/>
                <a:gd name="T29" fmla="*/ 629 h 884"/>
                <a:gd name="T30" fmla="*/ 99 w 1204"/>
                <a:gd name="T31" fmla="*/ 625 h 884"/>
                <a:gd name="T32" fmla="*/ 53 w 1204"/>
                <a:gd name="T33" fmla="*/ 600 h 884"/>
                <a:gd name="T34" fmla="*/ 29 w 1204"/>
                <a:gd name="T35" fmla="*/ 573 h 884"/>
                <a:gd name="T36" fmla="*/ 8 w 1204"/>
                <a:gd name="T37" fmla="*/ 530 h 884"/>
                <a:gd name="T38" fmla="*/ 11 w 1204"/>
                <a:gd name="T39" fmla="*/ 493 h 884"/>
                <a:gd name="T40" fmla="*/ 8 w 1204"/>
                <a:gd name="T41" fmla="*/ 444 h 884"/>
                <a:gd name="T42" fmla="*/ 1 w 1204"/>
                <a:gd name="T43" fmla="*/ 398 h 884"/>
                <a:gd name="T44" fmla="*/ 12 w 1204"/>
                <a:gd name="T45" fmla="*/ 351 h 884"/>
                <a:gd name="T46" fmla="*/ 7 w 1204"/>
                <a:gd name="T47" fmla="*/ 299 h 884"/>
                <a:gd name="T48" fmla="*/ 0 w 1204"/>
                <a:gd name="T49" fmla="*/ 252 h 884"/>
                <a:gd name="T50" fmla="*/ 14 w 1204"/>
                <a:gd name="T51" fmla="*/ 194 h 884"/>
                <a:gd name="T52" fmla="*/ 50 w 1204"/>
                <a:gd name="T53" fmla="*/ 152 h 884"/>
                <a:gd name="T54" fmla="*/ 124 w 1204"/>
                <a:gd name="T55" fmla="*/ 125 h 884"/>
                <a:gd name="T56" fmla="*/ 181 w 1204"/>
                <a:gd name="T57" fmla="*/ 141 h 884"/>
                <a:gd name="T58" fmla="*/ 213 w 1204"/>
                <a:gd name="T59" fmla="*/ 103 h 884"/>
                <a:gd name="T60" fmla="*/ 254 w 1204"/>
                <a:gd name="T61" fmla="*/ 78 h 884"/>
                <a:gd name="T62" fmla="*/ 314 w 1204"/>
                <a:gd name="T63" fmla="*/ 62 h 884"/>
                <a:gd name="T64" fmla="*/ 383 w 1204"/>
                <a:gd name="T65" fmla="*/ 72 h 884"/>
                <a:gd name="T66" fmla="*/ 432 w 1204"/>
                <a:gd name="T67" fmla="*/ 61 h 884"/>
                <a:gd name="T68" fmla="*/ 470 w 1204"/>
                <a:gd name="T69" fmla="*/ 30 h 884"/>
                <a:gd name="T70" fmla="*/ 523 w 1204"/>
                <a:gd name="T71" fmla="*/ 13 h 884"/>
                <a:gd name="T72" fmla="*/ 574 w 1204"/>
                <a:gd name="T73" fmla="*/ 18 h 884"/>
                <a:gd name="T74" fmla="*/ 623 w 1204"/>
                <a:gd name="T75" fmla="*/ 48 h 884"/>
                <a:gd name="T76" fmla="*/ 657 w 1204"/>
                <a:gd name="T77" fmla="*/ 18 h 884"/>
                <a:gd name="T78" fmla="*/ 710 w 1204"/>
                <a:gd name="T79" fmla="*/ 0 h 884"/>
                <a:gd name="T80" fmla="*/ 775 w 1204"/>
                <a:gd name="T81" fmla="*/ 11 h 884"/>
                <a:gd name="T82" fmla="*/ 824 w 1204"/>
                <a:gd name="T83" fmla="*/ 49 h 884"/>
                <a:gd name="T84" fmla="*/ 863 w 1204"/>
                <a:gd name="T85" fmla="*/ 64 h 884"/>
                <a:gd name="T86" fmla="*/ 926 w 1204"/>
                <a:gd name="T87" fmla="*/ 61 h 884"/>
                <a:gd name="T88" fmla="*/ 978 w 1204"/>
                <a:gd name="T89" fmla="*/ 87 h 884"/>
                <a:gd name="T90" fmla="*/ 1013 w 1204"/>
                <a:gd name="T91" fmla="*/ 127 h 884"/>
                <a:gd name="T92" fmla="*/ 1033 w 1204"/>
                <a:gd name="T93" fmla="*/ 146 h 884"/>
                <a:gd name="T94" fmla="*/ 1091 w 1204"/>
                <a:gd name="T95" fmla="*/ 152 h 884"/>
                <a:gd name="T96" fmla="*/ 1144 w 1204"/>
                <a:gd name="T97" fmla="*/ 191 h 884"/>
                <a:gd name="T98" fmla="*/ 1172 w 1204"/>
                <a:gd name="T99" fmla="*/ 252 h 884"/>
                <a:gd name="T100" fmla="*/ 1174 w 1204"/>
                <a:gd name="T101" fmla="*/ 323 h 884"/>
                <a:gd name="T102" fmla="*/ 1186 w 1204"/>
                <a:gd name="T103" fmla="*/ 389 h 884"/>
                <a:gd name="T104" fmla="*/ 1203 w 1204"/>
                <a:gd name="T105" fmla="*/ 453 h 884"/>
                <a:gd name="T106" fmla="*/ 1196 w 1204"/>
                <a:gd name="T107" fmla="*/ 524 h 884"/>
                <a:gd name="T108" fmla="*/ 1158 w 1204"/>
                <a:gd name="T109" fmla="*/ 581 h 884"/>
                <a:gd name="T110" fmla="*/ 1103 w 1204"/>
                <a:gd name="T111" fmla="*/ 625 h 884"/>
                <a:gd name="T112" fmla="*/ 1029 w 1204"/>
                <a:gd name="T113" fmla="*/ 648 h 884"/>
                <a:gd name="T114" fmla="*/ 1012 w 1204"/>
                <a:gd name="T115" fmla="*/ 67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4" h="884">
                  <a:moveTo>
                    <a:pt x="1012" y="674"/>
                  </a:moveTo>
                  <a:lnTo>
                    <a:pt x="1002" y="698"/>
                  </a:lnTo>
                  <a:lnTo>
                    <a:pt x="987" y="724"/>
                  </a:lnTo>
                  <a:lnTo>
                    <a:pt x="963" y="743"/>
                  </a:lnTo>
                  <a:lnTo>
                    <a:pt x="933" y="759"/>
                  </a:lnTo>
                  <a:lnTo>
                    <a:pt x="908" y="768"/>
                  </a:lnTo>
                  <a:lnTo>
                    <a:pt x="877" y="777"/>
                  </a:lnTo>
                  <a:lnTo>
                    <a:pt x="831" y="781"/>
                  </a:lnTo>
                  <a:lnTo>
                    <a:pt x="786" y="777"/>
                  </a:lnTo>
                  <a:lnTo>
                    <a:pt x="744" y="767"/>
                  </a:lnTo>
                  <a:lnTo>
                    <a:pt x="713" y="755"/>
                  </a:lnTo>
                  <a:lnTo>
                    <a:pt x="695" y="795"/>
                  </a:lnTo>
                  <a:lnTo>
                    <a:pt x="672" y="826"/>
                  </a:lnTo>
                  <a:lnTo>
                    <a:pt x="640" y="851"/>
                  </a:lnTo>
                  <a:lnTo>
                    <a:pt x="598" y="869"/>
                  </a:lnTo>
                  <a:lnTo>
                    <a:pt x="547" y="882"/>
                  </a:lnTo>
                  <a:lnTo>
                    <a:pt x="497" y="883"/>
                  </a:lnTo>
                  <a:lnTo>
                    <a:pt x="452" y="876"/>
                  </a:lnTo>
                  <a:lnTo>
                    <a:pt x="401" y="860"/>
                  </a:lnTo>
                  <a:lnTo>
                    <a:pt x="363" y="833"/>
                  </a:lnTo>
                  <a:lnTo>
                    <a:pt x="335" y="806"/>
                  </a:lnTo>
                  <a:lnTo>
                    <a:pt x="317" y="780"/>
                  </a:lnTo>
                  <a:lnTo>
                    <a:pt x="314" y="746"/>
                  </a:lnTo>
                  <a:lnTo>
                    <a:pt x="278" y="757"/>
                  </a:lnTo>
                  <a:lnTo>
                    <a:pt x="237" y="753"/>
                  </a:lnTo>
                  <a:lnTo>
                    <a:pt x="202" y="743"/>
                  </a:lnTo>
                  <a:lnTo>
                    <a:pt x="172" y="719"/>
                  </a:lnTo>
                  <a:lnTo>
                    <a:pt x="151" y="688"/>
                  </a:lnTo>
                  <a:lnTo>
                    <a:pt x="143" y="654"/>
                  </a:lnTo>
                  <a:lnTo>
                    <a:pt x="144" y="629"/>
                  </a:lnTo>
                  <a:lnTo>
                    <a:pt x="124" y="631"/>
                  </a:lnTo>
                  <a:lnTo>
                    <a:pt x="99" y="625"/>
                  </a:lnTo>
                  <a:lnTo>
                    <a:pt x="74" y="613"/>
                  </a:lnTo>
                  <a:lnTo>
                    <a:pt x="53" y="600"/>
                  </a:lnTo>
                  <a:lnTo>
                    <a:pt x="40" y="588"/>
                  </a:lnTo>
                  <a:lnTo>
                    <a:pt x="29" y="573"/>
                  </a:lnTo>
                  <a:lnTo>
                    <a:pt x="15" y="554"/>
                  </a:lnTo>
                  <a:lnTo>
                    <a:pt x="8" y="530"/>
                  </a:lnTo>
                  <a:lnTo>
                    <a:pt x="7" y="512"/>
                  </a:lnTo>
                  <a:lnTo>
                    <a:pt x="11" y="493"/>
                  </a:lnTo>
                  <a:lnTo>
                    <a:pt x="19" y="469"/>
                  </a:lnTo>
                  <a:lnTo>
                    <a:pt x="8" y="444"/>
                  </a:lnTo>
                  <a:lnTo>
                    <a:pt x="4" y="423"/>
                  </a:lnTo>
                  <a:lnTo>
                    <a:pt x="1" y="398"/>
                  </a:lnTo>
                  <a:lnTo>
                    <a:pt x="7" y="368"/>
                  </a:lnTo>
                  <a:lnTo>
                    <a:pt x="12" y="351"/>
                  </a:lnTo>
                  <a:lnTo>
                    <a:pt x="25" y="329"/>
                  </a:lnTo>
                  <a:lnTo>
                    <a:pt x="7" y="299"/>
                  </a:lnTo>
                  <a:lnTo>
                    <a:pt x="1" y="280"/>
                  </a:lnTo>
                  <a:lnTo>
                    <a:pt x="0" y="252"/>
                  </a:lnTo>
                  <a:lnTo>
                    <a:pt x="4" y="225"/>
                  </a:lnTo>
                  <a:lnTo>
                    <a:pt x="14" y="194"/>
                  </a:lnTo>
                  <a:lnTo>
                    <a:pt x="29" y="172"/>
                  </a:lnTo>
                  <a:lnTo>
                    <a:pt x="50" y="152"/>
                  </a:lnTo>
                  <a:lnTo>
                    <a:pt x="86" y="132"/>
                  </a:lnTo>
                  <a:lnTo>
                    <a:pt x="124" y="125"/>
                  </a:lnTo>
                  <a:lnTo>
                    <a:pt x="158" y="131"/>
                  </a:lnTo>
                  <a:lnTo>
                    <a:pt x="181" y="141"/>
                  </a:lnTo>
                  <a:lnTo>
                    <a:pt x="196" y="120"/>
                  </a:lnTo>
                  <a:lnTo>
                    <a:pt x="213" y="103"/>
                  </a:lnTo>
                  <a:lnTo>
                    <a:pt x="227" y="93"/>
                  </a:lnTo>
                  <a:lnTo>
                    <a:pt x="254" y="78"/>
                  </a:lnTo>
                  <a:lnTo>
                    <a:pt x="278" y="69"/>
                  </a:lnTo>
                  <a:lnTo>
                    <a:pt x="314" y="62"/>
                  </a:lnTo>
                  <a:lnTo>
                    <a:pt x="348" y="63"/>
                  </a:lnTo>
                  <a:lnTo>
                    <a:pt x="383" y="72"/>
                  </a:lnTo>
                  <a:lnTo>
                    <a:pt x="414" y="89"/>
                  </a:lnTo>
                  <a:lnTo>
                    <a:pt x="432" y="61"/>
                  </a:lnTo>
                  <a:lnTo>
                    <a:pt x="448" y="44"/>
                  </a:lnTo>
                  <a:lnTo>
                    <a:pt x="470" y="30"/>
                  </a:lnTo>
                  <a:lnTo>
                    <a:pt x="495" y="18"/>
                  </a:lnTo>
                  <a:lnTo>
                    <a:pt x="523" y="13"/>
                  </a:lnTo>
                  <a:lnTo>
                    <a:pt x="549" y="13"/>
                  </a:lnTo>
                  <a:lnTo>
                    <a:pt x="574" y="18"/>
                  </a:lnTo>
                  <a:lnTo>
                    <a:pt x="605" y="33"/>
                  </a:lnTo>
                  <a:lnTo>
                    <a:pt x="623" y="48"/>
                  </a:lnTo>
                  <a:lnTo>
                    <a:pt x="640" y="30"/>
                  </a:lnTo>
                  <a:lnTo>
                    <a:pt x="657" y="18"/>
                  </a:lnTo>
                  <a:lnTo>
                    <a:pt x="679" y="8"/>
                  </a:lnTo>
                  <a:lnTo>
                    <a:pt x="710" y="0"/>
                  </a:lnTo>
                  <a:lnTo>
                    <a:pt x="742" y="2"/>
                  </a:lnTo>
                  <a:lnTo>
                    <a:pt x="775" y="11"/>
                  </a:lnTo>
                  <a:lnTo>
                    <a:pt x="800" y="25"/>
                  </a:lnTo>
                  <a:lnTo>
                    <a:pt x="824" y="49"/>
                  </a:lnTo>
                  <a:lnTo>
                    <a:pt x="838" y="72"/>
                  </a:lnTo>
                  <a:lnTo>
                    <a:pt x="863" y="64"/>
                  </a:lnTo>
                  <a:lnTo>
                    <a:pt x="892" y="58"/>
                  </a:lnTo>
                  <a:lnTo>
                    <a:pt x="926" y="61"/>
                  </a:lnTo>
                  <a:lnTo>
                    <a:pt x="956" y="71"/>
                  </a:lnTo>
                  <a:lnTo>
                    <a:pt x="978" y="87"/>
                  </a:lnTo>
                  <a:lnTo>
                    <a:pt x="997" y="103"/>
                  </a:lnTo>
                  <a:lnTo>
                    <a:pt x="1013" y="127"/>
                  </a:lnTo>
                  <a:lnTo>
                    <a:pt x="1016" y="152"/>
                  </a:lnTo>
                  <a:lnTo>
                    <a:pt x="1033" y="146"/>
                  </a:lnTo>
                  <a:lnTo>
                    <a:pt x="1060" y="145"/>
                  </a:lnTo>
                  <a:lnTo>
                    <a:pt x="1091" y="152"/>
                  </a:lnTo>
                  <a:lnTo>
                    <a:pt x="1122" y="169"/>
                  </a:lnTo>
                  <a:lnTo>
                    <a:pt x="1144" y="191"/>
                  </a:lnTo>
                  <a:lnTo>
                    <a:pt x="1161" y="221"/>
                  </a:lnTo>
                  <a:lnTo>
                    <a:pt x="1172" y="252"/>
                  </a:lnTo>
                  <a:lnTo>
                    <a:pt x="1176" y="295"/>
                  </a:lnTo>
                  <a:lnTo>
                    <a:pt x="1174" y="323"/>
                  </a:lnTo>
                  <a:lnTo>
                    <a:pt x="1165" y="365"/>
                  </a:lnTo>
                  <a:lnTo>
                    <a:pt x="1186" y="389"/>
                  </a:lnTo>
                  <a:lnTo>
                    <a:pt x="1197" y="420"/>
                  </a:lnTo>
                  <a:lnTo>
                    <a:pt x="1203" y="453"/>
                  </a:lnTo>
                  <a:lnTo>
                    <a:pt x="1203" y="487"/>
                  </a:lnTo>
                  <a:lnTo>
                    <a:pt x="1196" y="524"/>
                  </a:lnTo>
                  <a:lnTo>
                    <a:pt x="1182" y="551"/>
                  </a:lnTo>
                  <a:lnTo>
                    <a:pt x="1158" y="581"/>
                  </a:lnTo>
                  <a:lnTo>
                    <a:pt x="1133" y="604"/>
                  </a:lnTo>
                  <a:lnTo>
                    <a:pt x="1103" y="625"/>
                  </a:lnTo>
                  <a:lnTo>
                    <a:pt x="1065" y="639"/>
                  </a:lnTo>
                  <a:lnTo>
                    <a:pt x="1029" y="648"/>
                  </a:lnTo>
                  <a:lnTo>
                    <a:pt x="1013" y="651"/>
                  </a:lnTo>
                  <a:lnTo>
                    <a:pt x="1012" y="67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grpSp>
          <p:nvGrpSpPr>
            <p:cNvPr id="27665" name="Group 277"/>
            <p:cNvGrpSpPr>
              <a:grpSpLocks/>
            </p:cNvGrpSpPr>
            <p:nvPr/>
          </p:nvGrpSpPr>
          <p:grpSpPr bwMode="auto">
            <a:xfrm>
              <a:off x="1871" y="2991"/>
              <a:ext cx="318" cy="274"/>
              <a:chOff x="1871" y="2991"/>
              <a:chExt cx="318" cy="274"/>
            </a:xfrm>
          </p:grpSpPr>
          <p:sp>
            <p:nvSpPr>
              <p:cNvPr id="147734" name="Oval 278"/>
              <p:cNvSpPr>
                <a:spLocks noChangeArrowheads="1"/>
              </p:cNvSpPr>
              <p:nvPr/>
            </p:nvSpPr>
            <p:spPr bwMode="auto">
              <a:xfrm>
                <a:off x="1871" y="3091"/>
                <a:ext cx="121" cy="17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de-DE" altLang="x-none"/>
              </a:p>
            </p:txBody>
          </p:sp>
          <p:sp>
            <p:nvSpPr>
              <p:cNvPr id="147735" name="Oval 279"/>
              <p:cNvSpPr>
                <a:spLocks noChangeArrowheads="1"/>
              </p:cNvSpPr>
              <p:nvPr/>
            </p:nvSpPr>
            <p:spPr bwMode="auto">
              <a:xfrm>
                <a:off x="2026" y="3012"/>
                <a:ext cx="79" cy="13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de-DE" altLang="x-none"/>
              </a:p>
            </p:txBody>
          </p:sp>
          <p:sp>
            <p:nvSpPr>
              <p:cNvPr id="147736" name="Oval 280"/>
              <p:cNvSpPr>
                <a:spLocks noChangeArrowheads="1"/>
              </p:cNvSpPr>
              <p:nvPr/>
            </p:nvSpPr>
            <p:spPr bwMode="auto">
              <a:xfrm>
                <a:off x="2128" y="2991"/>
                <a:ext cx="61" cy="7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de-DE" altLang="x-none"/>
              </a:p>
            </p:txBody>
          </p:sp>
        </p:grpSp>
        <p:sp>
          <p:nvSpPr>
            <p:cNvPr id="147737" name="Rectangle 281"/>
            <p:cNvSpPr>
              <a:spLocks noChangeArrowheads="1"/>
            </p:cNvSpPr>
            <p:nvPr/>
          </p:nvSpPr>
          <p:spPr bwMode="auto">
            <a:xfrm>
              <a:off x="956" y="3284"/>
              <a:ext cx="1025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65792" tIns="26317" rIns="65792" bIns="26317">
              <a:spAutoFit/>
            </a:bodyPr>
            <a:lstStyle>
              <a:lvl1pPr defTabSz="94773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94773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4773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4773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4773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x-none" sz="2100" b="1">
                  <a:solidFill>
                    <a:schemeClr val="bg2"/>
                  </a:solidFill>
                  <a:latin typeface="Times New Roman" charset="0"/>
                </a:rPr>
                <a:t>“I have no reason to overbid...”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45717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87368619-1D4F-8D43-A6E4-AE35AC7A6202}" type="slidenum">
              <a:rPr lang="en-US" altLang="en-US">
                <a:latin typeface="Garamond" charset="0"/>
              </a:rPr>
              <a:pPr/>
              <a:t>21</a:t>
            </a:fld>
            <a:endParaRPr lang="en-US" altLang="en-US">
              <a:latin typeface="Garamond" charset="0"/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Lies and Collusion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7203"/>
            <a:ext cx="83820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The various auction protocols are susceptible to lying on the part of the auctioneer, and collusion among bidders, to varying degrees</a:t>
            </a:r>
          </a:p>
          <a:p>
            <a:pPr eaLnBrk="1" hangingPunct="1">
              <a:defRPr/>
            </a:pPr>
            <a:r>
              <a:rPr lang="en-US" altLang="x-none" dirty="0" smtClean="0"/>
              <a:t>All four auctions (English, Dutch, First-Price Sealed Bid, </a:t>
            </a:r>
            <a:r>
              <a:rPr lang="en-US" altLang="x-none" dirty="0" err="1" smtClean="0"/>
              <a:t>Vickrey</a:t>
            </a:r>
            <a:r>
              <a:rPr lang="en-US" altLang="x-none" dirty="0" smtClean="0"/>
              <a:t>) can be manipulated by bidder collusion</a:t>
            </a:r>
          </a:p>
          <a:p>
            <a:pPr eaLnBrk="1" hangingPunct="1">
              <a:defRPr/>
            </a:pPr>
            <a:r>
              <a:rPr lang="en-US" altLang="x-none" dirty="0" smtClean="0"/>
              <a:t>A dishonest auctioneer can exploit the </a:t>
            </a:r>
            <a:r>
              <a:rPr lang="en-US" altLang="x-none" dirty="0" err="1" smtClean="0"/>
              <a:t>Vickrey</a:t>
            </a:r>
            <a:r>
              <a:rPr lang="en-US" altLang="x-none" dirty="0" smtClean="0"/>
              <a:t> auction by lying about the 2</a:t>
            </a:r>
            <a:r>
              <a:rPr lang="en-US" altLang="x-none" baseline="30000" dirty="0" smtClean="0"/>
              <a:t>nd</a:t>
            </a:r>
            <a:r>
              <a:rPr lang="en-US" altLang="x-none" dirty="0" smtClean="0"/>
              <a:t>-highest bid</a:t>
            </a:r>
          </a:p>
          <a:p>
            <a:pPr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Shills</a:t>
            </a:r>
            <a:r>
              <a:rPr lang="en-US" altLang="x-none" dirty="0" smtClean="0"/>
              <a:t> can be introduced to inflate bidding prices in English auctions</a:t>
            </a:r>
          </a:p>
        </p:txBody>
      </p:sp>
    </p:spTree>
    <p:extLst>
      <p:ext uri="{BB962C8B-B14F-4D97-AF65-F5344CB8AC3E}">
        <p14:creationId xmlns:p14="http://schemas.microsoft.com/office/powerpoint/2010/main" val="2136055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30D08582-91E0-2C47-AD2C-14A5231EDED5}" type="slidenum">
              <a:rPr lang="en-US" altLang="en-US">
                <a:latin typeface="Garamond" charset="0"/>
              </a:rPr>
              <a:pPr/>
              <a:t>22</a:t>
            </a:fld>
            <a:endParaRPr lang="en-US" altLang="en-US">
              <a:latin typeface="Garamond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Negotiation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40768"/>
            <a:ext cx="8991600" cy="483143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400" dirty="0" smtClean="0"/>
              <a:t>Auctions are </a:t>
            </a:r>
            <a:r>
              <a:rPr lang="en-US" altLang="x-none" sz="2400" i="1" dirty="0" smtClean="0">
                <a:solidFill>
                  <a:srgbClr val="003399"/>
                </a:solidFill>
              </a:rPr>
              <a:t>only</a:t>
            </a:r>
            <a:r>
              <a:rPr lang="en-US" altLang="x-none" sz="2400" i="1" dirty="0" smtClean="0"/>
              <a:t> </a:t>
            </a:r>
            <a:r>
              <a:rPr lang="en-US" altLang="x-none" sz="2400" dirty="0" smtClean="0"/>
              <a:t>concerned with the allocation of goods: richer techniques for reaching agreements are required</a:t>
            </a:r>
          </a:p>
          <a:p>
            <a:pPr eaLnBrk="1" hangingPunct="1">
              <a:defRPr/>
            </a:pPr>
            <a:r>
              <a:rPr lang="en-US" altLang="x-none" sz="2400" i="1" dirty="0" smtClean="0">
                <a:solidFill>
                  <a:srgbClr val="003399"/>
                </a:solidFill>
              </a:rPr>
              <a:t>Negotiation</a:t>
            </a:r>
            <a:r>
              <a:rPr lang="en-US" altLang="x-none" sz="2400" i="1" dirty="0" smtClean="0"/>
              <a:t> </a:t>
            </a:r>
            <a:r>
              <a:rPr lang="en-US" altLang="x-none" sz="2400" dirty="0" smtClean="0"/>
              <a:t>is the process of reaching agreements on matters of common interest</a:t>
            </a:r>
          </a:p>
        </p:txBody>
      </p:sp>
    </p:spTree>
    <p:extLst>
      <p:ext uri="{BB962C8B-B14F-4D97-AF65-F5344CB8AC3E}">
        <p14:creationId xmlns:p14="http://schemas.microsoft.com/office/powerpoint/2010/main" val="120190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Bargaining, </a:t>
            </a:r>
            <a:r>
              <a:rPr lang="en-US" dirty="0" err="1" smtClean="0"/>
              <a:t>Mechanims</a:t>
            </a:r>
            <a:r>
              <a:rPr lang="en-US" dirty="0" smtClean="0"/>
              <a:t>, Strategies, Deals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305FF"/>
                </a:solidFill>
              </a:rPr>
              <a:t>Negotiations</a:t>
            </a:r>
            <a:r>
              <a:rPr lang="en-US" sz="2400" dirty="0" smtClean="0"/>
              <a:t> can involve</a:t>
            </a:r>
          </a:p>
          <a:p>
            <a:pPr lvl="1" eaLnBrk="1" hangingPunct="1">
              <a:lnSpc>
                <a:spcPct val="140000"/>
              </a:lnSpc>
            </a:pPr>
            <a:r>
              <a:rPr lang="nb-NO" sz="2000" dirty="0"/>
              <a:t>Exchange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information</a:t>
            </a:r>
            <a:endParaRPr lang="nb-NO" sz="2000" dirty="0"/>
          </a:p>
          <a:p>
            <a:pPr lvl="1" eaLnBrk="1" hangingPunct="1">
              <a:lnSpc>
                <a:spcPct val="140000"/>
              </a:lnSpc>
            </a:pPr>
            <a:r>
              <a:rPr lang="nb-NO" sz="2000" dirty="0" err="1"/>
              <a:t>Relaxation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initial goals</a:t>
            </a:r>
          </a:p>
          <a:p>
            <a:pPr lvl="1" eaLnBrk="1" hangingPunct="1">
              <a:lnSpc>
                <a:spcPct val="140000"/>
              </a:lnSpc>
            </a:pPr>
            <a:r>
              <a:rPr lang="nb-NO" sz="2000" dirty="0"/>
              <a:t>Mutual </a:t>
            </a:r>
            <a:r>
              <a:rPr lang="nb-NO" sz="2000" dirty="0" err="1"/>
              <a:t>concession</a:t>
            </a:r>
            <a:endParaRPr lang="nb-NO" sz="2000" dirty="0"/>
          </a:p>
          <a:p>
            <a:r>
              <a:rPr lang="en-US" sz="2400" dirty="0" smtClean="0"/>
              <a:t>Negotiations governed by </a:t>
            </a:r>
            <a:r>
              <a:rPr lang="en-US" sz="2400" dirty="0" smtClean="0">
                <a:solidFill>
                  <a:srgbClr val="0305FF"/>
                </a:solidFill>
              </a:rPr>
              <a:t>mechanism</a:t>
            </a:r>
            <a:r>
              <a:rPr lang="en-US" sz="2400" dirty="0" smtClean="0"/>
              <a:t> (or protocol)</a:t>
            </a:r>
          </a:p>
          <a:p>
            <a:pPr lvl="1" eaLnBrk="1" hangingPunct="1">
              <a:lnSpc>
                <a:spcPct val="140000"/>
              </a:lnSpc>
            </a:pPr>
            <a:r>
              <a:rPr lang="nb-NO" sz="2000" dirty="0" smtClean="0">
                <a:solidFill>
                  <a:srgbClr val="0305FF"/>
                </a:solidFill>
              </a:rPr>
              <a:t>Rules </a:t>
            </a:r>
            <a:r>
              <a:rPr lang="nb-NO" sz="2000" dirty="0" err="1">
                <a:solidFill>
                  <a:srgbClr val="0305FF"/>
                </a:solidFill>
              </a:rPr>
              <a:t>of</a:t>
            </a:r>
            <a:r>
              <a:rPr lang="nb-NO" sz="2000" dirty="0">
                <a:solidFill>
                  <a:srgbClr val="0305FF"/>
                </a:solidFill>
              </a:rPr>
              <a:t> </a:t>
            </a:r>
            <a:r>
              <a:rPr lang="nb-NO" sz="2000" dirty="0" err="1" smtClean="0">
                <a:solidFill>
                  <a:srgbClr val="0305FF"/>
                </a:solidFill>
              </a:rPr>
              <a:t>encounter</a:t>
            </a:r>
            <a:r>
              <a:rPr lang="nb-NO" sz="2000" dirty="0" smtClean="0"/>
              <a:t> </a:t>
            </a:r>
            <a:r>
              <a:rPr lang="nb-NO" sz="2000" dirty="0" err="1"/>
              <a:t>between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smtClean="0"/>
              <a:t>agents</a:t>
            </a:r>
          </a:p>
          <a:p>
            <a:pPr lvl="2" eaLnBrk="1" hangingPunct="1">
              <a:lnSpc>
                <a:spcPct val="140000"/>
              </a:lnSpc>
            </a:pPr>
            <a:r>
              <a:rPr lang="nb-NO" sz="2000" dirty="0" smtClean="0"/>
              <a:t>Public </a:t>
            </a:r>
            <a:r>
              <a:rPr lang="nb-NO" sz="2000" dirty="0" err="1"/>
              <a:t>rules</a:t>
            </a:r>
            <a:r>
              <a:rPr lang="nb-NO" sz="2000" dirty="0"/>
              <a:t> by </a:t>
            </a:r>
            <a:r>
              <a:rPr lang="nb-NO" sz="2000" dirty="0" err="1"/>
              <a:t>which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agents </a:t>
            </a:r>
            <a:r>
              <a:rPr lang="nb-NO" sz="2000" dirty="0" err="1"/>
              <a:t>will</a:t>
            </a:r>
            <a:r>
              <a:rPr lang="nb-NO" sz="2000" dirty="0"/>
              <a:t> </a:t>
            </a:r>
            <a:r>
              <a:rPr lang="nb-NO" sz="2000" dirty="0" err="1"/>
              <a:t>come</a:t>
            </a:r>
            <a:r>
              <a:rPr lang="nb-NO" sz="2000" dirty="0"/>
              <a:t> to </a:t>
            </a:r>
            <a:r>
              <a:rPr lang="nb-NO" sz="2000" dirty="0" err="1" smtClean="0"/>
              <a:t>agreements</a:t>
            </a:r>
            <a:endParaRPr lang="nb-NO" sz="2000" dirty="0" smtClean="0"/>
          </a:p>
          <a:p>
            <a:pPr lvl="2" eaLnBrk="1" hangingPunct="1">
              <a:lnSpc>
                <a:spcPct val="140000"/>
              </a:lnSpc>
            </a:pPr>
            <a:r>
              <a:rPr lang="nb-NO" sz="2000" dirty="0" err="1" smtClean="0">
                <a:solidFill>
                  <a:srgbClr val="0305FF"/>
                </a:solidFill>
              </a:rPr>
              <a:t>Stategies</a:t>
            </a:r>
            <a:r>
              <a:rPr lang="nb-NO" sz="2000" dirty="0" smtClean="0">
                <a:solidFill>
                  <a:srgbClr val="0305FF"/>
                </a:solidFill>
              </a:rPr>
              <a:t> </a:t>
            </a:r>
            <a:r>
              <a:rPr lang="nb-NO" sz="2000" dirty="0" err="1" smtClean="0"/>
              <a:t>that</a:t>
            </a:r>
            <a:r>
              <a:rPr lang="nb-NO" sz="2000" dirty="0" smtClean="0"/>
              <a:t> agents </a:t>
            </a:r>
            <a:r>
              <a:rPr lang="nb-NO" sz="2000" dirty="0" err="1" smtClean="0"/>
              <a:t>should</a:t>
            </a:r>
            <a:r>
              <a:rPr lang="nb-NO" sz="2000" dirty="0" smtClean="0"/>
              <a:t> </a:t>
            </a:r>
            <a:r>
              <a:rPr lang="nb-NO" sz="2000" dirty="0" err="1" smtClean="0"/>
              <a:t>use</a:t>
            </a:r>
            <a:endParaRPr lang="nb-NO" sz="2000" dirty="0"/>
          </a:p>
          <a:p>
            <a:pPr lvl="1" eaLnBrk="1" hangingPunct="1">
              <a:lnSpc>
                <a:spcPct val="140000"/>
              </a:lnSpc>
            </a:pPr>
            <a:r>
              <a:rPr lang="nb-NO" sz="2000" dirty="0" err="1" smtClean="0">
                <a:solidFill>
                  <a:srgbClr val="0305FF"/>
                </a:solidFill>
              </a:rPr>
              <a:t>Deals</a:t>
            </a:r>
            <a:r>
              <a:rPr lang="nb-NO" sz="2000" dirty="0" smtClean="0">
                <a:solidFill>
                  <a:srgbClr val="0305FF"/>
                </a:solidFill>
              </a:rPr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can</a:t>
            </a:r>
            <a:r>
              <a:rPr lang="nb-NO" sz="2000" dirty="0"/>
              <a:t> be </a:t>
            </a:r>
            <a:r>
              <a:rPr lang="nb-NO" sz="2000" dirty="0" err="1"/>
              <a:t>made</a:t>
            </a:r>
            <a:endParaRPr lang="nb-NO" sz="2000" dirty="0"/>
          </a:p>
          <a:p>
            <a:pPr lvl="1" eaLnBrk="1" hangingPunct="1">
              <a:lnSpc>
                <a:spcPct val="140000"/>
              </a:lnSpc>
            </a:pPr>
            <a:r>
              <a:rPr lang="nb-NO" sz="2000" dirty="0" err="1" smtClean="0">
                <a:solidFill>
                  <a:srgbClr val="0305FF"/>
                </a:solidFill>
              </a:rPr>
              <a:t>Sequence</a:t>
            </a:r>
            <a:r>
              <a:rPr lang="nb-NO" sz="2000" dirty="0" smtClean="0">
                <a:solidFill>
                  <a:srgbClr val="0305FF"/>
                </a:solidFill>
              </a:rPr>
              <a:t> </a:t>
            </a:r>
            <a:r>
              <a:rPr lang="nb-NO" sz="2000" dirty="0" err="1">
                <a:solidFill>
                  <a:srgbClr val="0305FF"/>
                </a:solidFill>
              </a:rPr>
              <a:t>of</a:t>
            </a:r>
            <a:r>
              <a:rPr lang="nb-NO" sz="2000" dirty="0">
                <a:solidFill>
                  <a:srgbClr val="0305FF"/>
                </a:solidFill>
              </a:rPr>
              <a:t> offers and </a:t>
            </a:r>
            <a:r>
              <a:rPr lang="nb-NO" sz="2000" dirty="0" err="1">
                <a:solidFill>
                  <a:srgbClr val="0305FF"/>
                </a:solidFill>
              </a:rPr>
              <a:t>counter</a:t>
            </a:r>
            <a:r>
              <a:rPr lang="nb-NO" sz="2000" dirty="0">
                <a:solidFill>
                  <a:srgbClr val="0305FF"/>
                </a:solidFill>
              </a:rPr>
              <a:t>-offers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can</a:t>
            </a:r>
            <a:r>
              <a:rPr lang="nb-NO" sz="2000" dirty="0"/>
              <a:t> be </a:t>
            </a:r>
            <a:r>
              <a:rPr lang="nb-NO" sz="2000" dirty="0" err="1"/>
              <a:t>made</a:t>
            </a:r>
            <a:endParaRPr lang="nb-NO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2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in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en-US" dirty="0" smtClean="0">
                <a:solidFill>
                  <a:srgbClr val="0305FF"/>
                </a:solidFill>
              </a:rPr>
              <a:t>Task-oriented </a:t>
            </a:r>
            <a:r>
              <a:rPr lang="en-US" dirty="0" smtClean="0"/>
              <a:t>domains (TOD)</a:t>
            </a:r>
          </a:p>
          <a:p>
            <a:pPr lvl="1"/>
            <a:r>
              <a:rPr lang="en-US" dirty="0" smtClean="0"/>
              <a:t>Each agent is associated with a set of tasks </a:t>
            </a:r>
            <a:br>
              <a:rPr lang="en-US" dirty="0" smtClean="0"/>
            </a:br>
            <a:r>
              <a:rPr lang="en-US" dirty="0" smtClean="0"/>
              <a:t>(e.g., web mining tasks)</a:t>
            </a:r>
          </a:p>
          <a:p>
            <a:pPr lvl="1"/>
            <a:r>
              <a:rPr lang="en-US" dirty="0" smtClean="0"/>
              <a:t>Goal: </a:t>
            </a:r>
            <a:r>
              <a:rPr lang="en-US" dirty="0" smtClean="0">
                <a:solidFill>
                  <a:srgbClr val="0305FF"/>
                </a:solidFill>
              </a:rPr>
              <a:t>redistribute tasks </a:t>
            </a:r>
            <a:r>
              <a:rPr lang="en-US" dirty="0" smtClean="0"/>
              <a:t>such that costs of </a:t>
            </a:r>
            <a:br>
              <a:rPr lang="en-US" dirty="0" smtClean="0"/>
            </a:br>
            <a:r>
              <a:rPr lang="en-US" dirty="0" smtClean="0"/>
              <a:t>completing the tasks is reduced/minimized</a:t>
            </a:r>
          </a:p>
          <a:p>
            <a:r>
              <a:rPr lang="en-US" dirty="0" smtClean="0">
                <a:solidFill>
                  <a:srgbClr val="0305FF"/>
                </a:solidFill>
              </a:rPr>
              <a:t>State-oriented </a:t>
            </a:r>
            <a:r>
              <a:rPr lang="en-US" dirty="0" smtClean="0"/>
              <a:t>domains (SOD ⊇ TOD)</a:t>
            </a:r>
          </a:p>
          <a:p>
            <a:pPr lvl="1"/>
            <a:r>
              <a:rPr lang="en-US" dirty="0" smtClean="0"/>
              <a:t>Each agent has a set of goal states it would like to achieve</a:t>
            </a:r>
          </a:p>
          <a:p>
            <a:pPr lvl="1"/>
            <a:r>
              <a:rPr lang="en-US" dirty="0" smtClean="0"/>
              <a:t>Use negotiation to </a:t>
            </a:r>
            <a:r>
              <a:rPr lang="en-US" dirty="0" smtClean="0">
                <a:solidFill>
                  <a:srgbClr val="0305FF"/>
                </a:solidFill>
              </a:rPr>
              <a:t>achieve a common goal </a:t>
            </a:r>
            <a:r>
              <a:rPr lang="en-US" dirty="0" smtClean="0"/>
              <a:t>(actions can have positive or negative side effects)</a:t>
            </a:r>
          </a:p>
          <a:p>
            <a:r>
              <a:rPr lang="en-US" dirty="0" smtClean="0">
                <a:solidFill>
                  <a:srgbClr val="0305FF"/>
                </a:solidFill>
              </a:rPr>
              <a:t>Worth-oriented </a:t>
            </a:r>
            <a:r>
              <a:rPr lang="en-US" dirty="0" smtClean="0"/>
              <a:t>domains (WOD </a:t>
            </a:r>
            <a:r>
              <a:rPr lang="en-US" dirty="0"/>
              <a:t>⊇ </a:t>
            </a:r>
            <a:r>
              <a:rPr lang="en-US" dirty="0" smtClean="0"/>
              <a:t>SOD)</a:t>
            </a:r>
          </a:p>
          <a:p>
            <a:pPr lvl="1"/>
            <a:r>
              <a:rPr lang="en-US" dirty="0" smtClean="0"/>
              <a:t>Agents assign worth to state (agent-local utility)</a:t>
            </a:r>
          </a:p>
          <a:p>
            <a:pPr lvl="1"/>
            <a:r>
              <a:rPr lang="en-US" dirty="0" smtClean="0"/>
              <a:t>Goal: maximize mutual worth / </a:t>
            </a:r>
            <a:r>
              <a:rPr lang="en-US" dirty="0" smtClean="0">
                <a:solidFill>
                  <a:srgbClr val="0305FF"/>
                </a:solidFill>
              </a:rPr>
              <a:t>compromise on goals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821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agents?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305FF"/>
                </a:solidFill>
              </a:rPr>
              <a:t>One to one</a:t>
            </a:r>
          </a:p>
          <a:p>
            <a:pPr eaLnBrk="1" hangingPunct="1"/>
            <a:r>
              <a:rPr lang="en-US" dirty="0">
                <a:solidFill>
                  <a:srgbClr val="0305FF"/>
                </a:solidFill>
              </a:rPr>
              <a:t>One to many </a:t>
            </a:r>
            <a:r>
              <a:rPr lang="en-US" dirty="0"/>
              <a:t>(auction is an example of one seller and many buyers)</a:t>
            </a:r>
          </a:p>
          <a:p>
            <a:pPr eaLnBrk="1" hangingPunct="1"/>
            <a:r>
              <a:rPr lang="en-US" dirty="0">
                <a:solidFill>
                  <a:srgbClr val="0305FF"/>
                </a:solidFill>
              </a:rPr>
              <a:t>Many to many </a:t>
            </a:r>
            <a:r>
              <a:rPr lang="en-US" dirty="0"/>
              <a:t>(could be divided into buyers and sellers, or all could be identical in role – like officemate)</a:t>
            </a:r>
          </a:p>
          <a:p>
            <a:pPr lvl="1" eaLnBrk="1" hangingPunct="1"/>
            <a:r>
              <a:rPr lang="en-US" dirty="0"/>
              <a:t>n(n-1)/2 number of </a:t>
            </a:r>
            <a:r>
              <a:rPr lang="en-US" dirty="0" smtClean="0"/>
              <a:t>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43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20000"/>
              </a:lnSpc>
              <a:buClr>
                <a:schemeClr val="tx1"/>
              </a:buClr>
            </a:pPr>
            <a:r>
              <a:rPr lang="nb-NO" dirty="0" err="1"/>
              <a:t>Negotiation</a:t>
            </a:r>
            <a:r>
              <a:rPr lang="nb-NO" dirty="0"/>
              <a:t> </a:t>
            </a:r>
            <a:r>
              <a:rPr lang="nb-NO" dirty="0" err="1"/>
              <a:t>usually</a:t>
            </a:r>
            <a:r>
              <a:rPr lang="nb-NO" dirty="0"/>
              <a:t> </a:t>
            </a:r>
            <a:r>
              <a:rPr lang="nb-NO" dirty="0" err="1"/>
              <a:t>proceeds</a:t>
            </a:r>
            <a:r>
              <a:rPr lang="nb-NO" dirty="0"/>
              <a:t> in a series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rounds</a:t>
            </a:r>
            <a:r>
              <a:rPr lang="nb-NO" dirty="0"/>
              <a:t>,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every</a:t>
            </a:r>
            <a:r>
              <a:rPr lang="nb-NO" dirty="0"/>
              <a:t> agent </a:t>
            </a:r>
            <a:r>
              <a:rPr lang="nb-NO" dirty="0" err="1"/>
              <a:t>making</a:t>
            </a:r>
            <a:r>
              <a:rPr lang="nb-NO" dirty="0"/>
              <a:t> a </a:t>
            </a:r>
            <a:r>
              <a:rPr lang="nb-NO" dirty="0" err="1"/>
              <a:t>proposal</a:t>
            </a:r>
            <a:r>
              <a:rPr lang="nb-NO" dirty="0"/>
              <a:t> at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round</a:t>
            </a:r>
            <a:r>
              <a:rPr lang="nb-NO" dirty="0"/>
              <a:t>.</a:t>
            </a:r>
          </a:p>
          <a:p>
            <a:pPr marL="609600" indent="-609600" eaLnBrk="1" hangingPunct="1">
              <a:lnSpc>
                <a:spcPct val="120000"/>
              </a:lnSpc>
              <a:buClr>
                <a:schemeClr val="tx1"/>
              </a:buClr>
            </a:pPr>
            <a:r>
              <a:rPr lang="nb-NO" dirty="0" err="1"/>
              <a:t>Communication</a:t>
            </a:r>
            <a:r>
              <a:rPr lang="nb-NO" dirty="0"/>
              <a:t> during </a:t>
            </a:r>
            <a:r>
              <a:rPr lang="nb-NO" dirty="0" err="1"/>
              <a:t>negotiation</a:t>
            </a:r>
            <a:r>
              <a:rPr lang="nb-NO" dirty="0" smtClean="0"/>
              <a:t>:</a:t>
            </a:r>
          </a:p>
          <a:p>
            <a:pPr marL="609600" indent="-609600" eaLnBrk="1" hangingPunct="1">
              <a:lnSpc>
                <a:spcPct val="120000"/>
              </a:lnSpc>
              <a:buClr>
                <a:schemeClr val="tx1"/>
              </a:buClr>
            </a:pPr>
            <a:endParaRPr lang="nb-NO" dirty="0" smtClean="0"/>
          </a:p>
          <a:p>
            <a:pPr marL="609600" indent="-609600" eaLnBrk="1" hangingPunct="1">
              <a:lnSpc>
                <a:spcPct val="120000"/>
              </a:lnSpc>
              <a:buClr>
                <a:schemeClr val="tx1"/>
              </a:buClr>
            </a:pPr>
            <a:r>
              <a:rPr lang="nb-NO" dirty="0" err="1" smtClean="0"/>
              <a:t>Another</a:t>
            </a:r>
            <a:r>
              <a:rPr lang="nb-NO" dirty="0" smtClean="0"/>
              <a:t> </a:t>
            </a:r>
            <a:r>
              <a:rPr lang="nb-NO" dirty="0" err="1"/>
              <a:t>way</a:t>
            </a:r>
            <a:r>
              <a:rPr lang="nb-NO" dirty="0"/>
              <a:t>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/>
              <a:t>looking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negotiation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: </a:t>
            </a:r>
            <a:br>
              <a:rPr lang="nb-NO" dirty="0" smtClean="0"/>
            </a:br>
            <a:r>
              <a:rPr lang="nb-NO" dirty="0" smtClean="0"/>
              <a:t>Who </a:t>
            </a:r>
            <a:r>
              <a:rPr lang="nb-NO" dirty="0"/>
              <a:t>”</a:t>
            </a:r>
            <a:r>
              <a:rPr lang="nb-NO" dirty="0" err="1"/>
              <a:t>moves</a:t>
            </a:r>
            <a:r>
              <a:rPr lang="nb-NO" dirty="0"/>
              <a:t>”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 smtClean="0"/>
              <a:t>farthest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93387" y="2812726"/>
            <a:ext cx="3348365" cy="1737372"/>
            <a:chOff x="1488" y="2504"/>
            <a:chExt cx="2623" cy="136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488" y="2578"/>
              <a:ext cx="477" cy="954"/>
              <a:chOff x="1008" y="2592"/>
              <a:chExt cx="477" cy="954"/>
            </a:xfrm>
          </p:grpSpPr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1152" y="2592"/>
                <a:ext cx="191" cy="190"/>
              </a:xfrm>
              <a:custGeom>
                <a:avLst/>
                <a:gdLst>
                  <a:gd name="T0" fmla="*/ 1 w 382"/>
                  <a:gd name="T1" fmla="*/ 1 h 380"/>
                  <a:gd name="T2" fmla="*/ 1 w 382"/>
                  <a:gd name="T3" fmla="*/ 1 h 380"/>
                  <a:gd name="T4" fmla="*/ 1 w 382"/>
                  <a:gd name="T5" fmla="*/ 1 h 380"/>
                  <a:gd name="T6" fmla="*/ 1 w 382"/>
                  <a:gd name="T7" fmla="*/ 1 h 380"/>
                  <a:gd name="T8" fmla="*/ 1 w 382"/>
                  <a:gd name="T9" fmla="*/ 1 h 380"/>
                  <a:gd name="T10" fmla="*/ 1 w 382"/>
                  <a:gd name="T11" fmla="*/ 1 h 380"/>
                  <a:gd name="T12" fmla="*/ 1 w 382"/>
                  <a:gd name="T13" fmla="*/ 1 h 380"/>
                  <a:gd name="T14" fmla="*/ 1 w 382"/>
                  <a:gd name="T15" fmla="*/ 1 h 380"/>
                  <a:gd name="T16" fmla="*/ 1 w 382"/>
                  <a:gd name="T17" fmla="*/ 0 h 380"/>
                  <a:gd name="T18" fmla="*/ 1 w 382"/>
                  <a:gd name="T19" fmla="*/ 1 h 380"/>
                  <a:gd name="T20" fmla="*/ 1 w 382"/>
                  <a:gd name="T21" fmla="*/ 1 h 380"/>
                  <a:gd name="T22" fmla="*/ 1 w 382"/>
                  <a:gd name="T23" fmla="*/ 1 h 380"/>
                  <a:gd name="T24" fmla="*/ 1 w 382"/>
                  <a:gd name="T25" fmla="*/ 1 h 380"/>
                  <a:gd name="T26" fmla="*/ 1 w 382"/>
                  <a:gd name="T27" fmla="*/ 1 h 380"/>
                  <a:gd name="T28" fmla="*/ 1 w 382"/>
                  <a:gd name="T29" fmla="*/ 1 h 380"/>
                  <a:gd name="T30" fmla="*/ 1 w 382"/>
                  <a:gd name="T31" fmla="*/ 1 h 380"/>
                  <a:gd name="T32" fmla="*/ 0 w 382"/>
                  <a:gd name="T33" fmla="*/ 1 h 380"/>
                  <a:gd name="T34" fmla="*/ 1 w 382"/>
                  <a:gd name="T35" fmla="*/ 1 h 380"/>
                  <a:gd name="T36" fmla="*/ 1 w 382"/>
                  <a:gd name="T37" fmla="*/ 1 h 380"/>
                  <a:gd name="T38" fmla="*/ 1 w 382"/>
                  <a:gd name="T39" fmla="*/ 1 h 380"/>
                  <a:gd name="T40" fmla="*/ 1 w 382"/>
                  <a:gd name="T41" fmla="*/ 1 h 380"/>
                  <a:gd name="T42" fmla="*/ 1 w 382"/>
                  <a:gd name="T43" fmla="*/ 1 h 380"/>
                  <a:gd name="T44" fmla="*/ 1 w 382"/>
                  <a:gd name="T45" fmla="*/ 1 h 380"/>
                  <a:gd name="T46" fmla="*/ 1 w 382"/>
                  <a:gd name="T47" fmla="*/ 1 h 380"/>
                  <a:gd name="T48" fmla="*/ 1 w 382"/>
                  <a:gd name="T49" fmla="*/ 1 h 380"/>
                  <a:gd name="T50" fmla="*/ 1 w 382"/>
                  <a:gd name="T51" fmla="*/ 1 h 380"/>
                  <a:gd name="T52" fmla="*/ 1 w 382"/>
                  <a:gd name="T53" fmla="*/ 1 h 380"/>
                  <a:gd name="T54" fmla="*/ 1 w 382"/>
                  <a:gd name="T55" fmla="*/ 1 h 380"/>
                  <a:gd name="T56" fmla="*/ 1 w 382"/>
                  <a:gd name="T57" fmla="*/ 1 h 380"/>
                  <a:gd name="T58" fmla="*/ 1 w 382"/>
                  <a:gd name="T59" fmla="*/ 1 h 380"/>
                  <a:gd name="T60" fmla="*/ 1 w 382"/>
                  <a:gd name="T61" fmla="*/ 1 h 380"/>
                  <a:gd name="T62" fmla="*/ 1 w 382"/>
                  <a:gd name="T63" fmla="*/ 1 h 380"/>
                  <a:gd name="T64" fmla="*/ 1 w 382"/>
                  <a:gd name="T65" fmla="*/ 1 h 3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2"/>
                  <a:gd name="T100" fmla="*/ 0 h 380"/>
                  <a:gd name="T101" fmla="*/ 382 w 382"/>
                  <a:gd name="T102" fmla="*/ 380 h 3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2" h="380">
                    <a:moveTo>
                      <a:pt x="382" y="190"/>
                    </a:moveTo>
                    <a:lnTo>
                      <a:pt x="379" y="152"/>
                    </a:lnTo>
                    <a:lnTo>
                      <a:pt x="367" y="117"/>
                    </a:lnTo>
                    <a:lnTo>
                      <a:pt x="350" y="84"/>
                    </a:lnTo>
                    <a:lnTo>
                      <a:pt x="327" y="56"/>
                    </a:lnTo>
                    <a:lnTo>
                      <a:pt x="298" y="31"/>
                    </a:lnTo>
                    <a:lnTo>
                      <a:pt x="265" y="13"/>
                    </a:lnTo>
                    <a:lnTo>
                      <a:pt x="229" y="4"/>
                    </a:lnTo>
                    <a:lnTo>
                      <a:pt x="190" y="0"/>
                    </a:lnTo>
                    <a:lnTo>
                      <a:pt x="154" y="4"/>
                    </a:lnTo>
                    <a:lnTo>
                      <a:pt x="117" y="13"/>
                    </a:lnTo>
                    <a:lnTo>
                      <a:pt x="84" y="31"/>
                    </a:lnTo>
                    <a:lnTo>
                      <a:pt x="55" y="56"/>
                    </a:lnTo>
                    <a:lnTo>
                      <a:pt x="32" y="84"/>
                    </a:lnTo>
                    <a:lnTo>
                      <a:pt x="15" y="117"/>
                    </a:lnTo>
                    <a:lnTo>
                      <a:pt x="4" y="152"/>
                    </a:lnTo>
                    <a:lnTo>
                      <a:pt x="0" y="190"/>
                    </a:lnTo>
                    <a:lnTo>
                      <a:pt x="4" y="226"/>
                    </a:lnTo>
                    <a:lnTo>
                      <a:pt x="15" y="263"/>
                    </a:lnTo>
                    <a:lnTo>
                      <a:pt x="32" y="296"/>
                    </a:lnTo>
                    <a:lnTo>
                      <a:pt x="55" y="324"/>
                    </a:lnTo>
                    <a:lnTo>
                      <a:pt x="84" y="347"/>
                    </a:lnTo>
                    <a:lnTo>
                      <a:pt x="117" y="365"/>
                    </a:lnTo>
                    <a:lnTo>
                      <a:pt x="154" y="376"/>
                    </a:lnTo>
                    <a:lnTo>
                      <a:pt x="190" y="380"/>
                    </a:lnTo>
                    <a:lnTo>
                      <a:pt x="229" y="376"/>
                    </a:lnTo>
                    <a:lnTo>
                      <a:pt x="265" y="365"/>
                    </a:lnTo>
                    <a:lnTo>
                      <a:pt x="298" y="347"/>
                    </a:lnTo>
                    <a:lnTo>
                      <a:pt x="327" y="324"/>
                    </a:lnTo>
                    <a:lnTo>
                      <a:pt x="350" y="296"/>
                    </a:lnTo>
                    <a:lnTo>
                      <a:pt x="367" y="263"/>
                    </a:lnTo>
                    <a:lnTo>
                      <a:pt x="379" y="226"/>
                    </a:lnTo>
                    <a:lnTo>
                      <a:pt x="382" y="190"/>
                    </a:lnTo>
                    <a:close/>
                  </a:path>
                </a:pathLst>
              </a:custGeom>
              <a:solidFill>
                <a:srgbClr val="0099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1008" y="2784"/>
                <a:ext cx="477" cy="762"/>
              </a:xfrm>
              <a:custGeom>
                <a:avLst/>
                <a:gdLst>
                  <a:gd name="T0" fmla="*/ 0 w 956"/>
                  <a:gd name="T1" fmla="*/ 1 h 1523"/>
                  <a:gd name="T2" fmla="*/ 0 w 956"/>
                  <a:gd name="T3" fmla="*/ 1 h 1523"/>
                  <a:gd name="T4" fmla="*/ 0 w 956"/>
                  <a:gd name="T5" fmla="*/ 1 h 1523"/>
                  <a:gd name="T6" fmla="*/ 0 w 956"/>
                  <a:gd name="T7" fmla="*/ 1 h 1523"/>
                  <a:gd name="T8" fmla="*/ 0 w 956"/>
                  <a:gd name="T9" fmla="*/ 1 h 1523"/>
                  <a:gd name="T10" fmla="*/ 0 w 956"/>
                  <a:gd name="T11" fmla="*/ 1 h 1523"/>
                  <a:gd name="T12" fmla="*/ 0 w 956"/>
                  <a:gd name="T13" fmla="*/ 1 h 1523"/>
                  <a:gd name="T14" fmla="*/ 0 w 956"/>
                  <a:gd name="T15" fmla="*/ 0 h 1523"/>
                  <a:gd name="T16" fmla="*/ 0 w 956"/>
                  <a:gd name="T17" fmla="*/ 1 h 1523"/>
                  <a:gd name="T18" fmla="*/ 0 w 956"/>
                  <a:gd name="T19" fmla="*/ 0 h 1523"/>
                  <a:gd name="T20" fmla="*/ 0 w 956"/>
                  <a:gd name="T21" fmla="*/ 1 h 1523"/>
                  <a:gd name="T22" fmla="*/ 0 w 956"/>
                  <a:gd name="T23" fmla="*/ 1 h 1523"/>
                  <a:gd name="T24" fmla="*/ 0 w 956"/>
                  <a:gd name="T25" fmla="*/ 1 h 1523"/>
                  <a:gd name="T26" fmla="*/ 0 w 956"/>
                  <a:gd name="T27" fmla="*/ 1 h 1523"/>
                  <a:gd name="T28" fmla="*/ 0 w 956"/>
                  <a:gd name="T29" fmla="*/ 1 h 1523"/>
                  <a:gd name="T30" fmla="*/ 0 w 956"/>
                  <a:gd name="T31" fmla="*/ 1 h 1523"/>
                  <a:gd name="T32" fmla="*/ 0 w 956"/>
                  <a:gd name="T33" fmla="*/ 1 h 15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6"/>
                  <a:gd name="T52" fmla="*/ 0 h 1523"/>
                  <a:gd name="T53" fmla="*/ 956 w 956"/>
                  <a:gd name="T54" fmla="*/ 1523 h 15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6" h="1523">
                    <a:moveTo>
                      <a:pt x="489" y="785"/>
                    </a:moveTo>
                    <a:lnTo>
                      <a:pt x="712" y="1523"/>
                    </a:lnTo>
                    <a:lnTo>
                      <a:pt x="889" y="1523"/>
                    </a:lnTo>
                    <a:lnTo>
                      <a:pt x="712" y="666"/>
                    </a:lnTo>
                    <a:lnTo>
                      <a:pt x="712" y="167"/>
                    </a:lnTo>
                    <a:lnTo>
                      <a:pt x="844" y="572"/>
                    </a:lnTo>
                    <a:lnTo>
                      <a:pt x="956" y="499"/>
                    </a:lnTo>
                    <a:lnTo>
                      <a:pt x="800" y="0"/>
                    </a:lnTo>
                    <a:lnTo>
                      <a:pt x="489" y="23"/>
                    </a:lnTo>
                    <a:lnTo>
                      <a:pt x="179" y="0"/>
                    </a:lnTo>
                    <a:lnTo>
                      <a:pt x="0" y="524"/>
                    </a:lnTo>
                    <a:lnTo>
                      <a:pt x="135" y="572"/>
                    </a:lnTo>
                    <a:lnTo>
                      <a:pt x="267" y="167"/>
                    </a:lnTo>
                    <a:lnTo>
                      <a:pt x="267" y="666"/>
                    </a:lnTo>
                    <a:lnTo>
                      <a:pt x="91" y="1523"/>
                    </a:lnTo>
                    <a:lnTo>
                      <a:pt x="267" y="1523"/>
                    </a:lnTo>
                    <a:lnTo>
                      <a:pt x="489" y="785"/>
                    </a:lnTo>
                    <a:close/>
                  </a:path>
                </a:pathLst>
              </a:custGeom>
              <a:solidFill>
                <a:srgbClr val="0099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600" y="2578"/>
              <a:ext cx="477" cy="954"/>
              <a:chOff x="1008" y="2592"/>
              <a:chExt cx="477" cy="954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1152" y="2592"/>
                <a:ext cx="191" cy="190"/>
              </a:xfrm>
              <a:custGeom>
                <a:avLst/>
                <a:gdLst>
                  <a:gd name="T0" fmla="*/ 1 w 382"/>
                  <a:gd name="T1" fmla="*/ 1 h 380"/>
                  <a:gd name="T2" fmla="*/ 1 w 382"/>
                  <a:gd name="T3" fmla="*/ 1 h 380"/>
                  <a:gd name="T4" fmla="*/ 1 w 382"/>
                  <a:gd name="T5" fmla="*/ 1 h 380"/>
                  <a:gd name="T6" fmla="*/ 1 w 382"/>
                  <a:gd name="T7" fmla="*/ 1 h 380"/>
                  <a:gd name="T8" fmla="*/ 1 w 382"/>
                  <a:gd name="T9" fmla="*/ 1 h 380"/>
                  <a:gd name="T10" fmla="*/ 1 w 382"/>
                  <a:gd name="T11" fmla="*/ 1 h 380"/>
                  <a:gd name="T12" fmla="*/ 1 w 382"/>
                  <a:gd name="T13" fmla="*/ 1 h 380"/>
                  <a:gd name="T14" fmla="*/ 1 w 382"/>
                  <a:gd name="T15" fmla="*/ 1 h 380"/>
                  <a:gd name="T16" fmla="*/ 1 w 382"/>
                  <a:gd name="T17" fmla="*/ 0 h 380"/>
                  <a:gd name="T18" fmla="*/ 1 w 382"/>
                  <a:gd name="T19" fmla="*/ 1 h 380"/>
                  <a:gd name="T20" fmla="*/ 1 w 382"/>
                  <a:gd name="T21" fmla="*/ 1 h 380"/>
                  <a:gd name="T22" fmla="*/ 1 w 382"/>
                  <a:gd name="T23" fmla="*/ 1 h 380"/>
                  <a:gd name="T24" fmla="*/ 1 w 382"/>
                  <a:gd name="T25" fmla="*/ 1 h 380"/>
                  <a:gd name="T26" fmla="*/ 1 w 382"/>
                  <a:gd name="T27" fmla="*/ 1 h 380"/>
                  <a:gd name="T28" fmla="*/ 1 w 382"/>
                  <a:gd name="T29" fmla="*/ 1 h 380"/>
                  <a:gd name="T30" fmla="*/ 1 w 382"/>
                  <a:gd name="T31" fmla="*/ 1 h 380"/>
                  <a:gd name="T32" fmla="*/ 0 w 382"/>
                  <a:gd name="T33" fmla="*/ 1 h 380"/>
                  <a:gd name="T34" fmla="*/ 1 w 382"/>
                  <a:gd name="T35" fmla="*/ 1 h 380"/>
                  <a:gd name="T36" fmla="*/ 1 w 382"/>
                  <a:gd name="T37" fmla="*/ 1 h 380"/>
                  <a:gd name="T38" fmla="*/ 1 w 382"/>
                  <a:gd name="T39" fmla="*/ 1 h 380"/>
                  <a:gd name="T40" fmla="*/ 1 w 382"/>
                  <a:gd name="T41" fmla="*/ 1 h 380"/>
                  <a:gd name="T42" fmla="*/ 1 w 382"/>
                  <a:gd name="T43" fmla="*/ 1 h 380"/>
                  <a:gd name="T44" fmla="*/ 1 w 382"/>
                  <a:gd name="T45" fmla="*/ 1 h 380"/>
                  <a:gd name="T46" fmla="*/ 1 w 382"/>
                  <a:gd name="T47" fmla="*/ 1 h 380"/>
                  <a:gd name="T48" fmla="*/ 1 w 382"/>
                  <a:gd name="T49" fmla="*/ 1 h 380"/>
                  <a:gd name="T50" fmla="*/ 1 w 382"/>
                  <a:gd name="T51" fmla="*/ 1 h 380"/>
                  <a:gd name="T52" fmla="*/ 1 w 382"/>
                  <a:gd name="T53" fmla="*/ 1 h 380"/>
                  <a:gd name="T54" fmla="*/ 1 w 382"/>
                  <a:gd name="T55" fmla="*/ 1 h 380"/>
                  <a:gd name="T56" fmla="*/ 1 w 382"/>
                  <a:gd name="T57" fmla="*/ 1 h 380"/>
                  <a:gd name="T58" fmla="*/ 1 w 382"/>
                  <a:gd name="T59" fmla="*/ 1 h 380"/>
                  <a:gd name="T60" fmla="*/ 1 w 382"/>
                  <a:gd name="T61" fmla="*/ 1 h 380"/>
                  <a:gd name="T62" fmla="*/ 1 w 382"/>
                  <a:gd name="T63" fmla="*/ 1 h 380"/>
                  <a:gd name="T64" fmla="*/ 1 w 382"/>
                  <a:gd name="T65" fmla="*/ 1 h 3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2"/>
                  <a:gd name="T100" fmla="*/ 0 h 380"/>
                  <a:gd name="T101" fmla="*/ 382 w 382"/>
                  <a:gd name="T102" fmla="*/ 380 h 3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2" h="380">
                    <a:moveTo>
                      <a:pt x="382" y="190"/>
                    </a:moveTo>
                    <a:lnTo>
                      <a:pt x="379" y="152"/>
                    </a:lnTo>
                    <a:lnTo>
                      <a:pt x="367" y="117"/>
                    </a:lnTo>
                    <a:lnTo>
                      <a:pt x="350" y="84"/>
                    </a:lnTo>
                    <a:lnTo>
                      <a:pt x="327" y="56"/>
                    </a:lnTo>
                    <a:lnTo>
                      <a:pt x="298" y="31"/>
                    </a:lnTo>
                    <a:lnTo>
                      <a:pt x="265" y="13"/>
                    </a:lnTo>
                    <a:lnTo>
                      <a:pt x="229" y="4"/>
                    </a:lnTo>
                    <a:lnTo>
                      <a:pt x="190" y="0"/>
                    </a:lnTo>
                    <a:lnTo>
                      <a:pt x="154" y="4"/>
                    </a:lnTo>
                    <a:lnTo>
                      <a:pt x="117" y="13"/>
                    </a:lnTo>
                    <a:lnTo>
                      <a:pt x="84" y="31"/>
                    </a:lnTo>
                    <a:lnTo>
                      <a:pt x="55" y="56"/>
                    </a:lnTo>
                    <a:lnTo>
                      <a:pt x="32" y="84"/>
                    </a:lnTo>
                    <a:lnTo>
                      <a:pt x="15" y="117"/>
                    </a:lnTo>
                    <a:lnTo>
                      <a:pt x="4" y="152"/>
                    </a:lnTo>
                    <a:lnTo>
                      <a:pt x="0" y="190"/>
                    </a:lnTo>
                    <a:lnTo>
                      <a:pt x="4" y="226"/>
                    </a:lnTo>
                    <a:lnTo>
                      <a:pt x="15" y="263"/>
                    </a:lnTo>
                    <a:lnTo>
                      <a:pt x="32" y="296"/>
                    </a:lnTo>
                    <a:lnTo>
                      <a:pt x="55" y="324"/>
                    </a:lnTo>
                    <a:lnTo>
                      <a:pt x="84" y="347"/>
                    </a:lnTo>
                    <a:lnTo>
                      <a:pt x="117" y="365"/>
                    </a:lnTo>
                    <a:lnTo>
                      <a:pt x="154" y="376"/>
                    </a:lnTo>
                    <a:lnTo>
                      <a:pt x="190" y="380"/>
                    </a:lnTo>
                    <a:lnTo>
                      <a:pt x="229" y="376"/>
                    </a:lnTo>
                    <a:lnTo>
                      <a:pt x="265" y="365"/>
                    </a:lnTo>
                    <a:lnTo>
                      <a:pt x="298" y="347"/>
                    </a:lnTo>
                    <a:lnTo>
                      <a:pt x="327" y="324"/>
                    </a:lnTo>
                    <a:lnTo>
                      <a:pt x="350" y="296"/>
                    </a:lnTo>
                    <a:lnTo>
                      <a:pt x="367" y="263"/>
                    </a:lnTo>
                    <a:lnTo>
                      <a:pt x="379" y="226"/>
                    </a:lnTo>
                    <a:lnTo>
                      <a:pt x="382" y="190"/>
                    </a:lnTo>
                    <a:close/>
                  </a:path>
                </a:pathLst>
              </a:custGeom>
              <a:solidFill>
                <a:srgbClr val="3399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1008" y="2784"/>
                <a:ext cx="477" cy="762"/>
              </a:xfrm>
              <a:custGeom>
                <a:avLst/>
                <a:gdLst>
                  <a:gd name="T0" fmla="*/ 0 w 956"/>
                  <a:gd name="T1" fmla="*/ 1 h 1523"/>
                  <a:gd name="T2" fmla="*/ 0 w 956"/>
                  <a:gd name="T3" fmla="*/ 1 h 1523"/>
                  <a:gd name="T4" fmla="*/ 0 w 956"/>
                  <a:gd name="T5" fmla="*/ 1 h 1523"/>
                  <a:gd name="T6" fmla="*/ 0 w 956"/>
                  <a:gd name="T7" fmla="*/ 1 h 1523"/>
                  <a:gd name="T8" fmla="*/ 0 w 956"/>
                  <a:gd name="T9" fmla="*/ 1 h 1523"/>
                  <a:gd name="T10" fmla="*/ 0 w 956"/>
                  <a:gd name="T11" fmla="*/ 1 h 1523"/>
                  <a:gd name="T12" fmla="*/ 0 w 956"/>
                  <a:gd name="T13" fmla="*/ 1 h 1523"/>
                  <a:gd name="T14" fmla="*/ 0 w 956"/>
                  <a:gd name="T15" fmla="*/ 0 h 1523"/>
                  <a:gd name="T16" fmla="*/ 0 w 956"/>
                  <a:gd name="T17" fmla="*/ 1 h 1523"/>
                  <a:gd name="T18" fmla="*/ 0 w 956"/>
                  <a:gd name="T19" fmla="*/ 0 h 1523"/>
                  <a:gd name="T20" fmla="*/ 0 w 956"/>
                  <a:gd name="T21" fmla="*/ 1 h 1523"/>
                  <a:gd name="T22" fmla="*/ 0 w 956"/>
                  <a:gd name="T23" fmla="*/ 1 h 1523"/>
                  <a:gd name="T24" fmla="*/ 0 w 956"/>
                  <a:gd name="T25" fmla="*/ 1 h 1523"/>
                  <a:gd name="T26" fmla="*/ 0 w 956"/>
                  <a:gd name="T27" fmla="*/ 1 h 1523"/>
                  <a:gd name="T28" fmla="*/ 0 w 956"/>
                  <a:gd name="T29" fmla="*/ 1 h 1523"/>
                  <a:gd name="T30" fmla="*/ 0 w 956"/>
                  <a:gd name="T31" fmla="*/ 1 h 1523"/>
                  <a:gd name="T32" fmla="*/ 0 w 956"/>
                  <a:gd name="T33" fmla="*/ 1 h 15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6"/>
                  <a:gd name="T52" fmla="*/ 0 h 1523"/>
                  <a:gd name="T53" fmla="*/ 956 w 956"/>
                  <a:gd name="T54" fmla="*/ 1523 h 15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6" h="1523">
                    <a:moveTo>
                      <a:pt x="489" y="785"/>
                    </a:moveTo>
                    <a:lnTo>
                      <a:pt x="712" y="1523"/>
                    </a:lnTo>
                    <a:lnTo>
                      <a:pt x="889" y="1523"/>
                    </a:lnTo>
                    <a:lnTo>
                      <a:pt x="712" y="666"/>
                    </a:lnTo>
                    <a:lnTo>
                      <a:pt x="712" y="167"/>
                    </a:lnTo>
                    <a:lnTo>
                      <a:pt x="844" y="572"/>
                    </a:lnTo>
                    <a:lnTo>
                      <a:pt x="956" y="499"/>
                    </a:lnTo>
                    <a:lnTo>
                      <a:pt x="800" y="0"/>
                    </a:lnTo>
                    <a:lnTo>
                      <a:pt x="489" y="23"/>
                    </a:lnTo>
                    <a:lnTo>
                      <a:pt x="179" y="0"/>
                    </a:lnTo>
                    <a:lnTo>
                      <a:pt x="0" y="524"/>
                    </a:lnTo>
                    <a:lnTo>
                      <a:pt x="135" y="572"/>
                    </a:lnTo>
                    <a:lnTo>
                      <a:pt x="267" y="167"/>
                    </a:lnTo>
                    <a:lnTo>
                      <a:pt x="267" y="666"/>
                    </a:lnTo>
                    <a:lnTo>
                      <a:pt x="91" y="1523"/>
                    </a:lnTo>
                    <a:lnTo>
                      <a:pt x="267" y="1523"/>
                    </a:lnTo>
                    <a:lnTo>
                      <a:pt x="489" y="785"/>
                    </a:lnTo>
                    <a:close/>
                  </a:path>
                </a:pathLst>
              </a:custGeom>
              <a:solidFill>
                <a:srgbClr val="33993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</p:grp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112" y="2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496" y="2504"/>
              <a:ext cx="59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800">
                  <a:latin typeface="Times New Roman" pitchFamily="18" charset="0"/>
                  <a:ea typeface="SimSun" charset="-122"/>
                </a:rPr>
                <a:t>Proposal</a:t>
              </a:r>
              <a:endParaRPr lang="en-GB" sz="800"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2112" y="288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256" y="2696"/>
              <a:ext cx="99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800">
                  <a:latin typeface="Times New Roman" pitchFamily="18" charset="0"/>
                  <a:ea typeface="SimSun" charset="-122"/>
                </a:rPr>
                <a:t>Counter Proposal</a:t>
              </a:r>
              <a:endParaRPr lang="en-GB" sz="800"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2112" y="314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2112" y="324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112" y="360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304" y="3416"/>
              <a:ext cx="95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800">
                  <a:latin typeface="Times New Roman" pitchFamily="18" charset="0"/>
                  <a:ea typeface="SimSun" charset="-122"/>
                </a:rPr>
                <a:t>Agent</a:t>
              </a:r>
              <a:r>
                <a:rPr lang="nb-NO" sz="800" i="1">
                  <a:latin typeface="Times New Roman" pitchFamily="18" charset="0"/>
                  <a:ea typeface="SimSun" charset="-122"/>
                </a:rPr>
                <a:t>i</a:t>
              </a:r>
              <a:r>
                <a:rPr lang="nb-NO" sz="800">
                  <a:latin typeface="Times New Roman" pitchFamily="18" charset="0"/>
                  <a:ea typeface="SimSun" charset="-122"/>
                </a:rPr>
                <a:t> concedes</a:t>
              </a:r>
              <a:endParaRPr lang="en-GB" sz="800"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1488" y="3628"/>
              <a:ext cx="51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800">
                  <a:latin typeface="Times New Roman" pitchFamily="18" charset="0"/>
                  <a:ea typeface="SimSun" charset="-122"/>
                </a:rPr>
                <a:t>Agent</a:t>
              </a:r>
              <a:r>
                <a:rPr lang="nb-NO" sz="800" i="1">
                  <a:latin typeface="Times New Roman" pitchFamily="18" charset="0"/>
                  <a:ea typeface="SimSun" charset="-122"/>
                </a:rPr>
                <a:t>i</a:t>
              </a:r>
              <a:endParaRPr lang="en-GB" sz="800"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600" y="3628"/>
              <a:ext cx="51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800">
                  <a:latin typeface="Times New Roman" pitchFamily="18" charset="0"/>
                  <a:ea typeface="SimSun" charset="-122"/>
                </a:rPr>
                <a:t>Agent</a:t>
              </a:r>
              <a:r>
                <a:rPr lang="nb-NO" sz="800" i="1">
                  <a:latin typeface="Times New Roman" pitchFamily="18" charset="0"/>
                  <a:ea typeface="SimSun" charset="-122"/>
                </a:rPr>
                <a:t>j</a:t>
              </a:r>
              <a:endParaRPr lang="en-GB" sz="800"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2112" y="343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809042" y="4743760"/>
            <a:ext cx="3389308" cy="1319709"/>
            <a:chOff x="960" y="2208"/>
            <a:chExt cx="4348" cy="1693"/>
          </a:xfrm>
        </p:grpSpPr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1776" y="2208"/>
              <a:ext cx="240" cy="576"/>
              <a:chOff x="1776" y="2208"/>
              <a:chExt cx="240" cy="576"/>
            </a:xfrm>
          </p:grpSpPr>
          <p:sp>
            <p:nvSpPr>
              <p:cNvPr id="49" name="Line 6"/>
              <p:cNvSpPr>
                <a:spLocks noChangeShapeType="1"/>
              </p:cNvSpPr>
              <p:nvPr/>
            </p:nvSpPr>
            <p:spPr bwMode="auto">
              <a:xfrm>
                <a:off x="1856" y="2381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0" name="Oval 7"/>
              <p:cNvSpPr>
                <a:spLocks noChangeArrowheads="1"/>
              </p:cNvSpPr>
              <p:nvPr/>
            </p:nvSpPr>
            <p:spPr bwMode="auto">
              <a:xfrm>
                <a:off x="1776" y="2208"/>
                <a:ext cx="160" cy="17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856" y="2525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776" y="2640"/>
                <a:ext cx="80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3" name="Line 10"/>
              <p:cNvSpPr>
                <a:spLocks noChangeShapeType="1"/>
              </p:cNvSpPr>
              <p:nvPr/>
            </p:nvSpPr>
            <p:spPr bwMode="auto">
              <a:xfrm>
                <a:off x="1776" y="2755"/>
                <a:ext cx="27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4" name="Line 11"/>
              <p:cNvSpPr>
                <a:spLocks noChangeShapeType="1"/>
              </p:cNvSpPr>
              <p:nvPr/>
            </p:nvSpPr>
            <p:spPr bwMode="auto">
              <a:xfrm>
                <a:off x="1856" y="2525"/>
                <a:ext cx="133" cy="2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5" name="Line 12"/>
              <p:cNvSpPr>
                <a:spLocks noChangeShapeType="1"/>
              </p:cNvSpPr>
              <p:nvPr/>
            </p:nvSpPr>
            <p:spPr bwMode="auto">
              <a:xfrm>
                <a:off x="1989" y="2784"/>
                <a:ext cx="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6" name="Line 13"/>
              <p:cNvSpPr>
                <a:spLocks noChangeShapeType="1"/>
              </p:cNvSpPr>
              <p:nvPr/>
            </p:nvSpPr>
            <p:spPr bwMode="auto">
              <a:xfrm flipH="1">
                <a:off x="1803" y="2381"/>
                <a:ext cx="53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7" name="Line 14"/>
              <p:cNvSpPr>
                <a:spLocks noChangeShapeType="1"/>
              </p:cNvSpPr>
              <p:nvPr/>
            </p:nvSpPr>
            <p:spPr bwMode="auto">
              <a:xfrm flipH="1">
                <a:off x="1776" y="2410"/>
                <a:ext cx="27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8" name="Line 15"/>
              <p:cNvSpPr>
                <a:spLocks noChangeShapeType="1"/>
              </p:cNvSpPr>
              <p:nvPr/>
            </p:nvSpPr>
            <p:spPr bwMode="auto">
              <a:xfrm>
                <a:off x="1856" y="2381"/>
                <a:ext cx="53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9" name="Line 16"/>
              <p:cNvSpPr>
                <a:spLocks noChangeShapeType="1"/>
              </p:cNvSpPr>
              <p:nvPr/>
            </p:nvSpPr>
            <p:spPr bwMode="auto">
              <a:xfrm>
                <a:off x="1909" y="2438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4245" y="2755"/>
              <a:ext cx="27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4032" y="2208"/>
              <a:ext cx="240" cy="576"/>
              <a:chOff x="4032" y="2208"/>
              <a:chExt cx="240" cy="576"/>
            </a:xfrm>
          </p:grpSpPr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 flipH="1">
                <a:off x="4192" y="2381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auto">
              <a:xfrm flipH="1">
                <a:off x="4112" y="2208"/>
                <a:ext cx="160" cy="173"/>
              </a:xfrm>
              <a:prstGeom prst="ellipse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auto">
              <a:xfrm flipH="1">
                <a:off x="4192" y="2525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2" name="Line 22"/>
              <p:cNvSpPr>
                <a:spLocks noChangeShapeType="1"/>
              </p:cNvSpPr>
              <p:nvPr/>
            </p:nvSpPr>
            <p:spPr bwMode="auto">
              <a:xfrm>
                <a:off x="4192" y="2640"/>
                <a:ext cx="80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3" name="Line 23"/>
              <p:cNvSpPr>
                <a:spLocks noChangeShapeType="1"/>
              </p:cNvSpPr>
              <p:nvPr/>
            </p:nvSpPr>
            <p:spPr bwMode="auto">
              <a:xfrm flipH="1">
                <a:off x="4059" y="2525"/>
                <a:ext cx="133" cy="2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4" name="Line 24"/>
              <p:cNvSpPr>
                <a:spLocks noChangeShapeType="1"/>
              </p:cNvSpPr>
              <p:nvPr/>
            </p:nvSpPr>
            <p:spPr bwMode="auto">
              <a:xfrm flipH="1">
                <a:off x="4032" y="2784"/>
                <a:ext cx="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5" name="Line 25"/>
              <p:cNvSpPr>
                <a:spLocks noChangeShapeType="1"/>
              </p:cNvSpPr>
              <p:nvPr/>
            </p:nvSpPr>
            <p:spPr bwMode="auto">
              <a:xfrm>
                <a:off x="4192" y="2381"/>
                <a:ext cx="53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>
                <a:off x="4245" y="2410"/>
                <a:ext cx="27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7" name="Line 27"/>
              <p:cNvSpPr>
                <a:spLocks noChangeShapeType="1"/>
              </p:cNvSpPr>
              <p:nvPr/>
            </p:nvSpPr>
            <p:spPr bwMode="auto">
              <a:xfrm flipH="1">
                <a:off x="4139" y="2381"/>
                <a:ext cx="53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 flipH="1">
                <a:off x="4059" y="2438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V="1">
              <a:off x="960" y="3015"/>
              <a:ext cx="374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1296" y="2832"/>
              <a:ext cx="336" cy="192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728" y="2832"/>
              <a:ext cx="336" cy="19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2160" y="2832"/>
              <a:ext cx="336" cy="192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1" name="Rectangle 33" descr="Lys på skrå nedover"/>
            <p:cNvSpPr>
              <a:spLocks noChangeArrowheads="1"/>
            </p:cNvSpPr>
            <p:nvPr/>
          </p:nvSpPr>
          <p:spPr bwMode="auto">
            <a:xfrm>
              <a:off x="2592" y="2832"/>
              <a:ext cx="336" cy="192"/>
            </a:xfrm>
            <a:prstGeom prst="rect">
              <a:avLst/>
            </a:prstGeom>
            <a:pattFill prst="ltDnDiag">
              <a:fgClr>
                <a:srgbClr val="0099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2" name="Rectangle 34" descr="Lys på skrå nedover"/>
            <p:cNvSpPr>
              <a:spLocks noChangeArrowheads="1"/>
            </p:cNvSpPr>
            <p:nvPr/>
          </p:nvSpPr>
          <p:spPr bwMode="auto">
            <a:xfrm>
              <a:off x="3312" y="2832"/>
              <a:ext cx="336" cy="19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744" y="2823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3840" y="3126"/>
              <a:ext cx="1468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>
                  <a:latin typeface="Times New Roman" pitchFamily="18" charset="0"/>
                  <a:ea typeface="SimSun" charset="-122"/>
                </a:rPr>
                <a:t>Proposals by A</a:t>
              </a:r>
              <a:r>
                <a:rPr lang="nb-NO" sz="1200" i="1" baseline="-25000">
                  <a:latin typeface="Times New Roman" pitchFamily="18" charset="0"/>
                  <a:ea typeface="SimSun" charset="-122"/>
                </a:rPr>
                <a:t>j</a:t>
              </a:r>
              <a:endParaRPr lang="en-GB" sz="1200" i="1"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248" y="3139"/>
              <a:ext cx="1468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 dirty="0" err="1">
                  <a:latin typeface="Times New Roman" pitchFamily="18" charset="0"/>
                  <a:ea typeface="SimSun" charset="-122"/>
                </a:rPr>
                <a:t>Proposals</a:t>
              </a:r>
              <a:r>
                <a:rPr lang="nb-NO" sz="1200" dirty="0">
                  <a:latin typeface="Times New Roman" pitchFamily="18" charset="0"/>
                  <a:ea typeface="SimSun" charset="-122"/>
                </a:rPr>
                <a:t> by A</a:t>
              </a:r>
              <a:r>
                <a:rPr lang="nb-NO" sz="1200" i="1" baseline="-25000" dirty="0">
                  <a:latin typeface="Times New Roman" pitchFamily="18" charset="0"/>
                  <a:ea typeface="SimSun" charset="-122"/>
                </a:rPr>
                <a:t>i</a:t>
              </a:r>
              <a:endParaRPr lang="en-GB" sz="1200" i="1" dirty="0"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4176" y="2823"/>
              <a:ext cx="336" cy="19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6600"/>
                </a:solidFill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2515" y="3072"/>
              <a:ext cx="1218" cy="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b-NO" sz="1200" dirty="0">
                  <a:solidFill>
                    <a:srgbClr val="CC0000"/>
                  </a:solidFill>
                  <a:latin typeface="Times New Roman" pitchFamily="18" charset="0"/>
                  <a:ea typeface="SimSun" charset="-122"/>
                </a:rPr>
                <a:t>Point </a:t>
              </a:r>
              <a:r>
                <a:rPr lang="nb-NO" sz="1200" dirty="0" err="1">
                  <a:solidFill>
                    <a:srgbClr val="CC0000"/>
                  </a:solidFill>
                  <a:latin typeface="Times New Roman" pitchFamily="18" charset="0"/>
                  <a:ea typeface="SimSun" charset="-122"/>
                </a:rPr>
                <a:t>of</a:t>
              </a:r>
              <a:endParaRPr lang="nb-NO" sz="1200" dirty="0">
                <a:solidFill>
                  <a:srgbClr val="CC0000"/>
                </a:solidFill>
                <a:latin typeface="Times New Roman" pitchFamily="18" charset="0"/>
                <a:ea typeface="SimSun" charset="-122"/>
              </a:endParaRPr>
            </a:p>
            <a:p>
              <a:pPr algn="ctr"/>
              <a:r>
                <a:rPr lang="nb-NO" sz="1200" dirty="0" err="1">
                  <a:solidFill>
                    <a:srgbClr val="CC0000"/>
                  </a:solidFill>
                  <a:latin typeface="Times New Roman" pitchFamily="18" charset="0"/>
                  <a:ea typeface="SimSun" charset="-122"/>
                </a:rPr>
                <a:t>Acceptance</a:t>
              </a:r>
              <a:r>
                <a:rPr lang="nb-NO" sz="1200" dirty="0">
                  <a:solidFill>
                    <a:srgbClr val="CC0000"/>
                  </a:solidFill>
                  <a:latin typeface="Times New Roman" pitchFamily="18" charset="0"/>
                  <a:ea typeface="SimSun" charset="-122"/>
                </a:rPr>
                <a:t>/</a:t>
              </a:r>
            </a:p>
            <a:p>
              <a:pPr algn="ctr"/>
              <a:r>
                <a:rPr lang="nb-NO" sz="1200" dirty="0" err="1">
                  <a:solidFill>
                    <a:srgbClr val="CC0000"/>
                  </a:solidFill>
                  <a:latin typeface="Times New Roman" pitchFamily="18" charset="0"/>
                  <a:ea typeface="SimSun" charset="-122"/>
                </a:rPr>
                <a:t>aggreement</a:t>
              </a:r>
              <a:endParaRPr lang="en-GB" sz="1200" i="1" dirty="0">
                <a:solidFill>
                  <a:srgbClr val="CC0000"/>
                </a:solidFill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3120" y="2976"/>
              <a:ext cx="0" cy="9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590580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Types of deals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b-NO" sz="2800" dirty="0" smtClean="0">
                <a:solidFill>
                  <a:srgbClr val="FF0000"/>
                </a:solidFill>
              </a:rPr>
              <a:t>Conflict deal</a:t>
            </a:r>
            <a:r>
              <a:rPr lang="nb-NO" sz="2800" dirty="0" smtClean="0"/>
              <a:t>:  keep the same tasks as had originally</a:t>
            </a:r>
          </a:p>
          <a:p>
            <a:r>
              <a:rPr lang="en-US" sz="2800" dirty="0" smtClean="0">
                <a:solidFill>
                  <a:srgbClr val="0305FF"/>
                </a:solidFill>
              </a:rPr>
              <a:t>Pure</a:t>
            </a:r>
            <a:r>
              <a:rPr lang="en-US" sz="2800" dirty="0" smtClean="0"/>
              <a:t> – divide up tasks</a:t>
            </a:r>
          </a:p>
          <a:p>
            <a:r>
              <a:rPr lang="en-US" sz="2800" dirty="0" smtClean="0">
                <a:solidFill>
                  <a:srgbClr val="0305FF"/>
                </a:solidFill>
              </a:rPr>
              <a:t>Mixed</a:t>
            </a:r>
            <a:r>
              <a:rPr lang="en-US" sz="2800" dirty="0" smtClean="0"/>
              <a:t> – we divide up the tasks, but we decide probabilistically who should do what</a:t>
            </a:r>
          </a:p>
          <a:p>
            <a:r>
              <a:rPr lang="en-US" sz="2800" dirty="0" smtClean="0">
                <a:solidFill>
                  <a:srgbClr val="0305FF"/>
                </a:solidFill>
              </a:rPr>
              <a:t>All or Nothing (A/N)  </a:t>
            </a:r>
            <a:r>
              <a:rPr lang="en-US" sz="2800" dirty="0" smtClean="0"/>
              <a:t>- Mixed deal, with added requirement that we only have all or nothing deals (one of the tasks sets is empty)</a:t>
            </a:r>
          </a:p>
        </p:txBody>
      </p:sp>
    </p:spTree>
    <p:extLst>
      <p:ext uri="{BB962C8B-B14F-4D97-AF65-F5344CB8AC3E}">
        <p14:creationId xmlns:p14="http://schemas.microsoft.com/office/powerpoint/2010/main" val="1037033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400" dirty="0" smtClean="0">
                <a:solidFill>
                  <a:srgbClr val="0305FF"/>
                </a:solidFill>
              </a:rPr>
              <a:t>Parcel Delivery</a:t>
            </a:r>
          </a:p>
          <a:p>
            <a:pPr lvl="1" eaLnBrk="1" hangingPunct="1"/>
            <a:r>
              <a:rPr lang="en-AU" sz="2000" dirty="0" smtClean="0"/>
              <a:t>Several </a:t>
            </a:r>
            <a:r>
              <a:rPr lang="en-AU" sz="2000" dirty="0"/>
              <a:t>couriers have to  deliver sets of parcels to different cities. </a:t>
            </a:r>
          </a:p>
          <a:p>
            <a:pPr lvl="1" eaLnBrk="1" hangingPunct="1"/>
            <a:r>
              <a:rPr lang="en-AU" sz="2000" dirty="0" smtClean="0"/>
              <a:t>Target </a:t>
            </a:r>
            <a:r>
              <a:rPr lang="en-AU" sz="2000" dirty="0"/>
              <a:t>of negotiation is to reallocate deliveries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so </a:t>
            </a:r>
            <a:r>
              <a:rPr lang="en-AU" sz="2000" dirty="0"/>
              <a:t>that the cost of travel for each courier is minimal.</a:t>
            </a:r>
          </a:p>
          <a:p>
            <a:pPr eaLnBrk="1" hangingPunct="1"/>
            <a:r>
              <a:rPr lang="en-AU" sz="2400" dirty="0" smtClean="0">
                <a:solidFill>
                  <a:srgbClr val="0305FF"/>
                </a:solidFill>
              </a:rPr>
              <a:t>Database Query Answering </a:t>
            </a:r>
            <a:r>
              <a:rPr lang="en-AU" sz="2400" dirty="0" smtClean="0"/>
              <a:t>/ </a:t>
            </a:r>
            <a:r>
              <a:rPr lang="en-AU" sz="2400" dirty="0" smtClean="0">
                <a:solidFill>
                  <a:srgbClr val="0305FF"/>
                </a:solidFill>
              </a:rPr>
              <a:t>Web Mining </a:t>
            </a:r>
            <a:endParaRPr lang="en-AU" sz="2400" dirty="0">
              <a:solidFill>
                <a:srgbClr val="0305FF"/>
              </a:solidFill>
            </a:endParaRPr>
          </a:p>
          <a:p>
            <a:pPr lvl="1" eaLnBrk="1" hangingPunct="1"/>
            <a:r>
              <a:rPr lang="en-AU" sz="2000" dirty="0" smtClean="0"/>
              <a:t>Scenario 1:</a:t>
            </a:r>
          </a:p>
          <a:p>
            <a:pPr lvl="2" eaLnBrk="1" hangingPunct="1"/>
            <a:r>
              <a:rPr lang="en-AU" sz="1800" dirty="0" smtClean="0"/>
              <a:t>Several </a:t>
            </a:r>
            <a:r>
              <a:rPr lang="en-AU" sz="1800" dirty="0"/>
              <a:t>agents have access to a common </a:t>
            </a:r>
            <a:r>
              <a:rPr lang="en-AU" sz="1800" dirty="0" smtClean="0"/>
              <a:t>database / web area, </a:t>
            </a:r>
            <a:r>
              <a:rPr lang="en-AU" sz="1800" dirty="0"/>
              <a:t>and each has to carry out a set of </a:t>
            </a:r>
            <a:r>
              <a:rPr lang="en-AU" sz="1800" dirty="0" smtClean="0"/>
              <a:t>queries</a:t>
            </a:r>
            <a:endParaRPr lang="en-AU" sz="1800" dirty="0"/>
          </a:p>
          <a:p>
            <a:pPr lvl="2" eaLnBrk="1" hangingPunct="1"/>
            <a:r>
              <a:rPr lang="en-AU" sz="1800" dirty="0" smtClean="0"/>
              <a:t>Target </a:t>
            </a:r>
            <a:r>
              <a:rPr lang="en-AU" sz="1800" dirty="0"/>
              <a:t>of negotiation is to arrange queries so as to maximize efficiency of database operations </a:t>
            </a:r>
            <a:r>
              <a:rPr lang="en-AU" sz="1800" dirty="0" smtClean="0"/>
              <a:t>(Selection, Projection, Join, </a:t>
            </a:r>
            <a:r>
              <a:rPr lang="en-AU" sz="1800" dirty="0"/>
              <a:t>…) </a:t>
            </a:r>
            <a:endParaRPr lang="en-AU" sz="1800" dirty="0" smtClean="0"/>
          </a:p>
          <a:p>
            <a:pPr lvl="2" eaLnBrk="1" hangingPunct="1"/>
            <a:r>
              <a:rPr lang="en-AU" sz="1800" dirty="0" smtClean="0"/>
              <a:t>E.g</a:t>
            </a:r>
            <a:r>
              <a:rPr lang="en-AU" sz="1800" dirty="0"/>
              <a:t>., </a:t>
            </a:r>
            <a:r>
              <a:rPr lang="en-AU" sz="1800" dirty="0" smtClean="0"/>
              <a:t>"you </a:t>
            </a:r>
            <a:r>
              <a:rPr lang="en-AU" sz="1800" dirty="0"/>
              <a:t>are doing a join as part of another operation, </a:t>
            </a: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 smtClean="0"/>
              <a:t>so </a:t>
            </a:r>
            <a:r>
              <a:rPr lang="en-AU" sz="1800" dirty="0"/>
              <a:t>please save the results for </a:t>
            </a:r>
            <a:r>
              <a:rPr lang="en-AU" sz="1800" dirty="0" smtClean="0"/>
              <a:t>me"</a:t>
            </a:r>
            <a:endParaRPr lang="en-US" sz="1600" dirty="0" smtClean="0"/>
          </a:p>
          <a:p>
            <a:pPr lvl="1" eaLnBrk="1" hangingPunct="1"/>
            <a:r>
              <a:rPr lang="en-US" sz="2000" dirty="0" smtClean="0"/>
              <a:t>Scenario 2:</a:t>
            </a:r>
          </a:p>
          <a:p>
            <a:pPr lvl="2" eaLnBrk="1" hangingPunct="1"/>
            <a:r>
              <a:rPr lang="en-US" sz="1800" dirty="0" smtClean="0"/>
              <a:t>Several agents have to access an overlapping set of web areas</a:t>
            </a:r>
          </a:p>
          <a:p>
            <a:pPr lvl="2" eaLnBrk="1" hangingPunct="1"/>
            <a:r>
              <a:rPr lang="en-US" sz="1800" dirty="0" smtClean="0"/>
              <a:t>Agree on reallocation and </a:t>
            </a:r>
            <a:r>
              <a:rPr lang="en-US" sz="1800" smtClean="0"/>
              <a:t>share results</a:t>
            </a:r>
            <a:endParaRPr lang="en-AU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863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Who begins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Take turns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Single </a:t>
            </a:r>
            <a:r>
              <a:rPr lang="en-US" dirty="0"/>
              <a:t>or multiple issues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Build off previous offers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Give </a:t>
            </a:r>
            <a:r>
              <a:rPr lang="en-US" dirty="0" smtClean="0"/>
              <a:t>feedback </a:t>
            </a:r>
            <a:r>
              <a:rPr lang="en-US" dirty="0"/>
              <a:t>(or not). Tell what utility is (or not)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Obligations – requirements for later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Privacy (not share details of offers with others)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Allowed proposals you can make as a result of negotiation history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Process </a:t>
            </a:r>
            <a:r>
              <a:rPr lang="en-US" dirty="0"/>
              <a:t>terminates (hopefully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8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D4FFE852-70FC-4A46-9878-0FAEAE8CBE54}" type="slidenum">
              <a:rPr lang="en-US" altLang="en-US">
                <a:latin typeface="Garamond" charset="0"/>
              </a:rPr>
              <a:pPr/>
              <a:t>3</a:t>
            </a:fld>
            <a:endParaRPr lang="en-US" altLang="en-US">
              <a:latin typeface="Garamond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Mechanisms, Protocols, and Strategies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/>
            <a:r>
              <a:rPr lang="en-US" altLang="x-none" dirty="0" smtClean="0"/>
              <a:t>The </a:t>
            </a:r>
            <a:r>
              <a:rPr lang="en-US" altLang="x-none" dirty="0"/>
              <a:t>mechanism defines the “rules of encounter” between agents</a:t>
            </a:r>
          </a:p>
          <a:p>
            <a:pPr eaLnBrk="1" hangingPunct="1"/>
            <a:r>
              <a:rPr lang="en-US" altLang="x-none" i="1" dirty="0">
                <a:solidFill>
                  <a:srgbClr val="003399"/>
                </a:solidFill>
              </a:rPr>
              <a:t>Mechanism design</a:t>
            </a:r>
            <a:r>
              <a:rPr lang="en-US" altLang="x-none" i="1" dirty="0"/>
              <a:t> </a:t>
            </a:r>
            <a:r>
              <a:rPr lang="en-US" altLang="x-none" dirty="0"/>
              <a:t>is designing mechanisms so that they have certain desirable properties</a:t>
            </a:r>
          </a:p>
          <a:p>
            <a:pPr eaLnBrk="1" hangingPunct="1"/>
            <a:r>
              <a:rPr lang="en-US" altLang="x-none" dirty="0"/>
              <a:t>Given a particular protocol, how can a particular </a:t>
            </a:r>
            <a:r>
              <a:rPr lang="en-US" altLang="x-none" i="1" dirty="0">
                <a:solidFill>
                  <a:srgbClr val="003399"/>
                </a:solidFill>
              </a:rPr>
              <a:t>strategy</a:t>
            </a:r>
            <a:r>
              <a:rPr lang="en-US" altLang="x-none" i="1" dirty="0"/>
              <a:t> </a:t>
            </a:r>
            <a:r>
              <a:rPr lang="en-US" altLang="x-none" dirty="0"/>
              <a:t>be designed that individual agents can use</a:t>
            </a:r>
            <a:r>
              <a:rPr lang="en-US" altLang="x-none" dirty="0" smtClean="0"/>
              <a:t>?</a:t>
            </a:r>
          </a:p>
          <a:p>
            <a:pPr eaLnBrk="1" hangingPunct="1"/>
            <a:r>
              <a:rPr lang="en-US" altLang="x-none" dirty="0" smtClean="0"/>
              <a:t>Notion of a dominant strategy</a:t>
            </a:r>
          </a:p>
          <a:p>
            <a:pPr lvl="1" eaLnBrk="1" hangingPunct="1"/>
            <a:r>
              <a:rPr lang="en-US" altLang="x-none" dirty="0" smtClean="0"/>
              <a:t>Best strategy can be determined w/o considering the (best) strategies of other agents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6108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382000" cy="71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Criteria of a Negotiation Protocols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562600"/>
          </a:xfrm>
        </p:spPr>
        <p:txBody>
          <a:bodyPr/>
          <a:lstStyle/>
          <a:p>
            <a:r>
              <a:rPr lang="en-US" dirty="0" smtClean="0">
                <a:solidFill>
                  <a:srgbClr val="0305FF"/>
                </a:solidFill>
              </a:rPr>
              <a:t>Efficiency</a:t>
            </a:r>
            <a:r>
              <a:rPr lang="en-US" dirty="0" smtClean="0"/>
              <a:t> – do not waste utility.  Pareto Optimal</a:t>
            </a:r>
          </a:p>
          <a:p>
            <a:r>
              <a:rPr lang="en-US" dirty="0" smtClean="0">
                <a:solidFill>
                  <a:srgbClr val="0305FF"/>
                </a:solidFill>
              </a:rPr>
              <a:t>Stability</a:t>
            </a:r>
            <a:r>
              <a:rPr lang="en-US" dirty="0" smtClean="0"/>
              <a:t> – no agent have incentive to deviate from dominant strategy</a:t>
            </a:r>
          </a:p>
          <a:p>
            <a:r>
              <a:rPr lang="en-US" dirty="0" smtClean="0">
                <a:solidFill>
                  <a:srgbClr val="0305FF"/>
                </a:solidFill>
              </a:rPr>
              <a:t>Simplicity</a:t>
            </a:r>
            <a:r>
              <a:rPr lang="en-US" dirty="0" smtClean="0"/>
              <a:t> – low computational demands on agents </a:t>
            </a:r>
            <a:br>
              <a:rPr lang="en-US" dirty="0" smtClean="0"/>
            </a:br>
            <a:r>
              <a:rPr lang="en-US" dirty="0" smtClean="0"/>
              <a:t>(e.g., no counter-speculation required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"dominant strategy" exists)</a:t>
            </a:r>
            <a:endParaRPr lang="en-US" dirty="0" smtClean="0"/>
          </a:p>
          <a:p>
            <a:r>
              <a:rPr lang="en-US" dirty="0" smtClean="0">
                <a:solidFill>
                  <a:srgbClr val="0305FF"/>
                </a:solidFill>
              </a:rPr>
              <a:t>Distribution</a:t>
            </a:r>
            <a:r>
              <a:rPr lang="en-US" dirty="0" smtClean="0"/>
              <a:t> – no central decision maker</a:t>
            </a:r>
          </a:p>
          <a:p>
            <a:r>
              <a:rPr lang="en-US" dirty="0" smtClean="0">
                <a:solidFill>
                  <a:srgbClr val="0305FF"/>
                </a:solidFill>
              </a:rPr>
              <a:t>Symmetry</a:t>
            </a:r>
            <a:r>
              <a:rPr lang="en-US" dirty="0" smtClean="0"/>
              <a:t> (possibly) – may not want agents to play different roles</a:t>
            </a:r>
          </a:p>
        </p:txBody>
      </p:sp>
    </p:spTree>
    <p:extLst>
      <p:ext uri="{BB962C8B-B14F-4D97-AF65-F5344CB8AC3E}">
        <p14:creationId xmlns:p14="http://schemas.microsoft.com/office/powerpoint/2010/main" val="13300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Task-oriented domain (TOD)</a:t>
            </a:r>
          </a:p>
        </p:txBody>
      </p:sp>
      <p:sp>
        <p:nvSpPr>
          <p:cNvPr id="5703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A task-oriented domain is a triple &lt;</a:t>
            </a:r>
            <a:r>
              <a:rPr lang="en-US" altLang="x-none" i="1" smtClean="0"/>
              <a:t>T</a:t>
            </a:r>
            <a:r>
              <a:rPr lang="en-US" altLang="x-none" smtClean="0"/>
              <a:t>, </a:t>
            </a:r>
            <a:r>
              <a:rPr lang="en-US" altLang="x-none" i="1" smtClean="0"/>
              <a:t>Ag</a:t>
            </a:r>
            <a:r>
              <a:rPr lang="en-US" altLang="x-none" smtClean="0"/>
              <a:t>, </a:t>
            </a:r>
            <a:r>
              <a:rPr lang="en-US" altLang="x-none" i="1" smtClean="0"/>
              <a:t>c</a:t>
            </a:r>
            <a:r>
              <a:rPr lang="en-US" altLang="x-none" smtClean="0"/>
              <a:t>&gt; where</a:t>
            </a:r>
          </a:p>
          <a:p>
            <a:pPr lvl="1" eaLnBrk="1" hangingPunct="1">
              <a:defRPr/>
            </a:pPr>
            <a:r>
              <a:rPr lang="en-US" altLang="x-none" i="1" smtClean="0"/>
              <a:t>T</a:t>
            </a:r>
            <a:r>
              <a:rPr lang="en-US" altLang="x-none" smtClean="0"/>
              <a:t> is the (finite) set of all possible tasks</a:t>
            </a:r>
          </a:p>
          <a:p>
            <a:pPr lvl="1" eaLnBrk="1" hangingPunct="1">
              <a:defRPr/>
            </a:pPr>
            <a:r>
              <a:rPr lang="en-US" altLang="x-none" i="1" smtClean="0"/>
              <a:t>Ag</a:t>
            </a:r>
            <a:r>
              <a:rPr lang="en-US" altLang="x-none" smtClean="0"/>
              <a:t> = {1,…,</a:t>
            </a:r>
            <a:r>
              <a:rPr lang="en-US" altLang="x-none" i="1" smtClean="0"/>
              <a:t>n</a:t>
            </a:r>
            <a:r>
              <a:rPr lang="en-US" altLang="x-none" smtClean="0"/>
              <a:t>} is the set of participating agents</a:t>
            </a:r>
          </a:p>
          <a:p>
            <a:pPr lvl="1" eaLnBrk="1" hangingPunct="1">
              <a:defRPr/>
            </a:pPr>
            <a:r>
              <a:rPr lang="en-US" altLang="x-none" i="1" smtClean="0"/>
              <a:t>c</a:t>
            </a:r>
            <a:r>
              <a:rPr lang="en-US" altLang="x-none" smtClean="0"/>
              <a:t> = </a:t>
            </a:r>
            <a:r>
              <a:rPr lang="nl-NL" altLang="x-none" smtClean="0">
                <a:sym typeface="Symbol" charset="2"/>
              </a:rPr>
              <a:t>(</a:t>
            </a:r>
            <a:r>
              <a:rPr lang="nl-NL" altLang="x-none" i="1" smtClean="0">
                <a:sym typeface="Symbol" charset="2"/>
              </a:rPr>
              <a:t>T</a:t>
            </a:r>
            <a:r>
              <a:rPr lang="nl-NL" altLang="x-none" smtClean="0">
                <a:sym typeface="Symbol" charset="2"/>
              </a:rPr>
              <a:t>)  </a:t>
            </a:r>
            <a:r>
              <a:rPr lang="nl-NL" altLang="x-none" b="1" smtClean="0">
                <a:sym typeface="Symbol" charset="2"/>
              </a:rPr>
              <a:t>R</a:t>
            </a:r>
            <a:r>
              <a:rPr lang="en-US" altLang="x-none" smtClean="0">
                <a:sym typeface="Symbol" charset="2"/>
              </a:rPr>
              <a:t> defines the cost of executing each subset of tasks</a:t>
            </a:r>
          </a:p>
          <a:p>
            <a:pPr eaLnBrk="1" hangingPunct="1">
              <a:defRPr/>
            </a:pPr>
            <a:endParaRPr lang="en-US" altLang="x-none" smtClean="0">
              <a:sym typeface="Symbol" charset="2"/>
            </a:endParaRPr>
          </a:p>
          <a:p>
            <a:pPr eaLnBrk="1" hangingPunct="1">
              <a:defRPr/>
            </a:pPr>
            <a:r>
              <a:rPr lang="en-US" altLang="x-none" smtClean="0">
                <a:sym typeface="Symbol" charset="2"/>
              </a:rPr>
              <a:t>Constraints on the cost function </a:t>
            </a:r>
            <a:r>
              <a:rPr lang="en-US" altLang="x-none" i="1" smtClean="0">
                <a:sym typeface="Symbol" charset="2"/>
              </a:rPr>
              <a:t>c</a:t>
            </a:r>
            <a:r>
              <a:rPr lang="en-US" altLang="x-none" smtClean="0">
                <a:sym typeface="Symbol" charset="2"/>
              </a:rPr>
              <a:t>:</a:t>
            </a:r>
          </a:p>
          <a:p>
            <a:pPr lvl="1" eaLnBrk="1" hangingPunct="1">
              <a:defRPr/>
            </a:pPr>
            <a:r>
              <a:rPr lang="nl-NL" altLang="x-none" smtClean="0"/>
              <a:t>If </a:t>
            </a:r>
            <a:r>
              <a:rPr lang="nl-NL" altLang="x-none" i="1" smtClean="0"/>
              <a:t>T</a:t>
            </a:r>
            <a:r>
              <a:rPr lang="nl-NL" altLang="x-none" smtClean="0"/>
              <a:t> </a:t>
            </a:r>
            <a:r>
              <a:rPr lang="nl-NL" altLang="x-none" smtClean="0">
                <a:sym typeface="Symbol" charset="2"/>
              </a:rPr>
              <a:t></a:t>
            </a:r>
            <a:r>
              <a:rPr lang="nl-NL" altLang="x-none" smtClean="0"/>
              <a:t> </a:t>
            </a:r>
            <a:r>
              <a:rPr lang="nl-NL" altLang="x-none" i="1" smtClean="0"/>
              <a:t>T</a:t>
            </a:r>
            <a:r>
              <a:rPr lang="nl-NL" altLang="x-none" smtClean="0">
                <a:sym typeface="Symbol" charset="2"/>
              </a:rPr>
              <a:t>, then </a:t>
            </a:r>
            <a:r>
              <a:rPr lang="nl-NL" altLang="x-none" i="1" smtClean="0">
                <a:sym typeface="Symbol" charset="2"/>
              </a:rPr>
              <a:t>c</a:t>
            </a:r>
            <a:r>
              <a:rPr lang="nl-NL" altLang="x-none" smtClean="0">
                <a:sym typeface="Symbol" charset="2"/>
              </a:rPr>
              <a:t>(</a:t>
            </a:r>
            <a:r>
              <a:rPr lang="nl-NL" altLang="x-none" i="1" smtClean="0">
                <a:sym typeface="Symbol" charset="2"/>
              </a:rPr>
              <a:t>T</a:t>
            </a:r>
            <a:r>
              <a:rPr lang="nl-NL" altLang="x-none" smtClean="0">
                <a:sym typeface="Symbol" charset="2"/>
              </a:rPr>
              <a:t>)  </a:t>
            </a:r>
            <a:r>
              <a:rPr lang="nl-NL" altLang="x-none" i="1" smtClean="0">
                <a:sym typeface="Symbol" charset="2"/>
              </a:rPr>
              <a:t>c</a:t>
            </a:r>
            <a:r>
              <a:rPr lang="nl-NL" altLang="x-none" smtClean="0">
                <a:sym typeface="Symbol" charset="2"/>
              </a:rPr>
              <a:t> (</a:t>
            </a:r>
            <a:r>
              <a:rPr lang="nl-NL" altLang="x-none" i="1" smtClean="0">
                <a:sym typeface="Symbol" charset="2"/>
              </a:rPr>
              <a:t>T</a:t>
            </a:r>
            <a:r>
              <a:rPr lang="nl-NL" altLang="x-none" smtClean="0">
                <a:sym typeface="Symbol" charset="2"/>
              </a:rPr>
              <a:t>) (monotonicity).</a:t>
            </a:r>
          </a:p>
          <a:p>
            <a:pPr lvl="1" eaLnBrk="1" hangingPunct="1">
              <a:defRPr/>
            </a:pPr>
            <a:r>
              <a:rPr lang="nl-NL" altLang="x-none" i="1" smtClean="0">
                <a:sym typeface="Symbol" charset="2"/>
              </a:rPr>
              <a:t>c</a:t>
            </a:r>
            <a:r>
              <a:rPr lang="nl-NL" altLang="x-none" smtClean="0">
                <a:sym typeface="Symbol" charset="2"/>
              </a:rPr>
              <a:t>() = 0</a:t>
            </a:r>
            <a:endParaRPr lang="en-US" altLang="x-none" smtClean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94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The case of two agents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Let (</a:t>
            </a:r>
            <a:r>
              <a:rPr lang="en-US" altLang="x-none" i="1" dirty="0" smtClean="0"/>
              <a:t>T</a:t>
            </a:r>
            <a:r>
              <a:rPr lang="en-US" altLang="x-none" baseline="-25000" dirty="0" smtClean="0"/>
              <a:t>1</a:t>
            </a:r>
            <a:r>
              <a:rPr lang="en-US" altLang="x-none" dirty="0" smtClean="0"/>
              <a:t>, </a:t>
            </a:r>
            <a:r>
              <a:rPr lang="en-US" altLang="x-none" i="1" dirty="0" smtClean="0"/>
              <a:t>T</a:t>
            </a:r>
            <a:r>
              <a:rPr lang="en-US" altLang="x-none" baseline="-25000" dirty="0" smtClean="0"/>
              <a:t>2</a:t>
            </a:r>
            <a:r>
              <a:rPr lang="en-US" altLang="x-none" dirty="0" smtClean="0"/>
              <a:t>) be the original tasks of two agents and </a:t>
            </a:r>
            <a:br>
              <a:rPr lang="en-US" altLang="x-none" dirty="0" smtClean="0"/>
            </a:br>
            <a:r>
              <a:rPr lang="en-US" altLang="x-none" dirty="0" smtClean="0"/>
              <a:t>let </a:t>
            </a:r>
            <a:r>
              <a:rPr lang="nl-NL" altLang="x-none" dirty="0" smtClean="0">
                <a:sym typeface="Symbol" charset="2"/>
              </a:rPr>
              <a:t> = </a:t>
            </a:r>
            <a:r>
              <a:rPr lang="en-US" altLang="x-none" dirty="0" smtClean="0"/>
              <a:t>(</a:t>
            </a:r>
            <a:r>
              <a:rPr lang="en-US" altLang="x-none" i="1" dirty="0" smtClean="0"/>
              <a:t>D</a:t>
            </a:r>
            <a:r>
              <a:rPr lang="en-US" altLang="x-none" baseline="-25000" dirty="0" smtClean="0"/>
              <a:t>1</a:t>
            </a:r>
            <a:r>
              <a:rPr lang="en-US" altLang="x-none" dirty="0" smtClean="0"/>
              <a:t>, </a:t>
            </a:r>
            <a:r>
              <a:rPr lang="en-US" altLang="x-none" i="1" dirty="0" smtClean="0"/>
              <a:t>D</a:t>
            </a:r>
            <a:r>
              <a:rPr lang="en-US" altLang="x-none" baseline="-25000" dirty="0" smtClean="0"/>
              <a:t>2</a:t>
            </a:r>
            <a:r>
              <a:rPr lang="en-US" altLang="x-none" dirty="0" smtClean="0"/>
              <a:t>) be a new task allocation ( a </a:t>
            </a:r>
            <a:r>
              <a:rPr lang="en-US" altLang="x-none" i="1" dirty="0" smtClean="0"/>
              <a:t>deal </a:t>
            </a:r>
            <a:r>
              <a:rPr lang="en-US" altLang="x-none" dirty="0" smtClean="0"/>
              <a:t>), i.e., </a:t>
            </a:r>
          </a:p>
          <a:p>
            <a:pPr eaLnBrk="1" hangingPunct="1">
              <a:defRPr/>
            </a:pPr>
            <a:r>
              <a:rPr lang="nl-NL" altLang="x-none" i="1" dirty="0" smtClean="0">
                <a:sym typeface="Symbol" charset="2"/>
              </a:rPr>
              <a:t>		T</a:t>
            </a:r>
            <a:r>
              <a:rPr lang="nl-NL" altLang="x-none" baseline="-25000" dirty="0" smtClean="0">
                <a:sym typeface="Symbol" charset="2"/>
              </a:rPr>
              <a:t>1</a:t>
            </a:r>
            <a:r>
              <a:rPr lang="nl-NL" altLang="x-none" dirty="0" smtClean="0">
                <a:sym typeface="Symbol" charset="2"/>
              </a:rPr>
              <a:t>  </a:t>
            </a:r>
            <a:r>
              <a:rPr lang="nl-NL" altLang="x-none" i="1" dirty="0" smtClean="0">
                <a:sym typeface="Symbol" charset="2"/>
              </a:rPr>
              <a:t>T</a:t>
            </a:r>
            <a:r>
              <a:rPr lang="nl-NL" altLang="x-none" baseline="-25000" dirty="0" smtClean="0">
                <a:sym typeface="Symbol" charset="2"/>
              </a:rPr>
              <a:t>2 </a:t>
            </a:r>
            <a:r>
              <a:rPr lang="nl-NL" altLang="x-none" dirty="0" smtClean="0">
                <a:sym typeface="Symbol" charset="2"/>
              </a:rPr>
              <a:t>=</a:t>
            </a:r>
            <a:r>
              <a:rPr lang="nl-NL" altLang="x-none" baseline="-25000" dirty="0" smtClean="0">
                <a:sym typeface="Symbol" charset="2"/>
              </a:rPr>
              <a:t> </a:t>
            </a:r>
            <a:r>
              <a:rPr lang="nl-NL" altLang="x-none" i="1" dirty="0" smtClean="0">
                <a:sym typeface="Symbol" charset="2"/>
              </a:rPr>
              <a:t>D</a:t>
            </a:r>
            <a:r>
              <a:rPr lang="nl-NL" altLang="x-none" baseline="-25000" dirty="0" smtClean="0">
                <a:sym typeface="Symbol" charset="2"/>
              </a:rPr>
              <a:t>1</a:t>
            </a:r>
            <a:r>
              <a:rPr lang="nl-NL" altLang="x-none" dirty="0" smtClean="0">
                <a:sym typeface="Symbol" charset="2"/>
              </a:rPr>
              <a:t>  </a:t>
            </a:r>
            <a:r>
              <a:rPr lang="nl-NL" altLang="x-none" i="1" dirty="0" smtClean="0">
                <a:sym typeface="Symbol" charset="2"/>
              </a:rPr>
              <a:t>D</a:t>
            </a:r>
            <a:r>
              <a:rPr lang="nl-NL" altLang="x-none" baseline="-25000" dirty="0" smtClean="0">
                <a:sym typeface="Symbol" charset="2"/>
              </a:rPr>
              <a:t>2</a:t>
            </a:r>
          </a:p>
          <a:p>
            <a:pPr eaLnBrk="1" hangingPunct="1">
              <a:defRPr/>
            </a:pPr>
            <a:endParaRPr lang="nl-NL" altLang="x-none" dirty="0" smtClean="0">
              <a:sym typeface="Symbol" charset="2"/>
            </a:endParaRPr>
          </a:p>
          <a:p>
            <a:pPr eaLnBrk="1" hangingPunct="1">
              <a:defRPr/>
            </a:pPr>
            <a:r>
              <a:rPr lang="nl-NL" altLang="x-none" dirty="0" smtClean="0">
                <a:sym typeface="Symbol" charset="2"/>
              </a:rPr>
              <a:t>An agent </a:t>
            </a:r>
            <a:r>
              <a:rPr lang="nl-NL" altLang="x-none" i="1" dirty="0" smtClean="0">
                <a:sym typeface="Symbol" charset="2"/>
              </a:rPr>
              <a:t>i</a:t>
            </a:r>
            <a:r>
              <a:rPr lang="nl-NL" altLang="x-none" dirty="0" smtClean="0">
                <a:sym typeface="Symbol" charset="2"/>
              </a:rPr>
              <a:t>’s </a:t>
            </a:r>
            <a:r>
              <a:rPr lang="nl-NL" altLang="x-none" dirty="0" err="1" smtClean="0">
                <a:sym typeface="Symbol" charset="2"/>
              </a:rPr>
              <a:t>utility</a:t>
            </a:r>
            <a:r>
              <a:rPr lang="nl-NL" altLang="x-none" dirty="0" smtClean="0">
                <a:sym typeface="Symbol" charset="2"/>
              </a:rPr>
              <a:t> of a deal  is </a:t>
            </a:r>
            <a:r>
              <a:rPr lang="nl-NL" altLang="x-none" dirty="0" err="1" smtClean="0">
                <a:sym typeface="Symbol" charset="2"/>
              </a:rPr>
              <a:t>defined</a:t>
            </a:r>
            <a:r>
              <a:rPr lang="nl-NL" altLang="x-none" dirty="0" smtClean="0">
                <a:sym typeface="Symbol" charset="2"/>
              </a:rPr>
              <a:t> as </a:t>
            </a:r>
            <a:r>
              <a:rPr lang="nl-NL" altLang="x-none" dirty="0" err="1" smtClean="0">
                <a:sym typeface="Symbol" charset="2"/>
              </a:rPr>
              <a:t>follows</a:t>
            </a:r>
            <a:r>
              <a:rPr lang="nl-NL" altLang="x-none" dirty="0" smtClean="0">
                <a:sym typeface="Symbol" charset="2"/>
              </a:rPr>
              <a:t>:</a:t>
            </a:r>
          </a:p>
          <a:p>
            <a:pPr eaLnBrk="1" hangingPunct="1">
              <a:defRPr/>
            </a:pPr>
            <a:r>
              <a:rPr lang="nl-NL" altLang="x-none" i="1" dirty="0" smtClean="0">
                <a:sym typeface="Symbol" charset="2"/>
              </a:rPr>
              <a:t>		</a:t>
            </a:r>
            <a:r>
              <a:rPr lang="nl-NL" altLang="x-none" i="1" dirty="0" err="1" smtClean="0">
                <a:sym typeface="Symbol" charset="2"/>
              </a:rPr>
              <a:t>utility</a:t>
            </a:r>
            <a:r>
              <a:rPr lang="nl-NL" altLang="x-none" i="1" baseline="-25000" dirty="0" err="1" smtClean="0">
                <a:sym typeface="Symbol" charset="2"/>
              </a:rPr>
              <a:t>i</a:t>
            </a:r>
            <a:r>
              <a:rPr lang="nl-NL" altLang="x-none" dirty="0" smtClean="0">
                <a:sym typeface="Symbol" charset="2"/>
              </a:rPr>
              <a:t>() = </a:t>
            </a:r>
            <a:r>
              <a:rPr lang="nl-NL" altLang="x-none" i="1" dirty="0" smtClean="0">
                <a:sym typeface="Symbol" charset="2"/>
              </a:rPr>
              <a:t>c</a:t>
            </a:r>
            <a:r>
              <a:rPr lang="nl-NL" altLang="x-none" dirty="0" smtClean="0">
                <a:sym typeface="Symbol" charset="2"/>
              </a:rPr>
              <a:t>(</a:t>
            </a:r>
            <a:r>
              <a:rPr lang="nl-NL" altLang="x-none" i="1" dirty="0" smtClean="0">
                <a:sym typeface="Symbol" charset="2"/>
              </a:rPr>
              <a:t>T</a:t>
            </a:r>
            <a:r>
              <a:rPr lang="nl-NL" altLang="x-none" i="1" baseline="-25000" dirty="0" smtClean="0">
                <a:sym typeface="Symbol" charset="2"/>
              </a:rPr>
              <a:t>i</a:t>
            </a:r>
            <a:r>
              <a:rPr lang="nl-NL" altLang="x-none" dirty="0" smtClean="0">
                <a:sym typeface="Symbol" charset="2"/>
              </a:rPr>
              <a:t>) – </a:t>
            </a:r>
            <a:r>
              <a:rPr lang="nl-NL" altLang="x-none" i="1" dirty="0" smtClean="0">
                <a:sym typeface="Symbol" charset="2"/>
              </a:rPr>
              <a:t>c</a:t>
            </a:r>
            <a:r>
              <a:rPr lang="nl-NL" altLang="x-none" dirty="0" smtClean="0">
                <a:sym typeface="Symbol" charset="2"/>
              </a:rPr>
              <a:t>(</a:t>
            </a:r>
            <a:r>
              <a:rPr lang="nl-NL" altLang="x-none" i="1" dirty="0" smtClean="0">
                <a:sym typeface="Symbol" charset="2"/>
              </a:rPr>
              <a:t>D</a:t>
            </a:r>
            <a:r>
              <a:rPr lang="nl-NL" altLang="x-none" i="1" baseline="-25000" dirty="0" smtClean="0">
                <a:sym typeface="Symbol" charset="2"/>
              </a:rPr>
              <a:t>i</a:t>
            </a:r>
            <a:r>
              <a:rPr lang="nl-NL" altLang="x-none" dirty="0" smtClean="0">
                <a:sym typeface="Symbol" charset="2"/>
              </a:rPr>
              <a:t>)</a:t>
            </a:r>
          </a:p>
          <a:p>
            <a:pPr eaLnBrk="1" hangingPunct="1">
              <a:defRPr/>
            </a:pPr>
            <a:endParaRPr lang="nl-NL" altLang="x-none" dirty="0" smtClean="0">
              <a:sym typeface="Symbol" charset="2"/>
            </a:endParaRPr>
          </a:p>
          <a:p>
            <a:pPr eaLnBrk="1" hangingPunct="1">
              <a:defRPr/>
            </a:pPr>
            <a:r>
              <a:rPr lang="nl-NL" altLang="x-none" dirty="0" smtClean="0">
                <a:sym typeface="Symbol" charset="2"/>
              </a:rPr>
              <a:t></a:t>
            </a:r>
            <a:r>
              <a:rPr lang="nl-NL" altLang="x-none" baseline="-25000" dirty="0" smtClean="0">
                <a:sym typeface="Symbol" charset="2"/>
              </a:rPr>
              <a:t>1</a:t>
            </a:r>
            <a:r>
              <a:rPr lang="nl-NL" altLang="x-none" dirty="0" smtClean="0">
                <a:sym typeface="Symbol" charset="2"/>
              </a:rPr>
              <a:t> </a:t>
            </a:r>
            <a:r>
              <a:rPr lang="nl-NL" altLang="x-none" dirty="0" err="1" smtClean="0">
                <a:sym typeface="Symbol" charset="2"/>
              </a:rPr>
              <a:t>dominates</a:t>
            </a:r>
            <a:r>
              <a:rPr lang="nl-NL" altLang="x-none" dirty="0" smtClean="0">
                <a:sym typeface="Symbol" charset="2"/>
              </a:rPr>
              <a:t> </a:t>
            </a:r>
            <a:r>
              <a:rPr lang="nl-NL" altLang="x-none" baseline="-25000" dirty="0" smtClean="0">
                <a:sym typeface="Symbol" charset="2"/>
              </a:rPr>
              <a:t>2</a:t>
            </a:r>
            <a:r>
              <a:rPr lang="nl-NL" altLang="x-none" dirty="0" smtClean="0">
                <a:sym typeface="Symbol" charset="2"/>
              </a:rPr>
              <a:t> </a:t>
            </a:r>
            <a:r>
              <a:rPr lang="nl-NL" altLang="x-none" dirty="0" err="1" smtClean="0">
                <a:sym typeface="Symbol" charset="2"/>
              </a:rPr>
              <a:t>when</a:t>
            </a:r>
            <a:r>
              <a:rPr lang="nl-NL" altLang="x-none" dirty="0" smtClean="0">
                <a:sym typeface="Symbol" charset="2"/>
              </a:rPr>
              <a:t> </a:t>
            </a:r>
            <a:r>
              <a:rPr lang="nl-NL" altLang="x-none" dirty="0" err="1" smtClean="0">
                <a:sym typeface="Symbol" charset="2"/>
              </a:rPr>
              <a:t>one</a:t>
            </a:r>
            <a:r>
              <a:rPr lang="nl-NL" altLang="x-none" dirty="0" smtClean="0">
                <a:sym typeface="Symbol" charset="2"/>
              </a:rPr>
              <a:t> agent is </a:t>
            </a:r>
            <a:r>
              <a:rPr lang="nl-NL" altLang="x-none" dirty="0" err="1" smtClean="0">
                <a:sym typeface="Symbol" charset="2"/>
              </a:rPr>
              <a:t>better</a:t>
            </a:r>
            <a:r>
              <a:rPr lang="nl-NL" altLang="x-none" dirty="0" smtClean="0">
                <a:sym typeface="Symbol" charset="2"/>
              </a:rPr>
              <a:t> off </a:t>
            </a:r>
            <a:r>
              <a:rPr lang="nl-NL" altLang="x-none" dirty="0">
                <a:sym typeface="Symbol" charset="2"/>
              </a:rPr>
              <a:t/>
            </a:r>
            <a:br>
              <a:rPr lang="nl-NL" altLang="x-none" dirty="0">
                <a:sym typeface="Symbol" charset="2"/>
              </a:rPr>
            </a:br>
            <a:r>
              <a:rPr lang="nl-NL" altLang="x-none" dirty="0" err="1" smtClean="0">
                <a:sym typeface="Symbol" charset="2"/>
              </a:rPr>
              <a:t>and</a:t>
            </a:r>
            <a:r>
              <a:rPr lang="nl-NL" altLang="x-none" dirty="0" smtClean="0">
                <a:sym typeface="Symbol" charset="2"/>
              </a:rPr>
              <a:t> none is </a:t>
            </a:r>
            <a:r>
              <a:rPr lang="nl-NL" altLang="x-none" dirty="0" err="1" smtClean="0">
                <a:sym typeface="Symbol" charset="2"/>
              </a:rPr>
              <a:t>worse</a:t>
            </a:r>
            <a:r>
              <a:rPr lang="nl-NL" altLang="x-none" dirty="0" smtClean="0">
                <a:sym typeface="Symbol" charset="2"/>
              </a:rPr>
              <a:t> off</a:t>
            </a:r>
            <a:endParaRPr lang="en-US" altLang="x-none" baseline="-25000" dirty="0" smtClean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0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The negotiation set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The </a:t>
            </a:r>
            <a:r>
              <a:rPr lang="en-US" altLang="x-none" b="1" smtClean="0"/>
              <a:t>negotiation set</a:t>
            </a:r>
            <a:r>
              <a:rPr lang="en-US" altLang="x-none" smtClean="0"/>
              <a:t> consists of the deals that are Pareto efficient and individual rational.</a:t>
            </a:r>
          </a:p>
          <a:p>
            <a:pPr lvl="1" eaLnBrk="1" hangingPunct="1">
              <a:buFont typeface="Times New Roman" charset="0"/>
              <a:buNone/>
              <a:defRPr/>
            </a:pPr>
            <a:r>
              <a:rPr lang="en-US" altLang="x-none" smtClean="0"/>
              <a:t>A deal is </a:t>
            </a:r>
            <a:r>
              <a:rPr lang="en-US" altLang="x-none" i="1" smtClean="0"/>
              <a:t>Pareto efficient</a:t>
            </a:r>
            <a:r>
              <a:rPr lang="en-US" altLang="x-none" smtClean="0"/>
              <a:t> if it is not dominated by another task allocation</a:t>
            </a:r>
          </a:p>
          <a:p>
            <a:pPr lvl="1" eaLnBrk="1" hangingPunct="1">
              <a:buFont typeface="Times New Roman" charset="0"/>
              <a:buNone/>
              <a:defRPr/>
            </a:pPr>
            <a:r>
              <a:rPr lang="en-US" altLang="x-none" smtClean="0"/>
              <a:t>A deal is </a:t>
            </a:r>
            <a:r>
              <a:rPr lang="en-US" altLang="x-none" i="1" smtClean="0"/>
              <a:t>individual rational</a:t>
            </a:r>
            <a:r>
              <a:rPr lang="en-US" altLang="x-none" smtClean="0"/>
              <a:t> if neither agent is worse off than in the original allocation (the ‘conflict deal’)</a:t>
            </a:r>
          </a:p>
        </p:txBody>
      </p:sp>
      <p:sp>
        <p:nvSpPr>
          <p:cNvPr id="572420" name="Line 4"/>
          <p:cNvSpPr>
            <a:spLocks noChangeShapeType="1"/>
          </p:cNvSpPr>
          <p:nvPr/>
        </p:nvSpPr>
        <p:spPr bwMode="auto">
          <a:xfrm>
            <a:off x="3924151" y="3926929"/>
            <a:ext cx="0" cy="187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72421" name="Line 5"/>
          <p:cNvSpPr>
            <a:spLocks noChangeShapeType="1"/>
          </p:cNvSpPr>
          <p:nvPr/>
        </p:nvSpPr>
        <p:spPr bwMode="auto">
          <a:xfrm>
            <a:off x="3420914" y="5511254"/>
            <a:ext cx="25923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4644876" y="5582692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/>
              <a:t>Utility of agent 1</a:t>
            </a:r>
          </a:p>
        </p:txBody>
      </p:sp>
      <p:sp>
        <p:nvSpPr>
          <p:cNvPr id="572423" name="Text Box 7"/>
          <p:cNvSpPr txBox="1">
            <a:spLocks noChangeArrowheads="1"/>
          </p:cNvSpPr>
          <p:nvPr/>
        </p:nvSpPr>
        <p:spPr bwMode="auto">
          <a:xfrm rot="-5400000">
            <a:off x="2692251" y="4141242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/>
              <a:t>Utility of agent 2</a:t>
            </a:r>
          </a:p>
        </p:txBody>
      </p:sp>
      <p:sp>
        <p:nvSpPr>
          <p:cNvPr id="572426" name="Freeform 10"/>
          <p:cNvSpPr>
            <a:spLocks/>
          </p:cNvSpPr>
          <p:nvPr/>
        </p:nvSpPr>
        <p:spPr bwMode="auto">
          <a:xfrm>
            <a:off x="3847951" y="4058692"/>
            <a:ext cx="1947863" cy="1454150"/>
          </a:xfrm>
          <a:custGeom>
            <a:avLst/>
            <a:gdLst>
              <a:gd name="T0" fmla="*/ 48 w 1227"/>
              <a:gd name="T1" fmla="*/ 53 h 916"/>
              <a:gd name="T2" fmla="*/ 359 w 1227"/>
              <a:gd name="T3" fmla="*/ 188 h 916"/>
              <a:gd name="T4" fmla="*/ 946 w 1227"/>
              <a:gd name="T5" fmla="*/ 282 h 916"/>
              <a:gd name="T6" fmla="*/ 1135 w 1227"/>
              <a:gd name="T7" fmla="*/ 729 h 916"/>
              <a:gd name="T8" fmla="*/ 1227 w 1227"/>
              <a:gd name="T9" fmla="*/ 915 h 916"/>
              <a:gd name="T10" fmla="*/ 49 w 1227"/>
              <a:gd name="T11" fmla="*/ 916 h 916"/>
              <a:gd name="T12" fmla="*/ 48 w 1227"/>
              <a:gd name="T13" fmla="*/ 53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7" h="916">
                <a:moveTo>
                  <a:pt x="48" y="53"/>
                </a:moveTo>
                <a:cubicBezTo>
                  <a:pt x="0" y="0"/>
                  <a:pt x="209" y="150"/>
                  <a:pt x="359" y="188"/>
                </a:cubicBezTo>
                <a:cubicBezTo>
                  <a:pt x="497" y="216"/>
                  <a:pt x="846" y="214"/>
                  <a:pt x="946" y="282"/>
                </a:cubicBezTo>
                <a:cubicBezTo>
                  <a:pt x="1046" y="350"/>
                  <a:pt x="1077" y="614"/>
                  <a:pt x="1135" y="729"/>
                </a:cubicBezTo>
                <a:cubicBezTo>
                  <a:pt x="1193" y="844"/>
                  <a:pt x="1208" y="876"/>
                  <a:pt x="1227" y="915"/>
                </a:cubicBezTo>
                <a:lnTo>
                  <a:pt x="49" y="916"/>
                </a:lnTo>
                <a:lnTo>
                  <a:pt x="48" y="53"/>
                </a:lnTo>
                <a:close/>
              </a:path>
            </a:pathLst>
          </a:custGeom>
          <a:solidFill>
            <a:srgbClr val="C0C0C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72427" name="Text Box 11"/>
          <p:cNvSpPr txBox="1">
            <a:spLocks noChangeArrowheads="1"/>
          </p:cNvSpPr>
          <p:nvPr/>
        </p:nvSpPr>
        <p:spPr bwMode="auto">
          <a:xfrm>
            <a:off x="1547664" y="5798592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/>
              <a:t>Conflict deal</a:t>
            </a:r>
          </a:p>
        </p:txBody>
      </p:sp>
      <p:sp>
        <p:nvSpPr>
          <p:cNvPr id="572428" name="Line 12"/>
          <p:cNvSpPr>
            <a:spLocks noChangeShapeType="1"/>
          </p:cNvSpPr>
          <p:nvPr/>
        </p:nvSpPr>
        <p:spPr bwMode="auto">
          <a:xfrm flipV="1">
            <a:off x="3131989" y="5582692"/>
            <a:ext cx="647700" cy="3603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72429" name="Text Box 13"/>
          <p:cNvSpPr txBox="1">
            <a:spLocks noChangeArrowheads="1"/>
          </p:cNvSpPr>
          <p:nvPr/>
        </p:nvSpPr>
        <p:spPr bwMode="auto">
          <a:xfrm>
            <a:off x="6064101" y="3933279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/>
              <a:t>Negotiation set</a:t>
            </a:r>
          </a:p>
        </p:txBody>
      </p:sp>
      <p:sp>
        <p:nvSpPr>
          <p:cNvPr id="572430" name="Line 14"/>
          <p:cNvSpPr>
            <a:spLocks noChangeShapeType="1"/>
          </p:cNvSpPr>
          <p:nvPr/>
        </p:nvSpPr>
        <p:spPr bwMode="auto">
          <a:xfrm flipH="1">
            <a:off x="5364014" y="4220617"/>
            <a:ext cx="720725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72431" name="Text Box 15"/>
          <p:cNvSpPr txBox="1">
            <a:spLocks noChangeArrowheads="1"/>
          </p:cNvSpPr>
          <p:nvPr/>
        </p:nvSpPr>
        <p:spPr bwMode="auto">
          <a:xfrm>
            <a:off x="6013301" y="4687342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/>
              <a:t>Individual rational</a:t>
            </a:r>
          </a:p>
        </p:txBody>
      </p:sp>
      <p:sp>
        <p:nvSpPr>
          <p:cNvPr id="572432" name="Line 16"/>
          <p:cNvSpPr>
            <a:spLocks noChangeShapeType="1"/>
          </p:cNvSpPr>
          <p:nvPr/>
        </p:nvSpPr>
        <p:spPr bwMode="auto">
          <a:xfrm flipH="1">
            <a:off x="5076676" y="4868317"/>
            <a:ext cx="936625" cy="1444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0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Monotonic Concession Protocol</a:t>
            </a:r>
          </a:p>
        </p:txBody>
      </p:sp>
      <p:sp>
        <p:nvSpPr>
          <p:cNvPr id="57344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7000"/>
              </a:lnSpc>
              <a:defRPr/>
            </a:pPr>
            <a:r>
              <a:rPr lang="en-US" altLang="x-none" dirty="0" smtClean="0"/>
              <a:t>Both agents make several small concessions until an agreement is reached.</a:t>
            </a:r>
          </a:p>
          <a:p>
            <a:pPr eaLnBrk="1" hangingPunct="1">
              <a:lnSpc>
                <a:spcPct val="77000"/>
              </a:lnSpc>
              <a:defRPr/>
            </a:pPr>
            <a:endParaRPr lang="en-US" altLang="x-none" dirty="0" smtClean="0"/>
          </a:p>
          <a:p>
            <a:pPr eaLnBrk="1" hangingPunct="1">
              <a:lnSpc>
                <a:spcPct val="77000"/>
              </a:lnSpc>
              <a:defRPr/>
            </a:pPr>
            <a:r>
              <a:rPr lang="en-US" altLang="x-none" dirty="0" smtClean="0"/>
              <a:t>Each agent proposes a deal</a:t>
            </a:r>
          </a:p>
          <a:p>
            <a:pPr eaLnBrk="1" hangingPunct="1">
              <a:lnSpc>
                <a:spcPct val="77000"/>
              </a:lnSpc>
              <a:defRPr/>
            </a:pPr>
            <a:r>
              <a:rPr lang="en-US" altLang="x-none" dirty="0" smtClean="0"/>
              <a:t>If one agent matches or exceeds what the other demands, the negotiation ends</a:t>
            </a:r>
          </a:p>
          <a:p>
            <a:pPr eaLnBrk="1" hangingPunct="1">
              <a:lnSpc>
                <a:spcPct val="77000"/>
              </a:lnSpc>
              <a:defRPr/>
            </a:pPr>
            <a:r>
              <a:rPr lang="en-US" altLang="x-none" dirty="0" smtClean="0"/>
              <a:t>Else, each agent makes a proposal that is equal or better for the other agent (concede)</a:t>
            </a:r>
          </a:p>
          <a:p>
            <a:pPr eaLnBrk="1" hangingPunct="1">
              <a:lnSpc>
                <a:spcPct val="77000"/>
              </a:lnSpc>
              <a:defRPr/>
            </a:pPr>
            <a:r>
              <a:rPr lang="en-US" altLang="x-none" dirty="0" smtClean="0"/>
              <a:t>If no agent concedes, the negotiation ends with the conflict deal</a:t>
            </a:r>
          </a:p>
        </p:txBody>
      </p:sp>
    </p:spTree>
    <p:extLst>
      <p:ext uri="{BB962C8B-B14F-4D97-AF65-F5344CB8AC3E}">
        <p14:creationId xmlns:p14="http://schemas.microsoft.com/office/powerpoint/2010/main" val="4535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4"/>
          <p:cNvGrpSpPr>
            <a:grpSpLocks/>
          </p:cNvGrpSpPr>
          <p:nvPr/>
        </p:nvGrpSpPr>
        <p:grpSpPr bwMode="auto">
          <a:xfrm>
            <a:off x="1187450" y="1628775"/>
            <a:ext cx="7200900" cy="4392613"/>
            <a:chOff x="1792" y="1706"/>
            <a:chExt cx="2041" cy="1583"/>
          </a:xfrm>
        </p:grpSpPr>
        <p:sp>
          <p:nvSpPr>
            <p:cNvPr id="583685" name="Line 5"/>
            <p:cNvSpPr>
              <a:spLocks noChangeShapeType="1"/>
            </p:cNvSpPr>
            <p:nvPr/>
          </p:nvSpPr>
          <p:spPr bwMode="auto">
            <a:xfrm>
              <a:off x="2109" y="2110"/>
              <a:ext cx="0" cy="11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3686" name="Line 6"/>
            <p:cNvSpPr>
              <a:spLocks noChangeShapeType="1"/>
            </p:cNvSpPr>
            <p:nvPr/>
          </p:nvSpPr>
          <p:spPr bwMode="auto">
            <a:xfrm>
              <a:off x="1792" y="3108"/>
              <a:ext cx="163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3687" name="Text Box 7"/>
            <p:cNvSpPr txBox="1">
              <a:spLocks noChangeArrowheads="1"/>
            </p:cNvSpPr>
            <p:nvPr/>
          </p:nvSpPr>
          <p:spPr bwMode="auto">
            <a:xfrm>
              <a:off x="2563" y="3153"/>
              <a:ext cx="127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x-none" sz="1400"/>
                <a:t>Utility of agent 1</a:t>
              </a:r>
            </a:p>
          </p:txBody>
        </p:sp>
        <p:sp>
          <p:nvSpPr>
            <p:cNvPr id="583688" name="Text Box 8"/>
            <p:cNvSpPr txBox="1">
              <a:spLocks noChangeArrowheads="1"/>
            </p:cNvSpPr>
            <p:nvPr/>
          </p:nvSpPr>
          <p:spPr bwMode="auto">
            <a:xfrm rot="-5400000">
              <a:off x="1281" y="2298"/>
              <a:ext cx="127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x-none" sz="1400"/>
                <a:t>Utility of agent 2</a:t>
              </a:r>
            </a:p>
          </p:txBody>
        </p:sp>
        <p:sp>
          <p:nvSpPr>
            <p:cNvPr id="583689" name="Freeform 9"/>
            <p:cNvSpPr>
              <a:spLocks/>
            </p:cNvSpPr>
            <p:nvPr/>
          </p:nvSpPr>
          <p:spPr bwMode="auto">
            <a:xfrm>
              <a:off x="2061" y="2193"/>
              <a:ext cx="1227" cy="916"/>
            </a:xfrm>
            <a:custGeom>
              <a:avLst/>
              <a:gdLst>
                <a:gd name="T0" fmla="*/ 48 w 1227"/>
                <a:gd name="T1" fmla="*/ 53 h 916"/>
                <a:gd name="T2" fmla="*/ 359 w 1227"/>
                <a:gd name="T3" fmla="*/ 188 h 916"/>
                <a:gd name="T4" fmla="*/ 946 w 1227"/>
                <a:gd name="T5" fmla="*/ 282 h 916"/>
                <a:gd name="T6" fmla="*/ 1135 w 1227"/>
                <a:gd name="T7" fmla="*/ 729 h 916"/>
                <a:gd name="T8" fmla="*/ 1227 w 1227"/>
                <a:gd name="T9" fmla="*/ 915 h 916"/>
                <a:gd name="T10" fmla="*/ 49 w 1227"/>
                <a:gd name="T11" fmla="*/ 916 h 916"/>
                <a:gd name="T12" fmla="*/ 48 w 1227"/>
                <a:gd name="T13" fmla="*/ 53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7" h="916">
                  <a:moveTo>
                    <a:pt x="48" y="53"/>
                  </a:moveTo>
                  <a:cubicBezTo>
                    <a:pt x="0" y="0"/>
                    <a:pt x="209" y="150"/>
                    <a:pt x="359" y="188"/>
                  </a:cubicBezTo>
                  <a:cubicBezTo>
                    <a:pt x="497" y="216"/>
                    <a:pt x="846" y="214"/>
                    <a:pt x="946" y="282"/>
                  </a:cubicBezTo>
                  <a:cubicBezTo>
                    <a:pt x="1046" y="350"/>
                    <a:pt x="1077" y="614"/>
                    <a:pt x="1135" y="729"/>
                  </a:cubicBezTo>
                  <a:cubicBezTo>
                    <a:pt x="1193" y="844"/>
                    <a:pt x="1208" y="876"/>
                    <a:pt x="1227" y="915"/>
                  </a:cubicBezTo>
                  <a:lnTo>
                    <a:pt x="49" y="916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C0C0C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83690" name="Oval 10"/>
          <p:cNvSpPr>
            <a:spLocks noChangeArrowheads="1"/>
          </p:cNvSpPr>
          <p:nvPr/>
        </p:nvSpPr>
        <p:spPr bwMode="auto">
          <a:xfrm flipH="1">
            <a:off x="3132138" y="3409950"/>
            <a:ext cx="71437" cy="71438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83691" name="Rectangle 11"/>
          <p:cNvSpPr>
            <a:spLocks noChangeArrowheads="1"/>
          </p:cNvSpPr>
          <p:nvPr/>
        </p:nvSpPr>
        <p:spPr bwMode="auto">
          <a:xfrm>
            <a:off x="2987675" y="2781300"/>
            <a:ext cx="56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altLang="x-none" sz="2400">
                <a:sym typeface="Symbol" charset="2"/>
              </a:rPr>
              <a:t></a:t>
            </a:r>
            <a:r>
              <a:rPr lang="nl-NL" altLang="x-none" sz="2400" baseline="-25000">
                <a:sym typeface="Symbol" charset="2"/>
              </a:rPr>
              <a:t>2</a:t>
            </a:r>
            <a:r>
              <a:rPr lang="nl-NL" altLang="x-none" sz="2400" baseline="30000">
                <a:sym typeface="Symbol" charset="2"/>
              </a:rPr>
              <a:t>1</a:t>
            </a:r>
            <a:endParaRPr lang="en-US" altLang="x-none" sz="2400">
              <a:sym typeface="Symbol" charset="2"/>
            </a:endParaRPr>
          </a:p>
        </p:txBody>
      </p:sp>
      <p:sp>
        <p:nvSpPr>
          <p:cNvPr id="583692" name="Oval 12"/>
          <p:cNvSpPr>
            <a:spLocks noChangeArrowheads="1"/>
          </p:cNvSpPr>
          <p:nvPr/>
        </p:nvSpPr>
        <p:spPr bwMode="auto">
          <a:xfrm flipH="1">
            <a:off x="5761038" y="4149725"/>
            <a:ext cx="71437" cy="71438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83693" name="Rectangle 13"/>
          <p:cNvSpPr>
            <a:spLocks noChangeArrowheads="1"/>
          </p:cNvSpPr>
          <p:nvPr/>
        </p:nvSpPr>
        <p:spPr bwMode="auto">
          <a:xfrm>
            <a:off x="5780088" y="3659188"/>
            <a:ext cx="560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altLang="x-none" sz="2400">
                <a:sym typeface="Symbol" charset="2"/>
              </a:rPr>
              <a:t></a:t>
            </a:r>
            <a:r>
              <a:rPr lang="nl-NL" altLang="x-none" sz="2400" baseline="-25000">
                <a:sym typeface="Symbol" charset="2"/>
              </a:rPr>
              <a:t>1</a:t>
            </a:r>
            <a:r>
              <a:rPr lang="nl-NL" altLang="x-none" sz="2400" baseline="30000">
                <a:sym typeface="Symbol" charset="2"/>
              </a:rPr>
              <a:t>1</a:t>
            </a:r>
            <a:endParaRPr lang="en-US" altLang="x-none" sz="2400">
              <a:sym typeface="Symbol" charset="2"/>
            </a:endParaRPr>
          </a:p>
        </p:txBody>
      </p:sp>
      <p:sp>
        <p:nvSpPr>
          <p:cNvPr id="5836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Monotonic Concession Protocol</a:t>
            </a:r>
          </a:p>
        </p:txBody>
      </p:sp>
      <p:sp>
        <p:nvSpPr>
          <p:cNvPr id="583702" name="Oval 22"/>
          <p:cNvSpPr>
            <a:spLocks noChangeArrowheads="1"/>
          </p:cNvSpPr>
          <p:nvPr/>
        </p:nvSpPr>
        <p:spPr bwMode="auto">
          <a:xfrm flipH="1">
            <a:off x="3908425" y="3519488"/>
            <a:ext cx="71438" cy="71437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83703" name="Rectangle 23"/>
          <p:cNvSpPr>
            <a:spLocks noChangeArrowheads="1"/>
          </p:cNvSpPr>
          <p:nvPr/>
        </p:nvSpPr>
        <p:spPr bwMode="auto">
          <a:xfrm>
            <a:off x="3763963" y="2890838"/>
            <a:ext cx="560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altLang="x-none" sz="2400">
                <a:sym typeface="Symbol" charset="2"/>
              </a:rPr>
              <a:t></a:t>
            </a:r>
            <a:r>
              <a:rPr lang="nl-NL" altLang="x-none" sz="2400" baseline="-25000">
                <a:sym typeface="Symbol" charset="2"/>
              </a:rPr>
              <a:t>2</a:t>
            </a:r>
            <a:r>
              <a:rPr lang="nl-NL" altLang="x-none" sz="2400" baseline="30000">
                <a:sym typeface="Symbol" charset="2"/>
              </a:rPr>
              <a:t>2</a:t>
            </a:r>
            <a:endParaRPr lang="en-US" altLang="x-none" sz="2400">
              <a:sym typeface="Symbol" charset="2"/>
            </a:endParaRPr>
          </a:p>
        </p:txBody>
      </p:sp>
      <p:sp>
        <p:nvSpPr>
          <p:cNvPr id="583704" name="Oval 24"/>
          <p:cNvSpPr>
            <a:spLocks noChangeArrowheads="1"/>
          </p:cNvSpPr>
          <p:nvPr/>
        </p:nvSpPr>
        <p:spPr bwMode="auto">
          <a:xfrm flipH="1">
            <a:off x="5273675" y="3670300"/>
            <a:ext cx="71438" cy="71438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83705" name="Rectangle 25"/>
          <p:cNvSpPr>
            <a:spLocks noChangeArrowheads="1"/>
          </p:cNvSpPr>
          <p:nvPr/>
        </p:nvSpPr>
        <p:spPr bwMode="auto">
          <a:xfrm>
            <a:off x="5292725" y="3179763"/>
            <a:ext cx="56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altLang="x-none" sz="2400">
                <a:sym typeface="Symbol" charset="2"/>
              </a:rPr>
              <a:t></a:t>
            </a:r>
            <a:r>
              <a:rPr lang="nl-NL" altLang="x-none" sz="2400" baseline="-25000">
                <a:sym typeface="Symbol" charset="2"/>
              </a:rPr>
              <a:t>1</a:t>
            </a:r>
            <a:r>
              <a:rPr lang="nl-NL" altLang="x-none" sz="2400" baseline="30000">
                <a:sym typeface="Symbol" charset="2"/>
              </a:rPr>
              <a:t>2</a:t>
            </a:r>
            <a:endParaRPr lang="en-US" altLang="x-none" sz="2400">
              <a:sym typeface="Symbol" charset="2"/>
            </a:endParaRPr>
          </a:p>
        </p:txBody>
      </p:sp>
      <p:sp>
        <p:nvSpPr>
          <p:cNvPr id="583706" name="Freeform 26"/>
          <p:cNvSpPr>
            <a:spLocks/>
          </p:cNvSpPr>
          <p:nvPr/>
        </p:nvSpPr>
        <p:spPr bwMode="auto">
          <a:xfrm>
            <a:off x="3132138" y="2492375"/>
            <a:ext cx="1079500" cy="288925"/>
          </a:xfrm>
          <a:custGeom>
            <a:avLst/>
            <a:gdLst>
              <a:gd name="T0" fmla="*/ 0 w 680"/>
              <a:gd name="T1" fmla="*/ 0 h 182"/>
              <a:gd name="T2" fmla="*/ 355 w 680"/>
              <a:gd name="T3" fmla="*/ 134 h 182"/>
              <a:gd name="T4" fmla="*/ 680 w 680"/>
              <a:gd name="T5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82">
                <a:moveTo>
                  <a:pt x="0" y="0"/>
                </a:moveTo>
                <a:cubicBezTo>
                  <a:pt x="59" y="22"/>
                  <a:pt x="242" y="104"/>
                  <a:pt x="355" y="134"/>
                </a:cubicBezTo>
                <a:cubicBezTo>
                  <a:pt x="468" y="164"/>
                  <a:pt x="612" y="172"/>
                  <a:pt x="680" y="182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83707" name="Freeform 27"/>
          <p:cNvSpPr>
            <a:spLocks/>
          </p:cNvSpPr>
          <p:nvPr/>
        </p:nvSpPr>
        <p:spPr bwMode="auto">
          <a:xfrm>
            <a:off x="5724525" y="2998788"/>
            <a:ext cx="647700" cy="576262"/>
          </a:xfrm>
          <a:custGeom>
            <a:avLst/>
            <a:gdLst>
              <a:gd name="T0" fmla="*/ 408 w 408"/>
              <a:gd name="T1" fmla="*/ 363 h 363"/>
              <a:gd name="T2" fmla="*/ 261 w 408"/>
              <a:gd name="T3" fmla="*/ 86 h 363"/>
              <a:gd name="T4" fmla="*/ 0 w 408"/>
              <a:gd name="T5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363">
                <a:moveTo>
                  <a:pt x="408" y="363"/>
                </a:moveTo>
                <a:cubicBezTo>
                  <a:pt x="384" y="317"/>
                  <a:pt x="329" y="147"/>
                  <a:pt x="261" y="86"/>
                </a:cubicBezTo>
                <a:cubicBezTo>
                  <a:pt x="193" y="25"/>
                  <a:pt x="54" y="18"/>
                  <a:pt x="0" y="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Monotonic Concession Protocol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7000"/>
              </a:lnSpc>
              <a:defRPr/>
            </a:pPr>
            <a:r>
              <a:rPr lang="en-US" altLang="x-none" dirty="0" smtClean="0"/>
              <a:t>Properties</a:t>
            </a:r>
          </a:p>
          <a:p>
            <a:pPr lvl="1" eaLnBrk="1" hangingPunct="1">
              <a:lnSpc>
                <a:spcPct val="77000"/>
              </a:lnSpc>
              <a:defRPr/>
            </a:pPr>
            <a:r>
              <a:rPr lang="en-US" altLang="x-none" dirty="0" smtClean="0"/>
              <a:t>Termination: guaranteed if the agreement space is finite</a:t>
            </a:r>
          </a:p>
          <a:p>
            <a:pPr lvl="1" eaLnBrk="1" hangingPunct="1">
              <a:lnSpc>
                <a:spcPct val="77000"/>
              </a:lnSpc>
              <a:defRPr/>
            </a:pPr>
            <a:r>
              <a:rPr lang="en-US" altLang="x-none" dirty="0" smtClean="0"/>
              <a:t>Verifiability: easy to check that an opponent really concedes (only one’s own utility function matters)</a:t>
            </a:r>
          </a:p>
          <a:p>
            <a:pPr eaLnBrk="1" hangingPunct="1">
              <a:lnSpc>
                <a:spcPct val="77000"/>
              </a:lnSpc>
              <a:defRPr/>
            </a:pPr>
            <a:endParaRPr lang="en-US" altLang="x-none" dirty="0" smtClean="0"/>
          </a:p>
          <a:p>
            <a:pPr eaLnBrk="1" hangingPunct="1">
              <a:lnSpc>
                <a:spcPct val="77000"/>
              </a:lnSpc>
              <a:defRPr/>
            </a:pPr>
            <a:r>
              <a:rPr lang="en-US" altLang="x-none" dirty="0" smtClean="0"/>
              <a:t>Criticism</a:t>
            </a:r>
          </a:p>
          <a:p>
            <a:pPr lvl="1" eaLnBrk="1" hangingPunct="1">
              <a:lnSpc>
                <a:spcPct val="77000"/>
              </a:lnSpc>
              <a:defRPr/>
            </a:pPr>
            <a:r>
              <a:rPr lang="en-US" altLang="x-none" dirty="0" smtClean="0"/>
              <a:t>You need to know your opponent’s utility function to be able to concede (typical assumption in game theory; not always appropriate)</a:t>
            </a:r>
          </a:p>
          <a:p>
            <a:pPr eaLnBrk="1" hangingPunct="1">
              <a:lnSpc>
                <a:spcPct val="77000"/>
              </a:lnSpc>
              <a:defRPr/>
            </a:pPr>
            <a:endParaRPr lang="en-US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19155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Monotonic Concession Protocol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What is a good negotiation strategy </a:t>
            </a:r>
            <a:br>
              <a:rPr lang="en-US" altLang="x-none" dirty="0" smtClean="0"/>
            </a:br>
            <a:r>
              <a:rPr lang="en-US" altLang="x-none" dirty="0" smtClean="0"/>
              <a:t>for the Monotonic Concession Protocol?</a:t>
            </a:r>
          </a:p>
          <a:p>
            <a:pPr eaLnBrk="1" hangingPunct="1">
              <a:defRPr/>
            </a:pPr>
            <a:endParaRPr lang="en-US" altLang="x-none" dirty="0" smtClean="0"/>
          </a:p>
          <a:p>
            <a:pPr eaLnBrk="1" hangingPunct="1">
              <a:defRPr/>
            </a:pPr>
            <a:r>
              <a:rPr lang="en-US" altLang="x-none" dirty="0" smtClean="0"/>
              <a:t>Consider danger of getting it wrong:</a:t>
            </a:r>
          </a:p>
          <a:p>
            <a:pPr lvl="1" eaLnBrk="1" hangingPunct="1">
              <a:defRPr/>
            </a:pPr>
            <a:r>
              <a:rPr lang="en-US" altLang="x-none" dirty="0" smtClean="0"/>
              <a:t>If you concede too often (or too much), then you risk not getting the best possible deal for yourself.</a:t>
            </a:r>
          </a:p>
          <a:p>
            <a:pPr lvl="1" eaLnBrk="1" hangingPunct="1">
              <a:defRPr/>
            </a:pPr>
            <a:r>
              <a:rPr lang="en-US" altLang="x-none" dirty="0" smtClean="0"/>
              <a:t>If you do not concede often enough, then you risk conflict (which has utility 0).</a:t>
            </a:r>
          </a:p>
          <a:p>
            <a:pPr eaLnBrk="1" hangingPunct="1">
              <a:defRPr/>
            </a:pPr>
            <a:endParaRPr lang="en-US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3285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73" name="Rectangle 37"/>
          <p:cNvSpPr>
            <a:spLocks noChangeArrowheads="1"/>
          </p:cNvSpPr>
          <p:nvPr/>
        </p:nvSpPr>
        <p:spPr bwMode="auto">
          <a:xfrm>
            <a:off x="7308850" y="3124200"/>
            <a:ext cx="93503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77572" name="Rectangle 36"/>
          <p:cNvSpPr>
            <a:spLocks noChangeArrowheads="1"/>
          </p:cNvSpPr>
          <p:nvPr/>
        </p:nvSpPr>
        <p:spPr bwMode="auto">
          <a:xfrm>
            <a:off x="6804025" y="2620963"/>
            <a:ext cx="1944688" cy="431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46083" name="Group 14"/>
          <p:cNvGrpSpPr>
            <a:grpSpLocks/>
          </p:cNvGrpSpPr>
          <p:nvPr/>
        </p:nvGrpSpPr>
        <p:grpSpPr bwMode="auto">
          <a:xfrm>
            <a:off x="1187450" y="1628775"/>
            <a:ext cx="7200900" cy="4392613"/>
            <a:chOff x="1792" y="1706"/>
            <a:chExt cx="2041" cy="1583"/>
          </a:xfrm>
        </p:grpSpPr>
        <p:sp>
          <p:nvSpPr>
            <p:cNvPr id="577540" name="Line 4"/>
            <p:cNvSpPr>
              <a:spLocks noChangeShapeType="1"/>
            </p:cNvSpPr>
            <p:nvPr/>
          </p:nvSpPr>
          <p:spPr bwMode="auto">
            <a:xfrm>
              <a:off x="2109" y="2110"/>
              <a:ext cx="0" cy="11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7541" name="Line 5"/>
            <p:cNvSpPr>
              <a:spLocks noChangeShapeType="1"/>
            </p:cNvSpPr>
            <p:nvPr/>
          </p:nvSpPr>
          <p:spPr bwMode="auto">
            <a:xfrm>
              <a:off x="1792" y="3108"/>
              <a:ext cx="163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7542" name="Text Box 6"/>
            <p:cNvSpPr txBox="1">
              <a:spLocks noChangeArrowheads="1"/>
            </p:cNvSpPr>
            <p:nvPr/>
          </p:nvSpPr>
          <p:spPr bwMode="auto">
            <a:xfrm>
              <a:off x="2563" y="3153"/>
              <a:ext cx="127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x-none" sz="1400"/>
                <a:t>Utility of agent 1</a:t>
              </a:r>
            </a:p>
          </p:txBody>
        </p:sp>
        <p:sp>
          <p:nvSpPr>
            <p:cNvPr id="577543" name="Text Box 7"/>
            <p:cNvSpPr txBox="1">
              <a:spLocks noChangeArrowheads="1"/>
            </p:cNvSpPr>
            <p:nvPr/>
          </p:nvSpPr>
          <p:spPr bwMode="auto">
            <a:xfrm rot="-5400000">
              <a:off x="1281" y="2298"/>
              <a:ext cx="127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x-none" sz="1400"/>
                <a:t>Utility of agent 2</a:t>
              </a:r>
            </a:p>
          </p:txBody>
        </p:sp>
        <p:sp>
          <p:nvSpPr>
            <p:cNvPr id="577544" name="Freeform 8"/>
            <p:cNvSpPr>
              <a:spLocks/>
            </p:cNvSpPr>
            <p:nvPr/>
          </p:nvSpPr>
          <p:spPr bwMode="auto">
            <a:xfrm>
              <a:off x="2061" y="2193"/>
              <a:ext cx="1227" cy="916"/>
            </a:xfrm>
            <a:custGeom>
              <a:avLst/>
              <a:gdLst>
                <a:gd name="T0" fmla="*/ 48 w 1227"/>
                <a:gd name="T1" fmla="*/ 53 h 916"/>
                <a:gd name="T2" fmla="*/ 359 w 1227"/>
                <a:gd name="T3" fmla="*/ 188 h 916"/>
                <a:gd name="T4" fmla="*/ 946 w 1227"/>
                <a:gd name="T5" fmla="*/ 282 h 916"/>
                <a:gd name="T6" fmla="*/ 1135 w 1227"/>
                <a:gd name="T7" fmla="*/ 729 h 916"/>
                <a:gd name="T8" fmla="*/ 1227 w 1227"/>
                <a:gd name="T9" fmla="*/ 915 h 916"/>
                <a:gd name="T10" fmla="*/ 49 w 1227"/>
                <a:gd name="T11" fmla="*/ 916 h 916"/>
                <a:gd name="T12" fmla="*/ 48 w 1227"/>
                <a:gd name="T13" fmla="*/ 53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7" h="916">
                  <a:moveTo>
                    <a:pt x="48" y="53"/>
                  </a:moveTo>
                  <a:cubicBezTo>
                    <a:pt x="0" y="0"/>
                    <a:pt x="209" y="150"/>
                    <a:pt x="359" y="188"/>
                  </a:cubicBezTo>
                  <a:cubicBezTo>
                    <a:pt x="497" y="216"/>
                    <a:pt x="846" y="214"/>
                    <a:pt x="946" y="282"/>
                  </a:cubicBezTo>
                  <a:cubicBezTo>
                    <a:pt x="1046" y="350"/>
                    <a:pt x="1077" y="614"/>
                    <a:pt x="1135" y="729"/>
                  </a:cubicBezTo>
                  <a:cubicBezTo>
                    <a:pt x="1193" y="844"/>
                    <a:pt x="1208" y="876"/>
                    <a:pt x="1227" y="915"/>
                  </a:cubicBezTo>
                  <a:lnTo>
                    <a:pt x="49" y="916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C0C0C0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77551" name="Oval 15"/>
          <p:cNvSpPr>
            <a:spLocks noChangeArrowheads="1"/>
          </p:cNvSpPr>
          <p:nvPr/>
        </p:nvSpPr>
        <p:spPr bwMode="auto">
          <a:xfrm flipH="1">
            <a:off x="3132138" y="3409950"/>
            <a:ext cx="71437" cy="71438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77552" name="Rectangle 16"/>
          <p:cNvSpPr>
            <a:spLocks noChangeArrowheads="1"/>
          </p:cNvSpPr>
          <p:nvPr/>
        </p:nvSpPr>
        <p:spPr bwMode="auto">
          <a:xfrm>
            <a:off x="2987675" y="27813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altLang="x-none" sz="2400">
                <a:sym typeface="Symbol" charset="2"/>
              </a:rPr>
              <a:t></a:t>
            </a:r>
            <a:r>
              <a:rPr lang="nl-NL" altLang="x-none" sz="2400" baseline="-25000">
                <a:sym typeface="Symbol" charset="2"/>
              </a:rPr>
              <a:t>2</a:t>
            </a:r>
            <a:endParaRPr lang="en-US" altLang="x-none" sz="2400">
              <a:sym typeface="Symbol" charset="2"/>
            </a:endParaRPr>
          </a:p>
        </p:txBody>
      </p:sp>
      <p:sp>
        <p:nvSpPr>
          <p:cNvPr id="577553" name="Oval 17"/>
          <p:cNvSpPr>
            <a:spLocks noChangeArrowheads="1"/>
          </p:cNvSpPr>
          <p:nvPr/>
        </p:nvSpPr>
        <p:spPr bwMode="auto">
          <a:xfrm flipH="1">
            <a:off x="5761038" y="4149725"/>
            <a:ext cx="71437" cy="71438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77554" name="Rectangle 18"/>
          <p:cNvSpPr>
            <a:spLocks noChangeArrowheads="1"/>
          </p:cNvSpPr>
          <p:nvPr/>
        </p:nvSpPr>
        <p:spPr bwMode="auto">
          <a:xfrm>
            <a:off x="5780088" y="3659188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altLang="x-none" sz="2400">
                <a:sym typeface="Symbol" charset="2"/>
              </a:rPr>
              <a:t></a:t>
            </a:r>
            <a:r>
              <a:rPr lang="nl-NL" altLang="x-none" sz="2400" baseline="-25000">
                <a:sym typeface="Symbol" charset="2"/>
              </a:rPr>
              <a:t>1</a:t>
            </a:r>
            <a:endParaRPr lang="en-US" altLang="x-none" sz="2400">
              <a:sym typeface="Symbol" charset="2"/>
            </a:endParaRPr>
          </a:p>
        </p:txBody>
      </p:sp>
      <p:sp>
        <p:nvSpPr>
          <p:cNvPr id="577555" name="Line 19"/>
          <p:cNvSpPr>
            <a:spLocks noChangeShapeType="1"/>
          </p:cNvSpPr>
          <p:nvPr/>
        </p:nvSpPr>
        <p:spPr bwMode="auto">
          <a:xfrm>
            <a:off x="3165475" y="3429000"/>
            <a:ext cx="0" cy="208756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77556" name="Line 20"/>
          <p:cNvSpPr>
            <a:spLocks noChangeShapeType="1"/>
          </p:cNvSpPr>
          <p:nvPr/>
        </p:nvSpPr>
        <p:spPr bwMode="auto">
          <a:xfrm>
            <a:off x="5795963" y="4149725"/>
            <a:ext cx="0" cy="136683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77557" name="Line 21"/>
          <p:cNvSpPr>
            <a:spLocks noChangeShapeType="1"/>
          </p:cNvSpPr>
          <p:nvPr/>
        </p:nvSpPr>
        <p:spPr bwMode="auto">
          <a:xfrm flipH="1">
            <a:off x="3170238" y="4183063"/>
            <a:ext cx="25923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77558" name="AutoShape 22"/>
          <p:cNvSpPr>
            <a:spLocks/>
          </p:cNvSpPr>
          <p:nvPr/>
        </p:nvSpPr>
        <p:spPr bwMode="auto">
          <a:xfrm flipH="1">
            <a:off x="3706813" y="3429000"/>
            <a:ext cx="144462" cy="2016125"/>
          </a:xfrm>
          <a:prstGeom prst="leftBrace">
            <a:avLst>
              <a:gd name="adj1" fmla="val 116301"/>
              <a:gd name="adj2" fmla="val 51810"/>
            </a:avLst>
          </a:prstGeom>
          <a:noFill/>
          <a:ln w="38100">
            <a:solidFill>
              <a:schemeClr val="bg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77559" name="AutoShape 23"/>
          <p:cNvSpPr>
            <a:spLocks/>
          </p:cNvSpPr>
          <p:nvPr/>
        </p:nvSpPr>
        <p:spPr bwMode="auto">
          <a:xfrm>
            <a:off x="3419475" y="3429000"/>
            <a:ext cx="73025" cy="720725"/>
          </a:xfrm>
          <a:prstGeom prst="rightBrace">
            <a:avLst>
              <a:gd name="adj1" fmla="val 82246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x-none" altLang="x-none">
              <a:solidFill>
                <a:schemeClr val="tx1"/>
              </a:solidFill>
            </a:endParaRPr>
          </a:p>
        </p:txBody>
      </p:sp>
      <p:sp>
        <p:nvSpPr>
          <p:cNvPr id="5775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Zeuthen strategy</a:t>
            </a:r>
          </a:p>
        </p:txBody>
      </p:sp>
      <p:graphicFrame>
        <p:nvGraphicFramePr>
          <p:cNvPr id="46094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5795963" y="2638425"/>
          <a:ext cx="30241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638425"/>
                        <a:ext cx="302418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74" name="Text Box 38"/>
          <p:cNvSpPr txBox="1">
            <a:spLocks noChangeArrowheads="1"/>
          </p:cNvSpPr>
          <p:nvPr/>
        </p:nvSpPr>
        <p:spPr bwMode="auto">
          <a:xfrm>
            <a:off x="611188" y="1989138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400"/>
              <a:t>Idea: measure willingness to risk conflict</a:t>
            </a:r>
          </a:p>
        </p:txBody>
      </p:sp>
    </p:spTree>
    <p:extLst>
      <p:ext uri="{BB962C8B-B14F-4D97-AF65-F5344CB8AC3E}">
        <p14:creationId xmlns:p14="http://schemas.microsoft.com/office/powerpoint/2010/main" val="12845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Zeuthen strategy</a:t>
            </a:r>
          </a:p>
        </p:txBody>
      </p:sp>
      <p:sp>
        <p:nvSpPr>
          <p:cNvPr id="57549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Start with deal that is best among all deals in the negotiation space</a:t>
            </a:r>
          </a:p>
          <a:p>
            <a:pPr eaLnBrk="1" hangingPunct="1">
              <a:defRPr/>
            </a:pPr>
            <a:r>
              <a:rPr lang="en-US" altLang="x-none" dirty="0" smtClean="0"/>
              <a:t>Calculate willingness to risk conflict of self and opponent</a:t>
            </a:r>
          </a:p>
          <a:p>
            <a:pPr eaLnBrk="1" hangingPunct="1">
              <a:defRPr/>
            </a:pPr>
            <a:r>
              <a:rPr lang="en-US" altLang="x-none" dirty="0" smtClean="0"/>
              <a:t>If willingness to risk conflict is smaller than opponent, offer minimal sufficient concession (a sufficient concession makes opponent’s willingness to risk conflict less than yours); else offer original deal</a:t>
            </a:r>
          </a:p>
        </p:txBody>
      </p:sp>
    </p:spTree>
    <p:extLst>
      <p:ext uri="{BB962C8B-B14F-4D97-AF65-F5344CB8AC3E}">
        <p14:creationId xmlns:p14="http://schemas.microsoft.com/office/powerpoint/2010/main" val="12610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69776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Example: Prisoner’s Dilemma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332633"/>
            <a:ext cx="8305800" cy="205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Two people are arrested for a crime. </a:t>
            </a:r>
            <a:endParaRPr lang="en-US" sz="2000" dirty="0">
              <a:ea typeface="ＭＳ Ｐゴシック" charset="0"/>
            </a:endParaRPr>
          </a:p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neither suspect confesses, both are released.  </a:t>
            </a:r>
            <a:endParaRPr lang="en-US" sz="2000" dirty="0">
              <a:ea typeface="ＭＳ Ｐゴシック" charset="0"/>
            </a:endParaRPr>
          </a:p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both confess then they get sent to jail. </a:t>
            </a:r>
            <a:endParaRPr lang="en-US" sz="2000" dirty="0">
              <a:ea typeface="ＭＳ Ｐゴシック" charset="0"/>
            </a:endParaRPr>
          </a:p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one confesses and the other does not, then the confessor gets a light sentence and the other gets a heavy sentence.</a:t>
            </a:r>
          </a:p>
        </p:txBody>
      </p:sp>
      <p:graphicFrame>
        <p:nvGraphicFramePr>
          <p:cNvPr id="58883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74413"/>
              </p:ext>
            </p:extLst>
          </p:nvPr>
        </p:nvGraphicFramePr>
        <p:xfrm>
          <a:off x="2899470" y="3944814"/>
          <a:ext cx="3543300" cy="2041525"/>
        </p:xfrm>
        <a:graphic>
          <a:graphicData uri="http://schemas.openxmlformats.org/drawingml/2006/table">
            <a:tbl>
              <a:tblPr/>
              <a:tblGrid>
                <a:gridCol w="1771650"/>
                <a:gridCol w="1771650"/>
              </a:tblGrid>
              <a:tr h="1096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B=-5,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A=-5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B=-1,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A=-10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B=-10,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A=-1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B=-2,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A=-2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1727531" y="4038476"/>
            <a:ext cx="1215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 err="1">
                <a:latin typeface="+mn-lt"/>
              </a:rPr>
              <a:t>B:Confess</a:t>
            </a:r>
            <a:endParaRPr lang="en-US" sz="2000" i="0" dirty="0">
              <a:latin typeface="+mn-lt"/>
            </a:endParaRP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3070920" y="3395539"/>
            <a:ext cx="12875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A: Confess</a:t>
            </a: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1727531" y="4648076"/>
            <a:ext cx="1023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B:Don’t</a:t>
            </a:r>
          </a:p>
          <a:p>
            <a:pPr eaLnBrk="1" hangingPunct="1"/>
            <a:r>
              <a:rPr lang="en-US" sz="2000" i="0">
                <a:latin typeface="+mn-lt"/>
              </a:rPr>
              <a:t>Confess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51520" y="4035301"/>
            <a:ext cx="4191000" cy="838200"/>
            <a:chOff x="288" y="2640"/>
            <a:chExt cx="2352" cy="528"/>
          </a:xfrm>
        </p:grpSpPr>
        <p:sp>
          <p:nvSpPr>
            <p:cNvPr id="46104" name="Oval 21"/>
            <p:cNvSpPr>
              <a:spLocks noChangeArrowheads="1"/>
            </p:cNvSpPr>
            <p:nvPr/>
          </p:nvSpPr>
          <p:spPr bwMode="auto">
            <a:xfrm>
              <a:off x="1920" y="2640"/>
              <a:ext cx="720" cy="52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46105" name="Text Box 22"/>
            <p:cNvSpPr txBox="1">
              <a:spLocks noChangeArrowheads="1"/>
            </p:cNvSpPr>
            <p:nvPr/>
          </p:nvSpPr>
          <p:spPr bwMode="auto">
            <a:xfrm>
              <a:off x="288" y="2640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0">
                  <a:solidFill>
                    <a:srgbClr val="CC0000"/>
                  </a:solidFill>
                  <a:latin typeface="+mn-lt"/>
                </a:rPr>
                <a:t>Dom. </a:t>
              </a:r>
              <a:r>
                <a:rPr lang="en-US" i="0" dirty="0">
                  <a:solidFill>
                    <a:srgbClr val="CC0000"/>
                  </a:solidFill>
                  <a:latin typeface="+mn-lt"/>
                </a:rPr>
                <a:t>Str. </a:t>
              </a:r>
              <a:r>
                <a:rPr lang="en-US" i="0" dirty="0" err="1">
                  <a:solidFill>
                    <a:srgbClr val="CC0000"/>
                  </a:solidFill>
                  <a:latin typeface="+mn-lt"/>
                </a:rPr>
                <a:t>Eq</a:t>
              </a:r>
              <a:endParaRPr lang="en-US" i="0" dirty="0">
                <a:solidFill>
                  <a:srgbClr val="CC0000"/>
                </a:solidFill>
                <a:latin typeface="+mn-lt"/>
              </a:endParaRPr>
            </a:p>
          </p:txBody>
        </p:sp>
      </p:grpSp>
      <p:sp>
        <p:nvSpPr>
          <p:cNvPr id="46102" name="Oval 24"/>
          <p:cNvSpPr>
            <a:spLocks noChangeArrowheads="1"/>
          </p:cNvSpPr>
          <p:nvPr/>
        </p:nvSpPr>
        <p:spPr bwMode="auto">
          <a:xfrm>
            <a:off x="4975920" y="5057651"/>
            <a:ext cx="1143000" cy="8382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103" name="Text Box 25"/>
          <p:cNvSpPr txBox="1">
            <a:spLocks noChangeArrowheads="1"/>
          </p:cNvSpPr>
          <p:nvPr/>
        </p:nvSpPr>
        <p:spPr bwMode="auto">
          <a:xfrm>
            <a:off x="6728520" y="4529187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008000"/>
                </a:solidFill>
                <a:latin typeface="+mn-lt"/>
              </a:rPr>
              <a:t>Pareto Optimal Outcome</a:t>
            </a:r>
          </a:p>
        </p:txBody>
      </p:sp>
      <p:sp>
        <p:nvSpPr>
          <p:cNvPr id="46101" name="Text Box 26"/>
          <p:cNvSpPr txBox="1">
            <a:spLocks noChangeArrowheads="1"/>
          </p:cNvSpPr>
          <p:nvPr/>
        </p:nvSpPr>
        <p:spPr bwMode="auto">
          <a:xfrm>
            <a:off x="4823520" y="3212976"/>
            <a:ext cx="1042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A: Don’t</a:t>
            </a:r>
          </a:p>
          <a:p>
            <a:pPr eaLnBrk="1" hangingPunct="1"/>
            <a:r>
              <a:rPr lang="en-US" sz="2000" i="0">
                <a:latin typeface="+mn-lt"/>
              </a:rPr>
              <a:t>Confess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922976" y="6041355"/>
            <a:ext cx="5628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0" dirty="0" smtClean="0">
                <a:solidFill>
                  <a:srgbClr val="FF0000"/>
                </a:solidFill>
                <a:latin typeface="+mn-lt"/>
              </a:rPr>
              <a:t>Dominant </a:t>
            </a:r>
            <a:r>
              <a:rPr lang="de-DE" sz="2000" i="0" dirty="0" err="1" smtClean="0">
                <a:solidFill>
                  <a:srgbClr val="FF0000"/>
                </a:solidFill>
                <a:latin typeface="+mn-lt"/>
              </a:rPr>
              <a:t>strategy</a:t>
            </a:r>
            <a:r>
              <a:rPr lang="de-DE" sz="2000" i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i="0" dirty="0" err="1" smtClean="0">
                <a:solidFill>
                  <a:srgbClr val="FF0000"/>
                </a:solidFill>
                <a:latin typeface="+mn-lt"/>
              </a:rPr>
              <a:t>exists</a:t>
            </a:r>
            <a:r>
              <a:rPr lang="de-DE" sz="2000" i="0" dirty="0" smtClean="0">
                <a:solidFill>
                  <a:srgbClr val="FF0000"/>
                </a:solidFill>
                <a:latin typeface="+mn-lt"/>
              </a:rPr>
              <a:t> but </a:t>
            </a:r>
            <a:r>
              <a:rPr lang="de-DE" sz="2000" i="0" dirty="0" err="1" smtClean="0">
                <a:solidFill>
                  <a:srgbClr val="FF0000"/>
                </a:solidFill>
                <a:latin typeface="+mn-lt"/>
              </a:rPr>
              <a:t>is</a:t>
            </a:r>
            <a:r>
              <a:rPr lang="de-DE" sz="2000" i="0" dirty="0" smtClean="0">
                <a:solidFill>
                  <a:srgbClr val="FF0000"/>
                </a:solidFill>
                <a:latin typeface="+mn-lt"/>
              </a:rPr>
              <a:t> not Pareto </a:t>
            </a:r>
            <a:r>
              <a:rPr lang="de-DE" sz="2000" i="0" dirty="0" err="1" smtClean="0">
                <a:solidFill>
                  <a:srgbClr val="FF0000"/>
                </a:solidFill>
                <a:latin typeface="+mn-lt"/>
              </a:rPr>
              <a:t>efficient</a:t>
            </a:r>
            <a:r>
              <a:rPr lang="de-DE" sz="2000" i="0" dirty="0" smtClean="0">
                <a:solidFill>
                  <a:srgbClr val="FF0000"/>
                </a:solidFill>
                <a:latin typeface="+mn-lt"/>
              </a:rPr>
              <a:t> </a:t>
            </a:r>
            <a:endParaRPr lang="de-DE" sz="2000" i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Deception in task-oriented domains</a:t>
            </a:r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Deception can benefit agents in two ways:</a:t>
            </a:r>
          </a:p>
          <a:p>
            <a:pPr eaLnBrk="1" hangingPunct="1">
              <a:defRPr/>
            </a:pPr>
            <a:endParaRPr lang="en-US" altLang="x-none" dirty="0" smtClean="0"/>
          </a:p>
          <a:p>
            <a:pPr eaLnBrk="1" hangingPunct="1">
              <a:defRPr/>
            </a:pPr>
            <a:r>
              <a:rPr lang="en-US" altLang="x-none" dirty="0" smtClean="0"/>
              <a:t>Phantom and decoy tasks</a:t>
            </a:r>
          </a:p>
          <a:p>
            <a:pPr lvl="1" eaLnBrk="1" hangingPunct="1">
              <a:defRPr/>
            </a:pPr>
            <a:r>
              <a:rPr lang="en-US" altLang="x-none" dirty="0" smtClean="0"/>
              <a:t>Pretending that you have been allocated tasks </a:t>
            </a:r>
            <a:br>
              <a:rPr lang="en-US" altLang="x-none" dirty="0" smtClean="0"/>
            </a:br>
            <a:r>
              <a:rPr lang="en-US" altLang="x-none" dirty="0" smtClean="0"/>
              <a:t>you have not</a:t>
            </a:r>
          </a:p>
          <a:p>
            <a:pPr eaLnBrk="1" hangingPunct="1">
              <a:defRPr/>
            </a:pPr>
            <a:r>
              <a:rPr lang="en-US" altLang="x-none" dirty="0" smtClean="0"/>
              <a:t>Hidden tasks</a:t>
            </a:r>
          </a:p>
          <a:p>
            <a:pPr lvl="1" eaLnBrk="1" hangingPunct="1">
              <a:defRPr/>
            </a:pPr>
            <a:r>
              <a:rPr lang="en-US" altLang="x-none" dirty="0" smtClean="0"/>
              <a:t>Pretending not to have been allocated tasks </a:t>
            </a:r>
            <a:br>
              <a:rPr lang="en-US" altLang="x-none" dirty="0" smtClean="0"/>
            </a:br>
            <a:r>
              <a:rPr lang="en-US" altLang="x-none" dirty="0" smtClean="0"/>
              <a:t>that you have been</a:t>
            </a:r>
          </a:p>
        </p:txBody>
      </p:sp>
    </p:spTree>
    <p:extLst>
      <p:ext uri="{BB962C8B-B14F-4D97-AF65-F5344CB8AC3E}">
        <p14:creationId xmlns:p14="http://schemas.microsoft.com/office/powerpoint/2010/main" val="15950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Evaluation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The game-theoretic approach to reaching agreement has pros and cons:</a:t>
            </a:r>
          </a:p>
          <a:p>
            <a:pPr eaLnBrk="1" hangingPunct="1">
              <a:defRPr/>
            </a:pPr>
            <a:endParaRPr lang="en-US" altLang="x-none" dirty="0" smtClean="0"/>
          </a:p>
          <a:p>
            <a:pPr eaLnBrk="1" hangingPunct="1">
              <a:defRPr/>
            </a:pPr>
            <a:r>
              <a:rPr lang="en-US" altLang="x-none" dirty="0" smtClean="0"/>
              <a:t>PRO:	Desirable properties of protocols provable</a:t>
            </a:r>
          </a:p>
          <a:p>
            <a:pPr eaLnBrk="1" hangingPunct="1">
              <a:defRPr/>
            </a:pPr>
            <a:r>
              <a:rPr lang="en-US" altLang="x-none" dirty="0" smtClean="0"/>
              <a:t>CON:	Positions cannot be justified</a:t>
            </a:r>
          </a:p>
          <a:p>
            <a:pPr eaLnBrk="1" hangingPunct="1">
              <a:defRPr/>
            </a:pPr>
            <a:r>
              <a:rPr lang="en-US" altLang="x-none" dirty="0" smtClean="0"/>
              <a:t>CON:	Positions cannot be changed</a:t>
            </a:r>
          </a:p>
          <a:p>
            <a:pPr eaLnBrk="1" hangingPunct="1">
              <a:defRPr/>
            </a:pPr>
            <a:endParaRPr lang="en-US" altLang="x-none" dirty="0" smtClean="0"/>
          </a:p>
          <a:p>
            <a:pPr eaLnBrk="1" hangingPunct="1">
              <a:defRPr/>
            </a:pPr>
            <a:r>
              <a:rPr lang="en-US" altLang="x-none" dirty="0" smtClean="0"/>
              <a:t>Alternative: Argumentation</a:t>
            </a:r>
          </a:p>
          <a:p>
            <a:pPr eaLnBrk="1" hangingPunct="1">
              <a:defRPr/>
            </a:pPr>
            <a:endParaRPr lang="en-US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16372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Logic-based Argumentation</a:t>
            </a:r>
          </a:p>
        </p:txBody>
      </p:sp>
      <p:sp>
        <p:nvSpPr>
          <p:cNvPr id="600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i="1" dirty="0" smtClean="0"/>
              <a:t>Database</a:t>
            </a:r>
            <a:r>
              <a:rPr lang="en-US" altLang="x-none" dirty="0" smtClean="0"/>
              <a:t> ├ (</a:t>
            </a:r>
            <a:r>
              <a:rPr lang="en-US" altLang="x-none" i="1" dirty="0" smtClean="0"/>
              <a:t>Sentence</a:t>
            </a:r>
            <a:r>
              <a:rPr lang="en-US" altLang="x-none" dirty="0" smtClean="0"/>
              <a:t>, </a:t>
            </a:r>
            <a:r>
              <a:rPr lang="en-US" altLang="x-none" i="1" dirty="0" smtClean="0"/>
              <a:t>Grounds</a:t>
            </a:r>
            <a:r>
              <a:rPr lang="en-US" altLang="x-none" dirty="0" smtClean="0"/>
              <a:t>)</a:t>
            </a:r>
          </a:p>
          <a:p>
            <a:pPr eaLnBrk="1" hangingPunct="1">
              <a:defRPr/>
            </a:pPr>
            <a:endParaRPr lang="en-US" altLang="x-none" dirty="0" smtClean="0"/>
          </a:p>
          <a:p>
            <a:pPr eaLnBrk="1" hangingPunct="1">
              <a:defRPr/>
            </a:pPr>
            <a:r>
              <a:rPr lang="en-US" altLang="x-none" i="1" dirty="0" smtClean="0"/>
              <a:t>Database</a:t>
            </a:r>
            <a:r>
              <a:rPr lang="en-US" altLang="x-none" dirty="0" smtClean="0"/>
              <a:t> is a (possibly inconsistent) set of logical formulae</a:t>
            </a:r>
          </a:p>
          <a:p>
            <a:pPr eaLnBrk="1" hangingPunct="1">
              <a:defRPr/>
            </a:pPr>
            <a:r>
              <a:rPr lang="en-US" altLang="x-none" i="1" dirty="0" smtClean="0"/>
              <a:t>Sentence</a:t>
            </a:r>
            <a:r>
              <a:rPr lang="en-US" altLang="x-none" dirty="0" smtClean="0"/>
              <a:t> is a logical formula known as the conclusion</a:t>
            </a:r>
          </a:p>
          <a:p>
            <a:pPr eaLnBrk="1" hangingPunct="1">
              <a:defRPr/>
            </a:pPr>
            <a:r>
              <a:rPr lang="en-US" altLang="x-none" i="1" dirty="0" smtClean="0"/>
              <a:t>Grounds</a:t>
            </a:r>
            <a:r>
              <a:rPr lang="en-US" altLang="x-none" dirty="0" smtClean="0"/>
              <a:t> is a set of logical formulae such that:</a:t>
            </a:r>
          </a:p>
          <a:p>
            <a:pPr lvl="1" eaLnBrk="1" hangingPunct="1">
              <a:defRPr/>
            </a:pPr>
            <a:r>
              <a:rPr lang="en-US" altLang="x-none" i="1" dirty="0" smtClean="0"/>
              <a:t>Grounds</a:t>
            </a:r>
            <a:r>
              <a:rPr lang="en-US" altLang="x-none" dirty="0" smtClean="0"/>
              <a:t> </a:t>
            </a:r>
            <a:r>
              <a:rPr lang="en-US" altLang="x-none" dirty="0" smtClean="0">
                <a:sym typeface="Symbol" charset="2"/>
              </a:rPr>
              <a:t></a:t>
            </a:r>
            <a:r>
              <a:rPr lang="en-US" altLang="x-none" dirty="0" smtClean="0"/>
              <a:t> </a:t>
            </a:r>
            <a:r>
              <a:rPr lang="en-US" altLang="x-none" i="1" dirty="0" smtClean="0"/>
              <a:t>Database</a:t>
            </a:r>
            <a:r>
              <a:rPr lang="en-US" altLang="x-none" dirty="0" smtClean="0"/>
              <a:t>; and</a:t>
            </a:r>
          </a:p>
          <a:p>
            <a:pPr lvl="1" eaLnBrk="1" hangingPunct="1">
              <a:defRPr/>
            </a:pPr>
            <a:r>
              <a:rPr lang="en-US" altLang="x-none" i="1" dirty="0" smtClean="0"/>
              <a:t>Sentence</a:t>
            </a:r>
            <a:r>
              <a:rPr lang="en-US" altLang="x-none" dirty="0" smtClean="0"/>
              <a:t> can be proved from </a:t>
            </a:r>
            <a:r>
              <a:rPr lang="en-US" altLang="x-none" i="1" dirty="0" smtClean="0"/>
              <a:t>Grounds</a:t>
            </a:r>
          </a:p>
        </p:txBody>
      </p:sp>
    </p:spTree>
    <p:extLst>
      <p:ext uri="{BB962C8B-B14F-4D97-AF65-F5344CB8AC3E}">
        <p14:creationId xmlns:p14="http://schemas.microsoft.com/office/powerpoint/2010/main" val="15134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Argument attack</a:t>
            </a:r>
          </a:p>
        </p:txBody>
      </p:sp>
      <p:sp>
        <p:nvSpPr>
          <p:cNvPr id="601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Let (C1, G1) and (C2, G2) be arguments from some database D. </a:t>
            </a:r>
          </a:p>
          <a:p>
            <a:pPr eaLnBrk="1" hangingPunct="1">
              <a:defRPr/>
            </a:pPr>
            <a:endParaRPr lang="en-US" altLang="x-none" dirty="0" smtClean="0"/>
          </a:p>
          <a:p>
            <a:pPr eaLnBrk="1" hangingPunct="1">
              <a:defRPr/>
            </a:pPr>
            <a:r>
              <a:rPr lang="en-US" altLang="x-none" dirty="0" smtClean="0"/>
              <a:t>(C1, G1) </a:t>
            </a:r>
            <a:r>
              <a:rPr lang="en-US" altLang="x-none" u="sng" dirty="0" smtClean="0"/>
              <a:t>rebuts</a:t>
            </a:r>
            <a:r>
              <a:rPr lang="en-US" altLang="x-none" dirty="0" smtClean="0"/>
              <a:t> (C2, G2) if C1 </a:t>
            </a:r>
            <a:r>
              <a:rPr lang="en-US" altLang="x-none" dirty="0" smtClean="0">
                <a:sym typeface="Symbol" charset="2"/>
              </a:rPr>
              <a:t></a:t>
            </a:r>
            <a:r>
              <a:rPr lang="en-US" altLang="x-none" dirty="0" smtClean="0"/>
              <a:t> </a:t>
            </a:r>
            <a:r>
              <a:rPr lang="en-US" altLang="x-none" dirty="0" smtClean="0">
                <a:sym typeface="Symbol" charset="2"/>
              </a:rPr>
              <a:t></a:t>
            </a:r>
            <a:r>
              <a:rPr lang="en-US" altLang="x-none" dirty="0" smtClean="0"/>
              <a:t>C2</a:t>
            </a:r>
          </a:p>
          <a:p>
            <a:pPr eaLnBrk="1" hangingPunct="1">
              <a:defRPr/>
            </a:pPr>
            <a:r>
              <a:rPr lang="en-US" altLang="x-none" dirty="0" smtClean="0"/>
              <a:t>(C1, G1) </a:t>
            </a:r>
            <a:r>
              <a:rPr lang="en-US" altLang="x-none" u="sng" dirty="0" smtClean="0"/>
              <a:t>undercuts</a:t>
            </a:r>
            <a:r>
              <a:rPr lang="en-US" altLang="x-none" dirty="0" smtClean="0"/>
              <a:t> (C2, G2) if C1 </a:t>
            </a:r>
            <a:r>
              <a:rPr lang="en-US" altLang="x-none" dirty="0" smtClean="0">
                <a:sym typeface="Symbol" charset="2"/>
              </a:rPr>
              <a:t></a:t>
            </a:r>
            <a:r>
              <a:rPr lang="en-US" altLang="x-none" dirty="0" smtClean="0"/>
              <a:t> </a:t>
            </a:r>
            <a:r>
              <a:rPr lang="en-US" altLang="x-none" dirty="0" smtClean="0">
                <a:sym typeface="Symbol" charset="2"/>
              </a:rPr>
              <a:t></a:t>
            </a:r>
            <a:r>
              <a:rPr lang="en-US" altLang="x-none" dirty="0" smtClean="0"/>
              <a:t>S for some S </a:t>
            </a:r>
            <a:r>
              <a:rPr lang="en-US" altLang="x-none" dirty="0" smtClean="0">
                <a:sym typeface="Symbol" charset="2"/>
              </a:rPr>
              <a:t> </a:t>
            </a:r>
            <a:r>
              <a:rPr lang="en-US" altLang="x-none" dirty="0" smtClean="0"/>
              <a:t>G2</a:t>
            </a:r>
          </a:p>
          <a:p>
            <a:pPr eaLnBrk="1" hangingPunct="1">
              <a:defRPr/>
            </a:pPr>
            <a:endParaRPr lang="en-US" altLang="x-none" dirty="0" smtClean="0"/>
          </a:p>
          <a:p>
            <a:pPr eaLnBrk="1" hangingPunct="1">
              <a:defRPr/>
            </a:pPr>
            <a:r>
              <a:rPr lang="en-US" altLang="x-none" dirty="0" smtClean="0"/>
              <a:t>Rebuttals and undercuts are known as attacks.</a:t>
            </a:r>
          </a:p>
        </p:txBody>
      </p:sp>
    </p:spTree>
    <p:extLst>
      <p:ext uri="{BB962C8B-B14F-4D97-AF65-F5344CB8AC3E}">
        <p14:creationId xmlns:p14="http://schemas.microsoft.com/office/powerpoint/2010/main" val="15192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Abstract Argumentation</a:t>
            </a:r>
          </a:p>
        </p:txBody>
      </p:sp>
      <p:sp>
        <p:nvSpPr>
          <p:cNvPr id="602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7000"/>
              </a:lnSpc>
              <a:defRPr/>
            </a:pPr>
            <a:r>
              <a:rPr lang="en-US" altLang="x-none" sz="2800" dirty="0" smtClean="0">
                <a:sym typeface="Symbol" charset="2"/>
              </a:rPr>
              <a:t>An </a:t>
            </a:r>
            <a:r>
              <a:rPr lang="en-US" altLang="x-none" sz="2800" u="sng" dirty="0" smtClean="0">
                <a:sym typeface="Symbol" charset="2"/>
              </a:rPr>
              <a:t>abstract argument system</a:t>
            </a:r>
            <a:r>
              <a:rPr lang="en-US" altLang="x-none" sz="2800" dirty="0" smtClean="0">
                <a:sym typeface="Symbol" charset="2"/>
              </a:rPr>
              <a:t> is a collection or arguments together with a relation “” indicating what attacks what</a:t>
            </a:r>
          </a:p>
          <a:p>
            <a:pPr eaLnBrk="1" hangingPunct="1">
              <a:lnSpc>
                <a:spcPct val="77000"/>
              </a:lnSpc>
              <a:defRPr/>
            </a:pPr>
            <a:endParaRPr lang="en-US" altLang="x-none" sz="1100" dirty="0" smtClean="0">
              <a:sym typeface="Symbol" charset="2"/>
            </a:endParaRPr>
          </a:p>
          <a:p>
            <a:pPr eaLnBrk="1" hangingPunct="1">
              <a:lnSpc>
                <a:spcPct val="77000"/>
              </a:lnSpc>
              <a:defRPr/>
            </a:pPr>
            <a:r>
              <a:rPr lang="en-US" altLang="x-none" sz="2800" dirty="0" smtClean="0">
                <a:sym typeface="Symbol" charset="2"/>
              </a:rPr>
              <a:t>Labeling:</a:t>
            </a:r>
          </a:p>
          <a:p>
            <a:pPr lvl="1" eaLnBrk="1" hangingPunct="1">
              <a:lnSpc>
                <a:spcPct val="77000"/>
              </a:lnSpc>
              <a:buFont typeface="Times New Roman" charset="0"/>
              <a:buNone/>
              <a:defRPr/>
            </a:pPr>
            <a:r>
              <a:rPr lang="en-US" altLang="x-none" dirty="0" smtClean="0">
                <a:sym typeface="Symbol" charset="2"/>
              </a:rPr>
              <a:t>	An argument is </a:t>
            </a:r>
            <a:r>
              <a:rPr lang="en-US" altLang="x-none" u="sng" dirty="0" smtClean="0">
                <a:sym typeface="Symbol" charset="2"/>
              </a:rPr>
              <a:t>out</a:t>
            </a:r>
            <a:r>
              <a:rPr lang="en-US" altLang="x-none" dirty="0" smtClean="0">
                <a:sym typeface="Symbol" charset="2"/>
              </a:rPr>
              <a:t> (defeated) if (and only if) it has an undefeated attacker, and </a:t>
            </a:r>
            <a:r>
              <a:rPr lang="en-US" altLang="x-none" u="sng" dirty="0" smtClean="0">
                <a:sym typeface="Symbol" charset="2"/>
              </a:rPr>
              <a:t>in</a:t>
            </a:r>
            <a:r>
              <a:rPr lang="en-US" altLang="x-none" dirty="0" smtClean="0">
                <a:sym typeface="Symbol" charset="2"/>
              </a:rPr>
              <a:t> (undefeated) if all its attackers are defeated</a:t>
            </a:r>
          </a:p>
          <a:p>
            <a:pPr eaLnBrk="1" hangingPunct="1">
              <a:lnSpc>
                <a:spcPct val="77000"/>
              </a:lnSpc>
              <a:defRPr/>
            </a:pPr>
            <a:endParaRPr lang="en-US" altLang="x-none" sz="1100" dirty="0" smtClean="0">
              <a:sym typeface="Symbol" charset="2"/>
            </a:endParaRPr>
          </a:p>
          <a:p>
            <a:pPr eaLnBrk="1" hangingPunct="1">
              <a:lnSpc>
                <a:spcPct val="77000"/>
              </a:lnSpc>
              <a:defRPr/>
            </a:pPr>
            <a:r>
              <a:rPr lang="en-US" altLang="x-none" sz="2800" dirty="0" smtClean="0">
                <a:sym typeface="Symbol" charset="2"/>
              </a:rPr>
              <a:t>Out-in </a:t>
            </a:r>
            <a:r>
              <a:rPr lang="en-US" altLang="x-none" sz="2800" dirty="0" err="1" smtClean="0">
                <a:sym typeface="Symbol" charset="2"/>
              </a:rPr>
              <a:t>labelings</a:t>
            </a:r>
            <a:r>
              <a:rPr lang="en-US" altLang="x-none" sz="2800" dirty="0" smtClean="0">
                <a:sym typeface="Symbol" charset="2"/>
              </a:rPr>
              <a:t> obeying this constraint do not always exist and are not always unique.</a:t>
            </a:r>
          </a:p>
          <a:p>
            <a:pPr eaLnBrk="1" hangingPunct="1">
              <a:lnSpc>
                <a:spcPct val="77000"/>
              </a:lnSpc>
              <a:defRPr/>
            </a:pPr>
            <a:endParaRPr lang="en-US" altLang="x-none" sz="2800" dirty="0" smtClean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50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Computing labelings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x-none" sz="3200" dirty="0" smtClean="0">
                <a:sym typeface="Symbol" charset="2"/>
              </a:rPr>
              <a:t>Idea for an algorithm: </a:t>
            </a:r>
          </a:p>
          <a:p>
            <a:pPr marL="533400" indent="-533400" eaLnBrk="1" hangingPunct="1">
              <a:buFont typeface="Wingdings" charset="2"/>
              <a:buAutoNum type="arabicPeriod"/>
              <a:defRPr/>
            </a:pPr>
            <a:r>
              <a:rPr lang="en-US" altLang="x-none" sz="2400" dirty="0" smtClean="0">
                <a:sym typeface="Symbol" charset="2"/>
              </a:rPr>
              <a:t>Label all nodes that can have no </a:t>
            </a:r>
            <a:r>
              <a:rPr lang="en-US" altLang="x-none" sz="2400" u="sng" dirty="0" smtClean="0">
                <a:sym typeface="Symbol" charset="2"/>
              </a:rPr>
              <a:t>in</a:t>
            </a:r>
            <a:r>
              <a:rPr lang="en-US" altLang="x-none" sz="2400" dirty="0" smtClean="0">
                <a:sym typeface="Symbol" charset="2"/>
              </a:rPr>
              <a:t> attacker </a:t>
            </a:r>
            <a:br>
              <a:rPr lang="en-US" altLang="x-none" sz="2400" dirty="0" smtClean="0">
                <a:sym typeface="Symbol" charset="2"/>
              </a:rPr>
            </a:br>
            <a:r>
              <a:rPr lang="en-US" altLang="x-none" sz="2400" dirty="0" smtClean="0">
                <a:sym typeface="Symbol" charset="2"/>
              </a:rPr>
              <a:t>in a complete labeling as </a:t>
            </a:r>
            <a:r>
              <a:rPr lang="en-US" altLang="x-none" sz="2400" u="sng" dirty="0" smtClean="0">
                <a:sym typeface="Symbol" charset="2"/>
              </a:rPr>
              <a:t>in</a:t>
            </a:r>
            <a:r>
              <a:rPr lang="en-US" altLang="x-none" sz="2400" dirty="0" smtClean="0">
                <a:sym typeface="Symbol" charset="2"/>
              </a:rPr>
              <a:t>.</a:t>
            </a:r>
          </a:p>
          <a:p>
            <a:pPr marL="1543050" lvl="2" indent="-457200" eaLnBrk="1" hangingPunct="1">
              <a:buFont typeface="Wingdings" charset="2"/>
              <a:buNone/>
              <a:defRPr/>
            </a:pPr>
            <a:r>
              <a:rPr lang="en-US" altLang="x-none" sz="2000" dirty="0" smtClean="0">
                <a:sym typeface="Symbol" charset="2"/>
              </a:rPr>
              <a:t>(Having no attackers at all will do.)</a:t>
            </a:r>
          </a:p>
          <a:p>
            <a:pPr marL="533400" indent="-533400" eaLnBrk="1" hangingPunct="1">
              <a:buFont typeface="Wingdings" charset="2"/>
              <a:buAutoNum type="arabicPeriod"/>
              <a:defRPr/>
            </a:pPr>
            <a:r>
              <a:rPr lang="en-US" altLang="x-none" sz="2400" dirty="0" smtClean="0">
                <a:sym typeface="Symbol" charset="2"/>
              </a:rPr>
              <a:t>Label all nodes with an </a:t>
            </a:r>
            <a:r>
              <a:rPr lang="en-US" altLang="x-none" sz="2400" u="sng" dirty="0" smtClean="0">
                <a:sym typeface="Symbol" charset="2"/>
              </a:rPr>
              <a:t>in</a:t>
            </a:r>
            <a:r>
              <a:rPr lang="en-US" altLang="x-none" sz="2400" dirty="0" smtClean="0">
                <a:sym typeface="Symbol" charset="2"/>
              </a:rPr>
              <a:t> attacker as </a:t>
            </a:r>
            <a:r>
              <a:rPr lang="en-US" altLang="x-none" sz="2400" u="sng" dirty="0" smtClean="0">
                <a:sym typeface="Symbol" charset="2"/>
              </a:rPr>
              <a:t>out</a:t>
            </a:r>
            <a:r>
              <a:rPr lang="en-US" altLang="x-none" sz="2400" dirty="0" smtClean="0">
                <a:sym typeface="Symbol" charset="2"/>
              </a:rPr>
              <a:t>.</a:t>
            </a:r>
          </a:p>
          <a:p>
            <a:pPr marL="533400" indent="-533400" eaLnBrk="1" hangingPunct="1">
              <a:buFont typeface="Wingdings" charset="2"/>
              <a:buAutoNum type="arabicPeriod"/>
              <a:defRPr/>
            </a:pPr>
            <a:r>
              <a:rPr lang="en-US" altLang="x-none" sz="2400" dirty="0" smtClean="0">
                <a:sym typeface="Symbol" charset="2"/>
              </a:rPr>
              <a:t>Go to 1 if changes were made; else stop.</a:t>
            </a:r>
          </a:p>
          <a:p>
            <a:pPr marL="533400" indent="-533400" eaLnBrk="1" hangingPunct="1">
              <a:defRPr/>
            </a:pPr>
            <a:endParaRPr lang="en-US" altLang="x-none" sz="3200" dirty="0" smtClean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01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An Example Abstract Argument System</a:t>
            </a:r>
          </a:p>
        </p:txBody>
      </p:sp>
      <p:pic>
        <p:nvPicPr>
          <p:cNvPr id="605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0" y="1412776"/>
            <a:ext cx="6249987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5188" name="Oval 4"/>
          <p:cNvSpPr>
            <a:spLocks noChangeArrowheads="1"/>
          </p:cNvSpPr>
          <p:nvPr/>
        </p:nvSpPr>
        <p:spPr bwMode="auto">
          <a:xfrm>
            <a:off x="3841255" y="5259288"/>
            <a:ext cx="358775" cy="360363"/>
          </a:xfrm>
          <a:prstGeom prst="ellipse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05189" name="Oval 5"/>
          <p:cNvSpPr>
            <a:spLocks noChangeArrowheads="1"/>
          </p:cNvSpPr>
          <p:nvPr/>
        </p:nvSpPr>
        <p:spPr bwMode="auto">
          <a:xfrm>
            <a:off x="658317" y="1701701"/>
            <a:ext cx="358775" cy="360362"/>
          </a:xfrm>
          <a:prstGeom prst="ellipse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05190" name="Oval 6"/>
          <p:cNvSpPr>
            <a:spLocks noChangeArrowheads="1"/>
          </p:cNvSpPr>
          <p:nvPr/>
        </p:nvSpPr>
        <p:spPr bwMode="auto">
          <a:xfrm>
            <a:off x="658317" y="2349401"/>
            <a:ext cx="358775" cy="36036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05191" name="Oval 7"/>
          <p:cNvSpPr>
            <a:spLocks noChangeArrowheads="1"/>
          </p:cNvSpPr>
          <p:nvPr/>
        </p:nvSpPr>
        <p:spPr bwMode="auto">
          <a:xfrm>
            <a:off x="3826967" y="4221063"/>
            <a:ext cx="358775" cy="36036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05192" name="Oval 8"/>
          <p:cNvSpPr>
            <a:spLocks noChangeArrowheads="1"/>
          </p:cNvSpPr>
          <p:nvPr/>
        </p:nvSpPr>
        <p:spPr bwMode="auto">
          <a:xfrm>
            <a:off x="2674442" y="3862288"/>
            <a:ext cx="358775" cy="360363"/>
          </a:xfrm>
          <a:prstGeom prst="ellipse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05193" name="Oval 9"/>
          <p:cNvSpPr>
            <a:spLocks noChangeArrowheads="1"/>
          </p:cNvSpPr>
          <p:nvPr/>
        </p:nvSpPr>
        <p:spPr bwMode="auto">
          <a:xfrm>
            <a:off x="4114305" y="2854226"/>
            <a:ext cx="358775" cy="360362"/>
          </a:xfrm>
          <a:prstGeom prst="ellipse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05194" name="Oval 10"/>
          <p:cNvSpPr>
            <a:spLocks noChangeArrowheads="1"/>
          </p:cNvSpPr>
          <p:nvPr/>
        </p:nvSpPr>
        <p:spPr bwMode="auto">
          <a:xfrm>
            <a:off x="3006230" y="2652613"/>
            <a:ext cx="358775" cy="36036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05195" name="Oval 11"/>
          <p:cNvSpPr>
            <a:spLocks noChangeArrowheads="1"/>
          </p:cNvSpPr>
          <p:nvPr/>
        </p:nvSpPr>
        <p:spPr bwMode="auto">
          <a:xfrm>
            <a:off x="6922592" y="3976588"/>
            <a:ext cx="358775" cy="36036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05196" name="Oval 12"/>
          <p:cNvSpPr>
            <a:spLocks noChangeArrowheads="1"/>
          </p:cNvSpPr>
          <p:nvPr/>
        </p:nvSpPr>
        <p:spPr bwMode="auto">
          <a:xfrm>
            <a:off x="7584580" y="4638576"/>
            <a:ext cx="358775" cy="360362"/>
          </a:xfrm>
          <a:prstGeom prst="ellipse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05197" name="Text Box 13"/>
          <p:cNvSpPr txBox="1">
            <a:spLocks noChangeArrowheads="1"/>
          </p:cNvSpPr>
          <p:nvPr/>
        </p:nvSpPr>
        <p:spPr bwMode="auto">
          <a:xfrm>
            <a:off x="998042" y="1649313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/>
              <a:t>in</a:t>
            </a:r>
          </a:p>
        </p:txBody>
      </p:sp>
      <p:sp>
        <p:nvSpPr>
          <p:cNvPr id="605198" name="Text Box 14"/>
          <p:cNvSpPr txBox="1">
            <a:spLocks noChangeArrowheads="1"/>
          </p:cNvSpPr>
          <p:nvPr/>
        </p:nvSpPr>
        <p:spPr bwMode="auto">
          <a:xfrm>
            <a:off x="1020267" y="2297013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/>
              <a:t>out</a:t>
            </a:r>
          </a:p>
        </p:txBody>
      </p:sp>
      <p:sp>
        <p:nvSpPr>
          <p:cNvPr id="605199" name="Text Box 15"/>
          <p:cNvSpPr txBox="1">
            <a:spLocks noChangeArrowheads="1"/>
          </p:cNvSpPr>
          <p:nvPr/>
        </p:nvSpPr>
        <p:spPr bwMode="auto">
          <a:xfrm>
            <a:off x="1593355" y="5662513"/>
            <a:ext cx="6579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dirty="0"/>
              <a:t>That’s it! </a:t>
            </a:r>
            <a:r>
              <a:rPr lang="en-US" altLang="x-none" dirty="0" smtClean="0"/>
              <a:t>BTW: In this case there </a:t>
            </a:r>
            <a:r>
              <a:rPr lang="en-US" altLang="x-none" dirty="0"/>
              <a:t>exists no complete labeling. (Why?)</a:t>
            </a:r>
          </a:p>
        </p:txBody>
      </p:sp>
      <p:sp>
        <p:nvSpPr>
          <p:cNvPr id="605201" name="Oval 17"/>
          <p:cNvSpPr>
            <a:spLocks noChangeArrowheads="1"/>
          </p:cNvSpPr>
          <p:nvPr/>
        </p:nvSpPr>
        <p:spPr bwMode="auto">
          <a:xfrm>
            <a:off x="1867992" y="3400326"/>
            <a:ext cx="358775" cy="36036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668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8" grpId="0" animBg="1"/>
      <p:bldP spid="605191" grpId="0" animBg="1"/>
      <p:bldP spid="605192" grpId="0" animBg="1"/>
      <p:bldP spid="605193" grpId="0" animBg="1"/>
      <p:bldP spid="605194" grpId="0" animBg="1"/>
      <p:bldP spid="605195" grpId="0" animBg="1"/>
      <p:bldP spid="605196" grpId="0" animBg="1"/>
      <p:bldP spid="605199" grpId="0"/>
      <p:bldP spid="6052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0348" y="197768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charset="0"/>
                <a:cs typeface="ＭＳ Ｐゴシック" charset="0"/>
              </a:rPr>
              <a:t>Example: Split or Steal</a:t>
            </a:r>
          </a:p>
        </p:txBody>
      </p:sp>
      <p:graphicFrame>
        <p:nvGraphicFramePr>
          <p:cNvPr id="58883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60033"/>
              </p:ext>
            </p:extLst>
          </p:nvPr>
        </p:nvGraphicFramePr>
        <p:xfrm>
          <a:off x="3148285" y="3258195"/>
          <a:ext cx="3543300" cy="2041526"/>
        </p:xfrm>
        <a:graphic>
          <a:graphicData uri="http://schemas.openxmlformats.org/drawingml/2006/table">
            <a:tbl>
              <a:tblPr/>
              <a:tblGrid>
                <a:gridCol w="1771650"/>
                <a:gridCol w="1771650"/>
              </a:tblGrid>
              <a:tr h="1096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=0,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=0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=100,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=-10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=-10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,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=100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=50,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=50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3" name="Text Box 17"/>
          <p:cNvSpPr txBox="1">
            <a:spLocks noChangeArrowheads="1"/>
          </p:cNvSpPr>
          <p:nvPr/>
        </p:nvSpPr>
        <p:spPr bwMode="auto">
          <a:xfrm>
            <a:off x="2069603" y="3355032"/>
            <a:ext cx="901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 err="1">
                <a:latin typeface="+mn-lt"/>
              </a:rPr>
              <a:t>B:Steal</a:t>
            </a:r>
            <a:endParaRPr lang="en-US" sz="2000" i="0" dirty="0">
              <a:latin typeface="+mn-lt"/>
            </a:endParaRPr>
          </a:p>
        </p:txBody>
      </p:sp>
      <p:sp>
        <p:nvSpPr>
          <p:cNvPr id="48144" name="Text Box 18"/>
          <p:cNvSpPr txBox="1">
            <a:spLocks noChangeArrowheads="1"/>
          </p:cNvSpPr>
          <p:nvPr/>
        </p:nvSpPr>
        <p:spPr bwMode="auto">
          <a:xfrm>
            <a:off x="3319735" y="2708920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A: Steal</a:t>
            </a:r>
          </a:p>
        </p:txBody>
      </p:sp>
      <p:sp>
        <p:nvSpPr>
          <p:cNvPr id="48145" name="Text Box 19"/>
          <p:cNvSpPr txBox="1">
            <a:spLocks noChangeArrowheads="1"/>
          </p:cNvSpPr>
          <p:nvPr/>
        </p:nvSpPr>
        <p:spPr bwMode="auto">
          <a:xfrm>
            <a:off x="2133103" y="4809182"/>
            <a:ext cx="854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B:Split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9975" y="3309104"/>
            <a:ext cx="4191000" cy="946150"/>
            <a:chOff x="288" y="2640"/>
            <a:chExt cx="2352" cy="596"/>
          </a:xfrm>
        </p:grpSpPr>
        <p:sp>
          <p:nvSpPr>
            <p:cNvPr id="48152" name="Oval 21"/>
            <p:cNvSpPr>
              <a:spLocks noChangeArrowheads="1"/>
            </p:cNvSpPr>
            <p:nvPr/>
          </p:nvSpPr>
          <p:spPr bwMode="auto">
            <a:xfrm>
              <a:off x="1920" y="2640"/>
              <a:ext cx="720" cy="52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153" name="Text Box 22"/>
            <p:cNvSpPr txBox="1">
              <a:spLocks noChangeArrowheads="1"/>
            </p:cNvSpPr>
            <p:nvPr/>
          </p:nvSpPr>
          <p:spPr bwMode="auto">
            <a:xfrm>
              <a:off x="288" y="2640"/>
              <a:ext cx="96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i="0" dirty="0">
                  <a:solidFill>
                    <a:srgbClr val="CC0000"/>
                  </a:solidFill>
                  <a:latin typeface="+mn-lt"/>
                </a:rPr>
                <a:t>Dom. Str. </a:t>
              </a:r>
              <a:r>
                <a:rPr lang="en-US" sz="2800" i="0" dirty="0" err="1">
                  <a:solidFill>
                    <a:srgbClr val="CC0000"/>
                  </a:solidFill>
                  <a:latin typeface="+mn-lt"/>
                </a:rPr>
                <a:t>Eq</a:t>
              </a:r>
              <a:endParaRPr lang="en-US" sz="2800" i="0" dirty="0">
                <a:solidFill>
                  <a:srgbClr val="CC0000"/>
                </a:solidFill>
                <a:latin typeface="+mn-lt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24735" y="4371032"/>
            <a:ext cx="3505200" cy="1449388"/>
            <a:chOff x="3072" y="3120"/>
            <a:chExt cx="2208" cy="913"/>
          </a:xfrm>
        </p:grpSpPr>
        <p:sp>
          <p:nvSpPr>
            <p:cNvPr id="48150" name="Oval 24"/>
            <p:cNvSpPr>
              <a:spLocks noChangeArrowheads="1"/>
            </p:cNvSpPr>
            <p:nvPr/>
          </p:nvSpPr>
          <p:spPr bwMode="auto">
            <a:xfrm>
              <a:off x="3072" y="3120"/>
              <a:ext cx="720" cy="528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151" name="Text Box 25"/>
            <p:cNvSpPr txBox="1">
              <a:spLocks noChangeArrowheads="1"/>
            </p:cNvSpPr>
            <p:nvPr/>
          </p:nvSpPr>
          <p:spPr bwMode="auto">
            <a:xfrm>
              <a:off x="4176" y="3168"/>
              <a:ext cx="1104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i="0" dirty="0">
                  <a:solidFill>
                    <a:srgbClr val="008000"/>
                  </a:solidFill>
                  <a:latin typeface="+mn-lt"/>
                </a:rPr>
                <a:t>Pareto Optimal Outcome</a:t>
              </a:r>
            </a:p>
          </p:txBody>
        </p:sp>
      </p:grpSp>
      <p:sp>
        <p:nvSpPr>
          <p:cNvPr id="48148" name="Text Box 26"/>
          <p:cNvSpPr txBox="1">
            <a:spLocks noChangeArrowheads="1"/>
          </p:cNvSpPr>
          <p:nvPr/>
        </p:nvSpPr>
        <p:spPr bwMode="auto">
          <a:xfrm>
            <a:off x="5072335" y="2708920"/>
            <a:ext cx="92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A: Split</a:t>
            </a:r>
          </a:p>
        </p:txBody>
      </p:sp>
      <p:sp>
        <p:nvSpPr>
          <p:cNvPr id="48149" name="Textfeld 4"/>
          <p:cNvSpPr txBox="1">
            <a:spLocks noChangeArrowheads="1"/>
          </p:cNvSpPr>
          <p:nvPr/>
        </p:nvSpPr>
        <p:spPr bwMode="auto">
          <a:xfrm>
            <a:off x="1970967" y="1402705"/>
            <a:ext cx="52020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latin typeface="+mn-lt"/>
              </a:rPr>
              <a:t>Does communication help</a:t>
            </a:r>
            <a:r>
              <a:rPr lang="en-US" sz="3600" dirty="0" smtClean="0">
                <a:latin typeface="+mn-lt"/>
              </a:rPr>
              <a:t>?</a:t>
            </a:r>
          </a:p>
          <a:p>
            <a:pPr algn="ctr"/>
            <a:r>
              <a:rPr lang="en-US" sz="2800" dirty="0" smtClean="0">
                <a:latin typeface="+mn-lt"/>
              </a:rPr>
              <a:t>Only if agents do not lie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7644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Example: Bach or Stravinsky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0169"/>
            <a:ext cx="8229600" cy="4191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couple likes going to concerts together.  </a:t>
            </a: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smtClean="0">
                <a:ea typeface="ＭＳ Ｐゴシック" charset="0"/>
                <a:cs typeface="ＭＳ Ｐゴシック" charset="0"/>
              </a:rPr>
              <a:t>One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loves Bach but not Stravinsky.  </a:t>
            </a: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other loves Stravinsky but not Bach.  </a:t>
            </a: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smtClean="0">
                <a:ea typeface="ＭＳ Ｐゴシック" charset="0"/>
                <a:cs typeface="ＭＳ Ｐゴシック" charset="0"/>
              </a:rPr>
              <a:t>However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they prefer being together than being apart.</a:t>
            </a:r>
          </a:p>
        </p:txBody>
      </p:sp>
      <p:graphicFrame>
        <p:nvGraphicFramePr>
          <p:cNvPr id="5908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86527"/>
              </p:ext>
            </p:extLst>
          </p:nvPr>
        </p:nvGraphicFramePr>
        <p:xfrm>
          <a:off x="1933600" y="4024312"/>
          <a:ext cx="4572000" cy="2184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</a:tblGrid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2,1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39" name="Text Box 16"/>
          <p:cNvSpPr txBox="1">
            <a:spLocks noChangeArrowheads="1"/>
          </p:cNvSpPr>
          <p:nvPr/>
        </p:nvSpPr>
        <p:spPr bwMode="auto">
          <a:xfrm>
            <a:off x="774725" y="4249737"/>
            <a:ext cx="378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0">
                <a:latin typeface="+mn-lt"/>
              </a:rPr>
              <a:t>B</a:t>
            </a:r>
          </a:p>
        </p:txBody>
      </p:sp>
      <p:sp>
        <p:nvSpPr>
          <p:cNvPr id="52240" name="Text Box 17"/>
          <p:cNvSpPr txBox="1">
            <a:spLocks noChangeArrowheads="1"/>
          </p:cNvSpPr>
          <p:nvPr/>
        </p:nvSpPr>
        <p:spPr bwMode="auto">
          <a:xfrm>
            <a:off x="2771800" y="3186112"/>
            <a:ext cx="378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0">
                <a:latin typeface="+mn-lt"/>
              </a:rPr>
              <a:t>B</a:t>
            </a:r>
          </a:p>
        </p:txBody>
      </p:sp>
      <p:sp>
        <p:nvSpPr>
          <p:cNvPr id="52241" name="Text Box 18"/>
          <p:cNvSpPr txBox="1">
            <a:spLocks noChangeArrowheads="1"/>
          </p:cNvSpPr>
          <p:nvPr/>
        </p:nvSpPr>
        <p:spPr bwMode="auto">
          <a:xfrm>
            <a:off x="4981600" y="3186112"/>
            <a:ext cx="360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0">
                <a:latin typeface="+mn-lt"/>
              </a:rPr>
              <a:t>S</a:t>
            </a:r>
          </a:p>
        </p:txBody>
      </p:sp>
      <p:sp>
        <p:nvSpPr>
          <p:cNvPr id="52242" name="Text Box 19"/>
          <p:cNvSpPr txBox="1">
            <a:spLocks noChangeArrowheads="1"/>
          </p:cNvSpPr>
          <p:nvPr/>
        </p:nvSpPr>
        <p:spPr bwMode="auto">
          <a:xfrm>
            <a:off x="839813" y="5472112"/>
            <a:ext cx="360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0">
                <a:latin typeface="+mn-lt"/>
              </a:rPr>
              <a:t>S</a:t>
            </a:r>
          </a:p>
        </p:txBody>
      </p:sp>
      <p:sp>
        <p:nvSpPr>
          <p:cNvPr id="52243" name="Text Box 20"/>
          <p:cNvSpPr txBox="1">
            <a:spLocks noChangeArrowheads="1"/>
          </p:cNvSpPr>
          <p:nvPr/>
        </p:nvSpPr>
        <p:spPr bwMode="auto">
          <a:xfrm>
            <a:off x="6810400" y="4576762"/>
            <a:ext cx="1981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>
                <a:solidFill>
                  <a:srgbClr val="CC0000"/>
                </a:solidFill>
                <a:latin typeface="+mn-lt"/>
              </a:rPr>
              <a:t>No dom. str. equil.</a:t>
            </a:r>
          </a:p>
        </p:txBody>
      </p:sp>
    </p:spTree>
    <p:extLst>
      <p:ext uri="{BB962C8B-B14F-4D97-AF65-F5344CB8AC3E}">
        <p14:creationId xmlns:p14="http://schemas.microsoft.com/office/powerpoint/2010/main" val="20376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562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Nash Equilibrium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40768"/>
            <a:ext cx="8610600" cy="31242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Sometimes an agent’s best-response depends on the strategies other agents are playing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No dominant strategy equilibria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A strategy profile is a </a:t>
            </a:r>
            <a:r>
              <a:rPr lang="en-US" sz="2400" b="1" dirty="0">
                <a:solidFill>
                  <a:srgbClr val="008000"/>
                </a:solidFill>
                <a:ea typeface="ＭＳ Ｐゴシック" charset="0"/>
              </a:rPr>
              <a:t>Nash equilibrium</a:t>
            </a:r>
            <a:r>
              <a:rPr lang="en-US" sz="2400" dirty="0">
                <a:ea typeface="ＭＳ Ｐゴシック" charset="0"/>
              </a:rPr>
              <a:t> if no player has incentive to deviate from his strategy given that others do not </a:t>
            </a:r>
            <a:r>
              <a:rPr lang="en-US" sz="2400" dirty="0" smtClean="0">
                <a:ea typeface="ＭＳ Ｐゴシック" charset="0"/>
              </a:rPr>
              <a:t>deviate</a:t>
            </a:r>
            <a:endParaRPr lang="en-US" sz="2400" dirty="0">
              <a:ea typeface="ＭＳ Ｐゴシック" charset="0"/>
            </a:endParaRPr>
          </a:p>
        </p:txBody>
      </p:sp>
      <p:graphicFrame>
        <p:nvGraphicFramePr>
          <p:cNvPr id="5918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55618"/>
              </p:ext>
            </p:extLst>
          </p:nvPr>
        </p:nvGraphicFramePr>
        <p:xfrm>
          <a:off x="2357264" y="4402832"/>
          <a:ext cx="4572000" cy="10366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2,1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0,0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0,0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1,2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1519064" y="4323457"/>
            <a:ext cx="62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0">
                <a:latin typeface="+mn-lt"/>
              </a:rPr>
              <a:t>B</a:t>
            </a:r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1512714" y="4936232"/>
            <a:ext cx="62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0">
                <a:latin typeface="+mn-lt"/>
              </a:rPr>
              <a:t>S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3347864" y="3717032"/>
            <a:ext cx="62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0">
                <a:latin typeface="+mn-lt"/>
              </a:rPr>
              <a:t>B</a:t>
            </a:r>
          </a:p>
        </p:txBody>
      </p:sp>
      <p:sp>
        <p:nvSpPr>
          <p:cNvPr id="54290" name="Text Box 19"/>
          <p:cNvSpPr txBox="1">
            <a:spLocks noChangeArrowheads="1"/>
          </p:cNvSpPr>
          <p:nvPr/>
        </p:nvSpPr>
        <p:spPr bwMode="auto">
          <a:xfrm>
            <a:off x="5557664" y="3793232"/>
            <a:ext cx="62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0">
                <a:latin typeface="+mn-lt"/>
              </a:rPr>
              <a:t>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90664" y="4402832"/>
            <a:ext cx="3581400" cy="990600"/>
            <a:chOff x="1680" y="3456"/>
            <a:chExt cx="2256" cy="624"/>
          </a:xfrm>
        </p:grpSpPr>
        <p:sp>
          <p:nvSpPr>
            <p:cNvPr id="54292" name="Oval 21"/>
            <p:cNvSpPr>
              <a:spLocks noChangeArrowheads="1"/>
            </p:cNvSpPr>
            <p:nvPr/>
          </p:nvSpPr>
          <p:spPr bwMode="auto">
            <a:xfrm>
              <a:off x="1728" y="3456"/>
              <a:ext cx="72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4293" name="Oval 22"/>
            <p:cNvSpPr>
              <a:spLocks noChangeArrowheads="1"/>
            </p:cNvSpPr>
            <p:nvPr/>
          </p:nvSpPr>
          <p:spPr bwMode="auto">
            <a:xfrm>
              <a:off x="3120" y="3792"/>
              <a:ext cx="72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4294" name="Line 23"/>
            <p:cNvSpPr>
              <a:spLocks noChangeShapeType="1"/>
            </p:cNvSpPr>
            <p:nvPr/>
          </p:nvSpPr>
          <p:spPr bwMode="auto">
            <a:xfrm flipV="1">
              <a:off x="1680" y="3648"/>
              <a:ext cx="0" cy="3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4295" name="Line 24"/>
            <p:cNvSpPr>
              <a:spLocks noChangeShapeType="1"/>
            </p:cNvSpPr>
            <p:nvPr/>
          </p:nvSpPr>
          <p:spPr bwMode="auto">
            <a:xfrm>
              <a:off x="3936" y="3648"/>
              <a:ext cx="0" cy="3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4296" name="Line 25"/>
            <p:cNvSpPr>
              <a:spLocks noChangeShapeType="1"/>
            </p:cNvSpPr>
            <p:nvPr/>
          </p:nvSpPr>
          <p:spPr bwMode="auto">
            <a:xfrm>
              <a:off x="2496" y="3936"/>
              <a:ext cx="57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4297" name="Line 26"/>
            <p:cNvSpPr>
              <a:spLocks noChangeShapeType="1"/>
            </p:cNvSpPr>
            <p:nvPr/>
          </p:nvSpPr>
          <p:spPr bwMode="auto">
            <a:xfrm flipH="1">
              <a:off x="2640" y="3648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1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C3C3C1C3-E6D5-7D49-A04A-8CFFA3089196}" type="slidenum">
              <a:rPr lang="en-US" altLang="en-US">
                <a:latin typeface="Garamond" charset="0"/>
              </a:rPr>
              <a:pPr/>
              <a:t>8</a:t>
            </a:fld>
            <a:endParaRPr lang="en-US" altLang="en-US">
              <a:latin typeface="Garamond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Mechanism Design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smtClean="0"/>
              <a:t>Protocol such that agent can determine their actions</a:t>
            </a:r>
          </a:p>
          <a:p>
            <a:pPr eaLnBrk="1" hangingPunct="1">
              <a:defRPr/>
            </a:pPr>
            <a:endParaRPr lang="en-US" altLang="x-none" dirty="0"/>
          </a:p>
          <a:p>
            <a:pPr eaLnBrk="1" hangingPunct="1">
              <a:defRPr/>
            </a:pPr>
            <a:r>
              <a:rPr lang="en-US" altLang="x-none" dirty="0" smtClean="0"/>
              <a:t>Desirable properties of mechanisms:</a:t>
            </a:r>
          </a:p>
          <a:p>
            <a:pPr lvl="1"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Convergence/guaranteed success</a:t>
            </a:r>
          </a:p>
          <a:p>
            <a:pPr lvl="1"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Maximizing social welfare</a:t>
            </a:r>
          </a:p>
          <a:p>
            <a:pPr lvl="1"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Pareto efficiency</a:t>
            </a:r>
          </a:p>
          <a:p>
            <a:pPr lvl="1"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Individual rationality</a:t>
            </a:r>
          </a:p>
          <a:p>
            <a:pPr lvl="1"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Stability</a:t>
            </a:r>
          </a:p>
          <a:p>
            <a:pPr lvl="1"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Simplicity</a:t>
            </a:r>
          </a:p>
          <a:p>
            <a:pPr lvl="1" eaLnBrk="1" hangingPunct="1">
              <a:defRPr/>
            </a:pPr>
            <a:r>
              <a:rPr lang="en-US" altLang="x-none" i="1" dirty="0" smtClean="0">
                <a:solidFill>
                  <a:srgbClr val="003399"/>
                </a:solidFill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121748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Garamond" charset="0"/>
              </a:rPr>
              <a:t>7-</a:t>
            </a:r>
            <a:fld id="{C8A35A5D-C48C-E445-944D-899AD83804E3}" type="slidenum">
              <a:rPr lang="en-US" altLang="en-US">
                <a:latin typeface="Garamond" charset="0"/>
              </a:rPr>
              <a:pPr/>
              <a:t>9</a:t>
            </a:fld>
            <a:endParaRPr lang="en-US" altLang="en-US">
              <a:latin typeface="Garamond" charset="0"/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Auctions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mtClean="0"/>
              <a:t>An auction takes place between an agent known as the </a:t>
            </a:r>
            <a:r>
              <a:rPr lang="en-US" altLang="x-none" i="1" smtClean="0">
                <a:solidFill>
                  <a:srgbClr val="003399"/>
                </a:solidFill>
              </a:rPr>
              <a:t>auctioneer</a:t>
            </a:r>
            <a:r>
              <a:rPr lang="en-US" altLang="x-none" i="1" smtClean="0"/>
              <a:t> </a:t>
            </a:r>
            <a:r>
              <a:rPr lang="en-US" altLang="x-none" smtClean="0"/>
              <a:t>and a collection of agents known as the </a:t>
            </a:r>
            <a:r>
              <a:rPr lang="en-US" altLang="x-none" i="1" smtClean="0">
                <a:solidFill>
                  <a:srgbClr val="003399"/>
                </a:solidFill>
              </a:rPr>
              <a:t>bidders</a:t>
            </a:r>
          </a:p>
          <a:p>
            <a:pPr eaLnBrk="1" hangingPunct="1">
              <a:defRPr/>
            </a:pPr>
            <a:r>
              <a:rPr lang="en-US" altLang="x-none" smtClean="0"/>
              <a:t>The goal of the auction is for the auctioneer to allocate the </a:t>
            </a:r>
            <a:r>
              <a:rPr lang="en-US" altLang="x-none" i="1" smtClean="0">
                <a:solidFill>
                  <a:srgbClr val="003399"/>
                </a:solidFill>
              </a:rPr>
              <a:t>good</a:t>
            </a:r>
            <a:r>
              <a:rPr lang="en-US" altLang="x-none" i="1" smtClean="0"/>
              <a:t> </a:t>
            </a:r>
            <a:r>
              <a:rPr lang="en-US" altLang="x-none" smtClean="0"/>
              <a:t>to one of the bidders</a:t>
            </a:r>
          </a:p>
          <a:p>
            <a:pPr eaLnBrk="1" hangingPunct="1">
              <a:defRPr/>
            </a:pPr>
            <a:r>
              <a:rPr lang="en-US" altLang="x-none" smtClean="0"/>
              <a:t>In most settings the auctioneer desires to maximize the price; bidders desire to minimize price</a:t>
            </a:r>
          </a:p>
        </p:txBody>
      </p:sp>
    </p:spTree>
    <p:extLst>
      <p:ext uri="{BB962C8B-B14F-4D97-AF65-F5344CB8AC3E}">
        <p14:creationId xmlns:p14="http://schemas.microsoft.com/office/powerpoint/2010/main" val="112086307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2011</Words>
  <Application>Microsoft Macintosh PowerPoint</Application>
  <PresentationFormat>On-screen Show (4:3)</PresentationFormat>
  <Paragraphs>413</Paragraphs>
  <Slides>46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Calibri</vt:lpstr>
      <vt:lpstr>Garamond</vt:lpstr>
      <vt:lpstr>Lucida Grande</vt:lpstr>
      <vt:lpstr>Math1</vt:lpstr>
      <vt:lpstr>ＭＳ Ｐゴシック</vt:lpstr>
      <vt:lpstr>Myriad Pro</vt:lpstr>
      <vt:lpstr>SimSun</vt:lpstr>
      <vt:lpstr>Symbol</vt:lpstr>
      <vt:lpstr>Times</vt:lpstr>
      <vt:lpstr>Times New Roman</vt:lpstr>
      <vt:lpstr>Wingdings</vt:lpstr>
      <vt:lpstr>Arial</vt:lpstr>
      <vt:lpstr>7_Standarddesign</vt:lpstr>
      <vt:lpstr>Equation</vt:lpstr>
      <vt:lpstr>Web-Mining Agents Rules of Encounter</vt:lpstr>
      <vt:lpstr>Acknowledgements to…</vt:lpstr>
      <vt:lpstr>Mechanisms, Protocols, and Strategies</vt:lpstr>
      <vt:lpstr>Example: Prisoner’s Dilemma</vt:lpstr>
      <vt:lpstr>Example: Split or Steal</vt:lpstr>
      <vt:lpstr>Example: Bach or Stravinsky</vt:lpstr>
      <vt:lpstr>Nash Equilibrium</vt:lpstr>
      <vt:lpstr>Mechanism Design</vt:lpstr>
      <vt:lpstr>Auctions</vt:lpstr>
      <vt:lpstr>Auction Parameters</vt:lpstr>
      <vt:lpstr>English Auctions</vt:lpstr>
      <vt:lpstr>Dutch Auctions</vt:lpstr>
      <vt:lpstr>First-Price Sealed-Bid Auctions</vt:lpstr>
      <vt:lpstr>Example: 1st price sealed-bid auction</vt:lpstr>
      <vt:lpstr>Vickrey Auctions</vt:lpstr>
      <vt:lpstr>Phone Call Competition Example</vt:lpstr>
      <vt:lpstr>Best Bid Wins</vt:lpstr>
      <vt:lpstr>Attributes of the Mechanism</vt:lpstr>
      <vt:lpstr>Best Bid Wins, Gets Second Price (Vickrey Auction)</vt:lpstr>
      <vt:lpstr>Attributes of the Vickrey Mechanism</vt:lpstr>
      <vt:lpstr>Lies and Collusion</vt:lpstr>
      <vt:lpstr>Negotiation</vt:lpstr>
      <vt:lpstr>Bargaining, Mechanims, Strategies, Deals</vt:lpstr>
      <vt:lpstr>Negotiation in Applications</vt:lpstr>
      <vt:lpstr>How many agents?</vt:lpstr>
      <vt:lpstr>Negotiation Process</vt:lpstr>
      <vt:lpstr>Types of deals</vt:lpstr>
      <vt:lpstr>TOD Examples</vt:lpstr>
      <vt:lpstr>Negotiation Protocols</vt:lpstr>
      <vt:lpstr>Criteria of a Negotiation Protocols</vt:lpstr>
      <vt:lpstr>Task-oriented domain (TOD)</vt:lpstr>
      <vt:lpstr>The case of two agents</vt:lpstr>
      <vt:lpstr>The negotiation set</vt:lpstr>
      <vt:lpstr>Monotonic Concession Protocol</vt:lpstr>
      <vt:lpstr>Monotonic Concession Protocol</vt:lpstr>
      <vt:lpstr>Monotonic Concession Protocol</vt:lpstr>
      <vt:lpstr>Monotonic Concession Protocol</vt:lpstr>
      <vt:lpstr>Zeuthen strategy</vt:lpstr>
      <vt:lpstr>Zeuthen strategy</vt:lpstr>
      <vt:lpstr>Deception in task-oriented domains</vt:lpstr>
      <vt:lpstr>Evaluation</vt:lpstr>
      <vt:lpstr>Logic-based Argumentation</vt:lpstr>
      <vt:lpstr>Argument attack</vt:lpstr>
      <vt:lpstr>Abstract Argumentation</vt:lpstr>
      <vt:lpstr>Computing labelings</vt:lpstr>
      <vt:lpstr>An Example Abstract Argument System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504</cp:revision>
  <cp:lastPrinted>2018-02-07T19:10:19Z</cp:lastPrinted>
  <dcterms:created xsi:type="dcterms:W3CDTF">2010-04-27T12:26:40Z</dcterms:created>
  <dcterms:modified xsi:type="dcterms:W3CDTF">2018-02-07T19:10:24Z</dcterms:modified>
</cp:coreProperties>
</file>