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png" ContentType="image/png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53"/>
  </p:notesMasterIdLst>
  <p:handoutMasterIdLst>
    <p:handoutMasterId r:id="rId54"/>
  </p:handoutMasterIdLst>
  <p:sldIdLst>
    <p:sldId id="567" r:id="rId2"/>
    <p:sldId id="606" r:id="rId3"/>
    <p:sldId id="607" r:id="rId4"/>
    <p:sldId id="530" r:id="rId5"/>
    <p:sldId id="531" r:id="rId6"/>
    <p:sldId id="532" r:id="rId7"/>
    <p:sldId id="533" r:id="rId8"/>
    <p:sldId id="534" r:id="rId9"/>
    <p:sldId id="525" r:id="rId10"/>
    <p:sldId id="526" r:id="rId11"/>
    <p:sldId id="527" r:id="rId12"/>
    <p:sldId id="528" r:id="rId13"/>
    <p:sldId id="529" r:id="rId14"/>
    <p:sldId id="549" r:id="rId15"/>
    <p:sldId id="550" r:id="rId16"/>
    <p:sldId id="551" r:id="rId17"/>
    <p:sldId id="554" r:id="rId18"/>
    <p:sldId id="555" r:id="rId19"/>
    <p:sldId id="556" r:id="rId20"/>
    <p:sldId id="557" r:id="rId21"/>
    <p:sldId id="558" r:id="rId22"/>
    <p:sldId id="611" r:id="rId23"/>
    <p:sldId id="568" r:id="rId24"/>
    <p:sldId id="572" r:id="rId25"/>
    <p:sldId id="573" r:id="rId26"/>
    <p:sldId id="574" r:id="rId27"/>
    <p:sldId id="577" r:id="rId28"/>
    <p:sldId id="578" r:id="rId29"/>
    <p:sldId id="581" r:id="rId30"/>
    <p:sldId id="582" r:id="rId31"/>
    <p:sldId id="583" r:id="rId32"/>
    <p:sldId id="585" r:id="rId33"/>
    <p:sldId id="589" r:id="rId34"/>
    <p:sldId id="591" r:id="rId35"/>
    <p:sldId id="593" r:id="rId36"/>
    <p:sldId id="619" r:id="rId37"/>
    <p:sldId id="618" r:id="rId38"/>
    <p:sldId id="594" r:id="rId39"/>
    <p:sldId id="595" r:id="rId40"/>
    <p:sldId id="615" r:id="rId41"/>
    <p:sldId id="596" r:id="rId42"/>
    <p:sldId id="597" r:id="rId43"/>
    <p:sldId id="612" r:id="rId44"/>
    <p:sldId id="620" r:id="rId45"/>
    <p:sldId id="622" r:id="rId46"/>
    <p:sldId id="623" r:id="rId47"/>
    <p:sldId id="624" r:id="rId48"/>
    <p:sldId id="625" r:id="rId49"/>
    <p:sldId id="621" r:id="rId50"/>
    <p:sldId id="626" r:id="rId51"/>
    <p:sldId id="627" r:id="rId5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0305FF"/>
    <a:srgbClr val="F7F7F7"/>
    <a:srgbClr val="EDEDED"/>
    <a:srgbClr val="38F769"/>
    <a:srgbClr val="007B92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74"/>
    <p:restoredTop sz="90228"/>
  </p:normalViewPr>
  <p:slideViewPr>
    <p:cSldViewPr>
      <p:cViewPr varScale="1">
        <p:scale>
          <a:sx n="119" d="100"/>
          <a:sy n="119" d="100"/>
        </p:scale>
        <p:origin x="21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image" Target="../media/image27.png"/><Relationship Id="rId2" Type="http://schemas.openxmlformats.org/officeDocument/2006/relationships/image" Target="../media/image2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emf"/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16.11.16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16.11.16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6EC7BA-DFEC-4BAC-AAA6-A168EEAA20A5}" type="slidenum">
              <a:rPr lang="en-GB"/>
              <a:pPr/>
              <a:t>4</a:t>
            </a:fld>
            <a:endParaRPr lang="en-GB"/>
          </a:p>
        </p:txBody>
      </p:sp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FC24FAB-64F1-4FA7-8D3A-465FF9CF8C0F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55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15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82B086-1858-474F-BC89-E9117FAB2FD0}" type="slidenum">
              <a:rPr lang="en-GB"/>
              <a:pPr/>
              <a:t>13</a:t>
            </a:fld>
            <a:endParaRPr lang="en-GB"/>
          </a:p>
        </p:txBody>
      </p:sp>
      <p:sp>
        <p:nvSpPr>
          <p:cNvPr id="9318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C3049ED-C482-4617-B716-1BDFF9532AE1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25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295D7F-DC97-4C6D-9BC3-A032A6E3253C}" type="slidenum">
              <a:rPr lang="en-GB"/>
              <a:pPr/>
              <a:t>14</a:t>
            </a:fld>
            <a:endParaRPr lang="en-GB"/>
          </a:p>
        </p:txBody>
      </p:sp>
      <p:sp>
        <p:nvSpPr>
          <p:cNvPr id="10649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09A4A7F-2CA2-4E27-90ED-97C322A121D9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14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49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60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7657F3-D414-4793-B4BB-C29DFD80FB64}" type="slidenum">
              <a:rPr lang="en-GB"/>
              <a:pPr/>
              <a:t>15</a:t>
            </a:fld>
            <a:endParaRPr lang="en-GB"/>
          </a:p>
        </p:txBody>
      </p:sp>
      <p:sp>
        <p:nvSpPr>
          <p:cNvPr id="10752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0F7992C-555B-4A1F-AA79-AF721FEFB8A5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15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2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14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C01209-6907-4C76-BE52-556423484D37}" type="slidenum">
              <a:rPr lang="en-GB"/>
              <a:pPr/>
              <a:t>16</a:t>
            </a:fld>
            <a:endParaRPr lang="en-GB"/>
          </a:p>
        </p:txBody>
      </p:sp>
      <p:sp>
        <p:nvSpPr>
          <p:cNvPr id="10854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7DC8D73-2BA1-447B-9AC3-AB0E9192B3D6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16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4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56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631801-CF75-452A-B17B-2605BA7CA96B}" type="slidenum">
              <a:rPr lang="en-GB"/>
              <a:pPr/>
              <a:t>17</a:t>
            </a:fld>
            <a:endParaRPr lang="en-GB"/>
          </a:p>
        </p:txBody>
      </p:sp>
      <p:sp>
        <p:nvSpPr>
          <p:cNvPr id="11161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8AE970A-1A38-4D18-AADA-BD020F21A8BC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17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1190625" y="693738"/>
            <a:ext cx="4479925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1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36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B676B-09F6-49CB-9CC1-40684180C9CB}" type="slidenum">
              <a:rPr lang="en-US"/>
              <a:pPr/>
              <a:t>18</a:t>
            </a:fld>
            <a:endParaRPr lang="en-US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3738"/>
            <a:ext cx="4552950" cy="3414712"/>
          </a:xfrm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8" y="4343703"/>
            <a:ext cx="5031878" cy="4112381"/>
          </a:xfrm>
        </p:spPr>
        <p:txBody>
          <a:bodyPr/>
          <a:lstStyle/>
          <a:p>
            <a:pPr defTabSz="91148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730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7E1154-99A0-4D98-8EEE-001319A6F689}" type="slidenum">
              <a:rPr lang="en-GB"/>
              <a:pPr/>
              <a:t>19</a:t>
            </a:fld>
            <a:endParaRPr lang="en-GB"/>
          </a:p>
        </p:txBody>
      </p:sp>
      <p:sp>
        <p:nvSpPr>
          <p:cNvPr id="11468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9199DBC-3F2C-4C1E-850B-300E9AED28E4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19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69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96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4910F2-AB50-48F5-BE68-C53C015503C6}" type="slidenum">
              <a:rPr lang="en-GB"/>
              <a:pPr/>
              <a:t>20</a:t>
            </a:fld>
            <a:endParaRPr lang="en-GB"/>
          </a:p>
        </p:txBody>
      </p:sp>
      <p:sp>
        <p:nvSpPr>
          <p:cNvPr id="11366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117F0E6-A4D5-4E0E-A701-99DC5BCF3D07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20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1190625" y="693738"/>
            <a:ext cx="4479925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6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43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2461D9-3DDC-4778-91FA-BAAAC9EC2FB1}" type="slidenum">
              <a:rPr lang="en-GB"/>
              <a:pPr/>
              <a:t>21</a:t>
            </a:fld>
            <a:endParaRPr lang="en-GB"/>
          </a:p>
        </p:txBody>
      </p:sp>
      <p:sp>
        <p:nvSpPr>
          <p:cNvPr id="12185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8588D8E-130C-44C1-875E-437816FD7709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21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5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050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2E84A2-3426-8140-932B-861F43C64580}" type="slidenum">
              <a:rPr lang="de-DE" altLang="en-US"/>
              <a:pPr/>
              <a:t>23</a:t>
            </a:fld>
            <a:endParaRPr lang="de-DE" alt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41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5794C9-44C6-42FE-8EB0-A9059882E505}" type="slidenum">
              <a:rPr lang="en-GB"/>
              <a:pPr/>
              <a:t>5</a:t>
            </a:fld>
            <a:endParaRPr lang="en-GB"/>
          </a:p>
        </p:txBody>
      </p:sp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DA60A26-DAA2-4BA6-9F68-317C27BAAF96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52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C2ADA1-660E-F74F-864D-F86AA987A86A}" type="slidenum">
              <a:rPr lang="de-DE" altLang="en-US"/>
              <a:pPr/>
              <a:t>24</a:t>
            </a:fld>
            <a:endParaRPr lang="de-DE" altLang="en-US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75958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EEBC81-C85F-EA4C-95E9-477CA2F4B8F4}" type="slidenum">
              <a:rPr lang="de-DE" altLang="en-US"/>
              <a:pPr/>
              <a:t>25</a:t>
            </a:fld>
            <a:endParaRPr lang="de-DE" altLang="en-US"/>
          </a:p>
        </p:txBody>
      </p:sp>
      <p:sp>
        <p:nvSpPr>
          <p:cNvPr id="4352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814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854A75-273B-F94E-8424-C8088C754EF2}" type="slidenum">
              <a:rPr lang="de-DE" altLang="en-US"/>
              <a:pPr/>
              <a:t>26</a:t>
            </a:fld>
            <a:endParaRPr lang="de-DE" altLang="en-US"/>
          </a:p>
        </p:txBody>
      </p:sp>
      <p:sp>
        <p:nvSpPr>
          <p:cNvPr id="4362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1426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20E2C0-8E0F-CF42-8F99-5049FB5C6B24}" type="slidenum">
              <a:rPr lang="de-DE" altLang="en-US"/>
              <a:pPr/>
              <a:t>27</a:t>
            </a:fld>
            <a:endParaRPr lang="de-DE" altLang="en-US"/>
          </a:p>
        </p:txBody>
      </p:sp>
      <p:sp>
        <p:nvSpPr>
          <p:cNvPr id="3891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921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CEBDD2-CCA7-C644-A8F8-DE4500D7C7D5}" type="slidenum">
              <a:rPr lang="de-DE" altLang="en-US"/>
              <a:pPr/>
              <a:t>28</a:t>
            </a:fld>
            <a:endParaRPr lang="de-DE" alt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6388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E58225-D6A6-644D-92BF-272F3F5D2EE0}" type="slidenum">
              <a:rPr lang="de-DE" altLang="en-US"/>
              <a:pPr/>
              <a:t>29</a:t>
            </a:fld>
            <a:endParaRPr lang="de-DE" altLang="en-US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2509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00C76B-2091-CE4C-9154-7E6F122305E7}" type="slidenum">
              <a:rPr lang="de-DE" altLang="en-US"/>
              <a:pPr/>
              <a:t>30</a:t>
            </a:fld>
            <a:endParaRPr lang="de-DE" altLang="en-US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8472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592965-12AC-7346-A2F6-8623F01726A3}" type="slidenum">
              <a:rPr lang="de-DE" altLang="en-US"/>
              <a:pPr/>
              <a:t>31</a:t>
            </a:fld>
            <a:endParaRPr lang="de-DE" altLang="en-US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8664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BBBA91-3A41-2C44-8738-C4477DD34F5B}" type="slidenum">
              <a:rPr lang="de-DE" altLang="en-US"/>
              <a:pPr/>
              <a:t>32</a:t>
            </a:fld>
            <a:endParaRPr lang="de-DE" altLang="en-US"/>
          </a:p>
        </p:txBody>
      </p:sp>
      <p:sp>
        <p:nvSpPr>
          <p:cNvPr id="4218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189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7061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0C74EF-02C6-BC4B-BE67-182391258E7F}" type="slidenum">
              <a:rPr lang="de-DE" altLang="en-US"/>
              <a:pPr/>
              <a:t>33</a:t>
            </a:fld>
            <a:endParaRPr lang="de-DE" altLang="en-US"/>
          </a:p>
        </p:txBody>
      </p:sp>
      <p:sp>
        <p:nvSpPr>
          <p:cNvPr id="3973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61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FE33CF-C56A-47E4-8D74-BDD4C60475AE}" type="slidenum">
              <a:rPr lang="en-GB"/>
              <a:pPr/>
              <a:t>6</a:t>
            </a:fld>
            <a:endParaRPr lang="en-GB"/>
          </a:p>
        </p:txBody>
      </p:sp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AAAECAB-DB39-4379-A9B8-88467244E53D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882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A37EF8-6579-7641-8665-35DB9A1EB656}" type="slidenum">
              <a:rPr lang="de-DE" altLang="en-US"/>
              <a:pPr/>
              <a:t>34</a:t>
            </a:fld>
            <a:endParaRPr lang="de-DE" altLang="en-US"/>
          </a:p>
        </p:txBody>
      </p:sp>
      <p:sp>
        <p:nvSpPr>
          <p:cNvPr id="3983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4405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032A03-021A-6749-9A33-A6DC29EA5365}" type="slidenum">
              <a:rPr lang="de-DE" altLang="en-US"/>
              <a:pPr/>
              <a:t>35</a:t>
            </a:fld>
            <a:endParaRPr lang="de-DE" altLang="en-US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9407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032A03-021A-6749-9A33-A6DC29EA5365}" type="slidenum">
              <a:rPr lang="de-DE" altLang="en-US"/>
              <a:pPr/>
              <a:t>37</a:t>
            </a:fld>
            <a:endParaRPr lang="de-DE" altLang="en-US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8192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471E44-6D2E-2B47-9B48-E47F9AB016FC}" type="slidenum">
              <a:rPr lang="de-DE" altLang="en-US"/>
              <a:pPr/>
              <a:t>38</a:t>
            </a:fld>
            <a:endParaRPr lang="de-DE" altLang="en-US"/>
          </a:p>
        </p:txBody>
      </p:sp>
      <p:sp>
        <p:nvSpPr>
          <p:cNvPr id="4433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889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43062A-24A1-5942-9D5B-0A8062BE5076}" type="slidenum">
              <a:rPr lang="de-DE" altLang="en-US"/>
              <a:pPr/>
              <a:t>39</a:t>
            </a:fld>
            <a:endParaRPr lang="de-DE" altLang="en-US"/>
          </a:p>
        </p:txBody>
      </p:sp>
      <p:sp>
        <p:nvSpPr>
          <p:cNvPr id="4444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5544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1626E4-777D-4A46-9189-B7128E5E54B4}" type="slidenum">
              <a:rPr lang="de-DE" altLang="en-US"/>
              <a:pPr/>
              <a:t>41</a:t>
            </a:fld>
            <a:endParaRPr lang="de-DE" altLang="en-US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75823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C042CC-1268-0548-95EE-79CF91FF3438}" type="slidenum">
              <a:rPr lang="de-DE" altLang="en-US"/>
              <a:pPr/>
              <a:t>42</a:t>
            </a:fld>
            <a:endParaRPr lang="de-DE" altLang="en-US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362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64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E0F142-65C6-43A5-AF95-BD188C86504A}" type="slidenum">
              <a:rPr lang="en-GB"/>
              <a:pPr/>
              <a:t>7</a:t>
            </a:fld>
            <a:endParaRPr lang="en-GB"/>
          </a:p>
        </p:txBody>
      </p:sp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66D58B8-BB74-463E-AB3F-81EDA2B465AC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75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96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29C5B6-36AF-4E4B-9CE8-B8F611F5B715}" type="slidenum">
              <a:rPr lang="en-GB"/>
              <a:pPr/>
              <a:t>8</a:t>
            </a:fld>
            <a:endParaRPr lang="en-GB"/>
          </a:p>
        </p:txBody>
      </p:sp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C302BAA-AEC7-4D24-8988-F6B6A755E9C4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5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9A9973-2861-441B-8AA1-9C6BAF5663A8}" type="slidenum">
              <a:rPr lang="en-GB"/>
              <a:pPr/>
              <a:t>9</a:t>
            </a:fld>
            <a:endParaRPr lang="en-GB"/>
          </a:p>
        </p:txBody>
      </p:sp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16E3C41-7EE7-4710-90E8-9B4E373042EB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89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2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9BE14D-5539-4E2C-8AF8-F725D8C4F9D4}" type="slidenum">
              <a:rPr lang="en-GB"/>
              <a:pPr/>
              <a:t>10</a:t>
            </a:fld>
            <a:endParaRPr lang="en-GB"/>
          </a:p>
        </p:txBody>
      </p:sp>
      <p:sp>
        <p:nvSpPr>
          <p:cNvPr id="8704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890A10B-05BF-4447-9C4E-E8A8BFF63026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4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02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4BA560-93A3-4A5B-BC6B-B3F084A3C1A0}" type="slidenum">
              <a:rPr lang="en-GB"/>
              <a:pPr/>
              <a:t>11</a:t>
            </a:fld>
            <a:endParaRPr lang="en-GB"/>
          </a:p>
        </p:txBody>
      </p:sp>
      <p:sp>
        <p:nvSpPr>
          <p:cNvPr id="8806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680D092-7E35-4CE9-A613-9E6E62688BD3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6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13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DF3C6D-1695-4A96-BB58-89BD301D0BCF}" type="slidenum">
              <a:rPr lang="en-GB"/>
              <a:pPr/>
              <a:t>12</a:t>
            </a:fld>
            <a:endParaRPr lang="en-GB"/>
          </a:p>
        </p:txBody>
      </p:sp>
      <p:sp>
        <p:nvSpPr>
          <p:cNvPr id="8908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7F675BC-8CC9-4DD3-BECD-262F54EF388C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09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16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C5BABEF-7238-40F6-815C-41444D57530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21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74838"/>
            <a:ext cx="40386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74838"/>
            <a:ext cx="40386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4213225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86800" y="6324600"/>
            <a:ext cx="457200" cy="533400"/>
          </a:xfrm>
        </p:spPr>
        <p:txBody>
          <a:bodyPr/>
          <a:lstStyle>
            <a:lvl1pPr>
              <a:defRPr/>
            </a:lvl1pPr>
          </a:lstStyle>
          <a:p>
            <a:fld id="{33FD051F-47E9-084F-9254-2EF8FEB1E317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2108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5.bin"/><Relationship Id="rId5" Type="http://schemas.openxmlformats.org/officeDocument/2006/relationships/oleObject" Target="../embeddings/Microsoft_Word_97_-_2004_Document4.doc"/><Relationship Id="rId6" Type="http://schemas.openxmlformats.org/officeDocument/2006/relationships/image" Target="../media/image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Word_97_-_2004_Document7.doc"/><Relationship Id="rId12" Type="http://schemas.openxmlformats.org/officeDocument/2006/relationships/image" Target="../media/image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8.bin"/><Relationship Id="rId5" Type="http://schemas.openxmlformats.org/officeDocument/2006/relationships/oleObject" Target="../embeddings/Microsoft_Word_97_-_2004_Document5.doc"/><Relationship Id="rId6" Type="http://schemas.openxmlformats.org/officeDocument/2006/relationships/image" Target="../media/image6.emf"/><Relationship Id="rId7" Type="http://schemas.openxmlformats.org/officeDocument/2006/relationships/oleObject" Target="../embeddings/oleObject9.bin"/><Relationship Id="rId8" Type="http://schemas.openxmlformats.org/officeDocument/2006/relationships/oleObject" Target="../embeddings/Microsoft_Word_97_-_2004_Document6.doc"/><Relationship Id="rId9" Type="http://schemas.openxmlformats.org/officeDocument/2006/relationships/image" Target="../media/image7.emf"/><Relationship Id="rId10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Word_97_-_2004_Document8.doc"/><Relationship Id="rId12" Type="http://schemas.openxmlformats.org/officeDocument/2006/relationships/image" Target="../media/image1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9.w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10.wmf"/><Relationship Id="rId8" Type="http://schemas.openxmlformats.org/officeDocument/2006/relationships/oleObject" Target="../embeddings/oleObject13.bin"/><Relationship Id="rId9" Type="http://schemas.openxmlformats.org/officeDocument/2006/relationships/image" Target="../media/image11.wmf"/><Relationship Id="rId10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13.wmf"/><Relationship Id="rId6" Type="http://schemas.openxmlformats.org/officeDocument/2006/relationships/image" Target="../media/image14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16.bin"/><Relationship Id="rId5" Type="http://schemas.openxmlformats.org/officeDocument/2006/relationships/oleObject" Target="../embeddings/Microsoft_Word_97_-_2004_Document9.doc"/><Relationship Id="rId6" Type="http://schemas.openxmlformats.org/officeDocument/2006/relationships/image" Target="../media/image12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17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7.xml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png"/><Relationship Id="rId12" Type="http://schemas.openxmlformats.org/officeDocument/2006/relationships/image" Target="../media/image31.png"/><Relationship Id="rId13" Type="http://schemas.openxmlformats.org/officeDocument/2006/relationships/image" Target="../media/image32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27.png"/><Relationship Id="rId6" Type="http://schemas.openxmlformats.org/officeDocument/2006/relationships/oleObject" Target="../embeddings/oleObject19.bin"/><Relationship Id="rId7" Type="http://schemas.openxmlformats.org/officeDocument/2006/relationships/image" Target="../media/image28.png"/><Relationship Id="rId8" Type="http://schemas.openxmlformats.org/officeDocument/2006/relationships/oleObject" Target="../embeddings/oleObject20.bin"/><Relationship Id="rId9" Type="http://schemas.openxmlformats.org/officeDocument/2006/relationships/image" Target="../media/image29.png"/><Relationship Id="rId10" Type="http://schemas.openxmlformats.org/officeDocument/2006/relationships/oleObject" Target="../embeddings/oleObject2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Word_97_-_2004_Document1.doc"/><Relationship Id="rId6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tif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tif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tif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tif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tif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Microsoft_Word_97_-_2004_Document2.doc"/><Relationship Id="rId6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Microsoft_Word_97_-_2004_Document3.doc"/><Relationship Id="rId6" Type="http://schemas.openxmlformats.org/officeDocument/2006/relationships/image" Target="../media/image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3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935038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Einführung in</a:t>
            </a:r>
            <a:br>
              <a:rPr lang="de-DE" sz="3600" b="1" dirty="0" smtClean="0">
                <a:cs typeface="+mj-cs"/>
              </a:rPr>
            </a:br>
            <a:r>
              <a:rPr lang="de-DE" sz="3600" b="1" dirty="0" smtClean="0">
                <a:cs typeface="+mj-cs"/>
              </a:rPr>
              <a:t>Web- und Data-Science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41116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Tanya Braun (Übungen)</a:t>
            </a:r>
          </a:p>
        </p:txBody>
      </p:sp>
    </p:spTree>
    <p:extLst>
      <p:ext uri="{BB962C8B-B14F-4D97-AF65-F5344CB8AC3E}">
        <p14:creationId xmlns:p14="http://schemas.microsoft.com/office/powerpoint/2010/main" val="47888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57200" y="188640"/>
            <a:ext cx="8229600" cy="731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Monotonie</a:t>
            </a:r>
            <a:r>
              <a:rPr lang="en-GB" sz="36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vom</a:t>
            </a:r>
            <a:r>
              <a:rPr lang="en-GB" sz="36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Support</a:t>
            </a:r>
            <a:endParaRPr lang="en-GB" sz="36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805362" y="2971800"/>
            <a:ext cx="4041775" cy="91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2160" tIns="46080" rIns="92160" bIns="4608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s(Bread) &gt;  s(Bread, Beer)‏</a:t>
            </a: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s(Milk) &gt; s(Bread, Milk)‏</a:t>
            </a: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s(Diaper, Beer) &gt; s(Diaper, Beer, Coke)‏</a:t>
            </a: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533186"/>
              </p:ext>
            </p:extLst>
          </p:nvPr>
        </p:nvGraphicFramePr>
        <p:xfrm>
          <a:off x="611560" y="2276872"/>
          <a:ext cx="4352925" cy="252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1" name="Document" r:id="rId5" imgW="3594100" imgH="1993900" progId="Word.Document.8">
                  <p:embed/>
                </p:oleObj>
              </mc:Choice>
              <mc:Fallback>
                <p:oleObj name="Document" r:id="rId5" imgW="3594100" imgH="19939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276872"/>
                        <a:ext cx="4352925" cy="2522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56550" y="6400800"/>
            <a:ext cx="1008063" cy="26856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DE" sz="1200" dirty="0" smtClean="0"/>
              <a:t>12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8159921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1"/>
          <p:cNvGrpSpPr>
            <a:grpSpLocks/>
          </p:cNvGrpSpPr>
          <p:nvPr/>
        </p:nvGrpSpPr>
        <p:grpSpPr bwMode="auto">
          <a:xfrm>
            <a:off x="107504" y="1340768"/>
            <a:ext cx="8831263" cy="5235576"/>
            <a:chOff x="144" y="1022"/>
            <a:chExt cx="5563" cy="3298"/>
          </a:xfrm>
        </p:grpSpPr>
        <p:sp>
          <p:nvSpPr>
            <p:cNvPr id="19458" name="Line 2"/>
            <p:cNvSpPr>
              <a:spLocks noChangeShapeType="1"/>
            </p:cNvSpPr>
            <p:nvPr/>
          </p:nvSpPr>
          <p:spPr bwMode="auto">
            <a:xfrm flipV="1">
              <a:off x="864" y="2255"/>
              <a:ext cx="576" cy="19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59" name="Text Box 3"/>
            <p:cNvSpPr txBox="1">
              <a:spLocks noChangeArrowheads="1"/>
            </p:cNvSpPr>
            <p:nvPr/>
          </p:nvSpPr>
          <p:spPr bwMode="auto">
            <a:xfrm>
              <a:off x="144" y="2448"/>
              <a:ext cx="1008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C6D9C"/>
                </a:buClr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 err="1" smtClean="0">
                  <a:solidFill>
                    <a:srgbClr val="0C6D9C"/>
                  </a:solidFill>
                  <a:latin typeface="Arial" charset="0"/>
                  <a:ea typeface="DejaVu LGC Sans" charset="0"/>
                  <a:cs typeface="DejaVu LGC Sans" charset="0"/>
                </a:rPr>
                <a:t>Nicht</a:t>
              </a:r>
              <a:r>
                <a:rPr lang="en-GB" dirty="0" smtClean="0">
                  <a:solidFill>
                    <a:srgbClr val="0C6D9C"/>
                  </a:solidFill>
                  <a:latin typeface="Arial" charset="0"/>
                  <a:ea typeface="DejaVu LGC Sans" charset="0"/>
                  <a:cs typeface="DejaVu LGC Sans" charset="0"/>
                </a:rPr>
                <a:t> </a:t>
              </a:r>
              <a:r>
                <a:rPr lang="en-GB" dirty="0" err="1" smtClean="0">
                  <a:solidFill>
                    <a:srgbClr val="0C6D9C"/>
                  </a:solidFill>
                  <a:latin typeface="Arial" charset="0"/>
                  <a:ea typeface="DejaVu LGC Sans" charset="0"/>
                  <a:cs typeface="DejaVu LGC Sans" charset="0"/>
                </a:rPr>
                <a:t>häufig</a:t>
              </a:r>
              <a:endParaRPr lang="en-GB" dirty="0">
                <a:solidFill>
                  <a:srgbClr val="0C6D9C"/>
                </a:solidFill>
                <a:latin typeface="Arial" charset="0"/>
                <a:ea typeface="DejaVu LGC Sans" charset="0"/>
                <a:cs typeface="DejaVu LGC Sans" charset="0"/>
              </a:endParaRPr>
            </a:p>
          </p:txBody>
        </p:sp>
        <p:graphicFrame>
          <p:nvGraphicFramePr>
            <p:cNvPr id="19460" name="Object 4"/>
            <p:cNvGraphicFramePr>
              <a:graphicFrameLocks noChangeAspect="1"/>
            </p:cNvGraphicFramePr>
            <p:nvPr/>
          </p:nvGraphicFramePr>
          <p:xfrm>
            <a:off x="1392" y="1022"/>
            <a:ext cx="4315" cy="3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343" r:id="rId4" imgW="9866478" imgH="7377618" progId="">
                    <p:embed/>
                  </p:oleObj>
                </mc:Choice>
                <mc:Fallback>
                  <p:oleObj r:id="rId4" imgW="9866478" imgH="737761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022"/>
                          <a:ext cx="4315" cy="32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57200" y="268958"/>
            <a:ext cx="8229600" cy="63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Apriori-Verfahren</a:t>
            </a:r>
            <a:r>
              <a:rPr lang="en-GB" sz="36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(</a:t>
            </a:r>
            <a:r>
              <a:rPr lang="en-GB" sz="36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Idee</a:t>
            </a:r>
            <a:r>
              <a:rPr lang="en-GB" sz="36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</a:t>
            </a:r>
            <a:endParaRPr lang="en-GB" sz="36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grpSp>
        <p:nvGrpSpPr>
          <p:cNvPr id="19462" name="Group 6"/>
          <p:cNvGrpSpPr>
            <a:grpSpLocks/>
          </p:cNvGrpSpPr>
          <p:nvPr/>
        </p:nvGrpSpPr>
        <p:grpSpPr bwMode="auto">
          <a:xfrm>
            <a:off x="1282255" y="1340768"/>
            <a:ext cx="7656514" cy="5235576"/>
            <a:chOff x="884" y="1022"/>
            <a:chExt cx="4823" cy="3298"/>
          </a:xfrm>
        </p:grpSpPr>
        <p:graphicFrame>
          <p:nvGraphicFramePr>
            <p:cNvPr id="19463" name="Object 7"/>
            <p:cNvGraphicFramePr>
              <a:graphicFrameLocks noChangeAspect="1"/>
            </p:cNvGraphicFramePr>
            <p:nvPr/>
          </p:nvGraphicFramePr>
          <p:xfrm>
            <a:off x="1392" y="1022"/>
            <a:ext cx="4315" cy="3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344" r:id="rId6" imgW="9866478" imgH="7377618" progId="">
                    <p:embed/>
                  </p:oleObj>
                </mc:Choice>
                <mc:Fallback>
                  <p:oleObj r:id="rId6" imgW="9866478" imgH="737761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022"/>
                          <a:ext cx="4315" cy="32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4" name="Text Box 8"/>
            <p:cNvSpPr txBox="1">
              <a:spLocks noChangeArrowheads="1"/>
            </p:cNvSpPr>
            <p:nvPr/>
          </p:nvSpPr>
          <p:spPr bwMode="auto">
            <a:xfrm>
              <a:off x="884" y="3702"/>
              <a:ext cx="1334" cy="4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0000"/>
                </a:buClr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 err="1" smtClean="0">
                  <a:solidFill>
                    <a:srgbClr val="FF0000"/>
                  </a:solidFill>
                  <a:latin typeface="Arial" charset="0"/>
                  <a:ea typeface="DejaVu LGC Sans" charset="0"/>
                  <a:cs typeface="DejaVu LGC Sans" charset="0"/>
                </a:rPr>
                <a:t>Abgeschnittener</a:t>
              </a:r>
              <a:r>
                <a:rPr lang="en-GB" dirty="0" smtClean="0">
                  <a:solidFill>
                    <a:srgbClr val="FF0000"/>
                  </a:solidFill>
                  <a:latin typeface="Arial" charset="0"/>
                  <a:ea typeface="DejaVu LGC Sans" charset="0"/>
                  <a:cs typeface="DejaVu LGC Sans" charset="0"/>
                </a:rPr>
                <a:t> </a:t>
              </a:r>
              <a:r>
                <a:rPr lang="en-GB" dirty="0" err="1" smtClean="0">
                  <a:solidFill>
                    <a:srgbClr val="FF0000"/>
                  </a:solidFill>
                  <a:latin typeface="Arial" charset="0"/>
                  <a:ea typeface="DejaVu LGC Sans" charset="0"/>
                  <a:cs typeface="DejaVu LGC Sans" charset="0"/>
                </a:rPr>
                <a:t>Suchraum</a:t>
              </a:r>
              <a:endParaRPr lang="en-GB" dirty="0">
                <a:solidFill>
                  <a:srgbClr val="FF0000"/>
                </a:solidFill>
                <a:latin typeface="Arial" charset="0"/>
                <a:ea typeface="DejaVu LGC Sans" charset="0"/>
                <a:cs typeface="DejaVu LGC Sans" charset="0"/>
              </a:endParaRPr>
            </a:p>
          </p:txBody>
        </p:sp>
      </p:grpSp>
      <p:sp>
        <p:nvSpPr>
          <p:cNvPr id="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56550" y="6400800"/>
            <a:ext cx="1008063" cy="26856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DE" sz="1200" dirty="0" smtClean="0"/>
              <a:t>13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811827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457200" y="253082"/>
            <a:ext cx="8229600" cy="655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Apriori-Verfahren</a:t>
            </a:r>
            <a:r>
              <a:rPr lang="en-GB" sz="36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(</a:t>
            </a:r>
            <a:r>
              <a:rPr lang="en-GB" sz="36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Prinzip</a:t>
            </a:r>
            <a:r>
              <a:rPr lang="en-GB" sz="36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</a:t>
            </a:r>
            <a:endParaRPr lang="en-GB" sz="36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141718"/>
              </p:ext>
            </p:extLst>
          </p:nvPr>
        </p:nvGraphicFramePr>
        <p:xfrm>
          <a:off x="306388" y="1543050"/>
          <a:ext cx="2286000" cy="200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" name="Document" r:id="rId5" imgW="2286000" imgH="2006600" progId="Word.Document.8">
                  <p:embed/>
                </p:oleObj>
              </mc:Choice>
              <mc:Fallback>
                <p:oleObj name="Document" r:id="rId5" imgW="2286000" imgH="2006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1543050"/>
                        <a:ext cx="2286000" cy="200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473784"/>
              </p:ext>
            </p:extLst>
          </p:nvPr>
        </p:nvGraphicFramePr>
        <p:xfrm>
          <a:off x="3208338" y="2097088"/>
          <a:ext cx="3325812" cy="212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0" name="Document" r:id="rId8" imgW="3327400" imgH="2006600" progId="Word.Document.8">
                  <p:embed/>
                </p:oleObj>
              </mc:Choice>
              <mc:Fallback>
                <p:oleObj name="Document" r:id="rId8" imgW="3327400" imgH="2006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338" y="2097088"/>
                        <a:ext cx="3325812" cy="212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035864"/>
              </p:ext>
            </p:extLst>
          </p:nvPr>
        </p:nvGraphicFramePr>
        <p:xfrm>
          <a:off x="4876800" y="4500563"/>
          <a:ext cx="380047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1" name="Document" r:id="rId11" imgW="3124200" imgH="838200" progId="Word.Document.8">
                  <p:embed/>
                </p:oleObj>
              </mc:Choice>
              <mc:Fallback>
                <p:oleObj name="Document" r:id="rId11" imgW="3124200" imgH="838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500563"/>
                        <a:ext cx="3800475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420938" y="1222598"/>
            <a:ext cx="2047397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1er-Artikelmengen‏</a:t>
            </a:r>
            <a:endParaRPr lang="en-GB" dirty="0">
              <a:solidFill>
                <a:srgbClr val="000000"/>
              </a:solidFill>
              <a:latin typeface="Tahoma" pitchFamily="32" charset="0"/>
              <a:ea typeface="DejaVu LGC Sans" charset="0"/>
              <a:cs typeface="DejaVu LGC Sans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027738" y="1949673"/>
            <a:ext cx="2350365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2er-Artikelmengen‏</a:t>
            </a:r>
            <a:endParaRPr lang="en-GB" dirty="0">
              <a:solidFill>
                <a:srgbClr val="000000"/>
              </a:solidFill>
              <a:latin typeface="Tahoma" pitchFamily="32" charset="0"/>
              <a:ea typeface="DejaVu LGC Sans" charset="0"/>
              <a:cs typeface="DejaVu LGC Sans" charset="0"/>
            </a:endParaRPr>
          </a:p>
          <a:p>
            <a:pPr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>
              <a:solidFill>
                <a:srgbClr val="000000"/>
              </a:solidFill>
              <a:latin typeface="Tahoma" pitchFamily="32" charset="0"/>
              <a:ea typeface="DejaVu LGC Sans" charset="0"/>
              <a:cs typeface="DejaVu LGC Sans" charset="0"/>
            </a:endParaRPr>
          </a:p>
          <a:p>
            <a:pPr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(Cola und </a:t>
            </a:r>
            <a:r>
              <a:rPr lang="en-GB" dirty="0" err="1" smtClean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Eier</a:t>
            </a:r>
            <a:r>
              <a:rPr lang="en-GB" dirty="0" smtClean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nicht</a:t>
            </a:r>
            <a:r>
              <a:rPr lang="en-GB" dirty="0" smtClean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/>
            </a:r>
            <a:br>
              <a:rPr lang="en-GB" dirty="0" smtClean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</a:br>
            <a:r>
              <a:rPr lang="en-GB" dirty="0" smtClean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mehr</a:t>
            </a:r>
            <a:r>
              <a:rPr lang="en-GB" dirty="0" smtClean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berücksichtigt</a:t>
            </a:r>
            <a:r>
              <a:rPr lang="en-GB" dirty="0" smtClean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)</a:t>
            </a:r>
            <a:endParaRPr lang="en-GB" dirty="0">
              <a:solidFill>
                <a:srgbClr val="000000"/>
              </a:solidFill>
              <a:latin typeface="Tahoma" pitchFamily="32" charset="0"/>
              <a:ea typeface="DejaVu LGC Sans" charset="0"/>
              <a:cs typeface="DejaVu LGC Sans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665913" y="3965798"/>
            <a:ext cx="2050796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3er-Artikelmengen</a:t>
            </a:r>
            <a:endParaRPr lang="en-GB" dirty="0">
              <a:solidFill>
                <a:srgbClr val="000000"/>
              </a:solidFill>
              <a:latin typeface="Tahoma" pitchFamily="32" charset="0"/>
              <a:ea typeface="DejaVu LGC Sans" charset="0"/>
              <a:cs typeface="DejaVu LGC Sans" charset="0"/>
            </a:endParaRP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5410200" y="3965798"/>
            <a:ext cx="304800" cy="304800"/>
          </a:xfrm>
          <a:prstGeom prst="line">
            <a:avLst/>
          </a:prstGeom>
          <a:noFill/>
          <a:ln w="73080">
            <a:solidFill>
              <a:srgbClr val="CC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2819400" y="1908398"/>
            <a:ext cx="304800" cy="304800"/>
          </a:xfrm>
          <a:prstGeom prst="line">
            <a:avLst/>
          </a:prstGeom>
          <a:noFill/>
          <a:ln w="73080">
            <a:solidFill>
              <a:srgbClr val="CC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6934200" y="5337398"/>
            <a:ext cx="304800" cy="304800"/>
          </a:xfrm>
          <a:prstGeom prst="line">
            <a:avLst/>
          </a:prstGeom>
          <a:noFill/>
          <a:ln w="38160" cap="rnd">
            <a:solidFill>
              <a:srgbClr val="CC000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12738" y="3759423"/>
            <a:ext cx="1569959" cy="371513"/>
          </a:xfrm>
          <a:prstGeom prst="rect">
            <a:avLst/>
          </a:prstGeom>
          <a:solidFill>
            <a:srgbClr val="FFFF99"/>
          </a:solidFill>
          <a:ln w="158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minsup</a:t>
            </a:r>
            <a:r>
              <a:rPr lang="en-GB" dirty="0" smtClean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= </a:t>
            </a:r>
            <a:r>
              <a:rPr lang="en-GB" dirty="0" smtClean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3/5</a:t>
            </a:r>
            <a:endParaRPr lang="en-GB" dirty="0">
              <a:solidFill>
                <a:srgbClr val="000000"/>
              </a:solidFill>
              <a:latin typeface="Tahoma" pitchFamily="32" charset="0"/>
              <a:ea typeface="DejaVu LGC Sans" charset="0"/>
              <a:cs typeface="DejaVu LGC Sans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53878" y="5900484"/>
            <a:ext cx="68407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305FF"/>
                </a:solidFill>
                <a:latin typeface="Helvetica" charset="0"/>
              </a:rPr>
              <a:t>Rakesh Agrawal, Ramakrishnan </a:t>
            </a:r>
            <a:r>
              <a:rPr lang="en-US" sz="1400" dirty="0" err="1">
                <a:solidFill>
                  <a:srgbClr val="0305FF"/>
                </a:solidFill>
                <a:latin typeface="Helvetica" charset="0"/>
              </a:rPr>
              <a:t>Srikant</a:t>
            </a:r>
            <a:r>
              <a:rPr lang="en-US" sz="1400" dirty="0">
                <a:solidFill>
                  <a:srgbClr val="0305FF"/>
                </a:solidFill>
                <a:latin typeface="Helvetica" charset="0"/>
              </a:rPr>
              <a:t>: </a:t>
            </a:r>
            <a:r>
              <a:rPr lang="en-US" sz="1400" i="1" dirty="0">
                <a:solidFill>
                  <a:srgbClr val="0305FF"/>
                </a:solidFill>
                <a:latin typeface="Helvetica" charset="0"/>
              </a:rPr>
              <a:t>Fast Algorithms for Mining Association Rules.</a:t>
            </a:r>
            <a:r>
              <a:rPr lang="en-US" sz="1400" dirty="0">
                <a:solidFill>
                  <a:srgbClr val="0305FF"/>
                </a:solidFill>
                <a:latin typeface="Helvetica" charset="0"/>
              </a:rPr>
              <a:t> In: </a:t>
            </a:r>
            <a:r>
              <a:rPr lang="en-US" sz="1400" dirty="0" smtClean="0">
                <a:solidFill>
                  <a:srgbClr val="0305FF"/>
                </a:solidFill>
                <a:latin typeface="Helvetica" charset="0"/>
              </a:rPr>
              <a:t>Proc. 20th </a:t>
            </a:r>
            <a:r>
              <a:rPr lang="en-US" sz="1400" dirty="0">
                <a:solidFill>
                  <a:srgbClr val="0305FF"/>
                </a:solidFill>
                <a:latin typeface="Helvetica" charset="0"/>
              </a:rPr>
              <a:t>International Conference on Very Large Data Bases. </a:t>
            </a:r>
            <a:r>
              <a:rPr lang="en-US" sz="1400" dirty="0" smtClean="0">
                <a:solidFill>
                  <a:srgbClr val="0305FF"/>
                </a:solidFill>
                <a:latin typeface="Helvetica" charset="0"/>
              </a:rPr>
              <a:t/>
            </a:r>
            <a:br>
              <a:rPr lang="en-US" sz="1400" dirty="0" smtClean="0">
                <a:solidFill>
                  <a:srgbClr val="0305FF"/>
                </a:solidFill>
                <a:latin typeface="Helvetica" charset="0"/>
              </a:rPr>
            </a:br>
            <a:r>
              <a:rPr lang="en-US" sz="1400" dirty="0" smtClean="0">
                <a:solidFill>
                  <a:srgbClr val="0305FF"/>
                </a:solidFill>
                <a:latin typeface="Helvetica" charset="0"/>
              </a:rPr>
              <a:t>Morgan </a:t>
            </a:r>
            <a:r>
              <a:rPr lang="en-US" sz="1400" dirty="0">
                <a:solidFill>
                  <a:srgbClr val="0305FF"/>
                </a:solidFill>
                <a:latin typeface="Helvetica" charset="0"/>
              </a:rPr>
              <a:t>Kaufmann Publishers Inc., </a:t>
            </a:r>
            <a:r>
              <a:rPr lang="en-US" sz="1400" b="1" dirty="0" smtClean="0">
                <a:solidFill>
                  <a:srgbClr val="FF0000"/>
                </a:solidFill>
                <a:latin typeface="Helvetica" charset="0"/>
              </a:rPr>
              <a:t>1994</a:t>
            </a:r>
            <a:endParaRPr lang="en-US" sz="1400" b="1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56550" y="6400800"/>
            <a:ext cx="1008063" cy="26856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DE" sz="1200" dirty="0" smtClean="0"/>
              <a:t>14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6965164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57200" y="130175"/>
            <a:ext cx="8229600" cy="70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Apriori-Verfahren</a:t>
            </a:r>
            <a:r>
              <a:rPr lang="en-GB" sz="4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(</a:t>
            </a:r>
            <a:r>
              <a:rPr lang="en-GB" sz="4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Prinzip</a:t>
            </a:r>
            <a:r>
              <a:rPr lang="en-GB" sz="4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</a:t>
            </a:r>
            <a:endParaRPr lang="en-GB" sz="4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838200" y="1447800"/>
            <a:ext cx="7239000" cy="502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8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=</a:t>
            </a:r>
            <a:r>
              <a:rPr lang="en-GB" sz="28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{</a:t>
            </a:r>
            <a:r>
              <a:rPr lang="en-GB" sz="2800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abc</a:t>
            </a:r>
            <a:r>
              <a:rPr lang="en-GB" sz="28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800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abd</a:t>
            </a:r>
            <a:r>
              <a:rPr lang="en-GB" sz="28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800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acd</a:t>
            </a:r>
            <a:r>
              <a:rPr lang="en-GB" sz="28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, ace, </a:t>
            </a:r>
            <a:r>
              <a:rPr lang="en-GB" sz="2800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bcd</a:t>
            </a:r>
            <a:r>
              <a:rPr lang="en-GB" sz="28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}</a:t>
            </a:r>
          </a:p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i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Self-Join</a:t>
            </a: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: </a:t>
            </a:r>
            <a:r>
              <a:rPr lang="en-GB" sz="2800" i="1" dirty="0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i="1" baseline="-25000" dirty="0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800" i="1" dirty="0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⋈ L</a:t>
            </a:r>
            <a:r>
              <a:rPr lang="en-GB" sz="2800" i="1" baseline="-25000" dirty="0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3</a:t>
            </a:r>
            <a:endParaRPr lang="en-GB" sz="2800" i="1" baseline="-25000" dirty="0">
              <a:solidFill>
                <a:schemeClr val="accent2"/>
              </a:solidFill>
              <a:ea typeface="DejaVu LGC Sans" charset="0"/>
              <a:cs typeface="DejaVu LGC Sans" charset="0"/>
            </a:endParaRPr>
          </a:p>
          <a:p>
            <a:pPr marL="741363" lvl="1" indent="-284163">
              <a:lnSpc>
                <a:spcPct val="130000"/>
              </a:lnSpc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abcd</a:t>
            </a:r>
            <a:r>
              <a:rPr lang="en-GB" sz="2200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 </a:t>
            </a:r>
            <a:r>
              <a:rPr lang="en-GB" sz="22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aus</a:t>
            </a:r>
            <a:r>
              <a:rPr lang="en-GB" sz="22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200" b="1" i="1" dirty="0" err="1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abc</a:t>
            </a:r>
            <a:r>
              <a:rPr lang="en-GB" sz="2200" b="1" dirty="0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2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und </a:t>
            </a:r>
            <a:r>
              <a:rPr lang="en-GB" sz="22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abd</a:t>
            </a:r>
            <a:endParaRPr lang="en-GB" sz="2200" b="1" i="1" dirty="0">
              <a:solidFill>
                <a:schemeClr val="accent2"/>
              </a:solidFill>
              <a:ea typeface="DejaVu LGC Sans" charset="0"/>
              <a:cs typeface="DejaVu LGC Sans" charset="0"/>
            </a:endParaRPr>
          </a:p>
          <a:p>
            <a:pPr marL="741363" lvl="1" indent="-284163">
              <a:lnSpc>
                <a:spcPct val="130000"/>
              </a:lnSpc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acde</a:t>
            </a:r>
            <a:r>
              <a:rPr lang="en-GB" sz="22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 </a:t>
            </a:r>
            <a:r>
              <a:rPr lang="en-GB" sz="22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und </a:t>
            </a:r>
            <a:r>
              <a:rPr lang="en-GB" sz="2200" b="1" i="1" dirty="0" err="1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acd</a:t>
            </a:r>
            <a:r>
              <a:rPr lang="en-GB" sz="22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und </a:t>
            </a:r>
            <a:r>
              <a:rPr lang="en-GB" sz="2200" b="1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ace</a:t>
            </a:r>
          </a:p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Beschneidung</a:t>
            </a:r>
            <a:r>
              <a:rPr lang="en-GB" sz="2800" b="1" i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: </a:t>
            </a:r>
          </a:p>
          <a:p>
            <a:pPr marL="741363" lvl="1" indent="-284163">
              <a:lnSpc>
                <a:spcPct val="130000"/>
              </a:lnSpc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b="1" i="1" dirty="0" err="1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acde</a:t>
            </a:r>
            <a:r>
              <a:rPr lang="en-GB" sz="22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entfernt</a:t>
            </a:r>
            <a:r>
              <a:rPr lang="en-GB" sz="22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2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weil</a:t>
            </a:r>
            <a:r>
              <a:rPr lang="en-GB" sz="22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200" b="1" i="1" dirty="0" err="1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ade</a:t>
            </a:r>
            <a:r>
              <a:rPr lang="en-GB" sz="22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nicht</a:t>
            </a:r>
            <a:r>
              <a:rPr lang="en-GB" sz="22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in </a:t>
            </a:r>
            <a:r>
              <a:rPr lang="en-GB" sz="2200" b="1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200" b="1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3</a:t>
            </a:r>
          </a:p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800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4</a:t>
            </a:r>
            <a:r>
              <a:rPr lang="en-GB" sz="28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={</a:t>
            </a:r>
            <a:r>
              <a:rPr lang="en-GB" sz="2800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abcd</a:t>
            </a:r>
            <a:r>
              <a:rPr lang="en-GB" sz="28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}</a:t>
            </a: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6203950" y="2433639"/>
            <a:ext cx="2527300" cy="1068388"/>
            <a:chOff x="3908" y="1533"/>
            <a:chExt cx="1592" cy="673"/>
          </a:xfrm>
        </p:grpSpPr>
        <p:sp>
          <p:nvSpPr>
            <p:cNvPr id="24580" name="Text Box 4"/>
            <p:cNvSpPr txBox="1">
              <a:spLocks noChangeArrowheads="1"/>
            </p:cNvSpPr>
            <p:nvPr/>
          </p:nvSpPr>
          <p:spPr bwMode="auto">
            <a:xfrm>
              <a:off x="3908" y="1533"/>
              <a:ext cx="701" cy="232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a,c,</a:t>
              </a: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d}</a:t>
              </a:r>
            </a:p>
          </p:txBody>
        </p:sp>
        <p:sp>
          <p:nvSpPr>
            <p:cNvPr id="24581" name="Text Box 5"/>
            <p:cNvSpPr txBox="1">
              <a:spLocks noChangeArrowheads="1"/>
            </p:cNvSpPr>
            <p:nvPr/>
          </p:nvSpPr>
          <p:spPr bwMode="auto">
            <a:xfrm>
              <a:off x="4803" y="1533"/>
              <a:ext cx="697" cy="232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a,c,</a:t>
              </a: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e}</a:t>
              </a:r>
            </a:p>
          </p:txBody>
        </p:sp>
        <p:sp>
          <p:nvSpPr>
            <p:cNvPr id="24582" name="Line 6"/>
            <p:cNvSpPr>
              <a:spLocks noChangeShapeType="1"/>
            </p:cNvSpPr>
            <p:nvPr/>
          </p:nvSpPr>
          <p:spPr bwMode="auto">
            <a:xfrm>
              <a:off x="4368" y="1764"/>
              <a:ext cx="240" cy="210"/>
            </a:xfrm>
            <a:prstGeom prst="line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3" name="Line 7"/>
            <p:cNvSpPr>
              <a:spLocks noChangeShapeType="1"/>
            </p:cNvSpPr>
            <p:nvPr/>
          </p:nvSpPr>
          <p:spPr bwMode="auto">
            <a:xfrm flipH="1">
              <a:off x="4734" y="1764"/>
              <a:ext cx="259" cy="210"/>
            </a:xfrm>
            <a:prstGeom prst="line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4307" y="1974"/>
              <a:ext cx="851" cy="232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 dirty="0" err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a,c,d,e</a:t>
              </a:r>
              <a:r>
                <a:rPr lang="en-GB" b="1" dirty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}</a:t>
              </a:r>
            </a:p>
          </p:txBody>
        </p:sp>
      </p:grpSp>
      <p:grpSp>
        <p:nvGrpSpPr>
          <p:cNvPr id="24585" name="Group 9"/>
          <p:cNvGrpSpPr>
            <a:grpSpLocks/>
          </p:cNvGrpSpPr>
          <p:nvPr/>
        </p:nvGrpSpPr>
        <p:grpSpPr bwMode="auto">
          <a:xfrm>
            <a:off x="6173788" y="3544888"/>
            <a:ext cx="2811462" cy="823912"/>
            <a:chOff x="3889" y="2233"/>
            <a:chExt cx="1771" cy="519"/>
          </a:xfrm>
        </p:grpSpPr>
        <p:sp>
          <p:nvSpPr>
            <p:cNvPr id="24586" name="Line 10"/>
            <p:cNvSpPr>
              <a:spLocks noChangeShapeType="1"/>
            </p:cNvSpPr>
            <p:nvPr/>
          </p:nvSpPr>
          <p:spPr bwMode="auto">
            <a:xfrm flipH="1">
              <a:off x="4093" y="2233"/>
              <a:ext cx="368" cy="285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Line 11"/>
            <p:cNvSpPr>
              <a:spLocks noChangeShapeType="1"/>
            </p:cNvSpPr>
            <p:nvPr/>
          </p:nvSpPr>
          <p:spPr bwMode="auto">
            <a:xfrm flipH="1">
              <a:off x="4459" y="2236"/>
              <a:ext cx="129" cy="282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Line 12"/>
            <p:cNvSpPr>
              <a:spLocks noChangeShapeType="1"/>
            </p:cNvSpPr>
            <p:nvPr/>
          </p:nvSpPr>
          <p:spPr bwMode="auto">
            <a:xfrm>
              <a:off x="4840" y="2236"/>
              <a:ext cx="422" cy="285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3889" y="2521"/>
              <a:ext cx="428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8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acd</a:t>
              </a:r>
            </a:p>
          </p:txBody>
        </p:sp>
        <p:sp>
          <p:nvSpPr>
            <p:cNvPr id="24590" name="Rectangle 14"/>
            <p:cNvSpPr>
              <a:spLocks noChangeArrowheads="1"/>
            </p:cNvSpPr>
            <p:nvPr/>
          </p:nvSpPr>
          <p:spPr bwMode="auto">
            <a:xfrm>
              <a:off x="4322" y="2521"/>
              <a:ext cx="402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8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ace</a:t>
              </a:r>
            </a:p>
          </p:txBody>
        </p:sp>
        <p:sp>
          <p:nvSpPr>
            <p:cNvPr id="24591" name="Rectangle 15"/>
            <p:cNvSpPr>
              <a:spLocks noChangeArrowheads="1"/>
            </p:cNvSpPr>
            <p:nvPr/>
          </p:nvSpPr>
          <p:spPr bwMode="auto">
            <a:xfrm>
              <a:off x="4747" y="2521"/>
              <a:ext cx="515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8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ade</a:t>
              </a:r>
            </a:p>
          </p:txBody>
        </p:sp>
        <p:sp>
          <p:nvSpPr>
            <p:cNvPr id="24592" name="Rectangle 16"/>
            <p:cNvSpPr>
              <a:spLocks noChangeArrowheads="1"/>
            </p:cNvSpPr>
            <p:nvPr/>
          </p:nvSpPr>
          <p:spPr bwMode="auto">
            <a:xfrm>
              <a:off x="5147" y="2518"/>
              <a:ext cx="515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8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cde</a:t>
              </a:r>
            </a:p>
          </p:txBody>
        </p:sp>
        <p:sp>
          <p:nvSpPr>
            <p:cNvPr id="24593" name="Line 17"/>
            <p:cNvSpPr>
              <a:spLocks noChangeShapeType="1"/>
            </p:cNvSpPr>
            <p:nvPr/>
          </p:nvSpPr>
          <p:spPr bwMode="auto">
            <a:xfrm>
              <a:off x="4755" y="2236"/>
              <a:ext cx="105" cy="285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94" name="Group 18"/>
          <p:cNvGrpSpPr>
            <a:grpSpLocks/>
          </p:cNvGrpSpPr>
          <p:nvPr/>
        </p:nvGrpSpPr>
        <p:grpSpPr bwMode="auto">
          <a:xfrm>
            <a:off x="6389688" y="4251325"/>
            <a:ext cx="1597025" cy="373063"/>
            <a:chOff x="4025" y="2678"/>
            <a:chExt cx="1006" cy="235"/>
          </a:xfrm>
        </p:grpSpPr>
        <p:sp>
          <p:nvSpPr>
            <p:cNvPr id="24595" name="Text Box 19"/>
            <p:cNvSpPr txBox="1">
              <a:spLocks noChangeArrowheads="1"/>
            </p:cNvSpPr>
            <p:nvPr/>
          </p:nvSpPr>
          <p:spPr bwMode="auto">
            <a:xfrm>
              <a:off x="4025" y="2682"/>
              <a:ext cx="205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Symbol" pitchFamily="16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0000"/>
                  </a:solidFill>
                  <a:latin typeface="Symbol" pitchFamily="16" charset="2"/>
                  <a:ea typeface="DejaVu LGC Sans" charset="0"/>
                  <a:cs typeface="DejaVu LGC Sans" charset="0"/>
                </a:rPr>
                <a:t></a:t>
              </a:r>
            </a:p>
          </p:txBody>
        </p:sp>
        <p:sp>
          <p:nvSpPr>
            <p:cNvPr id="24596" name="Text Box 20"/>
            <p:cNvSpPr txBox="1">
              <a:spLocks noChangeArrowheads="1"/>
            </p:cNvSpPr>
            <p:nvPr/>
          </p:nvSpPr>
          <p:spPr bwMode="auto">
            <a:xfrm>
              <a:off x="4408" y="2682"/>
              <a:ext cx="205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Symbol" pitchFamily="16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0000"/>
                  </a:solidFill>
                  <a:latin typeface="Symbol" pitchFamily="16" charset="2"/>
                  <a:ea typeface="DejaVu LGC Sans" charset="0"/>
                  <a:cs typeface="DejaVu LGC Sans" charset="0"/>
                </a:rPr>
                <a:t></a:t>
              </a:r>
            </a:p>
          </p:txBody>
        </p:sp>
        <p:sp>
          <p:nvSpPr>
            <p:cNvPr id="24597" name="Text Box 21"/>
            <p:cNvSpPr txBox="1">
              <a:spLocks noChangeArrowheads="1"/>
            </p:cNvSpPr>
            <p:nvPr/>
          </p:nvSpPr>
          <p:spPr bwMode="auto">
            <a:xfrm>
              <a:off x="4809" y="2678"/>
              <a:ext cx="222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X</a:t>
              </a:r>
            </a:p>
          </p:txBody>
        </p:sp>
      </p:grp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6372200" y="3112641"/>
            <a:ext cx="2133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X</a:t>
            </a:r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56550" y="6400800"/>
            <a:ext cx="1008063" cy="26856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DE" sz="1200" dirty="0" smtClean="0"/>
              <a:t>15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093973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457200" y="277813"/>
            <a:ext cx="8458200" cy="5588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Definition: </a:t>
            </a:r>
            <a:r>
              <a:rPr lang="en-GB" sz="36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Assoziationsregel</a:t>
            </a:r>
            <a:endParaRPr lang="en-GB" sz="36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57200" y="1268760"/>
            <a:ext cx="8229600" cy="535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Sei</a:t>
            </a: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D</a:t>
            </a:r>
            <a:r>
              <a:rPr lang="en-GB" sz="2800" dirty="0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eine</a:t>
            </a: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Datenbasis</a:t>
            </a: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von </a:t>
            </a: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err="1" smtClean="0">
                <a:solidFill>
                  <a:srgbClr val="0305FF"/>
                </a:solidFill>
                <a:ea typeface="DejaVu LGC Sans" charset="0"/>
                <a:cs typeface="DejaVu LGC Sans" charset="0"/>
              </a:rPr>
              <a:t>Transaktionen</a:t>
            </a:r>
            <a:endParaRPr lang="en-GB" sz="2800" dirty="0">
              <a:solidFill>
                <a:srgbClr val="0305FF"/>
              </a:solidFill>
              <a:ea typeface="DejaVu LGC Sans" charset="0"/>
              <a:cs typeface="DejaVu LGC Sans" charset="0"/>
            </a:endParaRP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Clr>
                <a:srgbClr val="FF0000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FF0000"/>
              </a:solidFill>
              <a:ea typeface="DejaVu LGC Sans" charset="0"/>
              <a:cs typeface="DejaVu LGC Sans" charset="0"/>
            </a:endParaRP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 smtClean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err="1" smtClean="0">
                <a:ea typeface="DejaVu LGC Sans" charset="0"/>
                <a:cs typeface="DejaVu LGC Sans" charset="0"/>
              </a:rPr>
              <a:t>Sei</a:t>
            </a:r>
            <a:r>
              <a:rPr lang="en-GB" sz="2800" dirty="0" smtClean="0">
                <a:ea typeface="DejaVu LGC Sans" charset="0"/>
                <a:cs typeface="DejaVu LGC Sans" charset="0"/>
              </a:rPr>
              <a:t> 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I</a:t>
            </a:r>
            <a:r>
              <a:rPr lang="en-GB" sz="2800" dirty="0" smtClean="0">
                <a:ea typeface="DejaVu LGC Sans" charset="0"/>
                <a:cs typeface="DejaVu LGC Sans" charset="0"/>
              </a:rPr>
              <a:t> die </a:t>
            </a:r>
            <a:r>
              <a:rPr lang="en-GB" sz="2800" dirty="0" err="1" smtClean="0">
                <a:ea typeface="DejaVu LGC Sans" charset="0"/>
                <a:cs typeface="DejaVu LGC Sans" charset="0"/>
              </a:rPr>
              <a:t>Artikelmenge</a:t>
            </a:r>
            <a:r>
              <a:rPr lang="en-GB" sz="2800" dirty="0" smtClean="0">
                <a:ea typeface="DejaVu LGC Sans" charset="0"/>
                <a:cs typeface="DejaVu LGC Sans" charset="0"/>
              </a:rPr>
              <a:t> in der DB, </a:t>
            </a:r>
            <a:r>
              <a:rPr lang="en-GB" sz="2800" dirty="0" err="1" smtClean="0">
                <a:ea typeface="DejaVu LGC Sans" charset="0"/>
                <a:cs typeface="DejaVu LGC Sans" charset="0"/>
              </a:rPr>
              <a:t>z.B</a:t>
            </a:r>
            <a:r>
              <a:rPr lang="en-GB" sz="2800" dirty="0" smtClean="0">
                <a:ea typeface="DejaVu LGC Sans" charset="0"/>
                <a:cs typeface="DejaVu LGC Sans" charset="0"/>
              </a:rPr>
              <a:t>.: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I={A,B,C,D,E,F}</a:t>
            </a: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 smtClean="0">
              <a:ea typeface="DejaVu LGC Sans" charset="0"/>
              <a:cs typeface="DejaVu LGC Sans" charset="0"/>
            </a:endParaRP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err="1" smtClean="0">
                <a:ea typeface="DejaVu LGC Sans" charset="0"/>
                <a:cs typeface="DejaVu LGC Sans" charset="0"/>
              </a:rPr>
              <a:t>Eine</a:t>
            </a:r>
            <a:r>
              <a:rPr lang="en-GB" sz="2800" dirty="0" smtClean="0">
                <a:ea typeface="DejaVu LGC Sans" charset="0"/>
                <a:cs typeface="DejaVu LGC Sans" charset="0"/>
              </a:rPr>
              <a:t> Regel </a:t>
            </a:r>
            <a:r>
              <a:rPr lang="en-GB" sz="2800" dirty="0" err="1" smtClean="0">
                <a:ea typeface="DejaVu LGC Sans" charset="0"/>
                <a:cs typeface="DejaVu LGC Sans" charset="0"/>
              </a:rPr>
              <a:t>ist</a:t>
            </a:r>
            <a:r>
              <a:rPr lang="en-GB" sz="2800" dirty="0" smtClean="0">
                <a:ea typeface="DejaVu LGC Sans" charset="0"/>
                <a:cs typeface="DejaVu LGC Sans" charset="0"/>
              </a:rPr>
              <a:t> </a:t>
            </a:r>
            <a:r>
              <a:rPr lang="en-GB" sz="2800" dirty="0" err="1" smtClean="0">
                <a:ea typeface="DejaVu LGC Sans" charset="0"/>
                <a:cs typeface="DejaVu LGC Sans" charset="0"/>
              </a:rPr>
              <a:t>definiert</a:t>
            </a:r>
            <a:r>
              <a:rPr lang="en-GB" sz="2800" dirty="0" smtClean="0">
                <a:ea typeface="DejaVu LGC Sans" charset="0"/>
                <a:cs typeface="DejaVu LGC Sans" charset="0"/>
              </a:rPr>
              <a:t> </a:t>
            </a:r>
            <a:r>
              <a:rPr lang="en-GB" sz="2800" dirty="0" err="1" smtClean="0">
                <a:ea typeface="DejaVu LGC Sans" charset="0"/>
                <a:cs typeface="DejaVu LGC Sans" charset="0"/>
              </a:rPr>
              <a:t>durch</a:t>
            </a:r>
            <a:r>
              <a:rPr lang="en-GB" sz="2800" dirty="0" smtClean="0">
                <a:ea typeface="DejaVu LGC Sans" charset="0"/>
                <a:cs typeface="DejaVu LGC Sans" charset="0"/>
              </a:rPr>
              <a:t>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X 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  <a:sym typeface="Wingdings" pitchFamily="2" charset="2"/>
              </a:rPr>
              <a:t>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Y</a:t>
            </a:r>
            <a:r>
              <a:rPr lang="en-GB" sz="2800" dirty="0">
                <a:ea typeface="DejaVu LGC Sans" charset="0"/>
                <a:cs typeface="DejaVu LGC Sans" charset="0"/>
              </a:rPr>
              <a:t>, </a:t>
            </a:r>
            <a:r>
              <a:rPr lang="en-GB" sz="2800" dirty="0" smtClean="0">
                <a:ea typeface="DejaVu LGC Sans" charset="0"/>
                <a:cs typeface="DejaVu LGC Sans" charset="0"/>
              </a:rPr>
              <a:t/>
            </a:r>
            <a:br>
              <a:rPr lang="en-GB" sz="2800" dirty="0" smtClean="0">
                <a:ea typeface="DejaVu LGC Sans" charset="0"/>
                <a:cs typeface="DejaVu LGC Sans" charset="0"/>
              </a:rPr>
            </a:br>
            <a:r>
              <a:rPr lang="en-GB" sz="2800" dirty="0" err="1" smtClean="0">
                <a:ea typeface="DejaVu LGC Sans" charset="0"/>
                <a:cs typeface="DejaVu LGC Sans" charset="0"/>
              </a:rPr>
              <a:t>wobei</a:t>
            </a:r>
            <a:r>
              <a:rPr lang="en-GB" sz="2800" dirty="0" smtClean="0">
                <a:ea typeface="DejaVu LGC Sans" charset="0"/>
                <a:cs typeface="DejaVu LGC Sans" charset="0"/>
              </a:rPr>
              <a:t>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X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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I</a:t>
            </a:r>
            <a:r>
              <a:rPr lang="en-GB" sz="2800" dirty="0">
                <a:ea typeface="DejaVu LGC Sans" charset="0"/>
                <a:cs typeface="DejaVu LGC Sans" charset="0"/>
              </a:rPr>
              <a:t>,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Y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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I</a:t>
            </a:r>
            <a:r>
              <a:rPr lang="en-GB" sz="2800" dirty="0">
                <a:ea typeface="DejaVu LGC Sans" charset="0"/>
                <a:cs typeface="DejaVu LGC Sans" charset="0"/>
              </a:rPr>
              <a:t>,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X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≠</a:t>
            </a:r>
            <a:r>
              <a:rPr lang="en-GB" sz="2800" dirty="0">
                <a:ea typeface="DejaVu LGC Sans" charset="0"/>
                <a:cs typeface="DejaVu LGC Sans" charset="0"/>
              </a:rPr>
              <a:t>, 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Y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≠</a:t>
            </a:r>
            <a:r>
              <a:rPr lang="en-GB" sz="2800" dirty="0">
                <a:ea typeface="DejaVu LGC Sans" charset="0"/>
                <a:cs typeface="DejaVu LGC Sans" charset="0"/>
              </a:rPr>
              <a:t>, </a:t>
            </a:r>
            <a:r>
              <a:rPr lang="en-GB" sz="2800" dirty="0" smtClean="0">
                <a:ea typeface="DejaVu LGC Sans" charset="0"/>
                <a:cs typeface="DejaVu LGC Sans" charset="0"/>
              </a:rPr>
              <a:t>and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X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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Y=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</a:t>
            </a: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err="1" smtClean="0">
                <a:ea typeface="DejaVu LGC Sans" charset="0"/>
                <a:cs typeface="DejaVu LGC Sans" charset="0"/>
              </a:rPr>
              <a:t>Beispiel</a:t>
            </a:r>
            <a:r>
              <a:rPr lang="en-GB" sz="2400" dirty="0" smtClean="0">
                <a:ea typeface="DejaVu LGC Sans" charset="0"/>
                <a:cs typeface="DejaVu LGC Sans" charset="0"/>
              </a:rPr>
              <a:t>: </a:t>
            </a:r>
            <a:r>
              <a:rPr lang="en-GB" sz="2400" dirty="0">
                <a:ea typeface="DejaVu LGC Sans" charset="0"/>
                <a:cs typeface="DejaVu LGC Sans" charset="0"/>
              </a:rPr>
              <a:t>{B,C} </a:t>
            </a:r>
            <a:r>
              <a:rPr lang="en-GB" sz="2400" dirty="0" smtClean="0">
                <a:latin typeface="Symbol" pitchFamily="16" charset="2"/>
                <a:ea typeface="DejaVu LGC Sans" charset="0"/>
                <a:cs typeface="DejaVu LGC Sans" charset="0"/>
                <a:sym typeface="Wingdings" pitchFamily="2" charset="2"/>
              </a:rPr>
              <a:t></a:t>
            </a:r>
            <a:r>
              <a:rPr lang="en-GB" sz="2400" dirty="0" smtClean="0">
                <a:ea typeface="DejaVu LGC Sans" charset="0"/>
                <a:cs typeface="DejaVu LGC Sans" charset="0"/>
              </a:rPr>
              <a:t> </a:t>
            </a:r>
            <a:r>
              <a:rPr lang="en-GB" sz="2400" dirty="0">
                <a:ea typeface="DejaVu LGC Sans" charset="0"/>
                <a:cs typeface="DejaVu LGC Sans" charset="0"/>
              </a:rPr>
              <a:t>{A} </a:t>
            </a:r>
            <a:r>
              <a:rPr lang="en-GB" sz="2400" dirty="0" err="1" smtClean="0">
                <a:ea typeface="DejaVu LGC Sans" charset="0"/>
                <a:cs typeface="DejaVu LGC Sans" charset="0"/>
              </a:rPr>
              <a:t>ist</a:t>
            </a:r>
            <a:r>
              <a:rPr lang="en-GB" sz="2400" dirty="0" smtClean="0">
                <a:ea typeface="DejaVu LGC Sans" charset="0"/>
                <a:cs typeface="DejaVu LGC Sans" charset="0"/>
              </a:rPr>
              <a:t> </a:t>
            </a:r>
            <a:r>
              <a:rPr lang="en-GB" sz="2400" dirty="0" err="1" smtClean="0">
                <a:ea typeface="DejaVu LGC Sans" charset="0"/>
                <a:cs typeface="DejaVu LGC Sans" charset="0"/>
              </a:rPr>
              <a:t>eine</a:t>
            </a:r>
            <a:r>
              <a:rPr lang="en-GB" sz="2400" dirty="0" smtClean="0">
                <a:ea typeface="DejaVu LGC Sans" charset="0"/>
                <a:cs typeface="DejaVu LGC Sans" charset="0"/>
              </a:rPr>
              <a:t> Regel</a:t>
            </a:r>
            <a:endParaRPr lang="en-GB" sz="2400" dirty="0">
              <a:ea typeface="DejaVu LGC Sans" charset="0"/>
              <a:cs typeface="DejaVu LGC Sans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500194"/>
              </p:ext>
            </p:extLst>
          </p:nvPr>
        </p:nvGraphicFramePr>
        <p:xfrm>
          <a:off x="3563888" y="1916832"/>
          <a:ext cx="2985492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99859"/>
                <a:gridCol w="10856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Transaction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Artikel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A, B, 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A, 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A, 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B, E, F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56550" y="6400800"/>
            <a:ext cx="1008063" cy="26856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DE" sz="1200" dirty="0" smtClean="0"/>
              <a:t>16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094395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395536" y="253082"/>
            <a:ext cx="8229600" cy="655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Definition: </a:t>
            </a:r>
            <a:r>
              <a:rPr lang="en-GB" sz="36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Bewertungsmaße</a:t>
            </a:r>
            <a:r>
              <a:rPr lang="en-GB" sz="36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für</a:t>
            </a:r>
            <a:r>
              <a:rPr lang="en-GB" sz="36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Regel</a:t>
            </a:r>
            <a:endParaRPr lang="en-GB" sz="36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677862" y="4164482"/>
            <a:ext cx="3978276" cy="2197100"/>
            <a:chOff x="3014" y="2512"/>
            <a:chExt cx="2506" cy="1384"/>
          </a:xfrm>
        </p:grpSpPr>
        <p:sp>
          <p:nvSpPr>
            <p:cNvPr id="38915" name="Text Box 3"/>
            <p:cNvSpPr txBox="1">
              <a:spLocks noChangeArrowheads="1"/>
            </p:cNvSpPr>
            <p:nvPr/>
          </p:nvSpPr>
          <p:spPr bwMode="auto">
            <a:xfrm>
              <a:off x="3016" y="2512"/>
              <a:ext cx="777" cy="2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0000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dirty="0" err="1" smtClean="0">
                  <a:solidFill>
                    <a:srgbClr val="FF0000"/>
                  </a:solidFill>
                  <a:ea typeface="DejaVu LGC Sans" charset="0"/>
                  <a:cs typeface="DejaVu LGC Sans" charset="0"/>
                </a:rPr>
                <a:t>Beispiel</a:t>
              </a:r>
              <a:r>
                <a:rPr lang="en-GB" sz="2400" dirty="0" smtClean="0">
                  <a:solidFill>
                    <a:srgbClr val="FF0000"/>
                  </a:solidFill>
                  <a:ea typeface="DejaVu LGC Sans" charset="0"/>
                  <a:cs typeface="DejaVu LGC Sans" charset="0"/>
                </a:rPr>
                <a:t>:</a:t>
              </a:r>
              <a:endParaRPr lang="en-GB" sz="2400" dirty="0">
                <a:solidFill>
                  <a:srgbClr val="FF0000"/>
                </a:solidFill>
                <a:ea typeface="DejaVu LGC Sans" charset="0"/>
                <a:cs typeface="DejaVu LGC Sans" charset="0"/>
              </a:endParaRPr>
            </a:p>
          </p:txBody>
        </p:sp>
        <p:graphicFrame>
          <p:nvGraphicFramePr>
            <p:cNvPr id="38916" name="Object 4"/>
            <p:cNvGraphicFramePr>
              <a:graphicFrameLocks noChangeAspect="1"/>
            </p:cNvGraphicFramePr>
            <p:nvPr/>
          </p:nvGraphicFramePr>
          <p:xfrm>
            <a:off x="3794" y="2545"/>
            <a:ext cx="1711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462" name="Equation" r:id="rId4" imgW="1434960" imgH="203040" progId="Equation.3">
                    <p:embed/>
                  </p:oleObj>
                </mc:Choice>
                <mc:Fallback>
                  <p:oleObj name="Equation" r:id="rId4" imgW="14349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4" y="2545"/>
                          <a:ext cx="1711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17" name="Object 5"/>
            <p:cNvGraphicFramePr>
              <a:graphicFrameLocks noChangeAspect="1"/>
            </p:cNvGraphicFramePr>
            <p:nvPr/>
          </p:nvGraphicFramePr>
          <p:xfrm>
            <a:off x="3060" y="2928"/>
            <a:ext cx="2460" cy="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463" r:id="rId6" imgW="4317840" imgH="787320" progId="Equation.3">
                    <p:embed/>
                  </p:oleObj>
                </mc:Choice>
                <mc:Fallback>
                  <p:oleObj r:id="rId6" imgW="4317840" imgH="787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0" y="2928"/>
                          <a:ext cx="2460" cy="4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18" name="Object 6"/>
            <p:cNvGraphicFramePr>
              <a:graphicFrameLocks noChangeAspect="1"/>
            </p:cNvGraphicFramePr>
            <p:nvPr/>
          </p:nvGraphicFramePr>
          <p:xfrm>
            <a:off x="3014" y="3456"/>
            <a:ext cx="2475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464" r:id="rId8" imgW="4470120" imgH="787320" progId="Equation.3">
                    <p:embed/>
                  </p:oleObj>
                </mc:Choice>
                <mc:Fallback>
                  <p:oleObj r:id="rId8" imgW="4470120" imgH="787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4" y="3456"/>
                          <a:ext cx="2475" cy="4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228600" y="1196752"/>
            <a:ext cx="4876800" cy="487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284163" indent="-284163">
              <a:spcBef>
                <a:spcPts val="450"/>
              </a:spcBef>
              <a:buClr>
                <a:srgbClr val="1F497D"/>
              </a:buClr>
              <a:buSzPct val="75000"/>
              <a:buFont typeface="Wingdings" charset="2"/>
              <a:buChar char="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400" dirty="0" err="1" smtClean="0">
                <a:solidFill>
                  <a:srgbClr val="0305FF"/>
                </a:solidFill>
                <a:latin typeface="+mn-lt"/>
                <a:ea typeface="DejaVu LGC Sans" charset="0"/>
                <a:cs typeface="DejaVu LGC Sans" charset="0"/>
              </a:rPr>
              <a:t>Unterstützung</a:t>
            </a:r>
            <a:r>
              <a:rPr lang="en-GB" sz="2400" dirty="0" smtClean="0">
                <a:solidFill>
                  <a:srgbClr val="0305FF"/>
                </a:solidFill>
                <a:latin typeface="+mn-lt"/>
                <a:ea typeface="DejaVu LGC Sans" charset="0"/>
                <a:cs typeface="DejaVu LGC Sans" charset="0"/>
              </a:rPr>
              <a:t>/Support</a:t>
            </a:r>
            <a:r>
              <a:rPr lang="en-GB" sz="2400" dirty="0" smtClean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s(.)</a:t>
            </a:r>
            <a:r>
              <a:rPr lang="en-GB" sz="2400" dirty="0" smtClean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‏</a:t>
            </a:r>
            <a:endParaRPr lang="en-GB" sz="2400" dirty="0">
              <a:solidFill>
                <a:srgbClr val="000000"/>
              </a:solidFill>
              <a:latin typeface="+mn-lt"/>
              <a:ea typeface="DejaVu LGC Sans" charset="0"/>
              <a:cs typeface="DejaVu LGC Sans" charset="0"/>
            </a:endParaRPr>
          </a:p>
          <a:p>
            <a:pPr marL="685800" lvl="1" indent="-228600">
              <a:spcBef>
                <a:spcPts val="400"/>
              </a:spcBef>
              <a:buClr>
                <a:srgbClr val="4F81BD"/>
              </a:buClr>
              <a:buSzPct val="65000"/>
              <a:buFont typeface="Wingdings" charset="2"/>
              <a:buChar char="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 err="1" smtClean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Anteil</a:t>
            </a:r>
            <a:r>
              <a:rPr lang="en-GB" sz="2000" dirty="0" smtClean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 der </a:t>
            </a:r>
            <a:r>
              <a:rPr lang="en-GB" sz="2000" dirty="0" err="1" smtClean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Transaktionen</a:t>
            </a:r>
            <a:r>
              <a:rPr lang="en-GB" sz="2000" dirty="0" smtClean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, </a:t>
            </a:r>
            <a:br>
              <a:rPr lang="en-GB" sz="2000" dirty="0" smtClean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</a:br>
            <a:r>
              <a:rPr lang="en-GB" sz="2000" dirty="0" smtClean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die </a:t>
            </a:r>
            <a:r>
              <a:rPr lang="en-GB" sz="2000" dirty="0" smtClean="0">
                <a:solidFill>
                  <a:schemeClr val="accent2"/>
                </a:solidFill>
                <a:latin typeface="+mn-lt"/>
                <a:ea typeface="DejaVu LGC Sans" charset="0"/>
                <a:cs typeface="DejaVu LGC Sans" charset="0"/>
              </a:rPr>
              <a:t>X</a:t>
            </a:r>
            <a:r>
              <a:rPr lang="en-GB" sz="2000" dirty="0" smtClean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 und </a:t>
            </a:r>
            <a:r>
              <a:rPr lang="en-GB" sz="2000" dirty="0" smtClean="0">
                <a:solidFill>
                  <a:schemeClr val="accent2"/>
                </a:solidFill>
                <a:latin typeface="+mn-lt"/>
                <a:ea typeface="DejaVu LGC Sans" charset="0"/>
                <a:cs typeface="DejaVu LGC Sans" charset="0"/>
              </a:rPr>
              <a:t>Y</a:t>
            </a:r>
            <a:r>
              <a:rPr lang="en-GB" sz="2000" dirty="0" smtClean="0">
                <a:latin typeface="+mn-lt"/>
                <a:ea typeface="DejaVu LGC Sans" charset="0"/>
                <a:cs typeface="DejaVu LGC Sans" charset="0"/>
              </a:rPr>
              <a:t> </a:t>
            </a:r>
            <a:r>
              <a:rPr lang="en-GB" sz="2000" dirty="0" err="1" smtClean="0">
                <a:latin typeface="+mn-lt"/>
                <a:ea typeface="DejaVu LGC Sans" charset="0"/>
                <a:cs typeface="DejaVu LGC Sans" charset="0"/>
              </a:rPr>
              <a:t>enthalten</a:t>
            </a:r>
            <a:endParaRPr lang="en-GB" sz="2000" dirty="0">
              <a:solidFill>
                <a:schemeClr val="accent2"/>
              </a:solidFill>
              <a:latin typeface="+mn-lt"/>
              <a:ea typeface="DejaVu LGC Sans" charset="0"/>
              <a:cs typeface="DejaVu LGC Sans" charset="0"/>
            </a:endParaRPr>
          </a:p>
          <a:p>
            <a:pPr marL="284163" indent="-284163">
              <a:spcBef>
                <a:spcPts val="450"/>
              </a:spcBef>
              <a:buClr>
                <a:srgbClr val="1F497D"/>
              </a:buClr>
              <a:buSzPct val="75000"/>
              <a:buFont typeface="Wingdings" charset="2"/>
              <a:buChar char="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400" dirty="0" err="1" smtClean="0">
                <a:solidFill>
                  <a:srgbClr val="0305FF"/>
                </a:solidFill>
                <a:latin typeface="+mn-lt"/>
                <a:ea typeface="DejaVu LGC Sans" charset="0"/>
                <a:cs typeface="DejaVu LGC Sans" charset="0"/>
              </a:rPr>
              <a:t>Konfidenz</a:t>
            </a:r>
            <a:r>
              <a:rPr lang="en-GB" sz="2400" dirty="0" smtClean="0">
                <a:solidFill>
                  <a:srgbClr val="0305FF"/>
                </a:solidFill>
                <a:latin typeface="+mn-lt"/>
                <a:ea typeface="DejaVu LGC Sans" charset="0"/>
                <a:cs typeface="DejaVu LGC Sans" charset="0"/>
              </a:rPr>
              <a:t>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c(.)</a:t>
            </a:r>
            <a:r>
              <a:rPr lang="en-GB" sz="2400" dirty="0" smtClean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 ‏</a:t>
            </a:r>
            <a:endParaRPr lang="en-GB" sz="2400" dirty="0">
              <a:solidFill>
                <a:srgbClr val="000000"/>
              </a:solidFill>
              <a:latin typeface="+mn-lt"/>
              <a:ea typeface="DejaVu LGC Sans" charset="0"/>
              <a:cs typeface="DejaVu LGC Sans" charset="0"/>
            </a:endParaRPr>
          </a:p>
          <a:p>
            <a:pPr marL="685800" lvl="1" indent="-228600">
              <a:spcBef>
                <a:spcPts val="400"/>
              </a:spcBef>
              <a:buClr>
                <a:srgbClr val="4F81BD"/>
              </a:buClr>
              <a:buSzPct val="65000"/>
              <a:buFont typeface="Wingdings" charset="2"/>
              <a:buChar char="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 err="1" smtClean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Maß</a:t>
            </a:r>
            <a:r>
              <a:rPr lang="en-GB" sz="2000" dirty="0" smtClean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, </a:t>
            </a:r>
            <a:r>
              <a:rPr lang="en-GB" sz="2000" dirty="0" err="1" smtClean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wie</a:t>
            </a:r>
            <a:r>
              <a:rPr lang="en-GB" sz="2000" dirty="0" smtClean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 oft </a:t>
            </a:r>
            <a:r>
              <a:rPr lang="en-GB" sz="2000" dirty="0" err="1" smtClean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Artikel</a:t>
            </a:r>
            <a:r>
              <a:rPr lang="en-GB" sz="2000" dirty="0" smtClean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Y</a:t>
            </a:r>
            <a:r>
              <a:rPr lang="en-GB" sz="2000" dirty="0" smtClean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/>
            </a:r>
            <a:br>
              <a:rPr lang="en-GB" sz="20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</a:br>
            <a:r>
              <a:rPr lang="en-GB" sz="2000" dirty="0" smtClean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in </a:t>
            </a:r>
            <a:r>
              <a:rPr lang="en-GB" sz="2000" dirty="0" err="1" smtClean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Transaktionen</a:t>
            </a:r>
            <a:r>
              <a:rPr lang="en-GB" sz="2000" dirty="0" smtClean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vorkommen</a:t>
            </a:r>
            <a:r>
              <a:rPr lang="en-GB" sz="2000" dirty="0" smtClean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, die </a:t>
            </a:r>
            <a:r>
              <a:rPr lang="en-GB" sz="2000" dirty="0" err="1" smtClean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auch</a:t>
            </a:r>
            <a:r>
              <a:rPr lang="en-GB" sz="2000" dirty="0" smtClean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X</a:t>
            </a:r>
            <a:r>
              <a:rPr lang="en-GB" sz="2000" dirty="0" smtClean="0">
                <a:latin typeface="+mn-lt"/>
                <a:ea typeface="DejaVu LGC Sans" charset="0"/>
                <a:cs typeface="DejaVu LGC Sans" charset="0"/>
              </a:rPr>
              <a:t> </a:t>
            </a:r>
            <a:r>
              <a:rPr lang="en-GB" sz="2000" dirty="0" err="1" smtClean="0">
                <a:latin typeface="+mn-lt"/>
                <a:ea typeface="DejaVu LGC Sans" charset="0"/>
                <a:cs typeface="DejaVu LGC Sans" charset="0"/>
              </a:rPr>
              <a:t>enthalten</a:t>
            </a:r>
            <a:endParaRPr lang="en-GB" sz="2000" dirty="0">
              <a:solidFill>
                <a:schemeClr val="accent2"/>
              </a:solidFill>
              <a:latin typeface="+mn-lt"/>
              <a:ea typeface="DejaVu LGC Sans" charset="0"/>
              <a:cs typeface="DejaVu LGC Sans" charset="0"/>
            </a:endParaRPr>
          </a:p>
        </p:txBody>
      </p:sp>
      <p:grpSp>
        <p:nvGrpSpPr>
          <p:cNvPr id="38920" name="Group 8"/>
          <p:cNvGrpSpPr>
            <a:grpSpLocks/>
          </p:cNvGrpSpPr>
          <p:nvPr/>
        </p:nvGrpSpPr>
        <p:grpSpPr bwMode="auto">
          <a:xfrm>
            <a:off x="5410200" y="1295400"/>
            <a:ext cx="3586163" cy="2151063"/>
            <a:chOff x="3408" y="816"/>
            <a:chExt cx="2259" cy="1355"/>
          </a:xfrm>
        </p:grpSpPr>
        <p:graphicFrame>
          <p:nvGraphicFramePr>
            <p:cNvPr id="38921" name="Object 9"/>
            <p:cNvGraphicFramePr>
              <a:graphicFrameLocks noChangeAspect="1"/>
            </p:cNvGraphicFramePr>
            <p:nvPr/>
          </p:nvGraphicFramePr>
          <p:xfrm>
            <a:off x="3408" y="816"/>
            <a:ext cx="2260" cy="1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465" r:id="rId11" imgW="3359338" imgH="2015504" progId="Word.Document.8">
                    <p:embed/>
                  </p:oleObj>
                </mc:Choice>
                <mc:Fallback>
                  <p:oleObj r:id="rId11" imgW="3359338" imgH="2015504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816"/>
                          <a:ext cx="2260" cy="1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922" name="Text Box 10"/>
            <p:cNvSpPr txBox="1">
              <a:spLocks noChangeArrowheads="1"/>
            </p:cNvSpPr>
            <p:nvPr/>
          </p:nvSpPr>
          <p:spPr bwMode="auto">
            <a:xfrm>
              <a:off x="3408" y="816"/>
              <a:ext cx="2260" cy="13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56550" y="6400800"/>
            <a:ext cx="1008063" cy="26856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DE" sz="1200" dirty="0" smtClean="0"/>
              <a:t>17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684431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457200" y="192089"/>
            <a:ext cx="8458200" cy="79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Mining von </a:t>
            </a:r>
            <a:r>
              <a:rPr lang="en-GB" sz="36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Assoziationsregeln</a:t>
            </a:r>
            <a:endParaRPr lang="en-GB" sz="36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241800" y="1340768"/>
            <a:ext cx="4673600" cy="270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11113" indent="-11113">
              <a:lnSpc>
                <a:spcPct val="90000"/>
              </a:lnSpc>
              <a:spcBef>
                <a:spcPts val="60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Finde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alle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Regeln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r =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X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  <a:sym typeface="Wingdings" pitchFamily="2" charset="2"/>
              </a:rPr>
              <a:t>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Y</a:t>
            </a:r>
            <a:r>
              <a:rPr lang="en-GB" sz="2400" b="1" i="1" dirty="0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mit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s(r) ≥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minsup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und 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c(r) ≥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minconf</a:t>
            </a:r>
            <a:endParaRPr lang="en-GB" sz="2000" dirty="0">
              <a:solidFill>
                <a:schemeClr val="accent1">
                  <a:lumMod val="50000"/>
                </a:schemeClr>
              </a:solidFill>
              <a:ea typeface="DejaVu LGC Sans" charset="0"/>
              <a:cs typeface="DejaVu LGC Sans" charset="0"/>
            </a:endParaRPr>
          </a:p>
          <a:p>
            <a:pPr marL="361950" lvl="1" indent="-350838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rgbClr val="0305FF"/>
                </a:solidFill>
                <a:ea typeface="DejaVu LGC Sans" charset="0"/>
                <a:cs typeface="DejaVu LGC Sans" charset="0"/>
              </a:rPr>
              <a:t>Support </a:t>
            </a:r>
            <a:r>
              <a:rPr lang="en-GB" sz="2000" i="1" dirty="0" smtClean="0">
                <a:solidFill>
                  <a:srgbClr val="0305FF"/>
                </a:solidFill>
                <a:ea typeface="DejaVu LGC Sans" charset="0"/>
                <a:cs typeface="DejaVu LGC Sans" charset="0"/>
              </a:rPr>
              <a:t>s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: </a:t>
            </a:r>
            <a:r>
              <a:rPr lang="en-GB" sz="2000" dirty="0" smtClean="0">
                <a:ea typeface="DejaVu LGC Sans" charset="0"/>
                <a:cs typeface="DejaVu LGC Sans" charset="0"/>
              </a:rPr>
              <a:t>relative </a:t>
            </a:r>
            <a:r>
              <a:rPr lang="en-GB" sz="2000" dirty="0" err="1" smtClean="0">
                <a:ea typeface="DejaVu LGC Sans" charset="0"/>
                <a:cs typeface="DejaVu LGC Sans" charset="0"/>
              </a:rPr>
              <a:t>Häufigkeit</a:t>
            </a:r>
            <a:r>
              <a:rPr lang="en-GB" sz="2000" dirty="0" smtClean="0">
                <a:ea typeface="DejaVu LGC Sans" charset="0"/>
                <a:cs typeface="DejaVu LGC Sans" charset="0"/>
              </a:rPr>
              <a:t> (in %)</a:t>
            </a:r>
            <a:r>
              <a:rPr lang="en-GB" sz="2000" dirty="0" smtClean="0">
                <a:solidFill>
                  <a:srgbClr val="1F497D"/>
                </a:solidFill>
                <a:ea typeface="DejaVu LGC Sans" charset="0"/>
                <a:cs typeface="DejaVu LGC Sans" charset="0"/>
              </a:rPr>
              <a:t>, </a:t>
            </a:r>
            <a:br>
              <a:rPr lang="en-GB" sz="2000" dirty="0" smtClean="0">
                <a:solidFill>
                  <a:srgbClr val="1F497D"/>
                </a:solidFill>
                <a:ea typeface="DejaVu LGC Sans" charset="0"/>
                <a:cs typeface="DejaVu LGC Sans" charset="0"/>
              </a:rPr>
            </a:br>
            <a:r>
              <a:rPr lang="en-GB" sz="2000" dirty="0" smtClean="0">
                <a:ea typeface="DejaVu LGC Sans" charset="0"/>
                <a:cs typeface="DejaVu LGC Sans" charset="0"/>
              </a:rPr>
              <a:t>von </a:t>
            </a:r>
            <a:r>
              <a:rPr lang="en-GB" sz="2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Transaktionen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die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X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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Y</a:t>
            </a:r>
            <a:r>
              <a:rPr lang="en-GB" sz="2000" b="1" dirty="0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 err="1" smtClean="0">
                <a:ea typeface="DejaVu LGC Sans" charset="0"/>
                <a:cs typeface="DejaVu LGC Sans" charset="0"/>
              </a:rPr>
              <a:t>enthalten</a:t>
            </a:r>
            <a:endParaRPr lang="en-GB" sz="2000" dirty="0">
              <a:ea typeface="DejaVu LGC Sans" charset="0"/>
              <a:cs typeface="DejaVu LGC Sans" charset="0"/>
            </a:endParaRPr>
          </a:p>
          <a:p>
            <a:pPr marL="361950" lvl="1" indent="-350838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err="1" smtClean="0">
                <a:solidFill>
                  <a:srgbClr val="0305FF"/>
                </a:solidFill>
                <a:ea typeface="DejaVu LGC Sans" charset="0"/>
                <a:cs typeface="DejaVu LGC Sans" charset="0"/>
              </a:rPr>
              <a:t>Konfidenz</a:t>
            </a:r>
            <a:r>
              <a:rPr lang="en-GB" sz="2000" dirty="0" smtClean="0">
                <a:solidFill>
                  <a:srgbClr val="0305FF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i="1" dirty="0" smtClean="0">
                <a:solidFill>
                  <a:srgbClr val="0305FF"/>
                </a:solidFill>
                <a:ea typeface="DejaVu LGC Sans" charset="0"/>
                <a:cs typeface="DejaVu LGC Sans" charset="0"/>
              </a:rPr>
              <a:t>c: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Bedingte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relative </a:t>
            </a:r>
            <a:r>
              <a:rPr lang="en-GB" sz="2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Häufigkeit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(in %) von </a:t>
            </a:r>
            <a:r>
              <a:rPr lang="en-GB" sz="2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Transaktionen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Y</a:t>
            </a:r>
            <a:r>
              <a:rPr lang="en-GB" sz="2000" b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 err="1" smtClean="0">
                <a:ea typeface="DejaVu LGC Sans" charset="0"/>
                <a:cs typeface="DejaVu LGC Sans" charset="0"/>
              </a:rPr>
              <a:t>enthalten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wenn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sie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auch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X</a:t>
            </a:r>
            <a:r>
              <a:rPr lang="en-GB" sz="2000" b="1" dirty="0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 err="1" smtClean="0">
                <a:ea typeface="DejaVu LGC Sans" charset="0"/>
                <a:cs typeface="DejaVu LGC Sans" charset="0"/>
              </a:rPr>
              <a:t>enthalten</a:t>
            </a:r>
            <a:endParaRPr lang="en-GB" sz="2000" dirty="0">
              <a:ea typeface="DejaVu LGC Sans" charset="0"/>
              <a:cs typeface="DejaVu LGC Sans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995936" y="4581128"/>
            <a:ext cx="5040560" cy="15121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11113" indent="-11113">
              <a:lnSpc>
                <a:spcPct val="100000"/>
              </a:lnSpc>
              <a:spcBef>
                <a:spcPts val="600"/>
              </a:spcBef>
              <a:buClr>
                <a:srgbClr val="EEECE1"/>
              </a:buClr>
              <a:buSzPct val="75000"/>
              <a:buFont typeface="Wingdings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200" dirty="0" err="1" smtClean="0">
                <a:solidFill>
                  <a:srgbClr val="000000"/>
                </a:solidFill>
                <a:latin typeface="Verdana" pitchFamily="32" charset="0"/>
                <a:ea typeface="DejaVu LGC Sans" charset="0"/>
                <a:cs typeface="DejaVu LGC Sans" charset="0"/>
              </a:rPr>
              <a:t>Sei</a:t>
            </a:r>
            <a:r>
              <a:rPr lang="en-GB" sz="2200" dirty="0" smtClean="0">
                <a:solidFill>
                  <a:srgbClr val="000000"/>
                </a:solidFill>
                <a:latin typeface="Verdana" pitchFamily="32" charset="0"/>
                <a:ea typeface="DejaVu LGC Sans" charset="0"/>
                <a:cs typeface="DejaVu LGC Sans" charset="0"/>
              </a:rPr>
              <a:t> der </a:t>
            </a:r>
            <a:r>
              <a:rPr lang="en-GB" sz="2200" dirty="0" err="1" smtClean="0">
                <a:solidFill>
                  <a:srgbClr val="000000"/>
                </a:solidFill>
                <a:latin typeface="Verdana" pitchFamily="32" charset="0"/>
                <a:ea typeface="DejaVu LGC Sans" charset="0"/>
                <a:cs typeface="DejaVu LGC Sans" charset="0"/>
              </a:rPr>
              <a:t>minimale</a:t>
            </a:r>
            <a:r>
              <a:rPr lang="en-GB" sz="2200" dirty="0" smtClean="0">
                <a:solidFill>
                  <a:srgbClr val="000000"/>
                </a:solidFill>
                <a:latin typeface="Verdana" pitchFamily="32" charset="0"/>
                <a:ea typeface="DejaVu LGC Sans" charset="0"/>
                <a:cs typeface="DejaVu LGC Sans" charset="0"/>
              </a:rPr>
              <a:t> Support 50% und die </a:t>
            </a:r>
            <a:r>
              <a:rPr lang="en-GB" sz="2200" dirty="0" err="1" smtClean="0">
                <a:solidFill>
                  <a:srgbClr val="000000"/>
                </a:solidFill>
                <a:latin typeface="Verdana" pitchFamily="32" charset="0"/>
                <a:ea typeface="DejaVu LGC Sans" charset="0"/>
                <a:cs typeface="DejaVu LGC Sans" charset="0"/>
              </a:rPr>
              <a:t>minimale</a:t>
            </a:r>
            <a:r>
              <a:rPr lang="en-GB" sz="2200" dirty="0" smtClean="0">
                <a:solidFill>
                  <a:srgbClr val="000000"/>
                </a:solidFill>
                <a:latin typeface="Verdana" pitchFamily="32" charset="0"/>
                <a:ea typeface="DejaVu LGC Sans" charset="0"/>
                <a:cs typeface="DejaVu LGC Sans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Verdana" pitchFamily="32" charset="0"/>
                <a:ea typeface="DejaVu LGC Sans" charset="0"/>
                <a:cs typeface="DejaVu LGC Sans" charset="0"/>
              </a:rPr>
              <a:t>Konfidenz</a:t>
            </a:r>
            <a:r>
              <a:rPr lang="en-GB" sz="2200" dirty="0">
                <a:solidFill>
                  <a:srgbClr val="000000"/>
                </a:solidFill>
                <a:latin typeface="Verdana" pitchFamily="32" charset="0"/>
                <a:ea typeface="DejaVu LGC Sans" charset="0"/>
                <a:cs typeface="DejaVu LGC Sans" charset="0"/>
              </a:rPr>
              <a:t> </a:t>
            </a:r>
            <a:r>
              <a:rPr lang="en-GB" sz="2200" dirty="0" smtClean="0">
                <a:solidFill>
                  <a:srgbClr val="000000"/>
                </a:solidFill>
                <a:latin typeface="Verdana" pitchFamily="32" charset="0"/>
                <a:ea typeface="DejaVu LGC Sans" charset="0"/>
                <a:cs typeface="DejaVu LGC Sans" charset="0"/>
              </a:rPr>
              <a:t>50%:</a:t>
            </a:r>
            <a:endParaRPr lang="en-GB" sz="2200" dirty="0">
              <a:solidFill>
                <a:srgbClr val="000000"/>
              </a:solidFill>
              <a:latin typeface="Verdana" pitchFamily="32" charset="0"/>
              <a:ea typeface="DejaVu LGC Sans" charset="0"/>
              <a:cs typeface="DejaVu LGC Sans" charset="0"/>
            </a:endParaRPr>
          </a:p>
          <a:p>
            <a:pPr marL="285750" indent="-285750">
              <a:spcBef>
                <a:spcPts val="450"/>
              </a:spcBef>
              <a:buClr>
                <a:srgbClr val="1F497D"/>
              </a:buClr>
              <a:buSzPct val="75000"/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Verdana" pitchFamily="32" charset="0"/>
                <a:ea typeface="DejaVu LGC Sans" charset="0"/>
                <a:cs typeface="DejaVu LGC Sans" charset="0"/>
              </a:rPr>
              <a:t>A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  <a:sym typeface="Wingdings" pitchFamily="2" charset="2"/>
              </a:rPr>
              <a:t>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Verdana" pitchFamily="32" charset="0"/>
                <a:ea typeface="DejaVu LGC Sans" charset="0"/>
                <a:cs typeface="DejaVu LGC Sans" charset="0"/>
              </a:rPr>
              <a:t>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Verdana" pitchFamily="32" charset="0"/>
                <a:ea typeface="DejaVu LGC Sans" charset="0"/>
                <a:cs typeface="DejaVu LGC Sans" charset="0"/>
              </a:rPr>
              <a:t>C  (50%, 66.6%)‏</a:t>
            </a:r>
          </a:p>
          <a:p>
            <a:pPr marL="285750" indent="-285750">
              <a:spcBef>
                <a:spcPts val="450"/>
              </a:spcBef>
              <a:buClr>
                <a:srgbClr val="1F497D"/>
              </a:buClr>
              <a:buSzPct val="75000"/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Verdana" pitchFamily="32" charset="0"/>
                <a:ea typeface="DejaVu LGC Sans" charset="0"/>
                <a:cs typeface="DejaVu LGC Sans" charset="0"/>
              </a:rPr>
              <a:t>C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  <a:sym typeface="Wingdings" pitchFamily="2" charset="2"/>
              </a:rPr>
              <a:t>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Verdana" pitchFamily="32" charset="0"/>
                <a:ea typeface="DejaVu LGC Sans" charset="0"/>
                <a:cs typeface="DejaVu LGC Sans" charset="0"/>
              </a:rPr>
              <a:t> 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Verdana" pitchFamily="32" charset="0"/>
                <a:ea typeface="DejaVu LGC Sans" charset="0"/>
                <a:cs typeface="DejaVu LGC Sans" charset="0"/>
              </a:rPr>
              <a:t>A  (50%, 100%)‏</a:t>
            </a:r>
          </a:p>
        </p:txBody>
      </p:sp>
      <p:sp>
        <p:nvSpPr>
          <p:cNvPr id="39941" name="Oval 5"/>
          <p:cNvSpPr>
            <a:spLocks noChangeArrowheads="1"/>
          </p:cNvSpPr>
          <p:nvPr/>
        </p:nvSpPr>
        <p:spPr bwMode="auto">
          <a:xfrm>
            <a:off x="685800" y="1981200"/>
            <a:ext cx="1905000" cy="1371600"/>
          </a:xfrm>
          <a:prstGeom prst="ellipse">
            <a:avLst/>
          </a:prstGeom>
          <a:noFill/>
          <a:ln w="25560">
            <a:solidFill>
              <a:srgbClr val="1F497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Oval 6"/>
          <p:cNvSpPr>
            <a:spLocks noChangeArrowheads="1"/>
          </p:cNvSpPr>
          <p:nvPr/>
        </p:nvSpPr>
        <p:spPr bwMode="auto">
          <a:xfrm>
            <a:off x="1371600" y="1981200"/>
            <a:ext cx="1905000" cy="1524000"/>
          </a:xfrm>
          <a:prstGeom prst="ellipse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 flipH="1">
            <a:off x="912813" y="2667000"/>
            <a:ext cx="231775" cy="762000"/>
          </a:xfrm>
          <a:prstGeom prst="line">
            <a:avLst/>
          </a:prstGeom>
          <a:noFill/>
          <a:ln w="9360">
            <a:solidFill>
              <a:srgbClr val="1F497D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 flipV="1">
            <a:off x="2819400" y="2055813"/>
            <a:ext cx="228600" cy="688975"/>
          </a:xfrm>
          <a:prstGeom prst="line">
            <a:avLst/>
          </a:prstGeom>
          <a:noFill/>
          <a:ln w="93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 flipH="1" flipV="1">
            <a:off x="1903413" y="1827213"/>
            <a:ext cx="79375" cy="917575"/>
          </a:xfrm>
          <a:prstGeom prst="line">
            <a:avLst/>
          </a:prstGeom>
          <a:noFill/>
          <a:ln w="9360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2637160" y="1412776"/>
            <a:ext cx="1574800" cy="6362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10000"/>
              </a:lnSpc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solidFill>
                  <a:srgbClr val="FF0000"/>
                </a:solidFill>
                <a:ea typeface="DejaVu LGC Sans" charset="0"/>
                <a:cs typeface="DejaVu LGC Sans" charset="0"/>
              </a:rPr>
              <a:t>Kunde </a:t>
            </a:r>
            <a:r>
              <a:rPr lang="en-GB" sz="1600" b="1" dirty="0" err="1" smtClean="0">
                <a:solidFill>
                  <a:srgbClr val="FF0000"/>
                </a:solidFill>
                <a:ea typeface="DejaVu LGC Sans" charset="0"/>
                <a:cs typeface="DejaVu LGC Sans" charset="0"/>
              </a:rPr>
              <a:t>kauft</a:t>
            </a:r>
            <a:r>
              <a:rPr lang="en-GB" sz="1600" b="1" dirty="0" smtClean="0">
                <a:solidFill>
                  <a:srgbClr val="FF0000"/>
                </a:solidFill>
                <a:ea typeface="DejaVu LGC Sans" charset="0"/>
                <a:cs typeface="DejaVu LGC Sans" charset="0"/>
              </a:rPr>
              <a:t/>
            </a:r>
            <a:br>
              <a:rPr lang="en-GB" sz="1600" b="1" dirty="0" smtClean="0">
                <a:solidFill>
                  <a:srgbClr val="FF0000"/>
                </a:solidFill>
                <a:ea typeface="DejaVu LGC Sans" charset="0"/>
                <a:cs typeface="DejaVu LGC Sans" charset="0"/>
              </a:rPr>
            </a:br>
            <a:r>
              <a:rPr lang="en-GB" sz="1600" b="1" dirty="0" err="1" smtClean="0">
                <a:solidFill>
                  <a:srgbClr val="FF0000"/>
                </a:solidFill>
                <a:ea typeface="DejaVu LGC Sans" charset="0"/>
                <a:cs typeface="DejaVu LGC Sans" charset="0"/>
              </a:rPr>
              <a:t>Windeln</a:t>
            </a:r>
            <a:endParaRPr lang="en-GB" sz="1600" b="1" dirty="0">
              <a:solidFill>
                <a:srgbClr val="FF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1295400" y="1371600"/>
            <a:ext cx="1371600" cy="6362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10000"/>
              </a:lnSpc>
              <a:buClr>
                <a:srgbClr val="4F81B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solidFill>
                  <a:srgbClr val="4F81BD"/>
                </a:solidFill>
                <a:ea typeface="DejaVu LGC Sans" charset="0"/>
                <a:cs typeface="DejaVu LGC Sans" charset="0"/>
              </a:rPr>
              <a:t>Kunde </a:t>
            </a:r>
            <a:r>
              <a:rPr lang="en-GB" sz="1600" b="1" dirty="0" err="1" smtClean="0">
                <a:solidFill>
                  <a:srgbClr val="4F81BD"/>
                </a:solidFill>
                <a:ea typeface="DejaVu LGC Sans" charset="0"/>
                <a:cs typeface="DejaVu LGC Sans" charset="0"/>
              </a:rPr>
              <a:t>kauft</a:t>
            </a:r>
            <a:r>
              <a:rPr lang="en-GB" sz="1600" b="1" dirty="0" smtClean="0">
                <a:solidFill>
                  <a:srgbClr val="4F81BD"/>
                </a:solidFill>
                <a:ea typeface="DejaVu LGC Sans" charset="0"/>
                <a:cs typeface="DejaVu LGC Sans" charset="0"/>
              </a:rPr>
              <a:t/>
            </a:r>
            <a:br>
              <a:rPr lang="en-GB" sz="1600" b="1" dirty="0" smtClean="0">
                <a:solidFill>
                  <a:srgbClr val="4F81BD"/>
                </a:solidFill>
                <a:ea typeface="DejaVu LGC Sans" charset="0"/>
                <a:cs typeface="DejaVu LGC Sans" charset="0"/>
              </a:rPr>
            </a:br>
            <a:r>
              <a:rPr lang="en-GB" sz="1600" b="1" dirty="0" err="1" smtClean="0">
                <a:solidFill>
                  <a:srgbClr val="4F81BD"/>
                </a:solidFill>
                <a:ea typeface="DejaVu LGC Sans" charset="0"/>
                <a:cs typeface="DejaVu LGC Sans" charset="0"/>
              </a:rPr>
              <a:t>beides</a:t>
            </a:r>
            <a:endParaRPr lang="en-GB" sz="1600" b="1" dirty="0">
              <a:solidFill>
                <a:srgbClr val="4F81BD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406400" y="3429000"/>
            <a:ext cx="1307066" cy="6362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10000"/>
              </a:lnSpc>
              <a:buClr>
                <a:srgbClr val="1F497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solidFill>
                  <a:srgbClr val="1F497D"/>
                </a:solidFill>
                <a:ea typeface="DejaVu LGC Sans" charset="0"/>
                <a:cs typeface="DejaVu LGC Sans" charset="0"/>
              </a:rPr>
              <a:t>Kunde </a:t>
            </a:r>
            <a:r>
              <a:rPr lang="en-GB" sz="1600" b="1" dirty="0" err="1" smtClean="0">
                <a:solidFill>
                  <a:srgbClr val="1F497D"/>
                </a:solidFill>
                <a:ea typeface="DejaVu LGC Sans" charset="0"/>
                <a:cs typeface="DejaVu LGC Sans" charset="0"/>
              </a:rPr>
              <a:t>kauft</a:t>
            </a:r>
            <a:r>
              <a:rPr lang="en-GB" sz="1600" b="1" dirty="0" smtClean="0">
                <a:solidFill>
                  <a:srgbClr val="1F497D"/>
                </a:solidFill>
                <a:ea typeface="DejaVu LGC Sans" charset="0"/>
                <a:cs typeface="DejaVu LGC Sans" charset="0"/>
              </a:rPr>
              <a:t/>
            </a:r>
            <a:br>
              <a:rPr lang="en-GB" sz="1600" b="1" dirty="0" smtClean="0">
                <a:solidFill>
                  <a:srgbClr val="1F497D"/>
                </a:solidFill>
                <a:ea typeface="DejaVu LGC Sans" charset="0"/>
                <a:cs typeface="DejaVu LGC Sans" charset="0"/>
              </a:rPr>
            </a:br>
            <a:r>
              <a:rPr lang="en-GB" sz="1600" b="1" dirty="0" smtClean="0">
                <a:solidFill>
                  <a:srgbClr val="1F497D"/>
                </a:solidFill>
                <a:ea typeface="DejaVu LGC Sans" charset="0"/>
                <a:cs typeface="DejaVu LGC Sans" charset="0"/>
              </a:rPr>
              <a:t>Bier</a:t>
            </a:r>
            <a:endParaRPr lang="en-GB" sz="1600" b="1" dirty="0">
              <a:solidFill>
                <a:srgbClr val="1F497D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220662" y="1352551"/>
            <a:ext cx="3665538" cy="2686049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990600" y="4419600"/>
          <a:ext cx="2438400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7288"/>
                <a:gridCol w="12811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Items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A,B,C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A,C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A,D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B,E,F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56550" y="6400800"/>
            <a:ext cx="1008063" cy="26856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DE" sz="1200" dirty="0" smtClean="0"/>
              <a:t>18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679444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457200" y="175766"/>
            <a:ext cx="8229600" cy="660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Brute-Force-</a:t>
            </a:r>
            <a:r>
              <a:rPr lang="en-GB" sz="36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Verfahren</a:t>
            </a:r>
            <a:endParaRPr lang="en-GB" sz="36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49250" y="1527175"/>
            <a:ext cx="8458200" cy="533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90513" indent="-2905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8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Betrachte</a:t>
            </a: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alle</a:t>
            </a: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möglichen</a:t>
            </a: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Assoziationsregeln</a:t>
            </a:r>
            <a:endParaRPr lang="en-GB" sz="28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8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Berechne</a:t>
            </a: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Support und </a:t>
            </a:r>
            <a:r>
              <a:rPr lang="en-GB" sz="28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Konfidenz</a:t>
            </a: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für</a:t>
            </a: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jede</a:t>
            </a: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Regel</a:t>
            </a:r>
            <a:endParaRPr lang="en-GB" sz="28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8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Eliminiere</a:t>
            </a: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Regeln</a:t>
            </a: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8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deren</a:t>
            </a: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Support </a:t>
            </a:r>
            <a:r>
              <a:rPr lang="en-GB" sz="28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oder</a:t>
            </a: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Konfidenz</a:t>
            </a: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kleiner</a:t>
            </a: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als</a:t>
            </a: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minsup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und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minconf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Schwellwerte</a:t>
            </a:r>
            <a:endParaRPr lang="en-GB" sz="28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endParaRPr lang="en-GB" sz="2800" dirty="0">
              <a:solidFill>
                <a:srgbClr val="000000"/>
              </a:solidFill>
              <a:latin typeface="Symbol" pitchFamily="16" charset="2"/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800" dirty="0">
                <a:solidFill>
                  <a:srgbClr val="000000"/>
                </a:solidFill>
                <a:latin typeface="Symbol" pitchFamily="16" charset="2"/>
                <a:ea typeface="DejaVu LGC Sans" charset="0"/>
                <a:cs typeface="DejaVu LGC Sans" charset="0"/>
              </a:rPr>
              <a:t>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ea typeface="DejaVu LGC Sans" charset="0"/>
                <a:cs typeface="DejaVu LGC Sans" charset="0"/>
              </a:rPr>
              <a:t>Zu</a:t>
            </a:r>
            <a:r>
              <a:rPr lang="en-GB" sz="2800" dirty="0" smtClean="0">
                <a:solidFill>
                  <a:srgbClr val="FF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ea typeface="DejaVu LGC Sans" charset="0"/>
                <a:cs typeface="DejaVu LGC Sans" charset="0"/>
              </a:rPr>
              <a:t>aufwendig</a:t>
            </a: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! </a:t>
            </a:r>
            <a:r>
              <a:rPr lang="en-GB" sz="28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Kombinatorische</a:t>
            </a: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Explosion</a:t>
            </a:r>
            <a:endParaRPr lang="en-GB" sz="28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56550" y="6400800"/>
            <a:ext cx="1008063" cy="26856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DE" sz="1200" dirty="0" smtClean="0"/>
              <a:t>19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034523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579438"/>
          </a:xfrm>
        </p:spPr>
        <p:txBody>
          <a:bodyPr/>
          <a:lstStyle/>
          <a:p>
            <a:r>
              <a:rPr lang="en-US" sz="3600" dirty="0" err="1" smtClean="0"/>
              <a:t>Berechnungsaufwand</a:t>
            </a:r>
            <a:endParaRPr lang="en-US" sz="3600" dirty="0"/>
          </a:p>
        </p:txBody>
      </p:sp>
      <p:graphicFrame>
        <p:nvGraphicFramePr>
          <p:cNvPr id="4280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696206"/>
              </p:ext>
            </p:extLst>
          </p:nvPr>
        </p:nvGraphicFramePr>
        <p:xfrm>
          <a:off x="4932040" y="1700808"/>
          <a:ext cx="3662363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0" name="Equation" r:id="rId4" imgW="2831760" imgH="1269720" progId="Equation.3">
                  <p:embed/>
                </p:oleObj>
              </mc:Choice>
              <mc:Fallback>
                <p:oleObj name="Equation" r:id="rId4" imgW="2831760" imgH="1269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700808"/>
                        <a:ext cx="3662363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8037" name="Text Box 5"/>
          <p:cNvSpPr txBox="1">
            <a:spLocks noChangeArrowheads="1"/>
          </p:cNvSpPr>
          <p:nvPr/>
        </p:nvSpPr>
        <p:spPr bwMode="auto">
          <a:xfrm>
            <a:off x="5410200" y="4648200"/>
            <a:ext cx="32004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 err="1" smtClean="0">
                <a:latin typeface="Arial" charset="0"/>
              </a:rPr>
              <a:t>Wenn</a:t>
            </a:r>
            <a:r>
              <a:rPr lang="en-US" b="1" dirty="0" smtClean="0">
                <a:latin typeface="Arial" charset="0"/>
              </a:rPr>
              <a:t>  </a:t>
            </a:r>
            <a:r>
              <a:rPr lang="en-US" b="1" dirty="0">
                <a:latin typeface="Arial" charset="0"/>
              </a:rPr>
              <a:t>d=</a:t>
            </a:r>
            <a:r>
              <a:rPr lang="en-US" b="1" dirty="0">
                <a:latin typeface="Arial" charset="0"/>
                <a:sym typeface="Symbol" pitchFamily="16" charset="2"/>
              </a:rPr>
              <a:t>6,  R = 602 </a:t>
            </a:r>
            <a:r>
              <a:rPr lang="en-US" b="1" dirty="0" err="1" smtClean="0">
                <a:latin typeface="Arial" charset="0"/>
                <a:sym typeface="Symbol" pitchFamily="16" charset="2"/>
              </a:rPr>
              <a:t>Regeln</a:t>
            </a:r>
            <a:endParaRPr lang="en-US" b="1" dirty="0">
              <a:latin typeface="Arial" charset="0"/>
              <a:sym typeface="Symbol" pitchFamily="16" charset="2"/>
            </a:endParaRPr>
          </a:p>
        </p:txBody>
      </p:sp>
      <p:pic>
        <p:nvPicPr>
          <p:cNvPr id="428038" name="Picture 6"/>
          <p:cNvPicPr>
            <a:picLocks noChangeAspect="1" noChangeArrowheads="1"/>
          </p:cNvPicPr>
          <p:nvPr/>
        </p:nvPicPr>
        <p:blipFill>
          <a:blip r:embed="rId6" cstate="print"/>
          <a:srcRect l="5714" t="1904" r="7143" b="952"/>
          <a:stretch>
            <a:fillRect/>
          </a:stretch>
        </p:blipFill>
        <p:spPr bwMode="auto">
          <a:xfrm>
            <a:off x="152400" y="2667000"/>
            <a:ext cx="4876800" cy="373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4969768" y="1988840"/>
            <a:ext cx="61034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3304"/>
            <a:ext cx="8190111" cy="1371600"/>
          </a:xfrm>
        </p:spPr>
        <p:txBody>
          <a:bodyPr/>
          <a:lstStyle/>
          <a:p>
            <a:pPr marL="292100" indent="-292100">
              <a:lnSpc>
                <a:spcPct val="90000"/>
              </a:lnSpc>
            </a:pPr>
            <a:r>
              <a:rPr lang="en-US" dirty="0" err="1" smtClean="0"/>
              <a:t>Gegeben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dirty="0" smtClean="0"/>
              <a:t> </a:t>
            </a:r>
            <a:r>
              <a:rPr lang="en-US" dirty="0" err="1" smtClean="0"/>
              <a:t>Artikel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 smtClean="0"/>
              <a:t>:</a:t>
            </a:r>
            <a:endParaRPr lang="en-US" dirty="0"/>
          </a:p>
          <a:p>
            <a:pPr marL="800100" lvl="1" indent="-342900">
              <a:lnSpc>
                <a:spcPct val="90000"/>
              </a:lnSpc>
            </a:pPr>
            <a:r>
              <a:rPr lang="en-US" dirty="0" err="1" smtClean="0"/>
              <a:t>Anzahl</a:t>
            </a:r>
            <a:r>
              <a:rPr lang="en-US" dirty="0" smtClean="0"/>
              <a:t> der </a:t>
            </a:r>
            <a:r>
              <a:rPr lang="en-US" dirty="0" err="1" smtClean="0"/>
              <a:t>Artikelmengen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d</a:t>
            </a:r>
            <a:endParaRPr lang="en-US" baseline="30000" dirty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lnSpc>
                <a:spcPct val="90000"/>
              </a:lnSpc>
            </a:pPr>
            <a:r>
              <a:rPr lang="en-US" dirty="0" err="1" smtClean="0"/>
              <a:t>Anzahl</a:t>
            </a:r>
            <a:r>
              <a:rPr lang="en-US" dirty="0" smtClean="0"/>
              <a:t> der </a:t>
            </a:r>
            <a:r>
              <a:rPr lang="en-US" dirty="0" err="1" smtClean="0"/>
              <a:t>Assoziationsregeln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56550" y="6400800"/>
            <a:ext cx="1008063" cy="26856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DE" sz="1200" dirty="0" smtClean="0"/>
              <a:t>20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17106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457200" y="44624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4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Mining von Assoziationsregeln</a:t>
            </a:r>
            <a:endParaRPr lang="de-DE" sz="4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4267200" y="1268760"/>
            <a:ext cx="4724400" cy="247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CC33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400" dirty="0" smtClean="0">
                <a:solidFill>
                  <a:srgbClr val="CC3300"/>
                </a:solidFill>
                <a:latin typeface="Arial" charset="0"/>
                <a:ea typeface="DejaVu LGC Sans" charset="0"/>
                <a:cs typeface="DejaVu LGC Sans" charset="0"/>
              </a:rPr>
              <a:t>Beispiele für Regeln:</a:t>
            </a:r>
            <a:br>
              <a:rPr lang="de-DE" sz="2400" dirty="0" smtClean="0">
                <a:solidFill>
                  <a:srgbClr val="CC3300"/>
                </a:solidFill>
                <a:latin typeface="Arial" charset="0"/>
                <a:ea typeface="DejaVu LGC Sans" charset="0"/>
                <a:cs typeface="DejaVu LGC Sans" charset="0"/>
              </a:rPr>
            </a:br>
            <a:endParaRPr lang="de-DE" sz="2400" dirty="0" smtClean="0">
              <a:solidFill>
                <a:srgbClr val="CC3300"/>
              </a:solidFill>
              <a:latin typeface="Arial" charset="0"/>
              <a:ea typeface="DejaVu LGC Sans" charset="0"/>
              <a:cs typeface="DejaVu LGC Sans" charset="0"/>
            </a:endParaRPr>
          </a:p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</a:t>
            </a:r>
            <a:r>
              <a:rPr lang="de-DE" dirty="0" err="1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Milk,Diaper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} </a:t>
            </a:r>
            <a:r>
              <a:rPr lang="de-DE" dirty="0" smtClean="0">
                <a:solidFill>
                  <a:srgbClr val="000000"/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{Beer} (s=0.4, c=0.67)</a:t>
            </a:r>
            <a:br>
              <a:rPr lang="de-DE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</a:br>
            <a:r>
              <a:rPr lang="de-DE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</a:t>
            </a:r>
            <a:r>
              <a:rPr lang="de-DE" dirty="0" err="1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Milk,Beer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} </a:t>
            </a:r>
            <a:r>
              <a:rPr lang="de-DE" dirty="0" smtClean="0">
                <a:solidFill>
                  <a:srgbClr val="000000"/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{</a:t>
            </a:r>
            <a:r>
              <a:rPr lang="de-DE" dirty="0" err="1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Diaper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} (s=0.4, c=1.0)‏</a:t>
            </a:r>
          </a:p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</a:t>
            </a:r>
            <a:r>
              <a:rPr lang="de-DE" dirty="0" err="1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Diaper,Beer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} </a:t>
            </a:r>
            <a:r>
              <a:rPr lang="de-DE" dirty="0" smtClean="0">
                <a:solidFill>
                  <a:srgbClr val="000000"/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{Milk} (s=0.4, c=0.67)‏</a:t>
            </a:r>
          </a:p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{Beer} </a:t>
            </a:r>
            <a:r>
              <a:rPr lang="de-DE" dirty="0" smtClean="0">
                <a:solidFill>
                  <a:srgbClr val="000000"/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{</a:t>
            </a:r>
            <a:r>
              <a:rPr lang="de-DE" dirty="0" err="1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Milk,Diaper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} (s=0.4, c=0.67) </a:t>
            </a:r>
            <a:br>
              <a:rPr lang="de-DE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</a:br>
            <a:r>
              <a:rPr lang="de-DE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</a:t>
            </a:r>
            <a:r>
              <a:rPr lang="de-DE" dirty="0" err="1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Diaper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} </a:t>
            </a:r>
            <a:r>
              <a:rPr lang="de-DE" dirty="0" smtClean="0">
                <a:solidFill>
                  <a:srgbClr val="000000"/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{</a:t>
            </a:r>
            <a:r>
              <a:rPr lang="de-DE" dirty="0" err="1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Milk,Beer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} (s=0.4, c=0.5) </a:t>
            </a:r>
          </a:p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{Milk} </a:t>
            </a:r>
            <a:r>
              <a:rPr lang="de-DE" dirty="0" smtClean="0">
                <a:solidFill>
                  <a:srgbClr val="000000"/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{</a:t>
            </a:r>
            <a:r>
              <a:rPr lang="de-DE" dirty="0" err="1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Diaper,Beer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} (s=0.4, c=0.5)‏</a:t>
            </a:r>
            <a:endParaRPr lang="de-DE" dirty="0">
              <a:solidFill>
                <a:srgbClr val="000000"/>
              </a:solidFill>
              <a:latin typeface="Arial" charset="0"/>
              <a:ea typeface="DejaVu LGC Sans" charset="0"/>
              <a:cs typeface="DejaVu LGC Sans" charset="0"/>
            </a:endParaRPr>
          </a:p>
        </p:txBody>
      </p:sp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304800" y="1524000"/>
            <a:ext cx="3732213" cy="2239963"/>
            <a:chOff x="192" y="960"/>
            <a:chExt cx="2351" cy="1411"/>
          </a:xfrm>
        </p:grpSpPr>
        <p:graphicFrame>
          <p:nvGraphicFramePr>
            <p:cNvPr id="46084" name="Object 4"/>
            <p:cNvGraphicFramePr>
              <a:graphicFrameLocks noChangeAspect="1"/>
            </p:cNvGraphicFramePr>
            <p:nvPr/>
          </p:nvGraphicFramePr>
          <p:xfrm>
            <a:off x="192" y="960"/>
            <a:ext cx="2352" cy="1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383" r:id="rId5" imgW="3359338" imgH="2015504" progId="Word.Document.8">
                    <p:embed/>
                  </p:oleObj>
                </mc:Choice>
                <mc:Fallback>
                  <p:oleObj r:id="rId5" imgW="3359338" imgH="2015504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960"/>
                          <a:ext cx="2352" cy="14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085" name="Text Box 5"/>
            <p:cNvSpPr txBox="1">
              <a:spLocks noChangeArrowheads="1"/>
            </p:cNvSpPr>
            <p:nvPr/>
          </p:nvSpPr>
          <p:spPr bwMode="auto">
            <a:xfrm>
              <a:off x="192" y="960"/>
              <a:ext cx="2352" cy="14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381000" y="3886200"/>
            <a:ext cx="7924800" cy="2402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CC33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400" dirty="0" smtClean="0">
                <a:solidFill>
                  <a:srgbClr val="CC3300"/>
                </a:solidFill>
                <a:latin typeface="Arial" charset="0"/>
                <a:ea typeface="DejaVu LGC Sans" charset="0"/>
                <a:cs typeface="DejaVu LGC Sans" charset="0"/>
              </a:rPr>
              <a:t>Beobachtungen: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Regeln sind binäre Partitionen der gleichen Artikelmenge: </a:t>
            </a:r>
            <a:br>
              <a:rPr lang="de-DE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</a:br>
            <a:r>
              <a:rPr lang="de-DE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	{Milk, </a:t>
            </a:r>
            <a:r>
              <a:rPr lang="de-DE" dirty="0" err="1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Diaper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, Beer}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dirty="0" smtClean="0">
              <a:solidFill>
                <a:srgbClr val="000000"/>
              </a:solidFill>
              <a:latin typeface="Arial" charset="0"/>
              <a:ea typeface="DejaVu LGC Sans" charset="0"/>
              <a:cs typeface="DejaVu LGC Sans" charset="0"/>
            </a:endParaRPr>
          </a:p>
          <a:p>
            <a:pPr>
              <a:lnSpc>
                <a:spcPct val="100000"/>
              </a:lnSpc>
              <a:buClr>
                <a:srgbClr val="CC33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Regeln von der gleichen Artikelmenge haben gleichen Support aber verschiedene Konfidenz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dirty="0" smtClean="0">
              <a:solidFill>
                <a:srgbClr val="000000"/>
              </a:solidFill>
              <a:latin typeface="Arial" charset="0"/>
              <a:ea typeface="DejaVu LGC Sans" charset="0"/>
              <a:cs typeface="DejaVu LGC Sans" charset="0"/>
            </a:endParaRPr>
          </a:p>
          <a:p>
            <a:pPr>
              <a:lnSpc>
                <a:spcPct val="100000"/>
              </a:lnSpc>
              <a:buClr>
                <a:srgbClr val="CC33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Entkopplung von Support und Konfidenz</a:t>
            </a:r>
            <a:endParaRPr lang="de-DE" dirty="0">
              <a:solidFill>
                <a:srgbClr val="000000"/>
              </a:solidFill>
              <a:latin typeface="Arial" charset="0"/>
              <a:ea typeface="DejaVu LGC Sans" charset="0"/>
              <a:cs typeface="DejaVu LGC Sans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56550" y="6400800"/>
            <a:ext cx="1008063" cy="26856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DE" sz="1200" dirty="0" smtClean="0"/>
              <a:t>21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5628399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Wiederholung: Überwachtes Lernen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r>
              <a:rPr lang="de-DE" dirty="0" smtClean="0"/>
              <a:t>Gegeben: </a:t>
            </a:r>
          </a:p>
          <a:p>
            <a:pPr lvl="1"/>
            <a:r>
              <a:rPr lang="de-DE" dirty="0" smtClean="0"/>
              <a:t>Tabellarische Daten,  </a:t>
            </a:r>
          </a:p>
          <a:p>
            <a:pPr lvl="1"/>
            <a:r>
              <a:rPr lang="de-DE" dirty="0" smtClean="0"/>
              <a:t>Klassifikationsattribut vorhanden</a:t>
            </a:r>
            <a:br>
              <a:rPr lang="de-DE" dirty="0" smtClean="0"/>
            </a:br>
            <a:r>
              <a:rPr lang="de-DE" dirty="0" smtClean="0"/>
              <a:t>(Überwachung durch klassifizierte Daten)</a:t>
            </a:r>
          </a:p>
          <a:p>
            <a:r>
              <a:rPr lang="de-DE" dirty="0" smtClean="0"/>
              <a:t>Gesucht: </a:t>
            </a:r>
            <a:r>
              <a:rPr lang="de-DE" dirty="0" err="1" smtClean="0"/>
              <a:t>Klassifikator</a:t>
            </a:r>
            <a:r>
              <a:rPr lang="de-DE" dirty="0" smtClean="0"/>
              <a:t> für neue Daten</a:t>
            </a:r>
          </a:p>
          <a:p>
            <a:r>
              <a:rPr lang="de-DE" dirty="0" err="1" smtClean="0"/>
              <a:t>Klassifikator</a:t>
            </a:r>
            <a:r>
              <a:rPr lang="de-DE" dirty="0" smtClean="0"/>
              <a:t> erstellbar z.B. durch</a:t>
            </a:r>
          </a:p>
          <a:p>
            <a:pPr lvl="1"/>
            <a:r>
              <a:rPr lang="de-DE" dirty="0" smtClean="0"/>
              <a:t>Netze mit </a:t>
            </a:r>
            <a:r>
              <a:rPr lang="de-DE" dirty="0" err="1" smtClean="0"/>
              <a:t>Parametrierungs</a:t>
            </a:r>
            <a:r>
              <a:rPr lang="de-DE" dirty="0" smtClean="0"/>
              <a:t>- und Kompositionsmöglichkeit</a:t>
            </a:r>
          </a:p>
          <a:p>
            <a:pPr lvl="1"/>
            <a:r>
              <a:rPr lang="de-DE" dirty="0" smtClean="0"/>
              <a:t>Support-Vektor-Maschinen mit Kernel-Operator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Heute: </a:t>
            </a:r>
            <a:r>
              <a:rPr lang="de-DE" dirty="0" err="1" smtClean="0"/>
              <a:t>Unüberwachtes</a:t>
            </a:r>
            <a:r>
              <a:rPr lang="de-DE" dirty="0" smtClean="0"/>
              <a:t> Lernen </a:t>
            </a:r>
            <a:br>
              <a:rPr lang="de-DE" dirty="0" smtClean="0"/>
            </a:br>
            <a:r>
              <a:rPr lang="de-DE" dirty="0" smtClean="0"/>
              <a:t>(kein Klassifikationsattribut vorhanden)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201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457200" y="332656"/>
            <a:ext cx="8229600" cy="4180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6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Zweischrittiger</a:t>
            </a:r>
            <a:r>
              <a:rPr lang="de-DE" sz="36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Ansatz</a:t>
            </a:r>
            <a:endParaRPr lang="de-DE" sz="36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457200" y="1600201"/>
            <a:ext cx="8229600" cy="4637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531813" indent="-531813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de-DE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Generiere häufige Artikelmengen mit</a:t>
            </a:r>
            <a:br>
              <a:rPr lang="de-DE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de-DE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br>
              <a:rPr lang="de-DE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de-DE" sz="2800" dirty="0" err="1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support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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</a:t>
            </a:r>
            <a:r>
              <a:rPr lang="de-DE" sz="2800" dirty="0" err="1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minsup</a:t>
            </a:r>
            <a:endParaRPr lang="de-DE" sz="2800" dirty="0" smtClean="0">
              <a:solidFill>
                <a:schemeClr val="accent1">
                  <a:lumMod val="50000"/>
                </a:schemeClr>
              </a:solidFill>
              <a:ea typeface="DejaVu LGC Sans" charset="0"/>
              <a:cs typeface="DejaVu LGC Sans" charset="0"/>
            </a:endParaRPr>
          </a:p>
          <a:p>
            <a:pPr marL="531813" indent="-531813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endParaRPr lang="de-DE" sz="2800" dirty="0" smtClean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531813" indent="-531813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de-DE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Generiere Assoziationsregeln</a:t>
            </a:r>
            <a:br>
              <a:rPr lang="de-DE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de-DE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br>
              <a:rPr lang="de-DE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de-DE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durch </a:t>
            </a:r>
            <a:r>
              <a:rPr lang="de-DE" sz="2800" dirty="0" smtClean="0">
                <a:solidFill>
                  <a:srgbClr val="0305FF"/>
                </a:solidFill>
                <a:ea typeface="DejaVu LGC Sans" charset="0"/>
                <a:cs typeface="DejaVu LGC Sans" charset="0"/>
              </a:rPr>
              <a:t>binäre Partitionierung </a:t>
            </a:r>
            <a:r>
              <a:rPr lang="de-DE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/>
            </a:r>
            <a:br>
              <a:rPr lang="de-DE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de-DE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von häufigen Artikelmengen, so dass</a:t>
            </a:r>
            <a:br>
              <a:rPr lang="de-DE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de-DE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br>
              <a:rPr lang="de-DE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de-DE" sz="2800" dirty="0" err="1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confidence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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</a:t>
            </a:r>
            <a:r>
              <a:rPr lang="de-DE" sz="2800" dirty="0" err="1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minconf</a:t>
            </a:r>
            <a:endParaRPr lang="de-DE" sz="2800" dirty="0">
              <a:solidFill>
                <a:schemeClr val="accent1">
                  <a:lumMod val="50000"/>
                </a:schemeClr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56550" y="6400800"/>
            <a:ext cx="1008063" cy="26856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DE" sz="1200" dirty="0" smtClean="0"/>
              <a:t>22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6674797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457200" y="116632"/>
            <a:ext cx="8229600" cy="884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6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Regelgenerierung – Einfacher Ansatz</a:t>
            </a:r>
            <a:endParaRPr lang="de-DE" sz="36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28600" y="1371601"/>
            <a:ext cx="8686800" cy="50817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90513" indent="-290513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de-DE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Gegeben die häufige Artikelmenge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X</a:t>
            </a:r>
            <a:r>
              <a:rPr lang="de-DE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finde alle nichtleeren Teilmengen </a:t>
            </a:r>
            <a:r>
              <a:rPr lang="de-DE" sz="2800" dirty="0" err="1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y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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X</a:t>
            </a:r>
            <a:r>
              <a:rPr lang="de-DE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so dass </a:t>
            </a:r>
            <a:r>
              <a:rPr lang="de-DE" sz="2800" dirty="0" err="1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y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X – </a:t>
            </a:r>
            <a:r>
              <a:rPr lang="de-DE" sz="2800" dirty="0" err="1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y</a:t>
            </a:r>
            <a:r>
              <a:rPr lang="de-DE" sz="2800" dirty="0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de-DE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die Konfidenzanforderung erfüllt</a:t>
            </a:r>
          </a:p>
          <a:p>
            <a:pPr marL="290513" indent="-290513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endParaRPr lang="de-DE" sz="2800" dirty="0" smtClean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277813" lvl="1">
              <a:lnSpc>
                <a:spcPct val="90000"/>
              </a:lnSpc>
              <a:spcBef>
                <a:spcPts val="700"/>
              </a:spcBef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de-DE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Beispiel: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{A,B,C,D}</a:t>
            </a:r>
            <a:r>
              <a:rPr lang="de-DE" sz="2800" dirty="0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de-DE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sei eine häufige Artikelmenge: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Font typeface="Wingdings" charset="2"/>
              <a:buNone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ABC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D, 	ABD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C, 	ACD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B, 	BCD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A, </a:t>
            </a:r>
            <a:br>
              <a:rPr lang="de-DE" sz="28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</a:b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A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BCD,	B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ACD,	C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ABD, 	D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ABC</a:t>
            </a:r>
            <a:br>
              <a:rPr lang="de-DE" sz="28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</a:b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AB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CD,	AC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BD, 	AD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BC, 	BC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AD, </a:t>
            </a:r>
            <a:br>
              <a:rPr lang="de-DE" sz="28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</a:b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BD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AC, 	CD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AB</a:t>
            </a:r>
            <a:r>
              <a:rPr lang="de-DE" sz="2800" dirty="0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	</a:t>
            </a:r>
            <a:r>
              <a:rPr lang="de-DE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/>
            </a:r>
            <a:br>
              <a:rPr lang="de-DE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endParaRPr lang="de-DE" sz="2800" dirty="0" smtClean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de-DE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Falls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|X| = </a:t>
            </a:r>
            <a:r>
              <a:rPr lang="de-DE" sz="2800" dirty="0" err="1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k</a:t>
            </a:r>
            <a:r>
              <a:rPr lang="de-DE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dann gibt es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2</a:t>
            </a:r>
            <a:r>
              <a:rPr lang="de-DE" sz="2800" baseline="300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k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– 2</a:t>
            </a:r>
            <a:r>
              <a:rPr lang="de-DE" sz="2800" dirty="0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de-DE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Kandidatenregeln </a:t>
            </a:r>
            <a:br>
              <a:rPr lang="de-DE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de-DE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(ohne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L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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</a:t>
            </a:r>
            <a:r>
              <a:rPr lang="de-DE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und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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L</a:t>
            </a:r>
            <a:r>
              <a:rPr lang="de-DE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)‏</a:t>
            </a:r>
            <a:endParaRPr lang="de-DE" sz="28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56550" y="6400800"/>
            <a:ext cx="1008063" cy="26856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DE" sz="1200" dirty="0" smtClean="0"/>
              <a:t>23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1390908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Anwendungen der Warenkorbanalyse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"Verstehen" von Transaktionsdaten</a:t>
            </a:r>
          </a:p>
          <a:p>
            <a:r>
              <a:rPr lang="de-DE" dirty="0" smtClean="0"/>
              <a:t>Data Mining (offline)</a:t>
            </a:r>
          </a:p>
          <a:p>
            <a:pPr lvl="1"/>
            <a:r>
              <a:rPr lang="de-DE" dirty="0" smtClean="0"/>
              <a:t>Systematische Anwendung statistischer Methoden </a:t>
            </a:r>
            <a:br>
              <a:rPr lang="de-DE" dirty="0" smtClean="0"/>
            </a:br>
            <a:r>
              <a:rPr lang="de-DE" dirty="0" smtClean="0"/>
              <a:t>auf große Datenbestände, mit dem Ziel, ...</a:t>
            </a:r>
          </a:p>
          <a:p>
            <a:pPr lvl="1"/>
            <a:r>
              <a:rPr lang="de-DE" dirty="0" smtClean="0"/>
              <a:t>... neue Querverbindungen und Trends zu erkennen</a:t>
            </a:r>
          </a:p>
          <a:p>
            <a:r>
              <a:rPr lang="de-DE" dirty="0" smtClean="0"/>
              <a:t>Empfehlungsgenerierung (online)</a:t>
            </a:r>
          </a:p>
          <a:p>
            <a:pPr lvl="1"/>
            <a:r>
              <a:rPr lang="de-DE" dirty="0" smtClean="0"/>
              <a:t>Vorhersage treffen, die quantifiziert wie stark das Interesse eines Benutzers an einem Objekt ist, ...</a:t>
            </a:r>
          </a:p>
          <a:p>
            <a:pPr lvl="1"/>
            <a:r>
              <a:rPr lang="de-DE" dirty="0" smtClean="0"/>
              <a:t>... um dem Benutzer genau die Objekte aus der Menge aller vorhandenen Objekte zu empfehlen, für die er sich vermutlich am meisten interessiert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4001972" y="6392361"/>
            <a:ext cx="817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0305FF"/>
                </a:solidFill>
              </a:rPr>
              <a:t>Wikipedia</a:t>
            </a:r>
            <a:endParaRPr lang="de-DE" sz="1200" dirty="0">
              <a:solidFill>
                <a:srgbClr val="03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2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Anwendung</a:t>
            </a:r>
            <a:r>
              <a:rPr lang="en-US" altLang="en-US" dirty="0" smtClean="0"/>
              <a:t>: </a:t>
            </a:r>
            <a:r>
              <a:rPr lang="en-US" altLang="en-US" dirty="0" err="1" smtClean="0"/>
              <a:t>Empfehlungsgenerierung</a:t>
            </a:r>
            <a:endParaRPr lang="en-US" altLang="en-US" dirty="0"/>
          </a:p>
        </p:txBody>
      </p:sp>
      <p:sp>
        <p:nvSpPr>
          <p:cNvPr id="345091" name="AutoShape 3"/>
          <p:cNvSpPr>
            <a:spLocks noChangeArrowheads="1"/>
          </p:cNvSpPr>
          <p:nvPr/>
        </p:nvSpPr>
        <p:spPr bwMode="auto">
          <a:xfrm>
            <a:off x="1200200" y="5041032"/>
            <a:ext cx="1371600" cy="1066800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i="0" dirty="0" err="1" smtClean="0"/>
              <a:t>Artikel</a:t>
            </a:r>
            <a:endParaRPr lang="en-US" altLang="en-US" sz="2000" i="0" dirty="0"/>
          </a:p>
        </p:txBody>
      </p:sp>
      <p:pic>
        <p:nvPicPr>
          <p:cNvPr id="345092" name="Picture 4" descr="MCBS01705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1758950" cy="1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5093" name="Group 5"/>
          <p:cNvGrpSpPr>
            <a:grpSpLocks/>
          </p:cNvGrpSpPr>
          <p:nvPr/>
        </p:nvGrpSpPr>
        <p:grpSpPr bwMode="auto">
          <a:xfrm>
            <a:off x="211188" y="3669432"/>
            <a:ext cx="1293812" cy="1219200"/>
            <a:chOff x="385" y="1920"/>
            <a:chExt cx="815" cy="768"/>
          </a:xfrm>
        </p:grpSpPr>
        <p:sp>
          <p:nvSpPr>
            <p:cNvPr id="345094" name="AutoShape 6"/>
            <p:cNvSpPr>
              <a:spLocks noChangeArrowheads="1"/>
            </p:cNvSpPr>
            <p:nvPr/>
          </p:nvSpPr>
          <p:spPr bwMode="auto">
            <a:xfrm>
              <a:off x="1056" y="1920"/>
              <a:ext cx="144" cy="768"/>
            </a:xfrm>
            <a:prstGeom prst="downArrow">
              <a:avLst>
                <a:gd name="adj1" fmla="val 50000"/>
                <a:gd name="adj2" fmla="val 1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45095" name="Text Box 7"/>
            <p:cNvSpPr txBox="1">
              <a:spLocks noChangeArrowheads="1"/>
            </p:cNvSpPr>
            <p:nvPr/>
          </p:nvSpPr>
          <p:spPr bwMode="auto">
            <a:xfrm>
              <a:off x="385" y="2119"/>
              <a:ext cx="52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i="0" dirty="0" err="1" smtClean="0"/>
                <a:t>Suche</a:t>
              </a:r>
              <a:endParaRPr lang="en-US" altLang="en-US" sz="2000" i="0" dirty="0"/>
            </a:p>
          </p:txBody>
        </p:sp>
      </p:grpSp>
      <p:grpSp>
        <p:nvGrpSpPr>
          <p:cNvPr id="345096" name="Group 8"/>
          <p:cNvGrpSpPr>
            <a:grpSpLocks/>
          </p:cNvGrpSpPr>
          <p:nvPr/>
        </p:nvGrpSpPr>
        <p:grpSpPr bwMode="auto">
          <a:xfrm>
            <a:off x="2038404" y="3669432"/>
            <a:ext cx="2063753" cy="1143000"/>
            <a:chOff x="1536" y="1920"/>
            <a:chExt cx="1300" cy="720"/>
          </a:xfrm>
        </p:grpSpPr>
        <p:sp>
          <p:nvSpPr>
            <p:cNvPr id="345097" name="AutoShape 9"/>
            <p:cNvSpPr>
              <a:spLocks noChangeArrowheads="1"/>
            </p:cNvSpPr>
            <p:nvPr/>
          </p:nvSpPr>
          <p:spPr bwMode="auto">
            <a:xfrm>
              <a:off x="1536" y="1920"/>
              <a:ext cx="144" cy="720"/>
            </a:xfrm>
            <a:prstGeom prst="upArrow">
              <a:avLst>
                <a:gd name="adj1" fmla="val 50000"/>
                <a:gd name="adj2" fmla="val 1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45098" name="Text Box 10"/>
            <p:cNvSpPr txBox="1">
              <a:spLocks noChangeArrowheads="1"/>
            </p:cNvSpPr>
            <p:nvPr/>
          </p:nvSpPr>
          <p:spPr bwMode="auto">
            <a:xfrm>
              <a:off x="1718" y="2119"/>
              <a:ext cx="1118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i="0" dirty="0" err="1" smtClean="0"/>
                <a:t>Artikel</a:t>
              </a:r>
              <a:r>
                <a:rPr lang="en-US" altLang="en-US" sz="2000" i="0" dirty="0" smtClean="0"/>
                <a:t> +</a:t>
              </a:r>
              <a:br>
                <a:rPr lang="en-US" altLang="en-US" sz="2000" i="0" dirty="0" smtClean="0"/>
              </a:br>
              <a:r>
                <a:rPr lang="en-US" altLang="en-US" sz="2000" i="0" dirty="0" err="1" smtClean="0"/>
                <a:t>Empfehlungen</a:t>
              </a:r>
              <a:endParaRPr lang="en-US" altLang="en-US" sz="2000" i="0" dirty="0"/>
            </a:p>
          </p:txBody>
        </p:sp>
      </p:grpSp>
      <p:sp>
        <p:nvSpPr>
          <p:cNvPr id="345099" name="Text Box 11"/>
          <p:cNvSpPr txBox="1">
            <a:spLocks noChangeArrowheads="1"/>
          </p:cNvSpPr>
          <p:nvPr/>
        </p:nvSpPr>
        <p:spPr bwMode="auto">
          <a:xfrm>
            <a:off x="2648000" y="5345832"/>
            <a:ext cx="4740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i="0" dirty="0" err="1" smtClean="0"/>
              <a:t>Produkte</a:t>
            </a:r>
            <a:r>
              <a:rPr lang="en-US" altLang="en-US" sz="2000" i="0" dirty="0" smtClean="0"/>
              <a:t>, Websites</a:t>
            </a:r>
            <a:r>
              <a:rPr lang="en-US" altLang="en-US" sz="2000" i="0" dirty="0"/>
              <a:t>, </a:t>
            </a:r>
            <a:r>
              <a:rPr lang="en-US" altLang="en-US" sz="2000" i="0" dirty="0" smtClean="0"/>
              <a:t>Blogs</a:t>
            </a:r>
            <a:r>
              <a:rPr lang="en-US" altLang="en-US" sz="2000" i="0" dirty="0"/>
              <a:t>, </a:t>
            </a:r>
            <a:r>
              <a:rPr lang="en-US" altLang="en-US" sz="2000" dirty="0" err="1" smtClean="0"/>
              <a:t>Schlagzeilen</a:t>
            </a:r>
            <a:r>
              <a:rPr lang="en-US" altLang="en-US" sz="2000" i="0" dirty="0" smtClean="0"/>
              <a:t>, </a:t>
            </a:r>
            <a:r>
              <a:rPr lang="en-US" altLang="en-US" sz="2000" i="0" dirty="0"/>
              <a:t>…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635896" y="1268983"/>
            <a:ext cx="5232715" cy="4680297"/>
          </a:xfrm>
        </p:spPr>
        <p:txBody>
          <a:bodyPr/>
          <a:lstStyle/>
          <a:p>
            <a:r>
              <a:rPr lang="de-DE" sz="2400" dirty="0" smtClean="0"/>
              <a:t>Beschränktheit der Ressource "Platz"</a:t>
            </a:r>
          </a:p>
          <a:p>
            <a:r>
              <a:rPr lang="de-DE" sz="2400" dirty="0" smtClean="0"/>
              <a:t>Was sind "gute" Empfehlungen</a:t>
            </a:r>
          </a:p>
          <a:p>
            <a:pPr lvl="1"/>
            <a:r>
              <a:rPr lang="de-DE" sz="2000" dirty="0" smtClean="0"/>
              <a:t>Steigerung der Kundenzufriedenheit</a:t>
            </a:r>
          </a:p>
          <a:p>
            <a:pPr lvl="1"/>
            <a:r>
              <a:rPr lang="de-DE" sz="2000" dirty="0" smtClean="0"/>
              <a:t>Steigerung des Umsatzes des Anbieters</a:t>
            </a:r>
          </a:p>
          <a:p>
            <a:r>
              <a:rPr lang="de-DE" sz="2400" dirty="0" smtClean="0"/>
              <a:t>Techniken</a:t>
            </a:r>
          </a:p>
          <a:p>
            <a:pPr lvl="1"/>
            <a:r>
              <a:rPr lang="de-DE" sz="2000" dirty="0" smtClean="0"/>
              <a:t>Verwendung von häufigen Artikelmengen</a:t>
            </a:r>
          </a:p>
          <a:p>
            <a:pPr lvl="1"/>
            <a:r>
              <a:rPr lang="de-DE" sz="2000" dirty="0"/>
              <a:t>Verwendung von </a:t>
            </a:r>
            <a:r>
              <a:rPr lang="de-DE" sz="2000" dirty="0" smtClean="0"/>
              <a:t>Assoziationsregeln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28706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Verfeinerung</a:t>
            </a:r>
            <a:r>
              <a:rPr lang="en-US" altLang="en-US" dirty="0" smtClean="0"/>
              <a:t> der </a:t>
            </a:r>
            <a:r>
              <a:rPr lang="en-US" altLang="en-US" dirty="0" err="1" smtClean="0"/>
              <a:t>Empfehlungsgenerierung</a:t>
            </a:r>
            <a:endParaRPr lang="en-US" altLang="en-US" dirty="0"/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435280" cy="49688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err="1" smtClean="0">
                <a:solidFill>
                  <a:srgbClr val="0305FF"/>
                </a:solidFill>
              </a:rPr>
              <a:t>Personalisierung</a:t>
            </a:r>
            <a:r>
              <a:rPr lang="en-US" altLang="en-US" dirty="0" smtClean="0"/>
              <a:t>: </a:t>
            </a:r>
            <a:r>
              <a:rPr lang="en-US" altLang="en-US" dirty="0" err="1" smtClean="0"/>
              <a:t>Kundenspezifische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Empfehlung</a:t>
            </a: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err="1" smtClean="0"/>
              <a:t>Schätzung</a:t>
            </a:r>
            <a:r>
              <a:rPr lang="en-US" altLang="en-US" dirty="0" smtClean="0"/>
              <a:t> </a:t>
            </a:r>
            <a:r>
              <a:rPr lang="en-US" altLang="en-US" dirty="0"/>
              <a:t>der </a:t>
            </a:r>
            <a:r>
              <a:rPr lang="en-US" altLang="en-US" dirty="0" err="1" smtClean="0"/>
              <a:t>Kundenzufriedenheit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über</a:t>
            </a:r>
            <a:r>
              <a:rPr lang="en-US" altLang="en-US" dirty="0" smtClean="0"/>
              <a:t> "</a:t>
            </a:r>
            <a:r>
              <a:rPr lang="en-US" altLang="en-US" dirty="0" err="1" smtClean="0"/>
              <a:t>Nützlichkeit</a:t>
            </a:r>
            <a:r>
              <a:rPr lang="en-US" altLang="en-US" dirty="0" smtClean="0"/>
              <a:t>"</a:t>
            </a:r>
          </a:p>
          <a:p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altLang="en-US" dirty="0" smtClean="0"/>
              <a:t>: </a:t>
            </a:r>
            <a:r>
              <a:rPr lang="en-US" altLang="en-US" dirty="0" err="1" smtClean="0"/>
              <a:t>Menge</a:t>
            </a:r>
            <a:r>
              <a:rPr lang="en-US" altLang="en-US" dirty="0" smtClean="0"/>
              <a:t> von </a:t>
            </a:r>
            <a:r>
              <a:rPr lang="en-US" altLang="en-US" dirty="0" err="1" smtClean="0"/>
              <a:t>Kunden</a:t>
            </a:r>
            <a:endParaRPr lang="en-US" altLang="en-US" dirty="0"/>
          </a:p>
          <a:p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altLang="en-US" dirty="0" smtClean="0"/>
              <a:t>: </a:t>
            </a:r>
            <a:r>
              <a:rPr lang="en-US" altLang="en-US" dirty="0" err="1" smtClean="0"/>
              <a:t>Menge</a:t>
            </a:r>
            <a:r>
              <a:rPr lang="en-US" altLang="en-US" dirty="0" smtClean="0"/>
              <a:t> von </a:t>
            </a:r>
            <a:r>
              <a:rPr lang="en-US" altLang="en-US" dirty="0" err="1" smtClean="0"/>
              <a:t>Artikeln</a:t>
            </a:r>
            <a:endParaRPr lang="en-US" altLang="en-US" dirty="0"/>
          </a:p>
          <a:p>
            <a:r>
              <a:rPr lang="en-US" altLang="en-US" dirty="0" err="1" smtClean="0">
                <a:solidFill>
                  <a:srgbClr val="0305FF"/>
                </a:solidFill>
              </a:rPr>
              <a:t>Nützlichkeitsmaß</a:t>
            </a:r>
            <a:r>
              <a:rPr lang="en-US" altLang="en-US" dirty="0" smtClean="0"/>
              <a:t>: 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u : 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C 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  <a:latin typeface="cmsy10" charset="0"/>
              </a:rPr>
              <a:t>× 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S 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  <a:latin typeface="cmsy10" charset="0"/>
              </a:rPr>
              <a:t>⟶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 R</a:t>
            </a:r>
            <a:endParaRPr lang="en-US" alt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en-US" altLang="en-US" dirty="0" smtClean="0"/>
              <a:t>: </a:t>
            </a:r>
            <a:r>
              <a:rPr lang="en-US" altLang="en-US" dirty="0" err="1" smtClean="0"/>
              <a:t>Menge</a:t>
            </a:r>
            <a:r>
              <a:rPr lang="en-US" altLang="en-US" dirty="0" smtClean="0"/>
              <a:t> von </a:t>
            </a:r>
            <a:r>
              <a:rPr lang="en-US" altLang="en-US" dirty="0" err="1" smtClean="0"/>
              <a:t>Bewertungen</a:t>
            </a:r>
            <a:r>
              <a:rPr lang="en-US" altLang="en-US" dirty="0" smtClean="0"/>
              <a:t> (total </a:t>
            </a:r>
            <a:r>
              <a:rPr lang="en-US" altLang="en-US" dirty="0" err="1" smtClean="0"/>
              <a:t>geordnete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Menge</a:t>
            </a:r>
            <a:r>
              <a:rPr lang="en-US" altLang="en-US" dirty="0" smtClean="0"/>
              <a:t>)</a:t>
            </a:r>
            <a:endParaRPr lang="en-US" altLang="en-US" dirty="0"/>
          </a:p>
          <a:p>
            <a:pPr lvl="1"/>
            <a:r>
              <a:rPr lang="en-US" altLang="en-US" dirty="0" err="1" smtClean="0"/>
              <a:t>Beispiele</a:t>
            </a:r>
            <a:r>
              <a:rPr lang="en-US" altLang="en-US" dirty="0" smtClean="0"/>
              <a:t>: 0-5 Sterne, </a:t>
            </a:r>
            <a:r>
              <a:rPr lang="en-US" altLang="en-US" dirty="0" err="1" smtClean="0"/>
              <a:t>reelle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Zahlen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aus</a:t>
            </a:r>
            <a:r>
              <a:rPr lang="en-US" altLang="en-US" dirty="0" smtClean="0"/>
              <a:t> [0,1]</a:t>
            </a:r>
            <a:endParaRPr lang="en-US" altLang="en-US" dirty="0"/>
          </a:p>
          <a:p>
            <a:r>
              <a:rPr lang="en-US" altLang="en-US" dirty="0" err="1" smtClean="0"/>
              <a:t>Nützlichkeit</a:t>
            </a:r>
            <a:r>
              <a:rPr lang="en-US" altLang="en-US" dirty="0" smtClean="0"/>
              <a:t> = </a:t>
            </a:r>
            <a:r>
              <a:rPr lang="en-US" altLang="en-US" dirty="0" err="1" smtClean="0"/>
              <a:t>engl.</a:t>
            </a:r>
            <a:r>
              <a:rPr lang="en-US" altLang="en-US" dirty="0" smtClean="0"/>
              <a:t> Utility</a:t>
            </a:r>
            <a:endParaRPr lang="en-US" altLang="en-US" dirty="0"/>
          </a:p>
          <a:p>
            <a:pPr lvl="1">
              <a:buFont typeface="Wingdings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64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Maximierung</a:t>
            </a:r>
            <a:r>
              <a:rPr lang="en-US" altLang="en-US" dirty="0" smtClean="0"/>
              <a:t> der </a:t>
            </a:r>
            <a:r>
              <a:rPr lang="en-US" altLang="en-US" dirty="0" err="1" smtClean="0"/>
              <a:t>Nützlichkeitsschätzung</a:t>
            </a:r>
            <a:endParaRPr lang="en-US" altLang="en-US" dirty="0"/>
          </a:p>
        </p:txBody>
      </p:sp>
      <p:sp>
        <p:nvSpPr>
          <p:cNvPr id="4157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 smtClean="0"/>
              <a:t>Für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jeden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Nutzer</a:t>
            </a:r>
            <a:r>
              <a:rPr lang="en-US" altLang="en-US" dirty="0" smtClean="0"/>
              <a:t> </a:t>
            </a:r>
            <a:r>
              <a:rPr lang="en-US" altLang="en-US" i="1" dirty="0" smtClean="0">
                <a:solidFill>
                  <a:schemeClr val="accent1">
                    <a:lumMod val="50000"/>
                  </a:schemeClr>
                </a:solidFill>
              </a:rPr>
              <a:t>c </a:t>
            </a:r>
            <a:r>
              <a:rPr lang="en-US" altLang="en-US" i="1" dirty="0" err="1">
                <a:solidFill>
                  <a:schemeClr val="accent1">
                    <a:lumMod val="50000"/>
                  </a:schemeClr>
                </a:solidFill>
              </a:rPr>
              <a:t>є</a:t>
            </a:r>
            <a:r>
              <a:rPr lang="en-US" altLang="en-US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i="1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en-US" dirty="0" err="1" smtClean="0"/>
              <a:t>bestimme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diejenigen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Artikel</a:t>
            </a:r>
            <a:r>
              <a:rPr lang="en-US" altLang="en-US" dirty="0" smtClean="0"/>
              <a:t> </a:t>
            </a:r>
            <a:r>
              <a:rPr lang="en-US" altLang="en-US" i="1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altLang="en-US" i="1" dirty="0">
                <a:solidFill>
                  <a:schemeClr val="accent1">
                    <a:lumMod val="50000"/>
                  </a:schemeClr>
                </a:solidFill>
              </a:rPr>
              <a:t>’</a:t>
            </a:r>
            <a:r>
              <a:rPr lang="en-US" altLang="en-US" i="1" dirty="0"/>
              <a:t> </a:t>
            </a:r>
            <a:r>
              <a:rPr lang="en-US" altLang="en-US" dirty="0" err="1" smtClean="0"/>
              <a:t>aus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Sortiment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altLang="en-US" dirty="0" smtClean="0"/>
              <a:t>, </a:t>
            </a:r>
            <a:br>
              <a:rPr lang="en-US" altLang="en-US" dirty="0" smtClean="0"/>
            </a:br>
            <a:r>
              <a:rPr lang="en-US" altLang="en-US" dirty="0" smtClean="0"/>
              <a:t>die die </a:t>
            </a:r>
            <a:r>
              <a:rPr lang="en-US" altLang="en-US" dirty="0" err="1" smtClean="0"/>
              <a:t>Nützlichkeiten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für</a:t>
            </a:r>
            <a:r>
              <a:rPr lang="en-US" altLang="en-US" dirty="0" smtClean="0"/>
              <a:t> den </a:t>
            </a:r>
            <a:r>
              <a:rPr lang="en-US" altLang="en-US" dirty="0" err="1" smtClean="0"/>
              <a:t>Nutzer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maximieren</a:t>
            </a:r>
            <a:endParaRPr lang="en-US" altLang="en-US" dirty="0" smtClean="0"/>
          </a:p>
          <a:p>
            <a:endParaRPr lang="en-US" altLang="en-US" dirty="0">
              <a:solidFill>
                <a:schemeClr val="hlink"/>
              </a:solidFill>
            </a:endParaRPr>
          </a:p>
          <a:p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 err="1" smtClean="0"/>
              <a:t>Kundenspezifische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Nützlichkeit</a:t>
            </a:r>
            <a:r>
              <a:rPr lang="en-US" altLang="en-US" dirty="0"/>
              <a:t> </a:t>
            </a:r>
            <a:r>
              <a:rPr lang="en-US" altLang="en-US" dirty="0" err="1" smtClean="0">
                <a:solidFill>
                  <a:schemeClr val="accent1">
                    <a:lumMod val="50000"/>
                  </a:schemeClr>
                </a:solidFill>
              </a:rPr>
              <a:t>s'</a:t>
            </a:r>
            <a:r>
              <a:rPr lang="en-US" altLang="en-US" baseline="-25000" dirty="0" err="1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eines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Artikels</a:t>
            </a:r>
            <a:r>
              <a:rPr lang="en-US" altLang="en-US" dirty="0" smtClean="0"/>
              <a:t> </a:t>
            </a:r>
            <a:br>
              <a:rPr lang="en-US" altLang="en-US" dirty="0" smtClean="0"/>
            </a:br>
            <a:r>
              <a:rPr lang="en-US" altLang="en-US" dirty="0" err="1" smtClean="0"/>
              <a:t>definiert</a:t>
            </a:r>
            <a:r>
              <a:rPr lang="en-US" altLang="en-US" dirty="0" smtClean="0"/>
              <a:t> Rang der </a:t>
            </a:r>
            <a:r>
              <a:rPr lang="en-US" altLang="en-US" dirty="0" err="1" smtClean="0"/>
              <a:t>Artikel</a:t>
            </a:r>
            <a:endParaRPr lang="en-US" altLang="en-US" dirty="0"/>
          </a:p>
        </p:txBody>
      </p:sp>
      <p:pic>
        <p:nvPicPr>
          <p:cNvPr id="415748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" t="28275" r="25377" b="15176"/>
          <a:stretch>
            <a:fillRect/>
          </a:stretch>
        </p:blipFill>
        <p:spPr bwMode="auto">
          <a:xfrm>
            <a:off x="899592" y="2708920"/>
            <a:ext cx="4824413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8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Zentrales</a:t>
            </a:r>
            <a:r>
              <a:rPr lang="en-US" altLang="en-US" dirty="0" smtClean="0"/>
              <a:t> </a:t>
            </a:r>
            <a:r>
              <a:rPr lang="en-US" altLang="en-US" dirty="0"/>
              <a:t>Problem</a:t>
            </a:r>
          </a:p>
        </p:txBody>
      </p:sp>
      <p:sp>
        <p:nvSpPr>
          <p:cNvPr id="416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 err="1" smtClean="0"/>
              <a:t>Nützlichkeit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nur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partiell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definiert</a:t>
            </a:r>
            <a:r>
              <a:rPr lang="en-US" altLang="en-US" sz="2400" dirty="0" smtClean="0"/>
              <a:t>, also </a:t>
            </a:r>
            <a:r>
              <a:rPr lang="en-US" altLang="en-US" sz="2400" dirty="0" err="1" smtClean="0"/>
              <a:t>nicht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für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alle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Elemente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aus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dem</a:t>
            </a:r>
            <a:r>
              <a:rPr lang="en-US" altLang="en-US" sz="2400" dirty="0" smtClean="0"/>
              <a:t> </a:t>
            </a:r>
            <a:r>
              <a:rPr lang="en-US" altLang="en-US" sz="2400" i="1" dirty="0" smtClean="0">
                <a:solidFill>
                  <a:schemeClr val="hlink"/>
                </a:solidFill>
              </a:rPr>
              <a:t>C</a:t>
            </a:r>
            <a:r>
              <a:rPr lang="tr-TR" altLang="en-US" sz="2400" i="1" dirty="0">
                <a:solidFill>
                  <a:schemeClr val="hlink"/>
                </a:solidFill>
              </a:rPr>
              <a:t>x</a:t>
            </a:r>
            <a:r>
              <a:rPr lang="en-US" altLang="en-US" sz="2400" i="1" dirty="0">
                <a:solidFill>
                  <a:schemeClr val="hlink"/>
                </a:solidFill>
              </a:rPr>
              <a:t>S</a:t>
            </a:r>
            <a:r>
              <a:rPr lang="en-US" altLang="en-US" sz="2400" dirty="0">
                <a:solidFill>
                  <a:schemeClr val="hlink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hlink"/>
                </a:solidFill>
              </a:rPr>
              <a:t>Raum</a:t>
            </a:r>
            <a:r>
              <a:rPr lang="en-US" altLang="en-US" sz="2400" dirty="0"/>
              <a:t> </a:t>
            </a:r>
            <a:r>
              <a:rPr lang="en-US" altLang="en-US" sz="2400" dirty="0" err="1" smtClean="0"/>
              <a:t>bekannt</a:t>
            </a:r>
            <a:r>
              <a:rPr lang="tr-TR" altLang="en-US" sz="2400" dirty="0" smtClean="0"/>
              <a:t> </a:t>
            </a:r>
            <a:endParaRPr lang="de-DE" altLang="en-US" sz="2400" dirty="0" smtClean="0"/>
          </a:p>
          <a:p>
            <a:r>
              <a:rPr lang="de-DE" altLang="en-US" sz="2400" dirty="0" smtClean="0"/>
              <a:t>Nützlichkeit </a:t>
            </a:r>
            <a:r>
              <a:rPr lang="de-DE" alt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alt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en-US" sz="2400" dirty="0" smtClean="0"/>
              <a:t>muss extrapoliert werden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endParaRPr lang="en-US" alt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259275"/>
              </p:ext>
            </p:extLst>
          </p:nvPr>
        </p:nvGraphicFramePr>
        <p:xfrm>
          <a:off x="2483768" y="3573016"/>
          <a:ext cx="3749685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67" name="Formel" r:id="rId4" imgW="39433500" imgH="28460700" progId="Equation.3">
                  <p:embed/>
                </p:oleObj>
              </mc:Choice>
              <mc:Fallback>
                <p:oleObj name="Formel" r:id="rId4" imgW="39433500" imgH="2846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3573016"/>
                        <a:ext cx="3749685" cy="2520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34518" y="3104133"/>
            <a:ext cx="1468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0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King Kong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491880" y="3104133"/>
            <a:ext cx="874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LOTR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479280" y="3104133"/>
            <a:ext cx="931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0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Matrix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07400" y="3104133"/>
            <a:ext cx="1652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Nacho </a:t>
            </a:r>
            <a:r>
              <a:rPr lang="en-US" altLang="en-US" sz="2000" b="1" i="0" dirty="0" err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Libre</a:t>
            </a:r>
            <a:endParaRPr lang="en-US" altLang="en-US" sz="2000" b="1" i="0" dirty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105818" y="3647628"/>
            <a:ext cx="79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Alice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105818" y="4279452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Bob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05818" y="4911276"/>
            <a:ext cx="833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Carol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105818" y="5543100"/>
            <a:ext cx="876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David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6156176" y="3827375"/>
            <a:ext cx="2520282" cy="1185801"/>
          </a:xfrm>
          <a:prstGeom prst="cloudCallout">
            <a:avLst>
              <a:gd name="adj1" fmla="val -45418"/>
              <a:gd name="adj2" fmla="val 11445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Woher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kommen</a:t>
            </a:r>
            <a:r>
              <a:rPr lang="en-US" dirty="0" smtClean="0">
                <a:solidFill>
                  <a:schemeClr val="tx1"/>
                </a:solidFill>
              </a:rPr>
              <a:t> die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Einträge</a:t>
            </a:r>
            <a:r>
              <a:rPr lang="en-US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8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Erfassung</a:t>
            </a:r>
            <a:r>
              <a:rPr lang="en-US" altLang="en-US" dirty="0" smtClean="0"/>
              <a:t> von </a:t>
            </a:r>
            <a:r>
              <a:rPr lang="en-US" altLang="en-US" dirty="0" err="1" smtClean="0"/>
              <a:t>Nützlichkeitsmaßen</a:t>
            </a:r>
            <a:endParaRPr lang="en-US" altLang="en-US" dirty="0"/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 smtClean="0"/>
              <a:t>Explizit</a:t>
            </a:r>
            <a:endParaRPr lang="en-US" altLang="en-US" dirty="0"/>
          </a:p>
          <a:p>
            <a:pPr lvl="1"/>
            <a:r>
              <a:rPr lang="en-US" altLang="en-US" dirty="0" err="1" smtClean="0"/>
              <a:t>Nutzer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bewerten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Artikel</a:t>
            </a:r>
            <a:endParaRPr lang="en-US" altLang="en-US" dirty="0"/>
          </a:p>
          <a:p>
            <a:pPr lvl="1"/>
            <a:r>
              <a:rPr lang="en-US" altLang="en-US" dirty="0" err="1" smtClean="0"/>
              <a:t>Funktioniert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nicht</a:t>
            </a:r>
            <a:r>
              <a:rPr lang="en-US" altLang="en-US" dirty="0" smtClean="0"/>
              <a:t> in der Praxis, </a:t>
            </a:r>
            <a:r>
              <a:rPr lang="en-US" altLang="en-US" dirty="0" err="1" smtClean="0"/>
              <a:t>Nutzer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werden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gestört</a:t>
            </a:r>
            <a:endParaRPr lang="en-US" altLang="en-US" dirty="0"/>
          </a:p>
          <a:p>
            <a:r>
              <a:rPr lang="en-US" altLang="en-US" dirty="0" err="1" smtClean="0"/>
              <a:t>Implizit</a:t>
            </a:r>
            <a:endParaRPr lang="en-US" altLang="en-US" dirty="0"/>
          </a:p>
          <a:p>
            <a:pPr lvl="1"/>
            <a:r>
              <a:rPr lang="en-US" altLang="en-US" dirty="0" err="1" smtClean="0"/>
              <a:t>Erfasse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Maße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aus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Nutzeraktionen</a:t>
            </a:r>
            <a:endParaRPr lang="en-US" altLang="en-US" dirty="0"/>
          </a:p>
          <a:p>
            <a:pPr lvl="2"/>
            <a:r>
              <a:rPr lang="en-US" altLang="en-US" dirty="0" err="1" smtClean="0"/>
              <a:t>Kauf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eines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Artikels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ergibt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gute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Bewertung</a:t>
            </a:r>
            <a:endParaRPr lang="en-US" altLang="en-US" dirty="0" smtClean="0"/>
          </a:p>
          <a:p>
            <a:pPr lvl="2"/>
            <a:r>
              <a:rPr lang="en-US" altLang="en-US" dirty="0" smtClean="0"/>
              <a:t>Was </a:t>
            </a:r>
            <a:r>
              <a:rPr lang="en-US" altLang="en-US" dirty="0" err="1" smtClean="0"/>
              <a:t>ist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mit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schlechten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Bewertungen</a:t>
            </a:r>
            <a:r>
              <a:rPr lang="en-US" alt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4365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Extrapolierung</a:t>
            </a:r>
            <a:r>
              <a:rPr lang="en-US" altLang="en-US" dirty="0" smtClean="0"/>
              <a:t> der </a:t>
            </a:r>
            <a:r>
              <a:rPr lang="en-US" altLang="en-US" dirty="0" err="1" smtClean="0"/>
              <a:t>Nützlichkeiten</a:t>
            </a:r>
            <a:endParaRPr lang="en-US" altLang="en-US" dirty="0"/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 smtClean="0"/>
              <a:t>Schlüsselproblem</a:t>
            </a:r>
            <a:r>
              <a:rPr lang="en-US" altLang="en-US" dirty="0"/>
              <a:t>: </a:t>
            </a:r>
            <a:r>
              <a:rPr lang="en-US" altLang="en-US" dirty="0" smtClean="0"/>
              <a:t>Matrix U </a:t>
            </a:r>
            <a:r>
              <a:rPr lang="en-US" altLang="en-US" dirty="0" err="1" smtClean="0"/>
              <a:t>ist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dünn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besetzt</a:t>
            </a:r>
            <a:endParaRPr lang="en-US" altLang="en-US" dirty="0"/>
          </a:p>
          <a:p>
            <a:pPr lvl="1"/>
            <a:r>
              <a:rPr lang="en-US" altLang="en-US" dirty="0" smtClean="0"/>
              <a:t>Die </a:t>
            </a:r>
            <a:r>
              <a:rPr lang="en-US" altLang="en-US" dirty="0" err="1" smtClean="0"/>
              <a:t>meisten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Leute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habe</a:t>
            </a:r>
            <a:r>
              <a:rPr lang="en-US" altLang="en-US" dirty="0" smtClean="0"/>
              <a:t> die </a:t>
            </a:r>
            <a:r>
              <a:rPr lang="en-US" altLang="en-US" dirty="0" err="1" smtClean="0"/>
              <a:t>meisten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Artikel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nicht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bewertet</a:t>
            </a:r>
            <a:endParaRPr lang="en-US" altLang="en-US" dirty="0" smtClean="0"/>
          </a:p>
          <a:p>
            <a:pPr lvl="1"/>
            <a:r>
              <a:rPr lang="en-US" altLang="en-US" dirty="0" smtClean="0">
                <a:solidFill>
                  <a:srgbClr val="0305FF"/>
                </a:solidFill>
              </a:rPr>
              <a:t>Extrapolation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nötig</a:t>
            </a:r>
            <a:r>
              <a:rPr lang="en-US" altLang="en-US" dirty="0" smtClean="0"/>
              <a:t> (</a:t>
            </a:r>
            <a:r>
              <a:rPr lang="en-US" altLang="en-US" dirty="0" err="1" smtClean="0">
                <a:solidFill>
                  <a:srgbClr val="0305FF"/>
                </a:solidFill>
              </a:rPr>
              <a:t>Filterung</a:t>
            </a:r>
            <a:r>
              <a:rPr lang="en-US" altLang="en-US" dirty="0" smtClean="0"/>
              <a:t>)</a:t>
            </a:r>
          </a:p>
          <a:p>
            <a:r>
              <a:rPr lang="en-US" altLang="en-US" dirty="0" err="1" smtClean="0"/>
              <a:t>Ansätze</a:t>
            </a:r>
            <a:endParaRPr lang="en-US" altLang="en-US" dirty="0"/>
          </a:p>
          <a:p>
            <a:pPr lvl="1"/>
            <a:r>
              <a:rPr lang="en-US" altLang="en-US" dirty="0" err="1" smtClean="0">
                <a:solidFill>
                  <a:srgbClr val="0305FF"/>
                </a:solidFill>
              </a:rPr>
              <a:t>Inhaltsbasierte</a:t>
            </a:r>
            <a:r>
              <a:rPr lang="en-US" altLang="en-US" dirty="0" smtClean="0">
                <a:solidFill>
                  <a:srgbClr val="0305FF"/>
                </a:solidFill>
              </a:rPr>
              <a:t> </a:t>
            </a:r>
            <a:r>
              <a:rPr lang="en-US" altLang="en-US" dirty="0" err="1" smtClean="0"/>
              <a:t>Filterung</a:t>
            </a:r>
            <a:endParaRPr lang="en-US" altLang="en-US" dirty="0" smtClean="0"/>
          </a:p>
          <a:p>
            <a:pPr lvl="2"/>
            <a:r>
              <a:rPr lang="en-US" altLang="en-US" dirty="0" err="1" smtClean="0"/>
              <a:t>Empfehlung</a:t>
            </a:r>
            <a:r>
              <a:rPr lang="en-US" altLang="en-US" dirty="0" smtClean="0"/>
              <a:t> von </a:t>
            </a:r>
            <a:r>
              <a:rPr lang="en-US" altLang="en-US" dirty="0" err="1" smtClean="0"/>
              <a:t>Artikeln</a:t>
            </a:r>
            <a:r>
              <a:rPr lang="en-US" altLang="en-US" dirty="0" smtClean="0"/>
              <a:t>, die "</a:t>
            </a:r>
            <a:r>
              <a:rPr lang="en-US" altLang="en-US" dirty="0" err="1" smtClean="0"/>
              <a:t>ähnlich</a:t>
            </a:r>
            <a:r>
              <a:rPr lang="en-US" altLang="en-US" dirty="0" smtClean="0"/>
              <a:t>" </a:t>
            </a:r>
            <a:r>
              <a:rPr lang="en-US" altLang="en-US" dirty="0" err="1" smtClean="0"/>
              <a:t>zu</a:t>
            </a:r>
            <a:r>
              <a:rPr lang="en-US" altLang="en-US" dirty="0" smtClean="0"/>
              <a:t> den </a:t>
            </a:r>
            <a:r>
              <a:rPr lang="en-US" altLang="en-US" dirty="0" err="1" smtClean="0"/>
              <a:t>schon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hoch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bewerteten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sind</a:t>
            </a:r>
            <a:r>
              <a:rPr lang="en-US" altLang="en-US" dirty="0" smtClean="0"/>
              <a:t>: </a:t>
            </a:r>
            <a:r>
              <a:rPr lang="en-US" altLang="en-US" dirty="0" err="1" smtClean="0"/>
              <a:t>Wähle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u(</a:t>
            </a:r>
            <a:r>
              <a:rPr lang="en-US" altLang="en-US" dirty="0" err="1" smtClean="0">
                <a:solidFill>
                  <a:schemeClr val="accent1">
                    <a:lumMod val="50000"/>
                  </a:schemeClr>
                </a:solidFill>
              </a:rPr>
              <a:t>c,s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wie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u(c, s') </a:t>
            </a:r>
            <a:r>
              <a:rPr lang="en-US" altLang="en-US" dirty="0" err="1" smtClean="0"/>
              <a:t>mit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sim(s, s')</a:t>
            </a:r>
            <a:endParaRPr lang="en-US" alt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altLang="en-US" dirty="0" err="1" smtClean="0">
                <a:solidFill>
                  <a:srgbClr val="0305FF"/>
                </a:solidFill>
              </a:rPr>
              <a:t>Kollaborative</a:t>
            </a:r>
            <a:r>
              <a:rPr lang="en-US" altLang="en-US" dirty="0" smtClean="0">
                <a:solidFill>
                  <a:srgbClr val="0305FF"/>
                </a:solidFill>
              </a:rPr>
              <a:t> </a:t>
            </a:r>
            <a:r>
              <a:rPr lang="en-US" altLang="en-US" dirty="0" err="1" smtClean="0"/>
              <a:t>Filterung</a:t>
            </a:r>
            <a:endParaRPr lang="en-US" altLang="en-US" dirty="0" smtClean="0"/>
          </a:p>
          <a:p>
            <a:pPr lvl="2"/>
            <a:r>
              <a:rPr lang="en-US" altLang="en-US" dirty="0" err="1" smtClean="0"/>
              <a:t>Empfehlung</a:t>
            </a:r>
            <a:r>
              <a:rPr lang="en-US" altLang="en-US" dirty="0" smtClean="0"/>
              <a:t> von </a:t>
            </a:r>
            <a:r>
              <a:rPr lang="en-US" altLang="en-US" dirty="0" err="1" smtClean="0"/>
              <a:t>Artikeln</a:t>
            </a:r>
            <a:r>
              <a:rPr lang="en-US" altLang="en-US" dirty="0" smtClean="0"/>
              <a:t>, die von "</a:t>
            </a:r>
            <a:r>
              <a:rPr lang="en-US" altLang="en-US" dirty="0" err="1" smtClean="0"/>
              <a:t>ähnlichen</a:t>
            </a:r>
            <a:r>
              <a:rPr lang="en-US" altLang="en-US" dirty="0" smtClean="0"/>
              <a:t>" </a:t>
            </a:r>
            <a:r>
              <a:rPr lang="en-US" altLang="en-US" dirty="0" err="1" smtClean="0"/>
              <a:t>Benutzern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hoch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bewertet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werden</a:t>
            </a:r>
            <a:r>
              <a:rPr lang="en-US" altLang="en-US" dirty="0" smtClean="0"/>
              <a:t>: 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u(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c,s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altLang="en-US" dirty="0"/>
              <a:t> </a:t>
            </a:r>
            <a:r>
              <a:rPr lang="en-US" altLang="en-US" dirty="0" err="1"/>
              <a:t>wie</a:t>
            </a:r>
            <a:r>
              <a:rPr lang="en-US" altLang="en-US" dirty="0"/>
              <a:t> 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u(c', s) </a:t>
            </a:r>
            <a:r>
              <a:rPr lang="en-US" altLang="en-US" dirty="0" err="1"/>
              <a:t>mit</a:t>
            </a:r>
            <a:r>
              <a:rPr lang="en-US" altLang="en-US" dirty="0"/>
              <a:t> 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sim(c, c')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35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Übersicht</a:t>
            </a:r>
            <a:endParaRPr lang="en-US" altLang="en-US" dirty="0"/>
          </a:p>
        </p:txBody>
      </p:sp>
      <p:pic>
        <p:nvPicPr>
          <p:cNvPr id="356355" name="Picture 3" descr="MCBS01705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68760"/>
            <a:ext cx="1758950" cy="1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6356" name="Oval 4"/>
          <p:cNvSpPr>
            <a:spLocks noChangeArrowheads="1"/>
          </p:cNvSpPr>
          <p:nvPr/>
        </p:nvSpPr>
        <p:spPr bwMode="auto">
          <a:xfrm>
            <a:off x="5867400" y="210696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57" name="Oval 5"/>
          <p:cNvSpPr>
            <a:spLocks noChangeArrowheads="1"/>
          </p:cNvSpPr>
          <p:nvPr/>
        </p:nvSpPr>
        <p:spPr bwMode="auto">
          <a:xfrm>
            <a:off x="2362200" y="4621560"/>
            <a:ext cx="533400" cy="533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58" name="Rectangle 6"/>
          <p:cNvSpPr>
            <a:spLocks noChangeArrowheads="1"/>
          </p:cNvSpPr>
          <p:nvPr/>
        </p:nvSpPr>
        <p:spPr bwMode="auto">
          <a:xfrm>
            <a:off x="2362200" y="5383560"/>
            <a:ext cx="457200" cy="457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59" name="Rectangle 7"/>
          <p:cNvSpPr>
            <a:spLocks noChangeArrowheads="1"/>
          </p:cNvSpPr>
          <p:nvPr/>
        </p:nvSpPr>
        <p:spPr bwMode="auto">
          <a:xfrm>
            <a:off x="1524000" y="5383560"/>
            <a:ext cx="457200" cy="4572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60" name="AutoShape 8"/>
          <p:cNvSpPr>
            <a:spLocks noChangeArrowheads="1"/>
          </p:cNvSpPr>
          <p:nvPr/>
        </p:nvSpPr>
        <p:spPr bwMode="auto">
          <a:xfrm>
            <a:off x="6705600" y="2106960"/>
            <a:ext cx="685800" cy="5334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61" name="AutoShape 9"/>
          <p:cNvSpPr>
            <a:spLocks noChangeArrowheads="1"/>
          </p:cNvSpPr>
          <p:nvPr/>
        </p:nvSpPr>
        <p:spPr bwMode="auto">
          <a:xfrm>
            <a:off x="1447800" y="462156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62" name="AutoShape 10"/>
          <p:cNvSpPr>
            <a:spLocks noChangeArrowheads="1"/>
          </p:cNvSpPr>
          <p:nvPr/>
        </p:nvSpPr>
        <p:spPr bwMode="auto">
          <a:xfrm>
            <a:off x="3810000" y="225936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63" name="Text Box 11"/>
          <p:cNvSpPr txBox="1">
            <a:spLocks noChangeArrowheads="1"/>
          </p:cNvSpPr>
          <p:nvPr/>
        </p:nvSpPr>
        <p:spPr bwMode="auto">
          <a:xfrm>
            <a:off x="3491880" y="1849785"/>
            <a:ext cx="18165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Hohe</a:t>
            </a:r>
            <a:r>
              <a:rPr lang="en-US" altLang="en-US" i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i="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Bewertung</a:t>
            </a:r>
            <a:endParaRPr lang="en-US" altLang="en-US" i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6364" name="Text Box 12"/>
          <p:cNvSpPr txBox="1">
            <a:spLocks noChangeArrowheads="1"/>
          </p:cNvSpPr>
          <p:nvPr/>
        </p:nvSpPr>
        <p:spPr bwMode="auto">
          <a:xfrm>
            <a:off x="5334000" y="1344960"/>
            <a:ext cx="232788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400" i="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Artikelprofil</a:t>
            </a:r>
            <a:endParaRPr lang="en-US" altLang="en-US" sz="3400" i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6365" name="AutoShape 13"/>
          <p:cNvSpPr>
            <a:spLocks noChangeArrowheads="1"/>
          </p:cNvSpPr>
          <p:nvPr/>
        </p:nvSpPr>
        <p:spPr bwMode="auto">
          <a:xfrm>
            <a:off x="6553200" y="2945160"/>
            <a:ext cx="304800" cy="1295400"/>
          </a:xfrm>
          <a:prstGeom prst="downArrow">
            <a:avLst>
              <a:gd name="adj1" fmla="val 50000"/>
              <a:gd name="adj2" fmla="val 10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66" name="Rectangle 14"/>
          <p:cNvSpPr>
            <a:spLocks noChangeArrowheads="1"/>
          </p:cNvSpPr>
          <p:nvPr/>
        </p:nvSpPr>
        <p:spPr bwMode="auto">
          <a:xfrm>
            <a:off x="5562600" y="1954560"/>
            <a:ext cx="2057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67" name="Rectangle 15"/>
          <p:cNvSpPr>
            <a:spLocks noChangeArrowheads="1"/>
          </p:cNvSpPr>
          <p:nvPr/>
        </p:nvSpPr>
        <p:spPr bwMode="auto">
          <a:xfrm>
            <a:off x="5562600" y="4621560"/>
            <a:ext cx="22098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i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Rot</a:t>
            </a:r>
            <a:endParaRPr lang="en-US" altLang="en-US" i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US" altLang="en-US" i="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Kreise</a:t>
            </a:r>
            <a:endParaRPr lang="en-US" altLang="en-US" i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US" altLang="en-US" i="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Dreiecke</a:t>
            </a:r>
            <a:endParaRPr lang="en-US" altLang="en-US" i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6368" name="Text Box 16"/>
          <p:cNvSpPr txBox="1">
            <a:spLocks noChangeArrowheads="1"/>
          </p:cNvSpPr>
          <p:nvPr/>
        </p:nvSpPr>
        <p:spPr bwMode="auto">
          <a:xfrm>
            <a:off x="5076056" y="5764560"/>
            <a:ext cx="277351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400" i="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Benutzerprofil</a:t>
            </a:r>
            <a:endParaRPr lang="en-US" altLang="en-US" sz="3400" i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6369" name="AutoShape 17"/>
          <p:cNvSpPr>
            <a:spLocks noChangeArrowheads="1"/>
          </p:cNvSpPr>
          <p:nvPr/>
        </p:nvSpPr>
        <p:spPr bwMode="auto">
          <a:xfrm>
            <a:off x="3733800" y="5078760"/>
            <a:ext cx="1219200" cy="304800"/>
          </a:xfrm>
          <a:prstGeom prst="lef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70" name="Text Box 18"/>
          <p:cNvSpPr txBox="1">
            <a:spLocks noChangeArrowheads="1"/>
          </p:cNvSpPr>
          <p:nvPr/>
        </p:nvSpPr>
        <p:spPr bwMode="auto">
          <a:xfrm>
            <a:off x="3862388" y="4697760"/>
            <a:ext cx="10422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Abgleich</a:t>
            </a:r>
            <a:endParaRPr lang="en-US" altLang="en-US" i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6371" name="AutoShape 19"/>
          <p:cNvSpPr>
            <a:spLocks noChangeArrowheads="1"/>
          </p:cNvSpPr>
          <p:nvPr/>
        </p:nvSpPr>
        <p:spPr bwMode="auto">
          <a:xfrm>
            <a:off x="2057400" y="3249960"/>
            <a:ext cx="228600" cy="1066800"/>
          </a:xfrm>
          <a:prstGeom prst="upArrow">
            <a:avLst>
              <a:gd name="adj1" fmla="val 50000"/>
              <a:gd name="adj2" fmla="val 1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372" name="Text Box 20"/>
          <p:cNvSpPr txBox="1">
            <a:spLocks noChangeArrowheads="1"/>
          </p:cNvSpPr>
          <p:nvPr/>
        </p:nvSpPr>
        <p:spPr bwMode="auto">
          <a:xfrm>
            <a:off x="365125" y="3518248"/>
            <a:ext cx="13708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Empfehlung</a:t>
            </a:r>
            <a:endParaRPr lang="en-US" altLang="en-US" i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6373" name="Text Box 21"/>
          <p:cNvSpPr txBox="1">
            <a:spLocks noChangeArrowheads="1"/>
          </p:cNvSpPr>
          <p:nvPr/>
        </p:nvSpPr>
        <p:spPr bwMode="auto">
          <a:xfrm>
            <a:off x="6842125" y="3297585"/>
            <a:ext cx="1430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Konstruktion</a:t>
            </a:r>
            <a:endParaRPr lang="en-US" altLang="en-US" i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884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6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6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56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56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6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6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56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56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5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56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56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5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56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56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5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5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5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6" grpId="0" animBg="1"/>
      <p:bldP spid="356357" grpId="0" animBg="1"/>
      <p:bldP spid="356358" grpId="0" animBg="1"/>
      <p:bldP spid="356359" grpId="0" animBg="1"/>
      <p:bldP spid="356360" grpId="0" animBg="1"/>
      <p:bldP spid="356361" grpId="0" animBg="1"/>
      <p:bldP spid="356362" grpId="0" animBg="1"/>
      <p:bldP spid="356363" grpId="0"/>
      <p:bldP spid="356364" grpId="0"/>
      <p:bldP spid="356365" grpId="0" animBg="1"/>
      <p:bldP spid="356366" grpId="0" animBg="1"/>
      <p:bldP spid="356367" grpId="0" animBg="1"/>
      <p:bldP spid="356368" grpId="0"/>
      <p:bldP spid="356369" grpId="0" animBg="1"/>
      <p:bldP spid="356370" grpId="0"/>
      <p:bldP spid="356371" grpId="0" animBg="1"/>
      <p:bldP spid="356372" grpId="0"/>
      <p:bldP spid="3563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356" y="258937"/>
            <a:ext cx="8700224" cy="1043136"/>
          </a:xfrm>
        </p:spPr>
        <p:txBody>
          <a:bodyPr/>
          <a:lstStyle/>
          <a:p>
            <a:r>
              <a:rPr lang="en-US" dirty="0" err="1" smtClean="0"/>
              <a:t>Ausnutzung</a:t>
            </a:r>
            <a:r>
              <a:rPr lang="en-US" dirty="0" smtClean="0"/>
              <a:t> von </a:t>
            </a:r>
            <a:r>
              <a:rPr lang="en-US" dirty="0" err="1" smtClean="0"/>
              <a:t>Daten</a:t>
            </a:r>
            <a:r>
              <a:rPr lang="en-US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SVMs: </a:t>
            </a:r>
            <a:r>
              <a:rPr lang="en-US" dirty="0" err="1" smtClean="0"/>
              <a:t>Clusterbildung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9512" y="1628800"/>
            <a:ext cx="8839200" cy="3508375"/>
            <a:chOff x="96" y="1920"/>
            <a:chExt cx="5568" cy="221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936" y="1920"/>
              <a:ext cx="1728" cy="17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96" y="1920"/>
              <a:ext cx="1728" cy="17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240" y="3600"/>
              <a:ext cx="52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3696" y="3792"/>
              <a:ext cx="1488" cy="3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B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864" y="2160"/>
              <a:ext cx="0" cy="1152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prstDash val="lgDashDot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84" y="2372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+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93" y="2739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+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263" y="2327"/>
              <a:ext cx="1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_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1263" y="2769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_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152" y="3897"/>
              <a:ext cx="151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dirty="0" err="1" smtClean="0">
                  <a:latin typeface="Myriad Pro" charset="0"/>
                  <a:ea typeface="Myriad Pro" charset="0"/>
                  <a:cs typeface="Myriad Pro" charset="0"/>
                </a:rPr>
                <a:t>Nur</a:t>
              </a:r>
              <a:r>
                <a:rPr lang="en-US" altLang="en-US" dirty="0" smtClean="0">
                  <a:latin typeface="Myriad Pro" charset="0"/>
                  <a:ea typeface="Myriad Pro" charset="0"/>
                  <a:cs typeface="Myriad Pro" charset="0"/>
                </a:rPr>
                <a:t> </a:t>
              </a:r>
              <a:r>
                <a:rPr lang="en-US" altLang="en-US" dirty="0" err="1" smtClean="0">
                  <a:latin typeface="Myriad Pro" charset="0"/>
                  <a:ea typeface="Myriad Pro" charset="0"/>
                  <a:cs typeface="Myriad Pro" charset="0"/>
                </a:rPr>
                <a:t>klassifizierte</a:t>
              </a:r>
              <a:r>
                <a:rPr lang="en-US" altLang="en-US" dirty="0" smtClean="0">
                  <a:latin typeface="Myriad Pro" charset="0"/>
                  <a:ea typeface="Myriad Pro" charset="0"/>
                  <a:cs typeface="Myriad Pro" charset="0"/>
                </a:rPr>
                <a:t> </a:t>
              </a:r>
              <a:r>
                <a:rPr lang="en-US" altLang="en-US" dirty="0" err="1" smtClean="0">
                  <a:latin typeface="Myriad Pro" charset="0"/>
                  <a:ea typeface="Myriad Pro" charset="0"/>
                  <a:cs typeface="Myriad Pro" charset="0"/>
                </a:rPr>
                <a:t>Daten</a:t>
              </a:r>
              <a:endParaRPr lang="en-US" altLang="en-US" dirty="0">
                <a:solidFill>
                  <a:srgbClr val="FF33CC"/>
                </a:solidFill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2016" y="1920"/>
              <a:ext cx="1728" cy="17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2736" y="2016"/>
              <a:ext cx="0" cy="1584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prstDash val="lgDashDot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2227" y="2468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+</a:t>
              </a: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2236" y="2835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+</a:t>
              </a: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3106" y="2423"/>
              <a:ext cx="1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_</a:t>
              </a: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3106" y="2865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>
                  <a:latin typeface="Myriad Pro" charset="0"/>
                  <a:ea typeface="Myriad Pro" charset="0"/>
                  <a:cs typeface="Myriad Pro" charset="0"/>
                </a:rPr>
                <a:t>_</a:t>
              </a:r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2438" y="2726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2774" y="2256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3216" y="283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3264" y="3206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2640" y="2390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2870" y="211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2592" y="2208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2448" y="2390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2160" y="2726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2832" y="306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2966" y="2870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3110" y="2678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2640" y="3398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2832" y="326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auto">
            <a:xfrm>
              <a:off x="2966" y="307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3014" y="331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2918" y="349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3216" y="2438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3398" y="254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3408" y="277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3312" y="2256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auto">
            <a:xfrm>
              <a:off x="3542" y="230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2630" y="206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auto">
            <a:xfrm>
              <a:off x="2400" y="2198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45" name="Oval 45"/>
            <p:cNvSpPr>
              <a:spLocks noChangeArrowheads="1"/>
            </p:cNvSpPr>
            <p:nvPr/>
          </p:nvSpPr>
          <p:spPr bwMode="auto">
            <a:xfrm>
              <a:off x="2256" y="234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2064" y="258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2160" y="306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48" name="Line 48"/>
            <p:cNvSpPr>
              <a:spLocks noChangeShapeType="1"/>
            </p:cNvSpPr>
            <p:nvPr/>
          </p:nvSpPr>
          <p:spPr bwMode="auto">
            <a:xfrm>
              <a:off x="4656" y="2016"/>
              <a:ext cx="0" cy="1584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prstDash val="lgDashDot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49" name="Text Box 49"/>
            <p:cNvSpPr txBox="1">
              <a:spLocks noChangeArrowheads="1"/>
            </p:cNvSpPr>
            <p:nvPr/>
          </p:nvSpPr>
          <p:spPr bwMode="auto">
            <a:xfrm>
              <a:off x="4147" y="2468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+</a:t>
              </a:r>
            </a:p>
          </p:txBody>
        </p:sp>
        <p:sp>
          <p:nvSpPr>
            <p:cNvPr id="50" name="Text Box 50"/>
            <p:cNvSpPr txBox="1">
              <a:spLocks noChangeArrowheads="1"/>
            </p:cNvSpPr>
            <p:nvPr/>
          </p:nvSpPr>
          <p:spPr bwMode="auto">
            <a:xfrm>
              <a:off x="4156" y="2835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+</a:t>
              </a:r>
            </a:p>
          </p:txBody>
        </p:sp>
        <p:sp>
          <p:nvSpPr>
            <p:cNvPr id="51" name="Text Box 51"/>
            <p:cNvSpPr txBox="1">
              <a:spLocks noChangeArrowheads="1"/>
            </p:cNvSpPr>
            <p:nvPr/>
          </p:nvSpPr>
          <p:spPr bwMode="auto">
            <a:xfrm>
              <a:off x="5026" y="2423"/>
              <a:ext cx="1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_</a:t>
              </a:r>
            </a:p>
          </p:txBody>
        </p:sp>
        <p:sp>
          <p:nvSpPr>
            <p:cNvPr id="52" name="Text Box 52"/>
            <p:cNvSpPr txBox="1">
              <a:spLocks noChangeArrowheads="1"/>
            </p:cNvSpPr>
            <p:nvPr/>
          </p:nvSpPr>
          <p:spPr bwMode="auto">
            <a:xfrm>
              <a:off x="5026" y="2865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_</a:t>
              </a:r>
            </a:p>
          </p:txBody>
        </p:sp>
        <p:sp>
          <p:nvSpPr>
            <p:cNvPr id="53" name="Line 53"/>
            <p:cNvSpPr>
              <a:spLocks noChangeShapeType="1"/>
            </p:cNvSpPr>
            <p:nvPr/>
          </p:nvSpPr>
          <p:spPr bwMode="auto">
            <a:xfrm flipH="1">
              <a:off x="4176" y="2064"/>
              <a:ext cx="960" cy="1488"/>
            </a:xfrm>
            <a:prstGeom prst="line">
              <a:avLst/>
            </a:prstGeom>
            <a:noFill/>
            <a:ln w="31750">
              <a:solidFill>
                <a:srgbClr val="0000B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4358" y="2726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55" name="Oval 55"/>
            <p:cNvSpPr>
              <a:spLocks noChangeArrowheads="1"/>
            </p:cNvSpPr>
            <p:nvPr/>
          </p:nvSpPr>
          <p:spPr bwMode="auto">
            <a:xfrm>
              <a:off x="4694" y="2256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56" name="Oval 56"/>
            <p:cNvSpPr>
              <a:spLocks noChangeArrowheads="1"/>
            </p:cNvSpPr>
            <p:nvPr/>
          </p:nvSpPr>
          <p:spPr bwMode="auto">
            <a:xfrm>
              <a:off x="5136" y="283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57" name="Oval 57"/>
            <p:cNvSpPr>
              <a:spLocks noChangeArrowheads="1"/>
            </p:cNvSpPr>
            <p:nvPr/>
          </p:nvSpPr>
          <p:spPr bwMode="auto">
            <a:xfrm>
              <a:off x="5184" y="3206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auto">
            <a:xfrm>
              <a:off x="4560" y="2390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59" name="Oval 59"/>
            <p:cNvSpPr>
              <a:spLocks noChangeArrowheads="1"/>
            </p:cNvSpPr>
            <p:nvPr/>
          </p:nvSpPr>
          <p:spPr bwMode="auto">
            <a:xfrm>
              <a:off x="4790" y="211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0" name="Oval 60"/>
            <p:cNvSpPr>
              <a:spLocks noChangeArrowheads="1"/>
            </p:cNvSpPr>
            <p:nvPr/>
          </p:nvSpPr>
          <p:spPr bwMode="auto">
            <a:xfrm>
              <a:off x="4512" y="2208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1" name="Oval 61"/>
            <p:cNvSpPr>
              <a:spLocks noChangeArrowheads="1"/>
            </p:cNvSpPr>
            <p:nvPr/>
          </p:nvSpPr>
          <p:spPr bwMode="auto">
            <a:xfrm>
              <a:off x="4368" y="2390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2" name="Oval 62"/>
            <p:cNvSpPr>
              <a:spLocks noChangeArrowheads="1"/>
            </p:cNvSpPr>
            <p:nvPr/>
          </p:nvSpPr>
          <p:spPr bwMode="auto">
            <a:xfrm>
              <a:off x="4080" y="2726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3" name="Oval 63"/>
            <p:cNvSpPr>
              <a:spLocks noChangeArrowheads="1"/>
            </p:cNvSpPr>
            <p:nvPr/>
          </p:nvSpPr>
          <p:spPr bwMode="auto">
            <a:xfrm>
              <a:off x="4752" y="306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4" name="Oval 64"/>
            <p:cNvSpPr>
              <a:spLocks noChangeArrowheads="1"/>
            </p:cNvSpPr>
            <p:nvPr/>
          </p:nvSpPr>
          <p:spPr bwMode="auto">
            <a:xfrm>
              <a:off x="4886" y="2870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5" name="Oval 65"/>
            <p:cNvSpPr>
              <a:spLocks noChangeArrowheads="1"/>
            </p:cNvSpPr>
            <p:nvPr/>
          </p:nvSpPr>
          <p:spPr bwMode="auto">
            <a:xfrm>
              <a:off x="5030" y="2678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6" name="Oval 66"/>
            <p:cNvSpPr>
              <a:spLocks noChangeArrowheads="1"/>
            </p:cNvSpPr>
            <p:nvPr/>
          </p:nvSpPr>
          <p:spPr bwMode="auto">
            <a:xfrm>
              <a:off x="4560" y="3398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7" name="Oval 67"/>
            <p:cNvSpPr>
              <a:spLocks noChangeArrowheads="1"/>
            </p:cNvSpPr>
            <p:nvPr/>
          </p:nvSpPr>
          <p:spPr bwMode="auto">
            <a:xfrm>
              <a:off x="4752" y="326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8" name="Oval 68"/>
            <p:cNvSpPr>
              <a:spLocks noChangeArrowheads="1"/>
            </p:cNvSpPr>
            <p:nvPr/>
          </p:nvSpPr>
          <p:spPr bwMode="auto">
            <a:xfrm>
              <a:off x="4886" y="307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9" name="Oval 69"/>
            <p:cNvSpPr>
              <a:spLocks noChangeArrowheads="1"/>
            </p:cNvSpPr>
            <p:nvPr/>
          </p:nvSpPr>
          <p:spPr bwMode="auto">
            <a:xfrm>
              <a:off x="4934" y="331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0" name="Oval 70"/>
            <p:cNvSpPr>
              <a:spLocks noChangeArrowheads="1"/>
            </p:cNvSpPr>
            <p:nvPr/>
          </p:nvSpPr>
          <p:spPr bwMode="auto">
            <a:xfrm>
              <a:off x="4838" y="349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1" name="Oval 71"/>
            <p:cNvSpPr>
              <a:spLocks noChangeArrowheads="1"/>
            </p:cNvSpPr>
            <p:nvPr/>
          </p:nvSpPr>
          <p:spPr bwMode="auto">
            <a:xfrm>
              <a:off x="5136" y="2438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2" name="Oval 72"/>
            <p:cNvSpPr>
              <a:spLocks noChangeArrowheads="1"/>
            </p:cNvSpPr>
            <p:nvPr/>
          </p:nvSpPr>
          <p:spPr bwMode="auto">
            <a:xfrm>
              <a:off x="5318" y="254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3" name="Oval 73"/>
            <p:cNvSpPr>
              <a:spLocks noChangeArrowheads="1"/>
            </p:cNvSpPr>
            <p:nvPr/>
          </p:nvSpPr>
          <p:spPr bwMode="auto">
            <a:xfrm>
              <a:off x="5328" y="277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4" name="Oval 74"/>
            <p:cNvSpPr>
              <a:spLocks noChangeArrowheads="1"/>
            </p:cNvSpPr>
            <p:nvPr/>
          </p:nvSpPr>
          <p:spPr bwMode="auto">
            <a:xfrm>
              <a:off x="5232" y="2256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5" name="Oval 75"/>
            <p:cNvSpPr>
              <a:spLocks noChangeArrowheads="1"/>
            </p:cNvSpPr>
            <p:nvPr/>
          </p:nvSpPr>
          <p:spPr bwMode="auto">
            <a:xfrm>
              <a:off x="5462" y="230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6" name="Oval 76"/>
            <p:cNvSpPr>
              <a:spLocks noChangeArrowheads="1"/>
            </p:cNvSpPr>
            <p:nvPr/>
          </p:nvSpPr>
          <p:spPr bwMode="auto">
            <a:xfrm>
              <a:off x="4550" y="206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7" name="Oval 77"/>
            <p:cNvSpPr>
              <a:spLocks noChangeArrowheads="1"/>
            </p:cNvSpPr>
            <p:nvPr/>
          </p:nvSpPr>
          <p:spPr bwMode="auto">
            <a:xfrm>
              <a:off x="4320" y="2198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8" name="Oval 78"/>
            <p:cNvSpPr>
              <a:spLocks noChangeArrowheads="1"/>
            </p:cNvSpPr>
            <p:nvPr/>
          </p:nvSpPr>
          <p:spPr bwMode="auto">
            <a:xfrm>
              <a:off x="4176" y="234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9" name="Oval 79"/>
            <p:cNvSpPr>
              <a:spLocks noChangeArrowheads="1"/>
            </p:cNvSpPr>
            <p:nvPr/>
          </p:nvSpPr>
          <p:spPr bwMode="auto">
            <a:xfrm>
              <a:off x="3984" y="258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80" name="Oval 80"/>
            <p:cNvSpPr>
              <a:spLocks noChangeArrowheads="1"/>
            </p:cNvSpPr>
            <p:nvPr/>
          </p:nvSpPr>
          <p:spPr bwMode="auto">
            <a:xfrm>
              <a:off x="4080" y="306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81" name="Text Box 81"/>
            <p:cNvSpPr txBox="1">
              <a:spLocks noChangeArrowheads="1"/>
            </p:cNvSpPr>
            <p:nvPr/>
          </p:nvSpPr>
          <p:spPr bwMode="auto">
            <a:xfrm>
              <a:off x="3744" y="3849"/>
              <a:ext cx="119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>
                  <a:solidFill>
                    <a:srgbClr val="FF0066"/>
                  </a:solidFill>
                  <a:latin typeface="Myriad Pro" charset="0"/>
                  <a:ea typeface="Myriad Pro" charset="0"/>
                  <a:cs typeface="Myriad Pro" charset="0"/>
                </a:rPr>
                <a:t>Transductive</a:t>
              </a:r>
              <a:r>
                <a:rPr lang="en-US" altLang="en-US">
                  <a:latin typeface="Myriad Pro" charset="0"/>
                  <a:ea typeface="Myriad Pro" charset="0"/>
                  <a:cs typeface="Myriad Pro" charset="0"/>
                </a:rPr>
                <a:t> SVM</a:t>
              </a:r>
            </a:p>
          </p:txBody>
        </p:sp>
        <p:sp>
          <p:nvSpPr>
            <p:cNvPr id="82" name="Arc 82"/>
            <p:cNvSpPr>
              <a:spLocks/>
            </p:cNvSpPr>
            <p:nvPr/>
          </p:nvSpPr>
          <p:spPr bwMode="auto">
            <a:xfrm flipH="1">
              <a:off x="3936" y="3504"/>
              <a:ext cx="240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BC"/>
              </a:solidFill>
              <a:round/>
              <a:headEnd type="arrow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83" name="Text Box 83"/>
            <p:cNvSpPr txBox="1">
              <a:spLocks noChangeArrowheads="1"/>
            </p:cNvSpPr>
            <p:nvPr/>
          </p:nvSpPr>
          <p:spPr bwMode="auto">
            <a:xfrm>
              <a:off x="283" y="3657"/>
              <a:ext cx="38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>
                  <a:latin typeface="Myriad Pro" charset="0"/>
                  <a:ea typeface="Myriad Pro" charset="0"/>
                  <a:cs typeface="Myriad Pro" charset="0"/>
                </a:rPr>
                <a:t>SVM</a:t>
              </a:r>
            </a:p>
          </p:txBody>
        </p:sp>
        <p:sp>
          <p:nvSpPr>
            <p:cNvPr id="84" name="Arc 84"/>
            <p:cNvSpPr>
              <a:spLocks/>
            </p:cNvSpPr>
            <p:nvPr/>
          </p:nvSpPr>
          <p:spPr bwMode="auto">
            <a:xfrm flipH="1">
              <a:off x="528" y="3264"/>
              <a:ext cx="240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33CC"/>
              </a:solidFill>
              <a:round/>
              <a:headEnd type="arrow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43916" y="432730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überwacht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4355976" y="4341693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unüberwacht</a:t>
            </a:r>
            <a:endParaRPr lang="en-US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3203848" y="1628800"/>
            <a:ext cx="1728192" cy="2232248"/>
            <a:chOff x="3203848" y="1628800"/>
            <a:chExt cx="1728192" cy="2232248"/>
          </a:xfrm>
        </p:grpSpPr>
        <p:sp>
          <p:nvSpPr>
            <p:cNvPr id="94" name="TextBox 93"/>
            <p:cNvSpPr txBox="1"/>
            <p:nvPr/>
          </p:nvSpPr>
          <p:spPr>
            <a:xfrm>
              <a:off x="3563888" y="190754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923928" y="212356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+</a:t>
              </a:r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923928" y="170080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+</a:t>
              </a:r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995936" y="248360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+</a:t>
              </a:r>
              <a:endParaRPr lang="en-US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393492" y="162880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+</a:t>
              </a:r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609516" y="197954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+</a:t>
              </a:r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203848" y="234888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+</a:t>
              </a:r>
              <a:endParaRPr lang="en-US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241364" y="298766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+</a:t>
              </a:r>
              <a:endParaRPr lang="en-US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491880" y="3491716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+</a:t>
              </a:r>
              <a:endParaRPr 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076328" y="185320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+</a:t>
              </a:r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343926" y="2276872"/>
            <a:ext cx="1464260" cy="2110919"/>
            <a:chOff x="4343926" y="2276872"/>
            <a:chExt cx="1464260" cy="2110919"/>
          </a:xfrm>
        </p:grpSpPr>
        <p:grpSp>
          <p:nvGrpSpPr>
            <p:cNvPr id="108" name="Group 107"/>
            <p:cNvGrpSpPr/>
            <p:nvPr/>
          </p:nvGrpSpPr>
          <p:grpSpPr>
            <a:xfrm>
              <a:off x="4427984" y="2276872"/>
              <a:ext cx="1380202" cy="2016224"/>
              <a:chOff x="4427984" y="2276872"/>
              <a:chExt cx="1380202" cy="2016224"/>
            </a:xfrm>
          </p:grpSpPr>
          <p:sp>
            <p:nvSpPr>
              <p:cNvPr id="87" name="TextBox 86"/>
              <p:cNvSpPr txBox="1"/>
              <p:nvPr/>
            </p:nvSpPr>
            <p:spPr>
              <a:xfrm>
                <a:off x="5508104" y="2924944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–</a:t>
                </a:r>
                <a:endParaRPr lang="en-US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5292080" y="349171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–</a:t>
                </a:r>
                <a:endParaRPr lang="en-US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004048" y="370774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–</a:t>
                </a:r>
                <a:endParaRPr lang="en-US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4860032" y="3923764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–</a:t>
                </a:r>
                <a:endParaRPr lang="en-US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4572000" y="357301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–</a:t>
                </a:r>
                <a:endParaRPr lang="en-US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5280030" y="227687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–</a:t>
                </a:r>
                <a:endParaRPr lang="en-US" dirty="0"/>
              </a:p>
            </p:txBody>
          </p:sp>
          <p:sp>
            <p:nvSpPr>
              <p:cNvPr id="105" name="Text Box 19"/>
              <p:cNvSpPr txBox="1">
                <a:spLocks noChangeArrowheads="1"/>
              </p:cNvSpPr>
              <p:nvPr/>
            </p:nvSpPr>
            <p:spPr bwMode="auto">
              <a:xfrm>
                <a:off x="5110287" y="2774255"/>
                <a:ext cx="296863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b="1">
                    <a:latin typeface="Myriad Pro" charset="0"/>
                    <a:ea typeface="Myriad Pro" charset="0"/>
                    <a:cs typeface="Myriad Pro" charset="0"/>
                  </a:rPr>
                  <a:t>_</a:t>
                </a:r>
              </a:p>
            </p:txBody>
          </p:sp>
          <p:sp>
            <p:nvSpPr>
              <p:cNvPr id="106" name="Text Box 19"/>
              <p:cNvSpPr txBox="1">
                <a:spLocks noChangeArrowheads="1"/>
              </p:cNvSpPr>
              <p:nvPr/>
            </p:nvSpPr>
            <p:spPr bwMode="auto">
              <a:xfrm>
                <a:off x="4644008" y="2708920"/>
                <a:ext cx="296863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b="1">
                    <a:latin typeface="Myriad Pro" charset="0"/>
                    <a:ea typeface="Myriad Pro" charset="0"/>
                    <a:cs typeface="Myriad Pro" charset="0"/>
                  </a:rPr>
                  <a:t>_</a:t>
                </a:r>
              </a:p>
            </p:txBody>
          </p:sp>
          <p:sp>
            <p:nvSpPr>
              <p:cNvPr id="107" name="Text Box 19"/>
              <p:cNvSpPr txBox="1">
                <a:spLocks noChangeArrowheads="1"/>
              </p:cNvSpPr>
              <p:nvPr/>
            </p:nvSpPr>
            <p:spPr bwMode="auto">
              <a:xfrm>
                <a:off x="4427984" y="2996952"/>
                <a:ext cx="296863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b="1">
                    <a:latin typeface="Myriad Pro" charset="0"/>
                    <a:ea typeface="Myriad Pro" charset="0"/>
                    <a:cs typeface="Myriad Pro" charset="0"/>
                  </a:rPr>
                  <a:t>_</a:t>
                </a:r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>
              <a:off x="4343926" y="401845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–</a:t>
              </a:r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2877914" y="1212291"/>
            <a:ext cx="3391508" cy="3948495"/>
            <a:chOff x="5752492" y="1447800"/>
            <a:chExt cx="3391508" cy="3948495"/>
          </a:xfrm>
        </p:grpSpPr>
        <p:sp>
          <p:nvSpPr>
            <p:cNvPr id="116" name="Rectangle 115"/>
            <p:cNvSpPr/>
            <p:nvPr/>
          </p:nvSpPr>
          <p:spPr>
            <a:xfrm>
              <a:off x="6084168" y="1447800"/>
              <a:ext cx="3059832" cy="378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752492" y="4630907"/>
              <a:ext cx="598363" cy="765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6228184" y="1628800"/>
            <a:ext cx="1728192" cy="2232248"/>
            <a:chOff x="3203848" y="1628800"/>
            <a:chExt cx="1728192" cy="2232248"/>
          </a:xfrm>
        </p:grpSpPr>
        <p:sp>
          <p:nvSpPr>
            <p:cNvPr id="119" name="TextBox 118"/>
            <p:cNvSpPr txBox="1"/>
            <p:nvPr/>
          </p:nvSpPr>
          <p:spPr>
            <a:xfrm>
              <a:off x="3563888" y="190754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923928" y="212356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923928" y="170080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+</a:t>
              </a:r>
              <a:endParaRPr lang="en-US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995936" y="248360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+</a:t>
              </a:r>
              <a:endParaRPr lang="en-US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393492" y="162880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+</a:t>
              </a:r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4609516" y="197954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+</a:t>
              </a:r>
              <a:endParaRPr lang="en-US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203848" y="234888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+</a:t>
              </a:r>
              <a:endParaRPr lang="en-US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3241364" y="298766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+</a:t>
              </a:r>
              <a:endParaRPr lang="en-US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3491880" y="3491716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+</a:t>
              </a:r>
              <a:endParaRPr lang="en-US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076328" y="185320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+</a:t>
              </a:r>
              <a:endParaRPr lang="en-US"/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7464370" y="4341693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unüberwacht</a:t>
            </a:r>
            <a:endParaRPr lang="en-US" dirty="0"/>
          </a:p>
        </p:txBody>
      </p:sp>
      <p:grpSp>
        <p:nvGrpSpPr>
          <p:cNvPr id="130" name="Group 129"/>
          <p:cNvGrpSpPr/>
          <p:nvPr/>
        </p:nvGrpSpPr>
        <p:grpSpPr>
          <a:xfrm>
            <a:off x="7452320" y="2276872"/>
            <a:ext cx="1464260" cy="2110919"/>
            <a:chOff x="4343926" y="2276872"/>
            <a:chExt cx="1464260" cy="2110919"/>
          </a:xfrm>
        </p:grpSpPr>
        <p:grpSp>
          <p:nvGrpSpPr>
            <p:cNvPr id="131" name="Group 130"/>
            <p:cNvGrpSpPr/>
            <p:nvPr/>
          </p:nvGrpSpPr>
          <p:grpSpPr>
            <a:xfrm>
              <a:off x="4427984" y="2276872"/>
              <a:ext cx="1380202" cy="2016224"/>
              <a:chOff x="4427984" y="2276872"/>
              <a:chExt cx="1380202" cy="2016224"/>
            </a:xfrm>
          </p:grpSpPr>
          <p:sp>
            <p:nvSpPr>
              <p:cNvPr id="133" name="TextBox 132"/>
              <p:cNvSpPr txBox="1"/>
              <p:nvPr/>
            </p:nvSpPr>
            <p:spPr>
              <a:xfrm>
                <a:off x="5508104" y="2924944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–</a:t>
                </a:r>
                <a:endParaRPr lang="en-US" dirty="0"/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5292080" y="349171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–</a:t>
                </a:r>
                <a:endParaRPr lang="en-US" dirty="0"/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5004048" y="370774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–</a:t>
                </a:r>
                <a:endParaRPr lang="en-US"/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4860032" y="3923764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–</a:t>
                </a:r>
                <a:endParaRPr lang="en-US"/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4572000" y="357301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–</a:t>
                </a:r>
                <a:endParaRPr lang="en-US"/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5280030" y="227687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–</a:t>
                </a:r>
                <a:endParaRPr lang="en-US" dirty="0"/>
              </a:p>
            </p:txBody>
          </p:sp>
          <p:sp>
            <p:nvSpPr>
              <p:cNvPr id="139" name="Text Box 19"/>
              <p:cNvSpPr txBox="1">
                <a:spLocks noChangeArrowheads="1"/>
              </p:cNvSpPr>
              <p:nvPr/>
            </p:nvSpPr>
            <p:spPr bwMode="auto">
              <a:xfrm>
                <a:off x="5110287" y="2774255"/>
                <a:ext cx="296863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b="1">
                    <a:latin typeface="Myriad Pro" charset="0"/>
                    <a:ea typeface="Myriad Pro" charset="0"/>
                    <a:cs typeface="Myriad Pro" charset="0"/>
                  </a:rPr>
                  <a:t>_</a:t>
                </a:r>
              </a:p>
            </p:txBody>
          </p:sp>
          <p:sp>
            <p:nvSpPr>
              <p:cNvPr id="140" name="Text Box 19"/>
              <p:cNvSpPr txBox="1">
                <a:spLocks noChangeArrowheads="1"/>
              </p:cNvSpPr>
              <p:nvPr/>
            </p:nvSpPr>
            <p:spPr bwMode="auto">
              <a:xfrm>
                <a:off x="4644008" y="2708920"/>
                <a:ext cx="296863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b="1">
                    <a:latin typeface="Myriad Pro" charset="0"/>
                    <a:ea typeface="Myriad Pro" charset="0"/>
                    <a:cs typeface="Myriad Pro" charset="0"/>
                  </a:rPr>
                  <a:t>_</a:t>
                </a:r>
              </a:p>
            </p:txBody>
          </p:sp>
          <p:sp>
            <p:nvSpPr>
              <p:cNvPr id="141" name="Text Box 19"/>
              <p:cNvSpPr txBox="1">
                <a:spLocks noChangeArrowheads="1"/>
              </p:cNvSpPr>
              <p:nvPr/>
            </p:nvSpPr>
            <p:spPr bwMode="auto">
              <a:xfrm>
                <a:off x="4427984" y="2996952"/>
                <a:ext cx="296863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b="1">
                    <a:latin typeface="Myriad Pro" charset="0"/>
                    <a:ea typeface="Myriad Pro" charset="0"/>
                    <a:cs typeface="Myriad Pro" charset="0"/>
                  </a:rPr>
                  <a:t>_</a:t>
                </a:r>
              </a:p>
            </p:txBody>
          </p:sp>
        </p:grpSp>
        <p:sp>
          <p:nvSpPr>
            <p:cNvPr id="132" name="TextBox 131"/>
            <p:cNvSpPr txBox="1"/>
            <p:nvPr/>
          </p:nvSpPr>
          <p:spPr>
            <a:xfrm>
              <a:off x="4343926" y="401845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–</a:t>
              </a:r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5897746" y="1366026"/>
            <a:ext cx="3391508" cy="3863174"/>
            <a:chOff x="5752492" y="1533121"/>
            <a:chExt cx="3391508" cy="3863174"/>
          </a:xfrm>
        </p:grpSpPr>
        <p:sp>
          <p:nvSpPr>
            <p:cNvPr id="109" name="Rectangle 108"/>
            <p:cNvSpPr/>
            <p:nvPr/>
          </p:nvSpPr>
          <p:spPr>
            <a:xfrm>
              <a:off x="6084168" y="1533121"/>
              <a:ext cx="3059832" cy="378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5752492" y="4630907"/>
              <a:ext cx="598363" cy="765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Rectangle 85"/>
          <p:cNvSpPr/>
          <p:nvPr/>
        </p:nvSpPr>
        <p:spPr>
          <a:xfrm>
            <a:off x="680738" y="5549158"/>
            <a:ext cx="77796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 smtClean="0"/>
              <a:t>Clusterbildung</a:t>
            </a:r>
            <a:r>
              <a:rPr lang="en-US" sz="2000" dirty="0" smtClean="0"/>
              <a:t> </a:t>
            </a:r>
            <a:r>
              <a:rPr lang="en-US" sz="2000" dirty="0" err="1" smtClean="0"/>
              <a:t>z.B</a:t>
            </a:r>
            <a:r>
              <a:rPr lang="en-US" sz="2000" dirty="0" smtClean="0"/>
              <a:t>. </a:t>
            </a:r>
            <a:r>
              <a:rPr lang="en-US" sz="2000" dirty="0" err="1" smtClean="0"/>
              <a:t>realisierbar</a:t>
            </a:r>
            <a:r>
              <a:rPr lang="en-US" sz="2000" dirty="0" smtClean="0"/>
              <a:t> </a:t>
            </a:r>
            <a:r>
              <a:rPr lang="en-US" sz="2000" dirty="0" err="1" smtClean="0"/>
              <a:t>durch</a:t>
            </a:r>
            <a:r>
              <a:rPr lang="en-US" sz="2000" dirty="0" smtClean="0"/>
              <a:t> k-</a:t>
            </a:r>
            <a:r>
              <a:rPr lang="en-US" sz="2000" dirty="0" err="1" smtClean="0"/>
              <a:t>nächste</a:t>
            </a:r>
            <a:r>
              <a:rPr lang="en-US" sz="2000" dirty="0" smtClean="0"/>
              <a:t>-</a:t>
            </a:r>
            <a:r>
              <a:rPr lang="en-US" sz="2000" dirty="0" err="1" smtClean="0"/>
              <a:t>Nachbarn-Klassifikation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(also </a:t>
            </a:r>
            <a:r>
              <a:rPr lang="en-US" sz="2000" dirty="0" err="1" smtClean="0"/>
              <a:t>instanzbasiert</a:t>
            </a:r>
            <a:r>
              <a:rPr lang="en-US" sz="2000" dirty="0" smtClean="0"/>
              <a:t>, </a:t>
            </a:r>
            <a:r>
              <a:rPr lang="en-US" sz="2000" dirty="0" err="1" smtClean="0"/>
              <a:t>nicht</a:t>
            </a:r>
            <a:r>
              <a:rPr lang="en-US" sz="2000" dirty="0" smtClean="0"/>
              <a:t> </a:t>
            </a:r>
            <a:r>
              <a:rPr lang="en-US" sz="2000" dirty="0" err="1" smtClean="0"/>
              <a:t>modellbasiert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0314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Artikelmerkmale</a:t>
            </a:r>
            <a:endParaRPr lang="en-US" altLang="en-US" dirty="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 smtClean="0"/>
              <a:t>Für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jeden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Artikel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s </a:t>
            </a:r>
            <a:r>
              <a:rPr lang="en-US" altLang="en-US" dirty="0" err="1" smtClean="0"/>
              <a:t>generiere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Artikelprofil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0305FF"/>
                </a:solidFill>
              </a:rPr>
              <a:t>content(s)</a:t>
            </a:r>
          </a:p>
          <a:p>
            <a:r>
              <a:rPr lang="en-US" altLang="en-US" dirty="0" err="1" smtClean="0"/>
              <a:t>Profil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ist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Menge</a:t>
            </a:r>
            <a:r>
              <a:rPr lang="en-US" altLang="en-US" dirty="0" smtClean="0"/>
              <a:t> von </a:t>
            </a:r>
            <a:r>
              <a:rPr lang="en-US" altLang="en-US" dirty="0" err="1" smtClean="0"/>
              <a:t>Merkmalswerten</a:t>
            </a:r>
            <a:endParaRPr lang="en-US" altLang="en-US" dirty="0"/>
          </a:p>
          <a:p>
            <a:pPr lvl="1"/>
            <a:r>
              <a:rPr lang="en-US" altLang="en-US" dirty="0" smtClean="0"/>
              <a:t>Text</a:t>
            </a:r>
            <a:r>
              <a:rPr lang="en-US" altLang="en-US" dirty="0"/>
              <a:t>: </a:t>
            </a:r>
            <a:r>
              <a:rPr lang="en-US" altLang="en-US" dirty="0" err="1" smtClean="0"/>
              <a:t>Menge</a:t>
            </a:r>
            <a:r>
              <a:rPr lang="en-US" altLang="en-US" dirty="0" smtClean="0"/>
              <a:t> von (Wort, </a:t>
            </a:r>
            <a:r>
              <a:rPr lang="en-US" altLang="en-US" dirty="0" err="1" smtClean="0"/>
              <a:t>Gewicht</a:t>
            </a:r>
            <a:r>
              <a:rPr lang="en-US" altLang="en-US" dirty="0" smtClean="0"/>
              <a:t>)-</a:t>
            </a:r>
            <a:r>
              <a:rPr lang="en-US" altLang="en-US" dirty="0" err="1" smtClean="0"/>
              <a:t>Paaren</a:t>
            </a:r>
            <a:endParaRPr lang="en-US" altLang="en-US" dirty="0" smtClean="0"/>
          </a:p>
          <a:p>
            <a:pPr lvl="2"/>
            <a:r>
              <a:rPr lang="en-US" altLang="en-US" dirty="0" err="1" smtClean="0"/>
              <a:t>Kann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als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Vektor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gedeutet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werden</a:t>
            </a:r>
            <a:endParaRPr lang="en-US" altLang="en-US" dirty="0" smtClean="0"/>
          </a:p>
          <a:p>
            <a:pPr lvl="1"/>
            <a:r>
              <a:rPr lang="en-US" altLang="en-US" dirty="0" err="1" smtClean="0"/>
              <a:t>Auch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für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Filme</a:t>
            </a:r>
            <a:r>
              <a:rPr lang="en-US" altLang="en-US" dirty="0" smtClean="0"/>
              <a:t>:</a:t>
            </a:r>
            <a:endParaRPr lang="en-US" altLang="en-US" dirty="0"/>
          </a:p>
          <a:p>
            <a:pPr lvl="2"/>
            <a:r>
              <a:rPr lang="en-US" altLang="en-US" dirty="0" smtClean="0"/>
              <a:t>Text </a:t>
            </a:r>
            <a:r>
              <a:rPr lang="en-US" altLang="en-US" dirty="0" err="1" smtClean="0"/>
              <a:t>extrahieren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aus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Angaben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zu</a:t>
            </a:r>
            <a:r>
              <a:rPr lang="en-US" altLang="en-US" dirty="0" smtClean="0"/>
              <a:t> </a:t>
            </a:r>
            <a:br>
              <a:rPr lang="en-US" altLang="en-US" dirty="0" smtClean="0"/>
            </a:br>
            <a:r>
              <a:rPr lang="en-US" altLang="en-US" dirty="0" err="1" smtClean="0"/>
              <a:t>Titel</a:t>
            </a:r>
            <a:r>
              <a:rPr lang="en-US" altLang="en-US" dirty="0"/>
              <a:t>, </a:t>
            </a:r>
            <a:r>
              <a:rPr lang="en-US" altLang="en-US" dirty="0" err="1"/>
              <a:t>Schauspieler</a:t>
            </a:r>
            <a:r>
              <a:rPr lang="en-US" altLang="en-US" dirty="0"/>
              <a:t>, </a:t>
            </a:r>
            <a:r>
              <a:rPr lang="en-US" altLang="en-US" dirty="0" err="1" smtClean="0"/>
              <a:t>Regisseur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usw</a:t>
            </a:r>
            <a:r>
              <a:rPr lang="en-US" altLang="en-US" dirty="0" smtClean="0"/>
              <a:t>.</a:t>
            </a:r>
          </a:p>
          <a:p>
            <a:r>
              <a:rPr lang="en-US" altLang="en-US" dirty="0" err="1" smtClean="0"/>
              <a:t>Wie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findet</a:t>
            </a:r>
            <a:r>
              <a:rPr lang="en-US" altLang="en-US" dirty="0" smtClean="0"/>
              <a:t> man </a:t>
            </a:r>
            <a:r>
              <a:rPr lang="en-US" altLang="en-US" dirty="0" err="1" smtClean="0"/>
              <a:t>Gewichtsangaben</a:t>
            </a:r>
            <a:r>
              <a:rPr lang="en-US" altLang="en-US" dirty="0" smtClean="0"/>
              <a:t>?</a:t>
            </a:r>
            <a:endParaRPr lang="en-US" altLang="en-US" dirty="0"/>
          </a:p>
          <a:p>
            <a:pPr lvl="1"/>
            <a:r>
              <a:rPr lang="en-US" altLang="en-US" dirty="0" err="1" smtClean="0"/>
              <a:t>Standardansatz</a:t>
            </a:r>
            <a:r>
              <a:rPr lang="en-US" altLang="en-US" dirty="0" smtClean="0"/>
              <a:t>: </a:t>
            </a:r>
            <a:r>
              <a:rPr lang="en-US" altLang="en-US" dirty="0"/>
              <a:t>TF.IDF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(</a:t>
            </a:r>
            <a:r>
              <a:rPr lang="en-US" altLang="en-US" dirty="0"/>
              <a:t>Term Frequency </a:t>
            </a:r>
            <a:r>
              <a:rPr lang="en-US" altLang="en-US" dirty="0" smtClean="0"/>
              <a:t>by Inverse </a:t>
            </a:r>
            <a:r>
              <a:rPr lang="en-US" altLang="en-US" dirty="0"/>
              <a:t>Doc Frequency)</a:t>
            </a:r>
          </a:p>
        </p:txBody>
      </p:sp>
    </p:spTree>
    <p:extLst>
      <p:ext uri="{BB962C8B-B14F-4D97-AF65-F5344CB8AC3E}">
        <p14:creationId xmlns:p14="http://schemas.microsoft.com/office/powerpoint/2010/main" val="76578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TF.IDF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>
              <a:lnSpc>
                <a:spcPct val="90000"/>
              </a:lnSpc>
              <a:buFont typeface="Times" charset="0"/>
              <a:buNone/>
            </a:pPr>
            <a:r>
              <a:rPr lang="en-US" altLang="en-US" sz="2800" dirty="0" err="1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altLang="en-US" sz="2800" baseline="-25000" dirty="0" err="1">
                <a:solidFill>
                  <a:schemeClr val="accent1">
                    <a:lumMod val="50000"/>
                  </a:schemeClr>
                </a:solidFill>
              </a:rPr>
              <a:t>ij</a:t>
            </a:r>
            <a:r>
              <a:rPr lang="en-US" altLang="en-US" sz="2800" dirty="0"/>
              <a:t> = </a:t>
            </a:r>
            <a:r>
              <a:rPr lang="en-US" altLang="en-US" sz="2800" dirty="0" smtClean="0"/>
              <a:t>relative </a:t>
            </a:r>
            <a:r>
              <a:rPr lang="en-US" altLang="en-US" sz="2800" dirty="0" err="1" smtClean="0"/>
              <a:t>Anzahl</a:t>
            </a:r>
            <a:r>
              <a:rPr lang="en-US" altLang="en-US" sz="2800" dirty="0" smtClean="0"/>
              <a:t> der </a:t>
            </a:r>
            <a:r>
              <a:rPr lang="en-US" altLang="en-US" sz="2800" dirty="0" err="1" smtClean="0"/>
              <a:t>Terme</a:t>
            </a:r>
            <a:r>
              <a:rPr lang="en-US" altLang="en-US" sz="2800" dirty="0" smtClean="0"/>
              <a:t> </a:t>
            </a:r>
            <a:r>
              <a:rPr lang="en-US" altLang="en-US" sz="2800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altLang="en-US" sz="2800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/>
              <a:t>im</a:t>
            </a:r>
            <a:r>
              <a:rPr lang="en-US" altLang="en-US" sz="2800" dirty="0" smtClean="0"/>
              <a:t> Document </a:t>
            </a:r>
            <a:r>
              <a:rPr lang="en-US" altLang="en-US" sz="2800" dirty="0" err="1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altLang="en-US" sz="2800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endParaRPr lang="en-US" alt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469900" indent="-469900">
              <a:lnSpc>
                <a:spcPct val="90000"/>
              </a:lnSpc>
            </a:pPr>
            <a:endParaRPr lang="en-US" altLang="en-US" sz="2800" dirty="0"/>
          </a:p>
          <a:p>
            <a:pPr marL="469900" indent="-469900">
              <a:lnSpc>
                <a:spcPct val="90000"/>
              </a:lnSpc>
              <a:buFont typeface="Times" charset="0"/>
              <a:buNone/>
            </a:pPr>
            <a:endParaRPr lang="en-US" altLang="en-US" sz="2800" dirty="0"/>
          </a:p>
          <a:p>
            <a:pPr marL="469900" indent="-469900">
              <a:lnSpc>
                <a:spcPct val="90000"/>
              </a:lnSpc>
              <a:buFont typeface="Times" charset="0"/>
              <a:buNone/>
            </a:pPr>
            <a:r>
              <a:rPr lang="en-US" altLang="en-US" sz="28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altLang="en-US" sz="2800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altLang="en-US" sz="2800" dirty="0"/>
              <a:t> = </a:t>
            </a:r>
            <a:r>
              <a:rPr lang="en-US" altLang="en-US" sz="2800" dirty="0" err="1" smtClean="0"/>
              <a:t>Anzahl</a:t>
            </a:r>
            <a:r>
              <a:rPr lang="en-US" altLang="en-US" sz="2800" dirty="0" smtClean="0"/>
              <a:t> der </a:t>
            </a:r>
            <a:r>
              <a:rPr lang="en-US" altLang="en-US" sz="2800" dirty="0" err="1" smtClean="0"/>
              <a:t>Dokumente</a:t>
            </a:r>
            <a:r>
              <a:rPr lang="en-US" altLang="en-US" sz="2800" dirty="0" smtClean="0"/>
              <a:t> in </a:t>
            </a:r>
            <a:r>
              <a:rPr lang="en-US" altLang="en-US" sz="2800" dirty="0" err="1" smtClean="0"/>
              <a:t>denen</a:t>
            </a:r>
            <a:r>
              <a:rPr lang="en-US" altLang="en-US" sz="2800" dirty="0" smtClean="0"/>
              <a:t> Term </a:t>
            </a:r>
            <a:r>
              <a:rPr lang="en-US" altLang="en-US" sz="2800" dirty="0" err="1" smtClean="0"/>
              <a:t>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vorkommt</a:t>
            </a:r>
            <a:endParaRPr lang="en-US" altLang="en-US" sz="2800" dirty="0"/>
          </a:p>
          <a:p>
            <a:pPr marL="469900" indent="-469900">
              <a:lnSpc>
                <a:spcPct val="90000"/>
              </a:lnSpc>
              <a:buFont typeface="Times" charset="0"/>
              <a:buNone/>
            </a:pP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altLang="en-US" sz="2800" dirty="0"/>
              <a:t> = </a:t>
            </a:r>
            <a:r>
              <a:rPr lang="en-US" altLang="en-US" sz="2800" dirty="0" err="1" smtClean="0"/>
              <a:t>Gesamtanzahl</a:t>
            </a:r>
            <a:r>
              <a:rPr lang="en-US" altLang="en-US" sz="2800" dirty="0" smtClean="0"/>
              <a:t> der </a:t>
            </a:r>
            <a:r>
              <a:rPr lang="en-US" altLang="en-US" sz="2800" dirty="0" err="1" smtClean="0"/>
              <a:t>Dokumente</a:t>
            </a:r>
            <a:endParaRPr lang="en-US" altLang="en-US" sz="2800" dirty="0"/>
          </a:p>
          <a:p>
            <a:pPr marL="469900" indent="-469900">
              <a:lnSpc>
                <a:spcPct val="90000"/>
              </a:lnSpc>
              <a:buFont typeface="Times" charset="0"/>
              <a:buNone/>
            </a:pPr>
            <a:endParaRPr lang="en-US" altLang="en-US" sz="2800" dirty="0"/>
          </a:p>
          <a:p>
            <a:pPr marL="469900" indent="-469900">
              <a:lnSpc>
                <a:spcPct val="90000"/>
              </a:lnSpc>
              <a:buFont typeface="Times" charset="0"/>
              <a:buNone/>
            </a:pPr>
            <a:endParaRPr lang="en-US" altLang="en-US" sz="2800" dirty="0"/>
          </a:p>
          <a:p>
            <a:pPr marL="469900" indent="-469900">
              <a:lnSpc>
                <a:spcPct val="90000"/>
              </a:lnSpc>
              <a:buFont typeface="Times" charset="0"/>
              <a:buNone/>
            </a:pPr>
            <a:r>
              <a:rPr lang="en-US" altLang="en-US" sz="2800" dirty="0" smtClean="0"/>
              <a:t>TF.IDF-</a:t>
            </a:r>
            <a:r>
              <a:rPr lang="en-US" altLang="en-US" sz="2800" dirty="0" err="1" smtClean="0"/>
              <a:t>Maß</a:t>
            </a:r>
            <a:r>
              <a:rPr lang="en-US" altLang="en-US" sz="2800" dirty="0" smtClean="0"/>
              <a:t> </a:t>
            </a:r>
            <a:r>
              <a:rPr lang="en-US" altLang="en-US" sz="2800" i="1" dirty="0" err="1" smtClean="0">
                <a:solidFill>
                  <a:srgbClr val="0305FF"/>
                </a:solidFill>
              </a:rPr>
              <a:t>w</a:t>
            </a:r>
            <a:r>
              <a:rPr lang="en-US" altLang="en-US" sz="2800" i="1" baseline="-25000" dirty="0" err="1" smtClean="0">
                <a:solidFill>
                  <a:srgbClr val="0305FF"/>
                </a:solidFill>
              </a:rPr>
              <a:t>ij</a:t>
            </a:r>
            <a:r>
              <a:rPr lang="en-US" altLang="en-US" sz="2800" i="1" dirty="0" smtClean="0">
                <a:solidFill>
                  <a:srgbClr val="0305FF"/>
                </a:solidFill>
              </a:rPr>
              <a:t> </a:t>
            </a:r>
            <a:r>
              <a:rPr lang="en-US" altLang="en-US" sz="2800" i="1" dirty="0">
                <a:solidFill>
                  <a:srgbClr val="0305FF"/>
                </a:solidFill>
              </a:rPr>
              <a:t>= </a:t>
            </a:r>
            <a:r>
              <a:rPr lang="en-US" altLang="en-US" sz="2800" i="1" dirty="0" err="1">
                <a:solidFill>
                  <a:srgbClr val="0305FF"/>
                </a:solidFill>
              </a:rPr>
              <a:t>TF</a:t>
            </a:r>
            <a:r>
              <a:rPr lang="en-US" altLang="en-US" sz="2800" i="1" baseline="-25000" dirty="0" err="1">
                <a:solidFill>
                  <a:srgbClr val="0305FF"/>
                </a:solidFill>
              </a:rPr>
              <a:t>ij</a:t>
            </a:r>
            <a:r>
              <a:rPr lang="en-US" altLang="en-US" sz="2800" i="1" baseline="-25000" dirty="0">
                <a:solidFill>
                  <a:srgbClr val="0305FF"/>
                </a:solidFill>
              </a:rPr>
              <a:t> </a:t>
            </a:r>
            <a:r>
              <a:rPr lang="en-US" altLang="en-US" sz="2800" i="1" dirty="0" smtClean="0">
                <a:solidFill>
                  <a:srgbClr val="0305FF"/>
                </a:solidFill>
                <a:latin typeface="cmsy10" charset="0"/>
              </a:rPr>
              <a:t>⋅</a:t>
            </a:r>
            <a:r>
              <a:rPr lang="en-US" altLang="en-US" sz="2800" i="1" dirty="0" smtClean="0">
                <a:solidFill>
                  <a:srgbClr val="0305FF"/>
                </a:solidFill>
              </a:rPr>
              <a:t> </a:t>
            </a:r>
            <a:r>
              <a:rPr lang="en-US" altLang="en-US" sz="2800" i="1" dirty="0" err="1">
                <a:solidFill>
                  <a:srgbClr val="0305FF"/>
                </a:solidFill>
              </a:rPr>
              <a:t>IDF</a:t>
            </a:r>
            <a:r>
              <a:rPr lang="en-US" altLang="en-US" sz="2800" i="1" baseline="-25000" dirty="0" err="1">
                <a:solidFill>
                  <a:srgbClr val="0305FF"/>
                </a:solidFill>
              </a:rPr>
              <a:t>i</a:t>
            </a:r>
            <a:endParaRPr lang="en-US" altLang="en-US" sz="2800" i="1" dirty="0">
              <a:solidFill>
                <a:srgbClr val="0305FF"/>
              </a:solidFill>
            </a:endParaRPr>
          </a:p>
          <a:p>
            <a:pPr marL="469900" indent="-469900">
              <a:lnSpc>
                <a:spcPct val="90000"/>
              </a:lnSpc>
              <a:buFont typeface="Times" charset="0"/>
              <a:buNone/>
            </a:pPr>
            <a:endParaRPr lang="en-US" altLang="en-US" sz="2800" dirty="0" smtClean="0"/>
          </a:p>
        </p:txBody>
      </p:sp>
      <p:pic>
        <p:nvPicPr>
          <p:cNvPr id="35840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44824"/>
            <a:ext cx="2438400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58405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3735313"/>
            <a:ext cx="2069852" cy="50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90973" y="2175047"/>
            <a:ext cx="9092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argmax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07904" y="238863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endParaRPr lang="en-US" sz="1400" i="1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56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" t="8025" r="3134"/>
          <a:stretch>
            <a:fillRect/>
          </a:stretch>
        </p:blipFill>
        <p:spPr>
          <a:xfrm>
            <a:off x="3058492" y="4375745"/>
            <a:ext cx="5041900" cy="1933575"/>
          </a:xfrm>
          <a:ln/>
        </p:spPr>
      </p:pic>
      <p:sp>
        <p:nvSpPr>
          <p:cNvPr id="4208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23528" y="272346"/>
            <a:ext cx="8712968" cy="616496"/>
          </a:xfrm>
        </p:spPr>
        <p:txBody>
          <a:bodyPr/>
          <a:lstStyle/>
          <a:p>
            <a:r>
              <a:rPr lang="tr-TR" altLang="en-US" dirty="0" err="1" smtClean="0"/>
              <a:t>Inhaltsbasierte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Nützlichkeitsschätzung</a:t>
            </a:r>
            <a:r>
              <a:rPr lang="tr-TR" altLang="en-US" dirty="0" smtClean="0"/>
              <a:t> (</a:t>
            </a:r>
            <a:r>
              <a:rPr lang="tr-TR" altLang="en-US" dirty="0" err="1" smtClean="0"/>
              <a:t>Filterung</a:t>
            </a:r>
            <a:r>
              <a:rPr lang="tr-TR" altLang="en-US" dirty="0" smtClean="0"/>
              <a:t>)</a:t>
            </a:r>
            <a:endParaRPr lang="en-US" altLang="en-US" dirty="0"/>
          </a:p>
        </p:txBody>
      </p:sp>
      <p:sp>
        <p:nvSpPr>
          <p:cNvPr id="420867" name="Rectangle 1027"/>
          <p:cNvSpPr>
            <a:spLocks noChangeArrowheads="1"/>
          </p:cNvSpPr>
          <p:nvPr/>
        </p:nvSpPr>
        <p:spPr bwMode="auto">
          <a:xfrm>
            <a:off x="395536" y="1292696"/>
            <a:ext cx="7772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800">
                <a:solidFill>
                  <a:schemeClr val="tx1"/>
                </a:solidFill>
                <a:latin typeface="Lucida Grande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400">
                <a:solidFill>
                  <a:schemeClr val="tx1"/>
                </a:solidFill>
                <a:latin typeface="Lucida Grande" charset="0"/>
              </a:defRPr>
            </a:lvl2pPr>
            <a:lvl3pPr marL="108585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Grande" charset="0"/>
              </a:defRPr>
            </a:lvl3pPr>
            <a:lvl4pPr marL="142875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Lucida Grande" charset="0"/>
              </a:defRPr>
            </a:lvl4pPr>
            <a:lvl5pPr marL="177165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Grande" charset="0"/>
              </a:defRPr>
            </a:lvl5pPr>
            <a:lvl6pPr marL="222885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Grande" charset="0"/>
              </a:defRPr>
            </a:lvl6pPr>
            <a:lvl7pPr marL="268605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Grande" charset="0"/>
              </a:defRPr>
            </a:lvl7pPr>
            <a:lvl8pPr marL="314325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Grande" charset="0"/>
              </a:defRPr>
            </a:lvl8pPr>
            <a:lvl9pPr marL="360045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Grande" charset="0"/>
              </a:defRPr>
            </a:lvl9pPr>
          </a:lstStyle>
          <a:p>
            <a:pPr eaLnBrk="1" hangingPunct="1"/>
            <a:r>
              <a:rPr lang="en-US" altLang="en-US" sz="2400" i="0" dirty="0" err="1" smtClean="0">
                <a:solidFill>
                  <a:schemeClr val="tx2"/>
                </a:solidFill>
                <a:latin typeface="+mn-lt"/>
              </a:rPr>
              <a:t>Für</a:t>
            </a:r>
            <a:r>
              <a:rPr lang="en-US" altLang="en-US" sz="2400" i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sz="2400" i="0" dirty="0" err="1" smtClean="0">
                <a:solidFill>
                  <a:schemeClr val="tx2"/>
                </a:solidFill>
                <a:latin typeface="+mn-lt"/>
              </a:rPr>
              <a:t>Nutzer</a:t>
            </a:r>
            <a:r>
              <a:rPr lang="en-US" altLang="en-US" sz="2400" i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sz="2400" i="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</a:t>
            </a:r>
            <a:r>
              <a:rPr lang="en-US" altLang="en-US" sz="2400" i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sz="2400" i="0" dirty="0" err="1" smtClean="0">
                <a:solidFill>
                  <a:schemeClr val="tx2"/>
                </a:solidFill>
                <a:latin typeface="+mn-lt"/>
              </a:rPr>
              <a:t>nehme</a:t>
            </a:r>
            <a:r>
              <a:rPr lang="en-US" altLang="en-US" sz="2400" i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sz="2400" i="0" dirty="0" err="1" smtClean="0">
                <a:solidFill>
                  <a:schemeClr val="tx2"/>
                </a:solidFill>
                <a:latin typeface="+mn-lt"/>
              </a:rPr>
              <a:t>zugeordnete</a:t>
            </a:r>
            <a:r>
              <a:rPr lang="en-US" altLang="en-US" sz="2400" i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sz="2400" i="0" dirty="0" err="1" smtClean="0">
                <a:solidFill>
                  <a:schemeClr val="tx2"/>
                </a:solidFill>
                <a:latin typeface="+mn-lt"/>
              </a:rPr>
              <a:t>Artikel</a:t>
            </a:r>
            <a:r>
              <a:rPr lang="en-US" altLang="en-US" sz="2400" i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sz="2400" i="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items(c)</a:t>
            </a:r>
            <a:r>
              <a:rPr lang="mr-IN" altLang="en-US" sz="2400" i="0" dirty="0" smtClean="0">
                <a:solidFill>
                  <a:schemeClr val="tx2"/>
                </a:solidFill>
                <a:latin typeface="+mn-lt"/>
              </a:rPr>
              <a:t>…</a:t>
            </a:r>
            <a:endParaRPr lang="de-DE" altLang="en-US" sz="2400" i="0" dirty="0" smtClean="0">
              <a:solidFill>
                <a:schemeClr val="tx2"/>
              </a:solidFill>
              <a:latin typeface="+mn-lt"/>
            </a:endParaRPr>
          </a:p>
          <a:p>
            <a:pPr marL="342900" lvl="1" indent="-342900">
              <a:buClr>
                <a:schemeClr val="accent1"/>
              </a:buClr>
              <a:buFont typeface="Times" charset="0"/>
              <a:buChar char="•"/>
            </a:pPr>
            <a:r>
              <a:rPr lang="de-DE" altLang="en-US" sz="2400" dirty="0" smtClean="0">
                <a:solidFill>
                  <a:schemeClr val="tx2"/>
                </a:solidFill>
                <a:latin typeface="+mn-lt"/>
              </a:rPr>
              <a:t>... und bestimme </a:t>
            </a:r>
            <a:r>
              <a:rPr lang="de-DE" altLang="en-US" sz="24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content</a:t>
            </a:r>
            <a:r>
              <a:rPr lang="de-DE" altLang="en-US" sz="2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(s)</a:t>
            </a:r>
            <a:r>
              <a:rPr lang="de-DE" altLang="en-US" sz="2400" dirty="0" smtClean="0">
                <a:solidFill>
                  <a:schemeClr val="tx2"/>
                </a:solidFill>
                <a:latin typeface="+mn-lt"/>
              </a:rPr>
              <a:t> für alle 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</a:rPr>
              <a:t>s ∈ items(c</a:t>
            </a:r>
            <a:r>
              <a:rPr lang="en-US" altLang="en-US" sz="20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altLang="en-US" sz="2400" i="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eaLnBrk="1" hangingPunct="1"/>
            <a:r>
              <a:rPr lang="en-US" altLang="en-US" sz="2400" dirty="0" err="1" smtClean="0">
                <a:solidFill>
                  <a:schemeClr val="tx2"/>
                </a:solidFill>
                <a:latin typeface="+mn-lt"/>
              </a:rPr>
              <a:t>Definiere</a:t>
            </a:r>
            <a:r>
              <a:rPr lang="en-US" altLang="en-US" sz="24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sz="2400" dirty="0" smtClean="0">
                <a:solidFill>
                  <a:srgbClr val="0305FF"/>
                </a:solidFill>
                <a:latin typeface="+mn-lt"/>
              </a:rPr>
              <a:t>profile(c) </a:t>
            </a:r>
            <a:r>
              <a:rPr lang="en-US" altLang="en-US" sz="2400" dirty="0" err="1" smtClean="0">
                <a:solidFill>
                  <a:schemeClr val="tx2"/>
                </a:solidFill>
                <a:latin typeface="+mn-lt"/>
              </a:rPr>
              <a:t>als</a:t>
            </a:r>
            <a:r>
              <a:rPr lang="en-US" altLang="en-US" sz="2400" dirty="0" smtClean="0">
                <a:solidFill>
                  <a:schemeClr val="tx2"/>
                </a:solidFill>
                <a:latin typeface="+mn-lt"/>
              </a:rPr>
              <a:t> </a:t>
            </a:r>
          </a:p>
          <a:p>
            <a:pPr lvl="1"/>
            <a:r>
              <a:rPr lang="en-US" altLang="en-US" sz="2000" dirty="0" err="1" smtClean="0">
                <a:solidFill>
                  <a:schemeClr val="tx2"/>
                </a:solidFill>
                <a:latin typeface="+mn-lt"/>
              </a:rPr>
              <a:t>Mittel</a:t>
            </a:r>
            <a:r>
              <a:rPr lang="en-US" altLang="en-US" sz="2000" dirty="0" smtClean="0">
                <a:solidFill>
                  <a:schemeClr val="tx2"/>
                </a:solidFill>
                <a:latin typeface="+mn-lt"/>
              </a:rPr>
              <a:t> der </a:t>
            </a:r>
            <a:r>
              <a:rPr lang="en-US" altLang="en-US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content(s)</a:t>
            </a:r>
            <a:r>
              <a:rPr lang="en-US" altLang="en-US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sz="2000" dirty="0" err="1" smtClean="0">
                <a:solidFill>
                  <a:schemeClr val="tx2"/>
                </a:solidFill>
                <a:latin typeface="+mn-lt"/>
              </a:rPr>
              <a:t>für</a:t>
            </a:r>
            <a:r>
              <a:rPr lang="en-US" altLang="en-US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sz="2000" dirty="0" err="1" smtClean="0">
                <a:solidFill>
                  <a:schemeClr val="tx2"/>
                </a:solidFill>
                <a:latin typeface="+mn-lt"/>
              </a:rPr>
              <a:t>alle</a:t>
            </a:r>
            <a:r>
              <a:rPr lang="en-US" altLang="en-US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 ∈ items(c) </a:t>
            </a:r>
            <a:r>
              <a:rPr lang="en-US" altLang="en-US" sz="2000" dirty="0" err="1" smtClean="0">
                <a:solidFill>
                  <a:schemeClr val="tx2"/>
                </a:solidFill>
                <a:latin typeface="+mn-lt"/>
              </a:rPr>
              <a:t>oder</a:t>
            </a:r>
            <a:endParaRPr lang="en-US" altLang="en-US" sz="2000" dirty="0" smtClean="0">
              <a:solidFill>
                <a:schemeClr val="tx2"/>
              </a:solidFill>
              <a:latin typeface="+mn-lt"/>
            </a:endParaRPr>
          </a:p>
          <a:p>
            <a:pPr lvl="1"/>
            <a:r>
              <a:rPr lang="en-US" altLang="en-US" sz="2000" dirty="0" err="1" smtClean="0">
                <a:solidFill>
                  <a:schemeClr val="tx2"/>
                </a:solidFill>
                <a:latin typeface="+mn-lt"/>
              </a:rPr>
              <a:t>Mittel</a:t>
            </a:r>
            <a:r>
              <a:rPr lang="en-US" altLang="en-US" sz="2000" dirty="0" smtClean="0">
                <a:solidFill>
                  <a:schemeClr val="tx2"/>
                </a:solidFill>
                <a:latin typeface="+mn-lt"/>
              </a:rPr>
              <a:t> der </a:t>
            </a:r>
            <a:r>
              <a:rPr lang="en-US" altLang="en-US" sz="2000" dirty="0" err="1" smtClean="0">
                <a:solidFill>
                  <a:schemeClr val="tx2"/>
                </a:solidFill>
                <a:latin typeface="+mn-lt"/>
              </a:rPr>
              <a:t>Abstände</a:t>
            </a:r>
            <a:r>
              <a:rPr lang="en-US" altLang="en-US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sz="2000" dirty="0" err="1" smtClean="0">
                <a:solidFill>
                  <a:schemeClr val="tx2"/>
                </a:solidFill>
                <a:latin typeface="+mn-lt"/>
              </a:rPr>
              <a:t>vom</a:t>
            </a:r>
            <a:r>
              <a:rPr lang="en-US" altLang="en-US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sz="2000" dirty="0" err="1" smtClean="0">
                <a:solidFill>
                  <a:schemeClr val="tx2"/>
                </a:solidFill>
                <a:latin typeface="+mn-lt"/>
              </a:rPr>
              <a:t>Mittelwert</a:t>
            </a:r>
            <a:r>
              <a:rPr lang="en-US" altLang="en-US" sz="2000" dirty="0" smtClean="0">
                <a:solidFill>
                  <a:schemeClr val="tx2"/>
                </a:solidFill>
                <a:latin typeface="+mn-lt"/>
              </a:rPr>
              <a:t> von </a:t>
            </a:r>
            <a:r>
              <a:rPr lang="en-US" altLang="en-US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content(s) </a:t>
            </a:r>
            <a:r>
              <a:rPr lang="en-US" altLang="en-US" sz="2000" dirty="0" err="1" smtClean="0">
                <a:solidFill>
                  <a:schemeClr val="tx2"/>
                </a:solidFill>
                <a:latin typeface="+mn-lt"/>
              </a:rPr>
              <a:t>mit</a:t>
            </a:r>
            <a:r>
              <a:rPr lang="en-US" altLang="en-US" sz="2000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altLang="en-US" sz="2000" dirty="0" smtClean="0">
                <a:solidFill>
                  <a:schemeClr val="tx2"/>
                </a:solidFill>
                <a:latin typeface="+mn-lt"/>
              </a:rPr>
            </a:br>
            <a:r>
              <a:rPr lang="en-US" altLang="en-US" sz="2000" dirty="0" smtClean="0">
                <a:solidFill>
                  <a:schemeClr val="accent1">
                    <a:lumMod val="50000"/>
                  </a:schemeClr>
                </a:solidFill>
              </a:rPr>
              <a:t>s 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</a:rPr>
              <a:t>∈ </a:t>
            </a:r>
            <a:r>
              <a:rPr lang="en-US" altLang="en-US" sz="2000" dirty="0" smtClean="0">
                <a:solidFill>
                  <a:schemeClr val="accent1">
                    <a:lumMod val="50000"/>
                  </a:schemeClr>
                </a:solidFill>
              </a:rPr>
              <a:t>items(c)</a:t>
            </a:r>
            <a:r>
              <a:rPr lang="en-US" altLang="en-US" sz="2000" dirty="0" smtClean="0">
                <a:solidFill>
                  <a:schemeClr val="tx2"/>
                </a:solidFill>
              </a:rPr>
              <a:t>   (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weitere</a:t>
            </a:r>
            <a:r>
              <a:rPr lang="en-US" altLang="en-US" sz="2000" dirty="0" smtClean="0">
                <a:solidFill>
                  <a:schemeClr val="tx2"/>
                </a:solidFill>
              </a:rPr>
              <a:t>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Definitionen</a:t>
            </a:r>
            <a:r>
              <a:rPr lang="en-US" altLang="en-US" sz="2000" dirty="0" smtClean="0">
                <a:solidFill>
                  <a:schemeClr val="tx2"/>
                </a:solidFill>
              </a:rPr>
              <a:t>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sind</a:t>
            </a:r>
            <a:r>
              <a:rPr lang="en-US" altLang="en-US" sz="2000" dirty="0" smtClean="0">
                <a:solidFill>
                  <a:schemeClr val="tx2"/>
                </a:solidFill>
              </a:rPr>
              <a:t>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möglich</a:t>
            </a:r>
            <a:r>
              <a:rPr lang="en-US" altLang="en-US" sz="2000" dirty="0" smtClean="0">
                <a:solidFill>
                  <a:schemeClr val="tx2"/>
                </a:solidFill>
              </a:rPr>
              <a:t>)</a:t>
            </a:r>
            <a:endParaRPr lang="en-US" altLang="en-US" sz="2000" dirty="0" smtClean="0">
              <a:solidFill>
                <a:schemeClr val="tx2"/>
              </a:solidFill>
              <a:latin typeface="+mn-lt"/>
            </a:endParaRPr>
          </a:p>
          <a:p>
            <a:pPr eaLnBrk="1" hangingPunct="1"/>
            <a:r>
              <a:rPr lang="en-US" altLang="en-US" sz="2400" i="0" dirty="0" err="1" smtClean="0">
                <a:solidFill>
                  <a:schemeClr val="tx2"/>
                </a:solidFill>
                <a:latin typeface="+mn-lt"/>
              </a:rPr>
              <a:t>Wir</a:t>
            </a:r>
            <a:r>
              <a:rPr lang="en-US" altLang="en-US" sz="2400" i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sz="2400" i="0" dirty="0" err="1" smtClean="0">
                <a:solidFill>
                  <a:schemeClr val="tx2"/>
                </a:solidFill>
                <a:latin typeface="+mn-lt"/>
              </a:rPr>
              <a:t>erhalten</a:t>
            </a:r>
            <a:r>
              <a:rPr lang="en-US" altLang="en-US" sz="2400" dirty="0" smtClean="0">
                <a:solidFill>
                  <a:schemeClr val="tx2"/>
                </a:solidFill>
                <a:latin typeface="+mn-lt"/>
              </a:rPr>
              <a:t>: </a:t>
            </a:r>
            <a:r>
              <a:rPr lang="en-US" altLang="en-US" sz="2400" i="0" dirty="0" err="1" smtClean="0">
                <a:solidFill>
                  <a:schemeClr val="tx2"/>
                </a:solidFill>
                <a:latin typeface="+mn-lt"/>
              </a:rPr>
              <a:t>Menge</a:t>
            </a:r>
            <a:r>
              <a:rPr lang="en-US" altLang="en-US" sz="2400" i="0" dirty="0" smtClean="0">
                <a:solidFill>
                  <a:schemeClr val="tx2"/>
                </a:solidFill>
                <a:latin typeface="+mn-lt"/>
              </a:rPr>
              <a:t> von (Term, </a:t>
            </a:r>
            <a:r>
              <a:rPr lang="en-US" altLang="en-US" sz="2400" i="0" dirty="0" err="1" smtClean="0">
                <a:solidFill>
                  <a:schemeClr val="tx2"/>
                </a:solidFill>
                <a:latin typeface="+mn-lt"/>
              </a:rPr>
              <a:t>Gewicht</a:t>
            </a:r>
            <a:r>
              <a:rPr lang="en-US" altLang="en-US" sz="2400" i="0" dirty="0" smtClean="0">
                <a:solidFill>
                  <a:schemeClr val="tx2"/>
                </a:solidFill>
                <a:latin typeface="+mn-lt"/>
              </a:rPr>
              <a:t>)-</a:t>
            </a:r>
            <a:r>
              <a:rPr lang="en-US" altLang="en-US" sz="2400" i="0" dirty="0" err="1" smtClean="0">
                <a:solidFill>
                  <a:schemeClr val="tx2"/>
                </a:solidFill>
                <a:latin typeface="+mn-lt"/>
              </a:rPr>
              <a:t>Paaren</a:t>
            </a:r>
            <a:endParaRPr lang="en-US" altLang="en-US" sz="2400" i="0" dirty="0" smtClean="0">
              <a:solidFill>
                <a:schemeClr val="tx2"/>
              </a:solidFill>
              <a:latin typeface="+mn-lt"/>
            </a:endParaRPr>
          </a:p>
          <a:p>
            <a:pPr lvl="1"/>
            <a:r>
              <a:rPr lang="en-US" altLang="en-US" sz="2000" dirty="0" err="1" smtClean="0">
                <a:solidFill>
                  <a:schemeClr val="tx2"/>
                </a:solidFill>
                <a:latin typeface="+mn-lt"/>
              </a:rPr>
              <a:t>Kann</a:t>
            </a:r>
            <a:r>
              <a:rPr lang="en-US" altLang="en-US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sz="2000" dirty="0" err="1" smtClean="0">
                <a:solidFill>
                  <a:schemeClr val="tx2"/>
                </a:solidFill>
                <a:latin typeface="+mn-lt"/>
              </a:rPr>
              <a:t>als</a:t>
            </a:r>
            <a:r>
              <a:rPr lang="en-US" altLang="en-US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sz="2000" dirty="0" err="1" smtClean="0">
                <a:solidFill>
                  <a:schemeClr val="tx2"/>
                </a:solidFill>
                <a:latin typeface="+mn-lt"/>
              </a:rPr>
              <a:t>Vektor</a:t>
            </a:r>
            <a:r>
              <a:rPr lang="en-US" altLang="en-US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w </a:t>
            </a:r>
            <a:r>
              <a:rPr lang="en-US" altLang="en-US" sz="2000" dirty="0" err="1" smtClean="0">
                <a:solidFill>
                  <a:schemeClr val="tx2"/>
                </a:solidFill>
                <a:latin typeface="+mn-lt"/>
              </a:rPr>
              <a:t>gedeutet</a:t>
            </a:r>
            <a:r>
              <a:rPr lang="en-US" altLang="en-US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sz="2000" dirty="0" err="1" smtClean="0">
                <a:solidFill>
                  <a:schemeClr val="tx2"/>
                </a:solidFill>
                <a:latin typeface="+mn-lt"/>
              </a:rPr>
              <a:t>werden</a:t>
            </a:r>
            <a:endParaRPr lang="en-US" altLang="en-US" sz="2000" dirty="0" smtClean="0">
              <a:solidFill>
                <a:schemeClr val="tx2"/>
              </a:solidFill>
              <a:latin typeface="+mn-lt"/>
            </a:endParaRPr>
          </a:p>
          <a:p>
            <a:r>
              <a:rPr lang="en-US" altLang="en-US" sz="2400" i="0" dirty="0" err="1" smtClean="0">
                <a:solidFill>
                  <a:schemeClr val="tx2"/>
                </a:solidFill>
                <a:latin typeface="+mn-lt"/>
              </a:rPr>
              <a:t>Nützlichkeits</a:t>
            </a:r>
            <a:r>
              <a:rPr lang="en-US" altLang="en-US" sz="2400" i="0" dirty="0" smtClean="0">
                <a:solidFill>
                  <a:schemeClr val="tx2"/>
                </a:solidFill>
                <a:latin typeface="+mn-lt"/>
              </a:rPr>
              <a:t>-</a:t>
            </a:r>
            <a:br>
              <a:rPr lang="en-US" altLang="en-US" sz="2400" i="0" dirty="0" smtClean="0">
                <a:solidFill>
                  <a:schemeClr val="tx2"/>
                </a:solidFill>
                <a:latin typeface="+mn-lt"/>
              </a:rPr>
            </a:br>
            <a:r>
              <a:rPr lang="en-US" altLang="en-US" sz="2400" i="0" dirty="0" err="1" smtClean="0">
                <a:solidFill>
                  <a:schemeClr val="tx2"/>
                </a:solidFill>
                <a:latin typeface="+mn-lt"/>
              </a:rPr>
              <a:t>funktion</a:t>
            </a:r>
            <a:r>
              <a:rPr lang="en-US" altLang="en-US" sz="2400" i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sz="2400" i="0" dirty="0" smtClean="0">
                <a:solidFill>
                  <a:srgbClr val="0305FF"/>
                </a:solidFill>
                <a:latin typeface="+mn-lt"/>
              </a:rPr>
              <a:t>u(c, s)</a:t>
            </a:r>
            <a:r>
              <a:rPr lang="en-US" altLang="en-US" sz="2400" i="0" dirty="0" smtClean="0">
                <a:solidFill>
                  <a:schemeClr val="tx2"/>
                </a:solidFill>
                <a:latin typeface="+mn-lt"/>
              </a:rPr>
              <a:t>:</a:t>
            </a:r>
          </a:p>
          <a:p>
            <a:r>
              <a:rPr lang="en-US" altLang="en-US" sz="2400" dirty="0" err="1" smtClean="0">
                <a:solidFill>
                  <a:schemeClr val="tx2"/>
                </a:solidFill>
                <a:latin typeface="+mn-lt"/>
              </a:rPr>
              <a:t>Profil</a:t>
            </a:r>
            <a:r>
              <a:rPr lang="en-US" altLang="en-US" sz="24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sz="2400" dirty="0" err="1" smtClean="0">
                <a:solidFill>
                  <a:schemeClr val="tx2"/>
                </a:solidFill>
                <a:latin typeface="+mn-lt"/>
              </a:rPr>
              <a:t>auch</a:t>
            </a:r>
            <a:r>
              <a:rPr lang="en-US" altLang="en-US" sz="2400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altLang="en-US" sz="2400" dirty="0" smtClean="0">
                <a:solidFill>
                  <a:schemeClr val="tx2"/>
                </a:solidFill>
                <a:latin typeface="+mn-lt"/>
              </a:rPr>
            </a:br>
            <a:r>
              <a:rPr lang="en-US" altLang="en-US" sz="2400" dirty="0" err="1" smtClean="0">
                <a:solidFill>
                  <a:schemeClr val="tx2"/>
                </a:solidFill>
                <a:latin typeface="+mn-lt"/>
              </a:rPr>
              <a:t>Bewertung</a:t>
            </a:r>
            <a:r>
              <a:rPr lang="en-US" altLang="en-US" sz="2400" dirty="0" smtClean="0">
                <a:solidFill>
                  <a:schemeClr val="tx2"/>
                </a:solidFill>
                <a:latin typeface="+mn-lt"/>
              </a:rPr>
              <a:t> </a:t>
            </a:r>
            <a:br>
              <a:rPr lang="en-US" altLang="en-US" sz="2400" dirty="0" smtClean="0">
                <a:solidFill>
                  <a:schemeClr val="tx2"/>
                </a:solidFill>
                <a:latin typeface="+mn-lt"/>
              </a:rPr>
            </a:br>
            <a:r>
              <a:rPr lang="en-US" altLang="en-US" sz="2400" dirty="0" err="1" smtClean="0">
                <a:solidFill>
                  <a:schemeClr val="tx2"/>
                </a:solidFill>
                <a:latin typeface="+mn-lt"/>
              </a:rPr>
              <a:t>genannt</a:t>
            </a:r>
            <a:endParaRPr lang="en-US" altLang="en-US" sz="2400" i="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682529" y="6407750"/>
            <a:ext cx="32576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100" dirty="0"/>
              <a:t>|| </a:t>
            </a:r>
            <a:r>
              <a:rPr lang="en-US" altLang="en-US" sz="1100" b="1" baseline="30000" dirty="0"/>
              <a:t>.</a:t>
            </a:r>
            <a:r>
              <a:rPr lang="en-US" altLang="en-US" sz="1100" dirty="0"/>
              <a:t> ||</a:t>
            </a:r>
            <a:r>
              <a:rPr lang="en-US" altLang="en-US" sz="1100" baseline="-25000" dirty="0"/>
              <a:t>2 </a:t>
            </a:r>
            <a:r>
              <a:rPr lang="en-US" altLang="en-US" sz="1100" dirty="0" err="1" smtClean="0"/>
              <a:t>denotiert</a:t>
            </a:r>
            <a:r>
              <a:rPr lang="en-US" altLang="en-US" sz="1100" dirty="0" smtClean="0"/>
              <a:t> </a:t>
            </a:r>
            <a:r>
              <a:rPr lang="en-US" altLang="en-US" sz="1100" dirty="0" err="1" smtClean="0"/>
              <a:t>Euklidische</a:t>
            </a:r>
            <a:r>
              <a:rPr lang="en-US" altLang="en-US" sz="1100" dirty="0" smtClean="0"/>
              <a:t> Norm (</a:t>
            </a:r>
            <a:r>
              <a:rPr lang="en-US" altLang="en-US" sz="1100" dirty="0" err="1" smtClean="0"/>
              <a:t>Länge</a:t>
            </a:r>
            <a:r>
              <a:rPr lang="en-US" altLang="en-US" sz="1100" dirty="0" smtClean="0"/>
              <a:t> des </a:t>
            </a:r>
            <a:r>
              <a:rPr lang="en-US" altLang="en-US" sz="1100" dirty="0" err="1" smtClean="0"/>
              <a:t>Vektors</a:t>
            </a:r>
            <a:r>
              <a:rPr lang="en-US" altLang="en-US" sz="1100" dirty="0" smtClean="0"/>
              <a:t>)</a:t>
            </a:r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87209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001000" cy="838200"/>
          </a:xfrm>
        </p:spPr>
        <p:txBody>
          <a:bodyPr/>
          <a:lstStyle/>
          <a:p>
            <a:r>
              <a:rPr lang="en-US" altLang="en-US" dirty="0" err="1" smtClean="0"/>
              <a:t>Begrenzungen</a:t>
            </a:r>
            <a:r>
              <a:rPr lang="en-US" altLang="en-US" dirty="0" smtClean="0"/>
              <a:t> der </a:t>
            </a:r>
            <a:r>
              <a:rPr lang="en-US" altLang="en-US" dirty="0" err="1" smtClean="0"/>
              <a:t>inhaltsbasierten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Filterung</a:t>
            </a:r>
            <a:endParaRPr lang="en-US" altLang="en-US" dirty="0"/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err="1" smtClean="0"/>
              <a:t>Merkmale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nicht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immer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einfach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zu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definieren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 err="1" smtClean="0"/>
              <a:t>Bilder</a:t>
            </a:r>
            <a:r>
              <a:rPr lang="en-US" altLang="en-US" dirty="0" smtClean="0"/>
              <a:t>?, </a:t>
            </a:r>
            <a:r>
              <a:rPr lang="en-US" altLang="en-US" dirty="0" err="1" smtClean="0"/>
              <a:t>Musik</a:t>
            </a:r>
            <a:r>
              <a:rPr lang="en-US" altLang="en-US" dirty="0" smtClean="0"/>
              <a:t>?</a:t>
            </a:r>
          </a:p>
          <a:p>
            <a:pPr lvl="1">
              <a:lnSpc>
                <a:spcPct val="90000"/>
              </a:lnSpc>
            </a:pPr>
            <a:r>
              <a:rPr lang="en-US" altLang="en-US" dirty="0" err="1" smtClean="0"/>
              <a:t>Meist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umgebender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oder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zugeordneter</a:t>
            </a:r>
            <a:r>
              <a:rPr lang="en-US" altLang="en-US" dirty="0" smtClean="0"/>
              <a:t> Text </a:t>
            </a:r>
            <a:r>
              <a:rPr lang="en-US" altLang="en-US" dirty="0" err="1" smtClean="0"/>
              <a:t>verwendet</a:t>
            </a: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err="1" smtClean="0"/>
              <a:t>Überspezialisierung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 err="1" smtClean="0"/>
              <a:t>Artikel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außerhalb</a:t>
            </a:r>
            <a:r>
              <a:rPr lang="en-US" altLang="en-US" dirty="0" smtClean="0"/>
              <a:t> des </a:t>
            </a:r>
            <a:r>
              <a:rPr lang="en-US" altLang="en-US" dirty="0" err="1" smtClean="0"/>
              <a:t>Profils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werden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nicht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empfohlen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Menschen </a:t>
            </a:r>
            <a:r>
              <a:rPr lang="en-US" altLang="en-US" dirty="0" err="1" smtClean="0"/>
              <a:t>haben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verschiedene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Interessen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err="1" smtClean="0"/>
              <a:t>Empfehlungen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für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neue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Benutzer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 err="1" smtClean="0"/>
              <a:t>Wie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ist</a:t>
            </a:r>
            <a:r>
              <a:rPr lang="en-US" altLang="en-US" dirty="0" smtClean="0"/>
              <a:t> das </a:t>
            </a:r>
            <a:r>
              <a:rPr lang="en-US" altLang="en-US" dirty="0" err="1" smtClean="0"/>
              <a:t>Profil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definiert</a:t>
            </a:r>
            <a:r>
              <a:rPr lang="en-US" altLang="en-US" dirty="0" smtClean="0"/>
              <a:t>?</a:t>
            </a:r>
          </a:p>
          <a:p>
            <a:pPr lvl="1">
              <a:lnSpc>
                <a:spcPct val="90000"/>
              </a:lnSpc>
            </a:pPr>
            <a:r>
              <a:rPr lang="en-US" altLang="en-US" dirty="0" err="1" smtClean="0"/>
              <a:t>Rückgriff</a:t>
            </a:r>
            <a:r>
              <a:rPr lang="en-US" altLang="en-US" dirty="0" smtClean="0"/>
              <a:t> auf:</a:t>
            </a:r>
          </a:p>
          <a:p>
            <a:pPr lvl="2">
              <a:lnSpc>
                <a:spcPct val="90000"/>
              </a:lnSpc>
            </a:pPr>
            <a:r>
              <a:rPr lang="en-US" altLang="en-US" dirty="0" err="1" smtClean="0"/>
              <a:t>Häufige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Artikelmengen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nutzerunspezifisch</a:t>
            </a:r>
            <a:r>
              <a:rPr lang="en-US" altLang="en-US" dirty="0" smtClean="0"/>
              <a:t>)</a:t>
            </a:r>
          </a:p>
          <a:p>
            <a:pPr lvl="2">
              <a:lnSpc>
                <a:spcPct val="90000"/>
              </a:lnSpc>
            </a:pPr>
            <a:r>
              <a:rPr lang="en-US" altLang="en-US" dirty="0" err="1" smtClean="0"/>
              <a:t>Assoziationsregeln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nutzerunspezifisch</a:t>
            </a:r>
            <a:r>
              <a:rPr lang="en-US" altLang="en-US" dirty="0" smtClean="0"/>
              <a:t>)</a:t>
            </a: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392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Nutzer-Nutzer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kolloborative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Filterung</a:t>
            </a:r>
            <a:endParaRPr lang="en-US" altLang="en-US" dirty="0"/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 smtClean="0"/>
              <a:t>Betrachte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Nutzer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endParaRPr lang="en-US" alt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en-US" dirty="0" err="1" smtClean="0"/>
              <a:t>Bestimme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Menge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altLang="en-US" dirty="0" smtClean="0"/>
              <a:t> von </a:t>
            </a:r>
            <a:r>
              <a:rPr lang="en-US" altLang="en-US" dirty="0" err="1" smtClean="0"/>
              <a:t>Nutzern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deren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Bewertungen</a:t>
            </a:r>
            <a:r>
              <a:rPr lang="en-US" altLang="en-US" dirty="0" smtClean="0"/>
              <a:t> "</a:t>
            </a:r>
            <a:r>
              <a:rPr lang="en-US" altLang="en-US" dirty="0" err="1" smtClean="0"/>
              <a:t>ähnlich</a:t>
            </a:r>
            <a:r>
              <a:rPr lang="en-US" altLang="en-US" dirty="0" smtClean="0"/>
              <a:t>" </a:t>
            </a:r>
            <a:r>
              <a:rPr lang="en-US" altLang="en-US" dirty="0" err="1" smtClean="0"/>
              <a:t>zu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denen</a:t>
            </a:r>
            <a:r>
              <a:rPr lang="en-US" altLang="en-US" dirty="0" smtClean="0"/>
              <a:t> von 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sind</a:t>
            </a:r>
            <a:endParaRPr lang="en-US" altLang="en-US" dirty="0"/>
          </a:p>
          <a:p>
            <a:r>
              <a:rPr lang="en-US" altLang="en-US" dirty="0" err="1" smtClean="0"/>
              <a:t>Schätze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0305FF"/>
                </a:solidFill>
              </a:rPr>
              <a:t>profile(c)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aus</a:t>
            </a:r>
            <a:r>
              <a:rPr lang="en-US" altLang="en-US" dirty="0" smtClean="0"/>
              <a:t> den </a:t>
            </a:r>
            <a:r>
              <a:rPr lang="en-US" altLang="en-US" dirty="0" err="1" smtClean="0"/>
              <a:t>Angaben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profile(d)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für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d ∈ D</a:t>
            </a:r>
          </a:p>
          <a:p>
            <a:endParaRPr lang="en-US" altLang="en-US" dirty="0"/>
          </a:p>
          <a:p>
            <a:r>
              <a:rPr lang="en-US" altLang="en-US" dirty="0" smtClean="0"/>
              <a:t>Was </a:t>
            </a:r>
            <a:r>
              <a:rPr lang="en-US" altLang="en-US" dirty="0" err="1" smtClean="0"/>
              <a:t>sind</a:t>
            </a:r>
            <a:r>
              <a:rPr lang="en-US" altLang="en-US" dirty="0" smtClean="0"/>
              <a:t> "</a:t>
            </a:r>
            <a:r>
              <a:rPr lang="en-US" altLang="en-US" dirty="0" err="1" smtClean="0"/>
              <a:t>ähnliche</a:t>
            </a:r>
            <a:r>
              <a:rPr lang="en-US" altLang="en-US" dirty="0" smtClean="0"/>
              <a:t>" </a:t>
            </a:r>
            <a:r>
              <a:rPr lang="en-US" altLang="en-US" dirty="0" err="1" smtClean="0"/>
              <a:t>Nutzer</a:t>
            </a:r>
            <a:r>
              <a:rPr lang="en-US" altLang="en-US" dirty="0" smtClean="0"/>
              <a:t>?</a:t>
            </a: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928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Ähnliche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Nutzer</a:t>
            </a:r>
            <a:r>
              <a:rPr lang="en-US" altLang="en-US" dirty="0" smtClean="0"/>
              <a:t>: </a:t>
            </a:r>
            <a:r>
              <a:rPr lang="en-US" altLang="en-US" dirty="0" err="1" smtClean="0"/>
              <a:t>Distanzmaße</a:t>
            </a:r>
            <a:endParaRPr lang="en-US" altLang="en-US" dirty="0"/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507288" cy="4608512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err="1" smtClean="0"/>
              <a:t>Sei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eine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Nutzerbewertung</a:t>
            </a:r>
            <a:r>
              <a:rPr lang="en-US" altLang="en-US" dirty="0" smtClean="0"/>
              <a:t> </a:t>
            </a:r>
            <a:r>
              <a:rPr lang="en-US" altLang="en-US" dirty="0" err="1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en-US" altLang="en-US" baseline="-25000" dirty="0" err="1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 = profile(c) </a:t>
            </a:r>
            <a:r>
              <a:rPr lang="en-US" altLang="en-US" dirty="0" err="1" smtClean="0"/>
              <a:t>gegeben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dann</a:t>
            </a:r>
            <a:r>
              <a:rPr lang="en-US" altLang="en-US" dirty="0" smtClean="0"/>
              <a:t> </a:t>
            </a:r>
            <a:br>
              <a:rPr lang="en-US" altLang="en-US" dirty="0" smtClean="0"/>
            </a:br>
            <a:r>
              <a:rPr lang="en-US" altLang="en-US" dirty="0" err="1" smtClean="0"/>
              <a:t>definiere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Ähnlichkeit</a:t>
            </a:r>
            <a:r>
              <a:rPr lang="en-US" altLang="en-US" dirty="0" smtClean="0"/>
              <a:t> sim der </a:t>
            </a:r>
            <a:r>
              <a:rPr lang="en-US" altLang="en-US" dirty="0" err="1" smtClean="0"/>
              <a:t>Nutzer</a:t>
            </a:r>
            <a:r>
              <a:rPr lang="en-US" altLang="en-US" dirty="0" smtClean="0"/>
              <a:t> c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und </a:t>
            </a:r>
            <a:r>
              <a:rPr lang="en-US" altLang="en-US" dirty="0"/>
              <a:t>c</a:t>
            </a:r>
            <a:r>
              <a:rPr lang="en-US" altLang="en-US" baseline="-25000" dirty="0"/>
              <a:t>2</a:t>
            </a:r>
            <a:r>
              <a:rPr lang="en-US" altLang="en-US" dirty="0"/>
              <a:t> </a:t>
            </a:r>
            <a:r>
              <a:rPr lang="en-US" altLang="en-US" dirty="0" err="1" smtClean="0"/>
              <a:t>als</a:t>
            </a:r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dirty="0" err="1" smtClean="0"/>
              <a:t>Kosinusähnlichkeit</a:t>
            </a:r>
            <a:endParaRPr lang="en-US" altLang="en-US" dirty="0"/>
          </a:p>
          <a:p>
            <a:pPr marL="457200" lvl="1" indent="0">
              <a:buNone/>
            </a:pP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sim(c</a:t>
            </a:r>
            <a:r>
              <a:rPr lang="en-US" alt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,c</a:t>
            </a:r>
            <a:r>
              <a:rPr lang="en-US" alt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= 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cos(r</a:t>
            </a:r>
            <a:r>
              <a:rPr lang="en-US" alt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altLang="en-US" baseline="-490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alt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en-US" alt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altLang="en-US" baseline="-49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66" y="3413930"/>
            <a:ext cx="2520280" cy="4831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06" y="4023066"/>
            <a:ext cx="4817434" cy="18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04" y="2802655"/>
            <a:ext cx="3086100" cy="3187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95936" y="6392361"/>
            <a:ext cx="817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rgbClr val="0305FF"/>
                </a:solidFill>
              </a:rPr>
              <a:t>Wikipedia</a:t>
            </a:r>
            <a:endParaRPr lang="en-US" sz="1200">
              <a:solidFill>
                <a:srgbClr val="03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1268760"/>
            <a:ext cx="9144000" cy="29503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4432548" cy="6954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113" y="3861048"/>
            <a:ext cx="6217071" cy="3580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95936" y="6392361"/>
            <a:ext cx="817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rgbClr val="0305FF"/>
                </a:solidFill>
              </a:rPr>
              <a:t>Wikipedia</a:t>
            </a:r>
            <a:endParaRPr lang="en-US" sz="1200">
              <a:solidFill>
                <a:srgbClr val="03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9628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Ähnliche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Nutzer</a:t>
            </a:r>
            <a:r>
              <a:rPr lang="en-US" altLang="en-US" dirty="0" smtClean="0"/>
              <a:t>: </a:t>
            </a:r>
            <a:r>
              <a:rPr lang="en-US" altLang="en-US" dirty="0" err="1" smtClean="0"/>
              <a:t>Distanzmaße</a:t>
            </a:r>
            <a:endParaRPr lang="en-US" altLang="en-US" dirty="0"/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507288" cy="4608512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err="1" smtClean="0"/>
              <a:t>Sei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eine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Nutzerbewertung</a:t>
            </a:r>
            <a:r>
              <a:rPr lang="en-US" altLang="en-US" dirty="0" smtClean="0"/>
              <a:t> </a:t>
            </a:r>
            <a:r>
              <a:rPr lang="en-US" altLang="en-US" dirty="0" err="1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en-US" altLang="en-US" baseline="-25000" dirty="0" err="1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 = profile(c) </a:t>
            </a:r>
            <a:r>
              <a:rPr lang="en-US" altLang="en-US" dirty="0" err="1" smtClean="0"/>
              <a:t>gegeben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dann</a:t>
            </a:r>
            <a:r>
              <a:rPr lang="en-US" altLang="en-US" dirty="0" smtClean="0"/>
              <a:t> </a:t>
            </a:r>
            <a:br>
              <a:rPr lang="en-US" altLang="en-US" dirty="0" smtClean="0"/>
            </a:br>
            <a:r>
              <a:rPr lang="en-US" altLang="en-US" dirty="0" err="1" smtClean="0"/>
              <a:t>definiere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Ähnlichkeit</a:t>
            </a:r>
            <a:r>
              <a:rPr lang="en-US" altLang="en-US" dirty="0" smtClean="0"/>
              <a:t> sim der </a:t>
            </a:r>
            <a:r>
              <a:rPr lang="en-US" altLang="en-US" dirty="0" err="1" smtClean="0"/>
              <a:t>Nutzer</a:t>
            </a:r>
            <a:r>
              <a:rPr lang="en-US" altLang="en-US" dirty="0" smtClean="0"/>
              <a:t> c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und </a:t>
            </a:r>
            <a:r>
              <a:rPr lang="en-US" altLang="en-US" dirty="0"/>
              <a:t>c</a:t>
            </a:r>
            <a:r>
              <a:rPr lang="en-US" altLang="en-US" baseline="-25000" dirty="0"/>
              <a:t>2</a:t>
            </a:r>
            <a:r>
              <a:rPr lang="en-US" altLang="en-US" dirty="0"/>
              <a:t> </a:t>
            </a:r>
            <a:r>
              <a:rPr lang="en-US" altLang="en-US" dirty="0" err="1" smtClean="0"/>
              <a:t>als</a:t>
            </a:r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dirty="0" err="1" smtClean="0"/>
              <a:t>Kosinusähnlichkeit</a:t>
            </a:r>
            <a:endParaRPr lang="en-US" altLang="en-US" dirty="0"/>
          </a:p>
          <a:p>
            <a:pPr lvl="1"/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sim(c</a:t>
            </a:r>
            <a:r>
              <a:rPr lang="en-US" alt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,c</a:t>
            </a:r>
            <a:r>
              <a:rPr lang="en-US" alt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= 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cos(r</a:t>
            </a:r>
            <a:r>
              <a:rPr lang="en-US" alt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altLang="en-US" baseline="-490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alt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en-US" alt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altLang="en-US" baseline="-49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)  </a:t>
            </a:r>
            <a:r>
              <a:rPr lang="en-US" altLang="en-US" dirty="0" err="1" smtClean="0"/>
              <a:t>oder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als</a:t>
            </a:r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dirty="0" err="1" smtClean="0"/>
              <a:t>Funktion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über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Bewertungen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x=r</a:t>
            </a:r>
            <a:r>
              <a:rPr lang="en-US" alt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altLang="en-US" baseline="-490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altLang="en-US" dirty="0" smtClean="0"/>
              <a:t> </a:t>
            </a:r>
            <a:r>
              <a:rPr lang="en-US" altLang="en-US" dirty="0"/>
              <a:t>and 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y= 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en-US" alt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altLang="en-US" baseline="-49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altLang="en-US" dirty="0" smtClean="0"/>
              <a:t>, so </a:t>
            </a:r>
            <a:r>
              <a:rPr lang="en-US" altLang="en-US" dirty="0" err="1" smtClean="0"/>
              <a:t>dass</a:t>
            </a:r>
            <a:endParaRPr lang="en-US" altLang="en-US" dirty="0" smtClean="0"/>
          </a:p>
          <a:p>
            <a:pPr lvl="1"/>
            <a:r>
              <a:rPr lang="en-US" altLang="en-US" dirty="0"/>
              <a:t>f</a:t>
            </a:r>
            <a:r>
              <a:rPr lang="en-US" altLang="en-US" dirty="0" smtClean="0"/>
              <a:t>alls c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und c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gleiche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Bewertungen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vergeben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Wingdings"/>
              </a:rPr>
              <a:t> max</a:t>
            </a:r>
          </a:p>
          <a:p>
            <a:pPr lvl="1"/>
            <a:r>
              <a:rPr lang="en-US" altLang="en-US" dirty="0" err="1" smtClean="0">
                <a:sym typeface="Wingdings"/>
              </a:rPr>
              <a:t>Normalisierung</a:t>
            </a:r>
            <a:r>
              <a:rPr lang="en-US" altLang="en-US" dirty="0" smtClean="0">
                <a:sym typeface="Wingdings"/>
              </a:rPr>
              <a:t> von </a:t>
            </a:r>
            <a:r>
              <a:rPr lang="en-US" altLang="en-US" dirty="0" smtClean="0"/>
              <a:t>x</a:t>
            </a:r>
            <a:r>
              <a:rPr lang="en-US" altLang="en-US" baseline="-25000" dirty="0" smtClean="0"/>
              <a:t> </a:t>
            </a:r>
            <a:r>
              <a:rPr lang="en-US" altLang="en-US" dirty="0" smtClean="0">
                <a:sym typeface="Wingdings"/>
              </a:rPr>
              <a:t> und </a:t>
            </a:r>
            <a:r>
              <a:rPr lang="en-US" altLang="en-US" dirty="0" smtClean="0"/>
              <a:t>y</a:t>
            </a:r>
            <a:r>
              <a:rPr lang="en-US" altLang="en-US" dirty="0" smtClean="0">
                <a:sym typeface="Wingdings"/>
              </a:rPr>
              <a:t> </a:t>
            </a:r>
            <a:r>
              <a:rPr lang="en-US" altLang="en-US" dirty="0" err="1" smtClean="0">
                <a:sym typeface="Wingdings"/>
              </a:rPr>
              <a:t>nötig</a:t>
            </a:r>
            <a:r>
              <a:rPr lang="en-US" altLang="en-US" dirty="0"/>
              <a:t>	</a:t>
            </a:r>
            <a:endParaRPr lang="en-US" altLang="en-US" dirty="0" smtClean="0"/>
          </a:p>
          <a:p>
            <a:pPr lvl="1"/>
            <a:r>
              <a:rPr lang="en-US" altLang="en-US" dirty="0" err="1" smtClean="0"/>
              <a:t>Allgemein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bekannt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als</a:t>
            </a:r>
            <a:r>
              <a:rPr lang="en-US" altLang="en-US" dirty="0" smtClean="0"/>
              <a:t>: </a:t>
            </a:r>
          </a:p>
          <a:p>
            <a:pPr lvl="2"/>
            <a:r>
              <a:rPr lang="en-US" altLang="en-US" dirty="0" smtClean="0">
                <a:solidFill>
                  <a:srgbClr val="0305FF"/>
                </a:solidFill>
              </a:rPr>
              <a:t>Pearson </a:t>
            </a:r>
            <a:r>
              <a:rPr lang="en-US" altLang="en-US" dirty="0" err="1" smtClean="0">
                <a:solidFill>
                  <a:srgbClr val="0305FF"/>
                </a:solidFill>
              </a:rPr>
              <a:t>Korrelationskoeffizient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oder</a:t>
            </a:r>
            <a:r>
              <a:rPr lang="en-US" altLang="en-US" dirty="0" smtClean="0"/>
              <a:t> </a:t>
            </a:r>
          </a:p>
          <a:p>
            <a:pPr lvl="2"/>
            <a:r>
              <a:rPr lang="en-US" altLang="en-US" dirty="0" err="1" smtClean="0">
                <a:solidFill>
                  <a:srgbClr val="0305FF"/>
                </a:solidFill>
              </a:rPr>
              <a:t>empirischer</a:t>
            </a:r>
            <a:r>
              <a:rPr lang="en-US" altLang="en-US" dirty="0" smtClean="0">
                <a:solidFill>
                  <a:srgbClr val="0305FF"/>
                </a:solidFill>
              </a:rPr>
              <a:t> </a:t>
            </a:r>
            <a:r>
              <a:rPr lang="en-US" altLang="en-US" dirty="0" err="1" smtClean="0">
                <a:solidFill>
                  <a:srgbClr val="0305FF"/>
                </a:solidFill>
              </a:rPr>
              <a:t>Korrelationskoeffizient</a:t>
            </a:r>
            <a:endParaRPr lang="en-US" altLang="en-US" dirty="0">
              <a:solidFill>
                <a:srgbClr val="03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5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Korrelationskoeffizient</a:t>
            </a:r>
            <a:endParaRPr lang="en-US" altLang="en-US" dirty="0"/>
          </a:p>
        </p:txBody>
      </p:sp>
      <p:pic>
        <p:nvPicPr>
          <p:cNvPr id="4423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53340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442372" name="Group 4"/>
          <p:cNvGrpSpPr>
            <a:grpSpLocks/>
          </p:cNvGrpSpPr>
          <p:nvPr/>
        </p:nvGrpSpPr>
        <p:grpSpPr bwMode="auto">
          <a:xfrm>
            <a:off x="1219200" y="3401144"/>
            <a:ext cx="6802438" cy="3124200"/>
            <a:chOff x="-5" y="-5"/>
            <a:chExt cx="4285" cy="2169"/>
          </a:xfrm>
        </p:grpSpPr>
        <p:grpSp>
          <p:nvGrpSpPr>
            <p:cNvPr id="442373" name="Group 5"/>
            <p:cNvGrpSpPr>
              <a:grpSpLocks/>
            </p:cNvGrpSpPr>
            <p:nvPr/>
          </p:nvGrpSpPr>
          <p:grpSpPr bwMode="auto">
            <a:xfrm>
              <a:off x="0" y="0"/>
              <a:ext cx="4275" cy="2159"/>
              <a:chOff x="0" y="0"/>
              <a:chExt cx="4275" cy="2159"/>
            </a:xfrm>
          </p:grpSpPr>
          <p:grpSp>
            <p:nvGrpSpPr>
              <p:cNvPr id="442374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2046" cy="317"/>
                <a:chOff x="0" y="0"/>
                <a:chExt cx="2046" cy="317"/>
              </a:xfrm>
            </p:grpSpPr>
            <p:sp>
              <p:nvSpPr>
                <p:cNvPr id="442375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046" cy="31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eaLnBrk="1" hangingPunct="1"/>
                  <a:endParaRPr lang="en-US" altLang="en-US" i="0">
                    <a:latin typeface="Tahoma" charset="0"/>
                  </a:endParaRPr>
                </a:p>
              </p:txBody>
            </p:sp>
            <p:sp>
              <p:nvSpPr>
                <p:cNvPr id="442376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046" cy="31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377" name="Group 9"/>
              <p:cNvGrpSpPr>
                <a:grpSpLocks/>
              </p:cNvGrpSpPr>
              <p:nvPr/>
            </p:nvGrpSpPr>
            <p:grpSpPr bwMode="auto">
              <a:xfrm>
                <a:off x="2046" y="0"/>
                <a:ext cx="299" cy="317"/>
                <a:chOff x="2046" y="0"/>
                <a:chExt cx="299" cy="317"/>
              </a:xfrm>
            </p:grpSpPr>
            <p:sp>
              <p:nvSpPr>
                <p:cNvPr id="442378" name="Rectangle 10"/>
                <p:cNvSpPr>
                  <a:spLocks noChangeArrowheads="1" noTextEdit="1"/>
                </p:cNvSpPr>
                <p:nvPr/>
              </p:nvSpPr>
              <p:spPr bwMode="auto">
                <a:xfrm>
                  <a:off x="2046" y="0"/>
                  <a:ext cx="299" cy="31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2379" name="Rectangle 11"/>
                <p:cNvSpPr>
                  <a:spLocks noChangeArrowheads="1"/>
                </p:cNvSpPr>
                <p:nvPr/>
              </p:nvSpPr>
              <p:spPr bwMode="auto">
                <a:xfrm>
                  <a:off x="2046" y="0"/>
                  <a:ext cx="299" cy="31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380" name="Group 12"/>
              <p:cNvGrpSpPr>
                <a:grpSpLocks/>
              </p:cNvGrpSpPr>
              <p:nvPr/>
            </p:nvGrpSpPr>
            <p:grpSpPr bwMode="auto">
              <a:xfrm>
                <a:off x="2345" y="0"/>
                <a:ext cx="1930" cy="317"/>
                <a:chOff x="2345" y="0"/>
                <a:chExt cx="1930" cy="317"/>
              </a:xfrm>
            </p:grpSpPr>
            <p:sp>
              <p:nvSpPr>
                <p:cNvPr id="442381" name="Rectangle 13"/>
                <p:cNvSpPr>
                  <a:spLocks noChangeArrowheads="1"/>
                </p:cNvSpPr>
                <p:nvPr/>
              </p:nvSpPr>
              <p:spPr bwMode="auto">
                <a:xfrm>
                  <a:off x="2345" y="0"/>
                  <a:ext cx="1930" cy="31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eaLnBrk="1" hangingPunct="1"/>
                  <a:r>
                    <a:rPr lang="en-US" altLang="en-US" i="0">
                      <a:latin typeface="Tahoma" charset="0"/>
                    </a:rPr>
                    <a:t>     </a:t>
                  </a:r>
                </a:p>
              </p:txBody>
            </p:sp>
            <p:sp>
              <p:nvSpPr>
                <p:cNvPr id="442382" name="Rectangle 14"/>
                <p:cNvSpPr>
                  <a:spLocks noChangeArrowheads="1"/>
                </p:cNvSpPr>
                <p:nvPr/>
              </p:nvSpPr>
              <p:spPr bwMode="auto">
                <a:xfrm>
                  <a:off x="2345" y="0"/>
                  <a:ext cx="1930" cy="31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383" name="Group 15"/>
              <p:cNvGrpSpPr>
                <a:grpSpLocks/>
              </p:cNvGrpSpPr>
              <p:nvPr/>
            </p:nvGrpSpPr>
            <p:grpSpPr bwMode="auto">
              <a:xfrm>
                <a:off x="0" y="317"/>
                <a:ext cx="2046" cy="518"/>
                <a:chOff x="0" y="317"/>
                <a:chExt cx="2046" cy="518"/>
              </a:xfrm>
            </p:grpSpPr>
            <p:sp>
              <p:nvSpPr>
                <p:cNvPr id="442384" name="Rectangle 16"/>
                <p:cNvSpPr>
                  <a:spLocks noChangeArrowheads="1"/>
                </p:cNvSpPr>
                <p:nvPr/>
              </p:nvSpPr>
              <p:spPr bwMode="auto">
                <a:xfrm>
                  <a:off x="0" y="317"/>
                  <a:ext cx="2046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eaLnBrk="1" hangingPunct="1"/>
                  <a:r>
                    <a:rPr lang="en-US" altLang="en-US" dirty="0">
                      <a:latin typeface="Tahoma" charset="0"/>
                    </a:rPr>
                    <a:t>n</a:t>
                  </a:r>
                  <a:r>
                    <a:rPr lang="en-US" altLang="en-US" i="0" dirty="0">
                      <a:latin typeface="Tahoma" charset="0"/>
                    </a:rPr>
                    <a:t> = </a:t>
                  </a:r>
                  <a:r>
                    <a:rPr lang="en-US" altLang="en-US" i="0" dirty="0" err="1" smtClean="0">
                      <a:latin typeface="Tahoma" charset="0"/>
                    </a:rPr>
                    <a:t>Anzahl</a:t>
                  </a:r>
                  <a:r>
                    <a:rPr lang="en-US" altLang="en-US" i="0" dirty="0" smtClean="0">
                      <a:latin typeface="Tahoma" charset="0"/>
                    </a:rPr>
                    <a:t> der </a:t>
                  </a:r>
                  <a:r>
                    <a:rPr lang="en-US" altLang="en-US" i="0" dirty="0" err="1" smtClean="0">
                      <a:latin typeface="Tahoma" charset="0"/>
                    </a:rPr>
                    <a:t>Artikel</a:t>
                  </a:r>
                  <a:endParaRPr lang="en-US" altLang="en-US" i="0" dirty="0">
                    <a:latin typeface="Times New Roman" charset="0"/>
                  </a:endParaRPr>
                </a:p>
              </p:txBody>
            </p:sp>
            <p:sp>
              <p:nvSpPr>
                <p:cNvPr id="442385" name="Rectangle 17"/>
                <p:cNvSpPr>
                  <a:spLocks noChangeArrowheads="1"/>
                </p:cNvSpPr>
                <p:nvPr/>
              </p:nvSpPr>
              <p:spPr bwMode="auto">
                <a:xfrm>
                  <a:off x="0" y="317"/>
                  <a:ext cx="2046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386" name="Group 18"/>
              <p:cNvGrpSpPr>
                <a:grpSpLocks/>
              </p:cNvGrpSpPr>
              <p:nvPr/>
            </p:nvGrpSpPr>
            <p:grpSpPr bwMode="auto">
              <a:xfrm>
                <a:off x="2046" y="317"/>
                <a:ext cx="299" cy="518"/>
                <a:chOff x="2046" y="317"/>
                <a:chExt cx="299" cy="518"/>
              </a:xfrm>
            </p:grpSpPr>
            <p:sp>
              <p:nvSpPr>
                <p:cNvPr id="442387" name="Rectangle 19"/>
                <p:cNvSpPr>
                  <a:spLocks noChangeArrowheads="1" noTextEdit="1"/>
                </p:cNvSpPr>
                <p:nvPr/>
              </p:nvSpPr>
              <p:spPr bwMode="auto">
                <a:xfrm>
                  <a:off x="2046" y="317"/>
                  <a:ext cx="299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2388" name="Rectangle 20"/>
                <p:cNvSpPr>
                  <a:spLocks noChangeArrowheads="1"/>
                </p:cNvSpPr>
                <p:nvPr/>
              </p:nvSpPr>
              <p:spPr bwMode="auto">
                <a:xfrm>
                  <a:off x="2046" y="317"/>
                  <a:ext cx="299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389" name="Group 21"/>
              <p:cNvGrpSpPr>
                <a:grpSpLocks/>
              </p:cNvGrpSpPr>
              <p:nvPr/>
            </p:nvGrpSpPr>
            <p:grpSpPr bwMode="auto">
              <a:xfrm>
                <a:off x="2345" y="317"/>
                <a:ext cx="1930" cy="518"/>
                <a:chOff x="2345" y="317"/>
                <a:chExt cx="1930" cy="518"/>
              </a:xfrm>
            </p:grpSpPr>
            <p:sp>
              <p:nvSpPr>
                <p:cNvPr id="442390" name="Rectangle 22"/>
                <p:cNvSpPr>
                  <a:spLocks noChangeArrowheads="1"/>
                </p:cNvSpPr>
                <p:nvPr/>
              </p:nvSpPr>
              <p:spPr bwMode="auto">
                <a:xfrm>
                  <a:off x="2345" y="317"/>
                  <a:ext cx="1930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eaLnBrk="1" hangingPunct="1"/>
                  <a:r>
                    <a:rPr lang="en-US" altLang="en-US" i="0">
                      <a:latin typeface="Tahoma" charset="0"/>
                    </a:rPr>
                    <a:t>     </a:t>
                  </a:r>
                </a:p>
              </p:txBody>
            </p:sp>
            <p:sp>
              <p:nvSpPr>
                <p:cNvPr id="442391" name="Rectangle 23"/>
                <p:cNvSpPr>
                  <a:spLocks noChangeArrowheads="1"/>
                </p:cNvSpPr>
                <p:nvPr/>
              </p:nvSpPr>
              <p:spPr bwMode="auto">
                <a:xfrm>
                  <a:off x="2345" y="317"/>
                  <a:ext cx="1930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392" name="Group 24"/>
              <p:cNvGrpSpPr>
                <a:grpSpLocks/>
              </p:cNvGrpSpPr>
              <p:nvPr/>
            </p:nvGrpSpPr>
            <p:grpSpPr bwMode="auto">
              <a:xfrm>
                <a:off x="0" y="835"/>
                <a:ext cx="2046" cy="288"/>
                <a:chOff x="0" y="835"/>
                <a:chExt cx="2046" cy="288"/>
              </a:xfrm>
            </p:grpSpPr>
            <p:sp>
              <p:nvSpPr>
                <p:cNvPr id="442393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835"/>
                  <a:ext cx="2046" cy="28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eaLnBrk="1" hangingPunct="1"/>
                  <a:r>
                    <a:rPr lang="en-US" altLang="en-US" dirty="0">
                      <a:latin typeface="Tahoma" charset="0"/>
                    </a:rPr>
                    <a:t>x</a:t>
                  </a:r>
                  <a:r>
                    <a:rPr lang="en-US" altLang="en-US" baseline="-30000" dirty="0">
                      <a:latin typeface="Tahoma" charset="0"/>
                    </a:rPr>
                    <a:t>i</a:t>
                  </a:r>
                  <a:r>
                    <a:rPr lang="en-US" altLang="en-US" i="0" dirty="0">
                      <a:latin typeface="Tahoma" charset="0"/>
                    </a:rPr>
                    <a:t> = </a:t>
                  </a:r>
                  <a:r>
                    <a:rPr lang="en-US" altLang="en-US" i="0" dirty="0" err="1" smtClean="0">
                      <a:latin typeface="Tahoma" charset="0"/>
                    </a:rPr>
                    <a:t>Bewertung</a:t>
                  </a:r>
                  <a:r>
                    <a:rPr lang="en-US" altLang="en-US" dirty="0" err="1" smtClean="0">
                      <a:latin typeface="Tahoma" charset="0"/>
                    </a:rPr>
                    <a:t>skomp</a:t>
                  </a:r>
                  <a:r>
                    <a:rPr lang="en-US" altLang="en-US" dirty="0" smtClean="0">
                      <a:latin typeface="Tahoma" charset="0"/>
                    </a:rPr>
                    <a:t>. x</a:t>
                  </a:r>
                  <a:endParaRPr lang="en-US" altLang="en-US" i="0" dirty="0">
                    <a:latin typeface="Times New Roman" charset="0"/>
                  </a:endParaRPr>
                </a:p>
              </p:txBody>
            </p:sp>
            <p:sp>
              <p:nvSpPr>
                <p:cNvPr id="442394" name="Rectangle 26"/>
                <p:cNvSpPr>
                  <a:spLocks noChangeArrowheads="1"/>
                </p:cNvSpPr>
                <p:nvPr/>
              </p:nvSpPr>
              <p:spPr bwMode="auto">
                <a:xfrm>
                  <a:off x="0" y="835"/>
                  <a:ext cx="2046" cy="28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395" name="Group 27"/>
              <p:cNvGrpSpPr>
                <a:grpSpLocks/>
              </p:cNvGrpSpPr>
              <p:nvPr/>
            </p:nvGrpSpPr>
            <p:grpSpPr bwMode="auto">
              <a:xfrm>
                <a:off x="2046" y="835"/>
                <a:ext cx="299" cy="288"/>
                <a:chOff x="2046" y="835"/>
                <a:chExt cx="299" cy="288"/>
              </a:xfrm>
            </p:grpSpPr>
            <p:sp>
              <p:nvSpPr>
                <p:cNvPr id="442396" name="Rectangle 28"/>
                <p:cNvSpPr>
                  <a:spLocks noChangeArrowheads="1" noTextEdit="1"/>
                </p:cNvSpPr>
                <p:nvPr/>
              </p:nvSpPr>
              <p:spPr bwMode="auto">
                <a:xfrm>
                  <a:off x="2046" y="835"/>
                  <a:ext cx="299" cy="28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2397" name="Rectangle 29"/>
                <p:cNvSpPr>
                  <a:spLocks noChangeArrowheads="1"/>
                </p:cNvSpPr>
                <p:nvPr/>
              </p:nvSpPr>
              <p:spPr bwMode="auto">
                <a:xfrm>
                  <a:off x="2046" y="835"/>
                  <a:ext cx="299" cy="28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398" name="Group 30"/>
              <p:cNvGrpSpPr>
                <a:grpSpLocks/>
              </p:cNvGrpSpPr>
              <p:nvPr/>
            </p:nvGrpSpPr>
            <p:grpSpPr bwMode="auto">
              <a:xfrm>
                <a:off x="2345" y="835"/>
                <a:ext cx="1930" cy="288"/>
                <a:chOff x="2345" y="835"/>
                <a:chExt cx="1930" cy="288"/>
              </a:xfrm>
            </p:grpSpPr>
            <p:sp>
              <p:nvSpPr>
                <p:cNvPr id="442399" name="Rectangle 31"/>
                <p:cNvSpPr>
                  <a:spLocks noChangeArrowheads="1"/>
                </p:cNvSpPr>
                <p:nvPr/>
              </p:nvSpPr>
              <p:spPr bwMode="auto">
                <a:xfrm>
                  <a:off x="2345" y="835"/>
                  <a:ext cx="1930" cy="28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eaLnBrk="1" hangingPunct="1"/>
                  <a:r>
                    <a:rPr lang="en-US" altLang="en-US" dirty="0" err="1">
                      <a:latin typeface="Tahoma" charset="0"/>
                    </a:rPr>
                    <a:t>y</a:t>
                  </a:r>
                  <a:r>
                    <a:rPr lang="en-US" altLang="en-US" baseline="-30000" dirty="0" err="1">
                      <a:latin typeface="Tahoma" charset="0"/>
                    </a:rPr>
                    <a:t>i</a:t>
                  </a:r>
                  <a:r>
                    <a:rPr lang="en-US" altLang="en-US" i="0" baseline="30000" dirty="0">
                      <a:latin typeface="Tahoma" charset="0"/>
                    </a:rPr>
                    <a:t> </a:t>
                  </a:r>
                  <a:r>
                    <a:rPr lang="en-US" altLang="en-US" i="0" dirty="0">
                      <a:latin typeface="Tahoma" charset="0"/>
                    </a:rPr>
                    <a:t>= </a:t>
                  </a:r>
                  <a:r>
                    <a:rPr lang="en-US" altLang="en-US" dirty="0" err="1" smtClean="0">
                      <a:latin typeface="Tahoma" charset="0"/>
                    </a:rPr>
                    <a:t>Bewertungskomp</a:t>
                  </a:r>
                  <a:r>
                    <a:rPr lang="en-US" altLang="en-US" dirty="0" smtClean="0">
                      <a:latin typeface="Tahoma" charset="0"/>
                    </a:rPr>
                    <a:t>. y </a:t>
                  </a:r>
                  <a:r>
                    <a:rPr lang="en-US" altLang="en-US" i="0" dirty="0">
                      <a:latin typeface="Tahoma" charset="0"/>
                    </a:rPr>
                    <a:t> </a:t>
                  </a:r>
                  <a:endParaRPr lang="en-US" altLang="en-US" i="0" dirty="0">
                    <a:latin typeface="Times New Roman" charset="0"/>
                  </a:endParaRPr>
                </a:p>
              </p:txBody>
            </p:sp>
            <p:sp>
              <p:nvSpPr>
                <p:cNvPr id="442400" name="Rectangle 32"/>
                <p:cNvSpPr>
                  <a:spLocks noChangeArrowheads="1"/>
                </p:cNvSpPr>
                <p:nvPr/>
              </p:nvSpPr>
              <p:spPr bwMode="auto">
                <a:xfrm>
                  <a:off x="2345" y="835"/>
                  <a:ext cx="1930" cy="28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401" name="Group 33"/>
              <p:cNvGrpSpPr>
                <a:grpSpLocks/>
              </p:cNvGrpSpPr>
              <p:nvPr/>
            </p:nvGrpSpPr>
            <p:grpSpPr bwMode="auto">
              <a:xfrm>
                <a:off x="0" y="1123"/>
                <a:ext cx="2046" cy="518"/>
                <a:chOff x="0" y="1123"/>
                <a:chExt cx="2046" cy="518"/>
              </a:xfrm>
            </p:grpSpPr>
            <p:sp>
              <p:nvSpPr>
                <p:cNvPr id="442402" name="Rectangle 34"/>
                <p:cNvSpPr>
                  <a:spLocks noChangeArrowheads="1"/>
                </p:cNvSpPr>
                <p:nvPr/>
              </p:nvSpPr>
              <p:spPr bwMode="auto">
                <a:xfrm>
                  <a:off x="0" y="1123"/>
                  <a:ext cx="2046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eaLnBrk="1" hangingPunct="1"/>
                  <a:r>
                    <a:rPr lang="en-US" altLang="en-US" dirty="0">
                      <a:latin typeface="Tahoma" charset="0"/>
                    </a:rPr>
                    <a:t>x </a:t>
                  </a:r>
                  <a:r>
                    <a:rPr lang="en-US" altLang="en-US" i="0" dirty="0">
                      <a:latin typeface="Tahoma" charset="0"/>
                    </a:rPr>
                    <a:t>= </a:t>
                  </a:r>
                  <a:r>
                    <a:rPr lang="en-US" altLang="en-US" i="0" dirty="0" err="1" smtClean="0">
                      <a:latin typeface="Tahoma" charset="0"/>
                    </a:rPr>
                    <a:t>Mittel</a:t>
                  </a:r>
                  <a:r>
                    <a:rPr lang="en-US" altLang="en-US" i="0" dirty="0" smtClean="0">
                      <a:latin typeface="Tahoma" charset="0"/>
                    </a:rPr>
                    <a:t> von </a:t>
                  </a:r>
                  <a:r>
                    <a:rPr lang="en-US" altLang="en-US" dirty="0" smtClean="0">
                      <a:latin typeface="Tahoma" charset="0"/>
                    </a:rPr>
                    <a:t>x</a:t>
                  </a:r>
                  <a:endParaRPr lang="en-US" altLang="en-US" i="0" dirty="0">
                    <a:latin typeface="Times New Roman" charset="0"/>
                  </a:endParaRPr>
                </a:p>
              </p:txBody>
            </p:sp>
            <p:sp>
              <p:nvSpPr>
                <p:cNvPr id="442403" name="Rectangle 35"/>
                <p:cNvSpPr>
                  <a:spLocks noChangeArrowheads="1"/>
                </p:cNvSpPr>
                <p:nvPr/>
              </p:nvSpPr>
              <p:spPr bwMode="auto">
                <a:xfrm>
                  <a:off x="0" y="1123"/>
                  <a:ext cx="2046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404" name="Group 36"/>
              <p:cNvGrpSpPr>
                <a:grpSpLocks/>
              </p:cNvGrpSpPr>
              <p:nvPr/>
            </p:nvGrpSpPr>
            <p:grpSpPr bwMode="auto">
              <a:xfrm>
                <a:off x="2046" y="1123"/>
                <a:ext cx="299" cy="518"/>
                <a:chOff x="2046" y="1123"/>
                <a:chExt cx="299" cy="518"/>
              </a:xfrm>
            </p:grpSpPr>
            <p:sp>
              <p:nvSpPr>
                <p:cNvPr id="442405" name="Rectangle 37"/>
                <p:cNvSpPr>
                  <a:spLocks noChangeArrowheads="1" noTextEdit="1"/>
                </p:cNvSpPr>
                <p:nvPr/>
              </p:nvSpPr>
              <p:spPr bwMode="auto">
                <a:xfrm>
                  <a:off x="2046" y="1123"/>
                  <a:ext cx="299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2406" name="Rectangle 38"/>
                <p:cNvSpPr>
                  <a:spLocks noChangeArrowheads="1"/>
                </p:cNvSpPr>
                <p:nvPr/>
              </p:nvSpPr>
              <p:spPr bwMode="auto">
                <a:xfrm>
                  <a:off x="2046" y="1123"/>
                  <a:ext cx="299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407" name="Group 39"/>
              <p:cNvGrpSpPr>
                <a:grpSpLocks/>
              </p:cNvGrpSpPr>
              <p:nvPr/>
            </p:nvGrpSpPr>
            <p:grpSpPr bwMode="auto">
              <a:xfrm>
                <a:off x="2345" y="1123"/>
                <a:ext cx="1930" cy="518"/>
                <a:chOff x="2345" y="1123"/>
                <a:chExt cx="1930" cy="518"/>
              </a:xfrm>
            </p:grpSpPr>
            <p:sp>
              <p:nvSpPr>
                <p:cNvPr id="442408" name="Rectangle 40"/>
                <p:cNvSpPr>
                  <a:spLocks noChangeArrowheads="1"/>
                </p:cNvSpPr>
                <p:nvPr/>
              </p:nvSpPr>
              <p:spPr bwMode="auto">
                <a:xfrm>
                  <a:off x="2345" y="1123"/>
                  <a:ext cx="1930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eaLnBrk="1" hangingPunct="1"/>
                  <a:r>
                    <a:rPr lang="en-US" altLang="en-US" dirty="0">
                      <a:latin typeface="Tahoma" charset="0"/>
                    </a:rPr>
                    <a:t>y </a:t>
                  </a:r>
                  <a:r>
                    <a:rPr lang="en-US" altLang="en-US" i="0" dirty="0">
                      <a:latin typeface="Tahoma" charset="0"/>
                    </a:rPr>
                    <a:t>= </a:t>
                  </a:r>
                  <a:r>
                    <a:rPr lang="en-US" altLang="en-US" i="0" dirty="0" err="1" smtClean="0">
                      <a:latin typeface="Tahoma" charset="0"/>
                    </a:rPr>
                    <a:t>Mittel</a:t>
                  </a:r>
                  <a:r>
                    <a:rPr lang="en-US" altLang="en-US" i="0" dirty="0" smtClean="0">
                      <a:latin typeface="Tahoma" charset="0"/>
                    </a:rPr>
                    <a:t> von </a:t>
                  </a:r>
                  <a:r>
                    <a:rPr lang="en-US" altLang="en-US" dirty="0" smtClean="0">
                      <a:latin typeface="Tahoma" charset="0"/>
                    </a:rPr>
                    <a:t>y</a:t>
                  </a:r>
                  <a:endParaRPr lang="en-US" altLang="en-US" i="0" dirty="0">
                    <a:latin typeface="Times New Roman" charset="0"/>
                  </a:endParaRPr>
                </a:p>
              </p:txBody>
            </p:sp>
            <p:sp>
              <p:nvSpPr>
                <p:cNvPr id="442409" name="Rectangle 41"/>
                <p:cNvSpPr>
                  <a:spLocks noChangeArrowheads="1"/>
                </p:cNvSpPr>
                <p:nvPr/>
              </p:nvSpPr>
              <p:spPr bwMode="auto">
                <a:xfrm>
                  <a:off x="2345" y="1123"/>
                  <a:ext cx="1930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410" name="Group 42"/>
              <p:cNvGrpSpPr>
                <a:grpSpLocks/>
              </p:cNvGrpSpPr>
              <p:nvPr/>
            </p:nvGrpSpPr>
            <p:grpSpPr bwMode="auto">
              <a:xfrm>
                <a:off x="0" y="1641"/>
                <a:ext cx="2046" cy="518"/>
                <a:chOff x="0" y="1641"/>
                <a:chExt cx="2046" cy="518"/>
              </a:xfrm>
            </p:grpSpPr>
            <p:sp>
              <p:nvSpPr>
                <p:cNvPr id="442411" name="Rectangle 43"/>
                <p:cNvSpPr>
                  <a:spLocks noChangeArrowheads="1"/>
                </p:cNvSpPr>
                <p:nvPr/>
              </p:nvSpPr>
              <p:spPr bwMode="auto">
                <a:xfrm>
                  <a:off x="0" y="1641"/>
                  <a:ext cx="2046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eaLnBrk="1" hangingPunct="1"/>
                  <a:r>
                    <a:rPr lang="en-US" altLang="en-US" dirty="0" err="1">
                      <a:latin typeface="Tahoma" charset="0"/>
                    </a:rPr>
                    <a:t>s</a:t>
                  </a:r>
                  <a:r>
                    <a:rPr lang="en-US" altLang="en-US" baseline="-30000" dirty="0" err="1">
                      <a:latin typeface="Tahoma" charset="0"/>
                    </a:rPr>
                    <a:t>x</a:t>
                  </a:r>
                  <a:r>
                    <a:rPr lang="en-US" altLang="en-US" i="0" dirty="0">
                      <a:latin typeface="Tahoma" charset="0"/>
                    </a:rPr>
                    <a:t>= </a:t>
                  </a:r>
                  <a:r>
                    <a:rPr lang="en-US" altLang="en-US" i="0" dirty="0" err="1" smtClean="0">
                      <a:latin typeface="Tahoma" charset="0"/>
                    </a:rPr>
                    <a:t>Standardabweichung</a:t>
                  </a:r>
                  <a:r>
                    <a:rPr lang="en-US" altLang="en-US" i="0" dirty="0" smtClean="0">
                      <a:latin typeface="Tahoma" charset="0"/>
                    </a:rPr>
                    <a:t> </a:t>
                  </a:r>
                  <a:r>
                    <a:rPr lang="en-US" altLang="en-US" dirty="0" smtClean="0">
                      <a:latin typeface="Tahoma" charset="0"/>
                    </a:rPr>
                    <a:t>x</a:t>
                  </a:r>
                  <a:endParaRPr lang="en-US" altLang="en-US" i="0" dirty="0">
                    <a:latin typeface="Times New Roman" charset="0"/>
                  </a:endParaRPr>
                </a:p>
              </p:txBody>
            </p:sp>
            <p:sp>
              <p:nvSpPr>
                <p:cNvPr id="442412" name="Rectangle 44"/>
                <p:cNvSpPr>
                  <a:spLocks noChangeArrowheads="1"/>
                </p:cNvSpPr>
                <p:nvPr/>
              </p:nvSpPr>
              <p:spPr bwMode="auto">
                <a:xfrm>
                  <a:off x="0" y="1641"/>
                  <a:ext cx="2046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413" name="Group 45"/>
              <p:cNvGrpSpPr>
                <a:grpSpLocks/>
              </p:cNvGrpSpPr>
              <p:nvPr/>
            </p:nvGrpSpPr>
            <p:grpSpPr bwMode="auto">
              <a:xfrm>
                <a:off x="2046" y="1641"/>
                <a:ext cx="299" cy="518"/>
                <a:chOff x="2046" y="1641"/>
                <a:chExt cx="299" cy="518"/>
              </a:xfrm>
            </p:grpSpPr>
            <p:sp>
              <p:nvSpPr>
                <p:cNvPr id="442414" name="Rectangle 46"/>
                <p:cNvSpPr>
                  <a:spLocks noChangeArrowheads="1" noTextEdit="1"/>
                </p:cNvSpPr>
                <p:nvPr/>
              </p:nvSpPr>
              <p:spPr bwMode="auto">
                <a:xfrm>
                  <a:off x="2046" y="1641"/>
                  <a:ext cx="299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2415" name="Rectangle 47"/>
                <p:cNvSpPr>
                  <a:spLocks noChangeArrowheads="1"/>
                </p:cNvSpPr>
                <p:nvPr/>
              </p:nvSpPr>
              <p:spPr bwMode="auto">
                <a:xfrm>
                  <a:off x="2046" y="1641"/>
                  <a:ext cx="299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416" name="Group 48"/>
              <p:cNvGrpSpPr>
                <a:grpSpLocks/>
              </p:cNvGrpSpPr>
              <p:nvPr/>
            </p:nvGrpSpPr>
            <p:grpSpPr bwMode="auto">
              <a:xfrm>
                <a:off x="2345" y="1641"/>
                <a:ext cx="1930" cy="518"/>
                <a:chOff x="2345" y="1641"/>
                <a:chExt cx="1930" cy="518"/>
              </a:xfrm>
            </p:grpSpPr>
            <p:sp>
              <p:nvSpPr>
                <p:cNvPr id="442417" name="Rectangle 49"/>
                <p:cNvSpPr>
                  <a:spLocks noChangeArrowheads="1"/>
                </p:cNvSpPr>
                <p:nvPr/>
              </p:nvSpPr>
              <p:spPr bwMode="auto">
                <a:xfrm>
                  <a:off x="2345" y="1641"/>
                  <a:ext cx="1930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eaLnBrk="1" hangingPunct="1"/>
                  <a:r>
                    <a:rPr lang="en-US" altLang="en-US" dirty="0" err="1">
                      <a:latin typeface="Tahoma" charset="0"/>
                    </a:rPr>
                    <a:t>s</a:t>
                  </a:r>
                  <a:r>
                    <a:rPr lang="en-US" altLang="en-US" baseline="-30000" dirty="0" err="1">
                      <a:latin typeface="Tahoma" charset="0"/>
                    </a:rPr>
                    <a:t>y</a:t>
                  </a:r>
                  <a:r>
                    <a:rPr lang="en-US" altLang="en-US" i="0" dirty="0">
                      <a:latin typeface="Tahoma" charset="0"/>
                    </a:rPr>
                    <a:t>= </a:t>
                  </a:r>
                  <a:r>
                    <a:rPr lang="en-US" altLang="en-US" dirty="0" err="1">
                      <a:latin typeface="Tahoma" charset="0"/>
                    </a:rPr>
                    <a:t>Standardabweichung</a:t>
                  </a:r>
                  <a:r>
                    <a:rPr lang="en-US" altLang="en-US" dirty="0">
                      <a:latin typeface="Tahoma" charset="0"/>
                    </a:rPr>
                    <a:t> </a:t>
                  </a:r>
                  <a:r>
                    <a:rPr lang="en-US" altLang="en-US" dirty="0" smtClean="0">
                      <a:latin typeface="Tahoma" charset="0"/>
                    </a:rPr>
                    <a:t>y</a:t>
                  </a:r>
                  <a:endParaRPr lang="en-US" altLang="en-US" i="0" dirty="0">
                    <a:latin typeface="Times New Roman" charset="0"/>
                  </a:endParaRPr>
                </a:p>
              </p:txBody>
            </p:sp>
            <p:sp>
              <p:nvSpPr>
                <p:cNvPr id="442418" name="Rectangle 50"/>
                <p:cNvSpPr>
                  <a:spLocks noChangeArrowheads="1"/>
                </p:cNvSpPr>
                <p:nvPr/>
              </p:nvSpPr>
              <p:spPr bwMode="auto">
                <a:xfrm>
                  <a:off x="2345" y="1641"/>
                  <a:ext cx="1930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442419" name="Rectangle 51"/>
            <p:cNvSpPr>
              <a:spLocks noChangeArrowheads="1"/>
            </p:cNvSpPr>
            <p:nvPr/>
          </p:nvSpPr>
          <p:spPr bwMode="auto">
            <a:xfrm>
              <a:off x="-5" y="-5"/>
              <a:ext cx="4285" cy="216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42420" name="Rectangle 52"/>
          <p:cNvSpPr>
            <a:spLocks noChangeArrowheads="1"/>
          </p:cNvSpPr>
          <p:nvPr/>
        </p:nvSpPr>
        <p:spPr bwMode="auto">
          <a:xfrm>
            <a:off x="0" y="518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2421" name="AutoShape 53" descr="sum"/>
          <p:cNvSpPr>
            <a:spLocks noChangeAspect="1" noChangeArrowheads="1"/>
          </p:cNvSpPr>
          <p:nvPr/>
        </p:nvSpPr>
        <p:spPr bwMode="auto">
          <a:xfrm>
            <a:off x="1366838" y="1762125"/>
            <a:ext cx="457200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2423" name="Line 55"/>
          <p:cNvSpPr>
            <a:spLocks noChangeShapeType="1"/>
          </p:cNvSpPr>
          <p:nvPr/>
        </p:nvSpPr>
        <p:spPr bwMode="auto">
          <a:xfrm>
            <a:off x="1295400" y="5153744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2424" name="Line 56"/>
          <p:cNvSpPr>
            <a:spLocks noChangeShapeType="1"/>
          </p:cNvSpPr>
          <p:nvPr/>
        </p:nvSpPr>
        <p:spPr bwMode="auto">
          <a:xfrm>
            <a:off x="5029200" y="5153744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139952" y="1458662"/>
            <a:ext cx="1584176" cy="16823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654824" y="1458662"/>
            <a:ext cx="1584176" cy="16823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97258" y="1052736"/>
            <a:ext cx="4043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Normalisierte</a:t>
            </a:r>
            <a:r>
              <a:rPr lang="en-US" dirty="0" smtClean="0"/>
              <a:t> </a:t>
            </a:r>
            <a:r>
              <a:rPr lang="en-US" dirty="0" err="1" smtClean="0"/>
              <a:t>Werte</a:t>
            </a:r>
            <a:r>
              <a:rPr lang="en-US" dirty="0" smtClean="0"/>
              <a:t> (z-Transformation)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7" grpId="0" animBg="1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350" name="Group 6"/>
          <p:cNvGrpSpPr>
            <a:grpSpLocks/>
          </p:cNvGrpSpPr>
          <p:nvPr/>
        </p:nvGrpSpPr>
        <p:grpSpPr bwMode="auto">
          <a:xfrm>
            <a:off x="4419600" y="1268760"/>
            <a:ext cx="4495800" cy="4191000"/>
            <a:chOff x="2832" y="1200"/>
            <a:chExt cx="2832" cy="2640"/>
          </a:xfrm>
        </p:grpSpPr>
        <p:sp>
          <p:nvSpPr>
            <p:cNvPr id="441351" name="Line 7"/>
            <p:cNvSpPr>
              <a:spLocks noChangeShapeType="1"/>
            </p:cNvSpPr>
            <p:nvPr/>
          </p:nvSpPr>
          <p:spPr bwMode="auto">
            <a:xfrm flipV="1">
              <a:off x="4512" y="2112"/>
              <a:ext cx="0" cy="4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52" name="Line 8"/>
            <p:cNvSpPr>
              <a:spLocks noChangeShapeType="1"/>
            </p:cNvSpPr>
            <p:nvPr/>
          </p:nvSpPr>
          <p:spPr bwMode="auto">
            <a:xfrm flipV="1">
              <a:off x="3936" y="2352"/>
              <a:ext cx="0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53" name="Line 9"/>
            <p:cNvSpPr>
              <a:spLocks noChangeShapeType="1"/>
            </p:cNvSpPr>
            <p:nvPr/>
          </p:nvSpPr>
          <p:spPr bwMode="auto">
            <a:xfrm flipH="1">
              <a:off x="3936" y="2336"/>
              <a:ext cx="28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54" name="Line 10"/>
            <p:cNvSpPr>
              <a:spLocks noChangeShapeType="1"/>
            </p:cNvSpPr>
            <p:nvPr/>
          </p:nvSpPr>
          <p:spPr bwMode="auto">
            <a:xfrm flipH="1">
              <a:off x="4224" y="2112"/>
              <a:ext cx="28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55" name="Line 11"/>
            <p:cNvSpPr>
              <a:spLocks noChangeShapeType="1"/>
            </p:cNvSpPr>
            <p:nvPr/>
          </p:nvSpPr>
          <p:spPr bwMode="auto">
            <a:xfrm>
              <a:off x="2976" y="2592"/>
              <a:ext cx="2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56" name="Line 12"/>
            <p:cNvSpPr>
              <a:spLocks noChangeShapeType="1"/>
            </p:cNvSpPr>
            <p:nvPr/>
          </p:nvSpPr>
          <p:spPr bwMode="auto">
            <a:xfrm>
              <a:off x="4224" y="1344"/>
              <a:ext cx="0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57" name="Oval 13"/>
            <p:cNvSpPr>
              <a:spLocks noChangeArrowheads="1"/>
            </p:cNvSpPr>
            <p:nvPr/>
          </p:nvSpPr>
          <p:spPr bwMode="auto">
            <a:xfrm>
              <a:off x="4515" y="1728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58" name="Oval 14"/>
            <p:cNvSpPr>
              <a:spLocks noChangeArrowheads="1"/>
            </p:cNvSpPr>
            <p:nvPr/>
          </p:nvSpPr>
          <p:spPr bwMode="auto">
            <a:xfrm>
              <a:off x="4488" y="2088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59" name="Oval 15"/>
            <p:cNvSpPr>
              <a:spLocks noChangeArrowheads="1"/>
            </p:cNvSpPr>
            <p:nvPr/>
          </p:nvSpPr>
          <p:spPr bwMode="auto">
            <a:xfrm>
              <a:off x="3792" y="2835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60" name="Oval 16"/>
            <p:cNvSpPr>
              <a:spLocks noChangeArrowheads="1"/>
            </p:cNvSpPr>
            <p:nvPr/>
          </p:nvSpPr>
          <p:spPr bwMode="auto">
            <a:xfrm>
              <a:off x="3120" y="3123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61" name="Oval 17"/>
            <p:cNvSpPr>
              <a:spLocks noChangeArrowheads="1"/>
            </p:cNvSpPr>
            <p:nvPr/>
          </p:nvSpPr>
          <p:spPr bwMode="auto">
            <a:xfrm>
              <a:off x="3603" y="3459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62" name="Oval 18"/>
            <p:cNvSpPr>
              <a:spLocks noChangeArrowheads="1"/>
            </p:cNvSpPr>
            <p:nvPr/>
          </p:nvSpPr>
          <p:spPr bwMode="auto">
            <a:xfrm>
              <a:off x="4467" y="2736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63" name="Oval 19"/>
            <p:cNvSpPr>
              <a:spLocks noChangeArrowheads="1"/>
            </p:cNvSpPr>
            <p:nvPr/>
          </p:nvSpPr>
          <p:spPr bwMode="auto">
            <a:xfrm>
              <a:off x="3912" y="2316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64" name="Oval 20"/>
            <p:cNvSpPr>
              <a:spLocks noChangeArrowheads="1"/>
            </p:cNvSpPr>
            <p:nvPr/>
          </p:nvSpPr>
          <p:spPr bwMode="auto">
            <a:xfrm>
              <a:off x="4899" y="1827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65" name="Oval 21"/>
            <p:cNvSpPr>
              <a:spLocks noChangeArrowheads="1"/>
            </p:cNvSpPr>
            <p:nvPr/>
          </p:nvSpPr>
          <p:spPr bwMode="auto">
            <a:xfrm>
              <a:off x="5235" y="1392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66" name="Oval 22"/>
            <p:cNvSpPr>
              <a:spLocks noChangeArrowheads="1"/>
            </p:cNvSpPr>
            <p:nvPr/>
          </p:nvSpPr>
          <p:spPr bwMode="auto">
            <a:xfrm>
              <a:off x="3411" y="3024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67" name="Oval 23"/>
            <p:cNvSpPr>
              <a:spLocks noChangeArrowheads="1"/>
            </p:cNvSpPr>
            <p:nvPr/>
          </p:nvSpPr>
          <p:spPr bwMode="auto">
            <a:xfrm>
              <a:off x="3264" y="3555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41368" name="Object 24"/>
            <p:cNvGraphicFramePr>
              <a:graphicFrameLocks noChangeAspect="1"/>
            </p:cNvGraphicFramePr>
            <p:nvPr/>
          </p:nvGraphicFramePr>
          <p:xfrm>
            <a:off x="4464" y="3552"/>
            <a:ext cx="480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581" name="Equation" r:id="rId4" imgW="24396700" imgH="13423900" progId="Equation.3">
                    <p:embed/>
                  </p:oleObj>
                </mc:Choice>
                <mc:Fallback>
                  <p:oleObj name="Equation" r:id="rId4" imgW="24396700" imgH="13423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3552"/>
                          <a:ext cx="480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EFFD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1369" name="Line 25"/>
            <p:cNvSpPr>
              <a:spLocks noChangeShapeType="1"/>
            </p:cNvSpPr>
            <p:nvPr/>
          </p:nvSpPr>
          <p:spPr bwMode="auto">
            <a:xfrm flipH="1" flipV="1">
              <a:off x="4272" y="2640"/>
              <a:ext cx="24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70" name="Text Box 26"/>
            <p:cNvSpPr txBox="1">
              <a:spLocks noChangeArrowheads="1"/>
            </p:cNvSpPr>
            <p:nvPr/>
          </p:nvSpPr>
          <p:spPr bwMode="auto">
            <a:xfrm>
              <a:off x="5270" y="2544"/>
              <a:ext cx="2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altLang="en-US" i="0">
                  <a:latin typeface="Times New Roman" charset="0"/>
                </a:rPr>
                <a:t>x</a:t>
              </a:r>
              <a:r>
                <a:rPr lang="de-DE" altLang="en-US" i="0" baseline="-25000">
                  <a:latin typeface="Times New Roman" charset="0"/>
                </a:rPr>
                <a:t>1</a:t>
              </a:r>
            </a:p>
          </p:txBody>
        </p:sp>
        <p:sp>
          <p:nvSpPr>
            <p:cNvPr id="441371" name="Text Box 27"/>
            <p:cNvSpPr txBox="1">
              <a:spLocks noChangeArrowheads="1"/>
            </p:cNvSpPr>
            <p:nvPr/>
          </p:nvSpPr>
          <p:spPr bwMode="auto">
            <a:xfrm>
              <a:off x="3984" y="1200"/>
              <a:ext cx="2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altLang="en-US" i="0">
                  <a:latin typeface="Times New Roman" charset="0"/>
                </a:rPr>
                <a:t>x</a:t>
              </a:r>
              <a:r>
                <a:rPr lang="de-DE" altLang="en-US" i="0" baseline="-25000">
                  <a:latin typeface="Times New Roman" charset="0"/>
                </a:rPr>
                <a:t>2</a:t>
              </a:r>
            </a:p>
          </p:txBody>
        </p:sp>
        <p:graphicFrame>
          <p:nvGraphicFramePr>
            <p:cNvPr id="441372" name="Object 28"/>
            <p:cNvGraphicFramePr>
              <a:graphicFrameLocks noChangeAspect="1"/>
            </p:cNvGraphicFramePr>
            <p:nvPr/>
          </p:nvGraphicFramePr>
          <p:xfrm>
            <a:off x="3552" y="1536"/>
            <a:ext cx="512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582" name="Equation" r:id="rId6" imgW="26022300" imgH="13423900" progId="Equation.3">
                    <p:embed/>
                  </p:oleObj>
                </mc:Choice>
                <mc:Fallback>
                  <p:oleObj name="Equation" r:id="rId6" imgW="26022300" imgH="13423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1536"/>
                          <a:ext cx="512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EFFD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1373" name="Line 29"/>
            <p:cNvSpPr>
              <a:spLocks noChangeShapeType="1"/>
            </p:cNvSpPr>
            <p:nvPr/>
          </p:nvSpPr>
          <p:spPr bwMode="auto">
            <a:xfrm>
              <a:off x="3936" y="1824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74" name="Line 30"/>
            <p:cNvSpPr>
              <a:spLocks noChangeShapeType="1"/>
            </p:cNvSpPr>
            <p:nvPr/>
          </p:nvSpPr>
          <p:spPr bwMode="auto">
            <a:xfrm>
              <a:off x="3744" y="1824"/>
              <a:ext cx="28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41375" name="Object 31"/>
            <p:cNvGraphicFramePr>
              <a:graphicFrameLocks noChangeAspect="1"/>
            </p:cNvGraphicFramePr>
            <p:nvPr/>
          </p:nvGraphicFramePr>
          <p:xfrm>
            <a:off x="4924" y="2064"/>
            <a:ext cx="576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583" name="Formel" r:id="rId8" imgW="29273500" imgH="13423900" progId="Equation.3">
                    <p:embed/>
                  </p:oleObj>
                </mc:Choice>
                <mc:Fallback>
                  <p:oleObj name="Formel" r:id="rId8" imgW="29273500" imgH="13423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4" y="2064"/>
                          <a:ext cx="576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EFFD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1376" name="Line 32"/>
            <p:cNvSpPr>
              <a:spLocks noChangeShapeType="1"/>
            </p:cNvSpPr>
            <p:nvPr/>
          </p:nvSpPr>
          <p:spPr bwMode="auto">
            <a:xfrm flipH="1">
              <a:off x="4560" y="2208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77" name="Line 33"/>
            <p:cNvSpPr>
              <a:spLocks noChangeShapeType="1"/>
            </p:cNvSpPr>
            <p:nvPr/>
          </p:nvSpPr>
          <p:spPr bwMode="auto">
            <a:xfrm flipH="1">
              <a:off x="3984" y="2256"/>
              <a:ext cx="96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78" name="Rectangle 34"/>
            <p:cNvSpPr>
              <a:spLocks noChangeArrowheads="1"/>
            </p:cNvSpPr>
            <p:nvPr/>
          </p:nvSpPr>
          <p:spPr bwMode="auto">
            <a:xfrm>
              <a:off x="2832" y="1200"/>
              <a:ext cx="2832" cy="2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1379" name="Rectangle 35"/>
          <p:cNvSpPr>
            <a:spLocks noGrp="1" noChangeArrowheads="1"/>
          </p:cNvSpPr>
          <p:nvPr>
            <p:ph type="title" idx="4294967295"/>
          </p:nvPr>
        </p:nvSpPr>
        <p:spPr>
          <a:xfrm>
            <a:off x="256728" y="294927"/>
            <a:ext cx="9067800" cy="685801"/>
          </a:xfrm>
        </p:spPr>
        <p:txBody>
          <a:bodyPr/>
          <a:lstStyle/>
          <a:p>
            <a:r>
              <a:rPr lang="en-US" altLang="en-US"/>
              <a:t>Korrelationskoeffizient</a:t>
            </a:r>
            <a:endParaRPr lang="en-US" altLang="en-US" dirty="0"/>
          </a:p>
        </p:txBody>
      </p:sp>
      <p:graphicFrame>
        <p:nvGraphicFramePr>
          <p:cNvPr id="441380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368550"/>
              </p:ext>
            </p:extLst>
          </p:nvPr>
        </p:nvGraphicFramePr>
        <p:xfrm>
          <a:off x="228600" y="3072160"/>
          <a:ext cx="40513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84" name="Formel" r:id="rId10" imgW="129654300" imgH="42278300" progId="Equation.3">
                  <p:embed/>
                </p:oleObj>
              </mc:Choice>
              <mc:Fallback>
                <p:oleObj name="Formel" r:id="rId10" imgW="129654300" imgH="422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072160"/>
                        <a:ext cx="4051300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EFFD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1381" name="Text Box 37"/>
          <p:cNvSpPr txBox="1">
            <a:spLocks noChangeArrowheads="1"/>
          </p:cNvSpPr>
          <p:nvPr/>
        </p:nvSpPr>
        <p:spPr bwMode="auto">
          <a:xfrm>
            <a:off x="533400" y="4773960"/>
            <a:ext cx="11833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altLang="en-US" i="0" dirty="0" smtClean="0">
                <a:latin typeface="+mn-lt"/>
              </a:rPr>
              <a:t>-1 ≤ </a:t>
            </a:r>
            <a:r>
              <a:rPr lang="de-DE" altLang="en-US" i="0" dirty="0" err="1">
                <a:latin typeface="+mn-lt"/>
              </a:rPr>
              <a:t>r</a:t>
            </a:r>
            <a:r>
              <a:rPr lang="de-DE" altLang="en-US" i="0" dirty="0">
                <a:latin typeface="+mn-lt"/>
              </a:rPr>
              <a:t> </a:t>
            </a:r>
            <a:r>
              <a:rPr lang="de-DE" altLang="en-US" dirty="0">
                <a:latin typeface="+mn-lt"/>
              </a:rPr>
              <a:t>≤ </a:t>
            </a:r>
            <a:r>
              <a:rPr lang="de-DE" altLang="en-US" i="0" dirty="0">
                <a:latin typeface="+mn-lt"/>
              </a:rPr>
              <a:t>+1</a:t>
            </a:r>
          </a:p>
        </p:txBody>
      </p:sp>
      <p:pic>
        <p:nvPicPr>
          <p:cNvPr id="441383" name="Picture 39" descr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44960"/>
            <a:ext cx="35814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84" name="Rectangle 40"/>
          <p:cNvSpPr>
            <a:spLocks noChangeArrowheads="1"/>
          </p:cNvSpPr>
          <p:nvPr/>
        </p:nvSpPr>
        <p:spPr bwMode="auto">
          <a:xfrm>
            <a:off x="0" y="3402360"/>
            <a:ext cx="8382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1385" name="Text Box 41"/>
          <p:cNvSpPr txBox="1">
            <a:spLocks noChangeArrowheads="1"/>
          </p:cNvSpPr>
          <p:nvPr/>
        </p:nvSpPr>
        <p:spPr bwMode="auto">
          <a:xfrm>
            <a:off x="457200" y="340236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r</a:t>
            </a:r>
          </a:p>
        </p:txBody>
      </p:sp>
      <p:sp>
        <p:nvSpPr>
          <p:cNvPr id="2" name="Rectangle 1"/>
          <p:cNvSpPr/>
          <p:nvPr/>
        </p:nvSpPr>
        <p:spPr>
          <a:xfrm>
            <a:off x="467544" y="1730625"/>
            <a:ext cx="34496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en-US" smtClean="0"/>
              <a:t>s</a:t>
            </a:r>
            <a:r>
              <a:rPr lang="en-US" altLang="en-US" baseline="-25000" smtClean="0"/>
              <a:t>x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033" y="1524540"/>
            <a:ext cx="171871" cy="18141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709" y="2006311"/>
            <a:ext cx="230315" cy="24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4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57200" y="260648"/>
            <a:ext cx="8229600" cy="655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Assoziationsregeln</a:t>
            </a:r>
            <a:endParaRPr lang="en-GB" sz="36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81000" y="1124744"/>
            <a:ext cx="8318500" cy="1408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Gegeben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eine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Menge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von </a:t>
            </a:r>
            <a:r>
              <a:rPr lang="en-GB" sz="2400" dirty="0" err="1" smtClean="0">
                <a:solidFill>
                  <a:srgbClr val="0305FF"/>
                </a:solidFill>
                <a:ea typeface="DejaVu LGC Sans" charset="0"/>
                <a:cs typeface="DejaVu LGC Sans" charset="0"/>
              </a:rPr>
              <a:t>Warenkörben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finde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 smtClean="0">
                <a:solidFill>
                  <a:srgbClr val="0305FF"/>
                </a:solidFill>
                <a:ea typeface="DejaVu LGC Sans" charset="0"/>
                <a:cs typeface="DejaVu LGC Sans" charset="0"/>
              </a:rPr>
              <a:t>Regeln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die das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Auftreten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eines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Artikels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(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oder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mehrerer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 </a:t>
            </a:r>
            <a:r>
              <a:rPr lang="en-GB" sz="2400" dirty="0" err="1" smtClean="0">
                <a:solidFill>
                  <a:srgbClr val="0305FF"/>
                </a:solidFill>
                <a:ea typeface="DejaVu LGC Sans" charset="0"/>
                <a:cs typeface="DejaVu LGC Sans" charset="0"/>
              </a:rPr>
              <a:t>vorhersagt</a:t>
            </a:r>
            <a:endParaRPr lang="en-GB" sz="2400" dirty="0" smtClean="0">
              <a:solidFill>
                <a:srgbClr val="0305FF"/>
              </a:solidFill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Warenkorbeintragung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in DB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im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Jargon </a:t>
            </a:r>
            <a:r>
              <a:rPr lang="en-GB" sz="2400" dirty="0" err="1" smtClean="0">
                <a:solidFill>
                  <a:srgbClr val="0305FF"/>
                </a:solidFill>
                <a:ea typeface="DejaVu LGC Sans" charset="0"/>
                <a:cs typeface="DejaVu LGC Sans" charset="0"/>
              </a:rPr>
              <a:t>Transaktion</a:t>
            </a:r>
            <a:r>
              <a:rPr lang="en-GB" sz="2400" dirty="0" smtClean="0">
                <a:solidFill>
                  <a:srgbClr val="0305FF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genannt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/>
            </a:r>
            <a:b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(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Daten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aus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Online-Transaction-Processing, OLTP)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04800" y="2740819"/>
            <a:ext cx="4191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C6D9C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err="1" smtClean="0">
                <a:solidFill>
                  <a:srgbClr val="0C6D9C"/>
                </a:solidFill>
                <a:latin typeface="Arial" charset="0"/>
                <a:ea typeface="DejaVu LGC Sans" charset="0"/>
                <a:cs typeface="DejaVu LGC Sans" charset="0"/>
              </a:rPr>
              <a:t>Warenkorbtransaktionen</a:t>
            </a:r>
            <a:endParaRPr lang="en-GB" b="1" dirty="0">
              <a:solidFill>
                <a:srgbClr val="0C6D9C"/>
              </a:solidFill>
              <a:latin typeface="Arial" charset="0"/>
              <a:ea typeface="DejaVu LGC Sans" charset="0"/>
              <a:cs typeface="DejaVu LGC Sans" charset="0"/>
            </a:endParaRP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135741"/>
              </p:ext>
            </p:extLst>
          </p:nvPr>
        </p:nvGraphicFramePr>
        <p:xfrm>
          <a:off x="460375" y="3397250"/>
          <a:ext cx="4337050" cy="252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8" name="Document" r:id="rId5" imgW="3429000" imgH="1993900" progId="Word.Document.8">
                  <p:embed/>
                </p:oleObj>
              </mc:Choice>
              <mc:Fallback>
                <p:oleObj name="Document" r:id="rId5" imgW="3429000" imgH="19939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" y="3397250"/>
                        <a:ext cx="4337050" cy="2525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029200" y="3728244"/>
            <a:ext cx="3810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err="1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Beispiele</a:t>
            </a:r>
            <a:r>
              <a:rPr lang="en-GB" b="1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b="1" dirty="0" err="1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für</a:t>
            </a:r>
            <a:r>
              <a:rPr lang="en-GB" b="1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b="1" dirty="0" err="1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Assoziationsregeln</a:t>
            </a:r>
            <a:endParaRPr lang="en-GB" b="1" dirty="0">
              <a:solidFill>
                <a:srgbClr val="000000"/>
              </a:solidFill>
              <a:latin typeface="Arial" charset="0"/>
              <a:ea typeface="DejaVu LGC Sans" charset="0"/>
              <a:cs typeface="DejaVu LGC Sans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154613" y="4514057"/>
            <a:ext cx="3532187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{Diaper} </a:t>
            </a:r>
            <a:r>
              <a:rPr lang="en-GB">
                <a:solidFill>
                  <a:srgbClr val="000000"/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en-GB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{Beer},</a:t>
            </a:r>
            <a:br>
              <a:rPr lang="en-GB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</a:br>
            <a:r>
              <a:rPr lang="en-GB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{Milk, Bread} </a:t>
            </a:r>
            <a:r>
              <a:rPr lang="en-GB">
                <a:solidFill>
                  <a:srgbClr val="000000"/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en-GB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{Diaper,Coke},</a:t>
            </a:r>
            <a:br>
              <a:rPr lang="en-GB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</a:br>
            <a:r>
              <a:rPr lang="en-GB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{Beer, Bread} </a:t>
            </a:r>
            <a:r>
              <a:rPr lang="en-GB">
                <a:solidFill>
                  <a:srgbClr val="000000"/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en-GB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{Milk},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7862" y="5877272"/>
            <a:ext cx="69847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305FF"/>
                </a:solidFill>
                <a:latin typeface="Helvetica" charset="0"/>
              </a:rPr>
              <a:t>Rakesh Agrawal, Tomasz </a:t>
            </a:r>
            <a:r>
              <a:rPr lang="en-US" sz="1400" dirty="0" err="1">
                <a:solidFill>
                  <a:srgbClr val="0305FF"/>
                </a:solidFill>
                <a:latin typeface="Helvetica" charset="0"/>
              </a:rPr>
              <a:t>Imieliński</a:t>
            </a:r>
            <a:r>
              <a:rPr lang="en-US" sz="1400" dirty="0">
                <a:solidFill>
                  <a:srgbClr val="0305FF"/>
                </a:solidFill>
                <a:latin typeface="Helvetica" charset="0"/>
              </a:rPr>
              <a:t>, </a:t>
            </a:r>
            <a:r>
              <a:rPr lang="en-US" sz="1400" dirty="0" err="1">
                <a:solidFill>
                  <a:srgbClr val="0305FF"/>
                </a:solidFill>
                <a:latin typeface="Helvetica" charset="0"/>
              </a:rPr>
              <a:t>Arun</a:t>
            </a:r>
            <a:r>
              <a:rPr lang="en-US" sz="1400" dirty="0">
                <a:solidFill>
                  <a:srgbClr val="0305FF"/>
                </a:solidFill>
                <a:latin typeface="Helvetica" charset="0"/>
              </a:rPr>
              <a:t> Swami: Mining Association Rules between Sets of Items in Large Databases. In: </a:t>
            </a:r>
            <a:r>
              <a:rPr lang="en-US" sz="1400" dirty="0" smtClean="0">
                <a:solidFill>
                  <a:srgbClr val="0305FF"/>
                </a:solidFill>
                <a:latin typeface="Helvetica" charset="0"/>
              </a:rPr>
              <a:t>Proc. 1993 </a:t>
            </a:r>
            <a:r>
              <a:rPr lang="en-US" sz="1400" dirty="0">
                <a:solidFill>
                  <a:srgbClr val="0305FF"/>
                </a:solidFill>
                <a:latin typeface="Helvetica" charset="0"/>
              </a:rPr>
              <a:t>ACM SIGMOD </a:t>
            </a:r>
            <a:r>
              <a:rPr lang="en-US" sz="1400" dirty="0" smtClean="0">
                <a:solidFill>
                  <a:srgbClr val="0305FF"/>
                </a:solidFill>
                <a:latin typeface="Helvetica" charset="0"/>
              </a:rPr>
              <a:t>International Conference </a:t>
            </a:r>
            <a:r>
              <a:rPr lang="en-US" sz="1400" dirty="0">
                <a:solidFill>
                  <a:srgbClr val="0305FF"/>
                </a:solidFill>
                <a:latin typeface="Helvetica" charset="0"/>
              </a:rPr>
              <a:t>on Management of </a:t>
            </a:r>
            <a:r>
              <a:rPr lang="en-US" sz="1400" dirty="0" smtClean="0">
                <a:solidFill>
                  <a:srgbClr val="0305FF"/>
                </a:solidFill>
                <a:latin typeface="Helvetica" charset="0"/>
              </a:rPr>
              <a:t>data, SIGMOD </a:t>
            </a:r>
            <a:r>
              <a:rPr lang="en-US" sz="1400" dirty="0">
                <a:solidFill>
                  <a:srgbClr val="0305FF"/>
                </a:solidFill>
                <a:latin typeface="Helvetica" charset="0"/>
              </a:rPr>
              <a:t>Record. Bd. 22, </a:t>
            </a:r>
            <a:r>
              <a:rPr lang="en-US" sz="1400" dirty="0" err="1">
                <a:solidFill>
                  <a:srgbClr val="0305FF"/>
                </a:solidFill>
                <a:latin typeface="Helvetica" charset="0"/>
              </a:rPr>
              <a:t>Nr</a:t>
            </a:r>
            <a:r>
              <a:rPr lang="en-US" sz="1400" dirty="0">
                <a:solidFill>
                  <a:srgbClr val="0305FF"/>
                </a:solidFill>
                <a:latin typeface="Helvetica" charset="0"/>
              </a:rPr>
              <a:t>. 2, </a:t>
            </a:r>
            <a:r>
              <a:rPr lang="en-US" sz="1400" dirty="0" err="1">
                <a:solidFill>
                  <a:srgbClr val="0305FF"/>
                </a:solidFill>
                <a:latin typeface="Helvetica" charset="0"/>
              </a:rPr>
              <a:t>Juni</a:t>
            </a:r>
            <a:r>
              <a:rPr lang="en-US" sz="1400" dirty="0">
                <a:solidFill>
                  <a:srgbClr val="0305FF"/>
                </a:solidFill>
                <a:latin typeface="Helvetica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Helvetica" charset="0"/>
              </a:rPr>
              <a:t>1993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56550" y="6400800"/>
            <a:ext cx="1008063" cy="26856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DE" sz="1200"/>
              <a:t>6</a:t>
            </a:r>
            <a:endParaRPr lang="de-DE" sz="1200" dirty="0"/>
          </a:p>
        </p:txBody>
      </p:sp>
      <p:sp>
        <p:nvSpPr>
          <p:cNvPr id="3" name="Rectangle 2"/>
          <p:cNvSpPr/>
          <p:nvPr/>
        </p:nvSpPr>
        <p:spPr>
          <a:xfrm>
            <a:off x="4536504" y="14689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 smtClean="0"/>
              <a:t>Folgende</a:t>
            </a:r>
            <a:r>
              <a:rPr lang="en-US" sz="1200" dirty="0" smtClean="0"/>
              <a:t> 18 </a:t>
            </a:r>
            <a:r>
              <a:rPr lang="en-US" sz="1200" dirty="0" err="1" smtClean="0"/>
              <a:t>Präsentationen</a:t>
            </a:r>
            <a:r>
              <a:rPr lang="en-US" sz="1200" dirty="0" smtClean="0"/>
              <a:t> </a:t>
            </a:r>
            <a:r>
              <a:rPr lang="en-US" sz="1200" dirty="0" err="1" smtClean="0"/>
              <a:t>sind</a:t>
            </a:r>
            <a:r>
              <a:rPr lang="en-US" sz="1200" dirty="0" smtClean="0"/>
              <a:t> </a:t>
            </a:r>
            <a:r>
              <a:rPr lang="en-US" sz="1200" dirty="0" err="1" smtClean="0"/>
              <a:t>inspiriert</a:t>
            </a:r>
            <a:r>
              <a:rPr lang="en-US" sz="1200" dirty="0" smtClean="0"/>
              <a:t> von </a:t>
            </a:r>
            <a:r>
              <a:rPr lang="en-US" sz="1200" dirty="0" err="1" smtClean="0"/>
              <a:t>Präsentationen</a:t>
            </a:r>
            <a:r>
              <a:rPr lang="en-US" sz="1200" dirty="0" smtClean="0"/>
              <a:t> </a:t>
            </a:r>
            <a:r>
              <a:rPr lang="en-US" sz="1200" dirty="0" err="1" smtClean="0"/>
              <a:t>aus</a:t>
            </a:r>
            <a:r>
              <a:rPr lang="en-US" sz="1200" dirty="0" smtClean="0"/>
              <a:t>: CAS </a:t>
            </a:r>
            <a:r>
              <a:rPr lang="en-US" sz="1200" dirty="0"/>
              <a:t>CS 565, Data Mining, Fall </a:t>
            </a:r>
            <a:r>
              <a:rPr lang="en-US" sz="1200" dirty="0" smtClean="0"/>
              <a:t>2012, </a:t>
            </a:r>
            <a:r>
              <a:rPr lang="en-US" sz="1200" dirty="0" err="1"/>
              <a:t>Evimaria</a:t>
            </a:r>
            <a:r>
              <a:rPr lang="en-US" sz="1200" dirty="0"/>
              <a:t> Terzi, Boston Univ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831981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3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C5BABEF-7238-40F6-815C-41444D575302}" type="slidenum">
              <a:rPr lang="en-GB" smtClean="0"/>
              <a:pPr/>
              <a:t>40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8600"/>
            <a:ext cx="9144000" cy="3839592"/>
          </a:xfrm>
          <a:prstGeom prst="rect">
            <a:avLst/>
          </a:prstGeom>
        </p:spPr>
      </p:pic>
      <p:sp>
        <p:nvSpPr>
          <p:cNvPr id="4" name="Rectangle 35"/>
          <p:cNvSpPr txBox="1">
            <a:spLocks noChangeArrowheads="1"/>
          </p:cNvSpPr>
          <p:nvPr/>
        </p:nvSpPr>
        <p:spPr bwMode="auto">
          <a:xfrm>
            <a:off x="256728" y="294927"/>
            <a:ext cx="9067800" cy="68580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en-US" altLang="en-US" kern="0" dirty="0" err="1" smtClean="0"/>
              <a:t>Korrelationskoeffizient</a:t>
            </a:r>
            <a:r>
              <a:rPr lang="en-US" altLang="en-US" kern="0" dirty="0" smtClean="0"/>
              <a:t>: </a:t>
            </a:r>
            <a:r>
              <a:rPr lang="en-US" altLang="en-US" kern="0" dirty="0" err="1" smtClean="0"/>
              <a:t>Veranschaulichung</a:t>
            </a:r>
            <a:endParaRPr lang="en-US" altLang="en-US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4005183" y="6381328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0305FF"/>
                </a:solidFill>
              </a:rPr>
              <a:t>Wikipedia</a:t>
            </a:r>
            <a:endParaRPr lang="en-US" sz="1400">
              <a:solidFill>
                <a:srgbClr val="03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52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Bewertungsschätzungen</a:t>
            </a:r>
            <a:endParaRPr lang="en-US" altLang="en-US" dirty="0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>
              <a:lnSpc>
                <a:spcPct val="90000"/>
              </a:lnSpc>
            </a:pPr>
            <a:r>
              <a:rPr lang="en-US" altLang="en-US" sz="2800" dirty="0" err="1" smtClean="0"/>
              <a:t>Sei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altLang="en-US" sz="2800" dirty="0" smtClean="0"/>
              <a:t> die </a:t>
            </a:r>
            <a:r>
              <a:rPr lang="en-US" altLang="en-US" sz="2800" dirty="0" err="1" smtClean="0"/>
              <a:t>Menge</a:t>
            </a:r>
            <a:r>
              <a:rPr lang="en-US" altLang="en-US" sz="2800" dirty="0" smtClean="0"/>
              <a:t> der </a:t>
            </a:r>
            <a:r>
              <a:rPr lang="en-US" altLang="en-US" sz="2800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ähnlichsten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Nutzer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zu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altLang="en-US" sz="2800" dirty="0" smtClean="0"/>
              <a:t>, die </a:t>
            </a:r>
            <a:r>
              <a:rPr lang="en-US" altLang="en-US" sz="2800" dirty="0" err="1" smtClean="0"/>
              <a:t>Artikel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bewertet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haben</a:t>
            </a:r>
            <a:endParaRPr lang="en-US" altLang="en-US" sz="2800" i="1" dirty="0"/>
          </a:p>
          <a:p>
            <a:pPr marL="469900" indent="-469900">
              <a:lnSpc>
                <a:spcPct val="90000"/>
              </a:lnSpc>
            </a:pPr>
            <a:r>
              <a:rPr lang="en-US" altLang="en-US" sz="2800" dirty="0" err="1" smtClean="0"/>
              <a:t>Definiere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Schätzfunktion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für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Bewertung</a:t>
            </a:r>
            <a:r>
              <a:rPr lang="en-US" altLang="en-US" sz="2800" dirty="0" smtClean="0"/>
              <a:t> von </a:t>
            </a:r>
            <a:r>
              <a:rPr lang="en-US" altLang="en-US" sz="2800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altLang="en-US" sz="2800" dirty="0" smtClean="0"/>
              <a:t>:</a:t>
            </a:r>
            <a:endParaRPr lang="en-US" altLang="en-US" sz="2800" dirty="0"/>
          </a:p>
          <a:p>
            <a:pPr marL="908050" lvl="1" indent="-436563">
              <a:lnSpc>
                <a:spcPct val="90000"/>
              </a:lnSpc>
            </a:pP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en-US" altLang="en-US" sz="2400" baseline="-25000" dirty="0" err="1">
                <a:solidFill>
                  <a:schemeClr val="accent1">
                    <a:lumMod val="50000"/>
                  </a:schemeClr>
                </a:solidFill>
              </a:rPr>
              <a:t>cs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 = 1/k </a:t>
            </a:r>
            <a:r>
              <a:rPr lang="en-US" altLang="en-US" sz="2400" dirty="0" smtClean="0">
                <a:solidFill>
                  <a:schemeClr val="accent1">
                    <a:lumMod val="50000"/>
                  </a:schemeClr>
                </a:solidFill>
                <a:latin typeface="Symbol" charset="2"/>
                <a:sym typeface="Symbol" charset="2"/>
              </a:rPr>
              <a:t></a:t>
            </a:r>
            <a:r>
              <a:rPr lang="en-US" altLang="en-US" baseline="-25000" dirty="0">
                <a:solidFill>
                  <a:schemeClr val="accent1">
                    <a:lumMod val="50000"/>
                  </a:schemeClr>
                </a:solidFill>
                <a:sym typeface="Symbol" charset="2"/>
              </a:rPr>
              <a:t> </a:t>
            </a:r>
            <a:r>
              <a:rPr lang="en-US" altLang="en-US" baseline="-25000" dirty="0" err="1">
                <a:solidFill>
                  <a:schemeClr val="accent1">
                    <a:lumMod val="50000"/>
                  </a:schemeClr>
                </a:solidFill>
                <a:sym typeface="Symbol" charset="2"/>
              </a:rPr>
              <a:t>d</a:t>
            </a:r>
            <a:r>
              <a:rPr lang="en-US" altLang="en-US" baseline="-25000" dirty="0" err="1">
                <a:solidFill>
                  <a:schemeClr val="accent1">
                    <a:lumMod val="50000"/>
                  </a:schemeClr>
                </a:solidFill>
                <a:latin typeface="cmsy10" charset="0"/>
                <a:sym typeface="Symbol" charset="2"/>
              </a:rPr>
              <a:t>∈</a:t>
            </a:r>
            <a:r>
              <a:rPr lang="en-US" altLang="en-US" baseline="-25000" dirty="0" err="1">
                <a:solidFill>
                  <a:schemeClr val="accent1">
                    <a:lumMod val="50000"/>
                  </a:schemeClr>
                </a:solidFill>
                <a:sym typeface="Symbol" charset="2"/>
              </a:rPr>
              <a:t>D</a:t>
            </a:r>
            <a:r>
              <a:rPr lang="en-US" alt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en-US" altLang="en-US" sz="24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ds</a:t>
            </a:r>
            <a:r>
              <a:rPr lang="en-US" altLang="en-US" sz="2400" dirty="0" smtClean="0"/>
              <a:t>     </a:t>
            </a:r>
            <a:r>
              <a:rPr lang="en-US" altLang="en-US" sz="2400" dirty="0" err="1" smtClean="0"/>
              <a:t>oder</a:t>
            </a:r>
            <a:endParaRPr lang="en-US" altLang="en-US" sz="2400" dirty="0"/>
          </a:p>
          <a:p>
            <a:pPr marL="908050" lvl="1" indent="-436563">
              <a:lnSpc>
                <a:spcPct val="90000"/>
              </a:lnSpc>
            </a:pPr>
            <a:endParaRPr lang="en-US" altLang="en-US" sz="2400" baseline="-25000" dirty="0"/>
          </a:p>
          <a:p>
            <a:pPr marL="908050" lvl="1" indent="-436563">
              <a:lnSpc>
                <a:spcPct val="90000"/>
              </a:lnSpc>
            </a:pP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en-US" altLang="en-US" sz="2400" baseline="-25000" dirty="0" err="1">
                <a:solidFill>
                  <a:schemeClr val="accent1">
                    <a:lumMod val="50000"/>
                  </a:schemeClr>
                </a:solidFill>
              </a:rPr>
              <a:t>cs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 = (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Symbol" charset="2"/>
                <a:sym typeface="Symbol" charset="2"/>
              </a:rPr>
              <a:t></a:t>
            </a:r>
            <a:r>
              <a:rPr lang="en-US" altLang="en-US" sz="2400" baseline="-25000" dirty="0" err="1" smtClean="0">
                <a:solidFill>
                  <a:schemeClr val="accent1">
                    <a:lumMod val="50000"/>
                  </a:schemeClr>
                </a:solidFill>
                <a:sym typeface="Symbol" charset="2"/>
              </a:rPr>
              <a:t>d</a:t>
            </a:r>
            <a:r>
              <a:rPr lang="en-US" altLang="en-US" sz="2400" baseline="-25000" dirty="0" err="1" smtClean="0">
                <a:solidFill>
                  <a:schemeClr val="accent1">
                    <a:lumMod val="50000"/>
                  </a:schemeClr>
                </a:solidFill>
                <a:latin typeface="cmsy10" charset="0"/>
                <a:sym typeface="Symbol" charset="2"/>
              </a:rPr>
              <a:t>∈</a:t>
            </a:r>
            <a:r>
              <a:rPr lang="en-US" altLang="en-US" sz="2400" baseline="-25000" dirty="0" err="1" smtClean="0">
                <a:solidFill>
                  <a:schemeClr val="accent1">
                    <a:lumMod val="50000"/>
                  </a:schemeClr>
                </a:solidFill>
                <a:sym typeface="Symbol" charset="2"/>
              </a:rPr>
              <a:t>D</a:t>
            </a:r>
            <a:r>
              <a:rPr lang="en-US" alt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sim(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c,d</a:t>
            </a:r>
            <a:r>
              <a:rPr lang="en-US" altLang="en-US" sz="24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altLang="en-US" sz="2400" dirty="0" smtClean="0">
                <a:solidFill>
                  <a:schemeClr val="accent1">
                    <a:lumMod val="50000"/>
                  </a:schemeClr>
                </a:solidFill>
                <a:latin typeface="cmsy10" charset="0"/>
              </a:rPr>
              <a:t>⋅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en-US" altLang="en-US" sz="2400" baseline="-25000" dirty="0" err="1">
                <a:solidFill>
                  <a:schemeClr val="accent1">
                    <a:lumMod val="50000"/>
                  </a:schemeClr>
                </a:solidFill>
              </a:rPr>
              <a:t>ds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)/(</a:t>
            </a:r>
            <a:r>
              <a:rPr lang="en-US" altLang="en-US" sz="2400" dirty="0" smtClean="0">
                <a:solidFill>
                  <a:schemeClr val="accent1">
                    <a:lumMod val="50000"/>
                  </a:schemeClr>
                </a:solidFill>
                <a:latin typeface="Symbol" charset="2"/>
                <a:sym typeface="Symbol" charset="2"/>
              </a:rPr>
              <a:t></a:t>
            </a:r>
            <a:r>
              <a:rPr lang="en-US" altLang="en-US" baseline="-25000" dirty="0">
                <a:solidFill>
                  <a:schemeClr val="accent1">
                    <a:lumMod val="50000"/>
                  </a:schemeClr>
                </a:solidFill>
                <a:sym typeface="Symbol" charset="2"/>
              </a:rPr>
              <a:t> </a:t>
            </a:r>
            <a:r>
              <a:rPr lang="en-US" altLang="en-US" baseline="-25000" dirty="0" err="1">
                <a:solidFill>
                  <a:schemeClr val="accent1">
                    <a:lumMod val="50000"/>
                  </a:schemeClr>
                </a:solidFill>
                <a:sym typeface="Symbol" charset="2"/>
              </a:rPr>
              <a:t>d</a:t>
            </a:r>
            <a:r>
              <a:rPr lang="en-US" altLang="en-US" baseline="-25000" dirty="0" err="1">
                <a:solidFill>
                  <a:schemeClr val="accent1">
                    <a:lumMod val="50000"/>
                  </a:schemeClr>
                </a:solidFill>
                <a:latin typeface="cmsy10" charset="0"/>
                <a:sym typeface="Symbol" charset="2"/>
              </a:rPr>
              <a:t>∈</a:t>
            </a:r>
            <a:r>
              <a:rPr lang="en-US" altLang="en-US" baseline="-25000" dirty="0" err="1">
                <a:solidFill>
                  <a:schemeClr val="accent1">
                    <a:lumMod val="50000"/>
                  </a:schemeClr>
                </a:solidFill>
                <a:sym typeface="Symbol" charset="2"/>
              </a:rPr>
              <a:t>D</a:t>
            </a:r>
            <a:r>
              <a:rPr lang="en-US" altLang="en-US" baseline="-25000" dirty="0">
                <a:solidFill>
                  <a:schemeClr val="accent1">
                    <a:lumMod val="50000"/>
                  </a:schemeClr>
                </a:solidFill>
                <a:sym typeface="Symbol" charset="2"/>
              </a:rPr>
              <a:t> </a:t>
            </a:r>
            <a:r>
              <a:rPr lang="en-US" altLang="en-US" sz="2400" dirty="0" smtClean="0">
                <a:solidFill>
                  <a:schemeClr val="accent1">
                    <a:lumMod val="50000"/>
                  </a:schemeClr>
                </a:solidFill>
              </a:rPr>
              <a:t>sim(</a:t>
            </a:r>
            <a:r>
              <a:rPr lang="en-US" alt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c,d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))</a:t>
            </a:r>
          </a:p>
          <a:p>
            <a:pPr marL="908050" lvl="1" indent="-436563">
              <a:lnSpc>
                <a:spcPct val="90000"/>
              </a:lnSpc>
            </a:pPr>
            <a:endParaRPr lang="en-US" altLang="en-US" sz="2400" dirty="0"/>
          </a:p>
          <a:p>
            <a:pPr marL="908050" lvl="1" indent="-436563">
              <a:lnSpc>
                <a:spcPct val="90000"/>
              </a:lnSpc>
            </a:pPr>
            <a:r>
              <a:rPr lang="mr-IN" altLang="en-US" sz="2400" dirty="0" smtClean="0"/>
              <a:t>…</a:t>
            </a:r>
            <a:endParaRPr lang="en-US" altLang="en-US" sz="2400" dirty="0"/>
          </a:p>
          <a:p>
            <a:pPr marL="469900" indent="-469900">
              <a:lnSpc>
                <a:spcPct val="90000"/>
              </a:lnSpc>
            </a:pPr>
            <a:endParaRPr lang="en-US" altLang="en-US" sz="2800" dirty="0" smtClean="0"/>
          </a:p>
          <a:p>
            <a:pPr marL="908050" lvl="1" indent="-436563">
              <a:lnSpc>
                <a:spcPct val="90000"/>
              </a:lnSpc>
              <a:buFont typeface="Wingdings" charset="2"/>
              <a:buNone/>
            </a:pPr>
            <a:endParaRPr lang="en-US" altLang="en-US" sz="2400" dirty="0"/>
          </a:p>
          <a:p>
            <a:pPr marL="908050" lvl="1" indent="-436563">
              <a:lnSpc>
                <a:spcPct val="90000"/>
              </a:lnSpc>
            </a:pPr>
            <a:endParaRPr lang="en-US" alt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31934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Aufwand</a:t>
            </a:r>
            <a:r>
              <a:rPr lang="en-US" altLang="en-US" dirty="0" smtClean="0"/>
              <a:t>?</a:t>
            </a:r>
            <a:endParaRPr lang="en-US" altLang="en-US" dirty="0"/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 err="1" smtClean="0"/>
              <a:t>Aufwendige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Suche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nach</a:t>
            </a:r>
            <a:r>
              <a:rPr lang="en-US" altLang="en-US" sz="2800" dirty="0" smtClean="0"/>
              <a:t> k </a:t>
            </a:r>
            <a:r>
              <a:rPr lang="en-US" altLang="en-US" sz="2800" dirty="0" err="1" smtClean="0"/>
              <a:t>ähnlichsten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Nutzern</a:t>
            </a:r>
            <a:endParaRPr lang="en-US" altLang="en-US" sz="2800" dirty="0"/>
          </a:p>
          <a:p>
            <a:pPr lvl="1"/>
            <a:r>
              <a:rPr lang="en-US" altLang="en-US" sz="2400" dirty="0" err="1" smtClean="0"/>
              <a:t>Betrachtung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aller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Nutzer</a:t>
            </a:r>
            <a:endParaRPr lang="en-US" altLang="en-US" sz="2400" dirty="0"/>
          </a:p>
          <a:p>
            <a:r>
              <a:rPr lang="en-US" altLang="en-US" sz="2800" dirty="0" err="1" smtClean="0"/>
              <a:t>Kann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kaum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zur</a:t>
            </a:r>
            <a:r>
              <a:rPr lang="en-US" altLang="en-US" sz="2800" dirty="0" smtClean="0"/>
              <a:t> "</a:t>
            </a:r>
            <a:r>
              <a:rPr lang="en-US" altLang="en-US" sz="2800" dirty="0" err="1" smtClean="0"/>
              <a:t>Laufzeit</a:t>
            </a:r>
            <a:r>
              <a:rPr lang="en-US" altLang="en-US" sz="2800" dirty="0" smtClean="0"/>
              <a:t>" </a:t>
            </a:r>
            <a:r>
              <a:rPr lang="en-US" altLang="en-US" sz="2800" dirty="0" err="1" smtClean="0"/>
              <a:t>erfolgen</a:t>
            </a:r>
            <a:endParaRPr lang="en-US" altLang="en-US" sz="2800" dirty="0"/>
          </a:p>
          <a:p>
            <a:pPr lvl="1"/>
            <a:r>
              <a:rPr lang="en-US" altLang="en-US" sz="2400" dirty="0" err="1" smtClean="0"/>
              <a:t>Vorausberechnung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nötig</a:t>
            </a:r>
            <a:endParaRPr lang="en-US" altLang="en-US" sz="2400" dirty="0" smtClean="0"/>
          </a:p>
          <a:p>
            <a:pPr lvl="1"/>
            <a:endParaRPr lang="en-US" altLang="en-US" dirty="0"/>
          </a:p>
          <a:p>
            <a:r>
              <a:rPr lang="en-US" altLang="en-US" sz="2600" dirty="0" smtClean="0"/>
              <a:t>Alternative </a:t>
            </a:r>
            <a:r>
              <a:rPr lang="en-US" altLang="en-US" sz="2600" dirty="0" err="1" smtClean="0"/>
              <a:t>zur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Berechnung</a:t>
            </a:r>
            <a:r>
              <a:rPr lang="en-US" altLang="en-US" sz="2600" dirty="0" smtClean="0"/>
              <a:t> von </a:t>
            </a:r>
            <a:r>
              <a:rPr lang="en-US" altLang="en-US" sz="2600" dirty="0" err="1" smtClean="0"/>
              <a:t>r</a:t>
            </a:r>
            <a:r>
              <a:rPr lang="en-US" altLang="en-US" sz="2600" baseline="-25000" dirty="0" err="1" smtClean="0"/>
              <a:t>cs</a:t>
            </a:r>
            <a:r>
              <a:rPr lang="en-US" altLang="en-US" sz="2600" dirty="0" smtClean="0"/>
              <a:t> ?</a:t>
            </a:r>
          </a:p>
          <a:p>
            <a:pPr lvl="1"/>
            <a:r>
              <a:rPr lang="en-US" altLang="en-US" sz="2400" dirty="0" err="1" smtClean="0"/>
              <a:t>Suche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nach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ähnlichen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Artikeln</a:t>
            </a:r>
            <a:endParaRPr lang="en-US" altLang="en-US" sz="2400" dirty="0" smtClean="0"/>
          </a:p>
          <a:p>
            <a:pPr lvl="2"/>
            <a:r>
              <a:rPr lang="en-US" altLang="en-US" sz="2200" dirty="0" err="1" smtClean="0"/>
              <a:t>Artikel-Artikel</a:t>
            </a:r>
            <a:r>
              <a:rPr lang="en-US" altLang="en-US" dirty="0" err="1" smtClean="0"/>
              <a:t>-kollaborative-Filterung</a:t>
            </a:r>
            <a:endParaRPr lang="en-US" altLang="en-US" sz="2200" dirty="0" smtClean="0"/>
          </a:p>
          <a:p>
            <a:pPr lvl="2"/>
            <a:r>
              <a:rPr lang="en-US" altLang="en-US" sz="2200" dirty="0" err="1" smtClean="0"/>
              <a:t>Sonst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gleiches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Vorgehen</a:t>
            </a:r>
            <a:endParaRPr lang="en-US" altLang="en-US" sz="2200" dirty="0" smtClean="0"/>
          </a:p>
          <a:p>
            <a:pPr lvl="1"/>
            <a:r>
              <a:rPr lang="en-US" altLang="en-US" dirty="0" err="1"/>
              <a:t>Suche</a:t>
            </a:r>
            <a:r>
              <a:rPr lang="en-US" altLang="en-US" dirty="0"/>
              <a:t> </a:t>
            </a:r>
            <a:r>
              <a:rPr lang="en-US" altLang="en-US" dirty="0" err="1"/>
              <a:t>Assoziationsregeln</a:t>
            </a:r>
            <a:r>
              <a:rPr lang="en-US" altLang="en-US" dirty="0"/>
              <a:t> </a:t>
            </a:r>
            <a:r>
              <a:rPr lang="en-US" altLang="en-US" dirty="0" err="1"/>
              <a:t>mit</a:t>
            </a:r>
            <a:r>
              <a:rPr lang="en-US" altLang="en-US" dirty="0"/>
              <a:t> s </a:t>
            </a:r>
            <a:r>
              <a:rPr lang="en-US" altLang="en-US" dirty="0" err="1"/>
              <a:t>als</a:t>
            </a:r>
            <a:r>
              <a:rPr lang="en-US" altLang="en-US" dirty="0"/>
              <a:t> </a:t>
            </a:r>
            <a:r>
              <a:rPr lang="en-US" altLang="en-US" dirty="0" err="1"/>
              <a:t>Vorbedingung</a:t>
            </a:r>
            <a:endParaRPr lang="en-US" altLang="en-US" dirty="0"/>
          </a:p>
          <a:p>
            <a:pPr lvl="1"/>
            <a:r>
              <a:rPr lang="en-US" altLang="en-US" sz="2400" dirty="0" err="1" smtClean="0"/>
              <a:t>Suche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häufige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Artikelmengen</a:t>
            </a:r>
            <a:r>
              <a:rPr lang="en-US" altLang="en-US" dirty="0"/>
              <a:t> </a:t>
            </a:r>
            <a:r>
              <a:rPr lang="en-US" altLang="en-US" dirty="0" err="1" smtClean="0"/>
              <a:t>mit</a:t>
            </a:r>
            <a:r>
              <a:rPr lang="en-US" altLang="en-US" dirty="0" smtClean="0"/>
              <a:t> s </a:t>
            </a:r>
            <a:r>
              <a:rPr lang="en-US" altLang="en-US" dirty="0" err="1" smtClean="0"/>
              <a:t>als</a:t>
            </a:r>
            <a:r>
              <a:rPr lang="en-US" altLang="en-US" dirty="0" smtClean="0"/>
              <a:t> Element</a:t>
            </a:r>
          </a:p>
        </p:txBody>
      </p:sp>
    </p:spTree>
    <p:extLst>
      <p:ext uri="{BB962C8B-B14F-4D97-AF65-F5344CB8AC3E}">
        <p14:creationId xmlns:p14="http://schemas.microsoft.com/office/powerpoint/2010/main" val="55660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Online Analytical Processing (OLAP)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Hypothesengestützte Analysemethode</a:t>
            </a:r>
          </a:p>
          <a:p>
            <a:r>
              <a:rPr lang="de-DE" dirty="0" smtClean="0"/>
              <a:t>Daten aus den operationalen Datenbeständen eines Unternehmens oder aus einem Data-Warehouse (Datenlager)</a:t>
            </a:r>
          </a:p>
          <a:p>
            <a:r>
              <a:rPr lang="de-DE" dirty="0" smtClean="0"/>
              <a:t>Ziel: Durch multidimensionale Betrachtung dieser Daten ein entscheidungsunterstützendes Analyseergebnis in Bezug auf die Hypothese zu gewinnen</a:t>
            </a:r>
          </a:p>
          <a:p>
            <a:r>
              <a:rPr lang="de-DE" dirty="0" smtClean="0"/>
              <a:t>zugrundeliegende Struktur ist ein OLAP-Würfel (englisch </a:t>
            </a:r>
            <a:r>
              <a:rPr lang="de-DE" dirty="0" err="1" smtClean="0"/>
              <a:t>cube</a:t>
            </a:r>
            <a:r>
              <a:rPr lang="de-DE" dirty="0" smtClean="0"/>
              <a:t>), der aus der operationalen Datenbank erstellt wird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43</a:t>
            </a:fld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4001972" y="6392361"/>
            <a:ext cx="817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0305FF"/>
                </a:solidFill>
              </a:rPr>
              <a:t>Wikipedia</a:t>
            </a:r>
            <a:endParaRPr lang="de-DE" sz="1200" dirty="0">
              <a:solidFill>
                <a:srgbClr val="03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4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OLAP-</a:t>
            </a:r>
            <a:r>
              <a:rPr lang="en-US" dirty="0" err="1" smtClean="0"/>
              <a:t>Würfel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8000" y="1268412"/>
            <a:ext cx="5588000" cy="4826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3707904" y="3861048"/>
            <a:ext cx="936104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Umsatz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01972" y="6392361"/>
            <a:ext cx="817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0305FF"/>
                </a:solidFill>
              </a:rPr>
              <a:t>Wikipedia</a:t>
            </a:r>
            <a:endParaRPr lang="de-DE" sz="1200" dirty="0">
              <a:solidFill>
                <a:srgbClr val="03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29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OLAP Slicing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35423"/>
            <a:ext cx="8229600" cy="309197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4001972" y="6392361"/>
            <a:ext cx="817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0305FF"/>
                </a:solidFill>
              </a:rPr>
              <a:t>Wikipedia</a:t>
            </a:r>
            <a:endParaRPr lang="de-DE" sz="1200" dirty="0">
              <a:solidFill>
                <a:srgbClr val="03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8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OLAP Dicing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59351"/>
            <a:ext cx="8229600" cy="424412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4001972" y="6392361"/>
            <a:ext cx="817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0305FF"/>
                </a:solidFill>
              </a:rPr>
              <a:t>Wikipedia</a:t>
            </a:r>
            <a:endParaRPr lang="de-DE" sz="1200" dirty="0">
              <a:solidFill>
                <a:srgbClr val="03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72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OLAP Drill-down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88328"/>
            <a:ext cx="8229600" cy="298616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4001972" y="6392361"/>
            <a:ext cx="817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0305FF"/>
                </a:solidFill>
              </a:rPr>
              <a:t>Wikipedia</a:t>
            </a:r>
            <a:endParaRPr lang="de-DE" sz="1200" dirty="0">
              <a:solidFill>
                <a:srgbClr val="03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OLAP Pivoting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71039"/>
            <a:ext cx="8229600" cy="402074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4001972" y="6392361"/>
            <a:ext cx="817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0305FF"/>
                </a:solidFill>
              </a:rPr>
              <a:t>Wikipedia</a:t>
            </a:r>
            <a:endParaRPr lang="de-DE" sz="1200" dirty="0">
              <a:solidFill>
                <a:srgbClr val="03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27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633564" y="3947033"/>
            <a:ext cx="2330924" cy="2650319"/>
            <a:chOff x="6441601" y="937911"/>
            <a:chExt cx="2330924" cy="265031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1601" y="1072812"/>
              <a:ext cx="2330924" cy="251541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516216" y="1772816"/>
              <a:ext cx="720080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732240" y="2765323"/>
              <a:ext cx="1440160" cy="8229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18877384">
              <a:off x="6873138" y="1046497"/>
              <a:ext cx="756633" cy="5394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68766"/>
            <a:ext cx="6826453" cy="3044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48997" cy="72008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Daten</a:t>
            </a:r>
            <a:r>
              <a:rPr lang="en-US" dirty="0"/>
              <a:t> </a:t>
            </a:r>
            <a:r>
              <a:rPr lang="en-US" dirty="0" smtClean="0"/>
              <a:t>und </a:t>
            </a:r>
            <a:r>
              <a:rPr lang="en-US" dirty="0" err="1" smtClean="0"/>
              <a:t>Normalisierung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6184"/>
            <a:ext cx="8488020" cy="478112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Auswertung</a:t>
            </a:r>
            <a:r>
              <a:rPr lang="en-US" dirty="0" smtClean="0"/>
              <a:t> </a:t>
            </a:r>
            <a:r>
              <a:rPr lang="en-US" dirty="0" err="1" smtClean="0"/>
              <a:t>beeinflusst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verzogene</a:t>
            </a:r>
            <a:r>
              <a:rPr lang="en-US" dirty="0" smtClean="0"/>
              <a:t> </a:t>
            </a:r>
            <a:r>
              <a:rPr lang="en-US" dirty="0" err="1" smtClean="0"/>
              <a:t>Daten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Cloud Callout 4"/>
          <p:cNvSpPr/>
          <p:nvPr/>
        </p:nvSpPr>
        <p:spPr>
          <a:xfrm>
            <a:off x="1" y="5054546"/>
            <a:ext cx="5844082" cy="1587862"/>
          </a:xfrm>
          <a:prstGeom prst="cloudCallout">
            <a:avLst>
              <a:gd name="adj1" fmla="val -10592"/>
              <a:gd name="adj2" fmla="val -7237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Redundanzen</a:t>
            </a:r>
            <a:r>
              <a:rPr lang="en-US" dirty="0" smtClean="0">
                <a:solidFill>
                  <a:schemeClr val="tx1"/>
                </a:solidFill>
              </a:rPr>
              <a:t>! </a:t>
            </a:r>
            <a:r>
              <a:rPr lang="en-US" dirty="0" err="1" smtClean="0">
                <a:solidFill>
                  <a:schemeClr val="tx1"/>
                </a:solidFill>
              </a:rPr>
              <a:t>Bsp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Assoziationsregel</a:t>
            </a:r>
            <a:r>
              <a:rPr lang="en-US" dirty="0" smtClean="0">
                <a:solidFill>
                  <a:schemeClr val="tx1"/>
                </a:solidFill>
              </a:rPr>
              <a:t> {</a:t>
            </a:r>
            <a:r>
              <a:rPr lang="en-US" dirty="0" err="1" smtClean="0">
                <a:solidFill>
                  <a:schemeClr val="tx1"/>
                </a:solidFill>
              </a:rPr>
              <a:t>PIncome</a:t>
            </a:r>
            <a:r>
              <a:rPr lang="en-US" dirty="0" smtClean="0">
                <a:solidFill>
                  <a:schemeClr val="tx1"/>
                </a:solidFill>
              </a:rPr>
              <a:t>=400,000} </a:t>
            </a:r>
            <a:r>
              <a:rPr lang="en-US" dirty="0" smtClean="0">
                <a:solidFill>
                  <a:schemeClr val="tx1"/>
                </a:solidFill>
                <a:sym typeface="Wingdings"/>
              </a:rPr>
              <a:t> {</a:t>
            </a:r>
            <a:r>
              <a:rPr lang="en-US" dirty="0" err="1" smtClean="0">
                <a:solidFill>
                  <a:schemeClr val="tx1"/>
                </a:solidFill>
                <a:sym typeface="Wingdings"/>
              </a:rPr>
              <a:t>PSex</a:t>
            </a:r>
            <a:r>
              <a:rPr lang="en-US" dirty="0" smtClean="0">
                <a:solidFill>
                  <a:schemeClr val="tx1"/>
                </a:solidFill>
                <a:sym typeface="Wingdings"/>
              </a:rPr>
              <a:t>=male}??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Support und </a:t>
            </a:r>
            <a:r>
              <a:rPr lang="en-US" dirty="0" err="1" smtClean="0">
                <a:solidFill>
                  <a:schemeClr val="tx1"/>
                </a:solidFill>
              </a:rPr>
              <a:t>Konfidenz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werden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verzerrt</a:t>
            </a:r>
            <a:r>
              <a:rPr lang="en-US" dirty="0" smtClean="0">
                <a:solidFill>
                  <a:schemeClr val="tx1"/>
                </a:solidFill>
              </a:rPr>
              <a:t>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648" y="2492896"/>
            <a:ext cx="1800200" cy="576064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090051" y="2585686"/>
            <a:ext cx="450776" cy="432048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87624" y="2662064"/>
            <a:ext cx="196756" cy="190872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075810" y="2992388"/>
            <a:ext cx="450776" cy="14858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87623" y="2873718"/>
            <a:ext cx="214699" cy="195242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444208" y="6021288"/>
            <a:ext cx="211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OLAP </a:t>
            </a:r>
            <a:r>
              <a:rPr lang="en-US" dirty="0" err="1" smtClean="0"/>
              <a:t>hilft</a:t>
            </a:r>
            <a:r>
              <a:rPr lang="en-US" dirty="0" smtClean="0"/>
              <a:t> </a:t>
            </a:r>
            <a:r>
              <a:rPr lang="en-US" dirty="0" err="1" smtClean="0"/>
              <a:t>hier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362170" y="4005772"/>
            <a:ext cx="3658102" cy="95617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81288" y="4009926"/>
            <a:ext cx="1666575" cy="1003250"/>
          </a:xfrm>
          <a:prstGeom prst="rect">
            <a:avLst/>
          </a:prstGeom>
          <a:solidFill>
            <a:srgbClr val="AEAFE1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851920" y="3284984"/>
            <a:ext cx="4136440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𝛱</a:t>
            </a:r>
            <a:r>
              <a:rPr lang="en-US" baseline="-25000" dirty="0"/>
              <a:t> </a:t>
            </a:r>
            <a:r>
              <a:rPr lang="en-US" baseline="-25000" dirty="0" smtClean="0"/>
              <a:t> </a:t>
            </a:r>
            <a:r>
              <a:rPr lang="en-US" baseline="-25000" dirty="0" err="1" smtClean="0"/>
              <a:t>Child.ID</a:t>
            </a:r>
            <a:r>
              <a:rPr lang="en-US" baseline="-25000" dirty="0" smtClean="0"/>
              <a:t> AS ID, </a:t>
            </a:r>
            <a:r>
              <a:rPr lang="en-US" baseline="-25000" dirty="0" err="1" smtClean="0"/>
              <a:t>Child.Sex</a:t>
            </a:r>
            <a:r>
              <a:rPr lang="en-US" baseline="-25000" dirty="0" smtClean="0"/>
              <a:t> AS Sex,</a:t>
            </a:r>
          </a:p>
          <a:p>
            <a:r>
              <a:rPr lang="en-US" baseline="-25000" dirty="0" smtClean="0"/>
              <a:t>        </a:t>
            </a:r>
            <a:r>
              <a:rPr lang="en-US" baseline="-25000" dirty="0" err="1" smtClean="0"/>
              <a:t>Child.Subsidy</a:t>
            </a:r>
            <a:r>
              <a:rPr lang="en-US" baseline="-25000" dirty="0" smtClean="0"/>
              <a:t> AS Subsidy, </a:t>
            </a:r>
            <a:r>
              <a:rPr lang="en-US" baseline="-25000" dirty="0" err="1" smtClean="0"/>
              <a:t>Parent.Sex</a:t>
            </a:r>
            <a:r>
              <a:rPr lang="en-US" baseline="-25000" dirty="0" smtClean="0"/>
              <a:t> AS </a:t>
            </a:r>
            <a:r>
              <a:rPr lang="en-US" baseline="-25000" dirty="0" err="1" smtClean="0"/>
              <a:t>Psex</a:t>
            </a:r>
            <a:r>
              <a:rPr lang="en-US" baseline="-25000" dirty="0" smtClean="0"/>
              <a:t>,</a:t>
            </a:r>
            <a:r>
              <a:rPr lang="en-US" dirty="0" smtClean="0"/>
              <a:t>   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baseline="-25000" dirty="0" err="1" smtClean="0"/>
              <a:t>Parent.Married</a:t>
            </a:r>
            <a:r>
              <a:rPr lang="en-US" baseline="-25000" dirty="0" smtClean="0"/>
              <a:t> AS </a:t>
            </a:r>
            <a:r>
              <a:rPr lang="en-US" baseline="-25000" dirty="0" err="1" smtClean="0"/>
              <a:t>Pmarried</a:t>
            </a:r>
            <a:r>
              <a:rPr lang="en-US" baseline="-25000" dirty="0" smtClean="0"/>
              <a:t>, </a:t>
            </a:r>
            <a:r>
              <a:rPr lang="en-US" baseline="-25000" dirty="0" err="1" smtClean="0"/>
              <a:t>Parent.Income</a:t>
            </a:r>
            <a:r>
              <a:rPr lang="en-US" baseline="-25000" dirty="0" smtClean="0"/>
              <a:t> AS </a:t>
            </a:r>
            <a:r>
              <a:rPr lang="en-US" baseline="-25000" dirty="0" err="1" smtClean="0"/>
              <a:t>Pincome</a:t>
            </a:r>
            <a:r>
              <a:rPr lang="en-US" baseline="-25000" dirty="0" smtClean="0"/>
              <a:t> </a:t>
            </a:r>
            <a:endParaRPr lang="en-US" dirty="0" smtClean="0"/>
          </a:p>
          <a:p>
            <a:pPr>
              <a:lnSpc>
                <a:spcPts val="400"/>
              </a:lnSpc>
            </a:pPr>
            <a:r>
              <a:rPr lang="en-US" dirty="0" smtClean="0"/>
              <a:t>   </a:t>
            </a:r>
          </a:p>
          <a:p>
            <a:r>
              <a:rPr lang="en-US" dirty="0" smtClean="0"/>
              <a:t>   Child ⋈</a:t>
            </a:r>
            <a:r>
              <a:rPr lang="en-US" baseline="-25000" dirty="0" err="1" smtClean="0"/>
              <a:t>Child.Parent</a:t>
            </a:r>
            <a:r>
              <a:rPr lang="en-US" baseline="-25000" dirty="0" smtClean="0"/>
              <a:t> = </a:t>
            </a:r>
            <a:r>
              <a:rPr lang="en-US" baseline="-25000" dirty="0" err="1" smtClean="0"/>
              <a:t>Parent.ID</a:t>
            </a:r>
            <a:r>
              <a:rPr lang="en-US" dirty="0" smtClean="0"/>
              <a:t> Parent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83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C -0.01285 0.02686 -0.025 0.0544 -0.02778 0.07801 C -0.03056 0.10162 -0.02188 0.10787 -0.01806 0.14213 C -0.01424 0.17639 -0.00434 0.28287 -0.00434 0.28357 L -0.00434 0.28287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7" grpId="0"/>
      <p:bldP spid="11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57200" y="254124"/>
            <a:ext cx="8229600" cy="6545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Häufige</a:t>
            </a:r>
            <a:r>
              <a:rPr lang="en-GB" sz="36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Artikelmengen</a:t>
            </a:r>
            <a:endParaRPr lang="en-GB" sz="36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81000" y="1600200"/>
            <a:ext cx="83185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Gegeben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eine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Datenmenge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D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in Form von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Warenkörben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finde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Kombination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von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Artikeln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die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häufig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zusammen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vorkommen</a:t>
            </a: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04800" y="3216275"/>
            <a:ext cx="4191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C6D9C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err="1">
                <a:solidFill>
                  <a:srgbClr val="0305FF"/>
                </a:solidFill>
                <a:latin typeface="Arial" charset="0"/>
                <a:ea typeface="DejaVu LGC Sans" charset="0"/>
                <a:cs typeface="DejaVu LGC Sans" charset="0"/>
              </a:rPr>
              <a:t>Warenkorbtransaktionen</a:t>
            </a:r>
            <a:endParaRPr lang="en-GB" b="1" dirty="0">
              <a:solidFill>
                <a:srgbClr val="0305FF"/>
              </a:solidFill>
              <a:latin typeface="Arial" charset="0"/>
              <a:ea typeface="DejaVu LGC Sans" charset="0"/>
              <a:cs typeface="DejaVu LGC Sans" charset="0"/>
            </a:endParaRP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289584"/>
              </p:ext>
            </p:extLst>
          </p:nvPr>
        </p:nvGraphicFramePr>
        <p:xfrm>
          <a:off x="452438" y="3873500"/>
          <a:ext cx="4352925" cy="252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2" name="Document" r:id="rId5" imgW="3594100" imgH="1993900" progId="Word.Document.8">
                  <p:embed/>
                </p:oleObj>
              </mc:Choice>
              <mc:Fallback>
                <p:oleObj name="Document" r:id="rId5" imgW="3594100" imgH="19939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8" y="3873500"/>
                        <a:ext cx="4352925" cy="2522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076056" y="4203700"/>
            <a:ext cx="3791272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err="1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Beispiele</a:t>
            </a:r>
            <a:r>
              <a:rPr lang="en-GB" b="1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b="1" dirty="0" err="1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für</a:t>
            </a:r>
            <a:r>
              <a:rPr lang="en-GB" b="1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b="1" dirty="0" err="1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häufige</a:t>
            </a:r>
            <a:r>
              <a:rPr lang="en-GB" b="1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b="1" dirty="0" err="1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Artikelmengen</a:t>
            </a:r>
            <a:endParaRPr lang="en-GB" b="1" dirty="0">
              <a:solidFill>
                <a:srgbClr val="000000"/>
              </a:solidFill>
              <a:latin typeface="Arial" charset="0"/>
              <a:ea typeface="DejaVu LGC Sans" charset="0"/>
              <a:cs typeface="DejaVu LGC Sans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154613" y="4989513"/>
            <a:ext cx="3532187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{Diaper, Beer},</a:t>
            </a:r>
            <a:br>
              <a:rPr lang="en-GB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</a:br>
            <a:r>
              <a:rPr lang="en-GB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{Milk, Bread} </a:t>
            </a:r>
            <a:br>
              <a:rPr lang="en-GB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</a:br>
            <a:r>
              <a:rPr lang="en-GB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{Beer, Bread, Milk},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56550" y="6400800"/>
            <a:ext cx="1008063" cy="26856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DE" sz="1200" dirty="0" smtClean="0"/>
              <a:t>7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9438683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3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Zusammenfassung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Datenanalyse</a:t>
            </a:r>
            <a:r>
              <a:rPr lang="en-US" dirty="0" smtClean="0"/>
              <a:t> </a:t>
            </a:r>
            <a:r>
              <a:rPr lang="en-US" dirty="0" err="1" smtClean="0"/>
              <a:t>kann</a:t>
            </a:r>
            <a:r>
              <a:rPr lang="en-US" dirty="0" smtClean="0"/>
              <a:t> </a:t>
            </a:r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aufwendig</a:t>
            </a:r>
            <a:r>
              <a:rPr lang="en-US" dirty="0" smtClean="0"/>
              <a:t> sein</a:t>
            </a:r>
          </a:p>
          <a:p>
            <a:r>
              <a:rPr lang="en-US" dirty="0" smtClean="0"/>
              <a:t>Brute-Force-</a:t>
            </a:r>
            <a:r>
              <a:rPr lang="en-US" dirty="0" err="1" smtClean="0"/>
              <a:t>Ansätze</a:t>
            </a:r>
            <a:r>
              <a:rPr lang="en-US" dirty="0" smtClean="0"/>
              <a:t> </a:t>
            </a:r>
            <a:r>
              <a:rPr lang="en-US" dirty="0" err="1" smtClean="0"/>
              <a:t>scheitern</a:t>
            </a:r>
            <a:r>
              <a:rPr lang="en-US" dirty="0" smtClean="0"/>
              <a:t> auf </a:t>
            </a:r>
            <a:r>
              <a:rPr lang="en-US" dirty="0" err="1" smtClean="0"/>
              <a:t>großen</a:t>
            </a:r>
            <a:r>
              <a:rPr lang="en-US" dirty="0" smtClean="0"/>
              <a:t> </a:t>
            </a:r>
            <a:r>
              <a:rPr lang="en-US" dirty="0" err="1" smtClean="0"/>
              <a:t>Datenmengen</a:t>
            </a:r>
            <a:endParaRPr lang="en-US" dirty="0" smtClean="0"/>
          </a:p>
          <a:p>
            <a:r>
              <a:rPr lang="en-US" dirty="0" err="1" smtClean="0"/>
              <a:t>Genaue</a:t>
            </a:r>
            <a:r>
              <a:rPr lang="en-US" dirty="0" smtClean="0"/>
              <a:t> </a:t>
            </a:r>
            <a:r>
              <a:rPr lang="en-US" dirty="0" err="1" smtClean="0"/>
              <a:t>Analyse</a:t>
            </a:r>
            <a:r>
              <a:rPr lang="en-US" dirty="0" smtClean="0"/>
              <a:t> der </a:t>
            </a:r>
            <a:r>
              <a:rPr lang="en-US" dirty="0" err="1" smtClean="0"/>
              <a:t>Problemstellung</a:t>
            </a:r>
            <a:r>
              <a:rPr lang="en-US" dirty="0" smtClean="0"/>
              <a:t> und </a:t>
            </a:r>
            <a:r>
              <a:rPr lang="en-US" dirty="0" err="1" smtClean="0"/>
              <a:t>Aufteilung</a:t>
            </a:r>
            <a:r>
              <a:rPr lang="en-US" dirty="0" smtClean="0"/>
              <a:t> in </a:t>
            </a:r>
            <a:r>
              <a:rPr lang="en-US" dirty="0" err="1" smtClean="0"/>
              <a:t>Teilprobleme</a:t>
            </a:r>
            <a:r>
              <a:rPr lang="en-US" dirty="0" smtClean="0"/>
              <a:t> </a:t>
            </a:r>
            <a:r>
              <a:rPr lang="en-US" dirty="0" err="1" smtClean="0"/>
              <a:t>ermöglichen</a:t>
            </a:r>
            <a:r>
              <a:rPr lang="en-US" dirty="0" smtClean="0"/>
              <a:t> </a:t>
            </a:r>
            <a:r>
              <a:rPr lang="en-US" dirty="0" err="1" smtClean="0"/>
              <a:t>praxistaugliche</a:t>
            </a:r>
            <a:r>
              <a:rPr lang="en-US" dirty="0" smtClean="0"/>
              <a:t> </a:t>
            </a:r>
            <a:r>
              <a:rPr lang="en-US" dirty="0" err="1" smtClean="0"/>
              <a:t>Verfahren</a:t>
            </a:r>
            <a:endParaRPr lang="en-US" dirty="0" smtClean="0"/>
          </a:p>
          <a:p>
            <a:r>
              <a:rPr lang="en-US" dirty="0" err="1" smtClean="0"/>
              <a:t>Datenrepräsentation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entscheidend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887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Ausblick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Müssen</a:t>
            </a:r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immer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Daten</a:t>
            </a:r>
            <a:r>
              <a:rPr lang="en-US" dirty="0" smtClean="0"/>
              <a:t> </a:t>
            </a:r>
            <a:r>
              <a:rPr lang="en-US" dirty="0" err="1" smtClean="0"/>
              <a:t>betrachten</a:t>
            </a:r>
            <a:r>
              <a:rPr lang="en-US" dirty="0" smtClean="0"/>
              <a:t> um </a:t>
            </a:r>
            <a:r>
              <a:rPr lang="en-US" dirty="0" err="1" smtClean="0"/>
              <a:t>bestimmte</a:t>
            </a:r>
            <a:r>
              <a:rPr lang="en-US" dirty="0" smtClean="0"/>
              <a:t> </a:t>
            </a:r>
            <a:r>
              <a:rPr lang="en-US" dirty="0" err="1" smtClean="0"/>
              <a:t>Größen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bestimen</a:t>
            </a:r>
            <a:r>
              <a:rPr lang="en-US" smtClean="0"/>
              <a:t> (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z.B</a:t>
            </a:r>
            <a:r>
              <a:rPr lang="en-US" dirty="0" smtClean="0"/>
              <a:t>. u(c, s))?</a:t>
            </a:r>
          </a:p>
          <a:p>
            <a:r>
              <a:rPr lang="en-US" dirty="0" err="1" smtClean="0"/>
              <a:t>Wenn</a:t>
            </a:r>
            <a:r>
              <a:rPr lang="en-US" dirty="0" smtClean="0"/>
              <a:t> nein, </a:t>
            </a:r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Daten</a:t>
            </a:r>
            <a:r>
              <a:rPr lang="en-US" dirty="0" smtClean="0"/>
              <a:t> </a:t>
            </a:r>
            <a:r>
              <a:rPr lang="en-US" dirty="0" err="1" smtClean="0"/>
              <a:t>müssen</a:t>
            </a:r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betrachten</a:t>
            </a:r>
            <a:r>
              <a:rPr lang="en-US" dirty="0" smtClean="0"/>
              <a:t>, um </a:t>
            </a:r>
            <a:r>
              <a:rPr lang="en-US" dirty="0" err="1" smtClean="0"/>
              <a:t>bestimmte</a:t>
            </a:r>
            <a:r>
              <a:rPr lang="en-US" dirty="0" smtClean="0"/>
              <a:t> </a:t>
            </a:r>
            <a:r>
              <a:rPr lang="en-US" dirty="0" err="1" smtClean="0"/>
              <a:t>Ausagen</a:t>
            </a:r>
            <a:r>
              <a:rPr lang="en-US" dirty="0" smtClean="0"/>
              <a:t> </a:t>
            </a:r>
            <a:r>
              <a:rPr lang="en-US" dirty="0" err="1" smtClean="0"/>
              <a:t>treffen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können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Daten</a:t>
            </a:r>
            <a:r>
              <a:rPr lang="en-US" dirty="0" smtClean="0"/>
              <a:t> </a:t>
            </a:r>
            <a:r>
              <a:rPr lang="en-US" dirty="0" err="1" smtClean="0"/>
              <a:t>sollten</a:t>
            </a:r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erfassen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Führt</a:t>
            </a:r>
            <a:r>
              <a:rPr lang="en-US" dirty="0" smtClean="0"/>
              <a:t> </a:t>
            </a:r>
            <a:r>
              <a:rPr lang="en-US" dirty="0" err="1" smtClean="0"/>
              <a:t>uns</a:t>
            </a:r>
            <a:r>
              <a:rPr lang="en-US" dirty="0" smtClean="0"/>
              <a:t> auf: </a:t>
            </a:r>
            <a:r>
              <a:rPr lang="en-US" dirty="0" err="1" smtClean="0"/>
              <a:t>Statistik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77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67544" y="188640"/>
            <a:ext cx="8229600" cy="731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Definition: </a:t>
            </a:r>
            <a:r>
              <a:rPr lang="en-GB" sz="36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Häufige</a:t>
            </a:r>
            <a:r>
              <a:rPr lang="en-GB" sz="36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</a:t>
            </a:r>
            <a:endParaRPr lang="en-GB" sz="36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04800" y="1268760"/>
            <a:ext cx="5419328" cy="55781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</a:t>
            </a:r>
            <a:r>
              <a:rPr lang="en-GB" sz="2000" b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⊆ </a:t>
            </a:r>
            <a:r>
              <a:rPr lang="en-GB" sz="2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Gesamt-Artikelmenge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I</a:t>
            </a:r>
            <a:r>
              <a:rPr lang="en-GB" sz="2000" b="1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endParaRPr lang="en-GB" sz="2000" b="1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741363" lvl="1" indent="-284163">
              <a:lnSpc>
                <a:spcPct val="10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Z.B.: 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{Milk, Bread, Diaper}</a:t>
            </a: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Unterstützungszähler</a:t>
            </a:r>
            <a:r>
              <a:rPr lang="en-GB" sz="2000" b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(</a:t>
            </a:r>
            <a:r>
              <a:rPr lang="en-GB" sz="2000" b="1" dirty="0">
                <a:solidFill>
                  <a:srgbClr val="000000"/>
                </a:solidFill>
                <a:latin typeface="Symbol" pitchFamily="16" charset="2"/>
                <a:ea typeface="DejaVu LGC Sans" charset="0"/>
                <a:cs typeface="DejaVu LGC Sans" charset="0"/>
              </a:rPr>
              <a:t></a:t>
            </a:r>
            <a:r>
              <a:rPr lang="en-GB" sz="2000" b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)‏</a:t>
            </a:r>
          </a:p>
          <a:p>
            <a:pPr marL="741363" lvl="1" indent="-284163">
              <a:lnSpc>
                <a:spcPct val="10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Anzahl</a:t>
            </a:r>
            <a:r>
              <a:rPr lang="en-GB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dirty="0" smtClean="0">
                <a:solidFill>
                  <a:srgbClr val="0305FF"/>
                </a:solidFill>
                <a:latin typeface="Symbol" pitchFamily="16" charset="2"/>
                <a:ea typeface="DejaVu LGC Sans" charset="0"/>
                <a:cs typeface="DejaVu LGC Sans" charset="0"/>
              </a:rPr>
              <a:t></a:t>
            </a:r>
            <a:r>
              <a:rPr lang="en-GB" dirty="0" smtClean="0">
                <a:solidFill>
                  <a:srgbClr val="0305FF"/>
                </a:solidFill>
                <a:ea typeface="DejaVu LGC Sans" charset="0"/>
                <a:cs typeface="DejaVu LGC Sans" charset="0"/>
              </a:rPr>
              <a:t>(w)</a:t>
            </a:r>
            <a:r>
              <a:rPr lang="en-GB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des </a:t>
            </a:r>
            <a:r>
              <a:rPr lang="en-GB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Auftretens</a:t>
            </a:r>
            <a:r>
              <a:rPr lang="en-GB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der </a:t>
            </a:r>
            <a:br>
              <a:rPr lang="en-GB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en-GB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</a:t>
            </a:r>
            <a:r>
              <a:rPr lang="en-GB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w in den </a:t>
            </a:r>
            <a:r>
              <a:rPr lang="en-GB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Daten</a:t>
            </a:r>
            <a:r>
              <a:rPr lang="en-GB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br>
              <a:rPr lang="en-GB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en-GB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(</a:t>
            </a:r>
            <a:r>
              <a:rPr lang="en-GB" dirty="0" err="1" smtClean="0">
                <a:solidFill>
                  <a:srgbClr val="0305FF"/>
                </a:solidFill>
                <a:ea typeface="DejaVu LGC Sans" charset="0"/>
                <a:cs typeface="DejaVu LGC Sans" charset="0"/>
              </a:rPr>
              <a:t>Anzahl</a:t>
            </a:r>
            <a:r>
              <a:rPr lang="en-GB" dirty="0" smtClean="0">
                <a:solidFill>
                  <a:srgbClr val="0305FF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der </a:t>
            </a:r>
            <a:r>
              <a:rPr lang="en-GB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Warenkörbe</a:t>
            </a:r>
            <a:r>
              <a:rPr lang="en-GB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in </a:t>
            </a:r>
            <a:r>
              <a:rPr lang="en-GB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denen</a:t>
            </a:r>
            <a:r>
              <a:rPr lang="en-GB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</a:t>
            </a:r>
            <a:r>
              <a:rPr lang="en-GB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vorkommt</a:t>
            </a:r>
            <a:r>
              <a:rPr lang="en-GB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</a:t>
            </a:r>
            <a:endParaRPr lang="en-GB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741363" lvl="1" indent="-284163">
              <a:lnSpc>
                <a:spcPct val="10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Z.B.:   </a:t>
            </a:r>
            <a:r>
              <a:rPr lang="en-GB" dirty="0">
                <a:solidFill>
                  <a:srgbClr val="00B050"/>
                </a:solidFill>
                <a:latin typeface="Symbol" pitchFamily="16" charset="2"/>
                <a:ea typeface="DejaVu LGC Sans" charset="0"/>
                <a:cs typeface="DejaVu LGC Sans" charset="0"/>
              </a:rPr>
              <a:t></a:t>
            </a:r>
            <a:r>
              <a:rPr lang="en-GB" dirty="0">
                <a:solidFill>
                  <a:srgbClr val="00B050"/>
                </a:solidFill>
                <a:ea typeface="DejaVu LGC Sans" charset="0"/>
                <a:cs typeface="DejaVu LGC Sans" charset="0"/>
              </a:rPr>
              <a:t>({Milk, Bread</a:t>
            </a:r>
            <a:r>
              <a:rPr lang="en-GB" dirty="0" smtClean="0">
                <a:solidFill>
                  <a:srgbClr val="00B050"/>
                </a:solidFill>
                <a:ea typeface="DejaVu LGC Sans" charset="0"/>
                <a:cs typeface="DejaVu LGC Sans" charset="0"/>
              </a:rPr>
              <a:t>, Diaper</a:t>
            </a:r>
            <a:r>
              <a:rPr lang="en-GB" dirty="0">
                <a:solidFill>
                  <a:srgbClr val="00B050"/>
                </a:solidFill>
                <a:ea typeface="DejaVu LGC Sans" charset="0"/>
                <a:cs typeface="DejaVu LGC Sans" charset="0"/>
              </a:rPr>
              <a:t>}) = 2</a:t>
            </a:r>
            <a:r>
              <a:rPr lang="en-GB" b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Unterstützung</a:t>
            </a:r>
            <a:r>
              <a:rPr lang="en-GB" sz="2000" b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(support)</a:t>
            </a:r>
            <a:endParaRPr lang="en-GB" sz="2000" b="1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741363" lvl="1" indent="-284163">
              <a:lnSpc>
                <a:spcPct val="10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>
                <a:solidFill>
                  <a:srgbClr val="0305FF"/>
                </a:solidFill>
                <a:ea typeface="DejaVu LGC Sans" charset="0"/>
                <a:cs typeface="DejaVu LGC Sans" charset="0"/>
              </a:rPr>
              <a:t>Anteil</a:t>
            </a:r>
            <a:r>
              <a:rPr lang="en-GB" dirty="0" smtClean="0">
                <a:solidFill>
                  <a:srgbClr val="0305FF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der </a:t>
            </a:r>
            <a:r>
              <a:rPr lang="en-GB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Warenkörbe</a:t>
            </a:r>
            <a:r>
              <a:rPr lang="en-GB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in </a:t>
            </a:r>
            <a:r>
              <a:rPr lang="en-GB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denen</a:t>
            </a:r>
            <a:r>
              <a:rPr lang="en-GB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vorkommt</a:t>
            </a:r>
            <a:r>
              <a:rPr lang="en-GB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: </a:t>
            </a:r>
            <a:r>
              <a:rPr lang="en-GB" dirty="0" smtClean="0">
                <a:solidFill>
                  <a:srgbClr val="0305FF"/>
                </a:solidFill>
                <a:ea typeface="DejaVu LGC Sans" charset="0"/>
                <a:cs typeface="DejaVu LGC Sans" charset="0"/>
              </a:rPr>
              <a:t>s(w) = </a:t>
            </a:r>
            <a:r>
              <a:rPr lang="en-GB" dirty="0" smtClean="0">
                <a:solidFill>
                  <a:srgbClr val="0305FF"/>
                </a:solidFill>
                <a:latin typeface="Symbol" pitchFamily="16" charset="2"/>
                <a:ea typeface="DejaVu LGC Sans" charset="0"/>
                <a:cs typeface="DejaVu LGC Sans" charset="0"/>
              </a:rPr>
              <a:t></a:t>
            </a:r>
            <a:r>
              <a:rPr lang="en-GB" dirty="0" smtClean="0">
                <a:solidFill>
                  <a:srgbClr val="0305FF"/>
                </a:solidFill>
                <a:ea typeface="DejaVu LGC Sans" charset="0"/>
                <a:cs typeface="DejaVu LGC Sans" charset="0"/>
              </a:rPr>
              <a:t>(w) / |D|</a:t>
            </a:r>
            <a:endParaRPr lang="en-GB" dirty="0">
              <a:solidFill>
                <a:srgbClr val="0305FF"/>
              </a:solidFill>
              <a:ea typeface="DejaVu LGC Sans" charset="0"/>
              <a:cs typeface="DejaVu LGC Sans" charset="0"/>
            </a:endParaRPr>
          </a:p>
          <a:p>
            <a:pPr marL="741363" lvl="1" indent="-284163">
              <a:lnSpc>
                <a:spcPct val="10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Z.B.:</a:t>
            </a:r>
            <a:r>
              <a:rPr lang="en-GB" b="1" dirty="0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  </a:t>
            </a:r>
            <a:r>
              <a:rPr lang="en-GB" dirty="0">
                <a:solidFill>
                  <a:srgbClr val="00B050"/>
                </a:solidFill>
                <a:ea typeface="DejaVu LGC Sans" charset="0"/>
                <a:cs typeface="DejaVu LGC Sans" charset="0"/>
              </a:rPr>
              <a:t>s({Milk, Bread, Diaper}) = 2/5</a:t>
            </a: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Häufige</a:t>
            </a:r>
            <a:r>
              <a:rPr lang="en-GB" sz="2000" b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b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</a:t>
            </a:r>
            <a:r>
              <a:rPr lang="en-GB" sz="2000" b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(frequent </a:t>
            </a:r>
            <a:r>
              <a:rPr lang="en-GB" sz="2000" b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</a:t>
            </a:r>
            <a:r>
              <a:rPr lang="en-GB" sz="2000" b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</a:t>
            </a:r>
            <a:endParaRPr lang="en-GB" sz="2000" b="1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741363" lvl="1" indent="-284163">
              <a:lnSpc>
                <a:spcPct val="10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</a:t>
            </a:r>
            <a:r>
              <a:rPr lang="en-GB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mit</a:t>
            </a:r>
            <a:r>
              <a:rPr lang="en-GB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br>
              <a:rPr lang="en-GB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en-GB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Support ≥ </a:t>
            </a:r>
            <a:r>
              <a:rPr lang="en-GB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minsup</a:t>
            </a:r>
            <a:r>
              <a:rPr lang="en-GB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(</a:t>
            </a:r>
            <a:r>
              <a:rPr lang="en-GB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Schwellwert</a:t>
            </a:r>
            <a:r>
              <a:rPr lang="en-GB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</a:t>
            </a:r>
            <a:endParaRPr lang="en-GB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306827"/>
              </p:ext>
            </p:extLst>
          </p:nvPr>
        </p:nvGraphicFramePr>
        <p:xfrm>
          <a:off x="5148064" y="1852092"/>
          <a:ext cx="3715197" cy="2152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4" name="Document" r:id="rId5" imgW="3594100" imgH="1993900" progId="Word.Document.8">
                  <p:embed/>
                </p:oleObj>
              </mc:Choice>
              <mc:Fallback>
                <p:oleObj name="Document" r:id="rId5" imgW="3594100" imgH="19939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1852092"/>
                        <a:ext cx="3715197" cy="215297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56550" y="6400800"/>
            <a:ext cx="1008063" cy="26856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DE" sz="1200" dirty="0" smtClean="0"/>
              <a:t>8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1041333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57200" y="44624"/>
            <a:ext cx="8229600" cy="9361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Warum</a:t>
            </a:r>
            <a:r>
              <a:rPr lang="en-GB" sz="36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häufige</a:t>
            </a:r>
            <a:r>
              <a:rPr lang="en-GB" sz="36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Artikelmengen</a:t>
            </a:r>
            <a:r>
              <a:rPr lang="en-GB" sz="36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finden</a:t>
            </a:r>
            <a:r>
              <a:rPr lang="en-GB" sz="36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?</a:t>
            </a:r>
            <a:endParaRPr lang="en-GB" sz="36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81000" y="1600200"/>
            <a:ext cx="8583488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Interessant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für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 smtClean="0">
                <a:solidFill>
                  <a:srgbClr val="0305FF"/>
                </a:solidFill>
                <a:ea typeface="DejaVu LGC Sans" charset="0"/>
                <a:cs typeface="DejaVu LGC Sans" charset="0"/>
              </a:rPr>
              <a:t>Platzierung</a:t>
            </a:r>
            <a:r>
              <a:rPr lang="en-GB" sz="2400" dirty="0" smtClean="0">
                <a:solidFill>
                  <a:srgbClr val="0305FF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von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Artikeln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b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(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im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Supermarkt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auf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Webseiten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mr-IN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…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</a:t>
            </a: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Häufige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Artikelmengen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kennzeichnen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positive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Kombinationen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b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(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seltene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Artikelmengen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kaum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relevant), </a:t>
            </a:r>
            <a:b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bieten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also </a:t>
            </a:r>
            <a:r>
              <a:rPr lang="en-GB" sz="2400" dirty="0" err="1" smtClean="0">
                <a:solidFill>
                  <a:srgbClr val="0305FF"/>
                </a:solidFill>
                <a:ea typeface="DejaVu LGC Sans" charset="0"/>
                <a:cs typeface="DejaVu LGC Sans" charset="0"/>
              </a:rPr>
              <a:t>Zusammenfassung</a:t>
            </a:r>
            <a:r>
              <a:rPr lang="en-GB" sz="2400" dirty="0" smtClean="0">
                <a:solidFill>
                  <a:srgbClr val="0305FF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einer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Datenmenge</a:t>
            </a:r>
            <a:endParaRPr lang="en-GB" sz="2400" dirty="0" smtClean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mr-IN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…</a:t>
            </a:r>
            <a:endParaRPr lang="en-GB" sz="2400" dirty="0" smtClean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56550" y="6400800"/>
            <a:ext cx="1008063" cy="26856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DE" sz="1200" dirty="0" smtClean="0"/>
              <a:t>9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1465102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7200" y="260648"/>
            <a:ext cx="8229600" cy="655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Suche</a:t>
            </a:r>
            <a:r>
              <a:rPr lang="en-GB" sz="36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nach</a:t>
            </a:r>
            <a:r>
              <a:rPr lang="en-GB" sz="36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häufigen</a:t>
            </a:r>
            <a:r>
              <a:rPr lang="en-GB" sz="36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Artikelmengen</a:t>
            </a:r>
            <a:endParaRPr lang="en-GB" sz="36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81000" y="1600200"/>
            <a:ext cx="83185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 err="1" smtClean="0">
                <a:solidFill>
                  <a:srgbClr val="00B050"/>
                </a:solidFill>
                <a:ea typeface="DejaVu LGC Sans" charset="0"/>
                <a:cs typeface="DejaVu LGC Sans" charset="0"/>
              </a:rPr>
              <a:t>Aufgabe</a:t>
            </a:r>
            <a:r>
              <a:rPr lang="en-GB" sz="2400" dirty="0" smtClean="0">
                <a:solidFill>
                  <a:srgbClr val="00B050"/>
                </a:solidFill>
                <a:ea typeface="DejaVu LGC Sans" charset="0"/>
                <a:cs typeface="DejaVu LGC Sans" charset="0"/>
              </a:rPr>
              <a:t>:</a:t>
            </a:r>
            <a:r>
              <a:rPr lang="en-GB" sz="2400" dirty="0" smtClean="0">
                <a:solidFill>
                  <a:srgbClr val="FF0000"/>
                </a:solidFill>
                <a:ea typeface="DejaVu LGC Sans" charset="0"/>
                <a:cs typeface="DejaVu LGC Sans" charset="0"/>
              </a:rPr>
              <a:t> </a:t>
            </a:r>
          </a:p>
          <a:p>
            <a:pPr marL="747713" lvl="1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Gegeben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eine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Transaktionsdatenbasis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D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(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Warenkörbe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 und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ein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Schwellwert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minsup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747713" lvl="1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Finde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alle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häufigen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Artikelmengen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b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(und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deren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jeweilige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Anzahl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in den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Daten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</a:t>
            </a: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 smtClean="0">
                <a:solidFill>
                  <a:srgbClr val="00B050"/>
                </a:solidFill>
                <a:ea typeface="DejaVu LGC Sans" charset="0"/>
                <a:cs typeface="DejaVu LGC Sans" charset="0"/>
              </a:rPr>
              <a:t>Anders </a:t>
            </a:r>
            <a:r>
              <a:rPr lang="en-GB" sz="2400" dirty="0" err="1" smtClean="0">
                <a:solidFill>
                  <a:srgbClr val="00B050"/>
                </a:solidFill>
                <a:ea typeface="DejaVu LGC Sans" charset="0"/>
                <a:cs typeface="DejaVu LGC Sans" charset="0"/>
              </a:rPr>
              <a:t>gesagt</a:t>
            </a:r>
            <a:r>
              <a:rPr lang="en-GB" sz="2400" dirty="0" smtClean="0">
                <a:solidFill>
                  <a:srgbClr val="00B050"/>
                </a:solidFill>
                <a:ea typeface="DejaVu LGC Sans" charset="0"/>
                <a:cs typeface="DejaVu LGC Sans" charset="0"/>
              </a:rPr>
              <a:t>: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Zähle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die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jeweiligen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Vorkommen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von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Kombinationen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von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Artikeln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in den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Daten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über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einem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Schwellwert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minsup</a:t>
            </a:r>
            <a:endParaRPr lang="en-GB" sz="2400" dirty="0" smtClean="0">
              <a:solidFill>
                <a:schemeClr val="accent1">
                  <a:lumMod val="50000"/>
                </a:schemeClr>
              </a:solidFill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endParaRPr lang="en-GB" sz="2400" dirty="0" smtClean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 err="1" smtClean="0">
                <a:solidFill>
                  <a:srgbClr val="0305FF"/>
                </a:solidFill>
                <a:ea typeface="DejaVu LGC Sans" charset="0"/>
                <a:cs typeface="DejaVu LGC Sans" charset="0"/>
              </a:rPr>
              <a:t>Annahme</a:t>
            </a:r>
            <a:r>
              <a:rPr lang="en-GB" sz="2400" dirty="0" smtClean="0">
                <a:solidFill>
                  <a:srgbClr val="0305FF"/>
                </a:solidFill>
                <a:ea typeface="DejaVu LGC Sans" charset="0"/>
                <a:cs typeface="DejaVu LGC Sans" charset="0"/>
              </a:rPr>
              <a:t>: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Gesamt-Artikelmenge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I</a:t>
            </a:r>
            <a:r>
              <a:rPr lang="en-GB" sz="2400" i="1" dirty="0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bekannt</a:t>
            </a:r>
            <a:endParaRPr lang="en-GB" sz="2400" i="1" dirty="0">
              <a:solidFill>
                <a:schemeClr val="accent2"/>
              </a:solidFill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56550" y="6400800"/>
            <a:ext cx="1008063" cy="26856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DE" sz="1200" dirty="0" smtClean="0"/>
              <a:t>10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546604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Wie</a:t>
            </a:r>
            <a:r>
              <a:rPr lang="en-GB" sz="36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viele</a:t>
            </a:r>
            <a:r>
              <a:rPr lang="en-GB" sz="36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Artikelmengen</a:t>
            </a:r>
            <a:r>
              <a:rPr lang="en-GB" sz="36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gibt</a:t>
            </a:r>
            <a:r>
              <a:rPr lang="en-GB" sz="36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es</a:t>
            </a:r>
            <a:r>
              <a:rPr lang="en-GB" sz="36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? </a:t>
            </a:r>
            <a:endParaRPr lang="en-GB" sz="36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304800" y="1316038"/>
          <a:ext cx="7034213" cy="531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7" r:id="rId4" imgW="9807480" imgH="7407000" progId="">
                  <p:embed/>
                </p:oleObj>
              </mc:Choice>
              <mc:Fallback>
                <p:oleObj r:id="rId4" imgW="9807480" imgH="7407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16038"/>
                        <a:ext cx="7034213" cy="5313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084168" y="5876832"/>
            <a:ext cx="274320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Für</a:t>
            </a:r>
            <a:r>
              <a:rPr lang="en-GB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DejaVu LGC Sans" charset="0"/>
                <a:cs typeface="DejaVu LGC Sans" charset="0"/>
              </a:rPr>
              <a:t>d</a:t>
            </a:r>
            <a:r>
              <a:rPr lang="en-GB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Artikel</a:t>
            </a:r>
            <a:r>
              <a:rPr lang="en-GB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gibt</a:t>
            </a:r>
            <a:r>
              <a:rPr lang="en-GB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es</a:t>
            </a:r>
            <a:r>
              <a:rPr lang="en-GB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DejaVu LGC Sans" charset="0"/>
                <a:cs typeface="DejaVu LGC Sans" charset="0"/>
              </a:rPr>
              <a:t>2</a:t>
            </a:r>
            <a:r>
              <a:rPr lang="en-GB" baseline="30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DejaVu LGC Sans" charset="0"/>
                <a:cs typeface="DejaVu LGC Sans" charset="0"/>
              </a:rPr>
              <a:t>d</a:t>
            </a:r>
            <a:r>
              <a:rPr lang="en-GB" dirty="0" smtClean="0">
                <a:solidFill>
                  <a:schemeClr val="accent2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dirty="0" err="1" smtClean="0">
                <a:solidFill>
                  <a:srgbClr val="0305FF"/>
                </a:solidFill>
                <a:latin typeface="Arial" charset="0"/>
                <a:ea typeface="DejaVu LGC Sans" charset="0"/>
                <a:cs typeface="DejaVu LGC Sans" charset="0"/>
              </a:rPr>
              <a:t>mögliche</a:t>
            </a:r>
            <a:r>
              <a:rPr lang="en-GB" dirty="0" smtClean="0">
                <a:solidFill>
                  <a:srgbClr val="0305FF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dirty="0" err="1" smtClean="0">
                <a:solidFill>
                  <a:srgbClr val="0305FF"/>
                </a:solidFill>
                <a:latin typeface="Arial" charset="0"/>
                <a:ea typeface="DejaVu LGC Sans" charset="0"/>
                <a:cs typeface="DejaVu LGC Sans" charset="0"/>
              </a:rPr>
              <a:t>Artikelmengen</a:t>
            </a:r>
            <a:endParaRPr lang="en-GB" dirty="0">
              <a:solidFill>
                <a:srgbClr val="0305FF"/>
              </a:solidFill>
              <a:latin typeface="Arial" charset="0"/>
              <a:ea typeface="DejaVu LGC Sans" charset="0"/>
              <a:cs typeface="DejaVu LGC Sans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56550" y="6400800"/>
            <a:ext cx="1008063" cy="26856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DE" sz="1200" dirty="0" smtClean="0"/>
              <a:t>11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190927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TF_{ij} = \frac{f_{ij}}{\max_k f_{kj}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46"/>
  <p:tag name="PICTUREFILESIZE" val="96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IDF_i = \log\frac{N}{n_i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30"/>
  <p:tag name="PICTUREFILESIZE" val="7357"/>
</p:tagLst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7156</TotalTime>
  <Words>1720</Words>
  <Application>Microsoft Macintosh PowerPoint</Application>
  <PresentationFormat>On-screen Show (4:3)</PresentationFormat>
  <Paragraphs>538</Paragraphs>
  <Slides>51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51</vt:i4>
      </vt:variant>
    </vt:vector>
  </HeadingPairs>
  <TitlesOfParts>
    <vt:vector size="71" baseType="lpstr">
      <vt:lpstr>Calibri</vt:lpstr>
      <vt:lpstr>cmsy10</vt:lpstr>
      <vt:lpstr>DejaVu LGC Sans</vt:lpstr>
      <vt:lpstr>Helvetica</vt:lpstr>
      <vt:lpstr>Lucida Grande</vt:lpstr>
      <vt:lpstr>ＭＳ Ｐゴシック</vt:lpstr>
      <vt:lpstr>Myriad Pro</vt:lpstr>
      <vt:lpstr>Symbol</vt:lpstr>
      <vt:lpstr>Tahoma</vt:lpstr>
      <vt:lpstr>Times</vt:lpstr>
      <vt:lpstr>Times New Roman</vt:lpstr>
      <vt:lpstr>Verdana</vt:lpstr>
      <vt:lpstr>Wingdings</vt:lpstr>
      <vt:lpstr>Arial</vt:lpstr>
      <vt:lpstr>7_Standarddesign</vt:lpstr>
      <vt:lpstr>Document</vt:lpstr>
      <vt:lpstr>Equation</vt:lpstr>
      <vt:lpstr>Equation.3</vt:lpstr>
      <vt:lpstr>Word.Document.8</vt:lpstr>
      <vt:lpstr>Formel</vt:lpstr>
      <vt:lpstr>Einführung in Web- und Data-Science</vt:lpstr>
      <vt:lpstr>Wiederholung: Überwachtes Lernen</vt:lpstr>
      <vt:lpstr>Ausnutzung von Daten bei SVMs: Clusterbildung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Berechnungsaufwand</vt:lpstr>
      <vt:lpstr>PowerPoint Presentation</vt:lpstr>
      <vt:lpstr>PowerPoint Presentation</vt:lpstr>
      <vt:lpstr>PowerPoint Presentation</vt:lpstr>
      <vt:lpstr>Anwendungen der Warenkorbanalyse</vt:lpstr>
      <vt:lpstr>Anwendung: Empfehlungsgenerierung</vt:lpstr>
      <vt:lpstr>Verfeinerung der Empfehlungsgenerierung</vt:lpstr>
      <vt:lpstr>Maximierung der Nützlichkeitsschätzung</vt:lpstr>
      <vt:lpstr>Zentrales Problem</vt:lpstr>
      <vt:lpstr>Erfassung von Nützlichkeitsmaßen</vt:lpstr>
      <vt:lpstr>Extrapolierung der Nützlichkeiten</vt:lpstr>
      <vt:lpstr>Übersicht</vt:lpstr>
      <vt:lpstr>Artikelmerkmale</vt:lpstr>
      <vt:lpstr>TF.IDF</vt:lpstr>
      <vt:lpstr>Inhaltsbasierte Nützlichkeitsschätzung (Filterung)</vt:lpstr>
      <vt:lpstr>Begrenzungen der inhaltsbasierten Filterung</vt:lpstr>
      <vt:lpstr>Nutzer-Nutzer kolloborative Filterung</vt:lpstr>
      <vt:lpstr>Ähnliche Nutzer: Distanzmaße</vt:lpstr>
      <vt:lpstr>PowerPoint Presentation</vt:lpstr>
      <vt:lpstr>Ähnliche Nutzer: Distanzmaße</vt:lpstr>
      <vt:lpstr>Korrelationskoeffizient</vt:lpstr>
      <vt:lpstr>Korrelationskoeffizient</vt:lpstr>
      <vt:lpstr>PowerPoint Presentation</vt:lpstr>
      <vt:lpstr>Bewertungsschätzungen</vt:lpstr>
      <vt:lpstr>Aufwand?</vt:lpstr>
      <vt:lpstr>Online Analytical Processing (OLAP)</vt:lpstr>
      <vt:lpstr>OLAP-Würfel</vt:lpstr>
      <vt:lpstr>OLAP Slicing</vt:lpstr>
      <vt:lpstr>OLAP Dicing</vt:lpstr>
      <vt:lpstr>OLAP Drill-down</vt:lpstr>
      <vt:lpstr>OLAP Pivoting</vt:lpstr>
      <vt:lpstr>Daten und Normalisierung</vt:lpstr>
      <vt:lpstr>Zusammenfassung</vt:lpstr>
      <vt:lpstr>Ausblick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1614</cp:revision>
  <cp:lastPrinted>2015-04-09T12:56:16Z</cp:lastPrinted>
  <dcterms:created xsi:type="dcterms:W3CDTF">2010-04-27T12:26:40Z</dcterms:created>
  <dcterms:modified xsi:type="dcterms:W3CDTF">2016-11-16T08:33:06Z</dcterms:modified>
</cp:coreProperties>
</file>