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1"/>
  </p:notesMasterIdLst>
  <p:handoutMasterIdLst>
    <p:handoutMasterId r:id="rId92"/>
  </p:handoutMasterIdLst>
  <p:sldIdLst>
    <p:sldId id="341" r:id="rId2"/>
    <p:sldId id="531" r:id="rId3"/>
    <p:sldId id="623" r:id="rId4"/>
    <p:sldId id="455" r:id="rId5"/>
    <p:sldId id="588" r:id="rId6"/>
    <p:sldId id="598" r:id="rId7"/>
    <p:sldId id="452" r:id="rId8"/>
    <p:sldId id="618" r:id="rId9"/>
    <p:sldId id="453" r:id="rId10"/>
    <p:sldId id="454" r:id="rId11"/>
    <p:sldId id="456" r:id="rId12"/>
    <p:sldId id="458" r:id="rId13"/>
    <p:sldId id="459" r:id="rId14"/>
    <p:sldId id="466" r:id="rId15"/>
    <p:sldId id="620" r:id="rId16"/>
    <p:sldId id="467" r:id="rId17"/>
    <p:sldId id="619" r:id="rId18"/>
    <p:sldId id="589" r:id="rId19"/>
    <p:sldId id="611" r:id="rId20"/>
    <p:sldId id="597" r:id="rId21"/>
    <p:sldId id="468" r:id="rId22"/>
    <p:sldId id="591" r:id="rId23"/>
    <p:sldId id="595" r:id="rId24"/>
    <p:sldId id="593" r:id="rId25"/>
    <p:sldId id="471" r:id="rId26"/>
    <p:sldId id="474" r:id="rId27"/>
    <p:sldId id="613" r:id="rId28"/>
    <p:sldId id="614" r:id="rId29"/>
    <p:sldId id="472" r:id="rId30"/>
    <p:sldId id="594" r:id="rId31"/>
    <p:sldId id="624" r:id="rId32"/>
    <p:sldId id="647" r:id="rId33"/>
    <p:sldId id="625" r:id="rId34"/>
    <p:sldId id="626" r:id="rId35"/>
    <p:sldId id="627" r:id="rId36"/>
    <p:sldId id="630" r:id="rId37"/>
    <p:sldId id="631" r:id="rId38"/>
    <p:sldId id="637" r:id="rId39"/>
    <p:sldId id="638" r:id="rId40"/>
    <p:sldId id="639" r:id="rId41"/>
    <p:sldId id="644" r:id="rId42"/>
    <p:sldId id="645" r:id="rId43"/>
    <p:sldId id="632" r:id="rId44"/>
    <p:sldId id="646" r:id="rId45"/>
    <p:sldId id="641" r:id="rId46"/>
    <p:sldId id="642" r:id="rId47"/>
    <p:sldId id="648" r:id="rId48"/>
    <p:sldId id="649" r:id="rId49"/>
    <p:sldId id="650" r:id="rId50"/>
    <p:sldId id="651" r:id="rId51"/>
    <p:sldId id="652" r:id="rId52"/>
    <p:sldId id="653" r:id="rId53"/>
    <p:sldId id="654" r:id="rId54"/>
    <p:sldId id="655" r:id="rId55"/>
    <p:sldId id="684" r:id="rId56"/>
    <p:sldId id="685" r:id="rId57"/>
    <p:sldId id="656" r:id="rId58"/>
    <p:sldId id="657" r:id="rId59"/>
    <p:sldId id="658" r:id="rId60"/>
    <p:sldId id="659" r:id="rId61"/>
    <p:sldId id="660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70" r:id="rId71"/>
    <p:sldId id="671" r:id="rId72"/>
    <p:sldId id="672" r:id="rId73"/>
    <p:sldId id="673" r:id="rId74"/>
    <p:sldId id="674" r:id="rId75"/>
    <p:sldId id="675" r:id="rId76"/>
    <p:sldId id="682" r:id="rId77"/>
    <p:sldId id="676" r:id="rId78"/>
    <p:sldId id="677" r:id="rId79"/>
    <p:sldId id="678" r:id="rId80"/>
    <p:sldId id="679" r:id="rId81"/>
    <p:sldId id="680" r:id="rId82"/>
    <p:sldId id="681" r:id="rId83"/>
    <p:sldId id="689" r:id="rId84"/>
    <p:sldId id="693" r:id="rId85"/>
    <p:sldId id="690" r:id="rId86"/>
    <p:sldId id="691" r:id="rId87"/>
    <p:sldId id="692" r:id="rId88"/>
    <p:sldId id="683" r:id="rId89"/>
    <p:sldId id="616" r:id="rId9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FFFFCD"/>
    <a:srgbClr val="0E17FF"/>
    <a:srgbClr val="03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4"/>
    <p:restoredTop sz="94799"/>
  </p:normalViewPr>
  <p:slideViewPr>
    <p:cSldViewPr>
      <p:cViewPr varScale="1">
        <p:scale>
          <a:sx n="126" d="100"/>
          <a:sy n="126" d="100"/>
        </p:scale>
        <p:origin x="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1" Type="http://schemas.openxmlformats.org/officeDocument/2006/relationships/image" Target="../media/image42.wmf"/><Relationship Id="rId2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64.wmf"/><Relationship Id="rId3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0.wmf"/><Relationship Id="rId3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21.11.17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21.11.17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4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K-S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2D7D9A-39B4-489C-B8FC-8AC52D8C5A2B}" type="slidenum">
              <a:rPr lang="en-US" altLang="de-DE"/>
              <a:pPr/>
              <a:t>41</a:t>
            </a:fld>
            <a:endParaRPr lang="en-US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 dirty="0" err="1" smtClean="0">
                <a:latin typeface="Arial" charset="0"/>
              </a:rPr>
              <a:t>Zb</a:t>
            </a:r>
            <a:r>
              <a:rPr lang="en-US" altLang="de-DE" dirty="0" smtClean="0">
                <a:latin typeface="Arial" charset="0"/>
              </a:rPr>
              <a:t> </a:t>
            </a:r>
            <a:r>
              <a:rPr lang="en-US" altLang="de-DE" dirty="0" err="1" smtClean="0">
                <a:latin typeface="Arial" charset="0"/>
              </a:rPr>
              <a:t>geringer</a:t>
            </a:r>
            <a:r>
              <a:rPr lang="en-US" altLang="de-DE" dirty="0" smtClean="0">
                <a:latin typeface="Arial" charset="0"/>
              </a:rPr>
              <a:t> </a:t>
            </a:r>
            <a:r>
              <a:rPr lang="en-US" altLang="de-DE" dirty="0" err="1" smtClean="0">
                <a:latin typeface="Arial" charset="0"/>
              </a:rPr>
              <a:t>stichprobenumfang</a:t>
            </a:r>
            <a:endParaRPr lang="en-US" alt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4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67974-84F3-4932-9759-BB140FB8B17C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57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Vermeiden, diskutieren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5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Modalwert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Wert auf x-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Verteilungskurve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absolutes Maximum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annimmt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80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Verhältnisdaten sind als Brüche darstellbar, echter Nullpunkt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6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3FF960-22B9-470A-8C70-881BA99FD624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61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Wahrscheinlichkeit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Ereignis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k-mal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eintritt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Zufallsexperiment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durchführt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2.wmf"/><Relationship Id="rId5" Type="http://schemas.openxmlformats.org/officeDocument/2006/relationships/image" Target="../media/image4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0.wmf"/><Relationship Id="rId8" Type="http://schemas.openxmlformats.org/officeDocument/2006/relationships/image" Target="../media/image4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4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59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6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6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7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7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592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Stichproben</a:t>
            </a:r>
            <a:r>
              <a:rPr lang="en-US" sz="2400" dirty="0" err="1">
                <a:solidFill>
                  <a:srgbClr val="0B05FF"/>
                </a:solidFill>
              </a:rPr>
              <a:t>einheit</a:t>
            </a:r>
            <a:r>
              <a:rPr lang="en-US" sz="2400" dirty="0"/>
              <a:t> </a:t>
            </a:r>
            <a:r>
              <a:rPr lang="en-US" sz="2400" dirty="0" err="1"/>
              <a:t>soll</a:t>
            </a:r>
            <a:r>
              <a:rPr lang="en-US" sz="2400" dirty="0"/>
              <a:t> </a:t>
            </a:r>
            <a:r>
              <a:rPr lang="en-US" sz="2400" dirty="0" err="1"/>
              <a:t>verwendet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Skalierung</a:t>
            </a:r>
            <a:r>
              <a:rPr lang="en-US" dirty="0" smtClean="0"/>
              <a:t>/</a:t>
            </a:r>
            <a:r>
              <a:rPr lang="en-US" dirty="0" err="1" smtClean="0"/>
              <a:t>Normalisierung</a:t>
            </a:r>
            <a:r>
              <a:rPr lang="en-US" dirty="0" smtClean="0"/>
              <a:t> der </a:t>
            </a:r>
            <a:r>
              <a:rPr lang="en-US" dirty="0" err="1" smtClean="0"/>
              <a:t>Daten</a:t>
            </a:r>
            <a:r>
              <a:rPr lang="en-US" dirty="0" smtClean="0"/>
              <a:t>?</a:t>
            </a:r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räumliche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Aufteilung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Fläche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Beprobung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zeitliche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 smtClean="0"/>
              <a:t>Was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angemessene</a:t>
            </a:r>
            <a:r>
              <a:rPr lang="en-US" dirty="0" smtClean="0"/>
              <a:t> </a:t>
            </a:r>
            <a:r>
              <a:rPr lang="en-US" dirty="0" err="1" smtClean="0"/>
              <a:t>Intervalle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Planung von Auswerte-Untersuchungen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Erhebung</a:t>
            </a:r>
            <a:r>
              <a:rPr lang="en-US" altLang="de-DE" dirty="0" smtClean="0"/>
              <a:t> von </a:t>
            </a:r>
            <a:r>
              <a:rPr lang="en-US" altLang="de-DE" dirty="0" err="1" smtClean="0"/>
              <a:t>Stichproben</a:t>
            </a:r>
            <a:endParaRPr lang="en-US" altLang="de-DE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2800" dirty="0" err="1"/>
              <a:t>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 smtClean="0"/>
              <a:t>z.B</a:t>
            </a:r>
            <a:r>
              <a:rPr lang="en-US" altLang="de-DE" dirty="0" smtClean="0"/>
              <a:t>. </a:t>
            </a:r>
            <a:r>
              <a:rPr lang="en-US" altLang="de-DE" dirty="0" err="1" smtClean="0"/>
              <a:t>wiederholte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Messungen</a:t>
            </a:r>
            <a:r>
              <a:rPr lang="en-US" altLang="de-DE" dirty="0" smtClean="0"/>
              <a:t> am </a:t>
            </a:r>
            <a:r>
              <a:rPr lang="en-US" altLang="de-DE" dirty="0" err="1" smtClean="0"/>
              <a:t>gleichen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Versuchsobjekt</a:t>
            </a:r>
            <a:r>
              <a:rPr lang="en-US" altLang="de-DE" dirty="0" smtClean="0"/>
              <a:t> </a:t>
            </a:r>
          </a:p>
          <a:p>
            <a:pPr lvl="1" eaLnBrk="1" hangingPunct="1"/>
            <a:r>
              <a:rPr lang="en-US" altLang="de-DE" dirty="0" err="1" smtClean="0"/>
              <a:t>Stichprobe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zu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einem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Zeitpunkt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kann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Einfluss</a:t>
            </a:r>
            <a:r>
              <a:rPr lang="en-US" altLang="de-DE" dirty="0" smtClean="0"/>
              <a:t> auf </a:t>
            </a:r>
            <a:r>
              <a:rPr lang="en-US" altLang="de-DE" dirty="0" err="1" smtClean="0"/>
              <a:t>Stichprobe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anderen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Zeitpunkts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haben</a:t>
            </a:r>
            <a:endParaRPr lang="en-US" altLang="de-DE" dirty="0" smtClean="0"/>
          </a:p>
          <a:p>
            <a:pPr eaLnBrk="1" hangingPunct="1"/>
            <a:r>
              <a:rPr lang="en-US" altLang="de-DE" sz="2800" dirty="0" err="1"/>
              <a:t>Unverbundene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 smtClean="0"/>
              <a:t>Stichproben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haben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keinen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Einfluss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aufeinander</a:t>
            </a:r>
            <a:endParaRPr lang="en-US" altLang="de-DE" dirty="0" smtClean="0"/>
          </a:p>
          <a:p>
            <a:pPr lvl="1" eaLnBrk="1" hangingPunct="1"/>
            <a:r>
              <a:rPr lang="en-US" altLang="de-DE" dirty="0" err="1" smtClean="0"/>
              <a:t>z.B</a:t>
            </a:r>
            <a:r>
              <a:rPr lang="en-US" altLang="de-DE" dirty="0" smtClean="0"/>
              <a:t>. </a:t>
            </a:r>
            <a:r>
              <a:rPr lang="en-US" altLang="de-DE" dirty="0" err="1" smtClean="0"/>
              <a:t>unterschiedliche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Populationen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Vergleich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unterschiedlicher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Objekte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825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Merkmale</a:t>
            </a:r>
            <a:r>
              <a:rPr lang="en-US" altLang="de-DE" dirty="0" smtClean="0"/>
              <a:t> / </a:t>
            </a:r>
            <a:r>
              <a:rPr lang="en-US" altLang="de-DE" dirty="0" err="1" smtClean="0"/>
              <a:t>Variablen</a:t>
            </a:r>
            <a:endParaRPr lang="en-US" altLang="de-D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978"/>
            <a:ext cx="8229600" cy="4968875"/>
          </a:xfrm>
        </p:spPr>
        <p:txBody>
          <a:bodyPr>
            <a:normAutofit/>
          </a:bodyPr>
          <a:lstStyle/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marL="457188" lvl="1" indent="0" eaLnBrk="1" hangingPunct="1">
              <a:buNone/>
            </a:pPr>
            <a:r>
              <a:rPr lang="en-US" altLang="de-DE" sz="2200" dirty="0" err="1"/>
              <a:t>Experimente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werden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normalerweise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gestaltet</a:t>
            </a:r>
            <a:r>
              <a:rPr lang="en-US" altLang="de-DE" sz="2200" dirty="0"/>
              <a:t>, um den </a:t>
            </a:r>
            <a:r>
              <a:rPr lang="en-US" altLang="de-DE" sz="2200" dirty="0" err="1"/>
              <a:t>Einfluss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oder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mehrerer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Faktoren</a:t>
            </a:r>
            <a:r>
              <a:rPr lang="en-US" altLang="de-DE" sz="2200" dirty="0"/>
              <a:t> auf </a:t>
            </a:r>
            <a:r>
              <a:rPr lang="en-US" altLang="de-DE" sz="2200" dirty="0" err="1"/>
              <a:t>eine</a:t>
            </a:r>
            <a:r>
              <a:rPr lang="en-US" altLang="de-DE" sz="2200" dirty="0"/>
              <a:t> Variable </a:t>
            </a:r>
            <a:r>
              <a:rPr lang="en-US" altLang="de-DE" sz="2200" dirty="0" err="1"/>
              <a:t>zu</a:t>
            </a:r>
            <a:r>
              <a:rPr lang="en-US" altLang="de-DE" sz="2200" dirty="0"/>
              <a:t> </a:t>
            </a:r>
            <a:r>
              <a:rPr lang="en-US" altLang="de-DE" sz="2200" dirty="0" err="1"/>
              <a:t>untersuchen</a:t>
            </a:r>
            <a:endParaRPr lang="en-US" altLang="de-DE" sz="2200" dirty="0"/>
          </a:p>
        </p:txBody>
      </p:sp>
      <p:pic>
        <p:nvPicPr>
          <p:cNvPr id="2" name="Picture 1" descr="Bildschirmfoto 2015-02-21 um 15.2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" y="1268760"/>
            <a:ext cx="7092280" cy="22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Systematischer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Fehler</a:t>
            </a:r>
            <a:r>
              <a:rPr lang="en-US" altLang="de-DE" dirty="0" smtClean="0"/>
              <a:t>/Trend (Bias)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/>
              <a:t>Auftretender, meist störender systematischer Effekt mit einer Grundtendenz, so dass Werte von den wahren Ergebnissen abweichen</a:t>
            </a:r>
          </a:p>
          <a:p>
            <a:r>
              <a:rPr lang="en-US" altLang="de-DE" sz="2400" dirty="0" err="1"/>
              <a:t>Beispiele</a:t>
            </a:r>
            <a:endParaRPr lang="en-US" altLang="de-DE" sz="2400" dirty="0"/>
          </a:p>
          <a:p>
            <a:pPr lvl="1"/>
            <a:r>
              <a:rPr lang="en-US" altLang="de-DE" sz="2200" dirty="0" err="1"/>
              <a:t>Schätzung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Fischpopulationen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mit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Netzen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bestimmten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Maschenweite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kleine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Fische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können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immer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entkommen</a:t>
            </a:r>
            <a:r>
              <a:rPr lang="en-US" altLang="de-DE" sz="2200" dirty="0"/>
              <a:t> </a:t>
            </a:r>
          </a:p>
          <a:p>
            <a:pPr lvl="1"/>
            <a:r>
              <a:rPr lang="en-US" altLang="de-DE" sz="2200" dirty="0" err="1"/>
              <a:t>Fangen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Säugetieren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Individuen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</a:t>
            </a:r>
            <a:br>
              <a:rPr lang="en-US" altLang="de-DE" sz="2200" dirty="0"/>
            </a:br>
            <a:r>
              <a:rPr lang="en-US" altLang="de-DE" sz="2200" dirty="0"/>
              <a:t>“trap happy”,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“trap shy”</a:t>
            </a:r>
          </a:p>
        </p:txBody>
      </p:sp>
    </p:spTree>
    <p:extLst>
      <p:ext uri="{BB962C8B-B14F-4D97-AF65-F5344CB8AC3E}">
        <p14:creationId xmlns:p14="http://schemas.microsoft.com/office/powerpoint/2010/main" val="1900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Lagemaße</a:t>
            </a:r>
            <a:r>
              <a:rPr lang="en-US" altLang="de-DE" dirty="0" smtClean="0"/>
              <a:t> - </a:t>
            </a:r>
            <a:r>
              <a:rPr lang="en-US" altLang="de-DE" dirty="0" err="1" smtClean="0"/>
              <a:t>Mittelwerte</a:t>
            </a:r>
            <a:endParaRPr lang="en-US" altLang="de-DE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52208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2400" dirty="0" err="1"/>
              <a:t>Arithmetisches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Geometrisches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lvl="1" eaLnBrk="1" hangingPunct="1"/>
            <a:endParaRPr lang="en-US" altLang="de-DE" sz="2000" dirty="0"/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Harmonisches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880443"/>
            <a:ext cx="4305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0" y="2938140"/>
            <a:ext cx="3251200" cy="85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7895" y="2539110"/>
            <a:ext cx="298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Das </a:t>
            </a:r>
            <a:r>
              <a:rPr lang="en-US" sz="1100" dirty="0" err="1">
                <a:solidFill>
                  <a:srgbClr val="0305FF"/>
                </a:solidFill>
              </a:rPr>
              <a:t>geometrische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Mittel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zweier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Zahlen</a:t>
            </a:r>
            <a:r>
              <a:rPr lang="en-US" sz="1100" dirty="0">
                <a:solidFill>
                  <a:srgbClr val="0305FF"/>
                </a:solidFill>
              </a:rPr>
              <a:t> a und b </a:t>
            </a:r>
            <a:r>
              <a:rPr lang="en-US" sz="1100" dirty="0" err="1">
                <a:solidFill>
                  <a:srgbClr val="0305FF"/>
                </a:solidFill>
              </a:rPr>
              <a:t>liefert</a:t>
            </a:r>
            <a:r>
              <a:rPr lang="en-US" sz="1100" dirty="0">
                <a:solidFill>
                  <a:srgbClr val="0305FF"/>
                </a:solidFill>
              </a:rPr>
              <a:t> die </a:t>
            </a:r>
            <a:r>
              <a:rPr lang="en-US" sz="1100" dirty="0" err="1">
                <a:solidFill>
                  <a:srgbClr val="0305FF"/>
                </a:solidFill>
              </a:rPr>
              <a:t>Seitenlänge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eines</a:t>
            </a:r>
            <a:r>
              <a:rPr lang="en-US" sz="1100" dirty="0">
                <a:solidFill>
                  <a:srgbClr val="0305FF"/>
                </a:solidFill>
              </a:rPr>
              <a:t> Quadrates, das den </a:t>
            </a:r>
            <a:r>
              <a:rPr lang="en-US" sz="1100" dirty="0" err="1">
                <a:solidFill>
                  <a:srgbClr val="0305FF"/>
                </a:solidFill>
              </a:rPr>
              <a:t>gleichen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Flächeninhalt</a:t>
            </a:r>
            <a:r>
              <a:rPr lang="en-US" sz="1100" dirty="0">
                <a:solidFill>
                  <a:srgbClr val="0305FF"/>
                </a:solidFill>
              </a:rPr>
              <a:t> hat </a:t>
            </a:r>
            <a:r>
              <a:rPr lang="en-US" sz="1100" dirty="0" err="1">
                <a:solidFill>
                  <a:srgbClr val="0305FF"/>
                </a:solidFill>
              </a:rPr>
              <a:t>wie</a:t>
            </a:r>
            <a:r>
              <a:rPr lang="en-US" sz="1100" dirty="0">
                <a:solidFill>
                  <a:srgbClr val="0305FF"/>
                </a:solidFill>
              </a:rPr>
              <a:t> das </a:t>
            </a:r>
            <a:r>
              <a:rPr lang="en-US" sz="1100" dirty="0" err="1">
                <a:solidFill>
                  <a:srgbClr val="0305FF"/>
                </a:solidFill>
              </a:rPr>
              <a:t>Rechteck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</a:t>
            </a:r>
            <a:r>
              <a:rPr lang="en-US" sz="1100" dirty="0">
                <a:solidFill>
                  <a:srgbClr val="0305FF"/>
                </a:solidFill>
              </a:rPr>
              <a:t> den </a:t>
            </a:r>
            <a:r>
              <a:rPr lang="en-US" sz="1100" dirty="0" err="1">
                <a:solidFill>
                  <a:srgbClr val="0305FF"/>
                </a:solidFill>
              </a:rPr>
              <a:t>Seitenlängen</a:t>
            </a:r>
            <a:r>
              <a:rPr lang="en-US" sz="1100" dirty="0">
                <a:solidFill>
                  <a:srgbClr val="0305FF"/>
                </a:solidFill>
              </a:rPr>
              <a:t> a und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2" y="1078632"/>
            <a:ext cx="45085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0" y="4149080"/>
            <a:ext cx="27178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941168"/>
            <a:ext cx="27559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05264"/>
            <a:ext cx="674370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885" y="3331635"/>
            <a:ext cx="365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de-DE" sz="1200" dirty="0">
                <a:solidFill>
                  <a:srgbClr val="0305FF"/>
                </a:solidFill>
              </a:rPr>
              <a:t>Relevant </a:t>
            </a:r>
            <a:r>
              <a:rPr lang="en-US" altLang="de-DE" sz="1200" dirty="0" err="1">
                <a:solidFill>
                  <a:srgbClr val="0305FF"/>
                </a:solidFill>
              </a:rPr>
              <a:t>u.a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für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logarithmierte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Daten</a:t>
            </a:r>
            <a:r>
              <a:rPr lang="en-US" altLang="de-DE" sz="1200" dirty="0">
                <a:solidFill>
                  <a:srgbClr val="0305FF"/>
                </a:solidFill>
              </a:rPr>
              <a:t>, </a:t>
            </a:r>
            <a:br>
              <a:rPr lang="en-US" altLang="de-DE" sz="1200" dirty="0">
                <a:solidFill>
                  <a:srgbClr val="0305FF"/>
                </a:solidFill>
              </a:rPr>
            </a:br>
            <a:r>
              <a:rPr lang="en-US" altLang="de-DE" sz="1200" dirty="0" err="1">
                <a:solidFill>
                  <a:srgbClr val="0305FF"/>
                </a:solidFill>
              </a:rPr>
              <a:t>z.B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Populationswachstum</a:t>
            </a:r>
            <a:endParaRPr lang="en-US" alt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Visualisierung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1188562"/>
            <a:ext cx="6297701" cy="2749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6" y="4207914"/>
            <a:ext cx="62755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sz="3600" dirty="0" err="1"/>
              <a:t>Weitere</a:t>
            </a:r>
            <a:r>
              <a:rPr lang="en-US" altLang="de-DE" sz="3600" dirty="0"/>
              <a:t> </a:t>
            </a:r>
            <a:r>
              <a:rPr lang="en-US" altLang="de-DE" sz="3600" dirty="0" err="1"/>
              <a:t>Lagemaße</a:t>
            </a:r>
            <a:endParaRPr lang="en-US" altLang="de-DE" sz="3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800" dirty="0">
                <a:solidFill>
                  <a:srgbClr val="0B05FF"/>
                </a:solidFill>
              </a:rPr>
              <a:t>Median</a:t>
            </a:r>
            <a:r>
              <a:rPr lang="en-US" altLang="de-DE" sz="2800" dirty="0"/>
              <a:t> (der Wert, der </a:t>
            </a:r>
            <a:r>
              <a:rPr lang="en-US" altLang="de-DE" sz="2800" dirty="0" err="1"/>
              <a:t>bei</a:t>
            </a:r>
            <a:r>
              <a:rPr lang="en-US" altLang="de-DE" sz="2800" dirty="0"/>
              <a:t> </a:t>
            </a:r>
            <a:r>
              <a:rPr lang="en-US" altLang="de-DE" sz="2800" dirty="0" err="1"/>
              <a:t>einer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Auflistung</a:t>
            </a:r>
            <a:r>
              <a:rPr lang="en-US" altLang="de-DE" sz="2800" dirty="0"/>
              <a:t> von </a:t>
            </a:r>
            <a:r>
              <a:rPr lang="en-US" altLang="de-DE" sz="2800" dirty="0" err="1"/>
              <a:t>Zahlenwerten</a:t>
            </a:r>
            <a:r>
              <a:rPr lang="en-US" altLang="de-DE" sz="2800" dirty="0"/>
              <a:t> in der </a:t>
            </a:r>
            <a:r>
              <a:rPr lang="en-US" altLang="de-DE" sz="2800" dirty="0" err="1"/>
              <a:t>Mitte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steht</a:t>
            </a:r>
            <a:r>
              <a:rPr lang="en-US" altLang="de-DE" sz="2800" dirty="0"/>
              <a:t>)</a:t>
            </a:r>
          </a:p>
          <a:p>
            <a:pPr lvl="1">
              <a:buNone/>
            </a:pPr>
            <a:r>
              <a:rPr lang="de-DE" dirty="0"/>
              <a:t>4, 1, 37, 2, </a:t>
            </a:r>
            <a:r>
              <a:rPr lang="de-DE" dirty="0" smtClean="0"/>
              <a:t>1  </a:t>
            </a:r>
            <a:r>
              <a:rPr lang="de-DE" dirty="0" smtClean="0">
                <a:sym typeface="Wingdings" panose="05000000000000000000" pitchFamily="2" charset="2"/>
              </a:rPr>
              <a:t> Median = 2 (1, 1, 2, 4, 37)</a:t>
            </a:r>
            <a:endParaRPr lang="en-US" altLang="de-DE" dirty="0" smtClean="0"/>
          </a:p>
          <a:p>
            <a:pPr eaLnBrk="1" hangingPunct="1"/>
            <a:r>
              <a:rPr lang="en-US" altLang="de-DE" sz="2800" dirty="0" err="1">
                <a:solidFill>
                  <a:srgbClr val="0B05FF"/>
                </a:solidFill>
              </a:rPr>
              <a:t>Modalwert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 eaLnBrk="1" hangingPunct="1">
              <a:buNone/>
            </a:pPr>
            <a:r>
              <a:rPr lang="en-US" altLang="de-DE" dirty="0" smtClean="0"/>
              <a:t>2, 2, 3, 5, 5, 5, 9, 9, 15</a:t>
            </a:r>
          </a:p>
          <a:p>
            <a:r>
              <a:rPr lang="en-US" altLang="de-DE" sz="2800" dirty="0" err="1">
                <a:solidFill>
                  <a:srgbClr val="0B05FF"/>
                </a:solidFill>
              </a:rPr>
              <a:t>Quantil</a:t>
            </a:r>
            <a:r>
              <a:rPr lang="en-US" altLang="de-DE" sz="2800" dirty="0">
                <a:solidFill>
                  <a:srgbClr val="0B05FF"/>
                </a:solidFill>
              </a:rPr>
              <a:t>, </a:t>
            </a:r>
            <a:r>
              <a:rPr lang="en-US" altLang="de-DE" sz="2800" dirty="0" err="1">
                <a:solidFill>
                  <a:srgbClr val="0B05FF"/>
                </a:solidFill>
              </a:rPr>
              <a:t>Quartil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eordnete</a:t>
            </a:r>
            <a:r>
              <a:rPr lang="en-US" dirty="0" smtClean="0"/>
              <a:t> </a:t>
            </a:r>
            <a:r>
              <a:rPr lang="en-US" dirty="0" err="1"/>
              <a:t>Reihe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der </a:t>
            </a:r>
            <a:r>
              <a:rPr lang="en-US" dirty="0" err="1" smtClean="0"/>
              <a:t>Merkmalsaus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prägungen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wird</a:t>
            </a:r>
            <a:r>
              <a:rPr lang="en-US" dirty="0" smtClean="0"/>
              <a:t> in </a:t>
            </a:r>
            <a:r>
              <a:rPr lang="en-US" dirty="0" err="1" smtClean="0"/>
              <a:t>gleichgroße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Teile</a:t>
            </a:r>
            <a:r>
              <a:rPr lang="en-US" dirty="0" smtClean="0"/>
              <a:t> </a:t>
            </a:r>
            <a:r>
              <a:rPr lang="en-US" dirty="0" err="1"/>
              <a:t>zerlegt</a:t>
            </a:r>
            <a:r>
              <a:rPr lang="en-US" dirty="0"/>
              <a:t> </a:t>
            </a:r>
            <a:endParaRPr lang="en-US" dirty="0" smtClean="0"/>
          </a:p>
          <a:p>
            <a:pPr marL="457188" lvl="1" indent="0">
              <a:buNone/>
            </a:pPr>
            <a:r>
              <a:rPr lang="en-US" altLang="de-DE" dirty="0" err="1" smtClean="0"/>
              <a:t>Kumulierte</a:t>
            </a:r>
            <a:r>
              <a:rPr lang="en-US" altLang="de-DE" dirty="0" smtClean="0"/>
              <a:t> </a:t>
            </a:r>
            <a:br>
              <a:rPr lang="en-US" altLang="de-DE" dirty="0" smtClean="0"/>
            </a:br>
            <a:r>
              <a:rPr lang="en-US" altLang="de-DE" dirty="0" err="1" smtClean="0"/>
              <a:t>Häufigkeiten</a:t>
            </a:r>
            <a:endParaRPr lang="en-US" altLang="de-D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780930"/>
            <a:ext cx="4924276" cy="359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379" y="4391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Anwendungen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-1122"/>
          <a:stretch/>
        </p:blipFill>
        <p:spPr bwMode="auto">
          <a:xfrm>
            <a:off x="207572" y="836712"/>
            <a:ext cx="8756916" cy="50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leichschenkliges Dreieck 1"/>
          <p:cNvSpPr/>
          <p:nvPr/>
        </p:nvSpPr>
        <p:spPr>
          <a:xfrm>
            <a:off x="8344476" y="1484784"/>
            <a:ext cx="620012" cy="42484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5400000">
            <a:off x="7456966" y="46484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Informationsgehalt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1041" y="152636"/>
            <a:ext cx="7406640" cy="1008112"/>
          </a:xfrm>
        </p:spPr>
        <p:txBody>
          <a:bodyPr/>
          <a:lstStyle/>
          <a:p>
            <a:pPr algn="ctr"/>
            <a:r>
              <a:rPr lang="de-DE" dirty="0" smtClean="0"/>
              <a:t>Datentypen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Metrische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Intervall</a:t>
            </a:r>
            <a:r>
              <a:rPr lang="en-US" dirty="0"/>
              <a:t>- und </a:t>
            </a:r>
            <a:r>
              <a:rPr lang="en-US" dirty="0" err="1"/>
              <a:t>Verhältnisskala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0B05FF"/>
                </a:solidFill>
              </a:rPr>
              <a:t>Kardinalskala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/>
              <a:t>zusammengefasst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Merkmale</a:t>
            </a:r>
            <a:r>
              <a:rPr lang="en-US" dirty="0" smtClean="0"/>
              <a:t> </a:t>
            </a:r>
            <a:r>
              <a:rPr lang="en-US" dirty="0"/>
              <a:t>auf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0B05FF"/>
                </a:solidFill>
              </a:rPr>
              <a:t>metrisch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bezeichnet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Warenkorbanalyse</a:t>
            </a:r>
            <a:r>
              <a:rPr lang="en-US" dirty="0" smtClean="0"/>
              <a:t>: </a:t>
            </a:r>
            <a:r>
              <a:rPr lang="en-US" dirty="0" err="1" smtClean="0"/>
              <a:t>Kombinatorische</a:t>
            </a:r>
            <a:r>
              <a:rPr lang="en-US" dirty="0" smtClean="0"/>
              <a:t> Explosion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Operationen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</a:t>
            </a:r>
            <a:r>
              <a:rPr lang="en-US" sz="2400" dirty="0" err="1"/>
              <a:t>Potenzmengenverband</a:t>
            </a:r>
            <a:endParaRPr lang="en-US" sz="2400" dirty="0"/>
          </a:p>
          <a:p>
            <a:pPr lvl="1"/>
            <a:r>
              <a:rPr lang="en-US" sz="2000" dirty="0" err="1">
                <a:solidFill>
                  <a:srgbClr val="0B05FF"/>
                </a:solidFill>
              </a:rPr>
              <a:t>Verbesserung</a:t>
            </a:r>
            <a:r>
              <a:rPr lang="en-US" sz="2000" dirty="0">
                <a:solidFill>
                  <a:srgbClr val="0B05FF"/>
                </a:solidFill>
              </a:rPr>
              <a:t> </a:t>
            </a:r>
            <a:r>
              <a:rPr lang="en-US" sz="2000" dirty="0" err="1">
                <a:solidFill>
                  <a:srgbClr val="0B05FF"/>
                </a:solidFill>
              </a:rPr>
              <a:t>durch</a:t>
            </a:r>
            <a:r>
              <a:rPr lang="en-US" sz="2000" dirty="0">
                <a:solidFill>
                  <a:srgbClr val="0B05FF"/>
                </a:solidFill>
              </a:rPr>
              <a:t>:</a:t>
            </a:r>
          </a:p>
          <a:p>
            <a:pPr lvl="2"/>
            <a:r>
              <a:rPr lang="en-US" sz="2000" dirty="0" err="1"/>
              <a:t>Berechnung</a:t>
            </a:r>
            <a:r>
              <a:rPr lang="en-US" sz="2000" dirty="0"/>
              <a:t> von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Beschneidung</a:t>
            </a:r>
            <a:r>
              <a:rPr lang="en-US" sz="2000" dirty="0"/>
              <a:t> des </a:t>
            </a:r>
            <a:r>
              <a:rPr lang="en-US" sz="2000" dirty="0" err="1"/>
              <a:t>Suchraums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B05FF"/>
                </a:solidFill>
              </a:rPr>
              <a:t>Pruning</a:t>
            </a:r>
            <a:r>
              <a:rPr lang="en-US" sz="2000" dirty="0"/>
              <a:t>) </a:t>
            </a:r>
            <a:r>
              <a:rPr lang="mr-IN" sz="2000" dirty="0"/>
              <a:t>…</a:t>
            </a:r>
            <a:endParaRPr lang="en-US" sz="2000" dirty="0"/>
          </a:p>
          <a:p>
            <a:pPr lvl="2"/>
            <a:r>
              <a:rPr lang="mr-IN" sz="2000" dirty="0"/>
              <a:t>…</a:t>
            </a:r>
            <a:r>
              <a:rPr lang="de-DE" sz="2000" dirty="0"/>
              <a:t> </a:t>
            </a:r>
            <a:r>
              <a:rPr lang="en-US" sz="2000" dirty="0"/>
              <a:t>und </a:t>
            </a:r>
            <a:r>
              <a:rPr lang="en-US" sz="2000" dirty="0" err="1"/>
              <a:t>anschließender</a:t>
            </a:r>
            <a:r>
              <a:rPr lang="en-US" sz="2000" dirty="0"/>
              <a:t> </a:t>
            </a:r>
            <a:r>
              <a:rPr lang="en-US" sz="2000" dirty="0" err="1"/>
              <a:t>Bestimmung</a:t>
            </a:r>
            <a:r>
              <a:rPr lang="en-US" sz="2000" dirty="0"/>
              <a:t> von </a:t>
            </a:r>
            <a:r>
              <a:rPr lang="en-US" sz="2000" dirty="0" err="1"/>
              <a:t>Assoziationsregeln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Betrachtungen</a:t>
            </a:r>
            <a:r>
              <a:rPr lang="en-US" sz="2000" dirty="0"/>
              <a:t> </a:t>
            </a:r>
            <a:r>
              <a:rPr lang="en-US" sz="2000" dirty="0" err="1"/>
              <a:t>aller</a:t>
            </a:r>
            <a:r>
              <a:rPr lang="en-US" sz="2000" dirty="0"/>
              <a:t> </a:t>
            </a:r>
            <a:r>
              <a:rPr lang="en-US" sz="2000" dirty="0" err="1"/>
              <a:t>binären</a:t>
            </a:r>
            <a:r>
              <a:rPr lang="en-US" sz="2000" dirty="0"/>
              <a:t> </a:t>
            </a:r>
            <a:r>
              <a:rPr lang="en-US" sz="2000" dirty="0" err="1"/>
              <a:t>Partitionierungen</a:t>
            </a:r>
            <a:r>
              <a:rPr lang="en-US" sz="2000" dirty="0"/>
              <a:t> der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Aber: Join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jede</a:t>
            </a:r>
            <a:r>
              <a:rPr lang="en-US" sz="2200" dirty="0"/>
              <a:t> </a:t>
            </a:r>
            <a:r>
              <a:rPr lang="en-US" sz="2200" dirty="0" err="1"/>
              <a:t>Ebene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 err="1">
                <a:sym typeface="Wingdings"/>
              </a:rPr>
              <a:t>Jeder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mit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jedem</a:t>
            </a:r>
            <a:endParaRPr lang="en-US" sz="2200" dirty="0"/>
          </a:p>
          <a:p>
            <a:pPr lvl="2"/>
            <a:r>
              <a:rPr lang="en-US" sz="1800" dirty="0" err="1"/>
              <a:t>Quadratischer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B05FF"/>
                </a:solidFill>
              </a:rPr>
              <a:t>Aufwand</a:t>
            </a:r>
            <a:r>
              <a:rPr lang="en-US" sz="1800" dirty="0"/>
              <a:t>!</a:t>
            </a:r>
          </a:p>
          <a:p>
            <a:pPr lvl="2"/>
            <a:r>
              <a:rPr lang="en-US" sz="1800" dirty="0" err="1"/>
              <a:t>Ist</a:t>
            </a:r>
            <a:r>
              <a:rPr lang="en-US" sz="1800" dirty="0"/>
              <a:t> das </a:t>
            </a:r>
            <a:r>
              <a:rPr lang="en-US" sz="1800" dirty="0" err="1"/>
              <a:t>wirklich</a:t>
            </a:r>
            <a:r>
              <a:rPr lang="en-US" sz="1800" dirty="0"/>
              <a:t> </a:t>
            </a:r>
            <a:r>
              <a:rPr lang="en-US" sz="1800" dirty="0" err="1"/>
              <a:t>handhabbar</a:t>
            </a:r>
            <a:r>
              <a:rPr lang="en-US" sz="1800" dirty="0"/>
              <a:t>?</a:t>
            </a:r>
          </a:p>
          <a:p>
            <a:pPr lvl="2"/>
            <a:r>
              <a:rPr lang="en-US" sz="1800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viele</a:t>
            </a:r>
            <a:r>
              <a:rPr lang="en-US" sz="1800" dirty="0"/>
              <a:t> </a:t>
            </a:r>
            <a:r>
              <a:rPr lang="en-US" sz="1800" dirty="0" err="1"/>
              <a:t>verschiedene</a:t>
            </a:r>
            <a:r>
              <a:rPr lang="en-US" sz="1800" dirty="0"/>
              <a:t> </a:t>
            </a:r>
            <a:r>
              <a:rPr lang="en-US" sz="1800" dirty="0" err="1"/>
              <a:t>Artikel</a:t>
            </a:r>
            <a:r>
              <a:rPr lang="en-US" sz="1800" dirty="0"/>
              <a:t> </a:t>
            </a:r>
            <a:r>
              <a:rPr lang="en-US" sz="1800" dirty="0" err="1"/>
              <a:t>vorkommen</a:t>
            </a:r>
            <a:r>
              <a:rPr lang="en-US" sz="1800" dirty="0"/>
              <a:t>!</a:t>
            </a:r>
          </a:p>
          <a:p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eventuell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analysieren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184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Kategoriale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nominalskalierte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 smtClean="0"/>
          </a:p>
          <a:p>
            <a:r>
              <a:rPr lang="en-US" dirty="0" err="1" smtClean="0"/>
              <a:t>ordinalskalierte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 smtClean="0"/>
          </a:p>
          <a:p>
            <a:r>
              <a:rPr lang="en-US" dirty="0" err="1" smtClean="0"/>
              <a:t>metrische</a:t>
            </a:r>
            <a:r>
              <a:rPr lang="en-US" dirty="0" smtClean="0"/>
              <a:t> </a:t>
            </a:r>
            <a:r>
              <a:rPr lang="en-US" dirty="0" err="1"/>
              <a:t>Variablen</a:t>
            </a:r>
            <a:r>
              <a:rPr lang="en-US" dirty="0"/>
              <a:t>, die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Ausprägungen</a:t>
            </a:r>
            <a:r>
              <a:rPr lang="en-US" dirty="0"/>
              <a:t> </a:t>
            </a:r>
            <a:r>
              <a:rPr lang="en-US" dirty="0" err="1" smtClean="0"/>
              <a:t>haben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nicht</a:t>
            </a:r>
            <a:r>
              <a:rPr lang="en-US" dirty="0" smtClean="0"/>
              <a:t> von </a:t>
            </a:r>
            <a:r>
              <a:rPr lang="en-US" dirty="0" err="1" smtClean="0"/>
              <a:t>allen</a:t>
            </a:r>
            <a:r>
              <a:rPr lang="en-US" dirty="0" smtClean="0"/>
              <a:t> </a:t>
            </a:r>
            <a:r>
              <a:rPr lang="en-US" dirty="0" err="1" smtClean="0"/>
              <a:t>Autoren</a:t>
            </a:r>
            <a:r>
              <a:rPr lang="en-US" dirty="0" smtClean="0"/>
              <a:t> </a:t>
            </a:r>
            <a:r>
              <a:rPr lang="en-US" dirty="0" err="1" smtClean="0"/>
              <a:t>unterstützt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Variablen</a:t>
            </a:r>
            <a:r>
              <a:rPr lang="en-US" dirty="0" smtClean="0"/>
              <a:t>, </a:t>
            </a:r>
            <a:r>
              <a:rPr lang="en-US" dirty="0"/>
              <a:t>die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Kategorisierung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ordinalskalierten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metrischen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 </a:t>
            </a:r>
            <a:r>
              <a:rPr lang="en-US" dirty="0" err="1"/>
              <a:t>entstanden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(</a:t>
            </a:r>
            <a:r>
              <a:rPr lang="en-US" dirty="0" err="1"/>
              <a:t>Beispiel</a:t>
            </a:r>
            <a:r>
              <a:rPr lang="en-US" dirty="0"/>
              <a:t>: Variable „</a:t>
            </a:r>
            <a:r>
              <a:rPr lang="en-US" dirty="0" err="1"/>
              <a:t>Einkommen</a:t>
            </a:r>
            <a:r>
              <a:rPr lang="en-US" dirty="0"/>
              <a:t>“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Kategorien</a:t>
            </a:r>
            <a:r>
              <a:rPr lang="en-US" dirty="0"/>
              <a:t> „500-999 €“, „1000-1499 €“ </a:t>
            </a:r>
            <a:r>
              <a:rPr lang="en-US" dirty="0" err="1"/>
              <a:t>usw</a:t>
            </a:r>
            <a:r>
              <a:rPr lang="en-US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Streuungsmaße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B05FF"/>
                </a:solidFill>
              </a:rPr>
              <a:t>Spannweite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Differenz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zugrunde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Mindestens</a:t>
            </a:r>
            <a:r>
              <a:rPr lang="en-US" dirty="0"/>
              <a:t> </a:t>
            </a:r>
            <a:r>
              <a:rPr lang="en-US" dirty="0" err="1"/>
              <a:t>Ordinaldaten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Varianz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Mittlere</a:t>
            </a:r>
            <a:r>
              <a:rPr lang="en-US" dirty="0"/>
              <a:t> </a:t>
            </a:r>
            <a:r>
              <a:rPr lang="en-US" dirty="0" err="1"/>
              <a:t>quadratische</a:t>
            </a:r>
            <a:r>
              <a:rPr lang="en-US" dirty="0"/>
              <a:t> </a:t>
            </a:r>
            <a:r>
              <a:rPr lang="en-US" dirty="0" err="1"/>
              <a:t>Abweichung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Datenwerte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arithmetischen</a:t>
            </a:r>
            <a:r>
              <a:rPr lang="en-US" dirty="0"/>
              <a:t> </a:t>
            </a:r>
            <a:r>
              <a:rPr lang="en-US" dirty="0" err="1"/>
              <a:t>Mittelwert</a:t>
            </a:r>
            <a:endParaRPr lang="en-US" dirty="0" smtClean="0"/>
          </a:p>
          <a:p>
            <a:pPr lvl="1"/>
            <a:r>
              <a:rPr lang="en-US" dirty="0" err="1"/>
              <a:t>Einheiten</a:t>
            </a:r>
            <a:r>
              <a:rPr lang="en-US" dirty="0"/>
              <a:t> </a:t>
            </a:r>
            <a:r>
              <a:rPr lang="en-US" dirty="0" err="1"/>
              <a:t>quadriert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Standardabweichung</a:t>
            </a:r>
            <a:r>
              <a:rPr lang="en-US" sz="2800" dirty="0">
                <a:solidFill>
                  <a:srgbClr val="0B05FF"/>
                </a:solidFill>
              </a:rPr>
              <a:t> </a:t>
            </a:r>
          </a:p>
          <a:p>
            <a:pPr lvl="1"/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Standardabweichung</a:t>
            </a:r>
            <a:r>
              <a:rPr lang="en-US" dirty="0"/>
              <a:t> </a:t>
            </a:r>
            <a:r>
              <a:rPr lang="en-US" dirty="0" err="1"/>
              <a:t>bezeichnet</a:t>
            </a:r>
            <a:r>
              <a:rPr lang="en-US" dirty="0"/>
              <a:t> man die </a:t>
            </a:r>
            <a:r>
              <a:rPr lang="en-US" dirty="0" err="1"/>
              <a:t>Wurzel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Varianz</a:t>
            </a:r>
            <a:endParaRPr lang="en-US" dirty="0" smtClean="0"/>
          </a:p>
          <a:p>
            <a:pPr lvl="1"/>
            <a:r>
              <a:rPr lang="en-US" dirty="0" err="1"/>
              <a:t>Streuungsmaß</a:t>
            </a:r>
            <a:r>
              <a:rPr lang="en-US" dirty="0"/>
              <a:t> </a:t>
            </a:r>
            <a:r>
              <a:rPr lang="en-US" dirty="0" err="1"/>
              <a:t>besitzt</a:t>
            </a:r>
            <a:r>
              <a:rPr lang="en-US" dirty="0"/>
              <a:t> </a:t>
            </a:r>
            <a:r>
              <a:rPr lang="en-US" dirty="0" err="1"/>
              <a:t>dieselbe</a:t>
            </a:r>
            <a:r>
              <a:rPr lang="en-US" dirty="0"/>
              <a:t> Einheit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Daten</a:t>
            </a:r>
            <a:r>
              <a:rPr lang="en-US" dirty="0"/>
              <a:t> und der </a:t>
            </a:r>
            <a:r>
              <a:rPr lang="en-US" dirty="0" err="1"/>
              <a:t>Mittelwert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4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</a:t>
            </a:r>
            <a:r>
              <a:rPr lang="en-US" dirty="0" err="1" smtClean="0"/>
              <a:t>Dateneigenschaften</a:t>
            </a:r>
            <a:endParaRPr lang="en-US" dirty="0"/>
          </a:p>
        </p:txBody>
      </p:sp>
      <p:pic>
        <p:nvPicPr>
          <p:cNvPr id="4" name="Content Placeholder 3" descr="Bildschirmfoto 2015-02-21 um 16.36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56" r="-281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7504" y="26369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Säulendiagramm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1328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Histogramm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Boxplot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320" y="51571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Scatterplot</a:t>
            </a:r>
          </a:p>
        </p:txBody>
      </p:sp>
    </p:spTree>
    <p:extLst>
      <p:ext uri="{BB962C8B-B14F-4D97-AF65-F5344CB8AC3E}">
        <p14:creationId xmlns:p14="http://schemas.microsoft.com/office/powerpoint/2010/main" val="1594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endParaRPr lang="en-US" dirty="0"/>
          </a:p>
        </p:txBody>
      </p:sp>
      <p:pic>
        <p:nvPicPr>
          <p:cNvPr id="4" name="Content Placeholder 3" descr="Bildschirmfoto 2015-02-21 um 16.27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2" b="-13578"/>
          <a:stretch/>
        </p:blipFill>
        <p:spPr>
          <a:xfrm>
            <a:off x="467544" y="1196752"/>
            <a:ext cx="8229600" cy="4422800"/>
          </a:xfrm>
        </p:spPr>
      </p:pic>
    </p:spTree>
    <p:extLst>
      <p:ext uri="{BB962C8B-B14F-4D97-AF65-F5344CB8AC3E}">
        <p14:creationId xmlns:p14="http://schemas.microsoft.com/office/powerpoint/2010/main" val="1595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</a:t>
            </a:r>
            <a:r>
              <a:rPr lang="en-US" dirty="0" err="1" smtClean="0"/>
              <a:t>Häufigkeiten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Histogramm</a:t>
            </a:r>
            <a:r>
              <a:rPr lang="en-US" dirty="0" smtClean="0"/>
              <a:t>: </a:t>
            </a:r>
            <a:r>
              <a:rPr lang="en-US" dirty="0" err="1" smtClean="0"/>
              <a:t>Zähler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Anzahl</a:t>
            </a:r>
            <a:r>
              <a:rPr lang="en-US" dirty="0" smtClean="0"/>
              <a:t> von </a:t>
            </a:r>
            <a:r>
              <a:rPr lang="en-US" dirty="0" err="1" smtClean="0"/>
              <a:t>Ausprägungen</a:t>
            </a:r>
            <a:endParaRPr lang="en-US" dirty="0" smtClean="0"/>
          </a:p>
          <a:p>
            <a:pPr lvl="1"/>
            <a:r>
              <a:rPr lang="en-US" dirty="0" err="1" smtClean="0"/>
              <a:t>Häufigkeitsverteilung</a:t>
            </a:r>
            <a:endParaRPr lang="en-US" dirty="0" smtClean="0"/>
          </a:p>
          <a:p>
            <a:r>
              <a:rPr lang="en-US" dirty="0" err="1" smtClean="0"/>
              <a:t>Normierung</a:t>
            </a:r>
            <a:r>
              <a:rPr lang="en-US" dirty="0" smtClean="0"/>
              <a:t> der </a:t>
            </a:r>
            <a:r>
              <a:rPr lang="en-US" dirty="0" err="1" smtClean="0"/>
              <a:t>Anzahlen</a:t>
            </a:r>
            <a:r>
              <a:rPr lang="en-US" dirty="0" smtClean="0"/>
              <a:t> auf [0, 1] (</a:t>
            </a:r>
            <a:r>
              <a:rPr lang="en-US" dirty="0" err="1" smtClean="0"/>
              <a:t>Skalierung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ergibt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B05FF"/>
                </a:solidFill>
              </a:rPr>
              <a:t>relative </a:t>
            </a:r>
            <a:r>
              <a:rPr lang="en-US" dirty="0" err="1" smtClean="0">
                <a:solidFill>
                  <a:srgbClr val="0B05FF"/>
                </a:solidFill>
              </a:rPr>
              <a:t>Häufigkeiten</a:t>
            </a:r>
            <a:endParaRPr lang="en-US" dirty="0" smtClean="0">
              <a:solidFill>
                <a:srgbClr val="0B05FF"/>
              </a:solidFill>
            </a:endParaRPr>
          </a:p>
          <a:p>
            <a:r>
              <a:rPr lang="en-US" dirty="0" err="1" smtClean="0"/>
              <a:t>Verteilung</a:t>
            </a:r>
            <a:r>
              <a:rPr lang="en-US" dirty="0" smtClean="0"/>
              <a:t> </a:t>
            </a:r>
            <a:r>
              <a:rPr lang="en-US" dirty="0" err="1" smtClean="0"/>
              <a:t>meist</a:t>
            </a:r>
            <a:r>
              <a:rPr lang="en-US" dirty="0" smtClean="0"/>
              <a:t> in </a:t>
            </a:r>
            <a:r>
              <a:rPr lang="en-US" dirty="0" err="1" smtClean="0"/>
              <a:t>Bezug</a:t>
            </a:r>
            <a:r>
              <a:rPr lang="en-US" dirty="0" smtClean="0"/>
              <a:t> auf relative </a:t>
            </a:r>
            <a:r>
              <a:rPr lang="en-US" dirty="0" err="1" smtClean="0"/>
              <a:t>Häufigkeiten</a:t>
            </a:r>
            <a:r>
              <a:rPr lang="en-US" dirty="0" smtClean="0"/>
              <a:t> </a:t>
            </a:r>
            <a:r>
              <a:rPr lang="en-US" dirty="0" err="1" smtClean="0"/>
              <a:t>betrachtet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Verteilungen</a:t>
            </a:r>
            <a:endParaRPr lang="en-US" altLang="de-DE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609" y="1196752"/>
            <a:ext cx="7781489" cy="4023360"/>
          </a:xfrm>
        </p:spPr>
        <p:txBody>
          <a:bodyPr/>
          <a:lstStyle/>
          <a:p>
            <a:pPr eaLnBrk="1" hangingPunct="1"/>
            <a:r>
              <a:rPr lang="en-US" altLang="de-DE" sz="2800" dirty="0" err="1"/>
              <a:t>Einige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Verteilungen</a:t>
            </a:r>
            <a:r>
              <a:rPr lang="en-US" altLang="de-DE" sz="2800" dirty="0"/>
              <a:t>, die </a:t>
            </a:r>
            <a:r>
              <a:rPr lang="en-US" altLang="de-DE" sz="2800" dirty="0" err="1"/>
              <a:t>natürlich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vorkommen</a:t>
            </a:r>
            <a:endParaRPr lang="en-US" altLang="de-DE" sz="2800" dirty="0"/>
          </a:p>
          <a:p>
            <a:pPr lvl="1"/>
            <a:r>
              <a:rPr lang="en-US" altLang="de-DE" dirty="0" err="1" smtClean="0"/>
              <a:t>Exponentialverteiltung</a:t>
            </a:r>
            <a:r>
              <a:rPr lang="en-US" altLang="de-DE" dirty="0" smtClean="0"/>
              <a:t> (</a:t>
            </a:r>
            <a:r>
              <a:rPr lang="en-US" altLang="de-DE" dirty="0" err="1" smtClean="0"/>
              <a:t>hatten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wir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schon</a:t>
            </a:r>
            <a:r>
              <a:rPr lang="en-US" altLang="de-DE" dirty="0" smtClean="0"/>
              <a:t>)</a:t>
            </a:r>
          </a:p>
          <a:p>
            <a:pPr lvl="2"/>
            <a:r>
              <a:rPr lang="en-US" altLang="de-DE" dirty="0" err="1" smtClean="0"/>
              <a:t>Städte</a:t>
            </a:r>
            <a:r>
              <a:rPr lang="en-US" altLang="de-DE" dirty="0" smtClean="0"/>
              <a:t> (nominal) </a:t>
            </a:r>
            <a:r>
              <a:rPr lang="en-US" altLang="de-DE" dirty="0" err="1" smtClean="0"/>
              <a:t>Anzahl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Einwohner</a:t>
            </a:r>
            <a:r>
              <a:rPr lang="en-US" altLang="de-DE" dirty="0" smtClean="0"/>
              <a:t> (</a:t>
            </a:r>
            <a:r>
              <a:rPr lang="en-US" altLang="de-DE" dirty="0" err="1" smtClean="0"/>
              <a:t>metrisch</a:t>
            </a:r>
            <a:r>
              <a:rPr lang="en-US" altLang="de-DE" dirty="0" smtClean="0"/>
              <a:t>)</a:t>
            </a:r>
          </a:p>
          <a:p>
            <a:pPr lvl="2"/>
            <a:r>
              <a:rPr lang="en-US" altLang="de-DE" dirty="0" err="1" smtClean="0"/>
              <a:t>Über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Einwohner</a:t>
            </a:r>
            <a:r>
              <a:rPr lang="en-US" altLang="de-DE" dirty="0"/>
              <a:t> </a:t>
            </a:r>
            <a:r>
              <a:rPr lang="en-US" altLang="de-DE" dirty="0" err="1" smtClean="0"/>
              <a:t>wird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Städte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sortierbar</a:t>
            </a:r>
            <a:endParaRPr lang="en-US" altLang="de-DE" dirty="0" smtClean="0"/>
          </a:p>
          <a:p>
            <a:pPr lvl="1"/>
            <a:r>
              <a:rPr lang="en-US" altLang="de-DE" dirty="0" err="1"/>
              <a:t>Binomialverteilung</a:t>
            </a:r>
            <a:endParaRPr lang="en-US" altLang="de-DE" dirty="0"/>
          </a:p>
          <a:p>
            <a:pPr lvl="1"/>
            <a:r>
              <a:rPr lang="en-US" altLang="de-DE" dirty="0" err="1" smtClean="0"/>
              <a:t>Normalverteilung</a:t>
            </a:r>
            <a:endParaRPr lang="en-US" altLang="de-DE" sz="2000" dirty="0"/>
          </a:p>
          <a:p>
            <a:endParaRPr lang="en-US" altLang="de-DE" sz="2800" dirty="0"/>
          </a:p>
          <a:p>
            <a:r>
              <a:rPr lang="en-US" altLang="de-DE" sz="2800" dirty="0" err="1"/>
              <a:t>Beschreibung</a:t>
            </a:r>
            <a:r>
              <a:rPr lang="en-US" altLang="de-DE" sz="2800" dirty="0"/>
              <a:t> </a:t>
            </a:r>
            <a:r>
              <a:rPr lang="en-US" altLang="de-DE" sz="2800" dirty="0" err="1"/>
              <a:t>durch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Funktion</a:t>
            </a:r>
            <a:endParaRPr lang="en-US" altLang="de-DE" sz="2800" dirty="0"/>
          </a:p>
          <a:p>
            <a:pPr marL="0" indent="0" eaLnBrk="1" hangingPunct="1">
              <a:buNone/>
            </a:pPr>
            <a:endParaRPr lang="en-US" alt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4" y="4911553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05FF"/>
                </a:solidFill>
              </a:rPr>
              <a:t>f :  </a:t>
            </a:r>
            <a:r>
              <a:rPr lang="en-US" sz="2400" dirty="0" err="1">
                <a:solidFill>
                  <a:srgbClr val="0B05FF"/>
                </a:solidFill>
              </a:rPr>
              <a:t>Grundmenge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>
                <a:solidFill>
                  <a:srgbClr val="0B05FF"/>
                </a:solidFill>
                <a:sym typeface="Wingdings"/>
              </a:rPr>
              <a:t>⟶ [0, 1]</a:t>
            </a:r>
            <a:endParaRPr lang="en-US" sz="2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Binomialverteilung</a:t>
            </a:r>
            <a:endParaRPr lang="en-US" altLang="de-DE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r>
              <a:rPr lang="en-US" altLang="de-DE" sz="2200" dirty="0"/>
              <a:t/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sz="2200" dirty="0"/>
          </a:p>
          <a:p>
            <a:pPr lvl="1" eaLnBrk="1" hangingPunct="1"/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  <a:b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0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419" y="5412913"/>
            <a:ext cx="2361583" cy="49253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𝛴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baseline="-25000" dirty="0">
                <a:solidFill>
                  <a:srgbClr val="FFFFFF"/>
                </a:solidFill>
                <a:latin typeface="Chalkduster"/>
                <a:cs typeface="+mn-cs"/>
              </a:rPr>
              <a:t>=0</a:t>
            </a:r>
            <a:r>
              <a:rPr lang="en-US" sz="2800" baseline="30000" dirty="0">
                <a:solidFill>
                  <a:srgbClr val="FFFFFF"/>
                </a:solidFill>
                <a:latin typeface="Chalkduster"/>
                <a:cs typeface="+mn-cs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B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p,n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1" y="5243681"/>
            <a:ext cx="606332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de-DE" sz="2400" dirty="0" err="1"/>
              <a:t>Wie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bestimmen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wir</a:t>
            </a:r>
            <a:r>
              <a:rPr lang="en-US" altLang="de-DE" sz="2400" dirty="0"/>
              <a:t> die relative </a:t>
            </a:r>
            <a:r>
              <a:rPr lang="en-US" altLang="de-DE" sz="2400" dirty="0" err="1"/>
              <a:t>Häufigkeit</a:t>
            </a:r>
            <a:r>
              <a:rPr lang="en-US" altLang="de-DE" sz="2400" dirty="0"/>
              <a:t>, </a:t>
            </a:r>
            <a:r>
              <a:rPr lang="en-US" altLang="de-DE" sz="2400" dirty="0" smtClean="0"/>
              <a:t/>
            </a:r>
            <a:br>
              <a:rPr lang="en-US" altLang="de-DE" sz="2400" dirty="0" smtClean="0"/>
            </a:br>
            <a:r>
              <a:rPr lang="en-US" altLang="de-DE" sz="2400" dirty="0" err="1" smtClean="0">
                <a:solidFill>
                  <a:srgbClr val="FF0000"/>
                </a:solidFill>
              </a:rPr>
              <a:t>bis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 err="1" smtClean="0">
                <a:solidFill>
                  <a:srgbClr val="FF0000"/>
                </a:solidFill>
              </a:rPr>
              <a:t>zu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 smtClean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106126"/>
            <a:ext cx="6063329" cy="40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Binomialverteilung</a:t>
            </a:r>
            <a:endParaRPr lang="en-US" altLang="de-DE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r>
              <a:rPr lang="en-US" altLang="de-DE" sz="2200" dirty="0"/>
              <a:t/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sz="2400" dirty="0" err="1"/>
              <a:t>Es</a:t>
            </a:r>
            <a:r>
              <a:rPr lang="en-US" sz="2400" dirty="0"/>
              <a:t> gilt: 𝛴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=0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p,n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= 1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7446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23888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Normalverteilung</a:t>
            </a:r>
            <a:endParaRPr lang="en-US" altLang="de-DE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Grundmenge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ℝ</a:t>
            </a:r>
            <a:endParaRPr lang="en-US" altLang="de-DE" dirty="0" smtClean="0"/>
          </a:p>
          <a:p>
            <a:pPr eaLnBrk="1" hangingPunct="1"/>
            <a:r>
              <a:rPr lang="en-US" altLang="de-DE" dirty="0" err="1" smtClean="0"/>
              <a:t>Lagemaß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Mittelwert</a:t>
            </a:r>
            <a:r>
              <a:rPr lang="en-US" altLang="de-DE" dirty="0" smtClean="0"/>
              <a:t> 𝜇</a:t>
            </a:r>
          </a:p>
          <a:p>
            <a:pPr eaLnBrk="1" hangingPunct="1"/>
            <a:r>
              <a:rPr lang="en-US" altLang="de-DE" dirty="0" err="1" smtClean="0"/>
              <a:t>Streuungsmaß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Varianz</a:t>
            </a:r>
            <a:r>
              <a:rPr lang="en-US" altLang="de-DE" dirty="0" smtClean="0"/>
              <a:t> 𝜎</a:t>
            </a:r>
            <a:r>
              <a:rPr lang="en-US" altLang="de-DE" baseline="30000" dirty="0" smtClean="0"/>
              <a:t>2</a:t>
            </a:r>
          </a:p>
          <a:p>
            <a:pPr eaLnBrk="1" hangingPunct="1"/>
            <a:r>
              <a:rPr lang="en-US" altLang="de-DE" dirty="0" err="1" smtClean="0"/>
              <a:t>Funktion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für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Häufigkeitsverteilung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wird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im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kontinuierlichen</a:t>
            </a:r>
            <a:r>
              <a:rPr lang="en-US" altLang="de-DE" dirty="0" smtClean="0"/>
              <a:t> Fall </a:t>
            </a:r>
            <a:br>
              <a:rPr lang="en-US" altLang="de-DE" dirty="0" smtClean="0"/>
            </a:br>
            <a:r>
              <a:rPr lang="en-US" altLang="de-DE" dirty="0" err="1" smtClean="0">
                <a:solidFill>
                  <a:srgbClr val="0B05FF"/>
                </a:solidFill>
              </a:rPr>
              <a:t>Dichtefunktion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err="1" smtClean="0"/>
              <a:t>genannt</a:t>
            </a:r>
            <a:r>
              <a:rPr lang="en-US" altLang="de-DE" dirty="0" smtClean="0"/>
              <a:t>:</a:t>
            </a:r>
            <a:endParaRPr lang="en-US" altLang="de-DE" dirty="0"/>
          </a:p>
          <a:p>
            <a:pPr marL="0" indent="0" eaLnBrk="1" hangingPunct="1">
              <a:buNone/>
            </a:pPr>
            <a:r>
              <a:rPr lang="en-US" altLang="de-DE" sz="4400" dirty="0"/>
              <a:t/>
            </a:r>
            <a:br>
              <a:rPr lang="en-US" altLang="de-DE" sz="4400" dirty="0"/>
            </a:br>
            <a:r>
              <a:rPr lang="en-US" altLang="de-DE" sz="4400" dirty="0"/>
              <a:t>   ∫ </a:t>
            </a:r>
            <a:r>
              <a:rPr lang="en-US" altLang="de-DE" dirty="0" smtClean="0"/>
              <a:t>𝜑</a:t>
            </a:r>
            <a:r>
              <a:rPr lang="en-US" altLang="de-DE" baseline="-25000" dirty="0" smtClean="0"/>
              <a:t>𝜇𝜎</a:t>
            </a:r>
            <a:r>
              <a:rPr lang="en-US" altLang="de-DE" baseline="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 smtClean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 smtClean="0"/>
              <a:t>= 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08104" y="173584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einer Normalverteilung sind Mittelwert und Median gleich</a:t>
            </a:r>
            <a:endParaRPr lang="de-DE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678" y="3182529"/>
            <a:ext cx="4896544" cy="31267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966" y="6130367"/>
            <a:ext cx="36004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05222" y="587727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endParaRPr lang="en-US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650" y="479715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5799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vereinfacht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allgemeiner</a:t>
            </a:r>
            <a:r>
              <a:rPr lang="en-US" dirty="0" smtClean="0"/>
              <a:t> </a:t>
            </a:r>
            <a:r>
              <a:rPr lang="en-US" dirty="0" err="1" smtClean="0"/>
              <a:t>Warenkorbanalyse</a:t>
            </a:r>
            <a:r>
              <a:rPr lang="en-US" dirty="0" smtClean="0"/>
              <a:t> </a:t>
            </a:r>
            <a:r>
              <a:rPr lang="en-US" dirty="0" err="1" smtClean="0"/>
              <a:t>erstmal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welche</a:t>
            </a:r>
            <a:endParaRPr lang="en-US" dirty="0" smtClean="0"/>
          </a:p>
          <a:p>
            <a:pPr lvl="1"/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>
                <a:solidFill>
                  <a:srgbClr val="0B05FF"/>
                </a:solidFill>
              </a:rPr>
              <a:t>Warenkorbtypen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zählt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br>
              <a:rPr lang="en-US" dirty="0" smtClean="0">
                <a:solidFill>
                  <a:srgbClr val="0B05FF"/>
                </a:solidFill>
              </a:rPr>
            </a:br>
            <a:r>
              <a:rPr lang="en-US" dirty="0" smtClean="0"/>
              <a:t>(</a:t>
            </a: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Artikelmengen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Nehmen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an, die </a:t>
            </a: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interessierenden</a:t>
            </a:r>
            <a:r>
              <a:rPr lang="en-US" dirty="0" smtClean="0"/>
              <a:t> </a:t>
            </a:r>
            <a:r>
              <a:rPr lang="en-US" dirty="0" err="1" smtClean="0"/>
              <a:t>Warenkorbtypen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vorgegeben</a:t>
            </a:r>
            <a:r>
              <a:rPr lang="en-US" dirty="0" smtClean="0"/>
              <a:t> (und gar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groß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Support- und </a:t>
            </a:r>
            <a:r>
              <a:rPr lang="en-US" dirty="0" err="1" smtClean="0"/>
              <a:t>Konfidenzberechnung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aufwendig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B05FF"/>
                </a:solidFill>
              </a:rPr>
              <a:t>Anzahl</a:t>
            </a:r>
            <a:r>
              <a:rPr lang="en-US" dirty="0" smtClean="0">
                <a:solidFill>
                  <a:srgbClr val="0B05FF"/>
                </a:solidFill>
              </a:rPr>
              <a:t> der </a:t>
            </a:r>
            <a:r>
              <a:rPr lang="en-US" dirty="0" err="1" smtClean="0">
                <a:solidFill>
                  <a:srgbClr val="0B05FF"/>
                </a:solidFill>
              </a:rPr>
              <a:t>Warenkörbe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zählt</a:t>
            </a:r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 smtClean="0">
                <a:solidFill>
                  <a:srgbClr val="0B05FF"/>
                </a:solidFill>
              </a:rPr>
              <a:t>Teilmenge</a:t>
            </a:r>
            <a:r>
              <a:rPr lang="en-US" dirty="0" smtClean="0">
                <a:solidFill>
                  <a:srgbClr val="0B05FF"/>
                </a:solidFill>
              </a:rPr>
              <a:t> der </a:t>
            </a:r>
            <a:r>
              <a:rPr lang="en-US" dirty="0" err="1" smtClean="0">
                <a:solidFill>
                  <a:srgbClr val="0B05FF"/>
                </a:solidFill>
              </a:rPr>
              <a:t>Warenkörbe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Support- und </a:t>
            </a:r>
            <a:r>
              <a:rPr lang="en-US" dirty="0" err="1" smtClean="0"/>
              <a:t>Konfidenzwerte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Gesamtmenge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>
                <a:solidFill>
                  <a:srgbClr val="0B05FF"/>
                </a:solidFill>
              </a:rPr>
              <a:t>Wie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groß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smtClean="0"/>
              <a:t>muss die </a:t>
            </a:r>
            <a:r>
              <a:rPr lang="en-US" dirty="0" err="1" smtClean="0"/>
              <a:t>Teilmenge</a:t>
            </a:r>
            <a:r>
              <a:rPr lang="en-US" dirty="0" smtClean="0"/>
              <a:t> sein, </a:t>
            </a:r>
            <a:br>
              <a:rPr lang="en-US" dirty="0" smtClean="0"/>
            </a:br>
            <a:r>
              <a:rPr lang="en-US" dirty="0" smtClean="0"/>
              <a:t>um </a:t>
            </a:r>
            <a:r>
              <a:rPr lang="en-US" dirty="0" err="1" smtClean="0"/>
              <a:t>Aussagen</a:t>
            </a:r>
            <a:r>
              <a:rPr lang="en-US" dirty="0" smtClean="0"/>
              <a:t> </a:t>
            </a:r>
            <a:r>
              <a:rPr lang="en-US" dirty="0" err="1" smtClean="0"/>
              <a:t>treffen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>
                <a:solidFill>
                  <a:srgbClr val="0B05FF"/>
                </a:solidFill>
              </a:rPr>
              <a:t>Welche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Teilmenge</a:t>
            </a:r>
            <a:r>
              <a:rPr lang="en-US" dirty="0" smtClean="0"/>
              <a:t>(n) </a:t>
            </a:r>
            <a:r>
              <a:rPr lang="en-US" dirty="0" err="1" smtClean="0"/>
              <a:t>auswählen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1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2" cy="503239"/>
          </a:xfrm>
        </p:spPr>
        <p:txBody>
          <a:bodyPr/>
          <a:lstStyle/>
          <a:p>
            <a:r>
              <a:rPr lang="en-US" dirty="0" err="1" smtClean="0"/>
              <a:t>Verteilung</a:t>
            </a:r>
            <a:r>
              <a:rPr lang="en-US" dirty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relative </a:t>
            </a:r>
            <a:r>
              <a:rPr lang="en-US" dirty="0" err="1" smtClean="0"/>
              <a:t>Häufigkeit</a:t>
            </a:r>
            <a:r>
              <a:rPr lang="en-US" dirty="0" smtClean="0"/>
              <a:t> von Wert(x) ≤ 𝛳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3" y="1268760"/>
            <a:ext cx="7270018" cy="4403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956376" y="5229200"/>
            <a:ext cx="360040" cy="360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𝛳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2" y="5733256"/>
            <a:ext cx="672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</a:t>
            </a:r>
            <a:r>
              <a:rPr lang="en-US" sz="2000" dirty="0" err="1"/>
              <a:t>Fläche</a:t>
            </a:r>
            <a:r>
              <a:rPr lang="en-US" sz="2000" dirty="0"/>
              <a:t> </a:t>
            </a:r>
            <a:r>
              <a:rPr lang="en-US" sz="2000" dirty="0" err="1"/>
              <a:t>unter</a:t>
            </a:r>
            <a:r>
              <a:rPr lang="en-US" sz="2000" dirty="0"/>
              <a:t> der </a:t>
            </a:r>
            <a:r>
              <a:rPr lang="en-US" sz="2000" dirty="0" err="1"/>
              <a:t>Häufigkeitsverteilung</a:t>
            </a:r>
            <a:r>
              <a:rPr lang="en-US" sz="2000" dirty="0"/>
              <a:t>                  von -∞ </a:t>
            </a:r>
            <a:r>
              <a:rPr lang="en-US" sz="2000" dirty="0" err="1"/>
              <a:t>bis</a:t>
            </a:r>
            <a:r>
              <a:rPr lang="en-US" sz="2000" dirty="0"/>
              <a:t> 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713" y="5302142"/>
            <a:ext cx="469900" cy="128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373216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531" y="-141022"/>
            <a:ext cx="648370" cy="1451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967" y="5514416"/>
            <a:ext cx="413395" cy="925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6178442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sog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olidFill>
                  <a:srgbClr val="0B05FF"/>
                </a:solidFill>
                <a:sym typeface="Wingdings"/>
              </a:rPr>
              <a:t>Verteilungsfunktion</a:t>
            </a:r>
            <a:endParaRPr lang="en-US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Von </a:t>
            </a:r>
            <a:r>
              <a:rPr lang="en-US" sz="2800" dirty="0" err="1"/>
              <a:t>relativen</a:t>
            </a:r>
            <a:r>
              <a:rPr lang="en-US" sz="2800" dirty="0"/>
              <a:t> </a:t>
            </a:r>
            <a:r>
              <a:rPr lang="en-US" sz="2800" dirty="0" err="1"/>
              <a:t>Häufigkeiten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Wahrscheinlichkeiten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5203824"/>
          </a:xfrm>
        </p:spPr>
        <p:txBody>
          <a:bodyPr/>
          <a:lstStyle/>
          <a:p>
            <a:r>
              <a:rPr lang="de-DE" sz="2400" dirty="0"/>
              <a:t>Übergang von relativen Häufigkeiten auf sog. Wahrscheinlichkeiten als Eigenschaften des Daten erzeugenden Prozesses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Johann Bernoulli </a:t>
            </a:r>
            <a:r>
              <a:rPr lang="de-DE" sz="2200" dirty="0"/>
              <a:t>(1667-1748) und </a:t>
            </a:r>
            <a:r>
              <a:rPr lang="de-DE" sz="2200" dirty="0">
                <a:solidFill>
                  <a:srgbClr val="FFC000"/>
                </a:solidFill>
              </a:rPr>
              <a:t>Pierre Laplace </a:t>
            </a:r>
            <a:r>
              <a:rPr lang="de-DE" sz="2200" dirty="0"/>
              <a:t>(1749-1822)</a:t>
            </a:r>
          </a:p>
          <a:p>
            <a:pPr lvl="1"/>
            <a:r>
              <a:rPr lang="de-DE" sz="2200" dirty="0"/>
              <a:t>Beispiel: Wahrscheinlichkeit, </a:t>
            </a:r>
            <a:br>
              <a:rPr lang="de-DE" sz="2200" dirty="0"/>
            </a:br>
            <a:r>
              <a:rPr lang="de-DE" sz="2200" dirty="0">
                <a:solidFill>
                  <a:srgbClr val="0B05FF"/>
                </a:solidFill>
              </a:rPr>
              <a:t>männlich zu sein, wenn man ≥400,000 Euro verdient</a:t>
            </a:r>
          </a:p>
          <a:p>
            <a:pPr lvl="1"/>
            <a:r>
              <a:rPr lang="de-DE" sz="2200" dirty="0">
                <a:solidFill>
                  <a:srgbClr val="FF0000"/>
                </a:solidFill>
              </a:rPr>
              <a:t>Aber: </a:t>
            </a:r>
            <a:r>
              <a:rPr lang="de-DE" sz="2200" dirty="0"/>
              <a:t>Auch bei großen Datenmengen wird die Wahrscheinlichkeit für eine Eigenschaft des die Daten generierenden Prozesses offensichtlich durch </a:t>
            </a:r>
            <a:br>
              <a:rPr lang="de-DE" sz="2200" dirty="0"/>
            </a:br>
            <a:r>
              <a:rPr lang="de-DE" sz="2200" dirty="0">
                <a:solidFill>
                  <a:srgbClr val="FF0000"/>
                </a:solidFill>
              </a:rPr>
              <a:t>#günstige Fälle / #mögliche Fälle nur sehr grob geschätzt</a:t>
            </a:r>
          </a:p>
          <a:p>
            <a:r>
              <a:rPr lang="de-DE" sz="2400" dirty="0"/>
              <a:t>Betrachtung des Grenzfalles: </a:t>
            </a:r>
            <a:r>
              <a:rPr lang="de-DE" sz="2400" dirty="0">
                <a:solidFill>
                  <a:srgbClr val="0B05FF"/>
                </a:solidFill>
              </a:rPr>
              <a:t>#mögliche Fälle ⟶ ∞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Richard von </a:t>
            </a:r>
            <a:r>
              <a:rPr lang="de-DE" sz="2200" dirty="0" err="1">
                <a:solidFill>
                  <a:srgbClr val="FFC000"/>
                </a:solidFill>
              </a:rPr>
              <a:t>Mises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/>
              <a:t>(ca. 1883-1953)</a:t>
            </a:r>
          </a:p>
          <a:p>
            <a:r>
              <a:rPr lang="de-DE" sz="2400" dirty="0"/>
              <a:t>Weitere Entwicklung ab 1930 durch </a:t>
            </a:r>
            <a:r>
              <a:rPr lang="de-DE" sz="2400" dirty="0">
                <a:solidFill>
                  <a:srgbClr val="FFC000"/>
                </a:solidFill>
              </a:rPr>
              <a:t>Andrei </a:t>
            </a:r>
            <a:r>
              <a:rPr lang="de-DE" sz="2400" dirty="0" err="1">
                <a:solidFill>
                  <a:srgbClr val="FFC000"/>
                </a:solidFill>
              </a:rPr>
              <a:t>Kolmogorov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Wahrscheinlichkeits</a:t>
            </a:r>
            <a:r>
              <a:rPr lang="en-US" dirty="0" smtClean="0"/>
              <a:t>- vs. </a:t>
            </a:r>
            <a:r>
              <a:rPr lang="en-US" dirty="0" err="1" smtClean="0"/>
              <a:t>Dichtefunktion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Wahrscheinlichkeitsfunktion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jede</a:t>
            </a:r>
            <a:r>
              <a:rPr lang="en-US" sz="2000" dirty="0" smtClean="0"/>
              <a:t> </a:t>
            </a:r>
            <a:r>
              <a:rPr lang="en-US" sz="2000" dirty="0" err="1" smtClean="0"/>
              <a:t>Merkmalsausprägung</a:t>
            </a:r>
            <a:endParaRPr lang="en-US" sz="2000" dirty="0" smtClean="0"/>
          </a:p>
          <a:p>
            <a:r>
              <a:rPr lang="en-US" sz="2400" dirty="0" err="1" smtClean="0"/>
              <a:t>Geht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dichter</a:t>
            </a:r>
            <a:r>
              <a:rPr lang="en-US" sz="2400" dirty="0" smtClean="0"/>
              <a:t> </a:t>
            </a:r>
            <a:r>
              <a:rPr lang="en-US" sz="2400" dirty="0" err="1" smtClean="0"/>
              <a:t>Grundmenge</a:t>
            </a:r>
            <a:endParaRPr lang="en-US" sz="2400" dirty="0" smtClean="0"/>
          </a:p>
          <a:p>
            <a:pPr lvl="1"/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jeden</a:t>
            </a:r>
            <a:r>
              <a:rPr lang="en-US" sz="2000" dirty="0" smtClean="0"/>
              <a:t> </a:t>
            </a:r>
            <a:r>
              <a:rPr lang="en-US" sz="2000" dirty="0" err="1" smtClean="0"/>
              <a:t>einzelnen</a:t>
            </a:r>
            <a:r>
              <a:rPr lang="en-US" sz="2000" dirty="0" smtClean="0"/>
              <a:t> Wert: 0</a:t>
            </a:r>
          </a:p>
          <a:p>
            <a:r>
              <a:rPr lang="en-US" sz="2400" dirty="0" err="1" smtClean="0"/>
              <a:t>Daher</a:t>
            </a:r>
            <a:r>
              <a:rPr lang="en-US" sz="2400" dirty="0" smtClean="0"/>
              <a:t> in </a:t>
            </a:r>
            <a:r>
              <a:rPr lang="en-US" sz="2400" dirty="0" err="1" smtClean="0"/>
              <a:t>diesem</a:t>
            </a:r>
            <a:r>
              <a:rPr lang="en-US" sz="2400" dirty="0" smtClean="0"/>
              <a:t> Fall: </a:t>
            </a:r>
            <a:r>
              <a:rPr lang="en-US" sz="2400" dirty="0" err="1" smtClean="0"/>
              <a:t>Dichtefunktion</a:t>
            </a:r>
            <a:endParaRPr lang="en-US" sz="2400" dirty="0" smtClean="0"/>
          </a:p>
          <a:p>
            <a:r>
              <a:rPr lang="en-US" sz="2400" dirty="0" err="1" smtClean="0"/>
              <a:t>Verwendung</a:t>
            </a:r>
            <a:r>
              <a:rPr lang="en-US" sz="2400" dirty="0" smtClean="0"/>
              <a:t> der </a:t>
            </a:r>
            <a:r>
              <a:rPr lang="en-US" sz="2400" dirty="0" err="1" smtClean="0"/>
              <a:t>Dichte</a:t>
            </a:r>
            <a:r>
              <a:rPr lang="en-US" sz="2400" dirty="0" smtClean="0"/>
              <a:t> in </a:t>
            </a:r>
            <a:r>
              <a:rPr lang="en-US" sz="2400" dirty="0" err="1" smtClean="0"/>
              <a:t>Verteilungsfunktion</a:t>
            </a:r>
            <a:endParaRPr lang="en-US" sz="2400" dirty="0" smtClean="0"/>
          </a:p>
          <a:p>
            <a:pPr lvl="1"/>
            <a:r>
              <a:rPr lang="en-US" sz="2000" dirty="0" err="1" smtClean="0"/>
              <a:t>Bestimmung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,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gewisses</a:t>
            </a:r>
            <a:r>
              <a:rPr lang="en-US" sz="2000" dirty="0" smtClean="0"/>
              <a:t> </a:t>
            </a:r>
            <a:r>
              <a:rPr lang="en-US" sz="2000" dirty="0" err="1" smtClean="0"/>
              <a:t>Ereignis</a:t>
            </a:r>
            <a:r>
              <a:rPr lang="en-US" sz="2000" dirty="0" smtClean="0"/>
              <a:t> </a:t>
            </a:r>
            <a:r>
              <a:rPr lang="en-US" sz="2000" dirty="0" err="1"/>
              <a:t>höchstens</a:t>
            </a:r>
            <a:r>
              <a:rPr lang="en-US" sz="2000" dirty="0"/>
              <a:t> </a:t>
            </a:r>
            <a:r>
              <a:rPr lang="en-US" sz="2000" dirty="0" smtClean="0"/>
              <a:t>x </a:t>
            </a:r>
            <a:r>
              <a:rPr lang="en-US" sz="2000" dirty="0"/>
              <a:t>mal </a:t>
            </a:r>
            <a:r>
              <a:rPr lang="en-US" sz="2000" dirty="0" err="1" smtClean="0"/>
              <a:t>auftritt</a:t>
            </a:r>
            <a:endParaRPr lang="en-US" sz="2000" dirty="0" smtClean="0"/>
          </a:p>
          <a:p>
            <a:pPr lvl="1"/>
            <a:r>
              <a:rPr lang="en-US" sz="2000" dirty="0" err="1" smtClean="0"/>
              <a:t>Verteilungsfunktionen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die </a:t>
            </a:r>
            <a:r>
              <a:rPr lang="en-US" sz="2000" dirty="0" err="1" smtClean="0"/>
              <a:t>Normalverteilung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Geht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x⟶∞ </a:t>
            </a:r>
            <a:r>
              <a:rPr lang="en-US" sz="2000" dirty="0" err="1" smtClean="0"/>
              <a:t>gegen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2267744" y="4581128"/>
            <a:ext cx="3528392" cy="1218114"/>
            <a:chOff x="2267744" y="4581128"/>
            <a:chExt cx="3962992" cy="1368152"/>
          </a:xfrm>
        </p:grpSpPr>
        <p:sp>
          <p:nvSpPr>
            <p:cNvPr id="5" name="TextBox 4"/>
            <p:cNvSpPr txBox="1"/>
            <p:nvPr/>
          </p:nvSpPr>
          <p:spPr>
            <a:xfrm>
              <a:off x="4375221" y="4581128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lang="en-US" sz="28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71767" y="542606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-∞</a:t>
              </a:r>
              <a:endParaRPr lang="en-US" sz="28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085184"/>
              <a:ext cx="1612900" cy="622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2398" y="4926290"/>
              <a:ext cx="23583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eaLnBrk="1" hangingPunct="1">
                <a:buNone/>
              </a:pPr>
              <a:r>
                <a:rPr lang="en-US" altLang="de-DE" sz="4400" dirty="0" smtClean="0"/>
                <a:t>= ∫ </a:t>
              </a:r>
              <a:r>
                <a:rPr lang="en-US" altLang="de-DE" sz="2800" dirty="0" smtClean="0"/>
                <a:t> 𝜑</a:t>
              </a:r>
              <a:r>
                <a:rPr lang="en-US" altLang="de-DE" sz="2800" baseline="-25000" dirty="0" smtClean="0"/>
                <a:t>𝜇𝜎</a:t>
              </a:r>
              <a:r>
                <a:rPr lang="en-US" altLang="de-DE" sz="2800" baseline="1000" dirty="0" smtClean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altLang="de-DE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(t) </a:t>
              </a:r>
              <a:r>
                <a:rPr lang="en-US" altLang="de-DE" sz="2800" i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dt</a:t>
              </a:r>
              <a:endParaRPr lang="en-US" alt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5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4968875"/>
          </a:xfrm>
        </p:spPr>
        <p:txBody>
          <a:bodyPr/>
          <a:lstStyle/>
          <a:p>
            <a:r>
              <a:rPr lang="en-US" dirty="0" err="1" smtClean="0">
                <a:solidFill>
                  <a:srgbClr val="0B05FF"/>
                </a:solidFill>
              </a:rPr>
              <a:t>Vermutung</a:t>
            </a:r>
            <a:r>
              <a:rPr lang="en-US" dirty="0" smtClean="0">
                <a:solidFill>
                  <a:srgbClr val="0B05FF"/>
                </a:solidFill>
              </a:rPr>
              <a:t>: </a:t>
            </a:r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Körner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erkennen</a:t>
            </a:r>
            <a:r>
              <a:rPr lang="en-US" dirty="0" smtClean="0"/>
              <a:t> und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smtClean="0"/>
              <a:t>die Form des </a:t>
            </a:r>
            <a:r>
              <a:rPr lang="en-US" dirty="0" err="1" smtClean="0"/>
              <a:t>Futters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smtClean="0">
                <a:solidFill>
                  <a:srgbClr val="0B05FF"/>
                </a:solidFill>
              </a:rPr>
              <a:t>Experiment: </a:t>
            </a:r>
          </a:p>
          <a:p>
            <a:pPr lvl="1"/>
            <a:r>
              <a:rPr lang="en-US" dirty="0" err="1" smtClean="0"/>
              <a:t>Kreise</a:t>
            </a:r>
            <a:r>
              <a:rPr lang="en-US" dirty="0" smtClean="0"/>
              <a:t> und </a:t>
            </a:r>
            <a:r>
              <a:rPr lang="en-US" dirty="0" err="1" smtClean="0"/>
              <a:t>Dreiecke</a:t>
            </a:r>
            <a:r>
              <a:rPr lang="en-US" dirty="0" smtClean="0"/>
              <a:t> je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Hälfte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Picken</a:t>
            </a:r>
            <a:r>
              <a:rPr lang="en-US" dirty="0" smtClean="0"/>
              <a:t> </a:t>
            </a:r>
            <a:r>
              <a:rPr lang="en-US" dirty="0" err="1" smtClean="0"/>
              <a:t>vorgegeben</a:t>
            </a:r>
            <a:r>
              <a:rPr lang="en-US" dirty="0" smtClean="0"/>
              <a:t> (</a:t>
            </a:r>
            <a:r>
              <a:rPr lang="en-US" dirty="0" err="1" smtClean="0"/>
              <a:t>sagen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20 </a:t>
            </a:r>
            <a:r>
              <a:rPr lang="en-US" dirty="0" err="1" smtClean="0"/>
              <a:t>Objekte</a:t>
            </a:r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Vermutung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,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 &gt;&gt; 0.5 </a:t>
            </a:r>
            <a:r>
              <a:rPr lang="en-US" dirty="0" err="1" smtClean="0"/>
              <a:t>gelten</a:t>
            </a:r>
            <a:endParaRPr lang="en-US" dirty="0" smtClean="0"/>
          </a:p>
          <a:p>
            <a:r>
              <a:rPr lang="en-US" dirty="0" err="1" smtClean="0">
                <a:solidFill>
                  <a:srgbClr val="0B05FF"/>
                </a:solidFill>
              </a:rPr>
              <a:t>Hypothese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>
                <a:solidFill>
                  <a:srgbClr val="0B05FF"/>
                </a:solidFill>
              </a:rPr>
              <a:t>H</a:t>
            </a:r>
            <a:r>
              <a:rPr lang="en-US" baseline="-25000" dirty="0">
                <a:solidFill>
                  <a:srgbClr val="0B05FF"/>
                </a:solidFill>
              </a:rPr>
              <a:t>0</a:t>
            </a:r>
            <a:r>
              <a:rPr lang="en-US" dirty="0">
                <a:solidFill>
                  <a:srgbClr val="0B05FF"/>
                </a:solidFill>
              </a:rPr>
              <a:t>: </a:t>
            </a:r>
            <a:endParaRPr lang="en-US" dirty="0" smtClean="0">
              <a:solidFill>
                <a:srgbClr val="0B05FF"/>
              </a:solidFill>
            </a:endParaRPr>
          </a:p>
          <a:p>
            <a:pPr lvl="1"/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unterscheiden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Kreisen</a:t>
            </a:r>
            <a:r>
              <a:rPr lang="en-US" dirty="0" smtClean="0"/>
              <a:t> und </a:t>
            </a:r>
            <a:r>
              <a:rPr lang="en-US" dirty="0" err="1" smtClean="0"/>
              <a:t>Dreiecken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 = 0.5, </a:t>
            </a:r>
            <a:r>
              <a:rPr lang="en-US" dirty="0" err="1" smtClean="0"/>
              <a:t>Mittelwert</a:t>
            </a:r>
            <a:r>
              <a:rPr lang="en-US" dirty="0" smtClean="0"/>
              <a:t> des Experiments </a:t>
            </a:r>
            <a:r>
              <a:rPr lang="en-US" dirty="0" err="1" smtClean="0"/>
              <a:t>sollte</a:t>
            </a:r>
            <a:r>
              <a:rPr lang="en-US" dirty="0" smtClean="0"/>
              <a:t> 10 sein, </a:t>
            </a:r>
            <a:r>
              <a:rPr lang="en-US" dirty="0" err="1" smtClean="0"/>
              <a:t>Varianz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2</a:t>
            </a:r>
          </a:p>
          <a:p>
            <a:r>
              <a:rPr lang="en-US" dirty="0" err="1" smtClean="0">
                <a:solidFill>
                  <a:srgbClr val="0B05FF"/>
                </a:solidFill>
              </a:rPr>
              <a:t>Hypothese</a:t>
            </a:r>
            <a:r>
              <a:rPr lang="en-US" dirty="0" smtClean="0">
                <a:solidFill>
                  <a:srgbClr val="0B05FF"/>
                </a:solidFill>
              </a:rPr>
              <a:t> H</a:t>
            </a:r>
            <a:r>
              <a:rPr lang="en-US" baseline="-25000" dirty="0" smtClean="0">
                <a:solidFill>
                  <a:srgbClr val="0B05FF"/>
                </a:solidFill>
              </a:rPr>
              <a:t>1</a:t>
            </a:r>
            <a:r>
              <a:rPr lang="en-US" dirty="0" smtClean="0">
                <a:solidFill>
                  <a:srgbClr val="0B05FF"/>
                </a:solidFill>
              </a:rPr>
              <a:t>:</a:t>
            </a:r>
          </a:p>
          <a:p>
            <a:pPr lvl="1"/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unterscheiden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 smtClean="0"/>
              <a:t> und </a:t>
            </a:r>
            <a:r>
              <a:rPr lang="en-US" dirty="0" err="1" smtClean="0"/>
              <a:t>Dreick</a:t>
            </a:r>
            <a:r>
              <a:rPr lang="en-US" dirty="0" smtClean="0"/>
              <a:t>,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picken</a:t>
            </a:r>
            <a:r>
              <a:rPr lang="en-US" dirty="0" smtClean="0"/>
              <a:t> </a:t>
            </a:r>
            <a:r>
              <a:rPr lang="en-US" dirty="0" err="1" smtClean="0"/>
              <a:t>häufiger</a:t>
            </a:r>
            <a:r>
              <a:rPr lang="en-US" dirty="0" smtClean="0"/>
              <a:t> in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Normalverteilungsannahme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Vermutung</a:t>
            </a:r>
            <a:r>
              <a:rPr lang="en-US" dirty="0" smtClean="0"/>
              <a:t> </a:t>
            </a:r>
            <a:r>
              <a:rPr lang="en-US" dirty="0" err="1" smtClean="0"/>
              <a:t>falsch</a:t>
            </a:r>
            <a:r>
              <a:rPr lang="en-US" dirty="0" smtClean="0"/>
              <a:t>, (also 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=0.5, </a:t>
            </a:r>
            <a:r>
              <a:rPr lang="en-US" dirty="0" err="1" smtClean="0"/>
              <a:t>Mittelwert</a:t>
            </a:r>
            <a:r>
              <a:rPr lang="en-US" dirty="0" smtClean="0"/>
              <a:t> von 𝜇=10, 𝜎</a:t>
            </a:r>
            <a:r>
              <a:rPr lang="en-US" baseline="30000" dirty="0" smtClean="0"/>
              <a:t>2</a:t>
            </a:r>
            <a:r>
              <a:rPr lang="en-US" dirty="0" smtClean="0"/>
              <a:t>=2 (</a:t>
            </a:r>
            <a:r>
              <a:rPr lang="en-US" dirty="0" err="1" smtClean="0"/>
              <a:t>empirisch</a:t>
            </a:r>
            <a:r>
              <a:rPr lang="en-US" dirty="0" smtClean="0"/>
              <a:t>)</a:t>
            </a:r>
          </a:p>
          <a:p>
            <a:endParaRPr lang="en-US" dirty="0" smtClean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endParaRPr lang="en-US" dirty="0" smtClean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 smtClean="0">
                <a:solidFill>
                  <a:srgbClr val="0B05FF"/>
                </a:solidFill>
              </a:rPr>
              <a:t>Ausgang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>
                <a:solidFill>
                  <a:srgbClr val="0B05FF"/>
                </a:solidFill>
              </a:rPr>
              <a:t>des Experiments: </a:t>
            </a:r>
          </a:p>
          <a:p>
            <a:pPr lvl="1"/>
            <a:r>
              <a:rPr lang="en-US" dirty="0" err="1"/>
              <a:t>Ausgang</a:t>
            </a:r>
            <a:r>
              <a:rPr lang="en-US" dirty="0"/>
              <a:t>: </a:t>
            </a:r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pickt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16 mal auf </a:t>
            </a:r>
            <a:r>
              <a:rPr lang="en-US" dirty="0" err="1" smtClean="0"/>
              <a:t>Kreis</a:t>
            </a:r>
            <a:endParaRPr lang="en-US" dirty="0" smtClean="0"/>
          </a:p>
          <a:p>
            <a:r>
              <a:rPr lang="en-US" dirty="0" err="1" smtClean="0">
                <a:solidFill>
                  <a:srgbClr val="0B05FF"/>
                </a:solidFill>
              </a:rPr>
              <a:t>Annahme</a:t>
            </a:r>
            <a:r>
              <a:rPr lang="en-US" dirty="0" smtClean="0">
                <a:solidFill>
                  <a:srgbClr val="0B05FF"/>
                </a:solidFill>
              </a:rPr>
              <a:t>: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wollen</a:t>
            </a:r>
            <a:r>
              <a:rPr lang="en-US" dirty="0" smtClean="0"/>
              <a:t> die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err="1"/>
              <a:t>minimieren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abzulehnen</a:t>
            </a:r>
            <a:r>
              <a:rPr lang="en-US" dirty="0" smtClean="0"/>
              <a:t>, </a:t>
            </a:r>
            <a:r>
              <a:rPr lang="en-US" dirty="0" err="1" smtClean="0"/>
              <a:t>obwohl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594"/>
            <a:ext cx="9144000" cy="17584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119105" y="2390618"/>
            <a:ext cx="216024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601" y="3164433"/>
            <a:ext cx="9144000" cy="1920751"/>
            <a:chOff x="-13601" y="2204864"/>
            <a:chExt cx="9144000" cy="1920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01" y="2204864"/>
              <a:ext cx="9144000" cy="19207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67511" y="3712008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𝛳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Ziel</a:t>
            </a:r>
            <a:r>
              <a:rPr lang="en-US" sz="2400" dirty="0" smtClean="0"/>
              <a:t>: </a:t>
            </a:r>
            <a:r>
              <a:rPr lang="en-US" sz="2400" dirty="0" err="1" smtClean="0"/>
              <a:t>Wahrscheinlichkeit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Fehler</a:t>
            </a:r>
            <a:r>
              <a:rPr lang="en-US" sz="2400" dirty="0" smtClean="0"/>
              <a:t> (</a:t>
            </a:r>
            <a:r>
              <a:rPr lang="en-US" sz="2400" dirty="0" err="1" smtClean="0"/>
              <a:t>Ablehnung</a:t>
            </a:r>
            <a:r>
              <a:rPr lang="en-US" sz="2400" dirty="0" smtClean="0"/>
              <a:t> von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 smtClean="0"/>
              <a:t>obwohl</a:t>
            </a:r>
            <a:r>
              <a:rPr lang="en-US" sz="2400" dirty="0" smtClean="0"/>
              <a:t> </a:t>
            </a:r>
            <a:r>
              <a:rPr lang="en-US" sz="2400" dirty="0" err="1" smtClean="0"/>
              <a:t>wahr</a:t>
            </a:r>
            <a:r>
              <a:rPr lang="en-US" sz="2400" dirty="0" smtClean="0"/>
              <a:t>) </a:t>
            </a:r>
            <a:r>
              <a:rPr lang="en-US" sz="2400" dirty="0" err="1" smtClean="0"/>
              <a:t>klein</a:t>
            </a:r>
            <a:r>
              <a:rPr lang="en-US" sz="2400" dirty="0" smtClean="0"/>
              <a:t> </a:t>
            </a:r>
            <a:r>
              <a:rPr lang="en-US" sz="2400" dirty="0" err="1" smtClean="0"/>
              <a:t>halten</a:t>
            </a:r>
            <a:endParaRPr lang="en-US" sz="2400" dirty="0" smtClean="0"/>
          </a:p>
          <a:p>
            <a:r>
              <a:rPr lang="en-US" sz="2400" dirty="0" err="1" smtClean="0"/>
              <a:t>Setze</a:t>
            </a:r>
            <a:r>
              <a:rPr lang="en-US" sz="2400" dirty="0" smtClean="0"/>
              <a:t> </a:t>
            </a:r>
            <a:r>
              <a:rPr lang="en-US" sz="2400" dirty="0" err="1" smtClean="0"/>
              <a:t>Irrtumswahrscheinlichkeit</a:t>
            </a:r>
            <a:r>
              <a:rPr lang="en-US" sz="2400" dirty="0" smtClean="0"/>
              <a:t> 𝛼 auf 0.05</a:t>
            </a:r>
          </a:p>
          <a:p>
            <a:r>
              <a:rPr lang="en-US" sz="2400" dirty="0" err="1" smtClean="0"/>
              <a:t>Bestimme</a:t>
            </a:r>
            <a:r>
              <a:rPr lang="en-US" sz="2400" dirty="0" smtClean="0"/>
              <a:t> 𝛳 , so </a:t>
            </a:r>
            <a:r>
              <a:rPr lang="en-US" sz="2400" dirty="0" err="1" smtClean="0"/>
              <a:t>dass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Fällt</a:t>
            </a:r>
            <a:r>
              <a:rPr lang="en-US" sz="2400" dirty="0" smtClean="0"/>
              <a:t> Test in </a:t>
            </a:r>
            <a:r>
              <a:rPr lang="en-US" sz="2400" dirty="0" err="1" smtClean="0"/>
              <a:t>Ablehnungsbereich</a:t>
            </a:r>
            <a:r>
              <a:rPr lang="en-US" sz="2400" dirty="0" smtClean="0"/>
              <a:t>, </a:t>
            </a:r>
            <a:r>
              <a:rPr lang="en-US" sz="2400" dirty="0" err="1" smtClean="0"/>
              <a:t>liegt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signifikante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Abweichung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/>
              <a:t>vor</a:t>
            </a:r>
            <a:endParaRPr lang="en-US" sz="2400" dirty="0" smtClean="0"/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sprechen</a:t>
            </a:r>
            <a:r>
              <a:rPr lang="en-US" sz="2400" dirty="0" smtClean="0"/>
              <a:t> von </a:t>
            </a:r>
            <a:r>
              <a:rPr lang="en-US" sz="2400" dirty="0" err="1" smtClean="0"/>
              <a:t>einem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B05FF"/>
                </a:solidFill>
              </a:rPr>
              <a:t>Test </a:t>
            </a:r>
            <a:r>
              <a:rPr lang="en-US" sz="2400" dirty="0" err="1" smtClean="0">
                <a:solidFill>
                  <a:srgbClr val="0B05FF"/>
                </a:solidFill>
              </a:rPr>
              <a:t>mit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Signifikanzniveau</a:t>
            </a:r>
            <a:r>
              <a:rPr lang="en-US" sz="2400" dirty="0" smtClean="0">
                <a:solidFill>
                  <a:srgbClr val="0B05FF"/>
                </a:solidFill>
              </a:rPr>
              <a:t> 𝛼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3989700" y="2713714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3200" dirty="0"/>
              <a:t> ∫ </a:t>
            </a:r>
            <a:r>
              <a:rPr lang="en-US" altLang="de-DE" dirty="0"/>
              <a:t>𝜑</a:t>
            </a:r>
            <a:r>
              <a:rPr lang="en-US" altLang="de-DE" baseline="-25000" dirty="0"/>
              <a:t>𝜇𝜎</a:t>
            </a:r>
            <a:r>
              <a:rPr lang="en-US" altLang="de-DE" baseline="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/>
              <a:t>= </a:t>
            </a:r>
            <a:r>
              <a:rPr lang="en-US" altLang="de-DE" dirty="0" smtClean="0"/>
              <a:t>0.95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9241" y="32036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9567" y="2497688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𝛳</a:t>
            </a:r>
          </a:p>
        </p:txBody>
      </p:sp>
    </p:spTree>
    <p:extLst>
      <p:ext uri="{BB962C8B-B14F-4D97-AF65-F5344CB8AC3E}">
        <p14:creationId xmlns:p14="http://schemas.microsoft.com/office/powerpoint/2010/main" val="1998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Auswertung</a:t>
            </a:r>
            <a:r>
              <a:rPr lang="en-US" dirty="0" smtClean="0"/>
              <a:t> des Experiments: </a:t>
            </a:r>
            <a:r>
              <a:rPr lang="en-US" dirty="0" err="1" smtClean="0"/>
              <a:t>Fehleranalyse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 Experiment </a:t>
            </a:r>
            <a:r>
              <a:rPr lang="en-US" dirty="0" err="1"/>
              <a:t>fällt</a:t>
            </a:r>
            <a:r>
              <a:rPr lang="en-US" dirty="0"/>
              <a:t> in den </a:t>
            </a:r>
            <a:r>
              <a:rPr lang="en-US" dirty="0" err="1"/>
              <a:t>Ablehnungsbereich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Also: </a:t>
            </a:r>
            <a:r>
              <a:rPr lang="en-US" dirty="0" err="1">
                <a:solidFill>
                  <a:srgbClr val="0B05FF"/>
                </a:solidFill>
              </a:rPr>
              <a:t>Annahme</a:t>
            </a:r>
            <a:r>
              <a:rPr lang="en-US" dirty="0">
                <a:solidFill>
                  <a:srgbClr val="0B05FF"/>
                </a:solidFill>
              </a:rPr>
              <a:t> der </a:t>
            </a:r>
            <a:r>
              <a:rPr lang="en-US" dirty="0" err="1">
                <a:solidFill>
                  <a:srgbClr val="0B05FF"/>
                </a:solidFill>
              </a:rPr>
              <a:t>Vermutung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wahr</a:t>
            </a:r>
            <a:endParaRPr lang="en-US" dirty="0"/>
          </a:p>
          <a:p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Ausgänge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16</a:t>
            </a:r>
          </a:p>
          <a:p>
            <a:r>
              <a:rPr lang="en-US" dirty="0" err="1" smtClean="0"/>
              <a:t>Bestimme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Irrtumswahrscheinlichkeit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0.021</a:t>
            </a:r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sagen</a:t>
            </a:r>
            <a:r>
              <a:rPr lang="en-US" dirty="0" smtClean="0"/>
              <a:t> 𝛼 = 0.021 (</a:t>
            </a:r>
            <a:r>
              <a:rPr lang="en-US" dirty="0" err="1" smtClean="0"/>
              <a:t>oder</a:t>
            </a:r>
            <a:r>
              <a:rPr lang="en-US" dirty="0" smtClean="0"/>
              <a:t> 2.1%) </a:t>
            </a:r>
            <a:br>
              <a:rPr lang="en-US" dirty="0" smtClean="0"/>
            </a:br>
            <a:r>
              <a:rPr lang="en-US" dirty="0" smtClean="0"/>
              <a:t>und </a:t>
            </a:r>
            <a:r>
              <a:rPr lang="en-US" dirty="0" err="1" smtClean="0"/>
              <a:t>nennen</a:t>
            </a:r>
            <a:r>
              <a:rPr lang="en-US" dirty="0" smtClean="0"/>
              <a:t> das </a:t>
            </a:r>
            <a:r>
              <a:rPr lang="en-US" dirty="0" err="1" smtClean="0">
                <a:solidFill>
                  <a:srgbClr val="0B05FF"/>
                </a:solidFill>
              </a:rPr>
              <a:t>Fehler</a:t>
            </a:r>
            <a:r>
              <a:rPr lang="en-US" dirty="0" smtClean="0">
                <a:solidFill>
                  <a:srgbClr val="0B05FF"/>
                </a:solidFill>
              </a:rPr>
              <a:t> 1. Art</a:t>
            </a:r>
            <a:endParaRPr lang="en-US" dirty="0">
              <a:solidFill>
                <a:srgbClr val="0B05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27786" y="3044532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3200" dirty="0"/>
              <a:t> ∫ </a:t>
            </a:r>
            <a:r>
              <a:rPr lang="en-US" altLang="de-DE" dirty="0"/>
              <a:t>𝜑</a:t>
            </a:r>
            <a:r>
              <a:rPr lang="en-US" altLang="de-DE" baseline="-25000" dirty="0"/>
              <a:t>𝜇𝜎</a:t>
            </a:r>
            <a:r>
              <a:rPr lang="en-US" altLang="de-DE" baseline="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/>
              <a:t>= </a:t>
            </a:r>
            <a:r>
              <a:rPr lang="en-US" altLang="de-DE" dirty="0" smtClean="0"/>
              <a:t>0.979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7327" y="35345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7653" y="2828506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474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284984"/>
            <a:ext cx="1843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𝜱𝜇𝜎</a:t>
            </a:r>
            <a:r>
              <a:rPr lang="en-US" baseline="30000" dirty="0" smtClean="0"/>
              <a:t>2</a:t>
            </a:r>
            <a:r>
              <a:rPr lang="en-US" dirty="0" smtClean="0"/>
              <a:t>(14) = 0,196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Fragestellung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Nehmen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an,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kennen</a:t>
            </a:r>
            <a:r>
              <a:rPr lang="en-US" sz="2000" dirty="0" smtClean="0"/>
              <a:t> die </a:t>
            </a:r>
            <a:r>
              <a:rPr lang="en-US" sz="2000" dirty="0" err="1" smtClean="0"/>
              <a:t>Verteilung</a:t>
            </a:r>
            <a:r>
              <a:rPr lang="en-US" sz="2000" dirty="0"/>
              <a:t> N(𝜇𝜎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 err="1" smtClean="0"/>
              <a:t>für</a:t>
            </a:r>
            <a:r>
              <a:rPr lang="en-US" sz="2000" dirty="0" smtClean="0"/>
              <a:t> den Falls,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angeborende</a:t>
            </a:r>
            <a:r>
              <a:rPr lang="en-US" sz="2000" dirty="0" smtClean="0"/>
              <a:t> </a:t>
            </a:r>
            <a:r>
              <a:rPr lang="en-US" sz="2000" dirty="0" err="1" smtClean="0"/>
              <a:t>Körnererkennungsbegabung</a:t>
            </a:r>
            <a:r>
              <a:rPr lang="en-US" sz="2000" dirty="0" smtClean="0"/>
              <a:t> </a:t>
            </a:r>
            <a:r>
              <a:rPr lang="en-US" sz="2000" dirty="0" err="1" smtClean="0"/>
              <a:t>haben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welcher</a:t>
            </a:r>
            <a:r>
              <a:rPr lang="en-US" sz="2000" dirty="0" smtClean="0"/>
              <a:t>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würde</a:t>
            </a:r>
            <a:r>
              <a:rPr lang="en-US" sz="2000" dirty="0" smtClean="0"/>
              <a:t> die </a:t>
            </a:r>
            <a:r>
              <a:rPr lang="en-US" sz="2000" dirty="0" err="1" smtClean="0"/>
              <a:t>Begabung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erkannt</a:t>
            </a:r>
            <a:r>
              <a:rPr lang="en-US" sz="2000" dirty="0" smtClean="0"/>
              <a:t>? </a:t>
            </a:r>
          </a:p>
          <a:p>
            <a:r>
              <a:rPr lang="en-US" sz="2000" dirty="0" err="1" smtClean="0"/>
              <a:t>Würden</a:t>
            </a:r>
            <a:r>
              <a:rPr lang="en-US" sz="2000" dirty="0" smtClean="0"/>
              <a:t>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Kreise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p=0.8 </a:t>
            </a:r>
            <a:r>
              <a:rPr lang="en-US" sz="2000" dirty="0" err="1" smtClean="0"/>
              <a:t>bevorzugen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err="1" smtClean="0"/>
              <a:t>ergäbe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mehr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 p </a:t>
            </a:r>
            <a:r>
              <a:rPr lang="en-US" sz="2000" dirty="0" err="1" smtClean="0"/>
              <a:t>dem</a:t>
            </a:r>
            <a:r>
              <a:rPr lang="en-US" sz="2000" dirty="0" smtClean="0"/>
              <a:t> Wert 0.5 </a:t>
            </a:r>
            <a:r>
              <a:rPr lang="en-US" sz="2000" dirty="0" err="1" smtClean="0"/>
              <a:t>nähert</a:t>
            </a:r>
            <a:r>
              <a:rPr lang="en-US" sz="2000" dirty="0" smtClean="0"/>
              <a:t>, </a:t>
            </a:r>
            <a:r>
              <a:rPr lang="en-US" sz="2000" dirty="0" err="1" smtClean="0"/>
              <a:t>umso</a:t>
            </a:r>
            <a:r>
              <a:rPr lang="en-US" sz="2000" dirty="0" smtClean="0"/>
              <a:t> </a:t>
            </a:r>
            <a:r>
              <a:rPr lang="en-US" sz="2000" dirty="0" err="1" smtClean="0"/>
              <a:t>größer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der </a:t>
            </a:r>
            <a:r>
              <a:rPr lang="en-US" sz="2000" dirty="0" err="1" smtClean="0">
                <a:solidFill>
                  <a:srgbClr val="0B05FF"/>
                </a:solidFill>
              </a:rPr>
              <a:t>Fehler</a:t>
            </a:r>
            <a:r>
              <a:rPr lang="en-US" sz="2000" dirty="0" smtClean="0">
                <a:solidFill>
                  <a:srgbClr val="0B05FF"/>
                </a:solidFill>
              </a:rPr>
              <a:t> 2.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4427984" y="5189946"/>
            <a:ext cx="360040" cy="2552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Ablehnungsbereichs</a:t>
            </a:r>
            <a:r>
              <a:rPr lang="en-US" dirty="0"/>
              <a:t> </a:t>
            </a:r>
            <a:r>
              <a:rPr lang="en-US" dirty="0" err="1"/>
              <a:t>rechts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Behauptung</a:t>
            </a:r>
            <a:r>
              <a:rPr lang="en-US" dirty="0"/>
              <a:t>: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bestimmtes</a:t>
            </a:r>
            <a:r>
              <a:rPr lang="en-US" dirty="0"/>
              <a:t> </a:t>
            </a:r>
            <a:r>
              <a:rPr lang="en-US" dirty="0" err="1"/>
              <a:t>Medikament</a:t>
            </a:r>
            <a:r>
              <a:rPr lang="en-US" dirty="0"/>
              <a:t> </a:t>
            </a:r>
            <a:r>
              <a:rPr lang="en-US" dirty="0" err="1"/>
              <a:t>verursacht</a:t>
            </a:r>
            <a:r>
              <a:rPr lang="en-US" dirty="0"/>
              <a:t> </a:t>
            </a:r>
            <a:r>
              <a:rPr lang="en-US" dirty="0" err="1" smtClean="0"/>
              <a:t>höchstens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/>
              <a:t> </a:t>
            </a:r>
            <a:r>
              <a:rPr lang="en-US" dirty="0" smtClean="0"/>
              <a:t>20 </a:t>
            </a:r>
            <a:r>
              <a:rPr lang="en-US" dirty="0"/>
              <a:t>% der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Nebenwirkungen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bezweifeln</a:t>
            </a:r>
            <a:r>
              <a:rPr lang="en-US" dirty="0"/>
              <a:t> dies und </a:t>
            </a:r>
            <a:r>
              <a:rPr lang="en-US" dirty="0" err="1"/>
              <a:t>testen</a:t>
            </a:r>
            <a:r>
              <a:rPr lang="en-US" dirty="0"/>
              <a:t> die </a:t>
            </a:r>
            <a:r>
              <a:rPr lang="en-US" dirty="0" err="1"/>
              <a:t>Nullhypothese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/>
              <a:t>. </a:t>
            </a:r>
            <a:r>
              <a:rPr lang="en-US" dirty="0" smtClean="0"/>
              <a:t>Die </a:t>
            </a:r>
            <a:r>
              <a:rPr lang="en-US" dirty="0" err="1" smtClean="0"/>
              <a:t>Stichprobenlänge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n = 30 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p ≤ p</a:t>
            </a:r>
            <a:r>
              <a:rPr lang="en-US" baseline="-25000" dirty="0" smtClean="0"/>
              <a:t>0</a:t>
            </a:r>
            <a:r>
              <a:rPr lang="en-US" dirty="0" smtClean="0"/>
              <a:t>     H</a:t>
            </a:r>
            <a:r>
              <a:rPr lang="en-US" baseline="-25000" dirty="0" smtClean="0"/>
              <a:t>1</a:t>
            </a:r>
            <a:r>
              <a:rPr lang="en-US" dirty="0" smtClean="0"/>
              <a:t> &gt; p</a:t>
            </a:r>
            <a:r>
              <a:rPr lang="en-US" baseline="-25000" dirty="0" smtClean="0"/>
              <a:t>0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718"/>
            <a:ext cx="9144000" cy="19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Ablehnungsbereichs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Behauptung</a:t>
            </a:r>
            <a:r>
              <a:rPr lang="en-US" dirty="0"/>
              <a:t>: </a:t>
            </a:r>
            <a:r>
              <a:rPr lang="en-US" dirty="0" err="1"/>
              <a:t>Mindestens</a:t>
            </a:r>
            <a:r>
              <a:rPr lang="en-US" dirty="0"/>
              <a:t> 70 % der </a:t>
            </a:r>
            <a:r>
              <a:rPr lang="en-US" dirty="0" err="1"/>
              <a:t>gelieferten</a:t>
            </a:r>
            <a:r>
              <a:rPr lang="en-US" dirty="0"/>
              <a:t> </a:t>
            </a:r>
            <a:r>
              <a:rPr lang="en-US" dirty="0" err="1"/>
              <a:t>Gurken</a:t>
            </a:r>
            <a:r>
              <a:rPr lang="en-US" dirty="0"/>
              <a:t> </a:t>
            </a:r>
            <a:r>
              <a:rPr lang="en-US" dirty="0" err="1" smtClean="0"/>
              <a:t>erfüllen</a:t>
            </a:r>
            <a:r>
              <a:rPr lang="en-US" dirty="0" smtClean="0"/>
              <a:t> </a:t>
            </a:r>
            <a:r>
              <a:rPr lang="en-US" dirty="0"/>
              <a:t>die </a:t>
            </a:r>
            <a:r>
              <a:rPr lang="en-US" dirty="0" err="1" smtClean="0"/>
              <a:t>europäsche</a:t>
            </a:r>
            <a:r>
              <a:rPr lang="en-US" dirty="0" smtClean="0"/>
              <a:t> </a:t>
            </a:r>
            <a:r>
              <a:rPr lang="en-US" dirty="0" err="1" smtClean="0"/>
              <a:t>Krümmungsnorm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vermuten</a:t>
            </a:r>
            <a:r>
              <a:rPr lang="en-US" dirty="0"/>
              <a:t> das </a:t>
            </a:r>
            <a:r>
              <a:rPr lang="en-US" dirty="0" err="1"/>
              <a:t>Gegenteil</a:t>
            </a:r>
            <a:r>
              <a:rPr lang="en-US" dirty="0"/>
              <a:t> und </a:t>
            </a:r>
            <a:r>
              <a:rPr lang="en-US" dirty="0" err="1"/>
              <a:t>testen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</a:t>
            </a:r>
            <a:r>
              <a:rPr lang="en-US" dirty="0" smtClean="0"/>
              <a:t>≥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&lt; 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866"/>
            <a:ext cx="9144000" cy="19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 smtClean="0"/>
              <a:t>Betrachtung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Teilmenge</a:t>
            </a:r>
            <a:r>
              <a:rPr lang="en-US" altLang="de-DE" dirty="0" smtClean="0"/>
              <a:t> der </a:t>
            </a:r>
            <a:r>
              <a:rPr lang="en-US" altLang="de-DE" dirty="0" err="1" smtClean="0"/>
              <a:t>Daten</a:t>
            </a:r>
            <a:endParaRPr lang="en-US" altLang="de-DE" dirty="0" smtClean="0"/>
          </a:p>
        </p:txBody>
      </p:sp>
      <p:pic>
        <p:nvPicPr>
          <p:cNvPr id="9" name="Picture 8" descr="Bildschirmfoto 2015-02-21 um 15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9" y="1268760"/>
            <a:ext cx="820891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Erhebung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05FF"/>
                </a:solidFill>
              </a:rPr>
              <a:t>Stichprobe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9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Ablehnungsbereichs</a:t>
            </a:r>
            <a:r>
              <a:rPr lang="en-US" dirty="0" smtClean="0"/>
              <a:t> </a:t>
            </a:r>
            <a:r>
              <a:rPr lang="en-US" dirty="0" err="1" smtClean="0"/>
              <a:t>beidseitig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 smtClean="0"/>
              <a:t>zufälligen</a:t>
            </a:r>
            <a:r>
              <a:rPr lang="en-US" dirty="0" smtClean="0"/>
              <a:t> </a:t>
            </a:r>
            <a:r>
              <a:rPr lang="en-US" dirty="0" err="1"/>
              <a:t>Farbgebung</a:t>
            </a:r>
            <a:r>
              <a:rPr lang="en-US" dirty="0"/>
              <a:t> </a:t>
            </a:r>
            <a:r>
              <a:rPr lang="en-US" dirty="0" err="1"/>
              <a:t>sollen</a:t>
            </a:r>
            <a:r>
              <a:rPr lang="en-US" dirty="0"/>
              <a:t> 50 % der </a:t>
            </a:r>
            <a:r>
              <a:rPr lang="en-US" dirty="0" err="1"/>
              <a:t>Serienprodukte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helle</a:t>
            </a:r>
            <a:r>
              <a:rPr lang="en-US" dirty="0"/>
              <a:t> </a:t>
            </a:r>
            <a:r>
              <a:rPr lang="en-US" dirty="0" err="1" smtClean="0"/>
              <a:t>Tönung</a:t>
            </a:r>
            <a:r>
              <a:rPr lang="en-US" dirty="0" smtClean="0"/>
              <a:t> </a:t>
            </a:r>
            <a:r>
              <a:rPr lang="en-US" dirty="0" err="1"/>
              <a:t>besitzen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Abweichungen</a:t>
            </a:r>
            <a:r>
              <a:rPr lang="en-US" dirty="0"/>
              <a:t> </a:t>
            </a:r>
            <a:r>
              <a:rPr lang="en-US" dirty="0" err="1"/>
              <a:t>aufdecken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</a:t>
            </a:r>
            <a:r>
              <a:rPr lang="en-US" dirty="0" smtClean="0"/>
              <a:t>=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≠ </a:t>
            </a:r>
            <a:r>
              <a:rPr lang="en-US" dirty="0"/>
              <a:t>p</a:t>
            </a:r>
            <a:r>
              <a:rPr lang="en-US" baseline="-25000" dirty="0"/>
              <a:t>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Typ-1- und Typ-2-Fehler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Typ 1: Wir lehnen H</a:t>
            </a:r>
            <a:r>
              <a:rPr lang="de-DE" altLang="de-DE" sz="2800" baseline="-25000" dirty="0" smtClean="0"/>
              <a:t>0</a:t>
            </a:r>
            <a:r>
              <a:rPr lang="de-DE" altLang="de-DE" sz="2800" dirty="0" smtClean="0"/>
              <a:t> ab, obwohl sie wahr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Wenn </a:t>
            </a:r>
            <a:r>
              <a:rPr lang="de-DE" altLang="de-DE" dirty="0" smtClean="0">
                <a:latin typeface="Symbol" pitchFamily="18" charset="2"/>
              </a:rPr>
              <a:t>a</a:t>
            </a:r>
            <a:r>
              <a:rPr lang="de-DE" altLang="de-DE" dirty="0" smtClean="0"/>
              <a:t>=0,05 , dann lehnen wir H</a:t>
            </a:r>
            <a:r>
              <a:rPr lang="de-DE" altLang="de-DE" baseline="-25000" dirty="0" smtClean="0"/>
              <a:t>0</a:t>
            </a:r>
            <a:r>
              <a:rPr lang="de-DE" altLang="de-DE" dirty="0" smtClean="0"/>
              <a:t> in 5% der Fälle ab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Wahrscheinlichkeit </a:t>
            </a:r>
            <a:r>
              <a:rPr lang="de-DE" altLang="de-DE" dirty="0" smtClean="0">
                <a:latin typeface="Symbol" pitchFamily="18" charset="2"/>
              </a:rPr>
              <a:t>a</a:t>
            </a:r>
            <a:r>
              <a:rPr lang="de-DE" altLang="de-DE" dirty="0" smtClean="0"/>
              <a:t>, mit der wir H</a:t>
            </a:r>
            <a:r>
              <a:rPr lang="de-DE" altLang="de-DE" baseline="-25000" dirty="0" smtClean="0"/>
              <a:t>0 </a:t>
            </a:r>
            <a:r>
              <a:rPr lang="de-DE" altLang="de-DE" dirty="0" smtClean="0"/>
              <a:t>ablehnen, also einen Typ-1-Fehler zu machen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Typ 2: Wir akzeptieren H</a:t>
            </a:r>
            <a:r>
              <a:rPr lang="de-DE" altLang="de-DE" sz="2800" baseline="-25000" dirty="0" smtClean="0"/>
              <a:t>0</a:t>
            </a:r>
            <a:r>
              <a:rPr lang="de-DE" altLang="de-DE" sz="2800" dirty="0" smtClean="0"/>
              <a:t> obwohl sie falsch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Die Wahrscheinlichkeit einen </a:t>
            </a:r>
            <a:br>
              <a:rPr lang="de-DE" altLang="de-DE" dirty="0" smtClean="0"/>
            </a:br>
            <a:r>
              <a:rPr lang="de-DE" altLang="de-DE" dirty="0" smtClean="0"/>
              <a:t>Typ-2-Fehler zu machen, ist</a:t>
            </a:r>
            <a:r>
              <a:rPr lang="de-DE" altLang="de-DE" dirty="0" smtClean="0">
                <a:latin typeface="Symbol" pitchFamily="18" charset="2"/>
              </a:rPr>
              <a:t> b</a:t>
            </a:r>
            <a:endParaRPr lang="de-DE" alt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1-</a:t>
            </a:r>
            <a:r>
              <a:rPr lang="de-DE" altLang="de-DE" dirty="0" smtClean="0">
                <a:latin typeface="Symbol" pitchFamily="18" charset="2"/>
              </a:rPr>
              <a:t>b</a:t>
            </a:r>
            <a:r>
              <a:rPr lang="de-DE" altLang="de-DE" dirty="0" smtClean="0"/>
              <a:t> ist dann die Wahrscheinlichkeit H</a:t>
            </a:r>
            <a:r>
              <a:rPr lang="de-DE" altLang="de-DE" baseline="-25000" dirty="0" smtClean="0"/>
              <a:t>0</a:t>
            </a:r>
            <a:r>
              <a:rPr lang="de-DE" altLang="de-DE" dirty="0" smtClean="0"/>
              <a:t> 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(richtigerweise) NICHT zu akzeptieren</a:t>
            </a:r>
            <a:endParaRPr lang="de-DE" altLang="de-DE" dirty="0" smtClean="0"/>
          </a:p>
          <a:p>
            <a:pPr eaLnBrk="1" hangingPunct="1">
              <a:lnSpc>
                <a:spcPct val="90000"/>
              </a:lnSpc>
            </a:pPr>
            <a:endParaRPr lang="de-DE" altLang="de-DE" sz="2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Es werden aber unterschiedliche Verteilungen zugrunde </a:t>
            </a:r>
            <a:r>
              <a:rPr lang="de-DE" altLang="de-DE" sz="2800" dirty="0"/>
              <a:t>gelegt: </a:t>
            </a:r>
            <a:r>
              <a:rPr lang="de-DE" altLang="de-DE" sz="2800" dirty="0" smtClean="0"/>
              <a:t>𝛼 ≠ 1-𝛽</a:t>
            </a:r>
          </a:p>
        </p:txBody>
      </p:sp>
    </p:spTree>
    <p:extLst>
      <p:ext uri="{BB962C8B-B14F-4D97-AF65-F5344CB8AC3E}">
        <p14:creationId xmlns:p14="http://schemas.microsoft.com/office/powerpoint/2010/main" val="5890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type1and2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5477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: </a:t>
            </a:r>
            <a:r>
              <a:rPr lang="en-US" dirty="0" err="1" smtClean="0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Um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beweisen</a:t>
            </a:r>
            <a:r>
              <a:rPr lang="en-US" sz="2400" dirty="0"/>
              <a:t> </a:t>
            </a:r>
            <a:r>
              <a:rPr lang="en-US" sz="2400" dirty="0" err="1"/>
              <a:t>zeigt</a:t>
            </a:r>
            <a:r>
              <a:rPr lang="en-US" sz="2400" dirty="0"/>
              <a:t> man,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Gegenhypothese</a:t>
            </a:r>
            <a:r>
              <a:rPr lang="en-US" sz="2400" dirty="0"/>
              <a:t> </a:t>
            </a:r>
            <a:r>
              <a:rPr lang="en-US" sz="2400" dirty="0" err="1"/>
              <a:t>wegen</a:t>
            </a:r>
            <a:r>
              <a:rPr lang="en-US" sz="2400" dirty="0"/>
              <a:t>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Testergebnisses</a:t>
            </a:r>
            <a:r>
              <a:rPr lang="en-US" sz="2400" dirty="0"/>
              <a:t> </a:t>
            </a:r>
            <a:r>
              <a:rPr lang="en-US" sz="2400" dirty="0" err="1"/>
              <a:t>ä</a:t>
            </a:r>
            <a:r>
              <a:rPr lang="en-US" sz="2400" dirty="0" err="1" smtClean="0"/>
              <a:t>ußerst</a:t>
            </a:r>
            <a:r>
              <a:rPr lang="en-US" sz="2400" dirty="0" smtClean="0"/>
              <a:t> </a:t>
            </a:r>
            <a:r>
              <a:rPr lang="en-US" sz="2400" dirty="0" err="1"/>
              <a:t>unwahrscheinlich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Welche</a:t>
            </a:r>
            <a:r>
              <a:rPr lang="en-US" sz="2400" dirty="0" smtClean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Nullhypothese</a:t>
            </a:r>
            <a:r>
              <a:rPr lang="en-US" sz="2400" dirty="0"/>
              <a:t> </a:t>
            </a:r>
            <a:r>
              <a:rPr lang="en-US" sz="2400" dirty="0" err="1"/>
              <a:t>getestet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, </a:t>
            </a:r>
            <a:r>
              <a:rPr lang="en-US" sz="2400" dirty="0" err="1" smtClean="0"/>
              <a:t>hängt</a:t>
            </a:r>
            <a:r>
              <a:rPr lang="en-US" sz="2400" dirty="0" smtClean="0"/>
              <a:t> </a:t>
            </a:r>
            <a:r>
              <a:rPr lang="en-US" sz="2400" dirty="0"/>
              <a:t>von </a:t>
            </a:r>
            <a:r>
              <a:rPr lang="en-US" sz="2400" dirty="0" err="1" smtClean="0"/>
              <a:t>Zielsetzung</a:t>
            </a:r>
            <a:r>
              <a:rPr lang="en-US" sz="2400" dirty="0" smtClean="0"/>
              <a:t> ab</a:t>
            </a:r>
            <a:endParaRPr lang="en-US" sz="2400" dirty="0"/>
          </a:p>
          <a:p>
            <a:r>
              <a:rPr lang="en-US" sz="2400" dirty="0" err="1"/>
              <a:t>Wichtig</a:t>
            </a:r>
            <a:r>
              <a:rPr lang="en-US" sz="2400" dirty="0"/>
              <a:t>: </a:t>
            </a:r>
            <a:r>
              <a:rPr lang="en-US" sz="2400" dirty="0" err="1" smtClean="0"/>
              <a:t>Verteilungsannahme</a:t>
            </a:r>
            <a:r>
              <a:rPr lang="en-US" sz="2400" dirty="0" smtClean="0"/>
              <a:t> der </a:t>
            </a:r>
            <a:r>
              <a:rPr lang="en-US" sz="2400" dirty="0" err="1" smtClean="0"/>
              <a:t>Nullhypothese</a:t>
            </a:r>
            <a:r>
              <a:rPr lang="en-US" sz="2400" dirty="0" smtClean="0"/>
              <a:t> muss </a:t>
            </a:r>
            <a:r>
              <a:rPr lang="en-US" sz="2400" dirty="0" err="1" smtClean="0"/>
              <a:t>gerechtfertigt</a:t>
            </a:r>
            <a:r>
              <a:rPr lang="en-US" sz="2400" dirty="0" smtClean="0"/>
              <a:t> sein</a:t>
            </a:r>
          </a:p>
          <a:p>
            <a:r>
              <a:rPr lang="en-US" sz="2400" dirty="0" smtClean="0"/>
              <a:t>Parameter der </a:t>
            </a:r>
            <a:r>
              <a:rPr lang="en-US" sz="2400" dirty="0" err="1" smtClean="0"/>
              <a:t>jeweils</a:t>
            </a:r>
            <a:r>
              <a:rPr lang="en-US" sz="2400" dirty="0" smtClean="0"/>
              <a:t> </a:t>
            </a:r>
            <a:r>
              <a:rPr lang="en-US" sz="2400" dirty="0" err="1" smtClean="0"/>
              <a:t>angenommenen</a:t>
            </a:r>
            <a:r>
              <a:rPr lang="en-US" sz="2400" dirty="0" smtClean="0"/>
              <a:t> </a:t>
            </a:r>
            <a:r>
              <a:rPr lang="en-US" sz="2400" dirty="0" err="1" smtClean="0"/>
              <a:t>Verteilung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müssen</a:t>
            </a:r>
            <a:r>
              <a:rPr lang="en-US" sz="2400" dirty="0" smtClean="0"/>
              <a:t> </a:t>
            </a:r>
            <a:r>
              <a:rPr lang="en-US" sz="2400" dirty="0" err="1" smtClean="0"/>
              <a:t>sinnvoll</a:t>
            </a:r>
            <a:r>
              <a:rPr lang="en-US" sz="2400" dirty="0" smtClean="0"/>
              <a:t> </a:t>
            </a:r>
            <a:r>
              <a:rPr lang="en-US" sz="2400" dirty="0" err="1" smtClean="0"/>
              <a:t>bestimmt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endParaRPr lang="en-US" sz="2400" dirty="0" smtClean="0"/>
          </a:p>
          <a:p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groß</a:t>
            </a:r>
            <a:r>
              <a:rPr lang="en-US" sz="2400" dirty="0" smtClean="0"/>
              <a:t> </a:t>
            </a:r>
            <a:r>
              <a:rPr lang="en-US" sz="2400" dirty="0" err="1" smtClean="0"/>
              <a:t>sollte</a:t>
            </a:r>
            <a:r>
              <a:rPr lang="en-US" sz="2400" dirty="0" smtClean="0"/>
              <a:t> die </a:t>
            </a:r>
            <a:r>
              <a:rPr lang="en-US" sz="2400" dirty="0" err="1" smtClean="0"/>
              <a:t>Stichprobe</a:t>
            </a:r>
            <a:r>
              <a:rPr lang="en-US" sz="2400" dirty="0" smtClean="0"/>
              <a:t> sein? </a:t>
            </a:r>
          </a:p>
          <a:p>
            <a:r>
              <a:rPr lang="en-US" sz="2400" dirty="0" err="1" smtClean="0"/>
              <a:t>Wieviele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  <a:r>
              <a:rPr lang="en-US" sz="2400" dirty="0" err="1" smtClean="0"/>
              <a:t>benötigen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, um </a:t>
            </a:r>
            <a:r>
              <a:rPr lang="en-US" sz="2400" dirty="0" err="1" smtClean="0"/>
              <a:t>gewissen</a:t>
            </a:r>
            <a:r>
              <a:rPr lang="en-US" sz="2400" dirty="0" smtClean="0"/>
              <a:t> </a:t>
            </a:r>
            <a:r>
              <a:rPr lang="en-US" sz="2400" dirty="0" err="1" smtClean="0"/>
              <a:t>Aussagen</a:t>
            </a:r>
            <a:r>
              <a:rPr lang="en-US" sz="2400" dirty="0" smtClean="0"/>
              <a:t> </a:t>
            </a:r>
            <a:r>
              <a:rPr lang="en-US" sz="2400" dirty="0" err="1" smtClean="0"/>
              <a:t>machen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Schätzung</a:t>
            </a:r>
            <a:r>
              <a:rPr lang="en-US" dirty="0" smtClean="0"/>
              <a:t> von </a:t>
            </a:r>
            <a:r>
              <a:rPr lang="en-US" dirty="0" err="1" smtClean="0"/>
              <a:t>Parametern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Auswertung</a:t>
            </a:r>
            <a:r>
              <a:rPr lang="en-US" dirty="0" smtClean="0"/>
              <a:t> der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endParaRPr lang="en-US" dirty="0"/>
          </a:p>
          <a:p>
            <a:r>
              <a:rPr lang="en-US" dirty="0" err="1" smtClean="0"/>
              <a:t>Rückschlüsse</a:t>
            </a:r>
            <a:r>
              <a:rPr lang="en-US" dirty="0" smtClean="0"/>
              <a:t> auf </a:t>
            </a:r>
            <a:r>
              <a:rPr lang="en-US" dirty="0" err="1" smtClean="0"/>
              <a:t>Eigenschaften</a:t>
            </a:r>
            <a:r>
              <a:rPr lang="en-US" dirty="0" smtClean="0"/>
              <a:t> der </a:t>
            </a:r>
            <a:r>
              <a:rPr lang="en-US" dirty="0" err="1" smtClean="0"/>
              <a:t>Grundgesamtheit</a:t>
            </a:r>
            <a:endParaRPr lang="en-US" dirty="0" smtClean="0"/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 </a:t>
            </a:r>
            <a:r>
              <a:rPr lang="en-US" dirty="0" err="1" smtClean="0"/>
              <a:t>zunächst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r>
              <a:rPr lang="en-US" dirty="0" smtClean="0"/>
              <a:t> die </a:t>
            </a:r>
            <a:r>
              <a:rPr lang="en-US" dirty="0" err="1" smtClean="0"/>
              <a:t>Normalverteilung</a:t>
            </a:r>
            <a:endParaRPr lang="en-US" dirty="0" smtClean="0"/>
          </a:p>
          <a:p>
            <a:pPr lvl="1"/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r>
              <a:rPr lang="en-US" dirty="0" smtClean="0"/>
              <a:t> Parameter </a:t>
            </a:r>
            <a:r>
              <a:rPr lang="en-US" dirty="0" err="1" smtClean="0"/>
              <a:t>bestimmen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296901"/>
            <a:ext cx="5400600" cy="29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05" y="3264413"/>
            <a:ext cx="4107787" cy="88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Experimente</a:t>
            </a:r>
            <a:r>
              <a:rPr lang="en-US" dirty="0" smtClean="0"/>
              <a:t>, </a:t>
            </a:r>
            <a:r>
              <a:rPr lang="en-US" dirty="0" err="1" smtClean="0"/>
              <a:t>Zufallsvariablen</a:t>
            </a:r>
            <a:r>
              <a:rPr lang="en-US" dirty="0" smtClean="0"/>
              <a:t>, </a:t>
            </a:r>
            <a:r>
              <a:rPr lang="en-US" dirty="0" err="1" smtClean="0"/>
              <a:t>Verteilungen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r>
              <a:rPr lang="en-US" sz="2400" dirty="0" err="1" smtClean="0"/>
              <a:t>Durchführung</a:t>
            </a:r>
            <a:r>
              <a:rPr lang="en-US" sz="2400" dirty="0" smtClean="0"/>
              <a:t> von </a:t>
            </a:r>
            <a:r>
              <a:rPr lang="en-US" sz="2400" dirty="0" err="1" smtClean="0"/>
              <a:t>Experimenten</a:t>
            </a:r>
            <a:r>
              <a:rPr lang="en-US" sz="2400" dirty="0" smtClean="0"/>
              <a:t> / </a:t>
            </a:r>
            <a:r>
              <a:rPr lang="en-US" sz="2400" dirty="0" err="1" smtClean="0"/>
              <a:t>Auswertung</a:t>
            </a:r>
            <a:r>
              <a:rPr lang="en-US" sz="2400" dirty="0" smtClean="0"/>
              <a:t> von </a:t>
            </a:r>
            <a:r>
              <a:rPr lang="en-US" sz="2400" dirty="0" err="1" smtClean="0"/>
              <a:t>Daten</a:t>
            </a:r>
            <a:endParaRPr lang="en-US" sz="2400" dirty="0" smtClean="0"/>
          </a:p>
          <a:p>
            <a:pPr lvl="1"/>
            <a:r>
              <a:rPr lang="en-US" sz="2000" dirty="0" err="1" smtClean="0"/>
              <a:t>Merkmalsausprägungen</a:t>
            </a:r>
            <a:r>
              <a:rPr lang="en-US" sz="2000" dirty="0" smtClean="0"/>
              <a:t> </a:t>
            </a:r>
            <a:r>
              <a:rPr lang="en-US" sz="2000" dirty="0" err="1" smtClean="0"/>
              <a:t>bestimmen</a:t>
            </a:r>
            <a:endParaRPr lang="en-US" sz="2000" dirty="0"/>
          </a:p>
          <a:p>
            <a:pPr lvl="1"/>
            <a:r>
              <a:rPr lang="en-US" sz="2000" dirty="0" err="1" smtClean="0"/>
              <a:t>Werte</a:t>
            </a:r>
            <a:r>
              <a:rPr lang="en-US" sz="2000" dirty="0" smtClean="0"/>
              <a:t> von </a:t>
            </a:r>
            <a:r>
              <a:rPr lang="en-US" sz="2000" dirty="0" err="1" smtClean="0"/>
              <a:t>statistischen</a:t>
            </a:r>
            <a:r>
              <a:rPr lang="en-US" sz="2000" dirty="0" smtClean="0"/>
              <a:t> </a:t>
            </a:r>
            <a:r>
              <a:rPr lang="en-US" sz="2000" dirty="0" err="1" smtClean="0"/>
              <a:t>Variablen</a:t>
            </a:r>
            <a:endParaRPr lang="en-US" sz="2000" dirty="0" smtClean="0"/>
          </a:p>
          <a:p>
            <a:pPr lvl="1"/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Sinne</a:t>
            </a:r>
            <a:r>
              <a:rPr lang="en-US" sz="2000" dirty="0" smtClean="0"/>
              <a:t> des </a:t>
            </a:r>
            <a:r>
              <a:rPr lang="en-US" sz="2000" dirty="0" err="1" smtClean="0"/>
              <a:t>Ziehens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GG: </a:t>
            </a:r>
            <a:r>
              <a:rPr lang="en-US" sz="2000" dirty="0" err="1" smtClean="0"/>
              <a:t>Zufallsvariable</a:t>
            </a:r>
            <a:endParaRPr lang="en-US" sz="2000" dirty="0" smtClean="0"/>
          </a:p>
          <a:p>
            <a:r>
              <a:rPr lang="en-US" sz="2400" dirty="0" err="1" smtClean="0"/>
              <a:t>Beispiel</a:t>
            </a:r>
            <a:r>
              <a:rPr lang="en-US" sz="2400" dirty="0" smtClean="0"/>
              <a:t>: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 </a:t>
            </a:r>
            <a:r>
              <a:rPr lang="en-US" sz="2400" dirty="0" err="1" smtClean="0"/>
              <a:t>normalverteilt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schreiben</a:t>
            </a:r>
            <a:r>
              <a:rPr lang="en-US" sz="2400" dirty="0" smtClean="0"/>
              <a:t>: X~N(𝜇, 𝜎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Standardnormalverteilung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𝜇 =0 und 𝜎=1</a:t>
            </a:r>
            <a:r>
              <a:rPr lang="en-US" sz="2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417" y="6394584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0966"/>
            <a:ext cx="2632844" cy="86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639236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GG = </a:t>
            </a:r>
            <a:r>
              <a:rPr lang="en-US" sz="1200" dirty="0" err="1" smtClean="0"/>
              <a:t>Grundgesamtheit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41805" y="3449320"/>
            <a:ext cx="15696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𝜑</a:t>
            </a:r>
            <a:r>
              <a:rPr lang="en-US" sz="2400" baseline="-25000" dirty="0" smtClean="0"/>
              <a:t>𝜇𝜎</a:t>
            </a:r>
            <a:r>
              <a:rPr lang="en-US" sz="2400" baseline="-7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Erwartungen</a:t>
            </a:r>
            <a:r>
              <a:rPr lang="en-US" dirty="0" smtClean="0"/>
              <a:t>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pPr marL="342891" lvl="1" indent="-342891">
              <a:buFontTx/>
              <a:buChar char="•"/>
            </a:pPr>
            <a:r>
              <a:rPr lang="en-US" sz="2400" dirty="0" err="1" smtClean="0"/>
              <a:t>Erwartungswert</a:t>
            </a:r>
            <a:r>
              <a:rPr lang="en-US" sz="2400" dirty="0" smtClean="0"/>
              <a:t> von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X:</a:t>
            </a:r>
          </a:p>
          <a:p>
            <a:pPr lvl="1"/>
            <a:r>
              <a:rPr lang="en-US" sz="2000" dirty="0"/>
              <a:t>Wert, den X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Mittel</a:t>
            </a:r>
            <a:r>
              <a:rPr lang="en-US" sz="2000" dirty="0"/>
              <a:t> </a:t>
            </a:r>
            <a:r>
              <a:rPr lang="en-US" sz="2000" dirty="0" err="1"/>
              <a:t>einnimmt</a:t>
            </a:r>
            <a:endParaRPr lang="en-US" sz="2000" dirty="0"/>
          </a:p>
          <a:p>
            <a:pPr lvl="1"/>
            <a:r>
              <a:rPr lang="en-US" sz="2000" dirty="0" err="1" smtClean="0"/>
              <a:t>Diskret</a:t>
            </a:r>
            <a:r>
              <a:rPr lang="en-US" sz="2000" dirty="0" smtClean="0"/>
              <a:t>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Kontinuierlich</a:t>
            </a:r>
            <a:r>
              <a:rPr lang="en-US" sz="2000" dirty="0" smtClean="0"/>
              <a:t>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Notation </a:t>
            </a:r>
            <a:r>
              <a:rPr lang="en-US" sz="2000" dirty="0" err="1" smtClean="0"/>
              <a:t>manchmal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: E[X]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E[X], </a:t>
            </a:r>
            <a:r>
              <a:rPr lang="en-US" sz="2200" dirty="0" err="1" smtClean="0"/>
              <a:t>wenn</a:t>
            </a:r>
            <a:r>
              <a:rPr lang="en-US" sz="2200" dirty="0" smtClean="0"/>
              <a:t> </a:t>
            </a:r>
            <a:r>
              <a:rPr lang="en-US" sz="2200" dirty="0"/>
              <a:t>X~N(𝜇, 𝜎</a:t>
            </a:r>
            <a:r>
              <a:rPr lang="en-US" sz="2200" baseline="30000" dirty="0"/>
              <a:t>2</a:t>
            </a:r>
            <a:r>
              <a:rPr lang="en-US" sz="2200" dirty="0" smtClean="0"/>
              <a:t>)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5834"/>
            <a:ext cx="2201022" cy="7920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45994" y="2104190"/>
            <a:ext cx="384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wobei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r>
              <a:rPr lang="en-US" dirty="0"/>
              <a:t> die relative </a:t>
            </a:r>
            <a:r>
              <a:rPr lang="en-US" dirty="0" err="1"/>
              <a:t>Häufigkeit</a:t>
            </a:r>
            <a:r>
              <a:rPr lang="en-US" dirty="0"/>
              <a:t> des </a:t>
            </a:r>
            <a:r>
              <a:rPr lang="en-US" dirty="0" err="1"/>
              <a:t>Auftretens</a:t>
            </a:r>
            <a:r>
              <a:rPr lang="en-US" dirty="0"/>
              <a:t> des </a:t>
            </a:r>
            <a:r>
              <a:rPr lang="en-US" dirty="0" err="1"/>
              <a:t>Wertes</a:t>
            </a:r>
            <a:r>
              <a:rPr lang="en-US" dirty="0"/>
              <a:t> x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ist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7878"/>
            <a:ext cx="2823592" cy="8032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64088" y="369844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 smtClean="0"/>
              <a:t> 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Wahrscheinlichkeits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verteilung</a:t>
            </a:r>
            <a:r>
              <a:rPr lang="en-US" dirty="0" smtClean="0"/>
              <a:t> von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Varianz</a:t>
            </a:r>
            <a:r>
              <a:rPr lang="en-US" dirty="0" smtClean="0"/>
              <a:t>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pPr marL="342891" lvl="1" indent="-342891">
              <a:buFontTx/>
              <a:buChar char="•"/>
            </a:pPr>
            <a:r>
              <a:rPr lang="en-US" sz="2400" dirty="0" err="1" smtClean="0"/>
              <a:t>Varianz</a:t>
            </a:r>
            <a:r>
              <a:rPr lang="en-US" sz="2400" dirty="0" smtClean="0"/>
              <a:t> von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X:</a:t>
            </a:r>
          </a:p>
          <a:p>
            <a:pPr lvl="1"/>
            <a:r>
              <a:rPr lang="en-US" sz="2000" dirty="0"/>
              <a:t>Wert, den X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Mittel</a:t>
            </a:r>
            <a:r>
              <a:rPr lang="en-US" sz="2000" dirty="0"/>
              <a:t> </a:t>
            </a:r>
            <a:r>
              <a:rPr lang="en-US" sz="2000" dirty="0" err="1"/>
              <a:t>einnimmt</a:t>
            </a:r>
            <a:endParaRPr lang="en-US" sz="2000" dirty="0"/>
          </a:p>
          <a:p>
            <a:pPr lvl="1"/>
            <a:r>
              <a:rPr lang="en-US" sz="2000" dirty="0" smtClean="0"/>
              <a:t>Definition: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Notation </a:t>
            </a:r>
            <a:r>
              <a:rPr lang="en-US" sz="2000" dirty="0" err="1" smtClean="0"/>
              <a:t>manchmal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: </a:t>
            </a:r>
            <a:r>
              <a:rPr lang="en-US" sz="2000" dirty="0" err="1" smtClean="0"/>
              <a:t>Var</a:t>
            </a:r>
            <a:r>
              <a:rPr lang="en-US" sz="2000" dirty="0" smtClean="0"/>
              <a:t>[X]</a:t>
            </a:r>
          </a:p>
          <a:p>
            <a:pPr lvl="1"/>
            <a:endParaRPr lang="en-US" sz="2000" dirty="0"/>
          </a:p>
          <a:p>
            <a:r>
              <a:rPr lang="en-US" sz="2200" dirty="0" err="1" smtClean="0"/>
              <a:t>Var</a:t>
            </a:r>
            <a:r>
              <a:rPr lang="en-US" sz="2200" dirty="0" smtClean="0"/>
              <a:t>[X], </a:t>
            </a:r>
            <a:r>
              <a:rPr lang="en-US" sz="2200" dirty="0" err="1"/>
              <a:t>wenn</a:t>
            </a:r>
            <a:r>
              <a:rPr lang="en-US" sz="2200" dirty="0"/>
              <a:t> X~N(𝜇, 𝜎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  <a:r>
              <a:rPr lang="en-US" sz="2200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208536" cy="46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88" y="4187705"/>
            <a:ext cx="4657452" cy="2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351"/>
            <a:ext cx="8229600" cy="503239"/>
          </a:xfrm>
        </p:spPr>
        <p:txBody>
          <a:bodyPr/>
          <a:lstStyle/>
          <a:p>
            <a:r>
              <a:rPr lang="de-DE" dirty="0" smtClean="0"/>
              <a:t>Interpretation eines Messwertes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400" dirty="0" smtClean="0">
                <a:solidFill>
                  <a:srgbClr val="0B05FF"/>
                </a:solidFill>
              </a:rPr>
              <a:t>Beispiel x</a:t>
            </a:r>
            <a:r>
              <a:rPr lang="de-DE" sz="2400" baseline="-25000" dirty="0" smtClean="0">
                <a:solidFill>
                  <a:srgbClr val="0B05FF"/>
                </a:solidFill>
              </a:rPr>
              <a:t>i</a:t>
            </a:r>
            <a:r>
              <a:rPr lang="de-DE" sz="2400" dirty="0" smtClean="0">
                <a:solidFill>
                  <a:srgbClr val="0B05FF"/>
                </a:solidFill>
              </a:rPr>
              <a:t>=28</a:t>
            </a:r>
          </a:p>
          <a:p>
            <a:r>
              <a:rPr lang="de-DE" sz="2400" dirty="0" smtClean="0"/>
              <a:t>Interpretierbar nur bei</a:t>
            </a:r>
            <a:br>
              <a:rPr lang="de-DE" sz="2400" dirty="0" smtClean="0"/>
            </a:br>
            <a:r>
              <a:rPr lang="de-DE" sz="2400" dirty="0" smtClean="0"/>
              <a:t>gegebener Verteilung</a:t>
            </a:r>
          </a:p>
          <a:p>
            <a:r>
              <a:rPr lang="de-DE" sz="2400" dirty="0" smtClean="0"/>
              <a:t>x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 liegt über dem </a:t>
            </a:r>
            <a:br>
              <a:rPr lang="de-DE" sz="2400" dirty="0" smtClean="0"/>
            </a:br>
            <a:r>
              <a:rPr lang="de-DE" sz="2400" dirty="0" err="1" smtClean="0"/>
              <a:t>arithm</a:t>
            </a:r>
            <a:r>
              <a:rPr lang="de-DE" sz="2400" dirty="0" smtClean="0"/>
              <a:t>. Mittel</a:t>
            </a:r>
          </a:p>
          <a:p>
            <a:r>
              <a:rPr lang="de-DE" sz="2400" dirty="0" smtClean="0"/>
              <a:t>Genauer: </a:t>
            </a:r>
            <a:r>
              <a:rPr lang="de-DE" sz="2400" dirty="0" err="1" smtClean="0"/>
              <a:t>x</a:t>
            </a:r>
            <a:r>
              <a:rPr lang="de-DE" sz="2400" baseline="-25000" dirty="0" err="1" smtClean="0"/>
              <a:t>i</a:t>
            </a:r>
            <a:r>
              <a:rPr lang="de-DE" sz="2400" dirty="0" smtClean="0"/>
              <a:t> liegt mehr als</a:t>
            </a:r>
            <a:br>
              <a:rPr lang="de-DE" sz="2400" dirty="0" smtClean="0"/>
            </a:br>
            <a:r>
              <a:rPr lang="de-DE" sz="2400" dirty="0" smtClean="0"/>
              <a:t>eine Standardabweichung</a:t>
            </a:r>
            <a:br>
              <a:rPr lang="de-DE" sz="2400" dirty="0" smtClean="0"/>
            </a:br>
            <a:r>
              <a:rPr lang="de-DE" sz="2400" dirty="0" smtClean="0"/>
              <a:t>über dem </a:t>
            </a:r>
            <a:r>
              <a:rPr lang="de-DE" sz="2400" dirty="0" err="1" smtClean="0"/>
              <a:t>arithm</a:t>
            </a:r>
            <a:r>
              <a:rPr lang="de-DE" sz="2400" dirty="0" smtClean="0"/>
              <a:t>. Mittel</a:t>
            </a:r>
          </a:p>
          <a:p>
            <a:r>
              <a:rPr lang="de-DE" sz="2400" dirty="0" smtClean="0"/>
              <a:t>Genauer: Wie viel Prozent</a:t>
            </a:r>
            <a:br>
              <a:rPr lang="de-DE" sz="2400" dirty="0" smtClean="0"/>
            </a:br>
            <a:r>
              <a:rPr lang="de-DE" sz="2400" dirty="0" smtClean="0"/>
              <a:t>der Gesamtheit geben</a:t>
            </a:r>
            <a:br>
              <a:rPr lang="de-DE" sz="2400" dirty="0" smtClean="0"/>
            </a:br>
            <a:r>
              <a:rPr lang="de-DE" sz="2400" dirty="0" smtClean="0"/>
              <a:t>Werte unter / über 28 an?</a:t>
            </a:r>
          </a:p>
          <a:p>
            <a:r>
              <a:rPr lang="de-DE" sz="2400" dirty="0" smtClean="0"/>
              <a:t>Um diese Frage zu beantworten, </a:t>
            </a:r>
            <a:br>
              <a:rPr lang="de-DE" sz="2400" dirty="0" smtClean="0"/>
            </a:br>
            <a:r>
              <a:rPr lang="de-DE" sz="2400" dirty="0" smtClean="0"/>
              <a:t>hilft die z-Standardisierung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4008" y="1257132"/>
            <a:ext cx="4357687" cy="3049114"/>
            <a:chOff x="4143372" y="1034970"/>
            <a:chExt cx="4357687" cy="30491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72" y="1142984"/>
              <a:ext cx="4357687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Gerade Verbindung 7"/>
            <p:cNvCxnSpPr/>
            <p:nvPr/>
          </p:nvCxnSpPr>
          <p:spPr>
            <a:xfrm flipV="1">
              <a:off x="7143768" y="1982702"/>
              <a:ext cx="23940" cy="17320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/>
          </p:nvGrpSpPr>
          <p:grpSpPr>
            <a:xfrm>
              <a:off x="4901758" y="1034970"/>
              <a:ext cx="1928826" cy="369332"/>
              <a:chOff x="4929190" y="1071546"/>
              <a:chExt cx="1928826" cy="369332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4929190" y="1071546"/>
                <a:ext cx="1928826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5018487" y="1142984"/>
              <a:ext cx="1839529" cy="285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4" name="Formel" r:id="rId4" imgW="1307880" imgH="203040" progId="Equation.3">
                      <p:embed/>
                    </p:oleObj>
                  </mc:Choice>
                  <mc:Fallback>
                    <p:oleObj name="Formel" r:id="rId4" imgW="13078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8487" y="1142984"/>
                            <a:ext cx="1839529" cy="2857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feld 13"/>
            <p:cNvSpPr txBox="1"/>
            <p:nvPr/>
          </p:nvSpPr>
          <p:spPr>
            <a:xfrm>
              <a:off x="6715140" y="3714752"/>
              <a:ext cx="857256" cy="3693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x</a:t>
              </a:r>
              <a:r>
                <a:rPr lang="de-DE" baseline="-25000" dirty="0" err="1" smtClean="0"/>
                <a:t>i</a:t>
              </a:r>
              <a:r>
                <a:rPr lang="de-DE" dirty="0" smtClean="0"/>
                <a:t> = 28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131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Mit der </a:t>
            </a:r>
            <a:r>
              <a:rPr lang="de-DE" b="1" i="1" dirty="0" smtClean="0"/>
              <a:t>z-Standardisierung</a:t>
            </a:r>
            <a:r>
              <a:rPr lang="de-DE" dirty="0" smtClean="0"/>
              <a:t> wird eine Normalverteilung in eine Standardnormalverteilung umgewandelt.</a:t>
            </a:r>
          </a:p>
          <a:p>
            <a:r>
              <a:rPr lang="de-DE" dirty="0" smtClean="0"/>
              <a:t>Die z-Standardisierung erfolgt in zwei Schritten: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 smtClean="0"/>
              <a:t>Zunächst wird von jedem Messwert der </a:t>
            </a:r>
            <a:r>
              <a:rPr lang="de-DE" i="1" dirty="0" smtClean="0"/>
              <a:t>Mittelwert</a:t>
            </a:r>
            <a:r>
              <a:rPr lang="de-DE" dirty="0" smtClean="0"/>
              <a:t> subtrahiert.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 smtClean="0"/>
              <a:t>Dann wird das Ergebnis durch die </a:t>
            </a:r>
            <a:r>
              <a:rPr lang="de-DE" i="1" dirty="0" smtClean="0"/>
              <a:t>Standardabweichung</a:t>
            </a:r>
            <a:r>
              <a:rPr lang="de-DE" dirty="0" smtClean="0"/>
              <a:t> geteilt.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000100" y="4429132"/>
          <a:ext cx="158776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Formel" r:id="rId5" imgW="672840" imgH="393480" progId="Equation.3">
                  <p:embed/>
                </p:oleObj>
              </mc:Choice>
              <mc:Fallback>
                <p:oleObj name="Formel" r:id="rId5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429132"/>
                        <a:ext cx="158776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0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 smtClean="0"/>
              <a:t>Betrachtung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Teilmenge</a:t>
            </a:r>
            <a:r>
              <a:rPr lang="en-US" altLang="de-DE" dirty="0" smtClean="0"/>
              <a:t> der </a:t>
            </a:r>
            <a:r>
              <a:rPr lang="en-US" altLang="de-DE" dirty="0" err="1" smtClean="0"/>
              <a:t>Daten</a:t>
            </a:r>
            <a:endParaRPr lang="en-US" altLang="de-DE" dirty="0" smtClean="0"/>
          </a:p>
        </p:txBody>
      </p:sp>
      <p:graphicFrame>
        <p:nvGraphicFramePr>
          <p:cNvPr id="14241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43319"/>
              </p:ext>
            </p:extLst>
          </p:nvPr>
        </p:nvGraphicFramePr>
        <p:xfrm>
          <a:off x="683569" y="2636912"/>
          <a:ext cx="8068698" cy="3247128"/>
        </p:xfrm>
        <a:graphic>
          <a:graphicData uri="http://schemas.openxmlformats.org/drawingml/2006/table">
            <a:tbl>
              <a:tblPr/>
              <a:tblGrid>
                <a:gridCol w="2689566"/>
                <a:gridCol w="2689566"/>
                <a:gridCol w="2689566"/>
              </a:tblGrid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Definition</a:t>
                      </a: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Stichprobe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de-DE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Teilmenge</a:t>
                      </a: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einer</a:t>
                      </a: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Symbole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griechisch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latein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Mittel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Reference Sans Serif"/>
                        </a:rPr>
                        <a:t>x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Standardab-weichung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Stichprobe</a:t>
            </a:r>
            <a:r>
              <a:rPr lang="en-US" sz="2400" dirty="0"/>
              <a:t> 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32112" y="4725144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99038"/>
              </p:ext>
            </p:extLst>
          </p:nvPr>
        </p:nvGraphicFramePr>
        <p:xfrm>
          <a:off x="4265196" y="352949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196" y="352949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1279988"/>
            <a:ext cx="43576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8"/>
          <p:cNvCxnSpPr/>
          <p:nvPr/>
        </p:nvCxnSpPr>
        <p:spPr>
          <a:xfrm rot="5400000" flipH="1" flipV="1">
            <a:off x="2179206" y="2923063"/>
            <a:ext cx="1857389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>
            <a:off x="865890" y="1171974"/>
            <a:ext cx="1928826" cy="369332"/>
            <a:chOff x="4929190" y="1071546"/>
            <a:chExt cx="1928826" cy="369332"/>
          </a:xfrm>
        </p:grpSpPr>
        <p:sp>
          <p:nvSpPr>
            <p:cNvPr id="11" name="Textfeld 10"/>
            <p:cNvSpPr txBox="1"/>
            <p:nvPr/>
          </p:nvSpPr>
          <p:spPr>
            <a:xfrm>
              <a:off x="4929190" y="1071546"/>
              <a:ext cx="192882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5018487" y="1142984"/>
            <a:ext cx="1839529" cy="285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" name="Formel" r:id="rId6" imgW="1307880" imgH="203040" progId="Equation.3">
                    <p:embed/>
                  </p:oleObj>
                </mc:Choice>
                <mc:Fallback>
                  <p:oleObj name="Formel" r:id="rId6" imgW="1307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8487" y="1142984"/>
                          <a:ext cx="1839529" cy="2857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feld 13"/>
          <p:cNvSpPr txBox="1"/>
          <p:nvPr/>
        </p:nvSpPr>
        <p:spPr>
          <a:xfrm>
            <a:off x="2679272" y="3851756"/>
            <a:ext cx="85725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x</a:t>
            </a:r>
            <a:r>
              <a:rPr lang="de-DE" baseline="-25000" dirty="0" err="1" smtClean="0"/>
              <a:t>i</a:t>
            </a:r>
            <a:r>
              <a:rPr lang="de-DE" dirty="0" smtClean="0"/>
              <a:t> = 28</a:t>
            </a:r>
            <a:endParaRPr lang="de-D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429000"/>
            <a:ext cx="4457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/>
        </p:nvGrpSpPr>
        <p:grpSpPr>
          <a:xfrm>
            <a:off x="5572132" y="3429000"/>
            <a:ext cx="1357322" cy="369332"/>
            <a:chOff x="5572132" y="3786190"/>
            <a:chExt cx="1357322" cy="369332"/>
          </a:xfrm>
        </p:grpSpPr>
        <p:sp>
          <p:nvSpPr>
            <p:cNvPr id="21" name="Textfeld 20"/>
            <p:cNvSpPr txBox="1"/>
            <p:nvPr/>
          </p:nvSpPr>
          <p:spPr>
            <a:xfrm>
              <a:off x="5572132" y="3786190"/>
              <a:ext cx="135732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p:graphicFrame>
          <p:nvGraphicFramePr>
            <p:cNvPr id="22" name="Objekt 21"/>
            <p:cNvGraphicFramePr>
              <a:graphicFrameLocks noChangeAspect="1"/>
            </p:cNvGraphicFramePr>
            <p:nvPr/>
          </p:nvGraphicFramePr>
          <p:xfrm>
            <a:off x="5641975" y="3857625"/>
            <a:ext cx="11620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8" name="Formel" r:id="rId9" imgW="825480" imgH="203040" progId="Equation.3">
                    <p:embed/>
                  </p:oleObj>
                </mc:Choice>
                <mc:Fallback>
                  <p:oleObj name="Formel" r:id="rId9" imgW="825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3857625"/>
                          <a:ext cx="11620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Gerade Verbindung 23"/>
          <p:cNvCxnSpPr/>
          <p:nvPr/>
        </p:nvCxnSpPr>
        <p:spPr>
          <a:xfrm rot="16200000" flipV="1">
            <a:off x="6647417" y="4996922"/>
            <a:ext cx="1857389" cy="7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044898" y="5929330"/>
            <a:ext cx="107157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 smtClean="0"/>
              <a:t>z</a:t>
            </a:r>
            <a:r>
              <a:rPr lang="de-DE" i="1" baseline="-25000" dirty="0" err="1" smtClean="0"/>
              <a:t>i</a:t>
            </a:r>
            <a:r>
              <a:rPr lang="de-DE" dirty="0" smtClean="0"/>
              <a:t> = 1.36</a:t>
            </a:r>
            <a:endParaRPr lang="de-DE" dirty="0"/>
          </a:p>
        </p:txBody>
      </p:sp>
      <p:sp>
        <p:nvSpPr>
          <p:cNvPr id="30" name="Freihandform 29"/>
          <p:cNvSpPr/>
          <p:nvPr/>
        </p:nvSpPr>
        <p:spPr>
          <a:xfrm>
            <a:off x="5491169" y="3995616"/>
            <a:ext cx="2076444" cy="1602724"/>
          </a:xfrm>
          <a:custGeom>
            <a:avLst/>
            <a:gdLst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658062 h 1658062"/>
              <a:gd name="connsiteX1" fmla="*/ 285750 w 2076450"/>
              <a:gd name="connsiteY1" fmla="*/ 1504950 h 1658062"/>
              <a:gd name="connsiteX2" fmla="*/ 435768 w 2076450"/>
              <a:gd name="connsiteY2" fmla="*/ 1426369 h 1658062"/>
              <a:gd name="connsiteX3" fmla="*/ 547687 w 2076450"/>
              <a:gd name="connsiteY3" fmla="*/ 1309688 h 1658062"/>
              <a:gd name="connsiteX4" fmla="*/ 702468 w 2076450"/>
              <a:gd name="connsiteY4" fmla="*/ 1102519 h 1658062"/>
              <a:gd name="connsiteX5" fmla="*/ 907256 w 2076450"/>
              <a:gd name="connsiteY5" fmla="*/ 709613 h 1658062"/>
              <a:gd name="connsiteX6" fmla="*/ 1059656 w 2076450"/>
              <a:gd name="connsiteY6" fmla="*/ 385763 h 1658062"/>
              <a:gd name="connsiteX7" fmla="*/ 1190625 w 2076450"/>
              <a:gd name="connsiteY7" fmla="*/ 169069 h 1658062"/>
              <a:gd name="connsiteX8" fmla="*/ 1300162 w 2076450"/>
              <a:gd name="connsiteY8" fmla="*/ 50006 h 1658062"/>
              <a:gd name="connsiteX9" fmla="*/ 1407318 w 2076450"/>
              <a:gd name="connsiteY9" fmla="*/ 0 h 1658062"/>
              <a:gd name="connsiteX10" fmla="*/ 1504950 w 2076450"/>
              <a:gd name="connsiteY10" fmla="*/ 33338 h 1658062"/>
              <a:gd name="connsiteX11" fmla="*/ 1659731 w 2076450"/>
              <a:gd name="connsiteY11" fmla="*/ 219075 h 1658062"/>
              <a:gd name="connsiteX12" fmla="*/ 1897856 w 2076450"/>
              <a:gd name="connsiteY12" fmla="*/ 678656 h 1658062"/>
              <a:gd name="connsiteX13" fmla="*/ 1988343 w 2076450"/>
              <a:gd name="connsiteY13" fmla="*/ 866775 h 1658062"/>
              <a:gd name="connsiteX14" fmla="*/ 2074068 w 2076450"/>
              <a:gd name="connsiteY14" fmla="*/ 1031081 h 1658062"/>
              <a:gd name="connsiteX15" fmla="*/ 2076450 w 2076450"/>
              <a:gd name="connsiteY15" fmla="*/ 1590675 h 165806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0675 h 1600395"/>
              <a:gd name="connsiteX0" fmla="*/ 0 w 2076450"/>
              <a:gd name="connsiteY0" fmla="*/ 1600395 h 1643536"/>
              <a:gd name="connsiteX1" fmla="*/ 285750 w 2076450"/>
              <a:gd name="connsiteY1" fmla="*/ 1504950 h 1643536"/>
              <a:gd name="connsiteX2" fmla="*/ 435768 w 2076450"/>
              <a:gd name="connsiteY2" fmla="*/ 1426369 h 1643536"/>
              <a:gd name="connsiteX3" fmla="*/ 547687 w 2076450"/>
              <a:gd name="connsiteY3" fmla="*/ 1309688 h 1643536"/>
              <a:gd name="connsiteX4" fmla="*/ 702468 w 2076450"/>
              <a:gd name="connsiteY4" fmla="*/ 1102519 h 1643536"/>
              <a:gd name="connsiteX5" fmla="*/ 907256 w 2076450"/>
              <a:gd name="connsiteY5" fmla="*/ 709613 h 1643536"/>
              <a:gd name="connsiteX6" fmla="*/ 1059656 w 2076450"/>
              <a:gd name="connsiteY6" fmla="*/ 385763 h 1643536"/>
              <a:gd name="connsiteX7" fmla="*/ 1190625 w 2076450"/>
              <a:gd name="connsiteY7" fmla="*/ 169069 h 1643536"/>
              <a:gd name="connsiteX8" fmla="*/ 1300162 w 2076450"/>
              <a:gd name="connsiteY8" fmla="*/ 50006 h 1643536"/>
              <a:gd name="connsiteX9" fmla="*/ 1407318 w 2076450"/>
              <a:gd name="connsiteY9" fmla="*/ 0 h 1643536"/>
              <a:gd name="connsiteX10" fmla="*/ 1504950 w 2076450"/>
              <a:gd name="connsiteY10" fmla="*/ 33338 h 1643536"/>
              <a:gd name="connsiteX11" fmla="*/ 1659731 w 2076450"/>
              <a:gd name="connsiteY11" fmla="*/ 219075 h 1643536"/>
              <a:gd name="connsiteX12" fmla="*/ 1897856 w 2076450"/>
              <a:gd name="connsiteY12" fmla="*/ 678656 h 1643536"/>
              <a:gd name="connsiteX13" fmla="*/ 1988343 w 2076450"/>
              <a:gd name="connsiteY13" fmla="*/ 866775 h 1643536"/>
              <a:gd name="connsiteX14" fmla="*/ 2074068 w 2076450"/>
              <a:gd name="connsiteY14" fmla="*/ 1031081 h 1643536"/>
              <a:gd name="connsiteX15" fmla="*/ 2076450 w 2076450"/>
              <a:gd name="connsiteY15" fmla="*/ 1643536 h 1643536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31522"/>
              <a:gd name="connsiteX1" fmla="*/ 285750 w 2076450"/>
              <a:gd name="connsiteY1" fmla="*/ 1504950 h 1631522"/>
              <a:gd name="connsiteX2" fmla="*/ 435768 w 2076450"/>
              <a:gd name="connsiteY2" fmla="*/ 1426369 h 1631522"/>
              <a:gd name="connsiteX3" fmla="*/ 547687 w 2076450"/>
              <a:gd name="connsiteY3" fmla="*/ 1309688 h 1631522"/>
              <a:gd name="connsiteX4" fmla="*/ 702468 w 2076450"/>
              <a:gd name="connsiteY4" fmla="*/ 1102519 h 1631522"/>
              <a:gd name="connsiteX5" fmla="*/ 907256 w 2076450"/>
              <a:gd name="connsiteY5" fmla="*/ 709613 h 1631522"/>
              <a:gd name="connsiteX6" fmla="*/ 1059656 w 2076450"/>
              <a:gd name="connsiteY6" fmla="*/ 385763 h 1631522"/>
              <a:gd name="connsiteX7" fmla="*/ 1190625 w 2076450"/>
              <a:gd name="connsiteY7" fmla="*/ 169069 h 1631522"/>
              <a:gd name="connsiteX8" fmla="*/ 1300162 w 2076450"/>
              <a:gd name="connsiteY8" fmla="*/ 50006 h 1631522"/>
              <a:gd name="connsiteX9" fmla="*/ 1407318 w 2076450"/>
              <a:gd name="connsiteY9" fmla="*/ 0 h 1631522"/>
              <a:gd name="connsiteX10" fmla="*/ 1504950 w 2076450"/>
              <a:gd name="connsiteY10" fmla="*/ 33338 h 1631522"/>
              <a:gd name="connsiteX11" fmla="*/ 1659731 w 2076450"/>
              <a:gd name="connsiteY11" fmla="*/ 219075 h 1631522"/>
              <a:gd name="connsiteX12" fmla="*/ 1897856 w 2076450"/>
              <a:gd name="connsiteY12" fmla="*/ 678656 h 1631522"/>
              <a:gd name="connsiteX13" fmla="*/ 1988343 w 2076450"/>
              <a:gd name="connsiteY13" fmla="*/ 866775 h 1631522"/>
              <a:gd name="connsiteX14" fmla="*/ 2074068 w 2076450"/>
              <a:gd name="connsiteY14" fmla="*/ 1031081 h 1631522"/>
              <a:gd name="connsiteX15" fmla="*/ 2076450 w 2076450"/>
              <a:gd name="connsiteY15" fmla="*/ 1631522 h 163152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52230 h 1600395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504950 w 2076450"/>
              <a:gd name="connsiteY11" fmla="*/ 33338 h 1602690"/>
              <a:gd name="connsiteX12" fmla="*/ 1659731 w 2076450"/>
              <a:gd name="connsiteY12" fmla="*/ 219075 h 1602690"/>
              <a:gd name="connsiteX13" fmla="*/ 1897856 w 2076450"/>
              <a:gd name="connsiteY13" fmla="*/ 678656 h 1602690"/>
              <a:gd name="connsiteX14" fmla="*/ 1988343 w 2076450"/>
              <a:gd name="connsiteY14" fmla="*/ 866775 h 1602690"/>
              <a:gd name="connsiteX15" fmla="*/ 2074068 w 2076450"/>
              <a:gd name="connsiteY15" fmla="*/ 1031081 h 1602690"/>
              <a:gd name="connsiteX16" fmla="*/ 2076450 w 2076450"/>
              <a:gd name="connsiteY16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3174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48851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349765 w 2076450"/>
              <a:gd name="connsiteY10" fmla="*/ 112029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101637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7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298462 w 2076450"/>
              <a:gd name="connsiteY9" fmla="*/ 72442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5266 w 2076450"/>
              <a:gd name="connsiteY9" fmla="*/ 112029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298462 w 2076450"/>
              <a:gd name="connsiteY10" fmla="*/ 179022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97779 w 2076450"/>
              <a:gd name="connsiteY9" fmla="*/ 146691 h 1617233"/>
              <a:gd name="connsiteX10" fmla="*/ 1268142 w 2076450"/>
              <a:gd name="connsiteY10" fmla="*/ 86241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268142 w 2076450"/>
              <a:gd name="connsiteY8" fmla="*/ 86241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450" h="1617233">
                <a:moveTo>
                  <a:pt x="0" y="1614938"/>
                </a:moveTo>
                <a:lnTo>
                  <a:pt x="285750" y="1519493"/>
                </a:lnTo>
                <a:lnTo>
                  <a:pt x="435768" y="1440912"/>
                </a:lnTo>
                <a:lnTo>
                  <a:pt x="547687" y="1324231"/>
                </a:lnTo>
                <a:lnTo>
                  <a:pt x="702468" y="1117062"/>
                </a:lnTo>
                <a:lnTo>
                  <a:pt x="907256" y="724156"/>
                </a:lnTo>
                <a:lnTo>
                  <a:pt x="1059656" y="400306"/>
                </a:lnTo>
                <a:lnTo>
                  <a:pt x="1190625" y="183612"/>
                </a:lnTo>
                <a:lnTo>
                  <a:pt x="1268142" y="86241"/>
                </a:lnTo>
                <a:cubicBezTo>
                  <a:pt x="1286398" y="62186"/>
                  <a:pt x="1373406" y="13561"/>
                  <a:pt x="1407318" y="2362"/>
                </a:cubicBezTo>
                <a:cubicBezTo>
                  <a:pt x="1441116" y="0"/>
                  <a:pt x="1462881" y="11369"/>
                  <a:pt x="1504950" y="47881"/>
                </a:cubicBezTo>
                <a:lnTo>
                  <a:pt x="1659731" y="233618"/>
                </a:lnTo>
                <a:lnTo>
                  <a:pt x="1897856" y="693199"/>
                </a:lnTo>
                <a:lnTo>
                  <a:pt x="1988343" y="881318"/>
                </a:lnTo>
                <a:lnTo>
                  <a:pt x="2074068" y="1045624"/>
                </a:lnTo>
                <a:lnTo>
                  <a:pt x="2076450" y="1617233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6248403" y="4667242"/>
            <a:ext cx="128588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Fläche = </a:t>
            </a:r>
            <a:br>
              <a:rPr lang="de-DE" sz="1600" dirty="0" smtClean="0">
                <a:solidFill>
                  <a:schemeClr val="tx2"/>
                </a:solidFill>
              </a:rPr>
            </a:br>
            <a:r>
              <a:rPr lang="de-DE" sz="1600" dirty="0" smtClean="0">
                <a:solidFill>
                  <a:schemeClr val="tx2"/>
                </a:solidFill>
              </a:rPr>
              <a:t>% der Verteilung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2" name="Pfeil nach unten 31"/>
          <p:cNvSpPr/>
          <p:nvPr/>
        </p:nvSpPr>
        <p:spPr>
          <a:xfrm>
            <a:off x="4781551" y="1196752"/>
            <a:ext cx="619124" cy="2476499"/>
          </a:xfrm>
          <a:prstGeom prst="down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7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b="1" i="1" dirty="0" smtClean="0"/>
              <a:t>z Werte </a:t>
            </a:r>
            <a:r>
              <a:rPr lang="de-DE" sz="2000" dirty="0" smtClean="0"/>
              <a:t>können mit Hilfe einer </a:t>
            </a:r>
            <a:r>
              <a:rPr lang="de-DE" sz="2000" i="1" dirty="0" smtClean="0"/>
              <a:t>z</a:t>
            </a:r>
            <a:r>
              <a:rPr lang="de-DE" sz="2000" dirty="0" smtClean="0"/>
              <a:t>-Tabelle einfach interpretiert werden.</a:t>
            </a:r>
          </a:p>
          <a:p>
            <a:r>
              <a:rPr lang="de-DE" sz="2000" dirty="0" smtClean="0"/>
              <a:t>In Tabellen zur Standardnormalverteilung ist immer angegeben, wie groß die Fläche unter der Kurve links von einem </a:t>
            </a:r>
            <a:r>
              <a:rPr lang="de-DE" sz="2000" i="1" dirty="0" smtClean="0"/>
              <a:t>z</a:t>
            </a:r>
            <a:r>
              <a:rPr lang="de-DE" sz="2000" dirty="0" smtClean="0"/>
              <a:t>-Wert ist.</a:t>
            </a:r>
          </a:p>
          <a:p>
            <a:r>
              <a:rPr lang="de-DE" sz="2000" dirty="0" smtClean="0"/>
              <a:t>Die Fläche gibt den Anteil der Verteilung an, deren Werte kleiner oder gleich des „kritischen“ z-Werts ist.</a:t>
            </a:r>
          </a:p>
          <a:p>
            <a:r>
              <a:rPr lang="de-DE" sz="2000" dirty="0" smtClean="0"/>
              <a:t>Beispiel:</a:t>
            </a:r>
          </a:p>
          <a:p>
            <a:pPr lvl="1"/>
            <a:r>
              <a:rPr lang="de-DE" sz="1800" dirty="0" err="1" smtClean="0"/>
              <a:t>x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 = 28</a:t>
            </a:r>
          </a:p>
          <a:p>
            <a:pPr lvl="1"/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 = 1.36</a:t>
            </a:r>
          </a:p>
          <a:p>
            <a:pPr lvl="1"/>
            <a:r>
              <a:rPr lang="de-DE" sz="1800" dirty="0" smtClean="0"/>
              <a:t>Fläche(</a:t>
            </a:r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) </a:t>
            </a:r>
            <a:r>
              <a:rPr lang="de-DE" sz="1800" dirty="0"/>
              <a:t>= </a:t>
            </a:r>
            <a:r>
              <a:rPr lang="de-DE" sz="1800" dirty="0" smtClean="0"/>
              <a:t>𝜱(</a:t>
            </a:r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) = 0.91</a:t>
            </a:r>
          </a:p>
          <a:p>
            <a:pPr lvl="1"/>
            <a:r>
              <a:rPr lang="de-DE" sz="1800" dirty="0" smtClean="0"/>
              <a:t>Anteil der z-Werte ≤ 1.36 </a:t>
            </a:r>
            <a:r>
              <a:rPr lang="de-DE" sz="1800" dirty="0" smtClean="0">
                <a:sym typeface="Wingdings"/>
              </a:rPr>
              <a:t></a:t>
            </a:r>
            <a:r>
              <a:rPr lang="de-DE" sz="1800" dirty="0" smtClean="0"/>
              <a:t> 0.91</a:t>
            </a:r>
          </a:p>
          <a:p>
            <a:pPr lvl="1"/>
            <a:r>
              <a:rPr lang="de-DE" sz="1800" dirty="0" smtClean="0"/>
              <a:t>91% der Population haben z-Werte kleiner oder gleich 1.36</a:t>
            </a:r>
          </a:p>
          <a:p>
            <a:pPr lvl="1"/>
            <a:r>
              <a:rPr lang="de-DE" sz="1800" dirty="0" smtClean="0"/>
              <a:t>91% der Population haben x-Werte von 28 oder darunter</a:t>
            </a:r>
          </a:p>
          <a:p>
            <a:pPr lvl="1"/>
            <a:r>
              <a:rPr lang="de-DE" sz="1800" dirty="0" smtClean="0"/>
              <a:t>Nur 9% der Population </a:t>
            </a:r>
            <a:r>
              <a:rPr lang="de-DE" sz="1800" dirty="0"/>
              <a:t>haben </a:t>
            </a:r>
            <a:r>
              <a:rPr lang="de-DE" sz="1800" dirty="0" smtClean="0"/>
              <a:t>x-Werte größer als </a:t>
            </a:r>
            <a:r>
              <a:rPr lang="de-DE" sz="1800" i="1" dirty="0" smtClean="0"/>
              <a:t>i</a:t>
            </a:r>
            <a:r>
              <a:rPr lang="de-DE" sz="1800" dirty="0" smtClean="0"/>
              <a:t>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i="1" dirty="0" smtClean="0"/>
              <a:t>Die z-Tabelle (Standardnormalverteilung)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46424"/>
              </p:ext>
            </p:extLst>
          </p:nvPr>
        </p:nvGraphicFramePr>
        <p:xfrm>
          <a:off x="1270000" y="1772816"/>
          <a:ext cx="6680200" cy="4477440"/>
        </p:xfrm>
        <a:graphic>
          <a:graphicData uri="http://schemas.openxmlformats.org/drawingml/2006/table">
            <a:tbl>
              <a:tblPr/>
              <a:tblGrid>
                <a:gridCol w="704850"/>
                <a:gridCol w="1003300"/>
                <a:gridCol w="704850"/>
                <a:gridCol w="1003300"/>
                <a:gridCol w="628650"/>
                <a:gridCol w="1003300"/>
                <a:gridCol w="628650"/>
                <a:gridCol w="1003300"/>
              </a:tblGrid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>
              <a:buNone/>
            </a:pPr>
            <a:r>
              <a:rPr lang="de-DE" sz="2000" b="1" i="1" dirty="0" smtClean="0"/>
              <a:t>Interpretation der Ausprägung eines normalverteilten Merkmals</a:t>
            </a:r>
          </a:p>
          <a:p>
            <a:r>
              <a:rPr lang="de-DE" sz="2000" dirty="0" smtClean="0"/>
              <a:t>Erhebung einer Stichprobe</a:t>
            </a:r>
          </a:p>
          <a:p>
            <a:pPr lvl="1"/>
            <a:r>
              <a:rPr lang="de-DE" sz="1800" dirty="0" smtClean="0"/>
              <a:t>Berechnung von Mittelwert und Standardabweichung</a:t>
            </a:r>
          </a:p>
          <a:p>
            <a:r>
              <a:rPr lang="de-DE" sz="2000" dirty="0" smtClean="0"/>
              <a:t>Erhebung des Merkmals bei der Person i</a:t>
            </a:r>
          </a:p>
          <a:p>
            <a:r>
              <a:rPr lang="de-DE" sz="2000" dirty="0" smtClean="0"/>
              <a:t>Berechnung des </a:t>
            </a:r>
            <a:r>
              <a:rPr lang="de-DE" sz="2000" i="1" dirty="0" smtClean="0"/>
              <a:t>z</a:t>
            </a:r>
            <a:r>
              <a:rPr lang="de-DE" sz="2000" dirty="0" smtClean="0"/>
              <a:t>-Werts</a:t>
            </a:r>
          </a:p>
          <a:p>
            <a:r>
              <a:rPr lang="de-DE" sz="2000" dirty="0" smtClean="0"/>
              <a:t>Nachschlagen der Größe der Fläche unterhalb der </a:t>
            </a:r>
            <a:r>
              <a:rPr lang="de-DE" sz="2000" i="1" dirty="0" smtClean="0"/>
              <a:t>z</a:t>
            </a:r>
            <a:r>
              <a:rPr lang="de-DE" sz="2000" dirty="0" smtClean="0"/>
              <a:t>-Verteilung, die links von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liegt</a:t>
            </a:r>
          </a:p>
          <a:p>
            <a:r>
              <a:rPr lang="de-DE" sz="2000" dirty="0" smtClean="0"/>
              <a:t>Die Fläche </a:t>
            </a:r>
            <a:r>
              <a:rPr lang="de-DE" sz="2000" i="1" dirty="0" smtClean="0"/>
              <a:t>f(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i="1" dirty="0" smtClean="0"/>
              <a:t>)</a:t>
            </a:r>
            <a:r>
              <a:rPr lang="de-DE" sz="2000" dirty="0" smtClean="0"/>
              <a:t> gibt an, wie viel Prozent der Population Werte kleiner oder gleich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bzw. </a:t>
            </a:r>
            <a:r>
              <a:rPr lang="de-DE" sz="2000" i="1" dirty="0" err="1" smtClean="0"/>
              <a:t>x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haben.</a:t>
            </a:r>
          </a:p>
          <a:p>
            <a:r>
              <a:rPr lang="de-DE" sz="2000" dirty="0" smtClean="0"/>
              <a:t>1 - </a:t>
            </a:r>
            <a:r>
              <a:rPr lang="de-DE" sz="2000" i="1" dirty="0" smtClean="0"/>
              <a:t>f(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i="1" dirty="0" smtClean="0"/>
              <a:t>)</a:t>
            </a:r>
            <a:r>
              <a:rPr lang="de-DE" sz="2000" dirty="0" smtClean="0"/>
              <a:t> gibt an, wie viel Prozent der Population Werte größer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bzw. </a:t>
            </a:r>
            <a:r>
              <a:rPr lang="de-DE" sz="2000" i="1" dirty="0" err="1" smtClean="0"/>
              <a:t>x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haben.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8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Prozentränge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Ein </a:t>
            </a:r>
            <a:r>
              <a:rPr lang="de-DE" sz="2000" b="1" i="1" dirty="0" smtClean="0"/>
              <a:t>Prozentrang</a:t>
            </a:r>
            <a:r>
              <a:rPr lang="de-DE" sz="2000" dirty="0" smtClean="0"/>
              <a:t> (PR) gibt an, wie viel Prozent der Population Werte </a:t>
            </a:r>
            <a:r>
              <a:rPr lang="de-DE" sz="2000" i="1" dirty="0" smtClean="0"/>
              <a:t>kleiner oder gleich</a:t>
            </a:r>
            <a:r>
              <a:rPr lang="de-DE" sz="2000" dirty="0" smtClean="0"/>
              <a:t> einem kritischen Wert haben.</a:t>
            </a:r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0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: IQ-Wert-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Analyse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graphicFrame>
        <p:nvGraphicFramePr>
          <p:cNvPr id="8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99264"/>
              </p:ext>
            </p:extLst>
          </p:nvPr>
        </p:nvGraphicFramePr>
        <p:xfrm>
          <a:off x="467544" y="3038720"/>
          <a:ext cx="4608512" cy="3088880"/>
        </p:xfrm>
        <a:graphic>
          <a:graphicData uri="http://schemas.openxmlformats.org/drawingml/2006/table">
            <a:tbl>
              <a:tblPr/>
              <a:tblGrid>
                <a:gridCol w="486259"/>
                <a:gridCol w="692153"/>
                <a:gridCol w="486259"/>
                <a:gridCol w="692153"/>
                <a:gridCol w="433691"/>
                <a:gridCol w="692153"/>
                <a:gridCol w="433691"/>
                <a:gridCol w="692153"/>
              </a:tblGrid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8202"/>
              </p:ext>
            </p:extLst>
          </p:nvPr>
        </p:nvGraphicFramePr>
        <p:xfrm>
          <a:off x="5206689" y="3816686"/>
          <a:ext cx="3491224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25"/>
                <a:gridCol w="1244506"/>
                <a:gridCol w="123349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IQ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z(IQ)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PR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130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2.0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98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92.5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-0.5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85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-1.0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16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100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0.0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50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115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84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313" y="1085544"/>
            <a:ext cx="4607743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0" lvl="1"/>
            <a:r>
              <a:rPr lang="de-DE" sz="2000" dirty="0" smtClean="0"/>
              <a:t>Annahme: Normalverteilung </a:t>
            </a:r>
            <a:br>
              <a:rPr lang="de-DE" sz="2000" dirty="0" smtClean="0"/>
            </a:br>
            <a:r>
              <a:rPr lang="de-DE" sz="2000" dirty="0" smtClean="0"/>
              <a:t>mit </a:t>
            </a:r>
            <a:r>
              <a:rPr lang="el-GR" sz="2000" dirty="0" smtClean="0"/>
              <a:t>μ</a:t>
            </a:r>
            <a:r>
              <a:rPr lang="de-DE" sz="2000" dirty="0"/>
              <a:t>=100; </a:t>
            </a:r>
            <a:r>
              <a:rPr lang="el-GR" sz="2000" dirty="0"/>
              <a:t>σ</a:t>
            </a:r>
            <a:r>
              <a:rPr lang="de-DE" sz="2000" dirty="0"/>
              <a:t>=15</a:t>
            </a:r>
          </a:p>
          <a:p>
            <a:r>
              <a:rPr lang="de-DE" sz="2000" dirty="0" smtClean="0"/>
              <a:t>Welchem Prozentrang entspricht </a:t>
            </a:r>
            <a:br>
              <a:rPr lang="de-DE" sz="2000" dirty="0" smtClean="0"/>
            </a:br>
            <a:r>
              <a:rPr lang="de-DE" sz="2000" dirty="0" smtClean="0"/>
              <a:t>ein IQ-Wert von</a:t>
            </a:r>
            <a:br>
              <a:rPr lang="de-DE" sz="2000" dirty="0" smtClean="0"/>
            </a:br>
            <a:r>
              <a:rPr lang="de-DE" sz="2000" dirty="0" smtClean="0"/>
              <a:t>(a) 130; (b) 92.5; (c) 85;  (d) 100; (</a:t>
            </a:r>
            <a:r>
              <a:rPr lang="de-DE" sz="2000" dirty="0" err="1" smtClean="0"/>
              <a:t>e</a:t>
            </a:r>
            <a:r>
              <a:rPr lang="de-DE" sz="2000" dirty="0" smtClean="0"/>
              <a:t>) 115?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7260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Prozentränge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Ein </a:t>
            </a:r>
            <a:r>
              <a:rPr lang="de-DE" sz="2000" b="1" i="1" dirty="0" smtClean="0"/>
              <a:t>Prozentrang</a:t>
            </a:r>
            <a:r>
              <a:rPr lang="de-DE" sz="2000" dirty="0" smtClean="0"/>
              <a:t> (PR) gibt an, wie viel Prozent der Population Werte </a:t>
            </a:r>
            <a:r>
              <a:rPr lang="de-DE" sz="2000" i="1" dirty="0" smtClean="0"/>
              <a:t>kleiner oder gleich</a:t>
            </a:r>
            <a:r>
              <a:rPr lang="de-DE" sz="2000" dirty="0" smtClean="0"/>
              <a:t> einem kritischen Wert haben.</a:t>
            </a:r>
          </a:p>
          <a:p>
            <a:r>
              <a:rPr lang="de-DE" sz="2000" dirty="0" smtClean="0"/>
              <a:t>Damit entspricht der Prozentrang der Wahrscheinlichkeit des </a:t>
            </a:r>
            <a:r>
              <a:rPr lang="de-DE" sz="2000" i="1" dirty="0" err="1" smtClean="0"/>
              <a:t>z</a:t>
            </a:r>
            <a:r>
              <a:rPr lang="de-DE" sz="2000" dirty="0" smtClean="0"/>
              <a:t>-Werts</a:t>
            </a:r>
            <a:endParaRPr lang="de-DE" sz="1800" dirty="0" smtClean="0"/>
          </a:p>
          <a:p>
            <a:endParaRPr lang="de-DE" sz="2000" dirty="0" smtClean="0"/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9840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Wahrscheinlichkeiten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Die z-Tabelle ermöglicht es auch, </a:t>
            </a:r>
            <a:r>
              <a:rPr lang="de-DE" b="1" i="1" dirty="0" smtClean="0"/>
              <a:t>Wahrscheinlichkeitsaussagen</a:t>
            </a:r>
            <a:r>
              <a:rPr lang="de-DE" dirty="0" smtClean="0"/>
              <a:t> für bestimmte Intervalle zu machen.</a:t>
            </a:r>
          </a:p>
          <a:p>
            <a:r>
              <a:rPr lang="de-DE" dirty="0" smtClean="0"/>
              <a:t>Wie groß ist die Wahrscheinlichkeit für einen IQ-Wert</a:t>
            </a:r>
            <a:br>
              <a:rPr lang="de-DE" dirty="0" smtClean="0"/>
            </a:br>
            <a:r>
              <a:rPr lang="de-DE" dirty="0" smtClean="0"/>
              <a:t>(a) von 85 bis 115; (b) von 70 bis 130; (c) von 0 bis 70;</a:t>
            </a:r>
            <a:br>
              <a:rPr lang="de-DE" dirty="0" smtClean="0"/>
            </a:br>
            <a:r>
              <a:rPr lang="de-DE" dirty="0" smtClean="0"/>
              <a:t>(d) von über 100</a:t>
            </a:r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45130"/>
              </p:ext>
            </p:extLst>
          </p:nvPr>
        </p:nvGraphicFramePr>
        <p:xfrm>
          <a:off x="957263" y="3924301"/>
          <a:ext cx="71151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9"/>
                <a:gridCol w="1143000"/>
                <a:gridCol w="1104900"/>
                <a:gridCol w="1076325"/>
                <a:gridCol w="12763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IQ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z</a:t>
                      </a:r>
                      <a:r>
                        <a:rPr lang="de-DE" dirty="0" smtClean="0"/>
                        <a:t>(IQ</a:t>
                      </a:r>
                      <a:r>
                        <a:rPr lang="de-DE" baseline="-25000" dirty="0" smtClean="0"/>
                        <a:t>1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z</a:t>
                      </a:r>
                      <a:r>
                        <a:rPr lang="de-DE" dirty="0" smtClean="0"/>
                        <a:t>(IQ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p(z</a:t>
                      </a:r>
                      <a:r>
                        <a:rPr lang="de-DE" i="1" baseline="-25000" dirty="0" smtClean="0"/>
                        <a:t>1</a:t>
                      </a:r>
                      <a:r>
                        <a:rPr lang="de-DE" i="1" dirty="0" smtClean="0"/>
                        <a:t>)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p(z</a:t>
                      </a:r>
                      <a:r>
                        <a:rPr lang="de-DE" i="1" baseline="-25000" dirty="0" smtClean="0"/>
                        <a:t>2</a:t>
                      </a:r>
                      <a:r>
                        <a:rPr lang="de-DE" i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Δ</a:t>
                      </a:r>
                      <a:r>
                        <a:rPr lang="de-DE" i="1" dirty="0" smtClean="0"/>
                        <a:t>p</a:t>
                      </a:r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85 bis 115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-1.0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.84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.68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 bis 130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.98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.96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 bis 70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-6.7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de-DE" dirty="0" smtClean="0"/>
                        <a:t>&gt; 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.50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Wahrscheinlichkeiten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000" dirty="0" smtClean="0"/>
              <a:t>Generell gilt für normalverteilte Merkmale:</a:t>
            </a:r>
          </a:p>
          <a:p>
            <a:r>
              <a:rPr lang="de-DE" sz="2000" b="1" i="1" dirty="0" smtClean="0"/>
              <a:t>68.26% </a:t>
            </a:r>
            <a:r>
              <a:rPr lang="de-DE" sz="2000" dirty="0" smtClean="0"/>
              <a:t>der Werte liegen im Bereich: 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bzw.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b="1" i="1" dirty="0" smtClean="0"/>
              <a:t>95.44%</a:t>
            </a:r>
            <a:r>
              <a:rPr lang="de-DE" sz="2000" dirty="0" smtClean="0"/>
              <a:t> der Werte liegen im Bereich: 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bzw.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40576"/>
              </p:ext>
            </p:extLst>
          </p:nvPr>
        </p:nvGraphicFramePr>
        <p:xfrm>
          <a:off x="1407302" y="2132856"/>
          <a:ext cx="3379012" cy="47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Formel" r:id="rId5" imgW="1638000" imgH="228600" progId="Equation.3">
                  <p:embed/>
                </p:oleObj>
              </mc:Choice>
              <mc:Fallback>
                <p:oleObj name="Formel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302" y="2132856"/>
                        <a:ext cx="3379012" cy="471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65554"/>
              </p:ext>
            </p:extLst>
          </p:nvPr>
        </p:nvGraphicFramePr>
        <p:xfrm>
          <a:off x="2071670" y="2918674"/>
          <a:ext cx="2095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Formel" r:id="rId7" imgW="1015920" imgH="228600" progId="Equation.3">
                  <p:embed/>
                </p:oleObj>
              </mc:Choice>
              <mc:Fallback>
                <p:oleObj name="Formel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918674"/>
                        <a:ext cx="20955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79932"/>
              </p:ext>
            </p:extLst>
          </p:nvPr>
        </p:nvGraphicFramePr>
        <p:xfrm>
          <a:off x="1285852" y="4293096"/>
          <a:ext cx="34575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Formel" r:id="rId9" imgW="1676160" imgH="228600" progId="Equation.3">
                  <p:embed/>
                </p:oleObj>
              </mc:Choice>
              <mc:Fallback>
                <p:oleObj name="Formel" r:id="rId9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293096"/>
                        <a:ext cx="34575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85684"/>
              </p:ext>
            </p:extLst>
          </p:nvPr>
        </p:nvGraphicFramePr>
        <p:xfrm>
          <a:off x="2000232" y="5150352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Formel" r:id="rId11" imgW="1028520" imgH="228600" progId="Equation.3">
                  <p:embed/>
                </p:oleObj>
              </mc:Choice>
              <mc:Fallback>
                <p:oleObj name="Formel" r:id="rId11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150352"/>
                        <a:ext cx="21224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Stichprobenkennwerteverteilungen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Wir haben verschiedene Stichprobenkennwerte kennengelernt: z.B. Mittelwert, Median, Varianz</a:t>
            </a:r>
            <a:br>
              <a:rPr lang="de-DE" dirty="0" smtClean="0"/>
            </a:br>
            <a:r>
              <a:rPr lang="de-DE" dirty="0" smtClean="0"/>
              <a:t>("Punktschätzer")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Meist interessieren nicht die Werte für die konkrete </a:t>
            </a:r>
            <a:r>
              <a:rPr lang="de-DE" dirty="0" smtClean="0">
                <a:solidFill>
                  <a:srgbClr val="0B05FF"/>
                </a:solidFill>
              </a:rPr>
              <a:t>Stichprobe</a:t>
            </a:r>
            <a:r>
              <a:rPr lang="de-DE" dirty="0" smtClean="0"/>
              <a:t>, sondern für die zugrundeliegenden </a:t>
            </a:r>
            <a:r>
              <a:rPr lang="de-DE" dirty="0" smtClean="0">
                <a:solidFill>
                  <a:srgbClr val="00B050"/>
                </a:solidFill>
              </a:rPr>
              <a:t>Population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Die Kennwerte aus einer Stichprobe werden daher als </a:t>
            </a:r>
            <a:r>
              <a:rPr lang="de-DE" dirty="0" smtClean="0">
                <a:solidFill>
                  <a:srgbClr val="00B050"/>
                </a:solidFill>
              </a:rPr>
              <a:t>Schätzer</a:t>
            </a:r>
            <a:r>
              <a:rPr lang="de-DE" dirty="0" smtClean="0"/>
              <a:t> für die entsprechenden Populationskennwerte verwendet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Wir erwarten: Je größer eine (repräsentative) Stichprobe, desto genauer ist die Schätzung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Begriff</a:t>
            </a:r>
            <a:r>
              <a:rPr lang="en-US" dirty="0" smtClean="0"/>
              <a:t> der </a:t>
            </a:r>
            <a:r>
              <a:rPr lang="en-US" dirty="0" err="1" smtClean="0"/>
              <a:t>statistischen</a:t>
            </a:r>
            <a:r>
              <a:rPr lang="en-US" dirty="0" smtClean="0"/>
              <a:t>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B05FF"/>
                </a:solidFill>
              </a:rPr>
              <a:t>Statische</a:t>
            </a:r>
            <a:r>
              <a:rPr lang="en-US" dirty="0" smtClean="0">
                <a:solidFill>
                  <a:srgbClr val="0B05FF"/>
                </a:solidFill>
              </a:rPr>
              <a:t> Variable </a:t>
            </a:r>
            <a:r>
              <a:rPr lang="en-US" dirty="0" err="1" smtClean="0"/>
              <a:t>ordnet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</a:t>
            </a:r>
            <a:r>
              <a:rPr lang="en-US" dirty="0" smtClean="0"/>
              <a:t>)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Erhebungseinheit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Merkmalsträger</a:t>
            </a:r>
            <a:r>
              <a:rPr lang="en-US" dirty="0" smtClean="0"/>
              <a:t>, </a:t>
            </a:r>
            <a:r>
              <a:rPr lang="en-US" dirty="0" err="1" smtClean="0"/>
              <a:t>Objekt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einen</a:t>
            </a:r>
            <a:r>
              <a:rPr lang="en-US" dirty="0" smtClean="0"/>
              <a:t> Wert </a:t>
            </a:r>
            <a:r>
              <a:rPr lang="en-US" dirty="0" err="1" smtClean="0"/>
              <a:t>zu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Merkmalsausprägung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dirty="0" err="1"/>
              <a:t>Beispiele</a:t>
            </a:r>
            <a:endParaRPr lang="en-US" sz="2800" dirty="0"/>
          </a:p>
          <a:p>
            <a:pPr lvl="1"/>
            <a:r>
              <a:rPr lang="en-US" dirty="0" err="1" smtClean="0"/>
              <a:t>Grundgesamtheit</a:t>
            </a:r>
            <a:r>
              <a:rPr lang="en-US" dirty="0"/>
              <a:t>: </a:t>
            </a:r>
            <a:r>
              <a:rPr lang="en-US" i="1" dirty="0" err="1"/>
              <a:t>Einwohner</a:t>
            </a:r>
            <a:r>
              <a:rPr lang="en-US" i="1" dirty="0"/>
              <a:t> der </a:t>
            </a:r>
            <a:r>
              <a:rPr lang="en-US" i="1" dirty="0" err="1"/>
              <a:t>Stadt</a:t>
            </a:r>
            <a:r>
              <a:rPr lang="en-US" i="1" dirty="0"/>
              <a:t> </a:t>
            </a:r>
            <a:r>
              <a:rPr lang="en-US" i="1" dirty="0" err="1" smtClean="0"/>
              <a:t>Lübeck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err="1"/>
              <a:t>Einwohner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</a:t>
            </a:r>
            <a:r>
              <a:rPr lang="en-US" dirty="0"/>
              <a:t>: </a:t>
            </a:r>
            <a:r>
              <a:rPr lang="en-US" i="1" dirty="0" err="1"/>
              <a:t>Geschlecht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Merkmalsausprägung</a:t>
            </a:r>
            <a:r>
              <a:rPr lang="en-US" dirty="0"/>
              <a:t>: </a:t>
            </a:r>
            <a:r>
              <a:rPr lang="en-US" i="1" dirty="0" err="1"/>
              <a:t>männlich</a:t>
            </a:r>
            <a:r>
              <a:rPr lang="en-US" dirty="0"/>
              <a:t> </a:t>
            </a:r>
          </a:p>
          <a:p>
            <a:pPr lvl="1"/>
            <a:r>
              <a:rPr lang="en-US" dirty="0" err="1" smtClean="0"/>
              <a:t>Grundgesamtheit</a:t>
            </a:r>
            <a:r>
              <a:rPr lang="en-US" dirty="0"/>
              <a:t>: </a:t>
            </a:r>
            <a:r>
              <a:rPr lang="en-US" i="1" dirty="0" err="1"/>
              <a:t>Tage</a:t>
            </a:r>
            <a:r>
              <a:rPr lang="en-US" i="1" dirty="0"/>
              <a:t> </a:t>
            </a:r>
            <a:r>
              <a:rPr lang="en-US" i="1" dirty="0" err="1"/>
              <a:t>eines</a:t>
            </a:r>
            <a:r>
              <a:rPr lang="en-US" i="1" dirty="0"/>
              <a:t> </a:t>
            </a:r>
            <a:r>
              <a:rPr lang="en-US" i="1" dirty="0" err="1"/>
              <a:t>Untersuchungszeitraums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smtClean="0"/>
              <a:t>Tag</a:t>
            </a:r>
            <a:endParaRPr lang="en-US" dirty="0" smtClean="0"/>
          </a:p>
          <a:p>
            <a:pPr lvl="2"/>
            <a:r>
              <a:rPr lang="en-US" dirty="0" err="1" smtClean="0"/>
              <a:t>Merkmal</a:t>
            </a:r>
            <a:r>
              <a:rPr lang="en-US" dirty="0"/>
              <a:t>: </a:t>
            </a:r>
            <a:r>
              <a:rPr lang="en-US" i="1" dirty="0" err="1"/>
              <a:t>Niederschlagsmenge</a:t>
            </a:r>
            <a:r>
              <a:rPr lang="en-US" i="1" dirty="0"/>
              <a:t> in Deutschland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Merkmalsausprägung</a:t>
            </a:r>
            <a:r>
              <a:rPr lang="en-US" dirty="0"/>
              <a:t>: </a:t>
            </a:r>
            <a:r>
              <a:rPr lang="en-US" i="1" dirty="0"/>
              <a:t>1,5 </a:t>
            </a:r>
            <a:r>
              <a:rPr lang="en-US" i="1" dirty="0" err="1"/>
              <a:t>Kubikkilometer</a:t>
            </a:r>
            <a:endParaRPr lang="en-US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Stichprobenkennwerteverteilungen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Wenn man aus der gleichen Population immer wieder Stichproben zieht, ergibt sich für jede Stichprobe ein neuer Mittelwert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Wenn man sehr viele Stichproben erhebt, erhält man auch viele Mittelwerte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Nun kann man die Verteilung </a:t>
            </a:r>
            <a:br>
              <a:rPr lang="de-DE" dirty="0" smtClean="0"/>
            </a:br>
            <a:r>
              <a:rPr lang="de-DE" dirty="0" smtClean="0"/>
              <a:t>der resultierenden Mittelwerte </a:t>
            </a:r>
            <a:br>
              <a:rPr lang="de-DE" dirty="0" smtClean="0"/>
            </a:br>
            <a:r>
              <a:rPr lang="de-DE" dirty="0" smtClean="0"/>
              <a:t>betrachten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Diese Verteilung heißt </a:t>
            </a:r>
            <a:br>
              <a:rPr lang="de-DE" dirty="0" smtClean="0"/>
            </a:br>
            <a:r>
              <a:rPr lang="de-DE" dirty="0" smtClean="0">
                <a:solidFill>
                  <a:srgbClr val="0305FF"/>
                </a:solidFill>
              </a:rPr>
              <a:t>Stichprobenkennwerteverteilung</a:t>
            </a:r>
            <a:r>
              <a:rPr lang="de-DE" b="1" i="1" dirty="0" smtClean="0">
                <a:solidFill>
                  <a:srgbClr val="0305FF"/>
                </a:solidFill>
              </a:rPr>
              <a:t> </a:t>
            </a:r>
            <a:br>
              <a:rPr lang="de-DE" b="1" i="1" dirty="0" smtClean="0">
                <a:solidFill>
                  <a:srgbClr val="0305FF"/>
                </a:solidFill>
              </a:rPr>
            </a:br>
            <a:r>
              <a:rPr lang="de-DE" dirty="0" smtClean="0"/>
              <a:t>des Mittelwerts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087353" cy="1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Diese „</a:t>
            </a:r>
            <a:r>
              <a:rPr lang="de-DE" sz="2000" dirty="0" smtClean="0">
                <a:solidFill>
                  <a:srgbClr val="0305FF"/>
                </a:solidFill>
              </a:rPr>
              <a:t>Verteilung der der Mittelwerte</a:t>
            </a:r>
            <a:r>
              <a:rPr lang="de-DE" sz="2000" i="1" dirty="0" smtClean="0"/>
              <a:t>“</a:t>
            </a:r>
            <a:r>
              <a:rPr lang="de-DE" sz="2000" dirty="0" smtClean="0"/>
              <a:t> ist selbst wieder normalverteilt (wenn das Merkmal normalverteilt ist)</a:t>
            </a:r>
          </a:p>
          <a:p>
            <a:r>
              <a:rPr lang="de-DE" sz="2000" dirty="0" smtClean="0"/>
              <a:t>Der </a:t>
            </a:r>
            <a:r>
              <a:rPr lang="de-DE" sz="2000" dirty="0" smtClean="0">
                <a:solidFill>
                  <a:srgbClr val="0305FF"/>
                </a:solidFill>
              </a:rPr>
              <a:t>Mittelwert </a:t>
            </a:r>
            <a:r>
              <a:rPr lang="de-DE" sz="2000" dirty="0" smtClean="0"/>
              <a:t>der Stichprobenkennwerteverteilung entspricht dem Mittelwert in der Population</a:t>
            </a:r>
          </a:p>
          <a:p>
            <a:r>
              <a:rPr lang="de-DE" sz="2000" dirty="0" smtClean="0"/>
              <a:t>Die </a:t>
            </a:r>
            <a:r>
              <a:rPr lang="de-DE" sz="2000" dirty="0" smtClean="0">
                <a:solidFill>
                  <a:srgbClr val="0305FF"/>
                </a:solidFill>
              </a:rPr>
              <a:t>Streuung</a:t>
            </a:r>
            <a:r>
              <a:rPr lang="de-DE" sz="2000" i="1" dirty="0" smtClean="0"/>
              <a:t> </a:t>
            </a:r>
            <a:r>
              <a:rPr lang="de-DE" sz="2000" dirty="0" smtClean="0">
                <a:solidFill>
                  <a:srgbClr val="0305FF"/>
                </a:solidFill>
              </a:rPr>
              <a:t>der Stichprobenkennwerteverteilung </a:t>
            </a:r>
            <a:r>
              <a:rPr lang="de-DE" sz="2000" dirty="0" smtClean="0"/>
              <a:t>wird als </a:t>
            </a:r>
            <a:r>
              <a:rPr lang="de-DE" sz="2000" dirty="0" smtClean="0">
                <a:solidFill>
                  <a:srgbClr val="00B050"/>
                </a:solidFill>
              </a:rPr>
              <a:t>Standardfehler</a:t>
            </a:r>
            <a:r>
              <a:rPr lang="de-DE" sz="2000" dirty="0" smtClean="0"/>
              <a:t> (des Mittelwerts) bezeichnet.</a:t>
            </a:r>
          </a:p>
          <a:p>
            <a:pPr lvl="1"/>
            <a:r>
              <a:rPr lang="de-DE" sz="1800" dirty="0" smtClean="0"/>
              <a:t>Der Standardfehler gibt an, wie nah ein empirischer Stichprobenmittelwert am wahren Populationsmittelwert liegt</a:t>
            </a:r>
          </a:p>
          <a:p>
            <a:pPr lvl="1"/>
            <a:r>
              <a:rPr lang="de-DE" sz="1800" dirty="0" smtClean="0"/>
              <a:t>Dieser Standardfehler des Mittelwertes kann auch aus einer einzigen Stichprobe geschätzt werden: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14414" y="4786322"/>
          <a:ext cx="27003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Formel" r:id="rId3" imgW="1143000" imgH="482400" progId="Equation.3">
                  <p:embed/>
                </p:oleObj>
              </mc:Choice>
              <mc:Fallback>
                <p:oleObj name="Formel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786322"/>
                        <a:ext cx="2700337" cy="1141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27984" y="5115664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a typeface="Myriad Pro" charset="0"/>
                <a:cs typeface="Myriad Pro" charset="0"/>
              </a:rPr>
              <a:t>𝜎</a:t>
            </a:r>
            <a:r>
              <a:rPr lang="en-US" sz="3200" baseline="30000" dirty="0" smtClean="0">
                <a:ea typeface="Myriad Pro" charset="0"/>
                <a:cs typeface="Myriad Pro" charset="0"/>
              </a:rPr>
              <a:t>2</a:t>
            </a:r>
            <a:r>
              <a:rPr lang="en-US" sz="3200" dirty="0" smtClean="0">
                <a:ea typeface="Myriad Pro" charset="0"/>
                <a:cs typeface="Myriad Pro" charset="0"/>
              </a:rPr>
              <a:t> = </a:t>
            </a:r>
            <a:r>
              <a:rPr lang="en-US" sz="3200" dirty="0" err="1" smtClean="0">
                <a:ea typeface="Myriad Pro" charset="0"/>
                <a:cs typeface="Myriad Pro" charset="0"/>
              </a:rPr>
              <a:t>Var</a:t>
            </a:r>
            <a:r>
              <a:rPr lang="en-US" sz="3200" dirty="0" smtClean="0">
                <a:ea typeface="Myriad Pro" charset="0"/>
                <a:cs typeface="Myriad Pro" charset="0"/>
              </a:rPr>
              <a:t> </a:t>
            </a:r>
            <a:r>
              <a:rPr lang="en-US" sz="3200" dirty="0">
                <a:ea typeface="Myriad Pro" charset="0"/>
                <a:cs typeface="Myriad Pro" charset="0"/>
              </a:rPr>
              <a:t>= 1/n ⋅ 𝛴</a:t>
            </a:r>
            <a:r>
              <a:rPr lang="en-US" sz="3200" baseline="-25000" dirty="0" err="1">
                <a:ea typeface="Myriad Pro" charset="0"/>
                <a:cs typeface="Myriad Pro" charset="0"/>
              </a:rPr>
              <a:t>i</a:t>
            </a:r>
            <a:r>
              <a:rPr lang="en-US" sz="3200" baseline="-25000" dirty="0">
                <a:ea typeface="Myriad Pro" charset="0"/>
                <a:cs typeface="Myriad Pro" charset="0"/>
              </a:rPr>
              <a:t>=1</a:t>
            </a:r>
            <a:r>
              <a:rPr lang="en-US" sz="3200" baseline="30000" dirty="0">
                <a:ea typeface="Myriad Pro" charset="0"/>
                <a:cs typeface="Myriad Pro" charset="0"/>
              </a:rPr>
              <a:t>n</a:t>
            </a:r>
            <a:r>
              <a:rPr lang="en-US" sz="3200" dirty="0">
                <a:ea typeface="Myriad Pro" charset="0"/>
                <a:cs typeface="Myriad Pro" charset="0"/>
              </a:rPr>
              <a:t>(x-x</a:t>
            </a:r>
            <a:r>
              <a:rPr lang="en-US" sz="3200" baseline="-25000" dirty="0">
                <a:ea typeface="Myriad Pro" charset="0"/>
                <a:cs typeface="Myriad Pro" charset="0"/>
              </a:rPr>
              <a:t>i</a:t>
            </a:r>
            <a:r>
              <a:rPr lang="en-US" sz="3200" dirty="0">
                <a:ea typeface="Myriad Pro" charset="0"/>
                <a:cs typeface="Myriad Pro" charset="0"/>
              </a:rPr>
              <a:t>)</a:t>
            </a:r>
            <a:r>
              <a:rPr lang="en-US" sz="3200" baseline="30000" dirty="0">
                <a:ea typeface="Myriad Pro" charset="0"/>
                <a:cs typeface="Myriad Pro" charset="0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22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>
                <a:solidFill>
                  <a:srgbClr val="0305FF"/>
                </a:solidFill>
              </a:rPr>
              <a:t>Beispiel: </a:t>
            </a:r>
            <a:r>
              <a:rPr lang="de-DE" dirty="0" smtClean="0"/>
              <a:t>Unter den Mitarbeiter einer großen Firma soll die Leistungsmotivation bestimmt werden.  Es werden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de-DE" dirty="0" smtClean="0"/>
              <a:t> Mitarbeiter zufällig ausgewählt und getestet.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Es ergibt sich Mittelwert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de-DE" dirty="0" smtClean="0"/>
              <a:t> bei einer geschätzten Populationsvarianz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Wie groß ist der Standardfehler</a:t>
            </a:r>
            <a:br>
              <a:rPr lang="de-DE" dirty="0" smtClean="0"/>
            </a:br>
            <a:r>
              <a:rPr lang="de-DE" dirty="0" smtClean="0"/>
              <a:t>dieses Mittelwerts?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Wie groß wäre der Standardfehler</a:t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²=250 </a:t>
            </a:r>
            <a:r>
              <a:rPr lang="de-DE" dirty="0" smtClean="0"/>
              <a:t>und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=10</a:t>
            </a:r>
            <a:r>
              <a:rPr lang="de-DE" dirty="0" smtClean="0"/>
              <a:t>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Wie groß wäre der Standardfehler </a:t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²=90 </a:t>
            </a:r>
            <a:r>
              <a:rPr lang="de-DE" dirty="0" smtClean="0"/>
              <a:t>und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=90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572132" y="2857496"/>
          <a:ext cx="2643206" cy="96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8" name="Formel" r:id="rId3" imgW="1218960" imgH="444240" progId="Equation.3">
                  <p:embed/>
                </p:oleObj>
              </mc:Choice>
              <mc:Fallback>
                <p:oleObj name="Formel" r:id="rId3" imgW="1218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2857496"/>
                        <a:ext cx="2643206" cy="964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526115" y="3857625"/>
          <a:ext cx="29749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" name="Formel" r:id="rId5" imgW="1371600" imgH="444240" progId="Equation.3">
                  <p:embed/>
                </p:oleObj>
              </mc:Choice>
              <mc:Fallback>
                <p:oleObj name="Formel" r:id="rId5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115" y="3857625"/>
                        <a:ext cx="29749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572132" y="4892675"/>
          <a:ext cx="25320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" name="Formel" r:id="rId7" imgW="1168200" imgH="444240" progId="Equation.3">
                  <p:embed/>
                </p:oleObj>
              </mc:Choice>
              <mc:Fallback>
                <p:oleObj name="Formel" r:id="rId7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892675"/>
                        <a:ext cx="2532062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3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Konfidenzintervalle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816" y="1147001"/>
            <a:ext cx="8229600" cy="4968875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0305FF"/>
                </a:solidFill>
              </a:rPr>
              <a:t>Standardfehler</a:t>
            </a:r>
            <a:r>
              <a:rPr lang="de-DE" sz="2400" dirty="0" smtClean="0"/>
              <a:t> ist die Standardabweichung der Stichprobenkennwerteverteilung</a:t>
            </a:r>
          </a:p>
          <a:p>
            <a:r>
              <a:rPr lang="de-DE" sz="2400" dirty="0" smtClean="0"/>
              <a:t>Da die </a:t>
            </a:r>
            <a:r>
              <a:rPr lang="de-DE" sz="2400" dirty="0" smtClean="0">
                <a:solidFill>
                  <a:srgbClr val="0305FF"/>
                </a:solidFill>
              </a:rPr>
              <a:t>Stichprobenkennwerteverteilung normalverteilt </a:t>
            </a:r>
            <a:r>
              <a:rPr lang="de-DE" sz="2400" dirty="0" smtClean="0"/>
              <a:t>ist, kann die Wahrscheinlichkeit dafür berechnet werden, dass der Mittelwert in einem bestimmten Intervall liegt</a:t>
            </a:r>
          </a:p>
          <a:p>
            <a:r>
              <a:rPr lang="de-DE" sz="2400" dirty="0" smtClean="0"/>
              <a:t>Mit </a:t>
            </a:r>
            <a:r>
              <a:rPr lang="de-DE" sz="2400" i="1" dirty="0" smtClean="0"/>
              <a:t>p</a:t>
            </a:r>
            <a:r>
              <a:rPr lang="de-DE" sz="2400" dirty="0" smtClean="0"/>
              <a:t>=0.68 ist der Populationsmittelwert höchstens einen Standardfehler vom Stichprobenmittelwert entfernt</a:t>
            </a:r>
          </a:p>
          <a:p>
            <a:r>
              <a:rPr lang="de-DE" sz="2400" dirty="0" smtClean="0">
                <a:solidFill>
                  <a:srgbClr val="0E17FF"/>
                </a:solidFill>
              </a:rPr>
              <a:t>Beispiel: </a:t>
            </a:r>
          </a:p>
          <a:p>
            <a:pPr lvl="1"/>
            <a:r>
              <a:rPr lang="de-DE" sz="2200" dirty="0" smtClean="0"/>
              <a:t>Wenn                                , dann gilt mit </a:t>
            </a:r>
            <a:r>
              <a:rPr lang="de-DE" sz="2200" i="1" dirty="0" smtClean="0"/>
              <a:t>p</a:t>
            </a:r>
            <a:r>
              <a:rPr lang="de-DE" sz="2200" dirty="0" smtClean="0"/>
              <a:t>=0.68 für den Populationsmittelwert :</a:t>
            </a:r>
            <a:br>
              <a:rPr lang="de-DE" sz="2200" dirty="0" smtClean="0"/>
            </a:br>
            <a:endParaRPr lang="de-DE" sz="2200" dirty="0" smtClean="0"/>
          </a:p>
          <a:p>
            <a:r>
              <a:rPr lang="de-DE" sz="2400" dirty="0" smtClean="0">
                <a:solidFill>
                  <a:srgbClr val="0E17FF"/>
                </a:solidFill>
              </a:rPr>
              <a:t>Notation:  </a:t>
            </a:r>
            <a:r>
              <a:rPr lang="de-DE" sz="2400" dirty="0" smtClean="0"/>
              <a:t>P( </a:t>
            </a:r>
            <a:r>
              <a:rPr lang="de-DE" sz="2400" i="1" dirty="0" smtClean="0"/>
              <a:t>Bedingung</a:t>
            </a:r>
            <a:r>
              <a:rPr lang="de-DE" sz="2400" dirty="0" smtClean="0"/>
              <a:t> ) = </a:t>
            </a:r>
            <a:r>
              <a:rPr lang="de-DE" sz="2400" i="1" dirty="0"/>
              <a:t>p</a:t>
            </a:r>
            <a:r>
              <a:rPr lang="de-DE" sz="2400" dirty="0" smtClean="0"/>
              <a:t>   mit </a:t>
            </a:r>
            <a:r>
              <a:rPr lang="de-DE" sz="2400" i="1" dirty="0"/>
              <a:t>p</a:t>
            </a:r>
            <a:r>
              <a:rPr lang="de-DE" sz="2400" dirty="0" smtClean="0"/>
              <a:t> ∈ [0, 1]</a:t>
            </a:r>
          </a:p>
          <a:p>
            <a:r>
              <a:rPr lang="de-DE" sz="2400" dirty="0" smtClean="0">
                <a:solidFill>
                  <a:srgbClr val="0E17FF"/>
                </a:solidFill>
              </a:rPr>
              <a:t>Beispiel: </a:t>
            </a:r>
            <a:r>
              <a:rPr lang="de-DE" sz="2400" dirty="0" smtClean="0"/>
              <a:t>P(                         ) = 0.68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19560"/>
              </p:ext>
            </p:extLst>
          </p:nvPr>
        </p:nvGraphicFramePr>
        <p:xfrm>
          <a:off x="1650152" y="4077072"/>
          <a:ext cx="1847740" cy="37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" name="Formel" r:id="rId3" imgW="1117440" imgH="228600" progId="Equation.3">
                  <p:embed/>
                </p:oleObj>
              </mc:Choice>
              <mc:Fallback>
                <p:oleObj name="Formel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152" y="4077072"/>
                        <a:ext cx="1847740" cy="377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280532"/>
              </p:ext>
            </p:extLst>
          </p:nvPr>
        </p:nvGraphicFramePr>
        <p:xfrm>
          <a:off x="3635896" y="4365104"/>
          <a:ext cx="1506575" cy="3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" name="Formel" r:id="rId5" imgW="749160" imgH="203040" progId="Equation.3">
                  <p:embed/>
                </p:oleObj>
              </mc:Choice>
              <mc:Fallback>
                <p:oleObj name="Formel" r:id="rId5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365104"/>
                        <a:ext cx="1506575" cy="349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00117"/>
              </p:ext>
            </p:extLst>
          </p:nvPr>
        </p:nvGraphicFramePr>
        <p:xfrm>
          <a:off x="1944839" y="5506286"/>
          <a:ext cx="1506575" cy="3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3" name="Formel" r:id="rId7" imgW="749160" imgH="203040" progId="Equation.3">
                  <p:embed/>
                </p:oleObj>
              </mc:Choice>
              <mc:Fallback>
                <p:oleObj name="Formel" r:id="rId7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39" y="5506286"/>
                        <a:ext cx="1506575" cy="349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0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</a:t>
            </a:r>
            <a:r>
              <a:rPr lang="de-DE" dirty="0" err="1" smtClean="0">
                <a:solidFill>
                  <a:srgbClr val="0305FF"/>
                </a:solidFill>
              </a:rPr>
              <a:t>Konfidenzintervall</a:t>
            </a:r>
            <a:r>
              <a:rPr lang="de-DE" dirty="0" smtClean="0">
                <a:solidFill>
                  <a:srgbClr val="0305FF"/>
                </a:solidFill>
              </a:rPr>
              <a:t> </a:t>
            </a:r>
            <a:r>
              <a:rPr lang="de-DE" dirty="0" smtClean="0"/>
              <a:t>ist ein symmetrischer Bereich um den Stichprobenmittelwert, in welchem der Populationsmittelwert mit einer bestimmten Wahrscheinlichkeit liegt.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51705"/>
              </p:ext>
            </p:extLst>
          </p:nvPr>
        </p:nvGraphicFramePr>
        <p:xfrm>
          <a:off x="1063641" y="4905474"/>
          <a:ext cx="5794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8" name="Formel" r:id="rId3" imgW="2450880" imgH="228600" progId="Equation.3">
                  <p:embed/>
                </p:oleObj>
              </mc:Choice>
              <mc:Fallback>
                <p:oleObj name="Formel" r:id="rId3" imgW="245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1" y="4905474"/>
                        <a:ext cx="5794375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825405"/>
              </p:ext>
            </p:extLst>
          </p:nvPr>
        </p:nvGraphicFramePr>
        <p:xfrm>
          <a:off x="1071538" y="4333974"/>
          <a:ext cx="5705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9" name="Formel" r:id="rId5" imgW="2412720" imgH="228600" progId="Equation.3">
                  <p:embed/>
                </p:oleObj>
              </mc:Choice>
              <mc:Fallback>
                <p:oleObj name="Formel" r:id="rId5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333974"/>
                        <a:ext cx="5705475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8446"/>
              </p:ext>
            </p:extLst>
          </p:nvPr>
        </p:nvGraphicFramePr>
        <p:xfrm>
          <a:off x="1057292" y="3802161"/>
          <a:ext cx="5943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" name="Formel" r:id="rId7" imgW="2514600" imgH="228600" progId="Equation.3">
                  <p:embed/>
                </p:oleObj>
              </mc:Choice>
              <mc:Fallback>
                <p:oleObj name="Formel" r:id="rId7" imgW="251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92" y="3802161"/>
                        <a:ext cx="5943600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51031"/>
              </p:ext>
            </p:extLst>
          </p:nvPr>
        </p:nvGraphicFramePr>
        <p:xfrm>
          <a:off x="1071538" y="3222724"/>
          <a:ext cx="58848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1" name="Formel" r:id="rId9" imgW="2489040" imgH="228600" progId="Equation.3">
                  <p:embed/>
                </p:oleObj>
              </mc:Choice>
              <mc:Fallback>
                <p:oleObj name="Formel" r:id="rId9" imgW="248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222724"/>
                        <a:ext cx="5884863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Konfidenzintervalle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980108" y="3238376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980108" y="3823115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980108" y="4359808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980108" y="4895727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459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 für weitere Kennwerte</a:t>
            </a:r>
            <a:endParaRPr lang="de-DE" dirty="0"/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801711" y="1214422"/>
          <a:ext cx="7127875" cy="4768852"/>
        </p:xfrm>
        <a:graphic>
          <a:graphicData uri="http://schemas.openxmlformats.org/drawingml/2006/table">
            <a:tbl>
              <a:tblPr/>
              <a:tblGrid>
                <a:gridCol w="4103688"/>
                <a:gridCol w="3024187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Kennwert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Standardfehler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Häufigkeit (p)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Arithmetisches Mittel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Standardabweichung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5345113" y="2166938"/>
          <a:ext cx="2133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2" name="Formel" r:id="rId3" imgW="1054080" imgH="444240" progId="Equation.3">
                  <p:embed/>
                </p:oleObj>
              </mc:Choice>
              <mc:Fallback>
                <p:oleObj name="Formel" r:id="rId3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2166938"/>
                        <a:ext cx="213360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/>
        </p:nvGraphicFramePr>
        <p:xfrm>
          <a:off x="5345136" y="3214686"/>
          <a:ext cx="20812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" name="Formel" r:id="rId5" imgW="1028520" imgH="419040" progId="Equation.3">
                  <p:embed/>
                </p:oleObj>
              </mc:Choice>
              <mc:Fallback>
                <p:oleObj name="Formel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36" y="3214686"/>
                        <a:ext cx="20812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/>
          <p:cNvGraphicFramePr>
            <a:graphicFrameLocks noChangeAspect="1"/>
          </p:cNvGraphicFramePr>
          <p:nvPr/>
        </p:nvGraphicFramePr>
        <p:xfrm>
          <a:off x="5338786" y="4110022"/>
          <a:ext cx="12842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4" name="Formel" r:id="rId7" imgW="634680" imgH="419040" progId="Equation.3">
                  <p:embed/>
                </p:oleObj>
              </mc:Choice>
              <mc:Fallback>
                <p:oleObj name="Formel" r:id="rId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86" y="4110022"/>
                        <a:ext cx="128428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3"/>
          <p:cNvGraphicFramePr>
            <a:graphicFrameLocks noChangeAspect="1"/>
          </p:cNvGraphicFramePr>
          <p:nvPr/>
        </p:nvGraphicFramePr>
        <p:xfrm>
          <a:off x="5341938" y="5046663"/>
          <a:ext cx="1566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5" name="Formel" r:id="rId9" imgW="774360" imgH="419040" progId="Equation.3">
                  <p:embed/>
                </p:oleObj>
              </mc:Choice>
              <mc:Fallback>
                <p:oleObj name="Formel" r:id="rId9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5046663"/>
                        <a:ext cx="15668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der relativen Häufigkeit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Wie groß ist der </a:t>
            </a:r>
            <a:r>
              <a:rPr lang="de-DE" sz="2400" b="1" i="1" dirty="0" smtClean="0"/>
              <a:t>Standardfehler der relativen Häufigkeit </a:t>
            </a:r>
            <a:r>
              <a:rPr lang="de-DE" sz="2400" dirty="0" smtClean="0"/>
              <a:t>von Frauen unter </a:t>
            </a:r>
            <a:r>
              <a:rPr lang="de-DE" sz="2400" dirty="0" err="1" smtClean="0"/>
              <a:t>Psychologiestudierenden</a:t>
            </a:r>
            <a:r>
              <a:rPr lang="de-DE" sz="2400" dirty="0" smtClean="0"/>
              <a:t> (</a:t>
            </a:r>
            <a:r>
              <a:rPr lang="de-DE" sz="24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=.76</a:t>
            </a:r>
            <a:r>
              <a:rPr lang="de-DE" sz="2400" dirty="0" smtClean="0"/>
              <a:t>)?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groß das 95% </a:t>
            </a:r>
            <a:r>
              <a:rPr lang="de-DE" sz="2400" dirty="0" err="1" smtClean="0"/>
              <a:t>Konfidenzintervall</a:t>
            </a:r>
            <a:r>
              <a:rPr lang="de-DE" sz="2400" dirty="0" smtClean="0"/>
              <a:t>?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80747"/>
              </p:ext>
            </p:extLst>
          </p:nvPr>
        </p:nvGraphicFramePr>
        <p:xfrm>
          <a:off x="863699" y="2132856"/>
          <a:ext cx="2133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" name="Formel" r:id="rId3" imgW="1054080" imgH="444240" progId="Equation.3">
                  <p:embed/>
                </p:oleObj>
              </mc:Choice>
              <mc:Fallback>
                <p:oleObj name="Formel" r:id="rId3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99" y="2132856"/>
                        <a:ext cx="2133600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45345"/>
              </p:ext>
            </p:extLst>
          </p:nvPr>
        </p:nvGraphicFramePr>
        <p:xfrm>
          <a:off x="908149" y="3132981"/>
          <a:ext cx="5680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" name="Formel" r:id="rId5" imgW="2806560" imgH="444240" progId="Equation.3">
                  <p:embed/>
                </p:oleObj>
              </mc:Choice>
              <mc:Fallback>
                <p:oleObj name="Formel" r:id="rId5" imgW="2806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49" y="3132981"/>
                        <a:ext cx="5680075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915988"/>
              </p:ext>
            </p:extLst>
          </p:nvPr>
        </p:nvGraphicFramePr>
        <p:xfrm>
          <a:off x="893125" y="4804391"/>
          <a:ext cx="4398955" cy="85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" name="Formel" r:id="rId7" imgW="2082600" imgH="406080" progId="Equation.3">
                  <p:embed/>
                </p:oleObj>
              </mc:Choice>
              <mc:Fallback>
                <p:oleObj name="Formel" r:id="rId7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25" y="4804391"/>
                        <a:ext cx="4398955" cy="8568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9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des Medians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groß ist der </a:t>
            </a:r>
            <a:r>
              <a:rPr lang="de-DE" b="1" i="1" dirty="0" smtClean="0"/>
              <a:t>Standardfehler des Medians </a:t>
            </a:r>
            <a:r>
              <a:rPr lang="de-DE" dirty="0" smtClean="0"/>
              <a:t>der Statistik-</a:t>
            </a:r>
            <a:r>
              <a:rPr lang="de-DE" dirty="0" err="1" smtClean="0"/>
              <a:t>vorkenntnisse</a:t>
            </a:r>
            <a:r>
              <a:rPr lang="de-DE" dirty="0" smtClean="0"/>
              <a:t>?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groß das 95% </a:t>
            </a:r>
            <a:r>
              <a:rPr lang="de-DE" dirty="0" err="1" smtClean="0"/>
              <a:t>Konfidenzintervall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4643"/>
              </p:ext>
            </p:extLst>
          </p:nvPr>
        </p:nvGraphicFramePr>
        <p:xfrm>
          <a:off x="690569" y="5164038"/>
          <a:ext cx="4881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" name="Formel" r:id="rId3" imgW="2311200" imgH="406080" progId="Equation.3">
                  <p:embed/>
                </p:oleObj>
              </mc:Choice>
              <mc:Fallback>
                <p:oleObj name="Formel" r:id="rId3" imgW="231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9" y="5164038"/>
                        <a:ext cx="4881563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4726"/>
              </p:ext>
            </p:extLst>
          </p:nvPr>
        </p:nvGraphicFramePr>
        <p:xfrm>
          <a:off x="785786" y="2219116"/>
          <a:ext cx="20812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9" name="Formel" r:id="rId5" imgW="1028520" imgH="419040" progId="Equation.3">
                  <p:embed/>
                </p:oleObj>
              </mc:Choice>
              <mc:Fallback>
                <p:oleObj name="Formel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19116"/>
                        <a:ext cx="2081212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061"/>
              </p:ext>
            </p:extLst>
          </p:nvPr>
        </p:nvGraphicFramePr>
        <p:xfrm>
          <a:off x="777875" y="3157339"/>
          <a:ext cx="39576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" name="Formel" r:id="rId7" imgW="1955520" imgH="419040" progId="Equation.3">
                  <p:embed/>
                </p:oleObj>
              </mc:Choice>
              <mc:Fallback>
                <p:oleObj name="Formel" r:id="rId7" imgW="1955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157339"/>
                        <a:ext cx="3957638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1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der Standardabweichung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groß ist der </a:t>
            </a:r>
            <a:r>
              <a:rPr lang="de-DE" b="1" i="1" dirty="0" smtClean="0"/>
              <a:t>Standardfehler der Standardabweichung </a:t>
            </a:r>
            <a:r>
              <a:rPr lang="de-DE" dirty="0" smtClean="0"/>
              <a:t>der Statistikvorkenntnisse?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groß das 95% </a:t>
            </a:r>
            <a:r>
              <a:rPr lang="de-DE" dirty="0" err="1" smtClean="0"/>
              <a:t>Konfidenzintervall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6435"/>
              </p:ext>
            </p:extLst>
          </p:nvPr>
        </p:nvGraphicFramePr>
        <p:xfrm>
          <a:off x="891009" y="5164038"/>
          <a:ext cx="5337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2" name="Formel" r:id="rId3" imgW="2527200" imgH="406080" progId="Equation.3">
                  <p:embed/>
                </p:oleObj>
              </mc:Choice>
              <mc:Fallback>
                <p:oleObj name="Formel" r:id="rId3" imgW="2527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009" y="5164038"/>
                        <a:ext cx="5337175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54040"/>
              </p:ext>
            </p:extLst>
          </p:nvPr>
        </p:nvGraphicFramePr>
        <p:xfrm>
          <a:off x="913705" y="2228641"/>
          <a:ext cx="1566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" name="Formel" r:id="rId5" imgW="774360" imgH="419040" progId="Equation.3">
                  <p:embed/>
                </p:oleObj>
              </mc:Choice>
              <mc:Fallback>
                <p:oleObj name="Formel" r:id="rId5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05" y="2228641"/>
                        <a:ext cx="15668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4828"/>
              </p:ext>
            </p:extLst>
          </p:nvPr>
        </p:nvGraphicFramePr>
        <p:xfrm>
          <a:off x="842267" y="3157339"/>
          <a:ext cx="3441701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" name="Formel" r:id="rId7" imgW="1701720" imgH="419040" progId="Equation.3">
                  <p:embed/>
                </p:oleObj>
              </mc:Choice>
              <mc:Fallback>
                <p:oleObj name="Formel" r:id="rId7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67" y="3157339"/>
                        <a:ext cx="3441701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Konfidenzintervall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Lage</a:t>
            </a:r>
            <a:r>
              <a:rPr lang="en-US" dirty="0"/>
              <a:t> und </a:t>
            </a:r>
            <a:r>
              <a:rPr lang="en-US" dirty="0" err="1"/>
              <a:t>Breite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abhängig</a:t>
            </a:r>
            <a:r>
              <a:rPr lang="en-US" dirty="0"/>
              <a:t> von den </a:t>
            </a:r>
            <a:r>
              <a:rPr lang="en-US" dirty="0" err="1"/>
              <a:t>zufälligen</a:t>
            </a:r>
            <a:r>
              <a:rPr lang="en-US" dirty="0"/>
              <a:t> </a:t>
            </a:r>
            <a:r>
              <a:rPr lang="en-US" dirty="0" err="1" smtClean="0"/>
              <a:t>Konfidenzgrenzen</a:t>
            </a:r>
            <a:endParaRPr lang="en-US" dirty="0"/>
          </a:p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hängen</a:t>
            </a:r>
            <a:r>
              <a:rPr lang="en-US" dirty="0"/>
              <a:t> ab von: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Stichprobenumfang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der </a:t>
            </a:r>
            <a:r>
              <a:rPr lang="en-US" dirty="0" err="1"/>
              <a:t>Schätzfunktion</a:t>
            </a:r>
            <a:r>
              <a:rPr lang="en-US" dirty="0"/>
              <a:t> und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Verteilung</a:t>
            </a:r>
            <a:r>
              <a:rPr lang="en-US" dirty="0"/>
              <a:t> und 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Konfidenzniveau</a:t>
            </a:r>
            <a:r>
              <a:rPr lang="en-US" dirty="0"/>
              <a:t> </a:t>
            </a:r>
          </a:p>
          <a:p>
            <a:r>
              <a:rPr lang="en-US" dirty="0" err="1" smtClean="0">
                <a:solidFill>
                  <a:srgbClr val="0E17FF"/>
                </a:solidFill>
              </a:rPr>
              <a:t>Breite</a:t>
            </a:r>
            <a:r>
              <a:rPr lang="en-US" dirty="0" smtClean="0">
                <a:solidFill>
                  <a:srgbClr val="0E17FF"/>
                </a:solidFill>
              </a:rPr>
              <a:t> </a:t>
            </a:r>
            <a:r>
              <a:rPr lang="en-US" dirty="0">
                <a:solidFill>
                  <a:srgbClr val="0E17FF"/>
                </a:solidFill>
              </a:rPr>
              <a:t>des </a:t>
            </a:r>
            <a:r>
              <a:rPr lang="en-US" dirty="0" err="1">
                <a:solidFill>
                  <a:srgbClr val="0E17FF"/>
                </a:solidFill>
              </a:rPr>
              <a:t>Konfidenzintervalls</a:t>
            </a:r>
            <a:r>
              <a:rPr lang="en-US" dirty="0">
                <a:solidFill>
                  <a:srgbClr val="0E17FF"/>
                </a:solidFill>
              </a:rPr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Ausdruck</a:t>
            </a:r>
            <a:r>
              <a:rPr lang="en-US" dirty="0"/>
              <a:t> </a:t>
            </a:r>
            <a:r>
              <a:rPr lang="en-US" dirty="0" err="1"/>
              <a:t>für</a:t>
            </a:r>
            <a:r>
              <a:rPr lang="en-US" dirty="0"/>
              <a:t> die </a:t>
            </a:r>
            <a:r>
              <a:rPr lang="en-US" dirty="0" err="1"/>
              <a:t>Genauigkeit</a:t>
            </a:r>
            <a:r>
              <a:rPr lang="en-US" dirty="0"/>
              <a:t> der </a:t>
            </a:r>
            <a:r>
              <a:rPr lang="en-US" dirty="0" err="1"/>
              <a:t>Parameterschätzung</a:t>
            </a:r>
            <a:r>
              <a:rPr lang="en-US" dirty="0"/>
              <a:t>! </a:t>
            </a:r>
            <a:endParaRPr lang="en-US" dirty="0" smtClean="0"/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/>
              <a:t>höheres</a:t>
            </a:r>
            <a:r>
              <a:rPr lang="en-US" dirty="0"/>
              <a:t> </a:t>
            </a:r>
            <a:r>
              <a:rPr lang="en-US" dirty="0" err="1">
                <a:solidFill>
                  <a:srgbClr val="0E17FF"/>
                </a:solidFill>
              </a:rPr>
              <a:t>Konfidenzniveau</a:t>
            </a:r>
            <a:r>
              <a:rPr lang="en-US" dirty="0">
                <a:solidFill>
                  <a:srgbClr val="0E17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kleineres</a:t>
            </a:r>
            <a:r>
              <a:rPr lang="en-US" dirty="0"/>
              <a:t> α) </a:t>
            </a:r>
            <a:r>
              <a:rPr lang="en-US" dirty="0" err="1"/>
              <a:t>führt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Verbreiterung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 und </a:t>
            </a:r>
            <a:r>
              <a:rPr lang="mr-IN" dirty="0" smtClean="0"/>
              <a:t>…</a:t>
            </a:r>
            <a:endParaRPr lang="de-DE" dirty="0" smtClean="0"/>
          </a:p>
          <a:p>
            <a:pPr lvl="1"/>
            <a:r>
              <a:rPr lang="de-DE" dirty="0" smtClean="0"/>
              <a:t>...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/>
              <a:t>größerer</a:t>
            </a:r>
            <a:r>
              <a:rPr lang="en-US" dirty="0"/>
              <a:t> </a:t>
            </a:r>
            <a:r>
              <a:rPr lang="en-US" dirty="0" err="1">
                <a:solidFill>
                  <a:srgbClr val="0E17FF"/>
                </a:solidFill>
              </a:rPr>
              <a:t>Stichprobenumfang</a:t>
            </a:r>
            <a:r>
              <a:rPr lang="en-US" dirty="0">
                <a:solidFill>
                  <a:srgbClr val="0E17FF"/>
                </a:solidFill>
              </a:rPr>
              <a:t> </a:t>
            </a:r>
            <a:r>
              <a:rPr lang="en-US" dirty="0" err="1"/>
              <a:t>führt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Verkleinerung</a:t>
            </a:r>
            <a:r>
              <a:rPr lang="en-US" dirty="0"/>
              <a:t> des </a:t>
            </a:r>
            <a:r>
              <a:rPr lang="en-US" dirty="0" err="1" smtClean="0"/>
              <a:t>Konfidenzintervalls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Statistik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16814" y="1207295"/>
            <a:ext cx="8143618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Deskriptive Statistik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Beschreiben</a:t>
            </a:r>
            <a:r>
              <a:rPr lang="de-DE" dirty="0"/>
              <a:t> von Daten (auch: Teilmenge von Daten)</a:t>
            </a:r>
          </a:p>
          <a:p>
            <a:pPr lvl="2"/>
            <a:r>
              <a:rPr lang="de-DE" dirty="0"/>
              <a:t>Beispiele: Mittelwert, Varianz, Regression, Korrelation, ...</a:t>
            </a:r>
          </a:p>
          <a:p>
            <a:pPr lvl="1"/>
            <a:r>
              <a:rPr lang="de-DE" dirty="0"/>
              <a:t>Suchen nach </a:t>
            </a:r>
            <a:r>
              <a:rPr lang="de-DE" dirty="0">
                <a:solidFill>
                  <a:srgbClr val="0B05FF"/>
                </a:solidFill>
              </a:rPr>
              <a:t>Trends / Mustern</a:t>
            </a:r>
          </a:p>
          <a:p>
            <a:pPr lvl="2"/>
            <a:r>
              <a:rPr lang="de-DE" dirty="0" smtClean="0"/>
              <a:t>Beispiele: Häufige Artikelmengen, Assoziationsregeln</a:t>
            </a:r>
            <a:endParaRPr lang="de-DE" dirty="0"/>
          </a:p>
          <a:p>
            <a:r>
              <a:rPr lang="de-DE" sz="2800" dirty="0"/>
              <a:t>Induktive Statistik</a:t>
            </a:r>
          </a:p>
          <a:p>
            <a:pPr lvl="1"/>
            <a:r>
              <a:rPr lang="de-DE" dirty="0"/>
              <a:t>Ziel: </a:t>
            </a:r>
            <a:r>
              <a:rPr lang="de-DE" dirty="0">
                <a:solidFill>
                  <a:srgbClr val="0B05FF"/>
                </a:solidFill>
              </a:rPr>
              <a:t>Verallgemeinerung</a:t>
            </a:r>
            <a:r>
              <a:rPr lang="de-DE" dirty="0"/>
              <a:t> der Beschreibung einer Teilmenge der Daten </a:t>
            </a:r>
            <a:r>
              <a:rPr lang="de-DE" dirty="0">
                <a:solidFill>
                  <a:srgbClr val="0B05FF"/>
                </a:solidFill>
              </a:rPr>
              <a:t>auf Grundgesamtheit</a:t>
            </a:r>
          </a:p>
          <a:p>
            <a:pPr lvl="1"/>
            <a:r>
              <a:rPr lang="de-DE" dirty="0"/>
              <a:t>Rückschlüsse auf Grundgesamtheit/Population durch Erhebung einer </a:t>
            </a:r>
            <a:r>
              <a:rPr lang="de-DE" dirty="0">
                <a:solidFill>
                  <a:srgbClr val="0B05FF"/>
                </a:solidFill>
              </a:rPr>
              <a:t>"repräsentativen" Stichprobe</a:t>
            </a:r>
          </a:p>
        </p:txBody>
      </p:sp>
    </p:spTree>
    <p:extLst>
      <p:ext uri="{BB962C8B-B14F-4D97-AF65-F5344CB8AC3E}">
        <p14:creationId xmlns:p14="http://schemas.microsoft.com/office/powerpoint/2010/main" val="1843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Konfidenzintervall</a:t>
            </a:r>
            <a:r>
              <a:rPr lang="en-US" sz="2000" dirty="0"/>
              <a:t> </a:t>
            </a:r>
            <a:r>
              <a:rPr lang="en-US" sz="2000" dirty="0" err="1"/>
              <a:t>für</a:t>
            </a:r>
            <a:r>
              <a:rPr lang="en-US" sz="2000" dirty="0"/>
              <a:t> den </a:t>
            </a:r>
            <a:r>
              <a:rPr lang="en-US" sz="2000" dirty="0" err="1"/>
              <a:t>Erwartungswert</a:t>
            </a:r>
            <a:r>
              <a:rPr lang="en-US" sz="2000" dirty="0"/>
              <a:t> </a:t>
            </a:r>
            <a:r>
              <a:rPr lang="en-US" sz="2000" dirty="0" err="1"/>
              <a:t>einer</a:t>
            </a:r>
            <a:r>
              <a:rPr lang="en-US" sz="2000" dirty="0"/>
              <a:t> </a:t>
            </a:r>
            <a:r>
              <a:rPr lang="en-US" sz="2000" dirty="0" err="1" smtClean="0"/>
              <a:t>normalverteilten</a:t>
            </a:r>
            <a:r>
              <a:rPr lang="en-US" sz="2000" dirty="0" smtClean="0"/>
              <a:t> </a:t>
            </a:r>
            <a:r>
              <a:rPr lang="en-US" sz="2000" dirty="0"/>
              <a:t>GG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61056" y="0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49"/>
            <a:ext cx="9138720" cy="5805263"/>
          </a:xfrm>
        </p:spPr>
      </p:pic>
      <p:sp>
        <p:nvSpPr>
          <p:cNvPr id="3" name="TextBox 2"/>
          <p:cNvSpPr txBox="1"/>
          <p:nvPr/>
        </p:nvSpPr>
        <p:spPr>
          <a:xfrm>
            <a:off x="1778000" y="777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49" y="6237312"/>
            <a:ext cx="843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ZG= </a:t>
            </a:r>
            <a:r>
              <a:rPr lang="en-US" dirty="0" err="1" smtClean="0"/>
              <a:t>Zufallsgröße</a:t>
            </a:r>
            <a:r>
              <a:rPr lang="en-US" dirty="0" smtClean="0"/>
              <a:t> = </a:t>
            </a:r>
            <a:r>
              <a:rPr lang="en-US" dirty="0" err="1" smtClean="0"/>
              <a:t>Zufallsvariable</a:t>
            </a:r>
            <a:r>
              <a:rPr lang="en-US" dirty="0" smtClean="0"/>
              <a:t>      GG=</a:t>
            </a:r>
            <a:r>
              <a:rPr lang="en-US" dirty="0" err="1" smtClean="0"/>
              <a:t>Grundgesamtheit</a:t>
            </a:r>
            <a:r>
              <a:rPr lang="en-US" dirty="0" smtClean="0"/>
              <a:t>      NV = </a:t>
            </a:r>
            <a:r>
              <a:rPr lang="en-US" dirty="0" err="1" smtClean="0"/>
              <a:t>Normalverteilung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1024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074"/>
            <a:ext cx="9247552" cy="68650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7710131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7" y="-10160"/>
            <a:ext cx="9261215" cy="68681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042212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853862" cy="6021288"/>
          </a:xfrm>
        </p:spPr>
      </p:pic>
      <p:sp>
        <p:nvSpPr>
          <p:cNvPr id="8" name="Rectangle 7"/>
          <p:cNvSpPr/>
          <p:nvPr/>
        </p:nvSpPr>
        <p:spPr>
          <a:xfrm>
            <a:off x="3811024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160"/>
            <a:ext cx="9339990" cy="68681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92" y="3018408"/>
            <a:ext cx="1155700" cy="50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4048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3" y="0"/>
            <a:ext cx="9215158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067944" y="5651956"/>
            <a:ext cx="365678" cy="369332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744" y="6444044"/>
            <a:ext cx="365678" cy="369332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k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48264" y="6577607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  <a:latin typeface="Arial" charset="0"/>
              </a:rPr>
              <a:t>U. </a:t>
            </a:r>
            <a:r>
              <a:rPr lang="en-US" sz="1400" dirty="0" err="1" smtClean="0">
                <a:solidFill>
                  <a:srgbClr val="0B05FF"/>
                </a:solidFill>
                <a:latin typeface="Arial" charset="0"/>
              </a:rPr>
              <a:t>Römisch</a:t>
            </a:r>
            <a:r>
              <a:rPr lang="en-US" sz="1400" dirty="0" smtClean="0">
                <a:solidFill>
                  <a:srgbClr val="0B05FF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Schätzung</a:t>
            </a:r>
            <a:r>
              <a:rPr lang="en-US" dirty="0" smtClean="0"/>
              <a:t> der </a:t>
            </a:r>
            <a:r>
              <a:rPr lang="en-US" dirty="0" err="1" smtClean="0"/>
              <a:t>Varianz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Ähnliche</a:t>
            </a:r>
            <a:r>
              <a:rPr lang="en-US" dirty="0" smtClean="0"/>
              <a:t> </a:t>
            </a:r>
            <a:r>
              <a:rPr lang="en-US" dirty="0" err="1" smtClean="0"/>
              <a:t>Überlegungen</a:t>
            </a:r>
            <a:endParaRPr lang="en-US" dirty="0" smtClean="0"/>
          </a:p>
          <a:p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hierfür</a:t>
            </a:r>
            <a:r>
              <a:rPr lang="en-US" dirty="0" smtClean="0"/>
              <a:t> </a:t>
            </a:r>
            <a:r>
              <a:rPr lang="en-US" dirty="0" err="1" smtClean="0"/>
              <a:t>Herleitung</a:t>
            </a:r>
            <a:r>
              <a:rPr lang="en-US" dirty="0" smtClean="0"/>
              <a:t> der </a:t>
            </a:r>
            <a:r>
              <a:rPr lang="en-US" dirty="0" err="1" smtClean="0"/>
              <a:t>erforderlichen</a:t>
            </a:r>
            <a:r>
              <a:rPr lang="en-US" dirty="0" smtClean="0"/>
              <a:t> </a:t>
            </a:r>
            <a:r>
              <a:rPr lang="en-US" dirty="0" err="1" smtClean="0"/>
              <a:t>Stichprobengröße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8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2" y="1"/>
            <a:ext cx="9171462" cy="6896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56443" cy="7029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4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983375" cy="6857999"/>
          </a:xfrm>
        </p:spPr>
      </p:pic>
    </p:spTree>
    <p:extLst>
      <p:ext uri="{BB962C8B-B14F-4D97-AF65-F5344CB8AC3E}">
        <p14:creationId xmlns:p14="http://schemas.microsoft.com/office/powerpoint/2010/main" val="18267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Repräsentativ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8"/>
            <a:ext cx="8363272" cy="4968875"/>
          </a:xfrm>
        </p:spPr>
        <p:txBody>
          <a:bodyPr/>
          <a:lstStyle/>
          <a:p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Aussagen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auf </a:t>
            </a:r>
            <a:r>
              <a:rPr lang="en-US" dirty="0" err="1" smtClean="0"/>
              <a:t>Eigenschaften</a:t>
            </a:r>
            <a:r>
              <a:rPr lang="en-US" dirty="0" smtClean="0"/>
              <a:t> der </a:t>
            </a:r>
            <a:r>
              <a:rPr lang="en-US" dirty="0" err="1" smtClean="0"/>
              <a:t>Grundgesamtheit</a:t>
            </a:r>
            <a:r>
              <a:rPr lang="en-US" dirty="0" smtClean="0"/>
              <a:t> </a:t>
            </a:r>
            <a:r>
              <a:rPr lang="en-US" dirty="0" err="1" smtClean="0"/>
              <a:t>geschlossen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zufällig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Grundgesamtheit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Größe</a:t>
            </a:r>
            <a:r>
              <a:rPr lang="en-US" dirty="0" smtClean="0"/>
              <a:t> der </a:t>
            </a:r>
            <a:r>
              <a:rPr lang="en-US" dirty="0" err="1" smtClean="0"/>
              <a:t>Stichprobe</a:t>
            </a:r>
            <a:r>
              <a:rPr lang="en-US" dirty="0" smtClean="0"/>
              <a:t>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ausreichend</a:t>
            </a:r>
            <a:r>
              <a:rPr lang="en-US" dirty="0" smtClean="0"/>
              <a:t> sein</a:t>
            </a:r>
          </a:p>
          <a:p>
            <a:pPr lvl="1"/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darauf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Zunächst</a:t>
            </a:r>
            <a:r>
              <a:rPr lang="en-US" dirty="0" smtClean="0"/>
              <a:t>: </a:t>
            </a:r>
            <a:r>
              <a:rPr lang="en-US" dirty="0" err="1" smtClean="0"/>
              <a:t>Kein</a:t>
            </a:r>
            <a:r>
              <a:rPr lang="en-US" dirty="0" smtClean="0"/>
              <a:t> formal </a:t>
            </a:r>
            <a:r>
              <a:rPr lang="en-US" dirty="0" err="1" smtClean="0"/>
              <a:t>definiertes</a:t>
            </a:r>
            <a:r>
              <a:rPr lang="en-US" dirty="0" smtClean="0"/>
              <a:t> </a:t>
            </a:r>
            <a:r>
              <a:rPr lang="en-US" dirty="0" err="1" smtClean="0"/>
              <a:t>Konzept</a:t>
            </a:r>
            <a:r>
              <a:rPr lang="en-US" dirty="0" smtClean="0"/>
              <a:t>, </a:t>
            </a:r>
            <a:r>
              <a:rPr lang="en-US" dirty="0" err="1" smtClean="0"/>
              <a:t>basiert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in </a:t>
            </a:r>
            <a:r>
              <a:rPr lang="en-US" dirty="0" err="1" smtClean="0"/>
              <a:t>vielen</a:t>
            </a:r>
            <a:r>
              <a:rPr lang="en-US" dirty="0" smtClean="0"/>
              <a:t> </a:t>
            </a:r>
            <a:r>
              <a:rPr lang="en-US" dirty="0" err="1" smtClean="0"/>
              <a:t>Fällen</a:t>
            </a:r>
            <a:r>
              <a:rPr lang="en-US" dirty="0" smtClean="0"/>
              <a:t> </a:t>
            </a:r>
            <a:r>
              <a:rPr lang="en-US" dirty="0" err="1" smtClean="0"/>
              <a:t>eher</a:t>
            </a:r>
            <a:r>
              <a:rPr lang="en-US" dirty="0" smtClean="0"/>
              <a:t> auf </a:t>
            </a:r>
            <a:r>
              <a:rPr lang="en-US" dirty="0" err="1" smtClean="0"/>
              <a:t>plausiblen</a:t>
            </a:r>
            <a:r>
              <a:rPr lang="en-US" dirty="0" smtClean="0"/>
              <a:t> </a:t>
            </a:r>
            <a:r>
              <a:rPr lang="en-US" dirty="0" err="1" smtClean="0"/>
              <a:t>Argumenten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3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" y="0"/>
            <a:ext cx="9154163" cy="6720559"/>
          </a:xfrm>
        </p:spPr>
      </p:pic>
    </p:spTree>
    <p:extLst>
      <p:ext uri="{BB962C8B-B14F-4D97-AF65-F5344CB8AC3E}">
        <p14:creationId xmlns:p14="http://schemas.microsoft.com/office/powerpoint/2010/main" val="169069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6391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Begriff</a:t>
            </a:r>
            <a:r>
              <a:rPr lang="en-US" dirty="0"/>
              <a:t> der </a:t>
            </a:r>
            <a:r>
              <a:rPr lang="en-US" dirty="0" err="1"/>
              <a:t>Erwartungstreue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Schätzer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305FF"/>
                </a:solidFill>
              </a:rPr>
              <a:t>erwartungstreu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sein </a:t>
            </a:r>
            <a:r>
              <a:rPr lang="en-US" dirty="0" err="1"/>
              <a:t>Erwartungswert</a:t>
            </a:r>
            <a:r>
              <a:rPr lang="en-US" dirty="0"/>
              <a:t> </a:t>
            </a:r>
            <a:r>
              <a:rPr lang="en-US" dirty="0" err="1"/>
              <a:t>gleich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wahren</a:t>
            </a:r>
            <a:r>
              <a:rPr lang="en-US" dirty="0"/>
              <a:t> Wert des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schätzenden</a:t>
            </a:r>
            <a:r>
              <a:rPr lang="en-US" dirty="0"/>
              <a:t> Parameters </a:t>
            </a:r>
            <a:r>
              <a:rPr lang="en-US" dirty="0" err="1" smtClean="0"/>
              <a:t>ist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335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2624212"/>
            <a:ext cx="3209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5FF"/>
                </a:solidFill>
              </a:rPr>
              <a:t>[Wikipedia]                                       </a:t>
            </a:r>
            <a:endParaRPr lang="en-US" dirty="0">
              <a:solidFill>
                <a:srgbClr val="0305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429000"/>
            <a:ext cx="1728192" cy="5760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Korrigierte</a:t>
            </a:r>
            <a:r>
              <a:rPr lang="en-US" dirty="0" smtClean="0"/>
              <a:t> </a:t>
            </a:r>
            <a:r>
              <a:rPr lang="en-US" dirty="0" err="1"/>
              <a:t>Stichprobenvarianz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" y="1484784"/>
            <a:ext cx="8229600" cy="1989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564"/>
            <a:ext cx="8229600" cy="3741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3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9973"/>
            <a:ext cx="8229600" cy="47428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85" y="1196975"/>
            <a:ext cx="619563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25"/>
            <a:ext cx="8229600" cy="4150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1"/>
            <a:ext cx="8229600" cy="503239"/>
          </a:xfrm>
        </p:spPr>
        <p:txBody>
          <a:bodyPr/>
          <a:lstStyle/>
          <a:p>
            <a:r>
              <a:rPr lang="en-US" dirty="0" err="1" smtClean="0"/>
              <a:t>Verteilungsannahmen</a:t>
            </a:r>
            <a:r>
              <a:rPr lang="en-US" dirty="0" smtClean="0"/>
              <a:t> </a:t>
            </a:r>
            <a:r>
              <a:rPr lang="en-US" dirty="0" err="1" smtClean="0"/>
              <a:t>gerechtfertigt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7"/>
            <a:ext cx="8229600" cy="4968875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</a:t>
            </a:r>
            <a:r>
              <a:rPr lang="en-US" dirty="0" err="1" smtClean="0"/>
              <a:t>prüfen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die </a:t>
            </a:r>
            <a:r>
              <a:rPr lang="en-US" dirty="0" err="1" smtClean="0"/>
              <a:t>Verteilungsannahme</a:t>
            </a:r>
            <a:r>
              <a:rPr lang="en-US" dirty="0" smtClean="0"/>
              <a:t> </a:t>
            </a:r>
            <a:r>
              <a:rPr lang="en-US" dirty="0" err="1" smtClean="0"/>
              <a:t>gerechtfertigt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?</a:t>
            </a:r>
          </a:p>
          <a:p>
            <a:r>
              <a:rPr lang="en-US" dirty="0" err="1"/>
              <a:t>Eigenschaften</a:t>
            </a:r>
            <a:r>
              <a:rPr lang="en-US" dirty="0"/>
              <a:t> von </a:t>
            </a:r>
            <a:r>
              <a:rPr lang="en-US" dirty="0" err="1"/>
              <a:t>Schätzern</a:t>
            </a:r>
            <a:r>
              <a:rPr lang="en-US" dirty="0"/>
              <a:t> </a:t>
            </a:r>
            <a:r>
              <a:rPr lang="en-US" dirty="0" err="1"/>
              <a:t>bzgl</a:t>
            </a:r>
            <a:r>
              <a:rPr lang="en-US" dirty="0"/>
              <a:t>. </a:t>
            </a:r>
            <a:r>
              <a:rPr lang="en-US" dirty="0" err="1"/>
              <a:t>Verteilungen</a:t>
            </a:r>
            <a:r>
              <a:rPr lang="en-US" dirty="0"/>
              <a:t> </a:t>
            </a:r>
            <a:r>
              <a:rPr lang="en-US" dirty="0" err="1"/>
              <a:t>betrachten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konkreter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prüfen</a:t>
            </a:r>
            <a:endParaRPr lang="en-US" dirty="0"/>
          </a:p>
          <a:p>
            <a:r>
              <a:rPr lang="en-US" dirty="0"/>
              <a:t>Sind die </a:t>
            </a:r>
            <a:r>
              <a:rPr lang="en-US" dirty="0" err="1"/>
              <a:t>Eigenschaften</a:t>
            </a:r>
            <a:r>
              <a:rPr lang="en-US" dirty="0"/>
              <a:t> </a:t>
            </a:r>
            <a:r>
              <a:rPr lang="en-US" dirty="0" err="1"/>
              <a:t>offensichlich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, </a:t>
            </a:r>
            <a:r>
              <a:rPr lang="en-US" dirty="0" err="1"/>
              <a:t>liegt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angenommene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Verteilung</a:t>
            </a:r>
            <a:r>
              <a:rPr lang="en-US" dirty="0"/>
              <a:t> </a:t>
            </a:r>
            <a:r>
              <a:rPr lang="en-US" dirty="0" err="1" smtClean="0"/>
              <a:t>vor</a:t>
            </a:r>
            <a:endParaRPr lang="en-US" dirty="0" smtClean="0"/>
          </a:p>
          <a:p>
            <a:r>
              <a:rPr lang="en-US" dirty="0" smtClean="0"/>
              <a:t>𝜒</a:t>
            </a:r>
            <a:r>
              <a:rPr lang="en-US" baseline="30000" dirty="0" smtClean="0"/>
              <a:t>2</a:t>
            </a:r>
            <a:r>
              <a:rPr lang="en-US" dirty="0" smtClean="0"/>
              <a:t>-Test</a:t>
            </a:r>
          </a:p>
          <a:p>
            <a:pPr lvl="1"/>
            <a:r>
              <a:rPr lang="en-US" dirty="0" err="1" smtClean="0"/>
              <a:t>Funktionsanpassungstest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Verteilungstest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Unabhängigkeitstest</a:t>
            </a:r>
            <a:endParaRPr lang="en-US" dirty="0"/>
          </a:p>
          <a:p>
            <a:pPr lvl="1"/>
            <a:r>
              <a:rPr lang="en-US" dirty="0" err="1"/>
              <a:t>Homogenitätstest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105686" y="5175331"/>
            <a:ext cx="50465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F. R. </a:t>
            </a:r>
            <a:r>
              <a:rPr lang="en-US" sz="1100" dirty="0" err="1">
                <a:solidFill>
                  <a:srgbClr val="0B05FF"/>
                </a:solidFill>
              </a:rPr>
              <a:t>Helmert</a:t>
            </a:r>
            <a:r>
              <a:rPr lang="en-US" sz="1100" dirty="0">
                <a:solidFill>
                  <a:srgbClr val="0B05FF"/>
                </a:solidFill>
              </a:rPr>
              <a:t>. In: </a:t>
            </a:r>
            <a:r>
              <a:rPr lang="en-US" sz="1100" dirty="0" err="1">
                <a:solidFill>
                  <a:srgbClr val="0B05FF"/>
                </a:solidFill>
              </a:rPr>
              <a:t>Zeitschrift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fuer</a:t>
            </a:r>
            <a:r>
              <a:rPr lang="en-US" sz="1100" dirty="0">
                <a:solidFill>
                  <a:srgbClr val="0B05FF"/>
                </a:solidFill>
              </a:rPr>
              <a:t> Math. und </a:t>
            </a:r>
            <a:r>
              <a:rPr lang="en-US" sz="1100" dirty="0" err="1">
                <a:solidFill>
                  <a:srgbClr val="0B05FF"/>
                </a:solidFill>
              </a:rPr>
              <a:t>Physik</a:t>
            </a:r>
            <a:r>
              <a:rPr lang="en-US" sz="1100" dirty="0">
                <a:solidFill>
                  <a:srgbClr val="0B05FF"/>
                </a:solidFill>
              </a:rPr>
              <a:t> 21, S. 102-219, </a:t>
            </a:r>
            <a:r>
              <a:rPr lang="en-US" sz="1100" b="1" dirty="0">
                <a:solidFill>
                  <a:srgbClr val="FF0000"/>
                </a:solidFill>
              </a:rPr>
              <a:t>1876</a:t>
            </a:r>
            <a:r>
              <a:rPr lang="en-US" sz="1100" dirty="0">
                <a:solidFill>
                  <a:srgbClr val="0B05FF"/>
                </a:solidFill>
              </a:rPr>
              <a:t/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Karl Pearson: On the Criterion that a Given System of Deviations from the Probable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 the Case of a Correlated System of Variables is such that it Can Reasonably Be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Supposed to have Arisen from Random Sampling.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In: Philosophical Magazine 5, Band 50, S. 157-175 , 1900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 err="1">
                <a:solidFill>
                  <a:srgbClr val="0B05FF"/>
                </a:solidFill>
              </a:rPr>
              <a:t>Zitiert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nach</a:t>
            </a:r>
            <a:r>
              <a:rPr lang="en-US" sz="1100" dirty="0">
                <a:solidFill>
                  <a:srgbClr val="0B05FF"/>
                </a:solidFill>
              </a:rPr>
              <a:t> L. </a:t>
            </a:r>
            <a:r>
              <a:rPr lang="en-US" sz="1100" dirty="0" err="1">
                <a:solidFill>
                  <a:srgbClr val="0B05FF"/>
                </a:solidFill>
              </a:rPr>
              <a:t>Schmetterer</a:t>
            </a:r>
            <a:r>
              <a:rPr lang="en-US" sz="1100" dirty="0">
                <a:solidFill>
                  <a:srgbClr val="0B05FF"/>
                </a:solidFill>
              </a:rPr>
              <a:t>: </a:t>
            </a:r>
            <a:r>
              <a:rPr lang="en-US" sz="1100" dirty="0" err="1">
                <a:solidFill>
                  <a:srgbClr val="0B05FF"/>
                </a:solidFill>
              </a:rPr>
              <a:t>Mathematische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Statistik</a:t>
            </a:r>
            <a:r>
              <a:rPr lang="en-US" sz="1100" dirty="0">
                <a:solidFill>
                  <a:srgbClr val="0B05FF"/>
                </a:solidFill>
              </a:rPr>
              <a:t>. Springer, Wien 1966, S. 93</a:t>
            </a:r>
          </a:p>
        </p:txBody>
      </p:sp>
    </p:spTree>
    <p:extLst>
      <p:ext uri="{BB962C8B-B14F-4D97-AF65-F5344CB8AC3E}">
        <p14:creationId xmlns:p14="http://schemas.microsoft.com/office/powerpoint/2010/main" val="6594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en-US" sz="2400" dirty="0" err="1" smtClean="0"/>
              <a:t>Konzept</a:t>
            </a:r>
            <a:r>
              <a:rPr lang="en-US" sz="2400" dirty="0" smtClean="0"/>
              <a:t> der </a:t>
            </a:r>
            <a:r>
              <a:rPr lang="en-US" sz="2400" dirty="0" err="1" smtClean="0"/>
              <a:t>Stichprobe</a:t>
            </a:r>
            <a:endParaRPr lang="en-US" sz="2400" dirty="0" smtClean="0"/>
          </a:p>
          <a:p>
            <a:r>
              <a:rPr lang="en-US" sz="2400" dirty="0" smtClean="0"/>
              <a:t>Relative </a:t>
            </a:r>
            <a:r>
              <a:rPr lang="en-US" sz="2400" dirty="0" err="1" smtClean="0"/>
              <a:t>Häufigkeiten</a:t>
            </a:r>
            <a:endParaRPr lang="en-US" sz="2400" dirty="0" smtClean="0"/>
          </a:p>
          <a:p>
            <a:r>
              <a:rPr lang="en-US" sz="2400" dirty="0" err="1" smtClean="0"/>
              <a:t>Verteilungen</a:t>
            </a:r>
            <a:endParaRPr lang="en-US" sz="2400" dirty="0" smtClean="0"/>
          </a:p>
          <a:p>
            <a:r>
              <a:rPr lang="en-US" sz="2400" dirty="0" err="1" smtClean="0"/>
              <a:t>Beschreibungsmaße</a:t>
            </a:r>
            <a:endParaRPr lang="en-US" sz="2400" dirty="0" smtClean="0"/>
          </a:p>
          <a:p>
            <a:pPr lvl="1"/>
            <a:r>
              <a:rPr lang="en-US" sz="2000" dirty="0" err="1" smtClean="0"/>
              <a:t>Mittelwert</a:t>
            </a:r>
            <a:r>
              <a:rPr lang="en-US" sz="2000" dirty="0" smtClean="0"/>
              <a:t>, </a:t>
            </a:r>
            <a:r>
              <a:rPr lang="en-US" sz="2000" dirty="0" err="1" smtClean="0"/>
              <a:t>Varianz</a:t>
            </a:r>
            <a:r>
              <a:rPr lang="en-US" sz="2000" dirty="0" smtClean="0"/>
              <a:t> (</a:t>
            </a:r>
            <a:r>
              <a:rPr lang="en-US" sz="2000" dirty="0" err="1" smtClean="0"/>
              <a:t>Streuung</a:t>
            </a:r>
            <a:r>
              <a:rPr lang="en-US" sz="2000" dirty="0" smtClean="0"/>
              <a:t>), 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r>
              <a:rPr lang="en-US" sz="2400" dirty="0" err="1" smtClean="0"/>
              <a:t>Wahrscheinlichkeiten</a:t>
            </a:r>
            <a:endParaRPr lang="en-US" sz="2400" dirty="0" smtClean="0"/>
          </a:p>
          <a:p>
            <a:r>
              <a:rPr lang="en-US" sz="2400" dirty="0" err="1" smtClean="0"/>
              <a:t>Hypothesentest</a:t>
            </a:r>
            <a:r>
              <a:rPr lang="en-US" sz="2400" dirty="0" smtClean="0"/>
              <a:t>, </a:t>
            </a:r>
            <a:r>
              <a:rPr lang="en-US" sz="2400" dirty="0" err="1" smtClean="0"/>
              <a:t>Signifikanzniveau</a:t>
            </a:r>
            <a:endParaRPr lang="en-US" sz="2400" dirty="0" smtClean="0"/>
          </a:p>
          <a:p>
            <a:r>
              <a:rPr lang="en-US" sz="2400" dirty="0" err="1"/>
              <a:t>Zufallsvariable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Normalverteilung</a:t>
            </a:r>
            <a:r>
              <a:rPr lang="en-US" sz="2400" dirty="0"/>
              <a:t>, </a:t>
            </a:r>
            <a:r>
              <a:rPr lang="en-US" sz="2400" dirty="0" err="1" smtClean="0"/>
              <a:t>Standardnormalverteilung</a:t>
            </a:r>
            <a:endParaRPr lang="en-US" sz="2400" dirty="0" smtClean="0"/>
          </a:p>
          <a:p>
            <a:r>
              <a:rPr lang="en-US" sz="2400" dirty="0" err="1" smtClean="0"/>
              <a:t>Standardfehler</a:t>
            </a:r>
            <a:endParaRPr lang="en-US" sz="2400" dirty="0" smtClean="0"/>
          </a:p>
          <a:p>
            <a:r>
              <a:rPr lang="en-US" sz="2400" dirty="0" err="1" smtClean="0"/>
              <a:t>Konfidenzintervall</a:t>
            </a:r>
            <a:r>
              <a:rPr lang="en-US" sz="2400" dirty="0" smtClean="0"/>
              <a:t>, </a:t>
            </a:r>
            <a:r>
              <a:rPr lang="en-US" sz="2400" dirty="0" err="1" smtClean="0"/>
              <a:t>Stichprobenumfang</a:t>
            </a:r>
            <a:endParaRPr lang="en-US" sz="2400" dirty="0" smtClean="0"/>
          </a:p>
          <a:p>
            <a:r>
              <a:rPr lang="en-US" sz="2400" smtClean="0"/>
              <a:t>Erwartungstreue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/>
          <a:lstStyle/>
          <a:p>
            <a:r>
              <a:rPr lang="de-DE" sz="3600"/>
              <a:t>Ablauf systematischer Untersuchungen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ldschirmfoto 2015-02-21 um 15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6"/>
            <a:ext cx="9001000" cy="5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5090</TotalTime>
  <Words>2846</Words>
  <Application>Microsoft Macintosh PowerPoint</Application>
  <PresentationFormat>On-screen Show (4:3)</PresentationFormat>
  <Paragraphs>894</Paragraphs>
  <Slides>89</Slides>
  <Notes>12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</vt:lpstr>
      <vt:lpstr>Calibri</vt:lpstr>
      <vt:lpstr>Chalkduster</vt:lpstr>
      <vt:lpstr>ＭＳ Ｐゴシック</vt:lpstr>
      <vt:lpstr>MS Reference Sans Serif</vt:lpstr>
      <vt:lpstr>Myriad Pro</vt:lpstr>
      <vt:lpstr>Symbol</vt:lpstr>
      <vt:lpstr>Times</vt:lpstr>
      <vt:lpstr>Times New Roman</vt:lpstr>
      <vt:lpstr>Wingdings</vt:lpstr>
      <vt:lpstr>7_Standarddesign</vt:lpstr>
      <vt:lpstr>Formel</vt:lpstr>
      <vt:lpstr>Einführung in Web- und Data-Science</vt:lpstr>
      <vt:lpstr>Warenkorbanalyse: Kombinatorische Explosion</vt:lpstr>
      <vt:lpstr>Welche Probleme können vereinfacht werden?</vt:lpstr>
      <vt:lpstr>Betrachtung einer Teilmenge der Daten</vt:lpstr>
      <vt:lpstr>Betrachtung einer Teilmenge der Daten</vt:lpstr>
      <vt:lpstr>Begriff der statistischen Variable</vt:lpstr>
      <vt:lpstr>Statistik</vt:lpstr>
      <vt:lpstr>"Repräsentativ"</vt:lpstr>
      <vt:lpstr>Ablauf systematischer Untersuchungen</vt:lpstr>
      <vt:lpstr>PowerPoint Presentation</vt:lpstr>
      <vt:lpstr>Erhebung von Stichproben</vt:lpstr>
      <vt:lpstr>Merkmale / Variablen</vt:lpstr>
      <vt:lpstr>Systematischer Fehler/Trend (Bias)</vt:lpstr>
      <vt:lpstr>Lagemaße - Mittelwerte</vt:lpstr>
      <vt:lpstr>Visualisierung</vt:lpstr>
      <vt:lpstr>Weitere Lagemaße</vt:lpstr>
      <vt:lpstr>Anwendungen</vt:lpstr>
      <vt:lpstr>Datentypen</vt:lpstr>
      <vt:lpstr>Metrische Variablen</vt:lpstr>
      <vt:lpstr>Kategoriale Variablen</vt:lpstr>
      <vt:lpstr>Streuungsmaße</vt:lpstr>
      <vt:lpstr>Darstellung von Dateneigenschaften</vt:lpstr>
      <vt:lpstr>Darstellung von Daten</vt:lpstr>
      <vt:lpstr>Relative Häufigkeiten</vt:lpstr>
      <vt:lpstr>Verteilungen</vt:lpstr>
      <vt:lpstr>Binomialverteilung</vt:lpstr>
      <vt:lpstr>Aufgabe</vt:lpstr>
      <vt:lpstr>Binomialverteilung</vt:lpstr>
      <vt:lpstr>Normalverteilung</vt:lpstr>
      <vt:lpstr>Verteilung für relative Häufigkeit von Wert(x) ≤ 𝛳</vt:lpstr>
      <vt:lpstr>Von relativen Häufigkeiten zu Wahrscheinlichkeiten</vt:lpstr>
      <vt:lpstr>Wahrscheinlichkeits- vs. Dichtefunktion</vt:lpstr>
      <vt:lpstr>Hypothesentest</vt:lpstr>
      <vt:lpstr>Experiment unter Normalverteilungsannahme</vt:lpstr>
      <vt:lpstr>Ablehnungsbereich</vt:lpstr>
      <vt:lpstr>Auswertung des Experiments: Fehleranalyse</vt:lpstr>
      <vt:lpstr>Weitere Fragestellung</vt:lpstr>
      <vt:lpstr>Ablehnungsbereichs rechts</vt:lpstr>
      <vt:lpstr>Ablehnungsbereichs links</vt:lpstr>
      <vt:lpstr>Ablehnungsbereichs beidseitig</vt:lpstr>
      <vt:lpstr>Typ-1- und Typ-2-Fehler</vt:lpstr>
      <vt:lpstr>PowerPoint Presentation</vt:lpstr>
      <vt:lpstr>Zusammenfassung: Hypothesentest</vt:lpstr>
      <vt:lpstr>Schätzung von Parametern</vt:lpstr>
      <vt:lpstr>Experimente, Zufallsvariablen, Verteilungen</vt:lpstr>
      <vt:lpstr>Erwartungen formal</vt:lpstr>
      <vt:lpstr>Varianz formal</vt:lpstr>
      <vt:lpstr>Interpretation eines Messwertes</vt:lpstr>
      <vt:lpstr>z-Standardisierung</vt:lpstr>
      <vt:lpstr>z-Standardisierung</vt:lpstr>
      <vt:lpstr>z-Standardisierung</vt:lpstr>
      <vt:lpstr>z-Standardisierung</vt:lpstr>
      <vt:lpstr>z-Standardisierung</vt:lpstr>
      <vt:lpstr>Prozentränge</vt:lpstr>
      <vt:lpstr>Aufgabe: IQ-Wert-Analyse</vt:lpstr>
      <vt:lpstr>Prozentränge</vt:lpstr>
      <vt:lpstr>Wahrscheinlichkeiten</vt:lpstr>
      <vt:lpstr>Wahrscheinlichkeiten</vt:lpstr>
      <vt:lpstr>Stichprobenkennwerteverteilungen</vt:lpstr>
      <vt:lpstr>Stichprobenkennwerteverteilungen</vt:lpstr>
      <vt:lpstr>Standardfehler</vt:lpstr>
      <vt:lpstr>Standardfehler</vt:lpstr>
      <vt:lpstr>Konfidenzintervalle</vt:lpstr>
      <vt:lpstr>Konfidenzintervalle</vt:lpstr>
      <vt:lpstr>Standardfehler für weitere Kennwerte</vt:lpstr>
      <vt:lpstr>Standardfehler der relativen Häufigkeit</vt:lpstr>
      <vt:lpstr>Standardfehler des Medians</vt:lpstr>
      <vt:lpstr>Standardfehler der Standardabweichung</vt:lpstr>
      <vt:lpstr>Konfidenzintervall</vt:lpstr>
      <vt:lpstr>Konfidenzintervall für den Erwartungswert einer normalverteilten GG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Schätzung der Varianz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Begriff der Erwartungstreue</vt:lpstr>
      <vt:lpstr>Korrigierte Stichprobenvarianz</vt:lpstr>
      <vt:lpstr>PowerPoint Presentation</vt:lpstr>
      <vt:lpstr>PowerPoint Presentation</vt:lpstr>
      <vt:lpstr>PowerPoint Presentation</vt:lpstr>
      <vt:lpstr>PowerPoint Presentation</vt:lpstr>
      <vt:lpstr>Verteilungsannahmen gerechtfertigt?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1457</cp:revision>
  <cp:lastPrinted>2017-11-21T20:12:57Z</cp:lastPrinted>
  <dcterms:created xsi:type="dcterms:W3CDTF">2010-04-27T12:26:40Z</dcterms:created>
  <dcterms:modified xsi:type="dcterms:W3CDTF">2017-11-21T20:13:52Z</dcterms:modified>
</cp:coreProperties>
</file>