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0"/>
  </p:notesMasterIdLst>
  <p:handoutMasterIdLst>
    <p:handoutMasterId r:id="rId51"/>
  </p:handoutMasterIdLst>
  <p:sldIdLst>
    <p:sldId id="341" r:id="rId2"/>
    <p:sldId id="599" r:id="rId3"/>
    <p:sldId id="677" r:id="rId4"/>
    <p:sldId id="676" r:id="rId5"/>
    <p:sldId id="344" r:id="rId6"/>
    <p:sldId id="347" r:id="rId7"/>
    <p:sldId id="348" r:id="rId8"/>
    <p:sldId id="351" r:id="rId9"/>
    <p:sldId id="350" r:id="rId10"/>
    <p:sldId id="353" r:id="rId11"/>
    <p:sldId id="352" r:id="rId12"/>
    <p:sldId id="355" r:id="rId13"/>
    <p:sldId id="356" r:id="rId14"/>
    <p:sldId id="357" r:id="rId15"/>
    <p:sldId id="354" r:id="rId16"/>
    <p:sldId id="711" r:id="rId17"/>
    <p:sldId id="679" r:id="rId18"/>
    <p:sldId id="680" r:id="rId19"/>
    <p:sldId id="681" r:id="rId20"/>
    <p:sldId id="682" r:id="rId21"/>
    <p:sldId id="683" r:id="rId22"/>
    <p:sldId id="684" r:id="rId23"/>
    <p:sldId id="685" r:id="rId24"/>
    <p:sldId id="686" r:id="rId25"/>
    <p:sldId id="687" r:id="rId26"/>
    <p:sldId id="688" r:id="rId27"/>
    <p:sldId id="689" r:id="rId28"/>
    <p:sldId id="690" r:id="rId29"/>
    <p:sldId id="691" r:id="rId30"/>
    <p:sldId id="692" r:id="rId31"/>
    <p:sldId id="693" r:id="rId32"/>
    <p:sldId id="694" r:id="rId33"/>
    <p:sldId id="695" r:id="rId34"/>
    <p:sldId id="696" r:id="rId35"/>
    <p:sldId id="697" r:id="rId36"/>
    <p:sldId id="698" r:id="rId37"/>
    <p:sldId id="699" r:id="rId38"/>
    <p:sldId id="700" r:id="rId39"/>
    <p:sldId id="701" r:id="rId40"/>
    <p:sldId id="702" r:id="rId41"/>
    <p:sldId id="703" r:id="rId42"/>
    <p:sldId id="704" r:id="rId43"/>
    <p:sldId id="705" r:id="rId44"/>
    <p:sldId id="706" r:id="rId45"/>
    <p:sldId id="707" r:id="rId46"/>
    <p:sldId id="708" r:id="rId47"/>
    <p:sldId id="709" r:id="rId48"/>
    <p:sldId id="710" r:id="rId4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0B05FF"/>
    <a:srgbClr val="0E17FF"/>
    <a:srgbClr val="FFFFCD"/>
    <a:srgbClr val="0305FF"/>
    <a:srgbClr val="0544FF"/>
    <a:srgbClr val="6FD8F0"/>
    <a:srgbClr val="DBA503"/>
    <a:srgbClr val="00394A"/>
    <a:srgbClr val="003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0"/>
    <p:restoredTop sz="94825"/>
  </p:normalViewPr>
  <p:slideViewPr>
    <p:cSldViewPr>
      <p:cViewPr varScale="1">
        <p:scale>
          <a:sx n="98" d="100"/>
          <a:sy n="98" d="100"/>
        </p:scale>
        <p:origin x="96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Relationship Id="rId2" Type="http://schemas.openxmlformats.org/officeDocument/2006/relationships/image" Target="../media/image4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9.wmf"/><Relationship Id="rId3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2.wmf"/><Relationship Id="rId3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wmf"/><Relationship Id="rId12" Type="http://schemas.openxmlformats.org/officeDocument/2006/relationships/image" Target="../media/image36.wmf"/><Relationship Id="rId1" Type="http://schemas.openxmlformats.org/officeDocument/2006/relationships/image" Target="../media/image28.wmf"/><Relationship Id="rId2" Type="http://schemas.openxmlformats.org/officeDocument/2006/relationships/image" Target="../media/image29.wmf"/><Relationship Id="rId3" Type="http://schemas.openxmlformats.org/officeDocument/2006/relationships/image" Target="../media/image30.wmf"/><Relationship Id="rId4" Type="http://schemas.openxmlformats.org/officeDocument/2006/relationships/image" Target="../media/image24.wmf"/><Relationship Id="rId5" Type="http://schemas.openxmlformats.org/officeDocument/2006/relationships/image" Target="../media/image18.wmf"/><Relationship Id="rId6" Type="http://schemas.openxmlformats.org/officeDocument/2006/relationships/image" Target="../media/image8.wmf"/><Relationship Id="rId7" Type="http://schemas.openxmlformats.org/officeDocument/2006/relationships/image" Target="../media/image31.wmf"/><Relationship Id="rId8" Type="http://schemas.openxmlformats.org/officeDocument/2006/relationships/image" Target="../media/image32.wmf"/><Relationship Id="rId9" Type="http://schemas.openxmlformats.org/officeDocument/2006/relationships/image" Target="../media/image33.wmf"/><Relationship Id="rId10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313858-1444-3D43-A256-4203540525FB}" type="datetimeFigureOut">
              <a:rPr lang="de-DE"/>
              <a:pPr>
                <a:defRPr/>
              </a:pPr>
              <a:t>29.04.18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53A711-EA24-9945-9209-B554BD90E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4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F448315-31FF-D64A-8E15-6406D822B296}" type="datetimeFigureOut">
              <a:rPr lang="de-DE"/>
              <a:pPr>
                <a:defRPr/>
              </a:pPr>
              <a:t>29.04.18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345C02-6D78-7546-B128-9C701081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2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77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1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78D6-AAFE-6549-883F-83F0F9282A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9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329A-EBEB-CC42-9BF8-2D4C422D8B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05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6"/>
            <a:ext cx="2057400" cy="4824413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6"/>
            <a:ext cx="6019800" cy="4824413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CD90-3039-CE49-88E9-7086438DE1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7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F2AC-72A6-5242-BB66-261AC8F7AC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0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868F-D895-214A-922C-F9CC83BD0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5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D1D6-D742-6C4A-8AAA-D3FFB9E8B8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41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05DB-DBE6-1041-9DAE-37CAD6DC95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7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CBAE-3DD4-5444-8053-7BDFDCD09B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97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7C7A-5470-F447-AB2D-F83D66E88D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0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8764-7045-0242-80CB-782CB84001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82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1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1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FC2B-7D34-1248-9673-E2DD8C0DFB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7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4" y="6400801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E92A142D-BBBD-2D43-AE79-F93CC528D69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90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92" y="981078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92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1"/>
            <a:ext cx="8229600" cy="503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7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40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Relationship Id="rId3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5.wmf"/><Relationship Id="rId5" Type="http://schemas.openxmlformats.org/officeDocument/2006/relationships/image" Target="../media/image1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8.w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9.w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20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1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22.w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23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4.w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5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6.w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7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0.bin"/><Relationship Id="rId20" Type="http://schemas.openxmlformats.org/officeDocument/2006/relationships/image" Target="../media/image33.wmf"/><Relationship Id="rId21" Type="http://schemas.openxmlformats.org/officeDocument/2006/relationships/oleObject" Target="../embeddings/oleObject26.bin"/><Relationship Id="rId22" Type="http://schemas.openxmlformats.org/officeDocument/2006/relationships/image" Target="../media/image34.wmf"/><Relationship Id="rId23" Type="http://schemas.openxmlformats.org/officeDocument/2006/relationships/oleObject" Target="../embeddings/oleObject27.bin"/><Relationship Id="rId24" Type="http://schemas.openxmlformats.org/officeDocument/2006/relationships/image" Target="../media/image35.wmf"/><Relationship Id="rId25" Type="http://schemas.openxmlformats.org/officeDocument/2006/relationships/oleObject" Target="../embeddings/oleObject28.bin"/><Relationship Id="rId26" Type="http://schemas.openxmlformats.org/officeDocument/2006/relationships/image" Target="../media/image36.wmf"/><Relationship Id="rId10" Type="http://schemas.openxmlformats.org/officeDocument/2006/relationships/image" Target="../media/image24.wmf"/><Relationship Id="rId11" Type="http://schemas.openxmlformats.org/officeDocument/2006/relationships/oleObject" Target="../embeddings/oleObject21.bin"/><Relationship Id="rId12" Type="http://schemas.openxmlformats.org/officeDocument/2006/relationships/image" Target="../media/image18.wmf"/><Relationship Id="rId13" Type="http://schemas.openxmlformats.org/officeDocument/2006/relationships/oleObject" Target="../embeddings/oleObject22.bin"/><Relationship Id="rId14" Type="http://schemas.openxmlformats.org/officeDocument/2006/relationships/image" Target="../media/image8.wmf"/><Relationship Id="rId15" Type="http://schemas.openxmlformats.org/officeDocument/2006/relationships/oleObject" Target="../embeddings/oleObject23.bin"/><Relationship Id="rId16" Type="http://schemas.openxmlformats.org/officeDocument/2006/relationships/image" Target="../media/image31.wmf"/><Relationship Id="rId17" Type="http://schemas.openxmlformats.org/officeDocument/2006/relationships/oleObject" Target="../embeddings/oleObject24.bin"/><Relationship Id="rId18" Type="http://schemas.openxmlformats.org/officeDocument/2006/relationships/image" Target="../media/image32.wmf"/><Relationship Id="rId19" Type="http://schemas.openxmlformats.org/officeDocument/2006/relationships/oleObject" Target="../embeddings/oleObject25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28.w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9.w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30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37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38.w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7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39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40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41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42.w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43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44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wmf"/><Relationship Id="rId7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7"/>
            <a:ext cx="7772400" cy="1224035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in</a:t>
            </a:r>
            <a:br>
              <a:rPr lang="de-DE" sz="3600" b="1" dirty="0">
                <a:cs typeface="+mj-cs"/>
              </a:rPr>
            </a:br>
            <a:r>
              <a:rPr lang="de-DE" sz="3600" b="1" dirty="0">
                <a:cs typeface="+mj-cs"/>
              </a:rPr>
              <a:t>Web- und Data-Science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Tanya Braun (</a:t>
            </a:r>
            <a:r>
              <a:rPr lang="de-DE" sz="2400">
                <a:cs typeface="+mn-cs"/>
              </a:rPr>
              <a:t>Übungen)</a:t>
            </a:r>
            <a:endParaRPr lang="de-DE" sz="24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</a:t>
            </a:r>
            <a:r>
              <a:rPr lang="de-DE" i="1" dirty="0" smtClean="0"/>
              <a:t>t</a:t>
            </a:r>
            <a:r>
              <a:rPr lang="de-DE" dirty="0" smtClean="0"/>
              <a:t>-Verteilung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43636" y="2874977"/>
            <a:ext cx="2714644" cy="3411543"/>
          </a:xfrm>
          <a:ln>
            <a:solidFill>
              <a:schemeClr val="accent1">
                <a:alpha val="99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smtClean="0"/>
              <a:t>Kritische t-Werte:</a:t>
            </a:r>
          </a:p>
          <a:p>
            <a:pPr marL="0" indent="0">
              <a:buNone/>
            </a:pPr>
            <a:r>
              <a:rPr lang="de-DE" sz="1800" dirty="0" smtClean="0"/>
              <a:t>α = .05, einseitig, </a:t>
            </a:r>
            <a:r>
              <a:rPr lang="de-DE" sz="1800" i="1" dirty="0" err="1" smtClean="0"/>
              <a:t>df</a:t>
            </a:r>
            <a:r>
              <a:rPr lang="de-DE" sz="1800" dirty="0" smtClean="0"/>
              <a:t>=100:</a:t>
            </a:r>
          </a:p>
          <a:p>
            <a:pPr marL="0" indent="0">
              <a:buNone/>
            </a:pPr>
            <a:r>
              <a:rPr lang="de-DE" sz="1800" dirty="0" smtClean="0"/>
              <a:t>   </a:t>
            </a:r>
            <a:r>
              <a:rPr lang="de-DE" sz="1800" dirty="0" err="1" smtClean="0"/>
              <a:t>t</a:t>
            </a:r>
            <a:r>
              <a:rPr lang="de-DE" sz="1800" baseline="-25000" dirty="0" err="1" smtClean="0"/>
              <a:t>krit</a:t>
            </a:r>
            <a:r>
              <a:rPr lang="de-DE" sz="1800" dirty="0" smtClean="0"/>
              <a:t>(100) = 1.66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α = .05, zweiseitig, </a:t>
            </a:r>
            <a:r>
              <a:rPr lang="de-DE" sz="1800" i="1" dirty="0" err="1" smtClean="0"/>
              <a:t>df</a:t>
            </a:r>
            <a:r>
              <a:rPr lang="de-DE" sz="1800" dirty="0" smtClean="0"/>
              <a:t>=100:</a:t>
            </a:r>
          </a:p>
          <a:p>
            <a:pPr marL="0" indent="0">
              <a:buNone/>
            </a:pPr>
            <a:r>
              <a:rPr lang="de-DE" sz="1800" dirty="0" smtClean="0"/>
              <a:t>   </a:t>
            </a:r>
            <a:r>
              <a:rPr lang="de-DE" sz="1800" dirty="0" err="1" smtClean="0"/>
              <a:t>t</a:t>
            </a:r>
            <a:r>
              <a:rPr lang="de-DE" sz="1800" baseline="-25000" dirty="0" err="1" smtClean="0"/>
              <a:t>krit</a:t>
            </a:r>
            <a:r>
              <a:rPr lang="de-DE" sz="1800" dirty="0" smtClean="0"/>
              <a:t>(100) = 1.98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α = .01, einseitig, </a:t>
            </a:r>
            <a:r>
              <a:rPr lang="de-DE" sz="1800" i="1" dirty="0" err="1" smtClean="0"/>
              <a:t>df</a:t>
            </a:r>
            <a:r>
              <a:rPr lang="de-DE" sz="1800" dirty="0" smtClean="0"/>
              <a:t>=100:</a:t>
            </a:r>
          </a:p>
          <a:p>
            <a:pPr marL="0" indent="0">
              <a:buNone/>
            </a:pPr>
            <a:r>
              <a:rPr lang="de-DE" sz="1800" dirty="0" smtClean="0"/>
              <a:t>   </a:t>
            </a:r>
            <a:r>
              <a:rPr lang="de-DE" sz="1800" dirty="0" err="1" smtClean="0"/>
              <a:t>t</a:t>
            </a:r>
            <a:r>
              <a:rPr lang="de-DE" sz="1800" baseline="-25000" dirty="0" err="1" smtClean="0"/>
              <a:t>krit</a:t>
            </a:r>
            <a:r>
              <a:rPr lang="de-DE" sz="1800" dirty="0" smtClean="0"/>
              <a:t>(100) = 2.36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5" name="Picture 6" descr="t-tabel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152" y="1222174"/>
            <a:ext cx="5007145" cy="498515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pic>
        <p:nvPicPr>
          <p:cNvPr id="8" name="Picture 7" descr="einseit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152" y="1181174"/>
            <a:ext cx="2879725" cy="14557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6996683" y="1856776"/>
            <a:ext cx="36901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p=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8056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 smtClean="0"/>
              <a:t>Der </a:t>
            </a:r>
            <a:r>
              <a:rPr lang="de-DE" i="1" dirty="0" smtClean="0"/>
              <a:t>t</a:t>
            </a:r>
            <a:r>
              <a:rPr lang="de-DE" dirty="0" smtClean="0"/>
              <a:t>-Test für unabhängige Stichproben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5126055"/>
          </a:xfrm>
        </p:spPr>
        <p:txBody>
          <a:bodyPr/>
          <a:lstStyle/>
          <a:p>
            <a:pPr marL="355600" indent="-355600">
              <a:buNone/>
            </a:pPr>
            <a:r>
              <a:rPr lang="de-DE" dirty="0" smtClean="0"/>
              <a:t>Entscheidungsregeln</a:t>
            </a:r>
          </a:p>
          <a:p>
            <a:pPr marL="355600" indent="-355600"/>
            <a:r>
              <a:rPr lang="de-DE" dirty="0" smtClean="0"/>
              <a:t>Einseitiger Test:</a:t>
            </a:r>
          </a:p>
          <a:p>
            <a:pPr marL="755650" lvl="1" indent="-355600"/>
            <a:r>
              <a:rPr lang="de-DE" dirty="0" smtClean="0"/>
              <a:t>Wenn</a:t>
            </a:r>
            <a:r>
              <a:rPr lang="de-DE" i="1" dirty="0" smtClean="0"/>
              <a:t> </a:t>
            </a:r>
            <a:r>
              <a:rPr lang="de-DE" i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i="1" baseline="-25000" dirty="0" err="1" smtClean="0">
                <a:solidFill>
                  <a:schemeClr val="accent1">
                    <a:lumMod val="50000"/>
                  </a:schemeClr>
                </a:solidFill>
              </a:rPr>
              <a:t>emp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 &gt; </a:t>
            </a:r>
            <a:r>
              <a:rPr lang="de-DE" i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i="1" baseline="-25000" dirty="0" err="1" smtClean="0">
                <a:solidFill>
                  <a:schemeClr val="accent1">
                    <a:lumMod val="50000"/>
                  </a:schemeClr>
                </a:solidFill>
              </a:rPr>
              <a:t>krit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/>
              <a:t>wird 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i="1" baseline="-250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/>
              <a:t>verworfen</a:t>
            </a:r>
          </a:p>
          <a:p>
            <a:pPr marL="755650" lvl="1" indent="-355600"/>
            <a:endParaRPr lang="de-DE" dirty="0" smtClean="0"/>
          </a:p>
          <a:p>
            <a:pPr marL="355600" indent="-355600"/>
            <a:r>
              <a:rPr lang="de-DE" dirty="0" smtClean="0"/>
              <a:t>Zweiseitiger Test</a:t>
            </a:r>
          </a:p>
          <a:p>
            <a:pPr marL="755650" lvl="1" indent="-355600"/>
            <a:r>
              <a:rPr lang="de-DE" dirty="0" smtClean="0"/>
              <a:t>Wenn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|</a:t>
            </a:r>
            <a:r>
              <a:rPr lang="de-DE" i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i="1" baseline="-25000" dirty="0" err="1" smtClean="0">
                <a:solidFill>
                  <a:schemeClr val="accent1">
                    <a:lumMod val="50000"/>
                  </a:schemeClr>
                </a:solidFill>
              </a:rPr>
              <a:t>emp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| &gt; </a:t>
            </a:r>
            <a:r>
              <a:rPr lang="de-DE" i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i="1" baseline="-25000" dirty="0" err="1" smtClean="0">
                <a:solidFill>
                  <a:schemeClr val="accent1">
                    <a:lumMod val="50000"/>
                  </a:schemeClr>
                </a:solidFill>
              </a:rPr>
              <a:t>krit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/>
              <a:t>wird 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i="1" baseline="-250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/>
              <a:t>verworfen</a:t>
            </a:r>
          </a:p>
          <a:p>
            <a:pPr marL="755650" lvl="1" indent="-355600"/>
            <a:endParaRPr lang="de-DE" baseline="-25000" dirty="0" smtClean="0"/>
          </a:p>
          <a:p>
            <a:pPr marL="355600" indent="-355600"/>
            <a:r>
              <a:rPr lang="de-DE" dirty="0" smtClean="0"/>
              <a:t>In der </a:t>
            </a:r>
            <a:r>
              <a:rPr lang="de-DE" i="1" dirty="0" smtClean="0"/>
              <a:t>t</a:t>
            </a:r>
            <a:r>
              <a:rPr lang="de-DE" dirty="0" smtClean="0"/>
              <a:t>-Tabelle werden immer Werte für den einseitigen Test angegeben.</a:t>
            </a:r>
          </a:p>
          <a:p>
            <a:pPr marL="355600" indent="-355600"/>
            <a:r>
              <a:rPr lang="de-DE" dirty="0" smtClean="0"/>
              <a:t>Für einen 2-seitigen Test muss </a:t>
            </a:r>
            <a:r>
              <a:rPr lang="de-DE" i="1" dirty="0" err="1" smtClean="0"/>
              <a:t>t</a:t>
            </a:r>
            <a:r>
              <a:rPr lang="de-DE" i="1" baseline="-25000" dirty="0" err="1" smtClean="0"/>
              <a:t>krit</a:t>
            </a:r>
            <a:r>
              <a:rPr lang="de-DE" i="1" dirty="0" smtClean="0"/>
              <a:t> </a:t>
            </a:r>
            <a:r>
              <a:rPr lang="de-DE" dirty="0" smtClean="0"/>
              <a:t>so gewählt werden, dass ein Bereich von </a:t>
            </a:r>
            <a:r>
              <a:rPr lang="el-GR" dirty="0" smtClean="0"/>
              <a:t>α</a:t>
            </a:r>
            <a:r>
              <a:rPr lang="de-DE" dirty="0" smtClean="0"/>
              <a:t>/2 „von der Verteilung abgeschnitten wird“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7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 smtClean="0"/>
              <a:t>Voraussetzungen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14282" y="1196752"/>
            <a:ext cx="8643998" cy="4929411"/>
          </a:xfrm>
        </p:spPr>
        <p:txBody>
          <a:bodyPr/>
          <a:lstStyle/>
          <a:p>
            <a:pPr marL="457200" indent="-457200">
              <a:spcBef>
                <a:spcPct val="10000"/>
              </a:spcBef>
              <a:buFont typeface="+mj-lt"/>
              <a:buAutoNum type="arabicParenBoth"/>
              <a:tabLst>
                <a:tab pos="2697163" algn="l"/>
              </a:tabLst>
            </a:pPr>
            <a:r>
              <a:rPr lang="de-DE" dirty="0" smtClean="0"/>
              <a:t>Intervallskalenniveau der Variable</a:t>
            </a:r>
          </a:p>
          <a:p>
            <a:pPr marL="457200" indent="-457200">
              <a:spcBef>
                <a:spcPct val="10000"/>
              </a:spcBef>
              <a:buFont typeface="+mj-lt"/>
              <a:buAutoNum type="arabicParenBoth"/>
              <a:tabLst>
                <a:tab pos="2697163" algn="l"/>
              </a:tabLst>
            </a:pPr>
            <a:r>
              <a:rPr lang="de-DE" dirty="0" smtClean="0"/>
              <a:t>Normalverteilung des Merkmals in der Grundgesamtheit</a:t>
            </a:r>
          </a:p>
          <a:p>
            <a:pPr marL="457200" indent="-457200">
              <a:spcBef>
                <a:spcPct val="10000"/>
              </a:spcBef>
              <a:buFont typeface="+mj-lt"/>
              <a:buAutoNum type="arabicParenBoth"/>
              <a:tabLst>
                <a:tab pos="2697163" algn="l"/>
              </a:tabLst>
            </a:pPr>
            <a:r>
              <a:rPr lang="de-DE" dirty="0" smtClean="0"/>
              <a:t>„Varianzhomogenität“ </a:t>
            </a:r>
            <a:br>
              <a:rPr lang="de-DE" dirty="0" smtClean="0"/>
            </a:br>
            <a:r>
              <a:rPr lang="de-DE" dirty="0" smtClean="0"/>
              <a:t>(Gleiche Varianzen des Merkmals in beiden Populationen)</a:t>
            </a:r>
          </a:p>
          <a:p>
            <a:pPr marL="457200" indent="-457200">
              <a:spcBef>
                <a:spcPct val="10000"/>
              </a:spcBef>
              <a:buFont typeface="+mj-lt"/>
              <a:buAutoNum type="arabicParenBoth"/>
              <a:tabLst>
                <a:tab pos="2697163" algn="l"/>
              </a:tabLst>
            </a:pPr>
            <a:r>
              <a:rPr lang="de-DE" dirty="0" smtClean="0"/>
              <a:t>Unabhängigkeit der Stichproben</a:t>
            </a:r>
            <a:endParaRPr lang="de-DE" i="1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3839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sz="2800" smtClean="0"/>
              <a:t>Normalverteilung des Merkmals in Grundgesamtheit</a:t>
            </a:r>
            <a:endParaRPr lang="de-DE" sz="280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5126055"/>
          </a:xfrm>
        </p:spPr>
        <p:txBody>
          <a:bodyPr/>
          <a:lstStyle/>
          <a:p>
            <a:pPr marL="355600" indent="-355600">
              <a:spcBef>
                <a:spcPct val="10000"/>
              </a:spcBef>
              <a:tabLst>
                <a:tab pos="2697163" algn="l"/>
              </a:tabLst>
            </a:pPr>
            <a:r>
              <a:rPr lang="de-DE" dirty="0" smtClean="0"/>
              <a:t>Normalverteilungsannahme für X statistisch überprüfbar</a:t>
            </a:r>
          </a:p>
          <a:p>
            <a:pPr marL="755650" lvl="1" indent="-355600">
              <a:spcBef>
                <a:spcPct val="10000"/>
              </a:spcBef>
              <a:tabLst>
                <a:tab pos="2697163" algn="l"/>
              </a:tabLst>
            </a:pPr>
            <a:r>
              <a:rPr lang="de-DE" dirty="0" err="1" smtClean="0"/>
              <a:t>Kolmogorov</a:t>
            </a:r>
            <a:r>
              <a:rPr lang="de-DE" dirty="0" smtClean="0"/>
              <a:t>-</a:t>
            </a:r>
            <a:r>
              <a:rPr lang="de-DE" dirty="0" err="1" smtClean="0"/>
              <a:t>Smirnov</a:t>
            </a:r>
            <a:r>
              <a:rPr lang="de-DE" dirty="0" smtClean="0"/>
              <a:t>-Test: </a:t>
            </a:r>
            <a:r>
              <a:rPr lang="de-DE" dirty="0" smtClean="0">
                <a:solidFill>
                  <a:srgbClr val="0B05FF"/>
                </a:solidFill>
              </a:rPr>
              <a:t>X~N(𝜇,𝜎) ist H</a:t>
            </a:r>
            <a:r>
              <a:rPr lang="de-DE" baseline="-25000" dirty="0" smtClean="0">
                <a:solidFill>
                  <a:srgbClr val="0B05FF"/>
                </a:solidFill>
              </a:rPr>
              <a:t>0</a:t>
            </a:r>
          </a:p>
          <a:p>
            <a:pPr marL="1155689" lvl="2" indent="-355600">
              <a:spcBef>
                <a:spcPct val="10000"/>
              </a:spcBef>
              <a:tabLst>
                <a:tab pos="2697163" algn="l"/>
              </a:tabLst>
            </a:pPr>
            <a:r>
              <a:rPr lang="de-DE" dirty="0" smtClean="0"/>
              <a:t>Sortiere Stichprobendaten </a:t>
            </a:r>
            <a:r>
              <a:rPr lang="en-US" i="1" dirty="0" err="1">
                <a:ea typeface="ＭＳ Ｐゴシック" charset="0"/>
                <a:cs typeface="ＭＳ Ｐゴシック" charset="0"/>
              </a:rPr>
              <a:t>x</a:t>
            </a:r>
            <a:r>
              <a:rPr lang="en-US" i="1" baseline="30000" dirty="0" err="1">
                <a:ea typeface="ＭＳ Ｐゴシック" charset="0"/>
                <a:cs typeface="ＭＳ Ｐゴシック" charset="0"/>
              </a:rPr>
              <a:t>T</a:t>
            </a:r>
            <a:r>
              <a:rPr lang="en-US" i="1" dirty="0">
                <a:ea typeface="ＭＳ Ｐゴシック" charset="0"/>
                <a:cs typeface="ＭＳ Ｐゴシック" charset="0"/>
              </a:rPr>
              <a:t> = </a:t>
            </a:r>
            <a:r>
              <a:rPr lang="en-US" b="1" i="1" dirty="0">
                <a:ea typeface="ＭＳ Ｐゴシック" charset="0"/>
                <a:cs typeface="ＭＳ Ｐゴシック" charset="0"/>
              </a:rPr>
              <a:t>[</a:t>
            </a:r>
            <a:r>
              <a:rPr lang="en-US" i="1" dirty="0">
                <a:ea typeface="ＭＳ Ｐゴシック" charset="0"/>
                <a:cs typeface="ＭＳ Ｐゴシック" charset="0"/>
              </a:rPr>
              <a:t>x</a:t>
            </a:r>
            <a:r>
              <a:rPr lang="en-US" i="1" baseline="-25000" dirty="0">
                <a:ea typeface="ＭＳ Ｐゴシック" charset="0"/>
                <a:cs typeface="ＭＳ Ｐゴシック" charset="0"/>
              </a:rPr>
              <a:t>1</a:t>
            </a:r>
            <a:r>
              <a:rPr lang="en-US" i="1" dirty="0">
                <a:ea typeface="ＭＳ Ｐゴシック" charset="0"/>
                <a:cs typeface="ＭＳ Ｐゴシック" charset="0"/>
              </a:rPr>
              <a:t>, x</a:t>
            </a:r>
            <a:r>
              <a:rPr lang="en-US" i="1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b="1" i="1" dirty="0" smtClean="0">
                <a:ea typeface="ＭＳ Ｐゴシック" charset="0"/>
                <a:cs typeface="ＭＳ Ｐゴシック" charset="0"/>
              </a:rPr>
              <a:t>]</a:t>
            </a:r>
            <a:r>
              <a:rPr lang="de-DE" dirty="0" smtClean="0"/>
              <a:t> nach </a:t>
            </a:r>
            <a:r>
              <a:rPr lang="en-US" i="1" dirty="0">
                <a:ea typeface="ＭＳ Ｐゴシック" charset="0"/>
                <a:cs typeface="ＭＳ Ｐゴシック" charset="0"/>
              </a:rPr>
              <a:t>x</a:t>
            </a:r>
            <a:r>
              <a:rPr lang="en-US" i="1" baseline="-25000" dirty="0">
                <a:ea typeface="ＭＳ Ｐゴシック" charset="0"/>
                <a:cs typeface="ＭＳ Ｐゴシック" charset="0"/>
              </a:rPr>
              <a:t>1</a:t>
            </a:r>
            <a:r>
              <a:rPr lang="de-DE" dirty="0" smtClean="0"/>
              <a:t> aufsteigend</a:t>
            </a:r>
          </a:p>
          <a:p>
            <a:pPr marL="1155689" lvl="2" indent="-355600">
              <a:spcBef>
                <a:spcPct val="10000"/>
              </a:spcBef>
              <a:tabLst>
                <a:tab pos="2697163" algn="l"/>
              </a:tabLst>
            </a:pPr>
            <a:r>
              <a:rPr lang="de-DE" dirty="0" smtClean="0"/>
              <a:t>Bestimme maximale Differenz D der kumulativen Verteilungen</a:t>
            </a:r>
          </a:p>
          <a:p>
            <a:pPr marL="1155689" lvl="2" indent="-355600">
              <a:spcBef>
                <a:spcPct val="10000"/>
              </a:spcBef>
              <a:tabLst>
                <a:tab pos="2697163" algn="l"/>
              </a:tabLst>
            </a:pPr>
            <a:r>
              <a:rPr lang="de-DE" dirty="0" smtClean="0"/>
              <a:t>Vergleiche ob D &gt; KS-Wert bzgl. gewähltem </a:t>
            </a:r>
            <a:br>
              <a:rPr lang="de-DE" dirty="0" smtClean="0"/>
            </a:br>
            <a:r>
              <a:rPr lang="de-DE" dirty="0" smtClean="0"/>
              <a:t>Signifikanzniveau 𝛼 (KS-Wert aus KS-Tabelle</a:t>
            </a:r>
            <a:r>
              <a:rPr lang="de-DE" dirty="0"/>
              <a:t> </a:t>
            </a:r>
            <a:r>
              <a:rPr lang="de-DE" dirty="0" smtClean="0"/>
              <a:t>bestimmbar)</a:t>
            </a:r>
          </a:p>
          <a:p>
            <a:pPr marL="1155689" lvl="2" indent="-355600">
              <a:spcBef>
                <a:spcPct val="10000"/>
              </a:spcBef>
              <a:tabLst>
                <a:tab pos="2697163" algn="l"/>
              </a:tabLst>
            </a:pPr>
            <a:endParaRPr lang="de-DE" dirty="0"/>
          </a:p>
          <a:p>
            <a:pPr marL="1155689" lvl="2" indent="-355600">
              <a:spcBef>
                <a:spcPct val="10000"/>
              </a:spcBef>
              <a:tabLst>
                <a:tab pos="2697163" algn="l"/>
              </a:tabLst>
            </a:pPr>
            <a:endParaRPr lang="de-DE" dirty="0" smtClean="0"/>
          </a:p>
          <a:p>
            <a:pPr marL="1155689" lvl="2" indent="-355600">
              <a:spcBef>
                <a:spcPct val="10000"/>
              </a:spcBef>
              <a:tabLst>
                <a:tab pos="2697163" algn="l"/>
              </a:tabLst>
            </a:pPr>
            <a:endParaRPr lang="de-DE" dirty="0"/>
          </a:p>
          <a:p>
            <a:pPr marL="1155689" lvl="2" indent="-355600">
              <a:spcBef>
                <a:spcPct val="10000"/>
              </a:spcBef>
              <a:tabLst>
                <a:tab pos="2697163" algn="l"/>
              </a:tabLst>
            </a:pPr>
            <a:endParaRPr lang="de-DE" dirty="0" smtClean="0"/>
          </a:p>
          <a:p>
            <a:pPr marL="1155689" lvl="2" indent="-355600">
              <a:spcBef>
                <a:spcPct val="10000"/>
              </a:spcBef>
              <a:tabLst>
                <a:tab pos="2697163" algn="l"/>
              </a:tabLst>
            </a:pPr>
            <a:endParaRPr lang="de-DE" dirty="0"/>
          </a:p>
          <a:p>
            <a:pPr marL="1155689" lvl="2" indent="-355600">
              <a:spcBef>
                <a:spcPct val="10000"/>
              </a:spcBef>
              <a:tabLst>
                <a:tab pos="2697163" algn="l"/>
              </a:tabLst>
            </a:pPr>
            <a:endParaRPr lang="de-DE" dirty="0" smtClean="0"/>
          </a:p>
          <a:p>
            <a:pPr marL="1155689" lvl="2" indent="-355600">
              <a:spcBef>
                <a:spcPct val="10000"/>
              </a:spcBef>
              <a:tabLst>
                <a:tab pos="2697163" algn="l"/>
              </a:tabLst>
            </a:pPr>
            <a:endParaRPr lang="de-DE" dirty="0" smtClean="0"/>
          </a:p>
          <a:p>
            <a:pPr marL="1155689" lvl="2" indent="-355600">
              <a:spcBef>
                <a:spcPct val="10000"/>
              </a:spcBef>
              <a:tabLst>
                <a:tab pos="2697163" algn="l"/>
              </a:tabLst>
            </a:pPr>
            <a:r>
              <a:rPr lang="de-DE" dirty="0" smtClean="0"/>
              <a:t>Herleitung der KS-Tabelle in höherem Semester</a:t>
            </a:r>
          </a:p>
          <a:p>
            <a:pPr marL="355600" indent="-355600">
              <a:spcBef>
                <a:spcPct val="10000"/>
              </a:spcBef>
              <a:tabLst>
                <a:tab pos="2697163" algn="l"/>
              </a:tabLst>
            </a:pPr>
            <a:endParaRPr lang="de-DE" dirty="0"/>
          </a:p>
          <a:p>
            <a:pPr marL="355600" indent="-355600">
              <a:spcBef>
                <a:spcPct val="10000"/>
              </a:spcBef>
              <a:tabLst>
                <a:tab pos="2697163" algn="l"/>
              </a:tabLst>
            </a:pPr>
            <a:endParaRPr lang="de-DE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50879"/>
            <a:ext cx="4536504" cy="23823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56176" y="5375711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/>
              <a:t>x</a:t>
            </a:r>
            <a:r>
              <a:rPr lang="en-US" i="1" baseline="-2500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4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 smtClean="0"/>
              <a:t>Varianzhomogenität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14282" y="1259276"/>
            <a:ext cx="8643998" cy="4866887"/>
          </a:xfrm>
        </p:spPr>
        <p:txBody>
          <a:bodyPr/>
          <a:lstStyle/>
          <a:p>
            <a:pPr marL="355600" indent="-355600">
              <a:spcBef>
                <a:spcPct val="10000"/>
              </a:spcBef>
              <a:tabLst>
                <a:tab pos="2697163" algn="l"/>
              </a:tabLst>
            </a:pPr>
            <a:r>
              <a:rPr lang="de-DE" dirty="0" smtClean="0"/>
              <a:t>Auch Varianzhomogenität kann statistisch überprüft werden (</a:t>
            </a:r>
            <a:r>
              <a:rPr lang="de-DE" dirty="0" err="1" smtClean="0"/>
              <a:t>Levene</a:t>
            </a:r>
            <a:r>
              <a:rPr lang="de-DE" dirty="0" smtClean="0"/>
              <a:t>-Test)</a:t>
            </a:r>
          </a:p>
          <a:p>
            <a:pPr marL="355600" indent="-355600">
              <a:spcBef>
                <a:spcPct val="10000"/>
              </a:spcBef>
              <a:tabLst>
                <a:tab pos="2697163" algn="l"/>
              </a:tabLst>
            </a:pPr>
            <a:endParaRPr lang="de-DE" dirty="0" smtClean="0"/>
          </a:p>
          <a:p>
            <a:pPr marL="355600" indent="-355600">
              <a:spcBef>
                <a:spcPct val="10000"/>
              </a:spcBef>
              <a:tabLst>
                <a:tab pos="2697163" algn="l"/>
              </a:tabLst>
            </a:pPr>
            <a:endParaRPr lang="de-DE" dirty="0" smtClean="0"/>
          </a:p>
          <a:p>
            <a:pPr marL="355600" indent="-355600">
              <a:spcBef>
                <a:spcPct val="10000"/>
              </a:spcBef>
              <a:tabLst>
                <a:tab pos="2697163" algn="l"/>
              </a:tabLst>
            </a:pPr>
            <a:endParaRPr lang="de-DE" dirty="0"/>
          </a:p>
          <a:p>
            <a:pPr marL="355600" indent="-355600">
              <a:spcBef>
                <a:spcPct val="10000"/>
              </a:spcBef>
              <a:tabLst>
                <a:tab pos="2697163" algn="l"/>
              </a:tabLst>
            </a:pPr>
            <a:endParaRPr lang="de-DE" dirty="0" smtClean="0"/>
          </a:p>
          <a:p>
            <a:pPr marL="355600" indent="-355600">
              <a:spcBef>
                <a:spcPct val="10000"/>
              </a:spcBef>
              <a:tabLst>
                <a:tab pos="2697163" algn="l"/>
              </a:tabLst>
            </a:pPr>
            <a:endParaRPr lang="de-DE" dirty="0"/>
          </a:p>
          <a:p>
            <a:pPr marL="355600" indent="-355600">
              <a:spcBef>
                <a:spcPct val="10000"/>
              </a:spcBef>
              <a:tabLst>
                <a:tab pos="2697163" algn="l"/>
              </a:tabLst>
            </a:pPr>
            <a:r>
              <a:rPr lang="de-DE" dirty="0" smtClean="0"/>
              <a:t>Bei einem signifikanten </a:t>
            </a:r>
            <a:br>
              <a:rPr lang="de-DE" dirty="0" smtClean="0"/>
            </a:br>
            <a:r>
              <a:rPr lang="de-DE" dirty="0" smtClean="0"/>
              <a:t>Ergebnis (</a:t>
            </a:r>
            <a:r>
              <a:rPr lang="de-DE" i="1" dirty="0" smtClean="0"/>
              <a:t>p</a:t>
            </a:r>
            <a:r>
              <a:rPr lang="de-DE" dirty="0" smtClean="0"/>
              <a:t> &lt; .05), werden </a:t>
            </a:r>
            <a:br>
              <a:rPr lang="de-DE" dirty="0" smtClean="0"/>
            </a:br>
            <a:r>
              <a:rPr lang="de-DE" dirty="0" smtClean="0"/>
              <a:t>die Freiheitsgrade des </a:t>
            </a:r>
            <a:br>
              <a:rPr lang="de-DE" dirty="0" smtClean="0"/>
            </a:br>
            <a:r>
              <a:rPr lang="de-DE" dirty="0" smtClean="0"/>
              <a:t>Tests „korrigiert“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080585"/>
              </p:ext>
            </p:extLst>
          </p:nvPr>
        </p:nvGraphicFramePr>
        <p:xfrm>
          <a:off x="4672106" y="4062892"/>
          <a:ext cx="2880320" cy="2218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1" name="Formel" r:id="rId3" imgW="1485720" imgH="1143000" progId="Equation.3">
                  <p:embed/>
                </p:oleObj>
              </mc:Choice>
              <mc:Fallback>
                <p:oleObj name="Formel" r:id="rId3" imgW="148572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106" y="4062892"/>
                        <a:ext cx="2880320" cy="221849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132856"/>
            <a:ext cx="8321395" cy="20251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6096" y="2132856"/>
            <a:ext cx="3102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Testverteilung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Levene</a:t>
            </a:r>
            <a:r>
              <a:rPr lang="en-US" dirty="0" smtClean="0"/>
              <a:t>-Test</a:t>
            </a:r>
            <a:br>
              <a:rPr lang="en-US" dirty="0" smtClean="0"/>
            </a:br>
            <a:r>
              <a:rPr lang="en-US" dirty="0" err="1" smtClean="0"/>
              <a:t>wird</a:t>
            </a:r>
            <a:r>
              <a:rPr lang="en-US" dirty="0" smtClean="0"/>
              <a:t> </a:t>
            </a:r>
            <a:r>
              <a:rPr lang="en-US" dirty="0" err="1" smtClean="0"/>
              <a:t>später</a:t>
            </a:r>
            <a:r>
              <a:rPr lang="en-US" dirty="0" smtClean="0"/>
              <a:t> </a:t>
            </a:r>
            <a:r>
              <a:rPr lang="en-US" dirty="0" err="1" smtClean="0"/>
              <a:t>hergeleitet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39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562074"/>
          </a:xfrm>
        </p:spPr>
        <p:txBody>
          <a:bodyPr/>
          <a:lstStyle/>
          <a:p>
            <a:r>
              <a:rPr lang="de-DE" sz="2800" smtClean="0"/>
              <a:t>Zusammenfassung: </a:t>
            </a:r>
            <a:r>
              <a:rPr lang="de-DE" sz="2800" i="1" smtClean="0"/>
              <a:t>t</a:t>
            </a:r>
            <a:r>
              <a:rPr lang="de-DE" sz="2800" smtClean="0"/>
              <a:t>-Test </a:t>
            </a:r>
            <a:r>
              <a:rPr lang="de-DE" sz="2800" dirty="0" smtClean="0"/>
              <a:t>für unabhängige Stichproben</a:t>
            </a:r>
            <a:endParaRPr lang="de-DE" sz="280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14282" y="1183265"/>
            <a:ext cx="8643998" cy="5126055"/>
          </a:xfrm>
        </p:spPr>
        <p:txBody>
          <a:bodyPr/>
          <a:lstStyle/>
          <a:p>
            <a:pPr marL="457200" indent="-457200">
              <a:buFont typeface="+mj-lt"/>
              <a:buAutoNum type="arabicParenBoth"/>
            </a:pPr>
            <a:r>
              <a:rPr lang="de-DE" sz="2400" dirty="0" smtClean="0"/>
              <a:t>Formulierung der (inhaltlichen und statistische) Hypothesen</a:t>
            </a:r>
          </a:p>
          <a:p>
            <a:pPr marL="857250" lvl="1" indent="-457200"/>
            <a:r>
              <a:rPr lang="de-DE" sz="2000" dirty="0" smtClean="0"/>
              <a:t>gerichtet oder </a:t>
            </a:r>
            <a:r>
              <a:rPr lang="de-DE" sz="2000" dirty="0" err="1" smtClean="0"/>
              <a:t>ungerichtet</a:t>
            </a:r>
            <a:r>
              <a:rPr lang="de-DE" sz="2000" dirty="0" smtClean="0"/>
              <a:t>?</a:t>
            </a:r>
          </a:p>
          <a:p>
            <a:pPr marL="457200" indent="-457200">
              <a:buFont typeface="+mj-lt"/>
              <a:buAutoNum type="arabicParenBoth"/>
            </a:pPr>
            <a:r>
              <a:rPr lang="de-DE" sz="2400" dirty="0" smtClean="0"/>
              <a:t>Erfassung des Merkmals in zwei unabhängigen Stichproben</a:t>
            </a:r>
          </a:p>
          <a:p>
            <a:pPr marL="457200" indent="-457200">
              <a:buFont typeface="+mj-lt"/>
              <a:buAutoNum type="arabicParenBoth"/>
            </a:pPr>
            <a:r>
              <a:rPr lang="de-DE" sz="2400" dirty="0" smtClean="0"/>
              <a:t>Berechnung der Mittelwerte in beiden Stichproben</a:t>
            </a:r>
          </a:p>
          <a:p>
            <a:pPr marL="457200" indent="-457200">
              <a:buFont typeface="+mj-lt"/>
              <a:buAutoNum type="arabicParenBoth"/>
            </a:pPr>
            <a:r>
              <a:rPr lang="de-DE" sz="2400" dirty="0" smtClean="0"/>
              <a:t>Schätzung der Populationsvarianz</a:t>
            </a:r>
          </a:p>
          <a:p>
            <a:pPr marL="457200" indent="-457200">
              <a:buFont typeface="+mj-lt"/>
              <a:buAutoNum type="arabicParenBoth"/>
            </a:pPr>
            <a:r>
              <a:rPr lang="de-DE" sz="2400" dirty="0" smtClean="0"/>
              <a:t>Berechnung des Standardfehlers der </a:t>
            </a:r>
            <a:r>
              <a:rPr lang="de-DE" sz="2400" dirty="0" err="1" smtClean="0"/>
              <a:t>Mittelwertsdifferenz</a:t>
            </a:r>
            <a:endParaRPr lang="de-DE" sz="2400" dirty="0" smtClean="0"/>
          </a:p>
          <a:p>
            <a:pPr marL="457200" indent="-457200">
              <a:buFont typeface="+mj-lt"/>
              <a:buAutoNum type="arabicParenBoth"/>
            </a:pPr>
            <a:r>
              <a:rPr lang="de-DE" sz="2400" dirty="0" smtClean="0"/>
              <a:t>Berechnung des empirischen </a:t>
            </a:r>
            <a:r>
              <a:rPr lang="de-DE" sz="2400" i="1" dirty="0" smtClean="0"/>
              <a:t>t</a:t>
            </a:r>
            <a:r>
              <a:rPr lang="de-DE" sz="2400" dirty="0" smtClean="0"/>
              <a:t>-Werts</a:t>
            </a:r>
          </a:p>
          <a:p>
            <a:pPr marL="457200" indent="-457200">
              <a:buFont typeface="+mj-lt"/>
              <a:buAutoNum type="arabicParenBoth"/>
            </a:pPr>
            <a:r>
              <a:rPr lang="de-DE" sz="2400" dirty="0" smtClean="0"/>
              <a:t>Bestimmung des kritischen </a:t>
            </a:r>
            <a:r>
              <a:rPr lang="de-DE" sz="2400" i="1" dirty="0" smtClean="0"/>
              <a:t>t</a:t>
            </a:r>
            <a:r>
              <a:rPr lang="de-DE" sz="2400" dirty="0" smtClean="0"/>
              <a:t>-Werts</a:t>
            </a:r>
          </a:p>
          <a:p>
            <a:pPr marL="857250" lvl="1" indent="-457200"/>
            <a:r>
              <a:rPr lang="de-DE" sz="2000" dirty="0" smtClean="0"/>
              <a:t>aus </a:t>
            </a:r>
            <a:r>
              <a:rPr lang="de-DE" sz="2000" dirty="0" err="1" smtClean="0"/>
              <a:t>df</a:t>
            </a:r>
            <a:r>
              <a:rPr lang="de-DE" sz="2000" dirty="0" smtClean="0"/>
              <a:t>, </a:t>
            </a:r>
            <a:r>
              <a:rPr lang="el-GR" sz="2000" dirty="0" smtClean="0"/>
              <a:t>α</a:t>
            </a:r>
            <a:r>
              <a:rPr lang="de-DE" sz="2000" dirty="0" smtClean="0"/>
              <a:t>, und Art des Tests</a:t>
            </a:r>
          </a:p>
          <a:p>
            <a:pPr marL="457200" indent="-457200">
              <a:buFont typeface="+mj-lt"/>
              <a:buAutoNum type="arabicParenBoth"/>
            </a:pPr>
            <a:r>
              <a:rPr lang="de-DE" sz="2400" dirty="0" smtClean="0"/>
              <a:t>Entscheidung für </a:t>
            </a:r>
            <a:r>
              <a:rPr lang="de-DE" sz="2400" i="1" dirty="0" smtClean="0"/>
              <a:t>H</a:t>
            </a:r>
            <a:r>
              <a:rPr lang="de-DE" sz="2400" i="1" baseline="-25000" dirty="0" smtClean="0"/>
              <a:t>0</a:t>
            </a:r>
            <a:r>
              <a:rPr lang="de-DE" sz="2400" i="1" dirty="0" smtClean="0"/>
              <a:t> </a:t>
            </a:r>
            <a:r>
              <a:rPr lang="de-DE" sz="2400" dirty="0" smtClean="0"/>
              <a:t>oder </a:t>
            </a:r>
            <a:r>
              <a:rPr lang="de-DE" sz="2400" i="1" dirty="0" smtClean="0"/>
              <a:t>H</a:t>
            </a:r>
            <a:r>
              <a:rPr lang="de-DE" sz="2400" i="1" baseline="-25000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5514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Unterschiedshypothesen</a:t>
            </a:r>
            <a:r>
              <a:rPr lang="en-US" dirty="0" smtClean="0"/>
              <a:t> </a:t>
            </a:r>
            <a:r>
              <a:rPr lang="en-US" dirty="0" err="1" smtClean="0"/>
              <a:t>Teil</a:t>
            </a:r>
            <a:r>
              <a:rPr lang="en-US" dirty="0" smtClean="0"/>
              <a:t> 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840" y="1049657"/>
            <a:ext cx="14196944" cy="532385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36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Unterschiedshypothesen</a:t>
            </a:r>
            <a:r>
              <a:rPr lang="en-US" sz="2800" dirty="0" smtClean="0"/>
              <a:t>: </a:t>
            </a:r>
            <a:r>
              <a:rPr lang="de-DE" sz="2800" dirty="0" smtClean="0"/>
              <a:t>Abhängige Stichproben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Ziehung eines Merkmalsträgers in die erste Stichprobe </a:t>
            </a:r>
            <a:r>
              <a:rPr lang="de-DE" sz="2400" dirty="0"/>
              <a:t>beeinflusst die </a:t>
            </a:r>
            <a:r>
              <a:rPr lang="de-DE" sz="2400" dirty="0" smtClean="0"/>
              <a:t>Zugehörigkeit eines Merkmalsträgers zur zweiten Stichprobe</a:t>
            </a:r>
          </a:p>
          <a:p>
            <a:r>
              <a:rPr lang="de-DE" sz="2400" dirty="0" smtClean="0"/>
              <a:t>Werte zweier Stichproben </a:t>
            </a:r>
            <a:r>
              <a:rPr lang="de-DE" sz="2400" dirty="0" smtClean="0">
                <a:solidFill>
                  <a:srgbClr val="0B05FF"/>
                </a:solidFill>
              </a:rPr>
              <a:t>paarweise</a:t>
            </a:r>
            <a:r>
              <a:rPr lang="de-DE" sz="2400" dirty="0" smtClean="0"/>
              <a:t> zugeordnet.</a:t>
            </a:r>
          </a:p>
          <a:p>
            <a:pPr lvl="1"/>
            <a:r>
              <a:rPr lang="de-DE" sz="2000" dirty="0" smtClean="0"/>
              <a:t>Beide Teilstichproben immer gleich groß!</a:t>
            </a:r>
          </a:p>
          <a:p>
            <a:r>
              <a:rPr lang="de-DE" sz="2400" dirty="0" smtClean="0">
                <a:solidFill>
                  <a:srgbClr val="0B05FF"/>
                </a:solidFill>
              </a:rPr>
              <a:t>Messwiederholung</a:t>
            </a:r>
          </a:p>
          <a:p>
            <a:pPr lvl="1"/>
            <a:r>
              <a:rPr lang="de-DE" sz="2000" dirty="0"/>
              <a:t>Gleiches Merkmal zweimal (oder mehrmals) bei den gleichen Personen </a:t>
            </a:r>
            <a:r>
              <a:rPr lang="de-DE" sz="2000" dirty="0" smtClean="0"/>
              <a:t>erhoben </a:t>
            </a:r>
          </a:p>
          <a:p>
            <a:r>
              <a:rPr lang="de-DE" sz="2400" dirty="0" smtClean="0">
                <a:solidFill>
                  <a:srgbClr val="0B05FF"/>
                </a:solidFill>
              </a:rPr>
              <a:t>Parallelisierung</a:t>
            </a:r>
          </a:p>
          <a:p>
            <a:pPr lvl="1"/>
            <a:r>
              <a:rPr lang="de-DE" sz="2000" dirty="0">
                <a:sym typeface="Wingdings" pitchFamily="2" charset="2"/>
              </a:rPr>
              <a:t>Jeweils ähnliche 2 Personen einander zugeordnet</a:t>
            </a:r>
            <a:endParaRPr lang="de-DE" sz="2000" dirty="0"/>
          </a:p>
          <a:p>
            <a:r>
              <a:rPr lang="de-DE" sz="2400" dirty="0" err="1" smtClean="0">
                <a:solidFill>
                  <a:srgbClr val="0B05FF"/>
                </a:solidFill>
              </a:rPr>
              <a:t>Matching</a:t>
            </a:r>
            <a:endParaRPr lang="de-DE" sz="2400" dirty="0" smtClean="0">
              <a:solidFill>
                <a:srgbClr val="0B05FF"/>
              </a:solidFill>
            </a:endParaRPr>
          </a:p>
          <a:p>
            <a:pPr lvl="1"/>
            <a:r>
              <a:rPr lang="de-DE" sz="2000" dirty="0"/>
              <a:t>Jeder Person der Stichprobe 1 </a:t>
            </a:r>
            <a:r>
              <a:rPr lang="de-DE" sz="2000" dirty="0" smtClean="0"/>
              <a:t>ist einer </a:t>
            </a:r>
            <a:r>
              <a:rPr lang="de-DE" sz="2000" dirty="0"/>
              <a:t>Person der Stichprobe 2 </a:t>
            </a:r>
            <a:r>
              <a:rPr lang="de-DE" sz="2000" dirty="0" smtClean="0"/>
              <a:t>zugeordnet</a:t>
            </a:r>
            <a:endParaRPr lang="de-DE" sz="2000" dirty="0" smtClean="0">
              <a:solidFill>
                <a:srgbClr val="0B05FF"/>
              </a:solidFill>
            </a:endParaRPr>
          </a:p>
          <a:p>
            <a:pPr>
              <a:buNone/>
            </a:pPr>
            <a:endParaRPr lang="de-DE" sz="2400" dirty="0" smtClean="0"/>
          </a:p>
          <a:p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111488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Abhängige Stichproben: Beispielrechnung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dirty="0" smtClean="0"/>
              <a:t>Verändert sich die Einstellung zum Studienfach Informatik innerhalb der ersten 6 Wochen des Studiums?</a:t>
            </a:r>
          </a:p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dirty="0" smtClean="0">
                <a:solidFill>
                  <a:srgbClr val="0B05FF"/>
                </a:solidFill>
              </a:rPr>
              <a:t>Abh. Variable</a:t>
            </a:r>
            <a:r>
              <a:rPr lang="de-DE" dirty="0" smtClean="0"/>
              <a:t>: Einstellung zum Studium Informatik</a:t>
            </a:r>
            <a:br>
              <a:rPr lang="de-DE" dirty="0" smtClean="0"/>
            </a:br>
            <a:r>
              <a:rPr lang="de-DE" dirty="0" smtClean="0"/>
              <a:t>(Wertebereich 5 bis 25)</a:t>
            </a:r>
          </a:p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dirty="0" err="1" smtClean="0">
                <a:solidFill>
                  <a:srgbClr val="0B05FF"/>
                </a:solidFill>
              </a:rPr>
              <a:t>Unabh</a:t>
            </a:r>
            <a:r>
              <a:rPr lang="de-DE" dirty="0" smtClean="0">
                <a:solidFill>
                  <a:srgbClr val="0B05FF"/>
                </a:solidFill>
              </a:rPr>
              <a:t>. Variable</a:t>
            </a:r>
            <a:r>
              <a:rPr lang="de-DE" dirty="0" smtClean="0"/>
              <a:t>: Messzeitpunkt (1. Woche vs. 6. Woche)</a:t>
            </a:r>
          </a:p>
          <a:p>
            <a:pPr marL="185738" indent="-185738">
              <a:spcBef>
                <a:spcPct val="30000"/>
              </a:spcBef>
              <a:buNone/>
              <a:tabLst>
                <a:tab pos="185738" algn="l"/>
              </a:tabLst>
            </a:pPr>
            <a:endParaRPr lang="de-DE" dirty="0" smtClean="0">
              <a:sym typeface="Wingdings" pitchFamily="2" charset="2"/>
            </a:endParaRPr>
          </a:p>
        </p:txBody>
      </p:sp>
      <p:graphicFrame>
        <p:nvGraphicFramePr>
          <p:cNvPr id="5" name="Group 66"/>
          <p:cNvGraphicFramePr>
            <a:graphicFrameLocks noGrp="1"/>
          </p:cNvGraphicFramePr>
          <p:nvPr>
            <p:extLst/>
          </p:nvPr>
        </p:nvGraphicFramePr>
        <p:xfrm>
          <a:off x="2339752" y="3711130"/>
          <a:ext cx="4464496" cy="2374601"/>
        </p:xfrm>
        <a:graphic>
          <a:graphicData uri="http://schemas.openxmlformats.org/drawingml/2006/table">
            <a:tbl>
              <a:tblPr/>
              <a:tblGrid>
                <a:gridCol w="1224136"/>
                <a:gridCol w="1517403"/>
                <a:gridCol w="1722957"/>
              </a:tblGrid>
              <a:tr h="536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Versuchs-person</a:t>
                      </a:r>
                    </a:p>
                  </a:txBody>
                  <a:tcPr marL="76600" marR="76600" marT="38300" marB="38300" anchor="ctr" horzOverflow="overflow">
                    <a:lnL cap="flat"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any" pitchFamily="34" charset="0"/>
                        </a:rPr>
                        <a:t>1. Woche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6600" marR="76600" marT="38300" marB="3830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any" pitchFamily="34" charset="0"/>
                        </a:rPr>
                        <a:t>6. Woche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6600" marR="76600" marT="38300" marB="38300" anchor="ctr" horzOverflow="overflow">
                    <a:lnL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76600" marR="76600" marT="38300" marB="383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orndale" pitchFamily="18" charset="0"/>
                        </a:rPr>
                        <a:t>16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6600" marR="76600" marT="38300" marB="383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orndale" pitchFamily="18" charset="0"/>
                        </a:rPr>
                        <a:t>20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6600" marR="76600" marT="38300" marB="383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76600" marR="76600" marT="38300" marB="383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orndale" pitchFamily="18" charset="0"/>
                        </a:rPr>
                        <a:t>18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6600" marR="76600" marT="38300" marB="383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19</a:t>
                      </a:r>
                    </a:p>
                  </a:txBody>
                  <a:tcPr marL="76600" marR="76600" marT="38300" marB="383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76600" marR="76600" marT="38300" marB="383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orndale" pitchFamily="18" charset="0"/>
                        </a:rPr>
                        <a:t>23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6600" marR="76600" marT="38300" marB="383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orndale" pitchFamily="18" charset="0"/>
                        </a:rPr>
                        <a:t>23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6600" marR="76600" marT="38300" marB="383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L="76600" marR="76600" marT="38300" marB="383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orndale" pitchFamily="18" charset="0"/>
                        </a:rPr>
                        <a:t>14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6600" marR="76600" marT="38300" marB="383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orndale" pitchFamily="18" charset="0"/>
                        </a:rPr>
                        <a:t>16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6600" marR="76600" marT="38300" marB="383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6600" marR="76600" marT="38300" marB="383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orndale" pitchFamily="18" charset="0"/>
                        </a:rPr>
                        <a:t>…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6600" marR="76600" marT="38300" marB="383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orndale" pitchFamily="18" charset="0"/>
                        </a:rPr>
                        <a:t>…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6600" marR="76600" marT="38300" marB="383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mean</a:t>
                      </a:r>
                      <a:endParaRPr kumimoji="0" lang="de-DE" sz="15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6600" marR="76600" marT="38300" marB="383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orndale" pitchFamily="18" charset="0"/>
                        </a:rPr>
                        <a:t>19.67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6600" marR="76600" marT="38300" marB="383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orndale" pitchFamily="18" charset="0"/>
                        </a:rPr>
                        <a:t>18.98</a:t>
                      </a:r>
                      <a:endParaRPr kumimoji="0" lang="de-D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6600" marR="76600" marT="38300" marB="383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65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Beispielrechnung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dirty="0" smtClean="0"/>
              <a:t>Für jede Person kann die Differenz der Messwerte berechnet werden (Einstellungsänderung)</a:t>
            </a:r>
          </a:p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endParaRPr lang="de-DE" dirty="0" smtClean="0"/>
          </a:p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endParaRPr lang="de-DE" dirty="0" smtClean="0"/>
          </a:p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endParaRPr lang="de-DE" dirty="0" smtClean="0"/>
          </a:p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endParaRPr lang="de-DE" dirty="0" smtClean="0"/>
          </a:p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endParaRPr lang="de-DE" dirty="0" smtClean="0"/>
          </a:p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endParaRPr lang="de-DE" dirty="0" smtClean="0"/>
          </a:p>
          <a:p>
            <a:pPr marL="185738" indent="-185738">
              <a:spcBef>
                <a:spcPct val="30000"/>
              </a:spcBef>
              <a:buNone/>
              <a:tabLst>
                <a:tab pos="185738" algn="l"/>
              </a:tabLst>
            </a:pPr>
            <a:endParaRPr lang="de-DE" dirty="0" smtClean="0"/>
          </a:p>
          <a:p>
            <a:pPr marL="185738" indent="-185738">
              <a:spcBef>
                <a:spcPct val="30000"/>
              </a:spcBef>
              <a:buNone/>
              <a:tabLst>
                <a:tab pos="185738" algn="l"/>
              </a:tabLst>
            </a:pPr>
            <a:endParaRPr lang="de-DE" dirty="0" smtClean="0">
              <a:sym typeface="Wingdings" pitchFamily="2" charset="2"/>
            </a:endParaRPr>
          </a:p>
        </p:txBody>
      </p:sp>
      <p:graphicFrame>
        <p:nvGraphicFramePr>
          <p:cNvPr id="6" name="Group 66"/>
          <p:cNvGraphicFramePr>
            <a:graphicFrameLocks noGrp="1"/>
          </p:cNvGraphicFramePr>
          <p:nvPr>
            <p:extLst/>
          </p:nvPr>
        </p:nvGraphicFramePr>
        <p:xfrm>
          <a:off x="1907704" y="2441417"/>
          <a:ext cx="4929222" cy="2561273"/>
        </p:xfrm>
        <a:graphic>
          <a:graphicData uri="http://schemas.openxmlformats.org/drawingml/2006/table">
            <a:tbl>
              <a:tblPr/>
              <a:tblGrid>
                <a:gridCol w="785818"/>
                <a:gridCol w="1398224"/>
                <a:gridCol w="1372590"/>
                <a:gridCol w="1372590"/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Vp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Woche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 Woche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D=x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-x</a:t>
                      </a:r>
                      <a:r>
                        <a:rPr kumimoji="0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-2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mean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19.67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18.98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.68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31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P-Wert (einseitiger Ablehnungsbereich)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Hypothesentest 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i="1" baseline="-250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de-DE" dirty="0" smtClean="0"/>
              <a:t> vs. 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i="1" baseline="-25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  <a:p>
            <a:r>
              <a:rPr lang="de-DE" dirty="0" smtClean="0"/>
              <a:t>Wie extrem ist der auf Basis </a:t>
            </a:r>
            <a:br>
              <a:rPr lang="de-DE" dirty="0" smtClean="0"/>
            </a:br>
            <a:r>
              <a:rPr lang="de-DE" dirty="0" smtClean="0"/>
              <a:t>der erhobenen Daten </a:t>
            </a:r>
            <a:r>
              <a:rPr lang="de-DE" dirty="0" err="1" smtClean="0"/>
              <a:t>be</a:t>
            </a:r>
            <a:r>
              <a:rPr lang="de-DE" dirty="0" smtClean="0"/>
              <a:t>-</a:t>
            </a:r>
            <a:br>
              <a:rPr lang="de-DE" dirty="0" smtClean="0"/>
            </a:br>
            <a:r>
              <a:rPr lang="de-DE" dirty="0" smtClean="0"/>
              <a:t>rechnete Wert der Teststatistik?</a:t>
            </a:r>
          </a:p>
          <a:p>
            <a:r>
              <a:rPr lang="de-DE" dirty="0" smtClean="0">
                <a:solidFill>
                  <a:srgbClr val="0E17FF"/>
                </a:solidFill>
              </a:rPr>
              <a:t>Wahrscheinlichkeit</a:t>
            </a:r>
            <a:r>
              <a:rPr lang="de-DE" dirty="0" smtClean="0"/>
              <a:t>, bei </a:t>
            </a:r>
            <a:br>
              <a:rPr lang="de-DE" dirty="0" smtClean="0"/>
            </a:br>
            <a:r>
              <a:rPr lang="de-DE" dirty="0" smtClean="0"/>
              <a:t>Gültigkeit von 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i="1" baseline="-250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den </a:t>
            </a:r>
            <a:r>
              <a:rPr lang="de-DE" dirty="0" smtClean="0">
                <a:solidFill>
                  <a:srgbClr val="0E17FF"/>
                </a:solidFill>
              </a:rPr>
              <a:t>bestimmten oder einen </a:t>
            </a:r>
            <a:br>
              <a:rPr lang="de-DE" dirty="0" smtClean="0">
                <a:solidFill>
                  <a:srgbClr val="0E17FF"/>
                </a:solidFill>
              </a:rPr>
            </a:br>
            <a:r>
              <a:rPr lang="de-DE" dirty="0" smtClean="0">
                <a:solidFill>
                  <a:srgbClr val="0E17FF"/>
                </a:solidFill>
              </a:rPr>
              <a:t>extremeren </a:t>
            </a:r>
            <a:r>
              <a:rPr lang="de-DE" dirty="0" smtClean="0"/>
              <a:t>Wert der </a:t>
            </a:r>
            <a:br>
              <a:rPr lang="de-DE" dirty="0" smtClean="0"/>
            </a:br>
            <a:r>
              <a:rPr lang="de-DE" dirty="0" smtClean="0"/>
              <a:t>Teststatistik zu </a:t>
            </a:r>
            <a:r>
              <a:rPr lang="de-DE" dirty="0" smtClean="0">
                <a:solidFill>
                  <a:srgbClr val="0E17FF"/>
                </a:solidFill>
              </a:rPr>
              <a:t>erhalten</a:t>
            </a:r>
            <a:r>
              <a:rPr lang="de-DE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161" y="1179476"/>
            <a:ext cx="3382520" cy="2852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57351" y="5670242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E17FF"/>
                </a:solidFill>
              </a:rPr>
              <a:t>[Wikipedia}</a:t>
            </a:r>
            <a:endParaRPr lang="en-US" sz="1400" dirty="0">
              <a:solidFill>
                <a:srgbClr val="0E17FF"/>
              </a:solidFill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457200" y="4869160"/>
            <a:ext cx="5915000" cy="1531641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In </a:t>
            </a:r>
            <a:r>
              <a:rPr lang="en-US" sz="1400" smtClean="0">
                <a:solidFill>
                  <a:srgbClr val="C00000"/>
                </a:solidFill>
              </a:rPr>
              <a:t>manchen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</a:rPr>
              <a:t>Veröffentlichungen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</a:rPr>
              <a:t>wird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</a:rPr>
              <a:t>leider</a:t>
            </a:r>
            <a:r>
              <a:rPr lang="en-US" sz="1400" dirty="0" smtClean="0">
                <a:solidFill>
                  <a:srgbClr val="C00000"/>
                </a:solidFill>
              </a:rPr>
              <a:t> 𝛼 </a:t>
            </a:r>
            <a:r>
              <a:rPr lang="en-US" sz="1400" dirty="0" err="1" smtClean="0">
                <a:solidFill>
                  <a:srgbClr val="C00000"/>
                </a:solidFill>
              </a:rPr>
              <a:t>als</a:t>
            </a:r>
            <a:r>
              <a:rPr lang="en-US" sz="1400" dirty="0" smtClean="0">
                <a:solidFill>
                  <a:srgbClr val="C00000"/>
                </a:solidFill>
              </a:rPr>
              <a:t> p-Wert </a:t>
            </a:r>
            <a:r>
              <a:rPr lang="en-US" sz="1400" dirty="0" err="1" smtClean="0">
                <a:solidFill>
                  <a:srgbClr val="C00000"/>
                </a:solidFill>
              </a:rPr>
              <a:t>bezeichnet</a:t>
            </a:r>
            <a:r>
              <a:rPr lang="en-US" sz="1400" dirty="0" smtClean="0">
                <a:solidFill>
                  <a:srgbClr val="C00000"/>
                </a:solidFill>
              </a:rPr>
              <a:t>!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02" y="4121215"/>
            <a:ext cx="3456513" cy="185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6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Hypothesen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dirty="0" smtClean="0"/>
              <a:t>Die statistischen Hypothesen des t-Tests für abhängige Stichproben beziehen sich auf den Mittelwert der Differenzen aller Personen</a:t>
            </a:r>
          </a:p>
          <a:p>
            <a:pPr marL="585788" lvl="1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dirty="0" smtClean="0"/>
              <a:t>Vorteil: Es ist nun unerheblich, ob innerhalb der </a:t>
            </a:r>
            <a:r>
              <a:rPr lang="de-DE" dirty="0" err="1" smtClean="0"/>
              <a:t>Messzeitpunkte</a:t>
            </a:r>
            <a:r>
              <a:rPr lang="de-DE" dirty="0" smtClean="0"/>
              <a:t> große Varianz gegeben ist.</a:t>
            </a:r>
          </a:p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dirty="0" smtClean="0"/>
              <a:t>Ungerichtete Hypothese:</a:t>
            </a:r>
          </a:p>
          <a:p>
            <a:pPr marL="585788" lvl="1" indent="-185738">
              <a:tabLst>
                <a:tab pos="185738" algn="l"/>
              </a:tabLst>
            </a:pPr>
            <a:r>
              <a:rPr lang="pt-BR" i="1" dirty="0" smtClean="0"/>
              <a:t>H</a:t>
            </a:r>
            <a:r>
              <a:rPr lang="pt-BR" i="1" baseline="-25000" dirty="0" smtClean="0"/>
              <a:t>0</a:t>
            </a:r>
            <a:r>
              <a:rPr lang="pt-BR" dirty="0" smtClean="0"/>
              <a:t>: μ</a:t>
            </a:r>
            <a:r>
              <a:rPr lang="pt-BR" baseline="-25000" dirty="0" smtClean="0"/>
              <a:t>d</a:t>
            </a:r>
            <a:r>
              <a:rPr lang="pt-BR" dirty="0" smtClean="0"/>
              <a:t> = 0</a:t>
            </a:r>
          </a:p>
          <a:p>
            <a:pPr marL="585788" lvl="1" indent="-185738">
              <a:tabLst>
                <a:tab pos="185738" algn="l"/>
              </a:tabLst>
            </a:pPr>
            <a:r>
              <a:rPr lang="pt-BR" i="1" dirty="0" smtClean="0"/>
              <a:t>H</a:t>
            </a:r>
            <a:r>
              <a:rPr lang="pt-BR" i="1" baseline="-25000" dirty="0" smtClean="0"/>
              <a:t>1</a:t>
            </a:r>
            <a:r>
              <a:rPr lang="pt-BR" dirty="0" smtClean="0"/>
              <a:t>: μ</a:t>
            </a:r>
            <a:r>
              <a:rPr lang="pt-BR" baseline="-25000" dirty="0" smtClean="0"/>
              <a:t>d</a:t>
            </a:r>
            <a:r>
              <a:rPr lang="pt-BR" dirty="0" smtClean="0"/>
              <a:t> ≠ 0</a:t>
            </a:r>
          </a:p>
          <a:p>
            <a:pPr marL="185738" indent="-185738">
              <a:tabLst>
                <a:tab pos="185738" algn="l"/>
              </a:tabLst>
            </a:pPr>
            <a:r>
              <a:rPr lang="pt-BR" dirty="0" err="1" smtClean="0"/>
              <a:t>Gerichtete</a:t>
            </a:r>
            <a:r>
              <a:rPr lang="pt-BR" dirty="0" smtClean="0"/>
              <a:t> Hypothese (1):</a:t>
            </a:r>
            <a:endParaRPr lang="de-DE" dirty="0" smtClean="0"/>
          </a:p>
          <a:p>
            <a:pPr marL="585788" lvl="1" indent="-185738">
              <a:tabLst>
                <a:tab pos="185738" algn="l"/>
              </a:tabLst>
            </a:pPr>
            <a:r>
              <a:rPr lang="pt-BR" i="1" dirty="0" smtClean="0"/>
              <a:t>H</a:t>
            </a:r>
            <a:r>
              <a:rPr lang="pt-BR" i="1" baseline="-25000" dirty="0" smtClean="0"/>
              <a:t>0</a:t>
            </a:r>
            <a:r>
              <a:rPr lang="pt-BR" dirty="0" smtClean="0"/>
              <a:t>: μ</a:t>
            </a:r>
            <a:r>
              <a:rPr lang="pt-BR" baseline="-25000" dirty="0" smtClean="0"/>
              <a:t>d</a:t>
            </a:r>
            <a:r>
              <a:rPr lang="pt-BR" dirty="0" smtClean="0"/>
              <a:t> ≤ 0</a:t>
            </a:r>
          </a:p>
          <a:p>
            <a:pPr marL="585788" lvl="1" indent="-185738">
              <a:tabLst>
                <a:tab pos="185738" algn="l"/>
              </a:tabLst>
            </a:pPr>
            <a:r>
              <a:rPr lang="pt-BR" i="1" dirty="0" smtClean="0"/>
              <a:t>H</a:t>
            </a:r>
            <a:r>
              <a:rPr lang="pt-BR" i="1" baseline="-25000" dirty="0" smtClean="0"/>
              <a:t>1</a:t>
            </a:r>
            <a:r>
              <a:rPr lang="pt-BR" dirty="0" smtClean="0"/>
              <a:t>: μ</a:t>
            </a:r>
            <a:r>
              <a:rPr lang="pt-BR" baseline="-25000" dirty="0" smtClean="0"/>
              <a:t>d</a:t>
            </a:r>
            <a:r>
              <a:rPr lang="pt-BR" dirty="0" smtClean="0"/>
              <a:t> &gt; 0</a:t>
            </a:r>
          </a:p>
          <a:p>
            <a:pPr marL="185738" indent="-185738">
              <a:tabLst>
                <a:tab pos="185738" algn="l"/>
              </a:tabLst>
            </a:pPr>
            <a:r>
              <a:rPr lang="pt-BR" dirty="0" err="1" smtClean="0"/>
              <a:t>Gerichtete</a:t>
            </a:r>
            <a:r>
              <a:rPr lang="pt-BR" dirty="0" smtClean="0"/>
              <a:t> Hypothese (2):</a:t>
            </a:r>
            <a:endParaRPr lang="de-DE" dirty="0" smtClean="0"/>
          </a:p>
          <a:p>
            <a:pPr marL="585788" lvl="1" indent="-185738">
              <a:tabLst>
                <a:tab pos="185738" algn="l"/>
              </a:tabLst>
            </a:pPr>
            <a:r>
              <a:rPr lang="pt-BR" i="1" dirty="0" smtClean="0"/>
              <a:t>H</a:t>
            </a:r>
            <a:r>
              <a:rPr lang="pt-BR" i="1" baseline="-25000" dirty="0" smtClean="0"/>
              <a:t>0</a:t>
            </a:r>
            <a:r>
              <a:rPr lang="pt-BR" dirty="0" smtClean="0"/>
              <a:t>: μ</a:t>
            </a:r>
            <a:r>
              <a:rPr lang="pt-BR" baseline="-25000" dirty="0" smtClean="0"/>
              <a:t>d</a:t>
            </a:r>
            <a:r>
              <a:rPr lang="pt-BR" dirty="0" smtClean="0"/>
              <a:t> ≥ 0</a:t>
            </a:r>
          </a:p>
          <a:p>
            <a:pPr marL="585788" lvl="1" indent="-185738">
              <a:tabLst>
                <a:tab pos="185738" algn="l"/>
              </a:tabLst>
            </a:pPr>
            <a:r>
              <a:rPr lang="pt-BR" i="1" dirty="0" smtClean="0"/>
              <a:t>H</a:t>
            </a:r>
            <a:r>
              <a:rPr lang="pt-BR" i="1" baseline="-25000" dirty="0" smtClean="0"/>
              <a:t>1</a:t>
            </a:r>
            <a:r>
              <a:rPr lang="pt-BR" dirty="0" smtClean="0"/>
              <a:t>: μ</a:t>
            </a:r>
            <a:r>
              <a:rPr lang="pt-BR" baseline="-25000" dirty="0" smtClean="0"/>
              <a:t>d</a:t>
            </a:r>
            <a:r>
              <a:rPr lang="pt-BR" dirty="0" smtClean="0"/>
              <a:t> &lt; 0</a:t>
            </a:r>
            <a:endParaRPr lang="de-DE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7296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Standardfehler und </a:t>
            </a:r>
            <a:r>
              <a:rPr lang="de-DE" i="1" dirty="0" smtClean="0"/>
              <a:t>t</a:t>
            </a:r>
            <a:r>
              <a:rPr lang="de-DE" dirty="0" smtClean="0"/>
              <a:t>-Wert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5738" indent="-185738">
              <a:tabLst>
                <a:tab pos="185738" algn="l"/>
              </a:tabLst>
            </a:pPr>
            <a:r>
              <a:rPr lang="de-DE" dirty="0" smtClean="0"/>
              <a:t>Um die empirisch gefundene Differenz beurteilen zu können, wird der Standardfehler benötigt</a:t>
            </a:r>
          </a:p>
          <a:p>
            <a:pPr marL="185738" indent="-185738">
              <a:tabLst>
                <a:tab pos="185738" algn="l"/>
              </a:tabLst>
            </a:pPr>
            <a:endParaRPr lang="de-DE" dirty="0" smtClean="0"/>
          </a:p>
          <a:p>
            <a:pPr marL="185738" indent="-185738">
              <a:tabLst>
                <a:tab pos="185738" algn="l"/>
              </a:tabLst>
            </a:pPr>
            <a:endParaRPr lang="de-DE" dirty="0" smtClean="0"/>
          </a:p>
          <a:p>
            <a:pPr marL="185738" indent="-185738">
              <a:tabLst>
                <a:tab pos="185738" algn="l"/>
              </a:tabLst>
            </a:pPr>
            <a:endParaRPr lang="de-DE" dirty="0" smtClean="0"/>
          </a:p>
          <a:p>
            <a:pPr marL="185738" indent="-185738">
              <a:tabLst>
                <a:tab pos="185738" algn="l"/>
              </a:tabLst>
            </a:pPr>
            <a:endParaRPr lang="de-DE" dirty="0" smtClean="0"/>
          </a:p>
          <a:p>
            <a:pPr marL="185738" indent="-185738">
              <a:tabLst>
                <a:tab pos="185738" algn="l"/>
              </a:tabLst>
            </a:pPr>
            <a:r>
              <a:rPr lang="de-DE" dirty="0" smtClean="0"/>
              <a:t>Mit dem Standardfehler kann nun ein empirischer </a:t>
            </a:r>
            <a:r>
              <a:rPr lang="de-DE" i="1" dirty="0" smtClean="0"/>
              <a:t>t</a:t>
            </a:r>
            <a:r>
              <a:rPr lang="de-DE" dirty="0" smtClean="0"/>
              <a:t>-Wert berechnet werden:</a:t>
            </a:r>
          </a:p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endParaRPr lang="de-DE" dirty="0" smtClean="0"/>
          </a:p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endParaRPr lang="de-DE" dirty="0" smtClean="0"/>
          </a:p>
          <a:p>
            <a:pPr marL="185738" indent="-185738">
              <a:spcBef>
                <a:spcPct val="30000"/>
              </a:spcBef>
              <a:buNone/>
              <a:tabLst>
                <a:tab pos="185738" algn="l"/>
              </a:tabLst>
            </a:pPr>
            <a:endParaRPr lang="de-DE" dirty="0" smtClean="0">
              <a:sym typeface="Wingdings" pitchFamily="2" charset="2"/>
            </a:endParaRP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>
            <p:extLst/>
          </p:nvPr>
        </p:nvGraphicFramePr>
        <p:xfrm>
          <a:off x="839773" y="2561484"/>
          <a:ext cx="1589087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Formel" r:id="rId4" imgW="672840" imgH="444240" progId="Equation.3">
                  <p:embed/>
                </p:oleObj>
              </mc:Choice>
              <mc:Fallback>
                <p:oleObj name="Formel" r:id="rId4" imgW="6728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73" y="2561484"/>
                        <a:ext cx="1589087" cy="1050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>
            <p:extLst/>
          </p:nvPr>
        </p:nvGraphicFramePr>
        <p:xfrm>
          <a:off x="2928926" y="2132856"/>
          <a:ext cx="3725878" cy="1449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Formel" r:id="rId6" imgW="1701720" imgH="660240" progId="Equation.3">
                  <p:embed/>
                </p:oleObj>
              </mc:Choice>
              <mc:Fallback>
                <p:oleObj name="Formel" r:id="rId6" imgW="17017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6" y="2132856"/>
                        <a:ext cx="3725878" cy="144968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4"/>
          <p:cNvGraphicFramePr>
            <a:graphicFrameLocks noChangeAspect="1"/>
          </p:cNvGraphicFramePr>
          <p:nvPr>
            <p:extLst/>
          </p:nvPr>
        </p:nvGraphicFramePr>
        <p:xfrm>
          <a:off x="1485253" y="5012209"/>
          <a:ext cx="3806827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Formel" r:id="rId8" imgW="1612800" imgH="457200" progId="Equation.3">
                  <p:embed/>
                </p:oleObj>
              </mc:Choice>
              <mc:Fallback>
                <p:oleObj name="Formel" r:id="rId8" imgW="1612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253" y="5012209"/>
                        <a:ext cx="3806827" cy="1081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85253" y="5045521"/>
            <a:ext cx="8640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sz="3600" i="1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df</a:t>
            </a:r>
            <a:endParaRPr lang="en-US" sz="3600" i="1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76256" y="2649686"/>
            <a:ext cx="2060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Basierend</a:t>
            </a:r>
            <a:r>
              <a:rPr lang="en-US" dirty="0" smtClean="0"/>
              <a:t> auf</a:t>
            </a:r>
            <a:br>
              <a:rPr lang="en-US" dirty="0" smtClean="0"/>
            </a:br>
            <a:r>
              <a:rPr lang="en-US" dirty="0" err="1" smtClean="0"/>
              <a:t>korrigierter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Stichprobenvarianz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31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Standardfehler und </a:t>
            </a:r>
            <a:r>
              <a:rPr lang="de-DE" i="1" dirty="0" smtClean="0"/>
              <a:t>t</a:t>
            </a:r>
            <a:r>
              <a:rPr lang="de-DE" dirty="0" smtClean="0"/>
              <a:t>-Wert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5738" indent="-185738">
              <a:buNone/>
              <a:tabLst>
                <a:tab pos="185738" algn="l"/>
              </a:tabLst>
            </a:pPr>
            <a:r>
              <a:rPr lang="de-DE" dirty="0" smtClean="0"/>
              <a:t>Im Beispieldatensatz:</a:t>
            </a:r>
          </a:p>
          <a:p>
            <a:pPr marL="585788" lvl="1" indent="-185738">
              <a:buNone/>
              <a:tabLst>
                <a:tab pos="185738" algn="l"/>
              </a:tabLst>
            </a:pPr>
            <a:endParaRPr lang="de-DE" dirty="0" smtClean="0"/>
          </a:p>
          <a:p>
            <a:pPr marL="185738" indent="-185738">
              <a:tabLst>
                <a:tab pos="185738" algn="l"/>
              </a:tabLst>
            </a:pPr>
            <a:endParaRPr lang="de-DE" dirty="0" smtClean="0"/>
          </a:p>
          <a:p>
            <a:pPr marL="185738" indent="-185738">
              <a:tabLst>
                <a:tab pos="185738" algn="l"/>
              </a:tabLst>
            </a:pPr>
            <a:endParaRPr lang="de-DE" dirty="0" smtClean="0"/>
          </a:p>
          <a:p>
            <a:pPr marL="185738" indent="-185738">
              <a:buNone/>
              <a:tabLst>
                <a:tab pos="185738" algn="l"/>
              </a:tabLst>
            </a:pPr>
            <a:endParaRPr lang="de-DE" dirty="0" smtClean="0"/>
          </a:p>
          <a:p>
            <a:pPr marL="185738" indent="-185738">
              <a:tabLst>
                <a:tab pos="185738" algn="l"/>
              </a:tabLst>
            </a:pPr>
            <a:r>
              <a:rPr lang="de-DE" dirty="0" smtClean="0"/>
              <a:t>Es ergibt sich :</a:t>
            </a:r>
          </a:p>
          <a:p>
            <a:pPr marL="185738" indent="-185738">
              <a:spcBef>
                <a:spcPct val="30000"/>
              </a:spcBef>
              <a:buNone/>
              <a:tabLst>
                <a:tab pos="185738" algn="l"/>
              </a:tabLst>
            </a:pPr>
            <a:endParaRPr lang="de-DE" dirty="0" smtClean="0">
              <a:sym typeface="Wingdings" pitchFamily="2" charset="2"/>
            </a:endParaRP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>
            <p:extLst/>
          </p:nvPr>
        </p:nvGraphicFramePr>
        <p:xfrm>
          <a:off x="642910" y="5235029"/>
          <a:ext cx="27876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5" name="Formel" r:id="rId3" imgW="1180800" imgH="393480" progId="Equation.3">
                  <p:embed/>
                </p:oleObj>
              </mc:Choice>
              <mc:Fallback>
                <p:oleObj name="Formel" r:id="rId3" imgW="1180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5235029"/>
                        <a:ext cx="2787650" cy="930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/>
          </p:nvPr>
        </p:nvGraphicFramePr>
        <p:xfrm>
          <a:off x="857225" y="1784216"/>
          <a:ext cx="1428760" cy="14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6" name="Formel" r:id="rId5" imgW="672840" imgH="672840" progId="Equation.3">
                  <p:embed/>
                </p:oleObj>
              </mc:Choice>
              <mc:Fallback>
                <p:oleObj name="Formel" r:id="rId5" imgW="67284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5" y="1784216"/>
                        <a:ext cx="1428760" cy="14287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6" name="Object 6"/>
          <p:cNvGraphicFramePr>
            <a:graphicFrameLocks noChangeAspect="1"/>
          </p:cNvGraphicFramePr>
          <p:nvPr>
            <p:extLst/>
          </p:nvPr>
        </p:nvGraphicFramePr>
        <p:xfrm>
          <a:off x="785786" y="4163459"/>
          <a:ext cx="26384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7" name="Formel" r:id="rId7" imgW="1117440" imgH="419040" progId="Equation.3">
                  <p:embed/>
                </p:oleObj>
              </mc:Choice>
              <mc:Fallback>
                <p:oleObj name="Formel" r:id="rId7" imgW="11174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4163459"/>
                        <a:ext cx="2638425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3692" y="5285062"/>
            <a:ext cx="8640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sz="3600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59</a:t>
            </a:r>
            <a:endParaRPr lang="en-US" sz="3600" i="1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37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Kritischer </a:t>
            </a:r>
            <a:r>
              <a:rPr lang="de-DE" i="1" dirty="0" smtClean="0"/>
              <a:t>t</a:t>
            </a:r>
            <a:r>
              <a:rPr lang="de-DE" dirty="0" smtClean="0"/>
              <a:t>-Wert &amp; Interpretation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sz="2400" i="1" dirty="0" smtClean="0">
                <a:sym typeface="Wingdings" pitchFamily="2" charset="2"/>
              </a:rPr>
              <a:t>T</a:t>
            </a:r>
            <a:r>
              <a:rPr lang="de-DE" sz="2400" i="1" baseline="-25000" dirty="0" smtClean="0">
                <a:sym typeface="Wingdings" pitchFamily="2" charset="2"/>
              </a:rPr>
              <a:t>emp,</a:t>
            </a:r>
            <a:r>
              <a:rPr lang="de-DE" sz="2400" baseline="-25000" dirty="0" smtClean="0">
                <a:sym typeface="Wingdings" pitchFamily="2" charset="2"/>
              </a:rPr>
              <a:t>59</a:t>
            </a:r>
            <a:r>
              <a:rPr lang="de-DE" sz="2400" dirty="0" smtClean="0">
                <a:sym typeface="Wingdings" pitchFamily="2" charset="2"/>
              </a:rPr>
              <a:t> = 1.89</a:t>
            </a:r>
          </a:p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sz="2400" dirty="0" smtClean="0">
                <a:sym typeface="Wingdings" pitchFamily="2" charset="2"/>
              </a:rPr>
              <a:t>T</a:t>
            </a:r>
            <a:r>
              <a:rPr lang="de-DE" sz="2400" baseline="-25000" dirty="0" smtClean="0">
                <a:sym typeface="Wingdings" pitchFamily="2" charset="2"/>
              </a:rPr>
              <a:t>krit,59</a:t>
            </a:r>
            <a:r>
              <a:rPr lang="de-DE" sz="2400" dirty="0" smtClean="0">
                <a:sym typeface="Wingdings" pitchFamily="2" charset="2"/>
              </a:rPr>
              <a:t> = ?</a:t>
            </a:r>
          </a:p>
          <a:p>
            <a:pPr marL="585788" lvl="1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sz="2000" dirty="0" smtClean="0">
                <a:sym typeface="Wingdings" pitchFamily="2" charset="2"/>
              </a:rPr>
              <a:t>Offene Fragestellung</a:t>
            </a:r>
            <a:br>
              <a:rPr lang="de-DE" sz="2000" dirty="0" smtClean="0">
                <a:sym typeface="Wingdings" pitchFamily="2" charset="2"/>
              </a:rPr>
            </a:br>
            <a:r>
              <a:rPr lang="de-DE" sz="2000" dirty="0" smtClean="0">
                <a:sym typeface="Wingdings"/>
              </a:rPr>
              <a:t> zweiseitiger Test</a:t>
            </a:r>
          </a:p>
          <a:p>
            <a:pPr marL="585788" lvl="1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sz="2000" dirty="0" smtClean="0">
                <a:sym typeface="Wingdings" pitchFamily="2" charset="2"/>
              </a:rPr>
              <a:t>α = .05</a:t>
            </a:r>
          </a:p>
          <a:p>
            <a:pPr marL="585788" lvl="1" indent="-185738">
              <a:spcBef>
                <a:spcPct val="30000"/>
              </a:spcBef>
              <a:tabLst>
                <a:tab pos="185738" algn="l"/>
              </a:tabLst>
            </a:pPr>
            <a:endParaRPr lang="de-DE" sz="2000" dirty="0" smtClean="0">
              <a:sym typeface="Wingdings" pitchFamily="2" charset="2"/>
            </a:endParaRPr>
          </a:p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sz="2400" dirty="0" smtClean="0">
                <a:sym typeface="Wingdings" pitchFamily="2" charset="2"/>
              </a:rPr>
              <a:t>Interpretation:</a:t>
            </a:r>
          </a:p>
          <a:p>
            <a:pPr marL="585788" lvl="1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sz="2000" dirty="0" err="1" smtClean="0">
                <a:sym typeface="Wingdings" pitchFamily="2" charset="2"/>
              </a:rPr>
              <a:t>t</a:t>
            </a:r>
            <a:r>
              <a:rPr lang="de-DE" sz="2000" baseline="-25000" dirty="0" err="1" smtClean="0">
                <a:sym typeface="Wingdings" pitchFamily="2" charset="2"/>
              </a:rPr>
              <a:t>emp</a:t>
            </a:r>
            <a:r>
              <a:rPr lang="de-DE" sz="2000" dirty="0" smtClean="0">
                <a:sym typeface="Wingdings" pitchFamily="2" charset="2"/>
              </a:rPr>
              <a:t>&lt; </a:t>
            </a:r>
            <a:r>
              <a:rPr lang="de-DE" sz="2000" dirty="0" err="1" smtClean="0">
                <a:sym typeface="Wingdings" pitchFamily="2" charset="2"/>
              </a:rPr>
              <a:t>t</a:t>
            </a:r>
            <a:r>
              <a:rPr lang="de-DE" sz="2000" baseline="-25000" dirty="0" err="1" smtClean="0">
                <a:sym typeface="Wingdings" pitchFamily="2" charset="2"/>
              </a:rPr>
              <a:t>krit</a:t>
            </a:r>
            <a:endParaRPr lang="de-DE" sz="2000" dirty="0" smtClean="0">
              <a:sym typeface="Wingdings" pitchFamily="2" charset="2"/>
            </a:endParaRPr>
          </a:p>
          <a:p>
            <a:pPr marL="585788" lvl="1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sz="2000" dirty="0" smtClean="0">
                <a:sym typeface="Wingdings" pitchFamily="2" charset="2"/>
              </a:rPr>
              <a:t>Also:  Kein </a:t>
            </a:r>
            <a:br>
              <a:rPr lang="de-DE" sz="2000" dirty="0" smtClean="0">
                <a:sym typeface="Wingdings" pitchFamily="2" charset="2"/>
              </a:rPr>
            </a:br>
            <a:r>
              <a:rPr lang="de-DE" sz="2000" dirty="0" smtClean="0">
                <a:sym typeface="Wingdings" pitchFamily="2" charset="2"/>
              </a:rPr>
              <a:t>bedeutsamer</a:t>
            </a:r>
            <a:br>
              <a:rPr lang="de-DE" sz="2000" dirty="0" smtClean="0">
                <a:sym typeface="Wingdings" pitchFamily="2" charset="2"/>
              </a:rPr>
            </a:br>
            <a:r>
              <a:rPr lang="de-DE" sz="2000" dirty="0" smtClean="0">
                <a:sym typeface="Wingdings" pitchFamily="2" charset="2"/>
              </a:rPr>
              <a:t>Unterschied!</a:t>
            </a:r>
          </a:p>
          <a:p>
            <a:pPr marL="585788" lvl="1" indent="-185738">
              <a:spcBef>
                <a:spcPct val="30000"/>
              </a:spcBef>
              <a:tabLst>
                <a:tab pos="185738" algn="l"/>
              </a:tabLst>
            </a:pPr>
            <a:endParaRPr lang="de-DE" sz="2000" dirty="0" smtClean="0">
              <a:sym typeface="Wingdings" pitchFamily="2" charset="2"/>
            </a:endParaRPr>
          </a:p>
        </p:txBody>
      </p:sp>
      <p:pic>
        <p:nvPicPr>
          <p:cNvPr id="9" name="Picture 6" descr="t-tabel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235536"/>
            <a:ext cx="5243488" cy="48577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2940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Eingruppen</a:t>
            </a:r>
            <a:r>
              <a:rPr lang="de-DE" dirty="0" smtClean="0"/>
              <a:t> </a:t>
            </a:r>
            <a:r>
              <a:rPr lang="de-DE" i="1" dirty="0" smtClean="0"/>
              <a:t>t</a:t>
            </a:r>
            <a:r>
              <a:rPr lang="de-DE" dirty="0" smtClean="0"/>
              <a:t>-Test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Ziel: Vergleich des Mittelwerts einer Stichprobe mit einem vorgegebenen (konstanten) Wert.</a:t>
            </a:r>
          </a:p>
          <a:p>
            <a:pPr>
              <a:spcBef>
                <a:spcPct val="50000"/>
              </a:spcBef>
            </a:pPr>
            <a:r>
              <a:rPr lang="de-DE" dirty="0" smtClean="0"/>
              <a:t>Beispiele:</a:t>
            </a:r>
          </a:p>
          <a:p>
            <a:pPr marL="800100" lvl="1" indent="-342900">
              <a:spcBef>
                <a:spcPct val="50000"/>
              </a:spcBef>
              <a:buFontTx/>
              <a:buChar char="-"/>
            </a:pPr>
            <a:r>
              <a:rPr lang="de-DE" dirty="0" smtClean="0"/>
              <a:t>Es wir überprüft, ob eine bestimmte Personengruppe sich in ihrer Intelligenz vom Populationsmittelwert (100) unterscheidet.</a:t>
            </a:r>
          </a:p>
          <a:p>
            <a:pPr marL="800100" lvl="1" indent="-342900">
              <a:spcBef>
                <a:spcPct val="50000"/>
              </a:spcBef>
              <a:buFontTx/>
              <a:buChar char="-"/>
            </a:pPr>
            <a:r>
              <a:rPr lang="de-DE" dirty="0" smtClean="0"/>
              <a:t>Es wird überprüft, ob sich die tatsächliche Studiendauer von der Regelstudienzeit unterscheidet.</a:t>
            </a:r>
          </a:p>
          <a:p>
            <a:pPr marL="800100" lvl="1" indent="-342900">
              <a:spcBef>
                <a:spcPct val="50000"/>
              </a:spcBef>
              <a:buFontTx/>
              <a:buChar char="-"/>
            </a:pPr>
            <a:r>
              <a:rPr lang="de-DE" dirty="0" smtClean="0"/>
              <a:t>Es wird überprüft, ob sich die Differenz von Reaktionszeiten unter zwei Bedingungen von Null unterscheidet.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614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Eingruppen</a:t>
            </a:r>
            <a:r>
              <a:rPr lang="de-DE" dirty="0" smtClean="0"/>
              <a:t> </a:t>
            </a:r>
            <a:r>
              <a:rPr lang="de-DE" i="1" dirty="0" smtClean="0"/>
              <a:t>t</a:t>
            </a:r>
            <a:r>
              <a:rPr lang="de-DE" dirty="0" smtClean="0"/>
              <a:t>-Test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de-DE" b="1" i="1" dirty="0" smtClean="0"/>
              <a:t>Voraussetzungen</a:t>
            </a:r>
          </a:p>
          <a:p>
            <a:pPr>
              <a:spcBef>
                <a:spcPct val="50000"/>
              </a:spcBef>
            </a:pPr>
            <a:r>
              <a:rPr lang="de-DE" dirty="0" smtClean="0"/>
              <a:t> </a:t>
            </a:r>
            <a:r>
              <a:rPr lang="de-DE" i="1" dirty="0" smtClean="0"/>
              <a:t>Normalverteilung</a:t>
            </a:r>
            <a:r>
              <a:rPr lang="de-DE" dirty="0" smtClean="0"/>
              <a:t> des Merkmals</a:t>
            </a:r>
          </a:p>
          <a:p>
            <a:pPr>
              <a:spcBef>
                <a:spcPct val="50000"/>
              </a:spcBef>
            </a:pPr>
            <a:r>
              <a:rPr lang="de-DE" dirty="0" smtClean="0"/>
              <a:t> </a:t>
            </a:r>
            <a:r>
              <a:rPr lang="de-DE" i="1" dirty="0" err="1" smtClean="0"/>
              <a:t>Intervalskalenniveau</a:t>
            </a:r>
            <a:r>
              <a:rPr lang="de-DE" b="1" dirty="0" smtClean="0"/>
              <a:t> </a:t>
            </a:r>
            <a:r>
              <a:rPr lang="de-DE" dirty="0" smtClean="0"/>
              <a:t>des Merkmals</a:t>
            </a:r>
          </a:p>
          <a:p>
            <a:pPr>
              <a:spcBef>
                <a:spcPct val="50000"/>
              </a:spcBef>
            </a:pPr>
            <a:r>
              <a:rPr lang="de-DE" dirty="0" smtClean="0"/>
              <a:t> Es handelt sich um eine </a:t>
            </a:r>
            <a:r>
              <a:rPr lang="de-DE" i="1" dirty="0" smtClean="0"/>
              <a:t>Zufallsstichprobe</a:t>
            </a:r>
          </a:p>
        </p:txBody>
      </p:sp>
    </p:spTree>
    <p:extLst>
      <p:ext uri="{BB962C8B-B14F-4D97-AF65-F5344CB8AC3E}">
        <p14:creationId xmlns:p14="http://schemas.microsoft.com/office/powerpoint/2010/main" val="181624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Eingruppen</a:t>
            </a:r>
            <a:r>
              <a:rPr lang="de-DE" dirty="0" smtClean="0"/>
              <a:t> </a:t>
            </a:r>
            <a:r>
              <a:rPr lang="de-DE" i="1" dirty="0" smtClean="0"/>
              <a:t>t</a:t>
            </a:r>
            <a:r>
              <a:rPr lang="de-DE" dirty="0" smtClean="0"/>
              <a:t>-Test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de-DE" b="1" i="1" dirty="0" smtClean="0"/>
              <a:t>Statistische Hypothesen</a:t>
            </a:r>
          </a:p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dirty="0" smtClean="0"/>
              <a:t>Ungerichtete Hypothese:</a:t>
            </a:r>
          </a:p>
          <a:p>
            <a:pPr marL="585788" lvl="1" indent="-185738">
              <a:tabLst>
                <a:tab pos="185738" algn="l"/>
              </a:tabLst>
            </a:pPr>
            <a:r>
              <a:rPr lang="pt-BR" i="1" dirty="0" smtClean="0"/>
              <a:t>H</a:t>
            </a:r>
            <a:r>
              <a:rPr lang="pt-BR" i="1" baseline="-25000" dirty="0" smtClean="0"/>
              <a:t>0</a:t>
            </a:r>
            <a:r>
              <a:rPr lang="pt-BR" dirty="0" smtClean="0"/>
              <a:t>: μ = c</a:t>
            </a:r>
          </a:p>
          <a:p>
            <a:pPr marL="585788" lvl="1" indent="-185738">
              <a:tabLst>
                <a:tab pos="185738" algn="l"/>
              </a:tabLst>
            </a:pPr>
            <a:r>
              <a:rPr lang="pt-BR" i="1" dirty="0" smtClean="0"/>
              <a:t>H</a:t>
            </a:r>
            <a:r>
              <a:rPr lang="pt-BR" i="1" baseline="-25000" dirty="0" smtClean="0"/>
              <a:t>1</a:t>
            </a:r>
            <a:r>
              <a:rPr lang="pt-BR" dirty="0" smtClean="0"/>
              <a:t>: μ ≠ c</a:t>
            </a:r>
          </a:p>
          <a:p>
            <a:pPr marL="185738" indent="-185738">
              <a:tabLst>
                <a:tab pos="185738" algn="l"/>
              </a:tabLst>
            </a:pPr>
            <a:r>
              <a:rPr lang="pt-BR" dirty="0" smtClean="0"/>
              <a:t>Gerichtet Hypothese (1):</a:t>
            </a:r>
            <a:endParaRPr lang="de-DE" dirty="0" smtClean="0"/>
          </a:p>
          <a:p>
            <a:pPr marL="585788" lvl="1" indent="-185738">
              <a:tabLst>
                <a:tab pos="185738" algn="l"/>
              </a:tabLst>
            </a:pPr>
            <a:r>
              <a:rPr lang="pt-BR" i="1" dirty="0" smtClean="0"/>
              <a:t>H</a:t>
            </a:r>
            <a:r>
              <a:rPr lang="pt-BR" i="1" baseline="-25000" dirty="0" smtClean="0"/>
              <a:t>0</a:t>
            </a:r>
            <a:r>
              <a:rPr lang="pt-BR" dirty="0" smtClean="0"/>
              <a:t>: μ ≤ c</a:t>
            </a:r>
          </a:p>
          <a:p>
            <a:pPr marL="585788" lvl="1" indent="-185738">
              <a:tabLst>
                <a:tab pos="185738" algn="l"/>
              </a:tabLst>
            </a:pPr>
            <a:r>
              <a:rPr lang="pt-BR" i="1" dirty="0" smtClean="0"/>
              <a:t>H</a:t>
            </a:r>
            <a:r>
              <a:rPr lang="pt-BR" i="1" baseline="-25000" dirty="0" smtClean="0"/>
              <a:t>1</a:t>
            </a:r>
            <a:r>
              <a:rPr lang="pt-BR" dirty="0" smtClean="0"/>
              <a:t>: μ &gt; c</a:t>
            </a:r>
          </a:p>
          <a:p>
            <a:pPr marL="185738" indent="-185738">
              <a:tabLst>
                <a:tab pos="185738" algn="l"/>
              </a:tabLst>
            </a:pPr>
            <a:r>
              <a:rPr lang="pt-BR" dirty="0" smtClean="0"/>
              <a:t>Gerichtet Hypothese (2):</a:t>
            </a:r>
            <a:endParaRPr lang="de-DE" dirty="0" smtClean="0"/>
          </a:p>
          <a:p>
            <a:pPr marL="585788" lvl="1" indent="-185738">
              <a:tabLst>
                <a:tab pos="185738" algn="l"/>
              </a:tabLst>
            </a:pPr>
            <a:r>
              <a:rPr lang="pt-BR" i="1" dirty="0" smtClean="0"/>
              <a:t>H</a:t>
            </a:r>
            <a:r>
              <a:rPr lang="pt-BR" i="1" baseline="-25000" dirty="0" smtClean="0"/>
              <a:t>0</a:t>
            </a:r>
            <a:r>
              <a:rPr lang="pt-BR" dirty="0" smtClean="0"/>
              <a:t>: μ ≥ c</a:t>
            </a:r>
          </a:p>
          <a:p>
            <a:pPr marL="585788" lvl="1" indent="-185738">
              <a:tabLst>
                <a:tab pos="185738" algn="l"/>
              </a:tabLst>
            </a:pPr>
            <a:r>
              <a:rPr lang="pt-BR" i="1" dirty="0" smtClean="0"/>
              <a:t>H</a:t>
            </a:r>
            <a:r>
              <a:rPr lang="pt-BR" i="1" baseline="-25000" dirty="0" smtClean="0"/>
              <a:t>1</a:t>
            </a:r>
            <a:r>
              <a:rPr lang="pt-BR" dirty="0" smtClean="0"/>
              <a:t>: μ &lt; c</a:t>
            </a:r>
            <a:endParaRPr lang="de-DE" dirty="0" smtClean="0">
              <a:sym typeface="Wingdings" pitchFamily="2" charset="2"/>
            </a:endParaRPr>
          </a:p>
          <a:p>
            <a:pPr>
              <a:spcBef>
                <a:spcPct val="50000"/>
              </a:spcBef>
              <a:buNone/>
            </a:pPr>
            <a:endParaRPr lang="de-DE" b="1" i="1" dirty="0" smtClean="0"/>
          </a:p>
        </p:txBody>
      </p:sp>
    </p:spTree>
    <p:extLst>
      <p:ext uri="{BB962C8B-B14F-4D97-AF65-F5344CB8AC3E}">
        <p14:creationId xmlns:p14="http://schemas.microsoft.com/office/powerpoint/2010/main" val="125772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Standardfehler und </a:t>
            </a:r>
            <a:r>
              <a:rPr lang="de-DE" i="1" dirty="0" smtClean="0"/>
              <a:t>t</a:t>
            </a:r>
            <a:r>
              <a:rPr lang="de-DE" dirty="0" smtClean="0"/>
              <a:t>-Wert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dirty="0" smtClean="0"/>
              <a:t>Berechnung des Standardfehlers</a:t>
            </a:r>
          </a:p>
          <a:p>
            <a:pPr>
              <a:spcBef>
                <a:spcPct val="50000"/>
              </a:spcBef>
              <a:buNone/>
            </a:pPr>
            <a:endParaRPr lang="de-DE" b="1" i="1" dirty="0" smtClean="0"/>
          </a:p>
          <a:p>
            <a:pPr>
              <a:spcBef>
                <a:spcPct val="50000"/>
              </a:spcBef>
              <a:buNone/>
            </a:pPr>
            <a:endParaRPr lang="de-DE" b="1" i="1" dirty="0" smtClean="0"/>
          </a:p>
          <a:p>
            <a:pPr>
              <a:spcBef>
                <a:spcPct val="50000"/>
              </a:spcBef>
              <a:buNone/>
            </a:pPr>
            <a:endParaRPr lang="de-DE" b="1" i="1" dirty="0" smtClean="0"/>
          </a:p>
          <a:p>
            <a:pPr>
              <a:spcBef>
                <a:spcPct val="50000"/>
              </a:spcBef>
            </a:pPr>
            <a:r>
              <a:rPr lang="de-DE" dirty="0" smtClean="0"/>
              <a:t>Berechnung des t-Werts</a:t>
            </a:r>
          </a:p>
        </p:txBody>
      </p:sp>
      <p:graphicFrame>
        <p:nvGraphicFramePr>
          <p:cNvPr id="82947" name="Object 3"/>
          <p:cNvGraphicFramePr>
            <a:graphicFrameLocks noChangeAspect="1"/>
          </p:cNvGraphicFramePr>
          <p:nvPr>
            <p:extLst/>
          </p:nvPr>
        </p:nvGraphicFramePr>
        <p:xfrm>
          <a:off x="928662" y="2088216"/>
          <a:ext cx="1730998" cy="1143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3" name="Formel" r:id="rId3" imgW="634680" imgH="419040" progId="Equation.3">
                  <p:embed/>
                </p:oleObj>
              </mc:Choice>
              <mc:Fallback>
                <p:oleObj name="Formel" r:id="rId3" imgW="634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2088216"/>
                        <a:ext cx="1730998" cy="114300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8" name="Object 4"/>
          <p:cNvGraphicFramePr>
            <a:graphicFrameLocks noChangeAspect="1"/>
          </p:cNvGraphicFramePr>
          <p:nvPr>
            <p:extLst/>
          </p:nvPr>
        </p:nvGraphicFramePr>
        <p:xfrm>
          <a:off x="719135" y="4302794"/>
          <a:ext cx="3567113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4" name="Formel" r:id="rId5" imgW="1269720" imgH="431640" progId="Equation.3">
                  <p:embed/>
                </p:oleObj>
              </mc:Choice>
              <mc:Fallback>
                <p:oleObj name="Formel" r:id="rId5" imgW="12697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5" y="4302794"/>
                        <a:ext cx="3567113" cy="1214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152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dirty="0" smtClean="0"/>
              <a:t>Liegt der IQ der Kinder, die als hochbegabten klassifiziert werden, wirklich über dem Populationsmittelwert (100)?</a:t>
            </a:r>
          </a:p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dirty="0" smtClean="0"/>
              <a:t>Hypothesen:</a:t>
            </a:r>
          </a:p>
          <a:p>
            <a:pPr marL="585788" lvl="1" indent="-185738">
              <a:tabLst>
                <a:tab pos="185738" algn="l"/>
              </a:tabLst>
            </a:pPr>
            <a:r>
              <a:rPr lang="pt-BR" i="1" dirty="0" smtClean="0"/>
              <a:t>H</a:t>
            </a:r>
            <a:r>
              <a:rPr lang="pt-BR" i="1" baseline="-25000" dirty="0" smtClean="0"/>
              <a:t>0</a:t>
            </a:r>
            <a:r>
              <a:rPr lang="pt-BR" dirty="0" smtClean="0"/>
              <a:t>: μ ≤ 100</a:t>
            </a:r>
          </a:p>
          <a:p>
            <a:pPr marL="585788" lvl="1" indent="-185738">
              <a:tabLst>
                <a:tab pos="185738" algn="l"/>
              </a:tabLst>
            </a:pPr>
            <a:r>
              <a:rPr lang="pt-BR" i="1" dirty="0" smtClean="0"/>
              <a:t>H</a:t>
            </a:r>
            <a:r>
              <a:rPr lang="pt-BR" i="1" baseline="-25000" dirty="0" smtClean="0"/>
              <a:t>1</a:t>
            </a:r>
            <a:r>
              <a:rPr lang="pt-BR" dirty="0" smtClean="0"/>
              <a:t>: μ &gt; 100</a:t>
            </a:r>
          </a:p>
          <a:p>
            <a:pPr>
              <a:spcBef>
                <a:spcPct val="50000"/>
              </a:spcBef>
            </a:pPr>
            <a:r>
              <a:rPr lang="de-DE" dirty="0" smtClean="0"/>
              <a:t>Stichprobenkennwerte bei </a:t>
            </a:r>
            <a:r>
              <a:rPr lang="de-DE" i="1" dirty="0" smtClean="0"/>
              <a:t>N</a:t>
            </a:r>
            <a:r>
              <a:rPr lang="de-DE" dirty="0" smtClean="0"/>
              <a:t>=10:</a:t>
            </a:r>
          </a:p>
          <a:p>
            <a:pPr lvl="1"/>
            <a:r>
              <a:rPr lang="de-DE" dirty="0" smtClean="0"/>
              <a:t>Mittelwert: 108.50</a:t>
            </a:r>
          </a:p>
          <a:p>
            <a:pPr lvl="1"/>
            <a:r>
              <a:rPr lang="de-DE" dirty="0" smtClean="0"/>
              <a:t>Standardabweichung: 14.35</a:t>
            </a:r>
          </a:p>
          <a:p>
            <a:pPr>
              <a:buNone/>
            </a:pPr>
            <a:endParaRPr lang="de-DE" dirty="0" smtClean="0"/>
          </a:p>
        </p:txBody>
      </p:sp>
      <p:graphicFrame>
        <p:nvGraphicFramePr>
          <p:cNvPr id="839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951721"/>
              </p:ext>
            </p:extLst>
          </p:nvPr>
        </p:nvGraphicFramePr>
        <p:xfrm>
          <a:off x="500034" y="5166320"/>
          <a:ext cx="30797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7" name="Formel" r:id="rId3" imgW="1130040" imgH="419040" progId="Equation.3">
                  <p:embed/>
                </p:oleObj>
              </mc:Choice>
              <mc:Fallback>
                <p:oleObj name="Formel" r:id="rId3" imgW="11300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5166320"/>
                        <a:ext cx="3079750" cy="114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025757"/>
              </p:ext>
            </p:extLst>
          </p:nvPr>
        </p:nvGraphicFramePr>
        <p:xfrm>
          <a:off x="4184677" y="5202832"/>
          <a:ext cx="4244975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8" name="Formel" r:id="rId5" imgW="1511280" imgH="393480" progId="Equation.3">
                  <p:embed/>
                </p:oleObj>
              </mc:Choice>
              <mc:Fallback>
                <p:oleObj name="Formel" r:id="rId5" imgW="1511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77" y="5202832"/>
                        <a:ext cx="4244975" cy="11064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215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-tabel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896" y="1252534"/>
            <a:ext cx="5243488" cy="48577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sz="2400" i="1" dirty="0" err="1" smtClean="0"/>
              <a:t>t</a:t>
            </a:r>
            <a:r>
              <a:rPr lang="de-DE" sz="2400" i="1" baseline="-25000" dirty="0" err="1" smtClean="0"/>
              <a:t>emp</a:t>
            </a:r>
            <a:r>
              <a:rPr lang="de-DE" sz="2400" dirty="0" smtClean="0"/>
              <a:t>(9) = 1.87</a:t>
            </a:r>
          </a:p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sz="2400" dirty="0" err="1" smtClean="0">
                <a:sym typeface="Wingdings" pitchFamily="2" charset="2"/>
              </a:rPr>
              <a:t>t</a:t>
            </a:r>
            <a:r>
              <a:rPr lang="de-DE" sz="2400" baseline="-25000" dirty="0" err="1" smtClean="0">
                <a:sym typeface="Wingdings" pitchFamily="2" charset="2"/>
              </a:rPr>
              <a:t>krit</a:t>
            </a:r>
            <a:r>
              <a:rPr lang="de-DE" sz="2400" dirty="0" smtClean="0">
                <a:sym typeface="Wingdings" pitchFamily="2" charset="2"/>
              </a:rPr>
              <a:t>(9) = ?</a:t>
            </a:r>
          </a:p>
          <a:p>
            <a:pPr marL="585788" lvl="1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sz="2000" dirty="0" smtClean="0">
                <a:sym typeface="Wingdings" pitchFamily="2" charset="2"/>
              </a:rPr>
              <a:t>Gerichtete Fragestellung</a:t>
            </a:r>
            <a:br>
              <a:rPr lang="de-DE" sz="2000" dirty="0" smtClean="0">
                <a:sym typeface="Wingdings" pitchFamily="2" charset="2"/>
              </a:rPr>
            </a:br>
            <a:r>
              <a:rPr lang="de-DE" sz="2000" dirty="0" smtClean="0">
                <a:sym typeface="Wingdings"/>
              </a:rPr>
              <a:t> einseitiger Test</a:t>
            </a:r>
          </a:p>
          <a:p>
            <a:pPr marL="585788" lvl="1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sz="2000" dirty="0" smtClean="0">
                <a:sym typeface="Wingdings" pitchFamily="2" charset="2"/>
              </a:rPr>
              <a:t>α = .05</a:t>
            </a:r>
          </a:p>
          <a:p>
            <a:pPr marL="585788" lvl="1" indent="-185738">
              <a:spcBef>
                <a:spcPct val="30000"/>
              </a:spcBef>
              <a:tabLst>
                <a:tab pos="185738" algn="l"/>
              </a:tabLst>
            </a:pPr>
            <a:endParaRPr lang="de-DE" sz="2000" dirty="0" smtClean="0">
              <a:sym typeface="Wingdings" pitchFamily="2" charset="2"/>
            </a:endParaRPr>
          </a:p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sz="2400" dirty="0" smtClean="0">
                <a:sym typeface="Wingdings" pitchFamily="2" charset="2"/>
              </a:rPr>
              <a:t>Interpretation:</a:t>
            </a:r>
          </a:p>
          <a:p>
            <a:pPr marL="585788" lvl="1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sz="2000" dirty="0" err="1" smtClean="0">
                <a:sym typeface="Wingdings" pitchFamily="2" charset="2"/>
              </a:rPr>
              <a:t>t</a:t>
            </a:r>
            <a:r>
              <a:rPr lang="de-DE" sz="2000" baseline="-25000" dirty="0" err="1" smtClean="0">
                <a:sym typeface="Wingdings" pitchFamily="2" charset="2"/>
              </a:rPr>
              <a:t>emp</a:t>
            </a:r>
            <a:r>
              <a:rPr lang="de-DE" sz="2000" dirty="0" smtClean="0">
                <a:sym typeface="Wingdings" pitchFamily="2" charset="2"/>
              </a:rPr>
              <a:t>&gt; </a:t>
            </a:r>
            <a:r>
              <a:rPr lang="de-DE" sz="2000" dirty="0" err="1" smtClean="0">
                <a:sym typeface="Wingdings" pitchFamily="2" charset="2"/>
              </a:rPr>
              <a:t>t</a:t>
            </a:r>
            <a:r>
              <a:rPr lang="de-DE" sz="2000" baseline="-25000" dirty="0" err="1" smtClean="0">
                <a:sym typeface="Wingdings" pitchFamily="2" charset="2"/>
              </a:rPr>
              <a:t>krit</a:t>
            </a:r>
            <a:endParaRPr lang="de-DE" sz="2000" dirty="0" smtClean="0">
              <a:sym typeface="Wingdings" pitchFamily="2" charset="2"/>
            </a:endParaRPr>
          </a:p>
          <a:p>
            <a:pPr marL="585788" lvl="1" indent="-185738">
              <a:spcBef>
                <a:spcPct val="30000"/>
              </a:spcBef>
              <a:tabLst>
                <a:tab pos="185738" algn="l"/>
              </a:tabLst>
            </a:pPr>
            <a:r>
              <a:rPr lang="de-DE" sz="2000" i="1" dirty="0" smtClean="0">
                <a:sym typeface="Wingdings" pitchFamily="2" charset="2"/>
              </a:rPr>
              <a:t>H</a:t>
            </a:r>
            <a:r>
              <a:rPr lang="de-DE" sz="2000" i="1" baseline="-25000" dirty="0" smtClean="0">
                <a:sym typeface="Wingdings" pitchFamily="2" charset="2"/>
              </a:rPr>
              <a:t>0</a:t>
            </a:r>
            <a:r>
              <a:rPr lang="de-DE" sz="2000" dirty="0" smtClean="0">
                <a:sym typeface="Wingdings" pitchFamily="2" charset="2"/>
              </a:rPr>
              <a:t> wird verworfen</a:t>
            </a:r>
          </a:p>
          <a:p>
            <a:pPr marL="585788" lvl="1" indent="-185738">
              <a:spcBef>
                <a:spcPct val="30000"/>
              </a:spcBef>
              <a:buNone/>
              <a:tabLst>
                <a:tab pos="185738" algn="l"/>
              </a:tabLst>
            </a:pPr>
            <a:endParaRPr lang="de-DE" sz="2000" dirty="0" smtClean="0">
              <a:sym typeface="Wingdings" pitchFamily="2" charset="2"/>
            </a:endParaRPr>
          </a:p>
          <a:p>
            <a:pPr marL="185738" indent="-185738">
              <a:spcBef>
                <a:spcPct val="30000"/>
              </a:spcBef>
              <a:tabLst>
                <a:tab pos="185738" algn="l"/>
              </a:tabLst>
            </a:pP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185133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Danksagung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7"/>
            <a:ext cx="8579296" cy="496887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Nachfolgende</a:t>
            </a:r>
            <a:r>
              <a:rPr lang="en-US" dirty="0" smtClean="0"/>
              <a:t> </a:t>
            </a:r>
            <a:r>
              <a:rPr lang="en-US" dirty="0" err="1" smtClean="0"/>
              <a:t>Materialen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Änderungen</a:t>
            </a:r>
            <a:r>
              <a:rPr lang="en-US" dirty="0" smtClean="0"/>
              <a:t> </a:t>
            </a:r>
            <a:r>
              <a:rPr lang="en-US" dirty="0" err="1" smtClean="0"/>
              <a:t>übernommen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err="1" smtClean="0"/>
              <a:t>Vorlesung</a:t>
            </a:r>
            <a:r>
              <a:rPr lang="en-US" dirty="0" smtClean="0"/>
              <a:t> </a:t>
            </a:r>
            <a:r>
              <a:rPr lang="en-US" dirty="0" err="1" smtClean="0"/>
              <a:t>Statistik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WS08/09)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Studiengang</a:t>
            </a:r>
            <a:r>
              <a:rPr lang="en-US" dirty="0" smtClean="0"/>
              <a:t> </a:t>
            </a:r>
            <a:r>
              <a:rPr lang="en-US" dirty="0" err="1" smtClean="0"/>
              <a:t>Psychologie</a:t>
            </a:r>
            <a:r>
              <a:rPr lang="en-US" dirty="0"/>
              <a:t> </a:t>
            </a:r>
            <a:r>
              <a:rPr lang="en-US" dirty="0" smtClean="0"/>
              <a:t>and der </a:t>
            </a:r>
            <a:r>
              <a:rPr lang="en-US" dirty="0" err="1" smtClean="0"/>
              <a:t>Universität</a:t>
            </a:r>
            <a:r>
              <a:rPr lang="en-US" dirty="0" smtClean="0"/>
              <a:t> Freiburg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415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Vergleich der 3 Arten des </a:t>
            </a:r>
            <a:r>
              <a:rPr lang="de-DE" i="1" dirty="0" smtClean="0"/>
              <a:t>t-</a:t>
            </a:r>
            <a:r>
              <a:rPr lang="de-DE" dirty="0" smtClean="0"/>
              <a:t>Tests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0" y="1220163"/>
          <a:ext cx="9143999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56"/>
                <a:gridCol w="2428881"/>
                <a:gridCol w="2428881"/>
                <a:gridCol w="2428881"/>
              </a:tblGrid>
              <a:tr h="370840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unabhängige Stichproben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abhängige Stichproben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err="1" smtClean="0"/>
                        <a:t>Eingruppen</a:t>
                      </a:r>
                      <a:r>
                        <a:rPr lang="de-DE" sz="2000" baseline="0" dirty="0" smtClean="0"/>
                        <a:t> </a:t>
                      </a:r>
                      <a:br>
                        <a:rPr lang="de-DE" sz="2000" baseline="0" dirty="0" smtClean="0"/>
                      </a:br>
                      <a:r>
                        <a:rPr lang="de-DE" sz="2000" i="1" baseline="0" dirty="0" smtClean="0"/>
                        <a:t>t</a:t>
                      </a:r>
                      <a:r>
                        <a:rPr lang="de-DE" sz="2000" i="0" baseline="0" dirty="0" smtClean="0"/>
                        <a:t>-Test</a:t>
                      </a:r>
                      <a:endParaRPr lang="de-D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Fragestellung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Unterscheiden sich die Mittelwerte von zwei Gruppen?</a:t>
                      </a:r>
                    </a:p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Unterscheiden sich die Mittelwerte zu zwei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baseline="0" dirty="0" err="1" smtClean="0"/>
                        <a:t>Messzeit</a:t>
                      </a:r>
                      <a:r>
                        <a:rPr lang="de-DE" sz="2000" baseline="0" dirty="0" smtClean="0"/>
                        <a:t>-punkten?</a:t>
                      </a:r>
                      <a:endParaRPr lang="de-DE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Unterscheidet sich der Mittelwert von einem Vergleichs-wert?</a:t>
                      </a:r>
                      <a:endParaRPr lang="de-DE" sz="2000" dirty="0"/>
                    </a:p>
                  </a:txBody>
                  <a:tcPr/>
                </a:tc>
              </a:tr>
              <a:tr h="1600224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Voraus-</a:t>
                      </a:r>
                      <a:r>
                        <a:rPr lang="de-DE" sz="2000" dirty="0" err="1" smtClean="0"/>
                        <a:t>setzungen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itchFamily="34" charset="0"/>
                        <a:buChar char="•"/>
                      </a:pPr>
                      <a:r>
                        <a:rPr lang="de-DE" sz="2000" dirty="0" smtClean="0"/>
                        <a:t>Intervallskalen-</a:t>
                      </a:r>
                      <a:r>
                        <a:rPr lang="de-DE" sz="2000" dirty="0" err="1" smtClean="0"/>
                        <a:t>niveau</a:t>
                      </a:r>
                      <a:endParaRPr lang="de-DE" sz="2000" dirty="0" smtClean="0"/>
                    </a:p>
                    <a:p>
                      <a:pPr marL="173038" indent="-173038">
                        <a:buFont typeface="Arial" pitchFamily="34" charset="0"/>
                        <a:buChar char="•"/>
                      </a:pPr>
                      <a:r>
                        <a:rPr lang="de-DE" sz="2000" dirty="0" smtClean="0"/>
                        <a:t>Normalverteilung</a:t>
                      </a:r>
                    </a:p>
                    <a:p>
                      <a:pPr marL="173038" indent="-173038">
                        <a:buFont typeface="Arial" pitchFamily="34" charset="0"/>
                        <a:buChar char="•"/>
                      </a:pPr>
                      <a:r>
                        <a:rPr lang="de-DE" sz="2000" dirty="0" smtClean="0"/>
                        <a:t>Varianz-</a:t>
                      </a:r>
                      <a:r>
                        <a:rPr lang="de-DE" sz="2000" dirty="0" err="1" smtClean="0"/>
                        <a:t>homogenität</a:t>
                      </a:r>
                      <a:endParaRPr lang="de-DE" sz="2000" dirty="0" smtClean="0"/>
                    </a:p>
                    <a:p>
                      <a:pPr marL="173038" indent="-173038">
                        <a:buFont typeface="Arial" pitchFamily="34" charset="0"/>
                        <a:buChar char="•"/>
                      </a:pPr>
                      <a:r>
                        <a:rPr lang="de-DE" sz="2000" dirty="0" smtClean="0"/>
                        <a:t>Unabhängige Stichproben</a:t>
                      </a:r>
                    </a:p>
                    <a:p>
                      <a:pPr marL="173038" indent="-173038">
                        <a:buFont typeface="Arial" pitchFamily="34" charset="0"/>
                        <a:buChar char="•"/>
                      </a:pPr>
                      <a:endParaRPr lang="de-DE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itchFamily="34" charset="0"/>
                        <a:buChar char="•"/>
                      </a:pPr>
                      <a:r>
                        <a:rPr lang="de-DE" sz="2000" dirty="0" smtClean="0"/>
                        <a:t>Intervallskalen-</a:t>
                      </a:r>
                      <a:r>
                        <a:rPr lang="de-DE" sz="2000" dirty="0" err="1" smtClean="0"/>
                        <a:t>niveau</a:t>
                      </a:r>
                      <a:endParaRPr lang="de-DE" sz="2000" dirty="0" smtClean="0"/>
                    </a:p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e-DE" sz="2000" dirty="0" smtClean="0"/>
                        <a:t>Normalverteilung</a:t>
                      </a:r>
                    </a:p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de-DE" sz="2000" dirty="0" smtClean="0"/>
                    </a:p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e-DE" sz="2000" dirty="0" smtClean="0"/>
                        <a:t>Abhängige Stichproben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e-DE" sz="2000" dirty="0" smtClean="0"/>
                        <a:t>Intervallskalen-</a:t>
                      </a:r>
                      <a:r>
                        <a:rPr lang="de-DE" sz="2000" dirty="0" err="1" smtClean="0"/>
                        <a:t>niveau</a:t>
                      </a:r>
                      <a:endParaRPr lang="de-DE" sz="2000" dirty="0" smtClean="0"/>
                    </a:p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e-DE" sz="2000" dirty="0" smtClean="0"/>
                        <a:t>Normalverteilung</a:t>
                      </a:r>
                    </a:p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de-DE" sz="2000" dirty="0" smtClean="0"/>
                    </a:p>
                    <a:p>
                      <a:pPr marL="173038" indent="-173038">
                        <a:buFont typeface="Arial" pitchFamily="34" charset="0"/>
                        <a:buChar char="•"/>
                      </a:pPr>
                      <a:r>
                        <a:rPr lang="de-DE" sz="2000" dirty="0" smtClean="0"/>
                        <a:t>Eine Zufalls-</a:t>
                      </a:r>
                      <a:br>
                        <a:rPr lang="de-DE" sz="2000" dirty="0" smtClean="0"/>
                      </a:br>
                      <a:r>
                        <a:rPr lang="de-DE" sz="2000" dirty="0" err="1" smtClean="0"/>
                        <a:t>stichprobe</a:t>
                      </a:r>
                      <a:endParaRPr lang="de-DE" sz="2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1928794" y="2000240"/>
            <a:ext cx="2286016" cy="11430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357686" y="2000240"/>
            <a:ext cx="2286016" cy="11430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6773015" y="2000240"/>
            <a:ext cx="2286016" cy="11430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1942357" y="3286124"/>
            <a:ext cx="2286016" cy="23574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371249" y="3286124"/>
            <a:ext cx="2286016" cy="23574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6786578" y="3286124"/>
            <a:ext cx="2286016" cy="23574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910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Vergleich der 3 Arten des </a:t>
            </a:r>
            <a:r>
              <a:rPr lang="de-DE" i="1" dirty="0" smtClean="0"/>
              <a:t>t-</a:t>
            </a:r>
            <a:r>
              <a:rPr lang="de-DE" dirty="0" smtClean="0"/>
              <a:t>Tests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0" y="1280185"/>
          <a:ext cx="9143999" cy="2720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56"/>
                <a:gridCol w="2428881"/>
                <a:gridCol w="2428881"/>
                <a:gridCol w="2428881"/>
              </a:tblGrid>
              <a:tr h="708639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Unabhängige Stichproben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Abhängige Stichproben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err="1" smtClean="0"/>
                        <a:t>Eingruppen</a:t>
                      </a:r>
                      <a:r>
                        <a:rPr lang="de-DE" sz="2000" baseline="0" dirty="0" smtClean="0"/>
                        <a:t> </a:t>
                      </a:r>
                      <a:br>
                        <a:rPr lang="de-DE" sz="2000" baseline="0" dirty="0" smtClean="0"/>
                      </a:br>
                      <a:r>
                        <a:rPr lang="de-DE" sz="2000" i="1" baseline="0" dirty="0" smtClean="0"/>
                        <a:t>t</a:t>
                      </a:r>
                      <a:r>
                        <a:rPr lang="de-DE" sz="2000" i="0" baseline="0" dirty="0" smtClean="0"/>
                        <a:t>-Test</a:t>
                      </a:r>
                      <a:endParaRPr lang="de-D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i="0" dirty="0" smtClean="0"/>
                        <a:t>Ungerichtete Hypothese</a:t>
                      </a:r>
                      <a:endParaRPr lang="de-DE" sz="2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de-DE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kumimoji="0" lang="de-DE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de-DE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el-G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kumimoji="0" lang="de-DE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de-DE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kumimoji="0" lang="el-G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kumimoji="0" lang="de-DE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de-DE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kumimoji="0" lang="de-DE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de-DE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el-G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kumimoji="0" lang="de-DE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de-DE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≠ </a:t>
                      </a:r>
                      <a:r>
                        <a:rPr kumimoji="0" lang="el-G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kumimoji="0" lang="de-DE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endParaRPr lang="de-DE" sz="2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8588" lvl="0" indent="-185738">
                        <a:tabLst>
                          <a:tab pos="185738" algn="l"/>
                        </a:tabLst>
                      </a:pPr>
                      <a:r>
                        <a:rPr lang="pt-BR" sz="2000" i="0" dirty="0" smtClean="0"/>
                        <a:t>H</a:t>
                      </a:r>
                      <a:r>
                        <a:rPr lang="pt-BR" sz="2000" i="0" baseline="-25000" dirty="0" smtClean="0"/>
                        <a:t>0</a:t>
                      </a:r>
                      <a:r>
                        <a:rPr lang="pt-BR" sz="2000" i="0" dirty="0" smtClean="0"/>
                        <a:t>: μ</a:t>
                      </a:r>
                      <a:r>
                        <a:rPr lang="pt-BR" sz="2000" i="0" baseline="-25000" dirty="0" smtClean="0"/>
                        <a:t>d</a:t>
                      </a:r>
                      <a:r>
                        <a:rPr lang="pt-BR" sz="2000" i="0" dirty="0" smtClean="0"/>
                        <a:t> = 0</a:t>
                      </a:r>
                    </a:p>
                    <a:p>
                      <a:pPr marL="128588" lvl="0" indent="-185738">
                        <a:tabLst>
                          <a:tab pos="185738" algn="l"/>
                        </a:tabLst>
                      </a:pPr>
                      <a:r>
                        <a:rPr lang="pt-BR" sz="2000" i="0" dirty="0" smtClean="0"/>
                        <a:t>H</a:t>
                      </a:r>
                      <a:r>
                        <a:rPr lang="pt-BR" sz="2000" i="0" baseline="-25000" dirty="0" smtClean="0"/>
                        <a:t>1</a:t>
                      </a:r>
                      <a:r>
                        <a:rPr lang="pt-BR" sz="2000" i="0" dirty="0" smtClean="0"/>
                        <a:t>: μ</a:t>
                      </a:r>
                      <a:r>
                        <a:rPr lang="pt-BR" sz="2000" i="0" baseline="-25000" dirty="0" smtClean="0"/>
                        <a:t>d</a:t>
                      </a:r>
                      <a:r>
                        <a:rPr lang="pt-BR" sz="2000" i="0" dirty="0" smtClean="0"/>
                        <a:t> ≠ 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8588" lvl="0" indent="-185738">
                        <a:tabLst>
                          <a:tab pos="185738" algn="l"/>
                        </a:tabLst>
                      </a:pPr>
                      <a:r>
                        <a:rPr lang="pt-BR" sz="2000" i="0" dirty="0" smtClean="0"/>
                        <a:t>H</a:t>
                      </a:r>
                      <a:r>
                        <a:rPr lang="pt-BR" sz="2000" i="0" baseline="-25000" dirty="0" smtClean="0"/>
                        <a:t>0</a:t>
                      </a:r>
                      <a:r>
                        <a:rPr lang="pt-BR" sz="2000" i="0" dirty="0" smtClean="0"/>
                        <a:t>: μ = c</a:t>
                      </a:r>
                    </a:p>
                    <a:p>
                      <a:pPr marL="128588" lvl="0" indent="-185738">
                        <a:tabLst>
                          <a:tab pos="185738" algn="l"/>
                        </a:tabLst>
                      </a:pPr>
                      <a:r>
                        <a:rPr lang="pt-BR" sz="2000" i="0" dirty="0" smtClean="0"/>
                        <a:t>H</a:t>
                      </a:r>
                      <a:r>
                        <a:rPr lang="pt-BR" sz="2000" i="0" baseline="-25000" dirty="0" smtClean="0"/>
                        <a:t>1</a:t>
                      </a:r>
                      <a:r>
                        <a:rPr lang="pt-BR" sz="2000" i="0" dirty="0" smtClean="0"/>
                        <a:t>: μ ≠ c</a:t>
                      </a:r>
                    </a:p>
                    <a:p>
                      <a:endParaRPr lang="de-DE" sz="2000" i="0" dirty="0"/>
                    </a:p>
                  </a:txBody>
                  <a:tcPr/>
                </a:tc>
              </a:tr>
              <a:tr h="780110">
                <a:tc>
                  <a:txBody>
                    <a:bodyPr/>
                    <a:lstStyle/>
                    <a:p>
                      <a:r>
                        <a:rPr lang="de-DE" sz="2000" i="0" dirty="0" smtClean="0"/>
                        <a:t>Gerichtete Hypothese</a:t>
                      </a:r>
                      <a:endParaRPr lang="de-DE" sz="2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i="0" dirty="0" smtClean="0"/>
                        <a:t>H</a:t>
                      </a:r>
                      <a:r>
                        <a:rPr lang="de-DE" sz="2000" i="0" baseline="-25000" dirty="0" smtClean="0"/>
                        <a:t>0</a:t>
                      </a:r>
                      <a:r>
                        <a:rPr lang="de-DE" sz="2000" i="0" dirty="0" smtClean="0"/>
                        <a:t>: </a:t>
                      </a:r>
                      <a:r>
                        <a:rPr lang="el-GR" sz="2000" i="0" dirty="0" smtClean="0"/>
                        <a:t>μ</a:t>
                      </a:r>
                      <a:r>
                        <a:rPr lang="de-DE" sz="2000" i="0" baseline="-25000" dirty="0" smtClean="0"/>
                        <a:t>1</a:t>
                      </a:r>
                      <a:r>
                        <a:rPr lang="de-DE" sz="2000" i="0" dirty="0" smtClean="0"/>
                        <a:t> ≤ </a:t>
                      </a:r>
                      <a:r>
                        <a:rPr lang="el-GR" sz="2000" i="0" dirty="0" smtClean="0"/>
                        <a:t>μ</a:t>
                      </a:r>
                      <a:r>
                        <a:rPr lang="de-DE" sz="2000" i="0" baseline="-25000" dirty="0" smtClean="0"/>
                        <a:t>2</a:t>
                      </a:r>
                      <a:endParaRPr lang="de-DE" sz="2000" i="0" dirty="0" smtClean="0"/>
                    </a:p>
                    <a:p>
                      <a:pPr lvl="0"/>
                      <a:r>
                        <a:rPr lang="de-DE" sz="2000" i="0" dirty="0" smtClean="0"/>
                        <a:t>H</a:t>
                      </a:r>
                      <a:r>
                        <a:rPr lang="de-DE" sz="2000" i="0" baseline="-25000" dirty="0" smtClean="0"/>
                        <a:t>1</a:t>
                      </a:r>
                      <a:r>
                        <a:rPr lang="de-DE" sz="2000" i="0" dirty="0" smtClean="0"/>
                        <a:t>: </a:t>
                      </a:r>
                      <a:r>
                        <a:rPr lang="el-GR" sz="2000" i="0" dirty="0" smtClean="0"/>
                        <a:t>μ</a:t>
                      </a:r>
                      <a:r>
                        <a:rPr lang="de-DE" sz="2000" i="0" baseline="-25000" dirty="0" smtClean="0"/>
                        <a:t>1</a:t>
                      </a:r>
                      <a:r>
                        <a:rPr lang="de-DE" sz="2000" i="0" dirty="0" smtClean="0"/>
                        <a:t> &gt; </a:t>
                      </a:r>
                      <a:r>
                        <a:rPr lang="el-GR" sz="2000" i="0" dirty="0" smtClean="0"/>
                        <a:t>μ</a:t>
                      </a:r>
                      <a:r>
                        <a:rPr lang="de-DE" sz="2000" i="0" baseline="-25000" dirty="0" smtClean="0"/>
                        <a:t>2</a:t>
                      </a:r>
                    </a:p>
                    <a:p>
                      <a:pPr marL="173038" indent="-173038">
                        <a:buFont typeface="Arial" pitchFamily="34" charset="0"/>
                        <a:buNone/>
                      </a:pPr>
                      <a:endParaRPr lang="de-DE" sz="20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8588" lvl="0" indent="-185738">
                        <a:tabLst>
                          <a:tab pos="185738" algn="l"/>
                        </a:tabLst>
                      </a:pPr>
                      <a:r>
                        <a:rPr lang="pt-BR" sz="2000" i="0" dirty="0" smtClean="0"/>
                        <a:t>H</a:t>
                      </a:r>
                      <a:r>
                        <a:rPr lang="pt-BR" sz="2000" i="0" baseline="-25000" dirty="0" smtClean="0"/>
                        <a:t>0</a:t>
                      </a:r>
                      <a:r>
                        <a:rPr lang="pt-BR" sz="2000" i="0" dirty="0" smtClean="0"/>
                        <a:t>: μ</a:t>
                      </a:r>
                      <a:r>
                        <a:rPr lang="pt-BR" sz="2000" i="0" baseline="-25000" dirty="0" smtClean="0"/>
                        <a:t>d</a:t>
                      </a:r>
                      <a:r>
                        <a:rPr lang="pt-BR" sz="2000" i="0" dirty="0" smtClean="0"/>
                        <a:t> ≤ 0</a:t>
                      </a:r>
                    </a:p>
                    <a:p>
                      <a:pPr marL="128588" lvl="0" indent="-185738">
                        <a:tabLst>
                          <a:tab pos="185738" algn="l"/>
                        </a:tabLst>
                      </a:pPr>
                      <a:r>
                        <a:rPr lang="pt-BR" sz="2000" i="0" dirty="0" smtClean="0"/>
                        <a:t>H</a:t>
                      </a:r>
                      <a:r>
                        <a:rPr lang="pt-BR" sz="2000" i="0" baseline="-25000" dirty="0" smtClean="0"/>
                        <a:t>1</a:t>
                      </a:r>
                      <a:r>
                        <a:rPr lang="pt-BR" sz="2000" i="0" dirty="0" smtClean="0"/>
                        <a:t>: μ</a:t>
                      </a:r>
                      <a:r>
                        <a:rPr lang="pt-BR" sz="2000" i="0" baseline="-25000" dirty="0" smtClean="0"/>
                        <a:t>d</a:t>
                      </a:r>
                      <a:r>
                        <a:rPr lang="pt-BR" sz="2000" i="0" dirty="0" smtClean="0"/>
                        <a:t> &gt; 0</a:t>
                      </a:r>
                    </a:p>
                    <a:p>
                      <a:pPr marL="173038" indent="-173038">
                        <a:buFont typeface="Arial" pitchFamily="34" charset="0"/>
                        <a:buChar char="•"/>
                      </a:pPr>
                      <a:endParaRPr lang="de-DE" sz="20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8588" lvl="0" indent="-185738">
                        <a:tabLst>
                          <a:tab pos="185738" algn="l"/>
                        </a:tabLst>
                      </a:pPr>
                      <a:r>
                        <a:rPr lang="pt-BR" sz="2000" i="0" dirty="0" smtClean="0"/>
                        <a:t>H</a:t>
                      </a:r>
                      <a:r>
                        <a:rPr lang="pt-BR" sz="2000" i="0" baseline="-25000" dirty="0" smtClean="0"/>
                        <a:t>0</a:t>
                      </a:r>
                      <a:r>
                        <a:rPr lang="pt-BR" sz="2000" i="0" dirty="0" smtClean="0"/>
                        <a:t>: μ ≤ c</a:t>
                      </a:r>
                    </a:p>
                    <a:p>
                      <a:pPr marL="128588" lvl="0" indent="-185738">
                        <a:tabLst>
                          <a:tab pos="185738" algn="l"/>
                        </a:tabLst>
                      </a:pPr>
                      <a:r>
                        <a:rPr lang="pt-BR" sz="2000" i="0" dirty="0" smtClean="0"/>
                        <a:t>H</a:t>
                      </a:r>
                      <a:r>
                        <a:rPr lang="pt-BR" sz="2000" i="0" baseline="-25000" dirty="0" smtClean="0"/>
                        <a:t>1</a:t>
                      </a:r>
                      <a:r>
                        <a:rPr lang="pt-BR" sz="2000" i="0" dirty="0" smtClean="0"/>
                        <a:t>: μ &gt; c</a:t>
                      </a:r>
                    </a:p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de-DE" sz="2000" i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1928794" y="2000239"/>
            <a:ext cx="2286016" cy="9351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357686" y="2000239"/>
            <a:ext cx="2286016" cy="9351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6773015" y="2000239"/>
            <a:ext cx="2286016" cy="9351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1942357" y="3071810"/>
            <a:ext cx="2286016" cy="857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371249" y="3071810"/>
            <a:ext cx="2286016" cy="857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6786578" y="3071810"/>
            <a:ext cx="2286016" cy="857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80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Vergleich der 3 Arten des </a:t>
            </a:r>
            <a:r>
              <a:rPr lang="de-DE" i="1" dirty="0" smtClean="0"/>
              <a:t>t-</a:t>
            </a:r>
            <a:r>
              <a:rPr lang="de-DE" dirty="0" smtClean="0"/>
              <a:t>Tests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470481"/>
              </p:ext>
            </p:extLst>
          </p:nvPr>
        </p:nvGraphicFramePr>
        <p:xfrm>
          <a:off x="0" y="1124744"/>
          <a:ext cx="9143999" cy="5115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56"/>
                <a:gridCol w="2428881"/>
                <a:gridCol w="2428881"/>
                <a:gridCol w="2428881"/>
              </a:tblGrid>
              <a:tr h="708639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Unabhängige Stichproben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Abhängige Stichproben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err="1" smtClean="0"/>
                        <a:t>Eingruppen</a:t>
                      </a:r>
                      <a:r>
                        <a:rPr lang="de-DE" sz="2000" baseline="0" dirty="0" smtClean="0"/>
                        <a:t> </a:t>
                      </a:r>
                      <a:br>
                        <a:rPr lang="de-DE" sz="2000" baseline="0" dirty="0" smtClean="0"/>
                      </a:br>
                      <a:r>
                        <a:rPr lang="de-DE" sz="2000" i="1" baseline="0" dirty="0" smtClean="0"/>
                        <a:t>t</a:t>
                      </a:r>
                      <a:r>
                        <a:rPr lang="de-DE" sz="2000" i="0" baseline="0" dirty="0" smtClean="0"/>
                        <a:t>-Test</a:t>
                      </a:r>
                      <a:endParaRPr lang="de-D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i="0" dirty="0" smtClean="0"/>
                        <a:t>Kennwert des Tests</a:t>
                      </a:r>
                      <a:endParaRPr lang="de-DE" sz="2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i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i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i="0" dirty="0"/>
                    </a:p>
                  </a:txBody>
                  <a:tcPr/>
                </a:tc>
              </a:tr>
              <a:tr h="780110">
                <a:tc>
                  <a:txBody>
                    <a:bodyPr/>
                    <a:lstStyle/>
                    <a:p>
                      <a:r>
                        <a:rPr lang="de-DE" sz="2000" i="0" dirty="0" smtClean="0"/>
                        <a:t>Standardfehler des Kennwerts</a:t>
                      </a:r>
                      <a:endParaRPr lang="de-DE" sz="2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itchFamily="34" charset="0"/>
                        <a:buNone/>
                      </a:pPr>
                      <a:endParaRPr lang="de-DE" sz="20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itchFamily="34" charset="0"/>
                        <a:buChar char="•"/>
                      </a:pPr>
                      <a:endParaRPr lang="de-DE" sz="20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de-DE" sz="2000" i="0" dirty="0" smtClean="0"/>
                    </a:p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de-DE" sz="2000" i="0" dirty="0" smtClean="0"/>
                    </a:p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de-DE" sz="2000" i="0" dirty="0" smtClean="0"/>
                    </a:p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de-DE" sz="2000" i="0" dirty="0" smtClean="0"/>
                    </a:p>
                  </a:txBody>
                  <a:tcPr/>
                </a:tc>
              </a:tr>
              <a:tr h="780110">
                <a:tc>
                  <a:txBody>
                    <a:bodyPr/>
                    <a:lstStyle/>
                    <a:p>
                      <a:r>
                        <a:rPr lang="de-DE" sz="2000" i="1" dirty="0" smtClean="0"/>
                        <a:t>t</a:t>
                      </a:r>
                      <a:r>
                        <a:rPr lang="de-DE" sz="2000" i="0" dirty="0" smtClean="0"/>
                        <a:t>-Wert</a:t>
                      </a:r>
                      <a:endParaRPr lang="de-DE" sz="2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itchFamily="34" charset="0"/>
                        <a:buNone/>
                      </a:pPr>
                      <a:endParaRPr lang="de-DE" sz="20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itchFamily="34" charset="0"/>
                        <a:buChar char="•"/>
                      </a:pPr>
                      <a:endParaRPr lang="de-DE" sz="2000" i="0" dirty="0" smtClean="0"/>
                    </a:p>
                    <a:p>
                      <a:pPr marL="173038" indent="-173038">
                        <a:buFont typeface="Arial" pitchFamily="34" charset="0"/>
                        <a:buChar char="•"/>
                      </a:pPr>
                      <a:endParaRPr lang="de-DE" sz="2000" i="0" dirty="0" smtClean="0"/>
                    </a:p>
                    <a:p>
                      <a:pPr marL="173038" indent="-173038">
                        <a:buFont typeface="Arial" pitchFamily="34" charset="0"/>
                        <a:buChar char="•"/>
                      </a:pPr>
                      <a:endParaRPr lang="de-DE" sz="2000" i="0" dirty="0" smtClean="0"/>
                    </a:p>
                    <a:p>
                      <a:pPr marL="173038" indent="-173038">
                        <a:buFont typeface="Arial" pitchFamily="34" charset="0"/>
                        <a:buChar char="•"/>
                      </a:pPr>
                      <a:endParaRPr lang="de-DE" sz="20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de-DE" sz="2000" i="0" dirty="0" smtClean="0"/>
                    </a:p>
                  </a:txBody>
                  <a:tcPr/>
                </a:tc>
              </a:tr>
              <a:tr h="780110">
                <a:tc>
                  <a:txBody>
                    <a:bodyPr/>
                    <a:lstStyle/>
                    <a:p>
                      <a:r>
                        <a:rPr lang="de-DE" sz="2000" i="0" dirty="0" smtClean="0"/>
                        <a:t>Freiheitsgrade</a:t>
                      </a:r>
                      <a:endParaRPr lang="de-DE" sz="2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itchFamily="34" charset="0"/>
                        <a:buNone/>
                      </a:pPr>
                      <a:endParaRPr lang="de-DE" sz="20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itchFamily="34" charset="0"/>
                        <a:buChar char="•"/>
                      </a:pPr>
                      <a:endParaRPr lang="de-DE" sz="20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de-DE" sz="2000" i="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52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897432"/>
              </p:ext>
            </p:extLst>
          </p:nvPr>
        </p:nvGraphicFramePr>
        <p:xfrm>
          <a:off x="1928794" y="1916238"/>
          <a:ext cx="1000132" cy="515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51" name="Formel" r:id="rId3" imgW="419040" imgH="215640" progId="Equation.3">
                  <p:embed/>
                </p:oleObj>
              </mc:Choice>
              <mc:Fallback>
                <p:oleObj name="Formel" r:id="rId3" imgW="419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1916238"/>
                        <a:ext cx="1000132" cy="5152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72472"/>
              </p:ext>
            </p:extLst>
          </p:nvPr>
        </p:nvGraphicFramePr>
        <p:xfrm>
          <a:off x="4500563" y="1916238"/>
          <a:ext cx="443912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52" name="Formel" r:id="rId5" imgW="177480" imgH="228600" progId="Equation.3">
                  <p:embed/>
                </p:oleObj>
              </mc:Choice>
              <mc:Fallback>
                <p:oleObj name="Formel" r:id="rId5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916238"/>
                        <a:ext cx="443912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870880"/>
              </p:ext>
            </p:extLst>
          </p:nvPr>
        </p:nvGraphicFramePr>
        <p:xfrm>
          <a:off x="6786578" y="1994029"/>
          <a:ext cx="785818" cy="39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53" name="Formel" r:id="rId7" imgW="330120" imgH="164880" progId="Equation.3">
                  <p:embed/>
                </p:oleObj>
              </mc:Choice>
              <mc:Fallback>
                <p:oleObj name="Formel" r:id="rId7" imgW="3301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78" y="1994029"/>
                        <a:ext cx="785818" cy="394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737782"/>
              </p:ext>
            </p:extLst>
          </p:nvPr>
        </p:nvGraphicFramePr>
        <p:xfrm>
          <a:off x="6786579" y="2916370"/>
          <a:ext cx="1357321" cy="896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54" name="Formel" r:id="rId9" imgW="634680" imgH="419040" progId="Equation.3">
                  <p:embed/>
                </p:oleObj>
              </mc:Choice>
              <mc:Fallback>
                <p:oleObj name="Formel" r:id="rId9" imgW="634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79" y="2916370"/>
                        <a:ext cx="1357321" cy="8965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345802"/>
              </p:ext>
            </p:extLst>
          </p:nvPr>
        </p:nvGraphicFramePr>
        <p:xfrm>
          <a:off x="4357687" y="2916369"/>
          <a:ext cx="1500198" cy="992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55" name="Formel" r:id="rId11" imgW="672840" imgH="444240" progId="Equation.3">
                  <p:embed/>
                </p:oleObj>
              </mc:Choice>
              <mc:Fallback>
                <p:oleObj name="Formel" r:id="rId11" imgW="6728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7" y="2916369"/>
                        <a:ext cx="1500198" cy="9921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03204"/>
              </p:ext>
            </p:extLst>
          </p:nvPr>
        </p:nvGraphicFramePr>
        <p:xfrm>
          <a:off x="1928794" y="2916369"/>
          <a:ext cx="2357453" cy="978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56" name="Formel" r:id="rId13" imgW="1193760" imgH="495000" progId="Equation.3">
                  <p:embed/>
                </p:oleObj>
              </mc:Choice>
              <mc:Fallback>
                <p:oleObj name="Formel" r:id="rId13" imgW="11937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2916369"/>
                        <a:ext cx="2357453" cy="9787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254458"/>
              </p:ext>
            </p:extLst>
          </p:nvPr>
        </p:nvGraphicFramePr>
        <p:xfrm>
          <a:off x="4357686" y="4202253"/>
          <a:ext cx="1139839" cy="1002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57" name="Formel" r:id="rId15" imgW="520560" imgH="457200" progId="Equation.3">
                  <p:embed/>
                </p:oleObj>
              </mc:Choice>
              <mc:Fallback>
                <p:oleObj name="Formel" r:id="rId15" imgW="520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4202253"/>
                        <a:ext cx="1139839" cy="10028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674982"/>
              </p:ext>
            </p:extLst>
          </p:nvPr>
        </p:nvGraphicFramePr>
        <p:xfrm>
          <a:off x="6786578" y="4202253"/>
          <a:ext cx="1285884" cy="994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58" name="Formel" r:id="rId17" imgW="558720" imgH="431640" progId="Equation.3">
                  <p:embed/>
                </p:oleObj>
              </mc:Choice>
              <mc:Fallback>
                <p:oleObj name="Formel" r:id="rId17" imgW="5587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78" y="4202253"/>
                        <a:ext cx="1285884" cy="9946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329020"/>
              </p:ext>
            </p:extLst>
          </p:nvPr>
        </p:nvGraphicFramePr>
        <p:xfrm>
          <a:off x="1928794" y="4202247"/>
          <a:ext cx="1497012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59" name="Formel" r:id="rId19" imgW="660240" imgH="457200" progId="Equation.3">
                  <p:embed/>
                </p:oleObj>
              </mc:Choice>
              <mc:Fallback>
                <p:oleObj name="Formel" r:id="rId19" imgW="6602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4202247"/>
                        <a:ext cx="1497012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31962"/>
              </p:ext>
            </p:extLst>
          </p:nvPr>
        </p:nvGraphicFramePr>
        <p:xfrm>
          <a:off x="1928794" y="5559575"/>
          <a:ext cx="22748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60" name="Formel" r:id="rId21" imgW="1002960" imgH="215640" progId="Equation.3">
                  <p:embed/>
                </p:oleObj>
              </mc:Choice>
              <mc:Fallback>
                <p:oleObj name="Formel" r:id="rId21" imgW="1002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5559575"/>
                        <a:ext cx="22748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719310"/>
              </p:ext>
            </p:extLst>
          </p:nvPr>
        </p:nvGraphicFramePr>
        <p:xfrm>
          <a:off x="4357686" y="5573847"/>
          <a:ext cx="14097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61" name="Formel" r:id="rId23" imgW="622080" imgH="203040" progId="Equation.3">
                  <p:embed/>
                </p:oleObj>
              </mc:Choice>
              <mc:Fallback>
                <p:oleObj name="Formel" r:id="rId23" imgW="622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5573847"/>
                        <a:ext cx="14097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79370"/>
              </p:ext>
            </p:extLst>
          </p:nvPr>
        </p:nvGraphicFramePr>
        <p:xfrm>
          <a:off x="6786578" y="5559575"/>
          <a:ext cx="14097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62" name="Formel" r:id="rId25" imgW="622080" imgH="203040" progId="Equation.3">
                  <p:embed/>
                </p:oleObj>
              </mc:Choice>
              <mc:Fallback>
                <p:oleObj name="Formel" r:id="rId25" imgW="622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78" y="5559575"/>
                        <a:ext cx="14097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hteck 16"/>
          <p:cNvSpPr/>
          <p:nvPr/>
        </p:nvSpPr>
        <p:spPr>
          <a:xfrm>
            <a:off x="1928794" y="1910563"/>
            <a:ext cx="2286016" cy="857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4357686" y="1910563"/>
            <a:ext cx="2286016" cy="857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6773015" y="1910563"/>
            <a:ext cx="2286016" cy="8572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1942357" y="2910694"/>
            <a:ext cx="2286016" cy="11430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4371249" y="2910694"/>
            <a:ext cx="2286016" cy="11430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6786578" y="2910694"/>
            <a:ext cx="2286016" cy="11430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1942357" y="4196578"/>
            <a:ext cx="2286016" cy="11430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4371249" y="4196578"/>
            <a:ext cx="2286016" cy="11430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6786578" y="4196578"/>
            <a:ext cx="2286016" cy="11430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1870919" y="5553900"/>
            <a:ext cx="2286016" cy="5715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4299811" y="5553900"/>
            <a:ext cx="2286016" cy="5715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6715140" y="5553900"/>
            <a:ext cx="2286016" cy="5715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955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Vergleich der 3 Arten des </a:t>
            </a:r>
            <a:r>
              <a:rPr lang="de-DE" i="1" dirty="0" smtClean="0"/>
              <a:t>t-</a:t>
            </a:r>
            <a:r>
              <a:rPr lang="de-DE" dirty="0" smtClean="0"/>
              <a:t>Tests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/>
          </p:nvPr>
        </p:nvGraphicFramePr>
        <p:xfrm>
          <a:off x="0" y="1247797"/>
          <a:ext cx="9143999" cy="4335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56"/>
                <a:gridCol w="2428881"/>
                <a:gridCol w="2428881"/>
                <a:gridCol w="2428881"/>
              </a:tblGrid>
              <a:tr h="708639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Unabhängige Stichproben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Abhängige Stichproben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err="1" smtClean="0"/>
                        <a:t>Eingruppen</a:t>
                      </a:r>
                      <a:r>
                        <a:rPr lang="de-DE" sz="2000" baseline="0" dirty="0" smtClean="0"/>
                        <a:t> </a:t>
                      </a:r>
                      <a:br>
                        <a:rPr lang="de-DE" sz="2000" baseline="0" dirty="0" smtClean="0"/>
                      </a:br>
                      <a:r>
                        <a:rPr lang="de-DE" sz="2000" i="1" baseline="0" dirty="0" smtClean="0"/>
                        <a:t>t</a:t>
                      </a:r>
                      <a:r>
                        <a:rPr lang="de-DE" sz="2000" i="0" baseline="0" dirty="0" smtClean="0"/>
                        <a:t>-Test</a:t>
                      </a:r>
                      <a:endParaRPr lang="de-D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i="0" dirty="0" smtClean="0"/>
                        <a:t>Kritischer </a:t>
                      </a:r>
                      <a:r>
                        <a:rPr lang="de-DE" sz="2000" i="1" dirty="0" smtClean="0"/>
                        <a:t>t</a:t>
                      </a:r>
                      <a:r>
                        <a:rPr lang="de-DE" sz="2000" i="0" dirty="0" smtClean="0"/>
                        <a:t>-Wert hängt ab von …</a:t>
                      </a:r>
                      <a:endParaRPr lang="de-DE" sz="2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itchFamily="34" charset="0"/>
                        <a:buChar char="•"/>
                      </a:pPr>
                      <a:r>
                        <a:rPr lang="de-DE" sz="2000" i="1" dirty="0" err="1" smtClean="0"/>
                        <a:t>df</a:t>
                      </a:r>
                      <a:endParaRPr lang="de-DE" sz="2000" i="1" dirty="0" smtClean="0"/>
                    </a:p>
                    <a:p>
                      <a:pPr marL="173038" indent="-173038">
                        <a:buFont typeface="Arial" pitchFamily="34" charset="0"/>
                        <a:buChar char="•"/>
                      </a:pPr>
                      <a:r>
                        <a:rPr lang="de-DE" sz="2000" i="0" dirty="0" smtClean="0"/>
                        <a:t>α</a:t>
                      </a:r>
                    </a:p>
                    <a:p>
                      <a:pPr marL="173038" indent="-173038">
                        <a:buFont typeface="Arial" pitchFamily="34" charset="0"/>
                        <a:buChar char="•"/>
                      </a:pPr>
                      <a:r>
                        <a:rPr lang="de-DE" sz="2000" i="0" dirty="0" smtClean="0"/>
                        <a:t>Art des Tests (1-</a:t>
                      </a:r>
                      <a:r>
                        <a:rPr lang="de-DE" sz="2000" i="0" baseline="0" dirty="0" smtClean="0"/>
                        <a:t> </a:t>
                      </a:r>
                      <a:r>
                        <a:rPr lang="de-DE" sz="2000" i="1" baseline="0" dirty="0" smtClean="0"/>
                        <a:t>vs. </a:t>
                      </a:r>
                      <a:r>
                        <a:rPr lang="de-DE" sz="2000" i="0" baseline="0" dirty="0" smtClean="0"/>
                        <a:t>2 seitig)</a:t>
                      </a:r>
                      <a:endParaRPr lang="de-DE" sz="2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itchFamily="34" charset="0"/>
                        <a:buChar char="•"/>
                      </a:pPr>
                      <a:r>
                        <a:rPr lang="de-DE" sz="2000" i="1" dirty="0" err="1" smtClean="0"/>
                        <a:t>df</a:t>
                      </a:r>
                      <a:endParaRPr lang="de-DE" sz="2000" i="1" dirty="0" smtClean="0"/>
                    </a:p>
                    <a:p>
                      <a:pPr marL="173038" indent="-173038">
                        <a:buFont typeface="Arial" pitchFamily="34" charset="0"/>
                        <a:buChar char="•"/>
                      </a:pPr>
                      <a:r>
                        <a:rPr lang="de-DE" sz="2000" i="0" dirty="0" smtClean="0"/>
                        <a:t>α</a:t>
                      </a:r>
                    </a:p>
                    <a:p>
                      <a:pPr marL="173038" indent="-173038">
                        <a:buFont typeface="Arial" pitchFamily="34" charset="0"/>
                        <a:buChar char="•"/>
                      </a:pPr>
                      <a:r>
                        <a:rPr lang="de-DE" sz="2000" i="0" dirty="0" smtClean="0"/>
                        <a:t>Art des Tests (1-</a:t>
                      </a:r>
                      <a:r>
                        <a:rPr lang="de-DE" sz="2000" i="0" baseline="0" dirty="0" smtClean="0"/>
                        <a:t> </a:t>
                      </a:r>
                      <a:r>
                        <a:rPr lang="de-DE" sz="2000" i="1" baseline="0" dirty="0" smtClean="0"/>
                        <a:t>vs. </a:t>
                      </a:r>
                      <a:r>
                        <a:rPr lang="de-DE" sz="2000" i="0" baseline="0" dirty="0" smtClean="0"/>
                        <a:t>2 seitig)</a:t>
                      </a:r>
                      <a:endParaRPr lang="de-DE" sz="2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itchFamily="34" charset="0"/>
                        <a:buChar char="•"/>
                      </a:pPr>
                      <a:r>
                        <a:rPr lang="de-DE" sz="2000" i="1" dirty="0" err="1" smtClean="0"/>
                        <a:t>df</a:t>
                      </a:r>
                      <a:endParaRPr lang="de-DE" sz="2000" i="1" dirty="0" smtClean="0"/>
                    </a:p>
                    <a:p>
                      <a:pPr marL="173038" indent="-173038">
                        <a:buFont typeface="Arial" pitchFamily="34" charset="0"/>
                        <a:buChar char="•"/>
                      </a:pPr>
                      <a:r>
                        <a:rPr lang="de-DE" sz="2000" i="0" dirty="0" smtClean="0"/>
                        <a:t>α</a:t>
                      </a:r>
                    </a:p>
                    <a:p>
                      <a:pPr marL="173038" indent="-173038">
                        <a:buFont typeface="Arial" pitchFamily="34" charset="0"/>
                        <a:buChar char="•"/>
                      </a:pPr>
                      <a:r>
                        <a:rPr lang="de-DE" sz="2000" i="0" dirty="0" smtClean="0"/>
                        <a:t>Art des Tests (1-</a:t>
                      </a:r>
                      <a:r>
                        <a:rPr lang="de-DE" sz="2000" i="0" baseline="0" dirty="0" smtClean="0"/>
                        <a:t> </a:t>
                      </a:r>
                      <a:r>
                        <a:rPr lang="de-DE" sz="2000" i="1" baseline="0" dirty="0" smtClean="0"/>
                        <a:t>vs. </a:t>
                      </a:r>
                      <a:r>
                        <a:rPr lang="de-DE" sz="2000" i="0" baseline="0" dirty="0" smtClean="0"/>
                        <a:t>2 seitig)</a:t>
                      </a:r>
                      <a:endParaRPr lang="de-DE" sz="2000" i="0" dirty="0"/>
                    </a:p>
                  </a:txBody>
                  <a:tcPr/>
                </a:tc>
              </a:tr>
              <a:tr h="780110">
                <a:tc>
                  <a:txBody>
                    <a:bodyPr/>
                    <a:lstStyle/>
                    <a:p>
                      <a:r>
                        <a:rPr lang="de-DE" sz="2000" i="1" dirty="0" smtClean="0"/>
                        <a:t>H</a:t>
                      </a:r>
                      <a:r>
                        <a:rPr lang="de-DE" sz="2000" i="1" baseline="-25000" dirty="0" smtClean="0"/>
                        <a:t>0</a:t>
                      </a:r>
                      <a:r>
                        <a:rPr lang="de-DE" sz="2000" i="0" dirty="0" smtClean="0"/>
                        <a:t> wird </a:t>
                      </a:r>
                      <a:r>
                        <a:rPr lang="de-DE" sz="2000" i="0" dirty="0" err="1" smtClean="0"/>
                        <a:t>ver-worfen</a:t>
                      </a:r>
                      <a:r>
                        <a:rPr lang="de-DE" sz="2000" i="0" dirty="0" smtClean="0"/>
                        <a:t>, wenn …</a:t>
                      </a:r>
                      <a:endParaRPr lang="de-DE" sz="2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itchFamily="34" charset="0"/>
                        <a:buNone/>
                      </a:pPr>
                      <a:r>
                        <a:rPr lang="de-DE" sz="2000" i="0" dirty="0" smtClean="0"/>
                        <a:t>|</a:t>
                      </a:r>
                      <a:r>
                        <a:rPr lang="de-DE" sz="2000" i="1" dirty="0" err="1" smtClean="0"/>
                        <a:t>t</a:t>
                      </a:r>
                      <a:r>
                        <a:rPr lang="de-DE" sz="2000" i="1" baseline="-25000" dirty="0" err="1" smtClean="0"/>
                        <a:t>emp</a:t>
                      </a:r>
                      <a:r>
                        <a:rPr lang="de-DE" sz="2000" i="0" dirty="0" smtClean="0"/>
                        <a:t>| &gt; </a:t>
                      </a:r>
                      <a:r>
                        <a:rPr lang="de-DE" sz="2000" i="1" dirty="0" err="1" smtClean="0"/>
                        <a:t>t</a:t>
                      </a:r>
                      <a:r>
                        <a:rPr lang="de-DE" sz="2000" i="1" baseline="-25000" dirty="0" err="1" smtClean="0"/>
                        <a:t>krit</a:t>
                      </a:r>
                      <a:endParaRPr lang="de-DE" sz="20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de-DE" sz="2000" i="0" dirty="0" smtClean="0"/>
                        <a:t>|</a:t>
                      </a:r>
                      <a:r>
                        <a:rPr lang="de-DE" sz="2000" i="1" dirty="0" err="1" smtClean="0"/>
                        <a:t>t</a:t>
                      </a:r>
                      <a:r>
                        <a:rPr lang="de-DE" sz="2000" i="1" baseline="-25000" dirty="0" err="1" smtClean="0"/>
                        <a:t>emp</a:t>
                      </a:r>
                      <a:r>
                        <a:rPr lang="de-DE" sz="2000" i="0" dirty="0" smtClean="0"/>
                        <a:t>| &gt; </a:t>
                      </a:r>
                      <a:r>
                        <a:rPr lang="de-DE" sz="2000" i="1" dirty="0" err="1" smtClean="0"/>
                        <a:t>t</a:t>
                      </a:r>
                      <a:r>
                        <a:rPr lang="de-DE" sz="2000" i="1" baseline="-25000" dirty="0" err="1" smtClean="0"/>
                        <a:t>krit</a:t>
                      </a:r>
                      <a:endParaRPr lang="de-DE" sz="2000" i="1" dirty="0" smtClean="0"/>
                    </a:p>
                    <a:p>
                      <a:pPr marL="173038" indent="-173038">
                        <a:buFont typeface="Arial" pitchFamily="34" charset="0"/>
                        <a:buNone/>
                      </a:pPr>
                      <a:endParaRPr lang="de-DE" sz="20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marR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de-DE" sz="2000" i="0" dirty="0" smtClean="0"/>
                        <a:t>|</a:t>
                      </a:r>
                      <a:r>
                        <a:rPr lang="de-DE" sz="2000" i="1" dirty="0" err="1" smtClean="0"/>
                        <a:t>t</a:t>
                      </a:r>
                      <a:r>
                        <a:rPr lang="de-DE" sz="2000" i="1" baseline="-25000" dirty="0" err="1" smtClean="0"/>
                        <a:t>emp</a:t>
                      </a:r>
                      <a:r>
                        <a:rPr lang="de-DE" sz="2000" i="0" dirty="0" smtClean="0"/>
                        <a:t>| &gt; </a:t>
                      </a:r>
                      <a:r>
                        <a:rPr lang="de-DE" sz="2000" i="1" dirty="0" err="1" smtClean="0"/>
                        <a:t>t</a:t>
                      </a:r>
                      <a:r>
                        <a:rPr lang="de-DE" sz="2000" i="1" baseline="-25000" dirty="0" err="1" smtClean="0"/>
                        <a:t>krit</a:t>
                      </a:r>
                      <a:endParaRPr lang="de-DE" sz="2000" i="1" dirty="0" smtClean="0"/>
                    </a:p>
                    <a:p>
                      <a:pPr marL="173038" indent="-173038">
                        <a:buFont typeface="Arial" pitchFamily="34" charset="0"/>
                        <a:buNone/>
                      </a:pPr>
                      <a:endParaRPr lang="de-DE" sz="2000" i="0" dirty="0" smtClean="0"/>
                    </a:p>
                  </a:txBody>
                  <a:tcPr/>
                </a:tc>
              </a:tr>
              <a:tr h="780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i="1" dirty="0" smtClean="0"/>
                        <a:t>H</a:t>
                      </a:r>
                      <a:r>
                        <a:rPr lang="de-DE" sz="2000" i="1" baseline="-25000" dirty="0" smtClean="0"/>
                        <a:t>0</a:t>
                      </a:r>
                      <a:r>
                        <a:rPr lang="de-DE" sz="2000" i="0" dirty="0" smtClean="0"/>
                        <a:t> wird </a:t>
                      </a:r>
                      <a:r>
                        <a:rPr lang="de-DE" sz="2000" i="0" dirty="0" err="1" smtClean="0"/>
                        <a:t>ver-worfen</a:t>
                      </a:r>
                      <a:r>
                        <a:rPr lang="de-DE" sz="2000" i="0" dirty="0" smtClean="0"/>
                        <a:t>, wenn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itchFamily="34" charset="0"/>
                        <a:buChar char="•"/>
                      </a:pPr>
                      <a:r>
                        <a:rPr lang="de-DE" sz="2000" i="1" dirty="0" smtClean="0"/>
                        <a:t>p </a:t>
                      </a:r>
                      <a:r>
                        <a:rPr lang="de-DE" sz="2000" i="0" dirty="0" smtClean="0"/>
                        <a:t>&lt; .05 (2-seitiger Test)</a:t>
                      </a:r>
                    </a:p>
                    <a:p>
                      <a:pPr marL="173038" indent="-173038">
                        <a:buFont typeface="Arial" pitchFamily="34" charset="0"/>
                        <a:buChar char="•"/>
                      </a:pPr>
                      <a:r>
                        <a:rPr lang="de-DE" sz="2000" i="1" dirty="0" smtClean="0"/>
                        <a:t>p/2 </a:t>
                      </a:r>
                      <a:r>
                        <a:rPr lang="de-DE" sz="2000" i="0" dirty="0" smtClean="0"/>
                        <a:t>&lt; .05 (1-seitiger Test)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itchFamily="34" charset="0"/>
                        <a:buChar char="•"/>
                      </a:pPr>
                      <a:r>
                        <a:rPr lang="de-DE" sz="2000" i="1" dirty="0" smtClean="0"/>
                        <a:t>p </a:t>
                      </a:r>
                      <a:r>
                        <a:rPr lang="de-DE" sz="2000" i="0" dirty="0" smtClean="0"/>
                        <a:t>&lt; .05 (2-seitiger Test)</a:t>
                      </a:r>
                    </a:p>
                    <a:p>
                      <a:pPr marL="173038" indent="-173038">
                        <a:buFont typeface="Arial" pitchFamily="34" charset="0"/>
                        <a:buChar char="•"/>
                      </a:pPr>
                      <a:r>
                        <a:rPr lang="de-DE" sz="2000" i="1" dirty="0" smtClean="0"/>
                        <a:t>p/2 </a:t>
                      </a:r>
                      <a:r>
                        <a:rPr lang="de-DE" sz="2000" i="0" dirty="0" smtClean="0"/>
                        <a:t>&lt; .05 (1-seitiger Test)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itchFamily="34" charset="0"/>
                        <a:buChar char="•"/>
                      </a:pPr>
                      <a:r>
                        <a:rPr lang="de-DE" sz="2000" i="1" dirty="0" smtClean="0"/>
                        <a:t>p </a:t>
                      </a:r>
                      <a:r>
                        <a:rPr lang="de-DE" sz="2000" i="0" dirty="0" smtClean="0"/>
                        <a:t>&lt; .05 (2-seitiger Test)</a:t>
                      </a:r>
                    </a:p>
                    <a:p>
                      <a:pPr marL="173038" indent="-173038">
                        <a:buFont typeface="Arial" pitchFamily="34" charset="0"/>
                        <a:buChar char="•"/>
                      </a:pPr>
                      <a:r>
                        <a:rPr lang="de-DE" sz="2000" i="1" dirty="0" smtClean="0"/>
                        <a:t>p/2 </a:t>
                      </a:r>
                      <a:r>
                        <a:rPr lang="de-DE" sz="2000" i="0" dirty="0" smtClean="0"/>
                        <a:t>&lt; .05 (1-seitiger Test)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1928794" y="2034965"/>
            <a:ext cx="2286016" cy="11681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357686" y="2034965"/>
            <a:ext cx="2286016" cy="11681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6773015" y="2034965"/>
            <a:ext cx="2286016" cy="11681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1942357" y="3309274"/>
            <a:ext cx="2286016" cy="6429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371249" y="3309274"/>
            <a:ext cx="2286016" cy="6429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6786578" y="3309274"/>
            <a:ext cx="2286016" cy="6429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1942357" y="4143380"/>
            <a:ext cx="2286016" cy="13738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4371249" y="4143381"/>
            <a:ext cx="2286016" cy="1373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6786578" y="4143381"/>
            <a:ext cx="2286016" cy="1373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34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  <a:noFill/>
        </p:spPr>
        <p:txBody>
          <a:bodyPr/>
          <a:lstStyle/>
          <a:p>
            <a:r>
              <a:rPr lang="de-DE" dirty="0" err="1" smtClean="0"/>
              <a:t>Nonparametrische</a:t>
            </a:r>
            <a:r>
              <a:rPr lang="de-DE" dirty="0" smtClean="0"/>
              <a:t> Testverfahren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5126055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None/>
              <a:tabLst>
                <a:tab pos="444500" algn="l"/>
                <a:tab pos="2697163" algn="l"/>
              </a:tabLst>
            </a:pPr>
            <a:r>
              <a:rPr lang="de-DE" sz="2400" b="1" dirty="0" smtClean="0"/>
              <a:t>Definition:</a:t>
            </a:r>
          </a:p>
          <a:p>
            <a:pPr>
              <a:spcBef>
                <a:spcPct val="50000"/>
              </a:spcBef>
              <a:tabLst>
                <a:tab pos="444500" algn="l"/>
                <a:tab pos="2697163" algn="l"/>
              </a:tabLst>
            </a:pPr>
            <a:r>
              <a:rPr lang="de-DE" sz="2400" b="1" i="1" dirty="0" err="1" smtClean="0"/>
              <a:t>Nonparametrische</a:t>
            </a:r>
            <a:r>
              <a:rPr lang="de-DE" sz="2400" dirty="0" smtClean="0"/>
              <a:t> (</a:t>
            </a:r>
            <a:r>
              <a:rPr lang="de-DE" sz="2400" b="1" i="1" dirty="0" smtClean="0"/>
              <a:t>verteilungsfreie) Verfahren</a:t>
            </a:r>
          </a:p>
          <a:p>
            <a:pPr lvl="1">
              <a:spcBef>
                <a:spcPct val="50000"/>
              </a:spcBef>
              <a:tabLst>
                <a:tab pos="444500" algn="l"/>
                <a:tab pos="2697163" algn="l"/>
              </a:tabLst>
            </a:pPr>
            <a:r>
              <a:rPr lang="de-DE" sz="2200" dirty="0" smtClean="0"/>
              <a:t>Keine bestimmte Verteilungsformen des erfassten Merkmals </a:t>
            </a:r>
            <a:r>
              <a:rPr lang="de-DE" sz="2200" dirty="0"/>
              <a:t/>
            </a:r>
            <a:br>
              <a:rPr lang="de-DE" sz="2200" dirty="0"/>
            </a:br>
            <a:r>
              <a:rPr lang="de-DE" sz="2200" dirty="0"/>
              <a:t> </a:t>
            </a:r>
            <a:r>
              <a:rPr lang="de-DE" sz="2200" dirty="0" smtClean="0"/>
              <a:t>vorausgesetzt (</a:t>
            </a:r>
            <a:r>
              <a:rPr lang="de-DE" sz="2200" dirty="0"/>
              <a:t>z.B</a:t>
            </a:r>
            <a:r>
              <a:rPr lang="de-DE" sz="2200" dirty="0" smtClean="0"/>
              <a:t>. Normalverteilung)</a:t>
            </a:r>
          </a:p>
          <a:p>
            <a:pPr>
              <a:spcBef>
                <a:spcPct val="50000"/>
              </a:spcBef>
              <a:tabLst>
                <a:tab pos="444500" algn="l"/>
                <a:tab pos="2697163" algn="l"/>
              </a:tabLst>
            </a:pPr>
            <a:r>
              <a:rPr lang="de-DE" sz="2400" b="1" i="1" dirty="0" err="1" smtClean="0"/>
              <a:t>Nonparametrische</a:t>
            </a:r>
            <a:r>
              <a:rPr lang="de-DE" sz="2400" b="1" i="1" dirty="0" smtClean="0"/>
              <a:t> Verfahren </a:t>
            </a:r>
            <a:r>
              <a:rPr lang="de-DE" sz="2400" dirty="0" smtClean="0"/>
              <a:t>werden eingesetzt…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ð"/>
              <a:tabLst>
                <a:tab pos="444500" algn="l"/>
                <a:tab pos="2697163" algn="l"/>
              </a:tabLst>
            </a:pPr>
            <a:r>
              <a:rPr lang="de-DE" sz="2000" dirty="0" smtClean="0"/>
              <a:t> Für die Analyse von </a:t>
            </a:r>
            <a:r>
              <a:rPr lang="de-DE" sz="2000" dirty="0" err="1" smtClean="0"/>
              <a:t>ordinal</a:t>
            </a:r>
            <a:r>
              <a:rPr lang="de-DE" sz="2000" dirty="0" smtClean="0"/>
              <a:t>- oder nominalskalierten Variablen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ð"/>
              <a:tabLst>
                <a:tab pos="444500" algn="l"/>
                <a:tab pos="2697163" algn="l"/>
              </a:tabLst>
            </a:pPr>
            <a:r>
              <a:rPr lang="de-DE" sz="2000" dirty="0" smtClean="0"/>
              <a:t> Wenn die Normalverteilungsannahme verletzt ist</a:t>
            </a:r>
          </a:p>
          <a:p>
            <a:pPr>
              <a:spcBef>
                <a:spcPct val="50000"/>
              </a:spcBef>
              <a:tabLst>
                <a:tab pos="444500" algn="l"/>
                <a:tab pos="2697163" algn="l"/>
              </a:tabLst>
            </a:pPr>
            <a:r>
              <a:rPr lang="de-DE" sz="2400" b="1" i="1" dirty="0" smtClean="0"/>
              <a:t>Parametrische Verfahren </a:t>
            </a:r>
            <a:r>
              <a:rPr lang="de-DE" sz="2400" dirty="0" smtClean="0"/>
              <a:t>dürfen nur verwendet werden, wenn die beteiligten Variablen die geforderte Verteilungsform ausweisen (z.B. Normalverteilung für den </a:t>
            </a:r>
            <a:r>
              <a:rPr lang="de-DE" sz="2400" i="1" dirty="0" smtClean="0"/>
              <a:t>t</a:t>
            </a:r>
            <a:r>
              <a:rPr lang="de-DE" sz="2400" dirty="0" smtClean="0"/>
              <a:t>-Test)</a:t>
            </a:r>
          </a:p>
          <a:p>
            <a:pPr lvl="1">
              <a:spcBef>
                <a:spcPct val="50000"/>
              </a:spcBef>
              <a:tabLst>
                <a:tab pos="444500" algn="l"/>
                <a:tab pos="2697163" algn="l"/>
              </a:tabLst>
            </a:pPr>
            <a:r>
              <a:rPr lang="de-DE" sz="1800" dirty="0" smtClean="0"/>
              <a:t>Dann aber meist mehr "</a:t>
            </a:r>
            <a:r>
              <a:rPr lang="de-DE" sz="1800" smtClean="0"/>
              <a:t>Aussagekraft" (Power)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54483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  <a:noFill/>
        </p:spPr>
        <p:txBody>
          <a:bodyPr/>
          <a:lstStyle/>
          <a:p>
            <a:r>
              <a:rPr lang="de-DE" dirty="0" smtClean="0"/>
              <a:t>Der </a:t>
            </a:r>
            <a:r>
              <a:rPr lang="el-GR" dirty="0" smtClean="0"/>
              <a:t>χ² -</a:t>
            </a:r>
            <a:r>
              <a:rPr lang="de-DE" dirty="0" smtClean="0"/>
              <a:t>Test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214282" y="1111257"/>
            <a:ext cx="8643998" cy="5126055"/>
          </a:xfrm>
        </p:spPr>
        <p:txBody>
          <a:bodyPr>
            <a:noAutofit/>
          </a:bodyPr>
          <a:lstStyle/>
          <a:p>
            <a:pPr marL="268288" indent="-268288">
              <a:spcBef>
                <a:spcPct val="50000"/>
              </a:spcBef>
              <a:tabLst>
                <a:tab pos="2697163" algn="l"/>
              </a:tabLst>
            </a:pPr>
            <a:r>
              <a:rPr lang="de-DE" dirty="0" smtClean="0"/>
              <a:t>Der </a:t>
            </a:r>
            <a:r>
              <a:rPr lang="el-GR" b="1" i="1" dirty="0" smtClean="0"/>
              <a:t>χ</a:t>
            </a:r>
            <a:r>
              <a:rPr lang="de-DE" b="1" i="1" dirty="0" smtClean="0"/>
              <a:t>²-Test </a:t>
            </a:r>
            <a:r>
              <a:rPr lang="de-DE" dirty="0" smtClean="0"/>
              <a:t>(„Chi-Quadrat-Test“) dient dem Vergleich von </a:t>
            </a:r>
            <a:r>
              <a:rPr lang="de-DE" i="1" dirty="0" smtClean="0"/>
              <a:t>beobachteten</a:t>
            </a:r>
            <a:r>
              <a:rPr lang="de-DE" dirty="0" smtClean="0"/>
              <a:t> und </a:t>
            </a:r>
            <a:r>
              <a:rPr lang="de-DE" i="1" dirty="0" smtClean="0"/>
              <a:t>erwarteten </a:t>
            </a:r>
            <a:r>
              <a:rPr lang="de-DE" dirty="0" smtClean="0"/>
              <a:t>Häufigkeiten. Er kann eingesetzt werden, wenn 1 oder 2 nominalskalierte unabhängige Variablen vorliegen.</a:t>
            </a:r>
          </a:p>
          <a:p>
            <a:pPr marL="268288" indent="-268288">
              <a:spcBef>
                <a:spcPct val="50000"/>
              </a:spcBef>
              <a:buFontTx/>
              <a:buNone/>
              <a:tabLst>
                <a:tab pos="2697163" algn="l"/>
              </a:tabLst>
            </a:pPr>
            <a:endParaRPr lang="de-DE" b="1" i="1" dirty="0" smtClean="0"/>
          </a:p>
          <a:p>
            <a:pPr marL="268288" indent="-268288">
              <a:spcBef>
                <a:spcPct val="50000"/>
              </a:spcBef>
              <a:buFontTx/>
              <a:buNone/>
              <a:tabLst>
                <a:tab pos="2697163" algn="l"/>
              </a:tabLst>
            </a:pPr>
            <a:r>
              <a:rPr lang="de-DE" b="1" i="1" dirty="0" smtClean="0"/>
              <a:t>Beispiele:</a:t>
            </a:r>
          </a:p>
          <a:p>
            <a:pPr marL="268288" indent="-268288">
              <a:spcBef>
                <a:spcPct val="50000"/>
              </a:spcBef>
              <a:tabLst>
                <a:tab pos="2697163" algn="l"/>
              </a:tabLst>
            </a:pPr>
            <a:r>
              <a:rPr lang="de-DE" dirty="0" smtClean="0"/>
              <a:t>Leiden Männer und Frauen gleich häufig an einer bestimmten Erkrankung?</a:t>
            </a:r>
          </a:p>
          <a:p>
            <a:pPr marL="268288" indent="-268288">
              <a:spcBef>
                <a:spcPct val="50000"/>
              </a:spcBef>
              <a:tabLst>
                <a:tab pos="2697163" algn="l"/>
              </a:tabLst>
            </a:pPr>
            <a:r>
              <a:rPr lang="de-DE" dirty="0" smtClean="0"/>
              <a:t>Leisten hoch-ängstlich und gering-ängstliche Personen gleich häufig Hilfe in einer Notsituation?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661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  <a:noFill/>
        </p:spPr>
        <p:txBody>
          <a:bodyPr/>
          <a:lstStyle/>
          <a:p>
            <a:r>
              <a:rPr lang="de-DE" dirty="0" smtClean="0"/>
              <a:t>Der </a:t>
            </a:r>
            <a:r>
              <a:rPr lang="el-GR" dirty="0" smtClean="0"/>
              <a:t>χ² -</a:t>
            </a:r>
            <a:r>
              <a:rPr lang="de-DE" dirty="0" smtClean="0"/>
              <a:t>Test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214282" y="1111257"/>
            <a:ext cx="8643998" cy="5126055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FontTx/>
              <a:buNone/>
              <a:tabLst>
                <a:tab pos="450850" algn="l"/>
                <a:tab pos="2697163" algn="l"/>
              </a:tabLst>
            </a:pPr>
            <a:r>
              <a:rPr lang="de-DE" b="1" i="1" dirty="0" smtClean="0"/>
              <a:t>Voraussetzung für den χ² -Test (Faustregeln)</a:t>
            </a:r>
          </a:p>
          <a:p>
            <a:pPr>
              <a:spcBef>
                <a:spcPct val="50000"/>
              </a:spcBef>
              <a:buFontTx/>
              <a:buAutoNum type="arabicParenBoth"/>
              <a:tabLst>
                <a:tab pos="450850" algn="l"/>
                <a:tab pos="2697163" algn="l"/>
              </a:tabLst>
            </a:pPr>
            <a:r>
              <a:rPr lang="de-DE" i="1" dirty="0" smtClean="0"/>
              <a:t>	</a:t>
            </a:r>
            <a:r>
              <a:rPr lang="de-DE" dirty="0" smtClean="0"/>
              <a:t>Weniger als 1/5 aller Zellen hat ein </a:t>
            </a:r>
            <a:r>
              <a:rPr lang="de-DE" i="1" dirty="0" smtClean="0"/>
              <a:t>erwartete Häufigkeit </a:t>
            </a:r>
            <a:br>
              <a:rPr lang="de-DE" i="1" dirty="0" smtClean="0"/>
            </a:br>
            <a:r>
              <a:rPr lang="de-DE" i="1" dirty="0" smtClean="0"/>
              <a:t>	</a:t>
            </a:r>
            <a:r>
              <a:rPr lang="de-DE" dirty="0" smtClean="0"/>
              <a:t>kleiner als 5.</a:t>
            </a:r>
          </a:p>
          <a:p>
            <a:pPr>
              <a:spcBef>
                <a:spcPct val="50000"/>
              </a:spcBef>
              <a:buFontTx/>
              <a:buAutoNum type="arabicParenBoth"/>
              <a:tabLst>
                <a:tab pos="450850" algn="l"/>
                <a:tab pos="2697163" algn="l"/>
              </a:tabLst>
            </a:pPr>
            <a:r>
              <a:rPr lang="de-DE" i="1" dirty="0" smtClean="0"/>
              <a:t>	</a:t>
            </a:r>
            <a:r>
              <a:rPr lang="de-DE" dirty="0" smtClean="0"/>
              <a:t>Keine Zelle weist eine </a:t>
            </a:r>
            <a:r>
              <a:rPr lang="de-DE" i="1" dirty="0" smtClean="0"/>
              <a:t>erwartete Häufigkeit</a:t>
            </a:r>
            <a:r>
              <a:rPr lang="de-DE" dirty="0" smtClean="0"/>
              <a:t> kleiner als 1 </a:t>
            </a:r>
            <a:r>
              <a:rPr lang="de-DE" i="1" dirty="0" smtClean="0"/>
              <a:t>	</a:t>
            </a:r>
            <a:r>
              <a:rPr lang="de-DE" dirty="0" smtClean="0"/>
              <a:t>auf.</a:t>
            </a:r>
          </a:p>
          <a:p>
            <a:pPr>
              <a:spcBef>
                <a:spcPct val="50000"/>
              </a:spcBef>
              <a:buFontTx/>
              <a:buNone/>
              <a:tabLst>
                <a:tab pos="450850" algn="l"/>
                <a:tab pos="2697163" algn="l"/>
              </a:tabLst>
            </a:pPr>
            <a:endParaRPr lang="de-DE" dirty="0" smtClean="0"/>
          </a:p>
          <a:p>
            <a:pPr>
              <a:spcBef>
                <a:spcPct val="50000"/>
              </a:spcBef>
              <a:buFontTx/>
              <a:buNone/>
              <a:tabLst>
                <a:tab pos="450850" algn="l"/>
                <a:tab pos="2697163" algn="l"/>
              </a:tabLst>
            </a:pPr>
            <a:r>
              <a:rPr lang="de-DE" dirty="0" smtClean="0"/>
              <a:t>Wenn diese Voraussetzungen nicht erfüllt sind, gibt es andere Tests (später behandelt)</a:t>
            </a:r>
          </a:p>
        </p:txBody>
      </p:sp>
    </p:spTree>
    <p:extLst>
      <p:ext uri="{BB962C8B-B14F-4D97-AF65-F5344CB8AC3E}">
        <p14:creationId xmlns:p14="http://schemas.microsoft.com/office/powerpoint/2010/main" val="70940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  <a:noFill/>
        </p:spPr>
        <p:txBody>
          <a:bodyPr/>
          <a:lstStyle/>
          <a:p>
            <a:r>
              <a:rPr lang="de-DE" dirty="0" smtClean="0"/>
              <a:t>Der </a:t>
            </a:r>
            <a:r>
              <a:rPr lang="el-GR" dirty="0" smtClean="0"/>
              <a:t>χ² -</a:t>
            </a:r>
            <a:r>
              <a:rPr lang="de-DE" dirty="0" smtClean="0"/>
              <a:t>Test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214282" y="1111257"/>
            <a:ext cx="8643998" cy="5126055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FontTx/>
              <a:buNone/>
              <a:tabLst>
                <a:tab pos="450850" algn="l"/>
                <a:tab pos="2697163" algn="l"/>
              </a:tabLst>
            </a:pPr>
            <a:r>
              <a:rPr lang="el-GR" b="1" i="1" dirty="0" smtClean="0"/>
              <a:t>χ² -</a:t>
            </a:r>
            <a:r>
              <a:rPr lang="de-DE" b="1" i="1" dirty="0" smtClean="0"/>
              <a:t>Test – Beispiel 1</a:t>
            </a:r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dirty="0" smtClean="0"/>
              <a:t>Es soll geprüft werden, ob die Verteilung von Männern und Frauen in einer Gruppe signifikant von einer Gleichverteilung abweicht.</a:t>
            </a:r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i="1" dirty="0" smtClean="0"/>
              <a:t>N </a:t>
            </a:r>
            <a:r>
              <a:rPr lang="de-DE" dirty="0" smtClean="0"/>
              <a:t>= 76 (Frauen: 56; Männer: 20)</a:t>
            </a:r>
            <a:endParaRPr lang="el-GR" dirty="0" smtClean="0"/>
          </a:p>
          <a:p>
            <a:pPr>
              <a:spcBef>
                <a:spcPct val="50000"/>
              </a:spcBef>
              <a:tabLst>
                <a:tab pos="450850" algn="l"/>
                <a:tab pos="2697163" algn="l"/>
              </a:tabLst>
            </a:pPr>
            <a:r>
              <a:rPr lang="de-DE" dirty="0" smtClean="0"/>
              <a:t>Statistische Hypothesen</a:t>
            </a:r>
          </a:p>
          <a:p>
            <a:pPr lvl="1">
              <a:tabLst>
                <a:tab pos="2697163" algn="l"/>
              </a:tabLst>
            </a:pPr>
            <a:r>
              <a:rPr lang="de-DE" b="1" i="1" dirty="0" smtClean="0"/>
              <a:t>H</a:t>
            </a:r>
            <a:r>
              <a:rPr lang="de-DE" b="1" i="1" baseline="-25000" dirty="0" smtClean="0"/>
              <a:t>0</a:t>
            </a:r>
            <a:r>
              <a:rPr lang="de-DE" dirty="0" smtClean="0"/>
              <a:t>: </a:t>
            </a:r>
            <a:r>
              <a:rPr lang="el-GR" i="1" dirty="0" smtClean="0"/>
              <a:t>π</a:t>
            </a:r>
            <a:r>
              <a:rPr lang="de-DE" dirty="0" smtClean="0"/>
              <a:t>(Frau) = </a:t>
            </a:r>
            <a:r>
              <a:rPr lang="el-GR" i="1" dirty="0" smtClean="0"/>
              <a:t>π</a:t>
            </a:r>
            <a:r>
              <a:rPr lang="de-DE" dirty="0" smtClean="0"/>
              <a:t>(Mann) </a:t>
            </a:r>
          </a:p>
          <a:p>
            <a:pPr lvl="1">
              <a:tabLst>
                <a:tab pos="2697163" algn="l"/>
              </a:tabLst>
            </a:pPr>
            <a:r>
              <a:rPr lang="de-DE" b="1" i="1" dirty="0" smtClean="0"/>
              <a:t>H</a:t>
            </a:r>
            <a:r>
              <a:rPr lang="de-DE" b="1" i="1" baseline="-25000" dirty="0" smtClean="0"/>
              <a:t>1</a:t>
            </a:r>
            <a:r>
              <a:rPr lang="de-DE" dirty="0" smtClean="0"/>
              <a:t>: </a:t>
            </a:r>
            <a:r>
              <a:rPr lang="el-GR" i="1" dirty="0" smtClean="0"/>
              <a:t>π</a:t>
            </a:r>
            <a:r>
              <a:rPr lang="de-DE" dirty="0" smtClean="0"/>
              <a:t>(Frau) ≠ </a:t>
            </a:r>
            <a:r>
              <a:rPr lang="el-GR" i="1" dirty="0" smtClean="0"/>
              <a:t>π</a:t>
            </a:r>
            <a:r>
              <a:rPr lang="de-DE" dirty="0" smtClean="0"/>
              <a:t>(Mann) </a:t>
            </a:r>
            <a:endParaRPr lang="el-GR" dirty="0" smtClean="0"/>
          </a:p>
          <a:p>
            <a:pPr>
              <a:spcBef>
                <a:spcPct val="50000"/>
              </a:spcBef>
              <a:tabLst>
                <a:tab pos="450850" algn="l"/>
                <a:tab pos="2697163" algn="l"/>
              </a:tabLst>
            </a:pPr>
            <a:endParaRPr lang="el-GR" dirty="0" smtClean="0"/>
          </a:p>
          <a:p>
            <a:pPr>
              <a:spcBef>
                <a:spcPct val="50000"/>
              </a:spcBef>
              <a:buNone/>
              <a:tabLst>
                <a:tab pos="450850" algn="l"/>
                <a:tab pos="2697163" algn="l"/>
              </a:tabLst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56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  <a:noFill/>
        </p:spPr>
        <p:txBody>
          <a:bodyPr/>
          <a:lstStyle/>
          <a:p>
            <a:r>
              <a:rPr lang="de-DE" dirty="0" smtClean="0"/>
              <a:t>Der </a:t>
            </a:r>
            <a:r>
              <a:rPr lang="el-GR" dirty="0" smtClean="0"/>
              <a:t>χ² -</a:t>
            </a:r>
            <a:r>
              <a:rPr lang="de-DE" dirty="0" smtClean="0"/>
              <a:t>Test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214282" y="1111257"/>
            <a:ext cx="8643998" cy="5126055"/>
          </a:xfrm>
        </p:spPr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  <a:tabLst>
                <a:tab pos="2697163" algn="l"/>
              </a:tabLst>
            </a:pPr>
            <a:r>
              <a:rPr lang="de-DE" b="1" i="1" dirty="0" smtClean="0"/>
              <a:t>Schritt 1</a:t>
            </a:r>
            <a:r>
              <a:rPr lang="de-DE" dirty="0" smtClean="0"/>
              <a:t>: </a:t>
            </a:r>
          </a:p>
          <a:p>
            <a:pPr marL="355600" indent="-355600">
              <a:spcBef>
                <a:spcPct val="50000"/>
              </a:spcBef>
              <a:tabLst>
                <a:tab pos="2697163" algn="l"/>
              </a:tabLst>
            </a:pPr>
            <a:r>
              <a:rPr lang="de-DE" dirty="0" smtClean="0"/>
              <a:t>Zunächst werden die nach der </a:t>
            </a:r>
            <a:r>
              <a:rPr lang="de-DE" b="1" i="1" dirty="0" smtClean="0"/>
              <a:t>H</a:t>
            </a:r>
            <a:r>
              <a:rPr lang="de-DE" b="1" i="1" baseline="-25000" dirty="0" smtClean="0"/>
              <a:t>0</a:t>
            </a:r>
            <a:r>
              <a:rPr lang="de-DE" dirty="0" smtClean="0"/>
              <a:t> zu erwarteten Häufigkeiten berechnet:</a:t>
            </a:r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i="1" dirty="0" smtClean="0"/>
              <a:t>Beobachtet: N</a:t>
            </a:r>
            <a:r>
              <a:rPr lang="de-DE" i="1" baseline="-25000" dirty="0" smtClean="0"/>
              <a:t>F</a:t>
            </a:r>
            <a:r>
              <a:rPr lang="de-DE" i="1" dirty="0" smtClean="0"/>
              <a:t> = 56; N</a:t>
            </a:r>
            <a:r>
              <a:rPr lang="de-DE" i="1" baseline="-25000" dirty="0" smtClean="0"/>
              <a:t>M</a:t>
            </a:r>
            <a:r>
              <a:rPr lang="de-DE" i="1" dirty="0" smtClean="0"/>
              <a:t>=20</a:t>
            </a:r>
            <a:endParaRPr lang="el-GR" i="1" dirty="0" smtClean="0"/>
          </a:p>
          <a:p>
            <a:pPr>
              <a:spcBef>
                <a:spcPct val="50000"/>
              </a:spcBef>
              <a:tabLst>
                <a:tab pos="450850" algn="l"/>
                <a:tab pos="2697163" algn="l"/>
              </a:tabLst>
            </a:pPr>
            <a:r>
              <a:rPr lang="de-DE" i="1" dirty="0" smtClean="0"/>
              <a:t>Erwartet</a:t>
            </a:r>
            <a:r>
              <a:rPr lang="de-DE" dirty="0" smtClean="0"/>
              <a:t>: ???</a:t>
            </a:r>
          </a:p>
          <a:p>
            <a:pPr lvl="1">
              <a:tabLst>
                <a:tab pos="450850" algn="l"/>
                <a:tab pos="2697163" algn="l"/>
              </a:tabLst>
            </a:pPr>
            <a:r>
              <a:rPr lang="de-DE" dirty="0" smtClean="0"/>
              <a:t>Gesamtzahl: 76</a:t>
            </a:r>
          </a:p>
          <a:p>
            <a:pPr lvl="1">
              <a:tabLst>
                <a:tab pos="450850" algn="l"/>
                <a:tab pos="2697163" algn="l"/>
              </a:tabLst>
            </a:pPr>
            <a:r>
              <a:rPr lang="de-DE" dirty="0" smtClean="0"/>
              <a:t>Bei einer Gleichverteilung wären also 38 Männer und 38 Frauen zu erwarten.</a:t>
            </a:r>
          </a:p>
          <a:p>
            <a:pPr>
              <a:spcBef>
                <a:spcPct val="50000"/>
              </a:spcBef>
              <a:tabLst>
                <a:tab pos="450850" algn="l"/>
                <a:tab pos="2697163" algn="l"/>
              </a:tabLst>
            </a:pPr>
            <a:endParaRPr lang="el-GR" dirty="0" smtClean="0"/>
          </a:p>
          <a:p>
            <a:pPr>
              <a:spcBef>
                <a:spcPct val="50000"/>
              </a:spcBef>
              <a:tabLst>
                <a:tab pos="450850" algn="l"/>
                <a:tab pos="2697163" algn="l"/>
              </a:tabLst>
            </a:pPr>
            <a:endParaRPr lang="el-GR" dirty="0" smtClean="0"/>
          </a:p>
          <a:p>
            <a:pPr>
              <a:spcBef>
                <a:spcPct val="50000"/>
              </a:spcBef>
              <a:buNone/>
              <a:tabLst>
                <a:tab pos="450850" algn="l"/>
                <a:tab pos="2697163" algn="l"/>
              </a:tabLst>
            </a:pPr>
            <a:endParaRPr lang="el-GR" dirty="0"/>
          </a:p>
        </p:txBody>
      </p:sp>
      <p:sp>
        <p:nvSpPr>
          <p:cNvPr id="8" name="Rechteck 7"/>
          <p:cNvSpPr/>
          <p:nvPr/>
        </p:nvSpPr>
        <p:spPr>
          <a:xfrm>
            <a:off x="5796136" y="4323483"/>
            <a:ext cx="357190" cy="2143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812360" y="4330252"/>
            <a:ext cx="357190" cy="2238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721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  <a:noFill/>
        </p:spPr>
        <p:txBody>
          <a:bodyPr/>
          <a:lstStyle/>
          <a:p>
            <a:r>
              <a:rPr lang="de-DE" dirty="0" smtClean="0"/>
              <a:t>Der </a:t>
            </a:r>
            <a:r>
              <a:rPr lang="el-GR" dirty="0" smtClean="0"/>
              <a:t>χ² -</a:t>
            </a:r>
            <a:r>
              <a:rPr lang="de-DE" dirty="0" smtClean="0"/>
              <a:t>Test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214282" y="1111257"/>
            <a:ext cx="8643998" cy="5126055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FontTx/>
              <a:buNone/>
              <a:tabLst>
                <a:tab pos="2697163" algn="l"/>
              </a:tabLst>
            </a:pPr>
            <a:r>
              <a:rPr lang="de-DE" b="1" i="1" dirty="0" smtClean="0"/>
              <a:t>Schritt 2</a:t>
            </a:r>
            <a:r>
              <a:rPr lang="de-DE" dirty="0" smtClean="0"/>
              <a:t>:</a:t>
            </a:r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dirty="0" smtClean="0"/>
              <a:t> Nun wird der (empirische) </a:t>
            </a:r>
            <a:r>
              <a:rPr lang="el-GR" dirty="0" smtClean="0"/>
              <a:t>χ</a:t>
            </a:r>
            <a:r>
              <a:rPr lang="de-DE" dirty="0" smtClean="0"/>
              <a:t>²-Wert berechnet:</a:t>
            </a:r>
          </a:p>
          <a:p>
            <a:pPr>
              <a:spcBef>
                <a:spcPct val="50000"/>
              </a:spcBef>
              <a:buFontTx/>
              <a:buNone/>
              <a:tabLst>
                <a:tab pos="2697163" algn="l"/>
              </a:tabLst>
            </a:pPr>
            <a:endParaRPr lang="de-DE" dirty="0" smtClean="0"/>
          </a:p>
          <a:p>
            <a:pPr>
              <a:spcBef>
                <a:spcPct val="50000"/>
              </a:spcBef>
              <a:buFontTx/>
              <a:buNone/>
              <a:tabLst>
                <a:tab pos="2697163" algn="l"/>
              </a:tabLst>
            </a:pPr>
            <a:endParaRPr lang="de-DE" dirty="0" smtClean="0"/>
          </a:p>
          <a:p>
            <a:pPr>
              <a:spcBef>
                <a:spcPct val="50000"/>
              </a:spcBef>
              <a:buFontTx/>
              <a:buNone/>
              <a:tabLst>
                <a:tab pos="2697163" algn="l"/>
              </a:tabLst>
            </a:pPr>
            <a:endParaRPr lang="de-DE" dirty="0" smtClean="0"/>
          </a:p>
          <a:p>
            <a:pPr marL="173038" indent="-173038">
              <a:spcBef>
                <a:spcPct val="10000"/>
              </a:spcBef>
              <a:buFontTx/>
              <a:buNone/>
              <a:tabLst>
                <a:tab pos="993775" algn="l"/>
                <a:tab pos="2697163" algn="l"/>
              </a:tabLst>
            </a:pPr>
            <a:r>
              <a:rPr lang="de-DE" dirty="0" smtClean="0"/>
              <a:t>mit:</a:t>
            </a:r>
          </a:p>
          <a:p>
            <a:pPr marL="173038" indent="-173038">
              <a:spcBef>
                <a:spcPct val="10000"/>
              </a:spcBef>
              <a:tabLst>
                <a:tab pos="993775" algn="l"/>
                <a:tab pos="2697163" algn="l"/>
              </a:tabLst>
            </a:pPr>
            <a:r>
              <a:rPr lang="de-DE" dirty="0" smtClean="0"/>
              <a:t> </a:t>
            </a:r>
            <a:r>
              <a:rPr lang="de-DE" i="1" dirty="0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de-DE" i="1" dirty="0" smtClean="0"/>
              <a:t>:</a:t>
            </a:r>
            <a:r>
              <a:rPr lang="de-DE" dirty="0" smtClean="0"/>
              <a:t> 	Anzahl der Stufen der beiden Variablen </a:t>
            </a:r>
          </a:p>
          <a:p>
            <a:pPr marL="173038" indent="-173038">
              <a:spcBef>
                <a:spcPct val="10000"/>
              </a:spcBef>
              <a:tabLst>
                <a:tab pos="993775" algn="l"/>
                <a:tab pos="2697163" algn="l"/>
              </a:tabLst>
            </a:pPr>
            <a:r>
              <a:rPr lang="de-DE" i="1" dirty="0" err="1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de-DE" i="1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b,i</a:t>
            </a:r>
            <a:r>
              <a:rPr lang="de-DE" dirty="0" smtClean="0"/>
              <a:t>:	Beobachtete Häufigkeit in der Zelle (i) 	</a:t>
            </a:r>
          </a:p>
          <a:p>
            <a:pPr marL="173038" indent="-173038">
              <a:spcBef>
                <a:spcPct val="10000"/>
              </a:spcBef>
              <a:tabLst>
                <a:tab pos="993775" algn="l"/>
                <a:tab pos="2697163" algn="l"/>
              </a:tabLst>
            </a:pPr>
            <a:r>
              <a:rPr lang="de-DE" i="1" dirty="0" err="1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de-DE" i="1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e,i</a:t>
            </a:r>
            <a:r>
              <a:rPr lang="de-DE" dirty="0" smtClean="0"/>
              <a:t>:	Erwartete Häufigkeit in der Zelle (i) 	</a:t>
            </a:r>
          </a:p>
        </p:txBody>
      </p:sp>
      <p:graphicFrame>
        <p:nvGraphicFramePr>
          <p:cNvPr id="3041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93656"/>
              </p:ext>
            </p:extLst>
          </p:nvPr>
        </p:nvGraphicFramePr>
        <p:xfrm>
          <a:off x="323528" y="2550939"/>
          <a:ext cx="3938588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9" name="Formel" r:id="rId3" imgW="1473120" imgH="495000" progId="Equation.3">
                  <p:embed/>
                </p:oleObj>
              </mc:Choice>
              <mc:Fallback>
                <p:oleObj name="Formel" r:id="rId3" imgW="147312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550939"/>
                        <a:ext cx="3938588" cy="1330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697398"/>
              </p:ext>
            </p:extLst>
          </p:nvPr>
        </p:nvGraphicFramePr>
        <p:xfrm>
          <a:off x="4572000" y="2348880"/>
          <a:ext cx="4430867" cy="1676400"/>
        </p:xfrm>
        <a:graphic>
          <a:graphicData uri="http://schemas.openxmlformats.org/drawingml/2006/table">
            <a:tbl>
              <a:tblPr/>
              <a:tblGrid>
                <a:gridCol w="1388018"/>
                <a:gridCol w="1420294"/>
                <a:gridCol w="1414275"/>
                <a:gridCol w="208280"/>
              </a:tblGrid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Merkmal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Auspr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...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Auspr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de-DE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</a:t>
                      </a:r>
                      <a:endParaRPr kumimoji="0" lang="de-DE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Beobachtet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</a:t>
                      </a:r>
                      <a:r>
                        <a:rPr kumimoji="0" lang="de-DE" sz="1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b,1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</a:t>
                      </a:r>
                      <a:r>
                        <a:rPr kumimoji="0" lang="de-DE" sz="16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b,k</a:t>
                      </a:r>
                      <a:endParaRPr kumimoji="0" lang="de-DE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Erwartet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</a:t>
                      </a:r>
                      <a:r>
                        <a:rPr kumimoji="0" lang="de-DE" sz="16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</a:t>
                      </a:r>
                      <a:r>
                        <a:rPr kumimoji="0" lang="de-DE" sz="16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e,k</a:t>
                      </a:r>
                      <a:endParaRPr kumimoji="0" lang="de-DE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3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Unterschiedshypothesen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>
                <a:solidFill>
                  <a:srgbClr val="0E17FF"/>
                </a:solidFill>
              </a:rPr>
              <a:t>Sind Frauen ängstlicher als Männer</a:t>
            </a:r>
            <a:r>
              <a:rPr lang="de-DE" sz="2400" dirty="0" smtClean="0">
                <a:solidFill>
                  <a:srgbClr val="0E17FF"/>
                </a:solidFill>
              </a:rPr>
              <a:t>?</a:t>
            </a:r>
          </a:p>
          <a:p>
            <a:pPr lvl="1"/>
            <a:r>
              <a:rPr lang="de-DE" sz="2000" dirty="0"/>
              <a:t>Unterscheiden sich die Mittelwerte von zwei Gruppen</a:t>
            </a:r>
            <a:r>
              <a:rPr lang="de-DE" sz="2000" dirty="0" smtClean="0"/>
              <a:t>?</a:t>
            </a:r>
          </a:p>
          <a:p>
            <a:pPr lvl="1"/>
            <a:r>
              <a:rPr lang="de-DE" sz="2000" dirty="0" smtClean="0"/>
              <a:t>Unabhängige Stichproben</a:t>
            </a:r>
            <a:endParaRPr lang="de-DE" sz="2000" dirty="0"/>
          </a:p>
          <a:p>
            <a:r>
              <a:rPr lang="de-DE" sz="2400" dirty="0">
                <a:solidFill>
                  <a:srgbClr val="0E17FF"/>
                </a:solidFill>
              </a:rPr>
              <a:t>Ist der Mittelwert der Ängstlichkeit nach einer Therapie größer als vor der </a:t>
            </a:r>
            <a:r>
              <a:rPr lang="de-DE" sz="2400" dirty="0" smtClean="0">
                <a:solidFill>
                  <a:srgbClr val="0E17FF"/>
                </a:solidFill>
              </a:rPr>
              <a:t>Therapie?</a:t>
            </a:r>
          </a:p>
          <a:p>
            <a:pPr lvl="1"/>
            <a:r>
              <a:rPr lang="de-DE" sz="2000" dirty="0"/>
              <a:t>Unterscheidet sich der Mittelwert einer Stichprobe zu zwei Messzeitpunkten</a:t>
            </a:r>
            <a:r>
              <a:rPr lang="de-DE" sz="2000" dirty="0" smtClean="0"/>
              <a:t>?</a:t>
            </a:r>
          </a:p>
          <a:p>
            <a:pPr lvl="1"/>
            <a:r>
              <a:rPr lang="de-DE" sz="2000" dirty="0" smtClean="0"/>
              <a:t>Abhängige Stichproben</a:t>
            </a:r>
          </a:p>
          <a:p>
            <a:r>
              <a:rPr lang="de-DE" sz="2200" dirty="0">
                <a:solidFill>
                  <a:srgbClr val="0E17FF"/>
                </a:solidFill>
              </a:rPr>
              <a:t>Liegt der mittlere IQ einer Gruppe über 100?</a:t>
            </a:r>
          </a:p>
          <a:p>
            <a:pPr lvl="1"/>
            <a:r>
              <a:rPr lang="de-DE" sz="2000" dirty="0" smtClean="0"/>
              <a:t>Unterscheidet </a:t>
            </a:r>
            <a:r>
              <a:rPr lang="de-DE" sz="2000" dirty="0"/>
              <a:t>sich der Mittelwert einer Gruppe von einem vorgegeben Wert</a:t>
            </a:r>
            <a:r>
              <a:rPr lang="de-DE" sz="2000" dirty="0" smtClean="0"/>
              <a:t>?</a:t>
            </a:r>
          </a:p>
          <a:p>
            <a:pPr lvl="1"/>
            <a:r>
              <a:rPr lang="de-DE" sz="2000" dirty="0" smtClean="0"/>
              <a:t>Test bzgl. Gruppe</a:t>
            </a:r>
            <a:endParaRPr lang="de-DE" sz="2000" dirty="0"/>
          </a:p>
          <a:p>
            <a:pPr lvl="1"/>
            <a:endParaRPr lang="de-DE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57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 dirty="0" smtClean="0"/>
              <a:t>Der </a:t>
            </a:r>
            <a:r>
              <a:rPr lang="el-GR" dirty="0" smtClean="0"/>
              <a:t>χ² -</a:t>
            </a:r>
            <a:r>
              <a:rPr lang="de-DE" dirty="0" smtClean="0"/>
              <a:t>Test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5126055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tabLst>
                <a:tab pos="450850" algn="l"/>
                <a:tab pos="2697163" algn="l"/>
              </a:tabLst>
            </a:pPr>
            <a:endParaRPr lang="el-GR" dirty="0" smtClean="0"/>
          </a:p>
          <a:p>
            <a:pPr>
              <a:spcBef>
                <a:spcPct val="50000"/>
              </a:spcBef>
              <a:tabLst>
                <a:tab pos="450850" algn="l"/>
                <a:tab pos="2697163" algn="l"/>
              </a:tabLst>
            </a:pPr>
            <a:endParaRPr lang="el-GR" dirty="0" smtClean="0"/>
          </a:p>
          <a:p>
            <a:pPr>
              <a:spcBef>
                <a:spcPct val="50000"/>
              </a:spcBef>
              <a:buNone/>
              <a:tabLst>
                <a:tab pos="450850" algn="l"/>
                <a:tab pos="2697163" algn="l"/>
              </a:tabLst>
            </a:pPr>
            <a:endParaRPr lang="el-GR" dirty="0"/>
          </a:p>
        </p:txBody>
      </p:sp>
      <p:graphicFrame>
        <p:nvGraphicFramePr>
          <p:cNvPr id="6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09594"/>
              </p:ext>
            </p:extLst>
          </p:nvPr>
        </p:nvGraphicFramePr>
        <p:xfrm>
          <a:off x="285720" y="1500174"/>
          <a:ext cx="4214843" cy="1676400"/>
        </p:xfrm>
        <a:graphic>
          <a:graphicData uri="http://schemas.openxmlformats.org/drawingml/2006/table">
            <a:tbl>
              <a:tblPr/>
              <a:tblGrid>
                <a:gridCol w="1320346"/>
                <a:gridCol w="1124262"/>
                <a:gridCol w="1078164"/>
                <a:gridCol w="692071"/>
              </a:tblGrid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Geschlecht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Frau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Beobachtet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Erwartet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5156" name="Object 4"/>
          <p:cNvGraphicFramePr>
            <a:graphicFrameLocks noChangeAspect="1"/>
          </p:cNvGraphicFramePr>
          <p:nvPr/>
        </p:nvGraphicFramePr>
        <p:xfrm>
          <a:off x="357158" y="4857760"/>
          <a:ext cx="7404117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9" name="Formel" r:id="rId3" imgW="4063680" imgH="431640" progId="Equation.3">
                  <p:embed/>
                </p:oleObj>
              </mc:Choice>
              <mc:Fallback>
                <p:oleObj name="Formel" r:id="rId3" imgW="4063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4857760"/>
                        <a:ext cx="7404117" cy="825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57" name="Object 5"/>
          <p:cNvGraphicFramePr>
            <a:graphicFrameLocks noChangeAspect="1"/>
          </p:cNvGraphicFramePr>
          <p:nvPr/>
        </p:nvGraphicFramePr>
        <p:xfrm>
          <a:off x="428596" y="3407721"/>
          <a:ext cx="3367084" cy="1137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0" name="Formel" r:id="rId5" imgW="1473120" imgH="495000" progId="Equation.3">
                  <p:embed/>
                </p:oleObj>
              </mc:Choice>
              <mc:Fallback>
                <p:oleObj name="Formel" r:id="rId5" imgW="147312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3407721"/>
                        <a:ext cx="3367084" cy="11372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535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  <a:noFill/>
        </p:spPr>
        <p:txBody>
          <a:bodyPr/>
          <a:lstStyle/>
          <a:p>
            <a:r>
              <a:rPr lang="de-DE" dirty="0" smtClean="0"/>
              <a:t>Der </a:t>
            </a:r>
            <a:r>
              <a:rPr lang="el-GR" dirty="0" smtClean="0"/>
              <a:t>χ² -</a:t>
            </a:r>
            <a:r>
              <a:rPr lang="de-DE" dirty="0" smtClean="0"/>
              <a:t>Test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214282" y="1111257"/>
            <a:ext cx="8643998" cy="5126055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b="1" i="1" dirty="0" smtClean="0"/>
              <a:t>Schritt 3</a:t>
            </a:r>
            <a:r>
              <a:rPr lang="de-DE" dirty="0" smtClean="0"/>
              <a:t>: Vergleich des empirischen </a:t>
            </a:r>
            <a:r>
              <a:rPr lang="el-GR" dirty="0" smtClean="0"/>
              <a:t>χ</a:t>
            </a:r>
            <a:r>
              <a:rPr lang="de-DE" dirty="0" smtClean="0"/>
              <a:t>²-Werts mit dem kritischen </a:t>
            </a:r>
            <a:r>
              <a:rPr lang="el-GR" dirty="0" smtClean="0"/>
              <a:t>χ</a:t>
            </a:r>
            <a:r>
              <a:rPr lang="de-DE" dirty="0" smtClean="0"/>
              <a:t>²-Wert.</a:t>
            </a:r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dirty="0" smtClean="0"/>
              <a:t>Der kritische </a:t>
            </a:r>
            <a:r>
              <a:rPr lang="el-GR" dirty="0" smtClean="0"/>
              <a:t>χ</a:t>
            </a:r>
            <a:r>
              <a:rPr lang="de-DE" dirty="0" smtClean="0"/>
              <a:t>²-Wert wird in Abhängigkeit von den Freiheitsgraden und dem gewählten </a:t>
            </a:r>
            <a:r>
              <a:rPr lang="el-GR" i="1" dirty="0" smtClean="0"/>
              <a:t>α</a:t>
            </a:r>
            <a:r>
              <a:rPr lang="de-DE" i="1" dirty="0" smtClean="0"/>
              <a:t>-Niveau</a:t>
            </a:r>
            <a:r>
              <a:rPr lang="de-DE" dirty="0" smtClean="0"/>
              <a:t> aus einer Tabelle zur </a:t>
            </a:r>
            <a:r>
              <a:rPr lang="el-GR" i="1" dirty="0" smtClean="0"/>
              <a:t>χ</a:t>
            </a:r>
            <a:r>
              <a:rPr lang="de-DE" i="1" dirty="0" smtClean="0"/>
              <a:t>²-Verteilung </a:t>
            </a:r>
            <a:r>
              <a:rPr lang="de-DE" dirty="0" smtClean="0"/>
              <a:t>abgelesen</a:t>
            </a:r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dirty="0" smtClean="0"/>
              <a:t>Für </a:t>
            </a:r>
            <a:r>
              <a:rPr lang="el-GR" dirty="0" smtClean="0"/>
              <a:t>α</a:t>
            </a:r>
            <a:r>
              <a:rPr lang="de-DE" dirty="0" smtClean="0"/>
              <a:t>=.05 ergibt sich bei </a:t>
            </a:r>
            <a:r>
              <a:rPr lang="de-DE" i="1" dirty="0" err="1" smtClean="0"/>
              <a:t>df</a:t>
            </a:r>
            <a:r>
              <a:rPr lang="de-DE" i="1" dirty="0" smtClean="0"/>
              <a:t>=1</a:t>
            </a:r>
            <a:r>
              <a:rPr lang="de-DE" dirty="0" smtClean="0"/>
              <a:t>:</a:t>
            </a:r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endParaRPr lang="de-DE" dirty="0" smtClean="0"/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endParaRPr lang="de-DE" dirty="0" smtClean="0"/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dirty="0" smtClean="0">
                <a:sym typeface="Wingdings" pitchFamily="2" charset="2"/>
              </a:rPr>
              <a:t>Die </a:t>
            </a:r>
            <a:r>
              <a:rPr lang="de-DE" b="1" i="1" dirty="0" smtClean="0">
                <a:sym typeface="Wingdings" pitchFamily="2" charset="2"/>
              </a:rPr>
              <a:t>H</a:t>
            </a:r>
            <a:r>
              <a:rPr lang="de-DE" b="1" i="1" baseline="-25000" dirty="0" smtClean="0">
                <a:sym typeface="Wingdings" pitchFamily="2" charset="2"/>
              </a:rPr>
              <a:t>0</a:t>
            </a:r>
            <a:r>
              <a:rPr lang="de-DE" dirty="0" smtClean="0">
                <a:sym typeface="Wingdings" pitchFamily="2" charset="2"/>
              </a:rPr>
              <a:t> muss verworfen werden; folglich kann ein Unterschied nachgewiesen werden.</a:t>
            </a:r>
            <a:endParaRPr lang="el-GR" dirty="0"/>
          </a:p>
        </p:txBody>
      </p:sp>
      <p:graphicFrame>
        <p:nvGraphicFramePr>
          <p:cNvPr id="306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114165"/>
              </p:ext>
            </p:extLst>
          </p:nvPr>
        </p:nvGraphicFramePr>
        <p:xfrm>
          <a:off x="881063" y="4115221"/>
          <a:ext cx="1497012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7" name="Formel" r:id="rId3" imgW="787320" imgH="507960" progId="Equation.3">
                  <p:embed/>
                </p:oleObj>
              </mc:Choice>
              <mc:Fallback>
                <p:oleObj name="Formel" r:id="rId3" imgW="7873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3" y="4115221"/>
                        <a:ext cx="1497012" cy="969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707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  <a:noFill/>
        </p:spPr>
        <p:txBody>
          <a:bodyPr/>
          <a:lstStyle/>
          <a:p>
            <a:r>
              <a:rPr lang="de-DE" dirty="0" smtClean="0"/>
              <a:t>Der </a:t>
            </a:r>
            <a:r>
              <a:rPr lang="el-GR" dirty="0" smtClean="0"/>
              <a:t>χ² -</a:t>
            </a:r>
            <a:r>
              <a:rPr lang="de-DE" dirty="0" smtClean="0"/>
              <a:t>Test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214282" y="1111257"/>
            <a:ext cx="8643998" cy="5126055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FontTx/>
              <a:buNone/>
              <a:tabLst>
                <a:tab pos="450850" algn="l"/>
                <a:tab pos="2697163" algn="l"/>
              </a:tabLst>
            </a:pPr>
            <a:r>
              <a:rPr lang="el-GR" b="1" i="1" dirty="0" smtClean="0"/>
              <a:t>χ² -</a:t>
            </a:r>
            <a:r>
              <a:rPr lang="de-DE" b="1" i="1" dirty="0" smtClean="0"/>
              <a:t>Test – Beispiel 2</a:t>
            </a:r>
          </a:p>
          <a:p>
            <a:pPr>
              <a:spcBef>
                <a:spcPct val="50000"/>
              </a:spcBef>
              <a:buNone/>
              <a:tabLst>
                <a:tab pos="450850" algn="l"/>
                <a:tab pos="2697163" algn="l"/>
              </a:tabLst>
            </a:pPr>
            <a:endParaRPr lang="de-DE" dirty="0" smtClean="0"/>
          </a:p>
          <a:p>
            <a:pPr>
              <a:spcBef>
                <a:spcPct val="50000"/>
              </a:spcBef>
              <a:buNone/>
              <a:tabLst>
                <a:tab pos="450850" algn="l"/>
                <a:tab pos="2697163" algn="l"/>
              </a:tabLst>
            </a:pPr>
            <a:endParaRPr lang="de-DE" dirty="0" smtClean="0"/>
          </a:p>
          <a:p>
            <a:pPr>
              <a:spcBef>
                <a:spcPct val="50000"/>
              </a:spcBef>
              <a:buNone/>
              <a:tabLst>
                <a:tab pos="450850" algn="l"/>
                <a:tab pos="2697163" algn="l"/>
              </a:tabLst>
            </a:pPr>
            <a:endParaRPr lang="de-DE" dirty="0" smtClean="0"/>
          </a:p>
          <a:p>
            <a:pPr>
              <a:spcBef>
                <a:spcPct val="50000"/>
              </a:spcBef>
              <a:tabLst>
                <a:tab pos="450850" algn="l"/>
                <a:tab pos="2697163" algn="l"/>
              </a:tabLst>
            </a:pPr>
            <a:r>
              <a:rPr lang="de-DE" dirty="0" smtClean="0"/>
              <a:t>Frage: Ist die (relative) Häufigkeit hoher bzw. geringer Ängstlichkeit bei Männern und Frauen gleich?</a:t>
            </a:r>
          </a:p>
          <a:p>
            <a:pPr>
              <a:spcBef>
                <a:spcPct val="50000"/>
              </a:spcBef>
              <a:tabLst>
                <a:tab pos="450850" algn="l"/>
                <a:tab pos="2697163" algn="l"/>
              </a:tabLst>
            </a:pPr>
            <a:r>
              <a:rPr lang="de-DE" dirty="0" smtClean="0"/>
              <a:t>Statistische Hypothesen</a:t>
            </a:r>
          </a:p>
          <a:p>
            <a:pPr lvl="1">
              <a:tabLst>
                <a:tab pos="2697163" algn="l"/>
              </a:tabLst>
            </a:pPr>
            <a:r>
              <a:rPr lang="de-DE" b="1" i="1" dirty="0" smtClean="0"/>
              <a:t>H</a:t>
            </a:r>
            <a:r>
              <a:rPr lang="de-DE" b="1" i="1" baseline="-25000" dirty="0" smtClean="0"/>
              <a:t>0</a:t>
            </a:r>
            <a:r>
              <a:rPr lang="de-DE" dirty="0" smtClean="0"/>
              <a:t>: </a:t>
            </a:r>
            <a:r>
              <a:rPr lang="el-GR" i="1" dirty="0" smtClean="0"/>
              <a:t>π</a:t>
            </a:r>
            <a:r>
              <a:rPr lang="de-DE" dirty="0" smtClean="0"/>
              <a:t>(Angst | Frau) = </a:t>
            </a:r>
            <a:r>
              <a:rPr lang="el-GR" i="1" dirty="0" smtClean="0"/>
              <a:t>π</a:t>
            </a:r>
            <a:r>
              <a:rPr lang="de-DE" dirty="0" smtClean="0"/>
              <a:t>(Angst | Mann) </a:t>
            </a:r>
          </a:p>
          <a:p>
            <a:pPr lvl="1">
              <a:tabLst>
                <a:tab pos="2697163" algn="l"/>
              </a:tabLst>
            </a:pPr>
            <a:r>
              <a:rPr lang="de-DE" b="1" i="1" dirty="0" smtClean="0"/>
              <a:t>H</a:t>
            </a:r>
            <a:r>
              <a:rPr lang="de-DE" b="1" i="1" baseline="-25000" dirty="0" smtClean="0"/>
              <a:t>1</a:t>
            </a:r>
            <a:r>
              <a:rPr lang="de-DE" dirty="0" smtClean="0"/>
              <a:t>: </a:t>
            </a:r>
            <a:r>
              <a:rPr lang="el-GR" i="1" dirty="0" smtClean="0"/>
              <a:t>π</a:t>
            </a:r>
            <a:r>
              <a:rPr lang="de-DE" dirty="0" smtClean="0"/>
              <a:t>(Angst | Frau) ≠ </a:t>
            </a:r>
            <a:r>
              <a:rPr lang="el-GR" i="1" dirty="0" smtClean="0"/>
              <a:t>π</a:t>
            </a:r>
            <a:r>
              <a:rPr lang="de-DE" dirty="0" smtClean="0"/>
              <a:t>(Angst | Mann) </a:t>
            </a:r>
            <a:endParaRPr lang="el-GR" dirty="0" smtClean="0"/>
          </a:p>
          <a:p>
            <a:pPr>
              <a:spcBef>
                <a:spcPct val="50000"/>
              </a:spcBef>
              <a:tabLst>
                <a:tab pos="450850" algn="l"/>
                <a:tab pos="2697163" algn="l"/>
              </a:tabLst>
            </a:pPr>
            <a:endParaRPr lang="el-GR" dirty="0" smtClean="0"/>
          </a:p>
          <a:p>
            <a:pPr>
              <a:spcBef>
                <a:spcPct val="50000"/>
              </a:spcBef>
              <a:buNone/>
              <a:tabLst>
                <a:tab pos="450850" algn="l"/>
                <a:tab pos="2697163" algn="l"/>
              </a:tabLst>
            </a:pPr>
            <a:endParaRPr lang="el-GR" dirty="0"/>
          </a:p>
        </p:txBody>
      </p:sp>
      <p:graphicFrame>
        <p:nvGraphicFramePr>
          <p:cNvPr id="6" name="Group 44"/>
          <p:cNvGraphicFramePr>
            <a:graphicFrameLocks noGrp="1"/>
          </p:cNvGraphicFramePr>
          <p:nvPr>
            <p:extLst/>
          </p:nvPr>
        </p:nvGraphicFramePr>
        <p:xfrm>
          <a:off x="3419872" y="1340768"/>
          <a:ext cx="4824412" cy="1981200"/>
        </p:xfrm>
        <a:graphic>
          <a:graphicData uri="http://schemas.openxmlformats.org/drawingml/2006/table">
            <a:tbl>
              <a:tblPr/>
              <a:tblGrid>
                <a:gridCol w="1511300"/>
                <a:gridCol w="1584325"/>
                <a:gridCol w="936625"/>
                <a:gridCol w="792162"/>
              </a:tblGrid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Geschlecht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Angst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Frau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gering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hoch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20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  <a:noFill/>
        </p:spPr>
        <p:txBody>
          <a:bodyPr/>
          <a:lstStyle/>
          <a:p>
            <a:r>
              <a:rPr lang="de-DE" dirty="0" smtClean="0"/>
              <a:t>Der </a:t>
            </a:r>
            <a:r>
              <a:rPr lang="el-GR" dirty="0" smtClean="0"/>
              <a:t>χ² -</a:t>
            </a:r>
            <a:r>
              <a:rPr lang="de-DE" dirty="0" smtClean="0"/>
              <a:t>Test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5126055"/>
          </a:xfrm>
        </p:spPr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FontTx/>
              <a:buNone/>
              <a:tabLst>
                <a:tab pos="2697163" algn="l"/>
              </a:tabLst>
            </a:pPr>
            <a:r>
              <a:rPr lang="de-DE" b="1" i="1" dirty="0" smtClean="0"/>
              <a:t>Schritt 1</a:t>
            </a:r>
            <a:r>
              <a:rPr lang="de-DE" dirty="0" smtClean="0"/>
              <a:t>: Zunächst werden aus den Randsummen die nach der </a:t>
            </a:r>
            <a:r>
              <a:rPr lang="de-DE" b="1" i="1" dirty="0" smtClean="0"/>
              <a:t>H</a:t>
            </a:r>
            <a:r>
              <a:rPr lang="de-DE" b="1" i="1" baseline="-25000" dirty="0" smtClean="0"/>
              <a:t>0</a:t>
            </a:r>
            <a:r>
              <a:rPr lang="de-DE" dirty="0" smtClean="0"/>
              <a:t> zu erwarteten Häufigkeiten geschätzt:</a:t>
            </a:r>
          </a:p>
          <a:p>
            <a:pPr>
              <a:spcBef>
                <a:spcPct val="50000"/>
              </a:spcBef>
              <a:buFontTx/>
              <a:buNone/>
              <a:tabLst>
                <a:tab pos="2697163" algn="l"/>
              </a:tabLst>
            </a:pPr>
            <a:r>
              <a:rPr lang="de-DE" dirty="0" smtClean="0"/>
              <a:t>Beobachtet:</a:t>
            </a:r>
            <a:endParaRPr lang="el-GR" dirty="0" smtClean="0"/>
          </a:p>
          <a:p>
            <a:pPr>
              <a:spcBef>
                <a:spcPct val="50000"/>
              </a:spcBef>
              <a:buNone/>
              <a:tabLst>
                <a:tab pos="450850" algn="l"/>
                <a:tab pos="2697163" algn="l"/>
              </a:tabLst>
            </a:pPr>
            <a:endParaRPr lang="de-DE" dirty="0" smtClean="0"/>
          </a:p>
          <a:p>
            <a:pPr>
              <a:spcBef>
                <a:spcPct val="50000"/>
              </a:spcBef>
              <a:buNone/>
              <a:tabLst>
                <a:tab pos="450850" algn="l"/>
                <a:tab pos="2697163" algn="l"/>
              </a:tabLst>
            </a:pPr>
            <a:endParaRPr lang="de-DE" dirty="0" smtClean="0"/>
          </a:p>
          <a:p>
            <a:pPr>
              <a:spcBef>
                <a:spcPct val="50000"/>
              </a:spcBef>
              <a:buNone/>
              <a:tabLst>
                <a:tab pos="450850" algn="l"/>
                <a:tab pos="2697163" algn="l"/>
              </a:tabLst>
            </a:pPr>
            <a:endParaRPr lang="de-DE" dirty="0" smtClean="0"/>
          </a:p>
          <a:p>
            <a:pPr>
              <a:spcBef>
                <a:spcPct val="50000"/>
              </a:spcBef>
              <a:buNone/>
              <a:tabLst>
                <a:tab pos="450850" algn="l"/>
                <a:tab pos="2697163" algn="l"/>
              </a:tabLst>
            </a:pPr>
            <a:r>
              <a:rPr lang="de-DE" dirty="0" smtClean="0"/>
              <a:t>Erwartet:</a:t>
            </a:r>
          </a:p>
          <a:p>
            <a:pPr>
              <a:spcBef>
                <a:spcPct val="50000"/>
              </a:spcBef>
              <a:tabLst>
                <a:tab pos="450850" algn="l"/>
                <a:tab pos="2697163" algn="l"/>
              </a:tabLst>
            </a:pPr>
            <a:endParaRPr lang="el-GR" dirty="0" smtClean="0"/>
          </a:p>
          <a:p>
            <a:pPr>
              <a:spcBef>
                <a:spcPct val="50000"/>
              </a:spcBef>
              <a:tabLst>
                <a:tab pos="450850" algn="l"/>
                <a:tab pos="2697163" algn="l"/>
              </a:tabLst>
            </a:pPr>
            <a:endParaRPr lang="el-GR" dirty="0" smtClean="0"/>
          </a:p>
          <a:p>
            <a:pPr>
              <a:spcBef>
                <a:spcPct val="50000"/>
              </a:spcBef>
              <a:buNone/>
              <a:tabLst>
                <a:tab pos="450850" algn="l"/>
                <a:tab pos="2697163" algn="l"/>
              </a:tabLst>
            </a:pPr>
            <a:endParaRPr lang="el-GR" dirty="0"/>
          </a:p>
        </p:txBody>
      </p:sp>
      <p:graphicFrame>
        <p:nvGraphicFramePr>
          <p:cNvPr id="6" name="Group 44"/>
          <p:cNvGraphicFramePr>
            <a:graphicFrameLocks noGrp="1"/>
          </p:cNvGraphicFramePr>
          <p:nvPr/>
        </p:nvGraphicFramePr>
        <p:xfrm>
          <a:off x="2000232" y="2038352"/>
          <a:ext cx="3571900" cy="1676400"/>
        </p:xfrm>
        <a:graphic>
          <a:graphicData uri="http://schemas.openxmlformats.org/drawingml/2006/table">
            <a:tbl>
              <a:tblPr/>
              <a:tblGrid>
                <a:gridCol w="1118937"/>
                <a:gridCol w="952764"/>
                <a:gridCol w="913698"/>
                <a:gridCol w="586501"/>
              </a:tblGrid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Geschlecht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Angst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Frau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gering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hoch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3106" name="Object 2"/>
          <p:cNvGraphicFramePr>
            <a:graphicFrameLocks noChangeAspect="1"/>
          </p:cNvGraphicFramePr>
          <p:nvPr/>
        </p:nvGraphicFramePr>
        <p:xfrm>
          <a:off x="5976968" y="1855789"/>
          <a:ext cx="2952750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1" name="Formel" r:id="rId3" imgW="1384200" imgH="838080" progId="Equation.3">
                  <p:embed/>
                </p:oleObj>
              </mc:Choice>
              <mc:Fallback>
                <p:oleObj name="Formel" r:id="rId3" imgW="138420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6968" y="1855789"/>
                        <a:ext cx="2952750" cy="1787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Group 44"/>
          <p:cNvGraphicFramePr>
            <a:graphicFrameLocks noGrp="1"/>
          </p:cNvGraphicFramePr>
          <p:nvPr/>
        </p:nvGraphicFramePr>
        <p:xfrm>
          <a:off x="1928794" y="4214818"/>
          <a:ext cx="3571900" cy="1676400"/>
        </p:xfrm>
        <a:graphic>
          <a:graphicData uri="http://schemas.openxmlformats.org/drawingml/2006/table">
            <a:tbl>
              <a:tblPr/>
              <a:tblGrid>
                <a:gridCol w="1118937"/>
                <a:gridCol w="952764"/>
                <a:gridCol w="913698"/>
                <a:gridCol w="586501"/>
              </a:tblGrid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Geschlecht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Angst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Frau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gering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hoch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4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  <a:noFill/>
        </p:spPr>
        <p:txBody>
          <a:bodyPr/>
          <a:lstStyle/>
          <a:p>
            <a:r>
              <a:rPr lang="de-DE" dirty="0" smtClean="0"/>
              <a:t>Der </a:t>
            </a:r>
            <a:r>
              <a:rPr lang="el-GR" dirty="0" smtClean="0"/>
              <a:t>χ² -</a:t>
            </a:r>
            <a:r>
              <a:rPr lang="de-DE" dirty="0" smtClean="0"/>
              <a:t>Test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5126055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FontTx/>
              <a:buNone/>
              <a:tabLst>
                <a:tab pos="2697163" algn="l"/>
              </a:tabLst>
            </a:pPr>
            <a:r>
              <a:rPr lang="de-DE" b="1" i="1" dirty="0" smtClean="0"/>
              <a:t>Schritt 2</a:t>
            </a:r>
            <a:r>
              <a:rPr lang="de-DE" dirty="0" smtClean="0"/>
              <a:t>: Nun wird der (empirische) </a:t>
            </a:r>
            <a:r>
              <a:rPr lang="el-GR" dirty="0" smtClean="0"/>
              <a:t>χ</a:t>
            </a:r>
            <a:r>
              <a:rPr lang="de-DE" dirty="0" smtClean="0"/>
              <a:t>²-Wert berechnet:</a:t>
            </a:r>
          </a:p>
          <a:p>
            <a:pPr>
              <a:spcBef>
                <a:spcPct val="50000"/>
              </a:spcBef>
              <a:buFontTx/>
              <a:buNone/>
              <a:tabLst>
                <a:tab pos="2697163" algn="l"/>
              </a:tabLst>
            </a:pPr>
            <a:endParaRPr lang="de-DE" dirty="0" smtClean="0"/>
          </a:p>
          <a:p>
            <a:pPr>
              <a:spcBef>
                <a:spcPct val="50000"/>
              </a:spcBef>
              <a:buFontTx/>
              <a:buNone/>
              <a:tabLst>
                <a:tab pos="2697163" algn="l"/>
              </a:tabLst>
            </a:pPr>
            <a:endParaRPr lang="de-DE" dirty="0" smtClean="0"/>
          </a:p>
          <a:p>
            <a:pPr>
              <a:spcBef>
                <a:spcPct val="50000"/>
              </a:spcBef>
              <a:buFontTx/>
              <a:buNone/>
              <a:tabLst>
                <a:tab pos="2697163" algn="l"/>
              </a:tabLst>
            </a:pPr>
            <a:endParaRPr lang="de-DE" dirty="0" smtClean="0"/>
          </a:p>
          <a:p>
            <a:pPr marL="173038" indent="-173038">
              <a:spcBef>
                <a:spcPct val="10000"/>
              </a:spcBef>
              <a:buFontTx/>
              <a:buNone/>
              <a:tabLst>
                <a:tab pos="993775" algn="l"/>
                <a:tab pos="2697163" algn="l"/>
              </a:tabLst>
            </a:pPr>
            <a:r>
              <a:rPr lang="de-DE" dirty="0" smtClean="0"/>
              <a:t>mit:</a:t>
            </a:r>
          </a:p>
          <a:p>
            <a:pPr marL="173038" indent="-173038">
              <a:spcBef>
                <a:spcPct val="10000"/>
              </a:spcBef>
              <a:tabLst>
                <a:tab pos="993775" algn="l"/>
                <a:tab pos="2697163" algn="l"/>
              </a:tabLst>
            </a:pPr>
            <a:r>
              <a:rPr lang="de-DE" dirty="0" smtClean="0"/>
              <a:t> </a:t>
            </a:r>
            <a:r>
              <a:rPr lang="de-DE" i="1" dirty="0" smtClean="0"/>
              <a:t>k</a:t>
            </a:r>
            <a:r>
              <a:rPr lang="de-DE" dirty="0" smtClean="0"/>
              <a:t>, </a:t>
            </a:r>
            <a:r>
              <a:rPr lang="de-DE" i="1" dirty="0" smtClean="0"/>
              <a:t>l:</a:t>
            </a:r>
            <a:r>
              <a:rPr lang="de-DE" dirty="0" smtClean="0"/>
              <a:t> 	Anzahl der Stufen der beiden Variablen </a:t>
            </a:r>
          </a:p>
          <a:p>
            <a:pPr marL="173038" indent="-173038">
              <a:spcBef>
                <a:spcPct val="10000"/>
              </a:spcBef>
              <a:tabLst>
                <a:tab pos="993775" algn="l"/>
                <a:tab pos="2697163" algn="l"/>
              </a:tabLst>
            </a:pPr>
            <a:r>
              <a:rPr lang="de-DE" dirty="0" err="1" smtClean="0"/>
              <a:t>f</a:t>
            </a:r>
            <a:r>
              <a:rPr lang="de-DE" baseline="-25000" dirty="0" err="1" smtClean="0"/>
              <a:t>b</a:t>
            </a:r>
            <a:r>
              <a:rPr lang="de-DE" baseline="-25000" dirty="0" smtClean="0"/>
              <a:t>(</a:t>
            </a:r>
            <a:r>
              <a:rPr lang="de-DE" baseline="-25000" dirty="0" err="1" smtClean="0"/>
              <a:t>i,j</a:t>
            </a:r>
            <a:r>
              <a:rPr lang="de-DE" baseline="-25000" dirty="0" smtClean="0"/>
              <a:t>)</a:t>
            </a:r>
            <a:r>
              <a:rPr lang="de-DE" dirty="0" smtClean="0"/>
              <a:t>:	Beobachtete Häufigkeit in der Zelle (</a:t>
            </a:r>
            <a:r>
              <a:rPr lang="de-DE" dirty="0" err="1" smtClean="0"/>
              <a:t>i,j</a:t>
            </a:r>
            <a:r>
              <a:rPr lang="de-DE" dirty="0" smtClean="0"/>
              <a:t>) 	</a:t>
            </a:r>
          </a:p>
          <a:p>
            <a:pPr marL="173038" indent="-173038">
              <a:spcBef>
                <a:spcPct val="10000"/>
              </a:spcBef>
              <a:tabLst>
                <a:tab pos="993775" algn="l"/>
                <a:tab pos="2697163" algn="l"/>
              </a:tabLst>
            </a:pPr>
            <a:r>
              <a:rPr lang="de-DE" dirty="0" err="1" smtClean="0"/>
              <a:t>f</a:t>
            </a:r>
            <a:r>
              <a:rPr lang="de-DE" baseline="-25000" dirty="0" err="1" smtClean="0"/>
              <a:t>e</a:t>
            </a:r>
            <a:r>
              <a:rPr lang="de-DE" baseline="-25000" dirty="0" smtClean="0"/>
              <a:t>(</a:t>
            </a:r>
            <a:r>
              <a:rPr lang="de-DE" baseline="-25000" dirty="0" err="1" smtClean="0"/>
              <a:t>i,j</a:t>
            </a:r>
            <a:r>
              <a:rPr lang="de-DE" baseline="-25000" dirty="0" smtClean="0"/>
              <a:t>)</a:t>
            </a:r>
            <a:r>
              <a:rPr lang="de-DE" dirty="0" smtClean="0"/>
              <a:t>:	Erwartete Häufigkeit in der Zelle (</a:t>
            </a:r>
            <a:r>
              <a:rPr lang="de-DE" dirty="0" err="1" smtClean="0"/>
              <a:t>i,j</a:t>
            </a:r>
            <a:r>
              <a:rPr lang="de-DE" dirty="0" smtClean="0"/>
              <a:t>) 	</a:t>
            </a:r>
          </a:p>
          <a:p>
            <a:pPr>
              <a:spcBef>
                <a:spcPct val="50000"/>
              </a:spcBef>
              <a:buFontTx/>
              <a:buNone/>
              <a:tabLst>
                <a:tab pos="2697163" algn="l"/>
              </a:tabLst>
            </a:pPr>
            <a:endParaRPr lang="el-GR" dirty="0" smtClean="0"/>
          </a:p>
          <a:p>
            <a:pPr>
              <a:spcBef>
                <a:spcPct val="50000"/>
              </a:spcBef>
              <a:buNone/>
              <a:tabLst>
                <a:tab pos="450850" algn="l"/>
                <a:tab pos="2697163" algn="l"/>
              </a:tabLst>
            </a:pPr>
            <a:endParaRPr lang="el-GR" dirty="0" smtClean="0"/>
          </a:p>
          <a:p>
            <a:pPr>
              <a:spcBef>
                <a:spcPct val="50000"/>
              </a:spcBef>
              <a:tabLst>
                <a:tab pos="450850" algn="l"/>
                <a:tab pos="2697163" algn="l"/>
              </a:tabLst>
            </a:pPr>
            <a:endParaRPr lang="el-GR" dirty="0" smtClean="0"/>
          </a:p>
          <a:p>
            <a:pPr>
              <a:spcBef>
                <a:spcPct val="50000"/>
              </a:spcBef>
              <a:buNone/>
              <a:tabLst>
                <a:tab pos="450850" algn="l"/>
                <a:tab pos="2697163" algn="l"/>
              </a:tabLst>
            </a:pPr>
            <a:endParaRPr lang="el-GR" dirty="0"/>
          </a:p>
        </p:txBody>
      </p:sp>
      <p:graphicFrame>
        <p:nvGraphicFramePr>
          <p:cNvPr id="304131" name="Object 3"/>
          <p:cNvGraphicFramePr>
            <a:graphicFrameLocks noChangeAspect="1"/>
          </p:cNvGraphicFramePr>
          <p:nvPr/>
        </p:nvGraphicFramePr>
        <p:xfrm>
          <a:off x="714348" y="1714488"/>
          <a:ext cx="5772150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5" name="Formel" r:id="rId3" imgW="2158920" imgH="495000" progId="Equation.3">
                  <p:embed/>
                </p:oleObj>
              </mc:Choice>
              <mc:Fallback>
                <p:oleObj name="Formel" r:id="rId3" imgW="215892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1714488"/>
                        <a:ext cx="5772150" cy="1330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737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  <a:noFill/>
        </p:spPr>
        <p:txBody>
          <a:bodyPr/>
          <a:lstStyle/>
          <a:p>
            <a:r>
              <a:rPr lang="de-DE" dirty="0" smtClean="0"/>
              <a:t>Der </a:t>
            </a:r>
            <a:r>
              <a:rPr lang="el-GR" dirty="0" smtClean="0"/>
              <a:t>χ² -</a:t>
            </a:r>
            <a:r>
              <a:rPr lang="de-DE" dirty="0" smtClean="0"/>
              <a:t>Test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5126055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FontTx/>
              <a:buNone/>
              <a:tabLst>
                <a:tab pos="2697163" algn="l"/>
              </a:tabLst>
            </a:pPr>
            <a:r>
              <a:rPr lang="de-DE" dirty="0" smtClean="0"/>
              <a:t>	Beobachtet:				Erwartet:</a:t>
            </a:r>
          </a:p>
          <a:p>
            <a:pPr>
              <a:spcBef>
                <a:spcPct val="50000"/>
              </a:spcBef>
              <a:tabLst>
                <a:tab pos="450850" algn="l"/>
                <a:tab pos="2697163" algn="l"/>
              </a:tabLst>
            </a:pPr>
            <a:endParaRPr lang="el-GR" dirty="0" smtClean="0"/>
          </a:p>
          <a:p>
            <a:pPr>
              <a:spcBef>
                <a:spcPct val="50000"/>
              </a:spcBef>
              <a:tabLst>
                <a:tab pos="450850" algn="l"/>
                <a:tab pos="2697163" algn="l"/>
              </a:tabLst>
            </a:pPr>
            <a:endParaRPr lang="el-GR" dirty="0" smtClean="0"/>
          </a:p>
          <a:p>
            <a:pPr>
              <a:spcBef>
                <a:spcPct val="50000"/>
              </a:spcBef>
              <a:buNone/>
              <a:tabLst>
                <a:tab pos="450850" algn="l"/>
                <a:tab pos="2697163" algn="l"/>
              </a:tabLst>
            </a:pPr>
            <a:endParaRPr lang="el-GR" dirty="0"/>
          </a:p>
        </p:txBody>
      </p:sp>
      <p:graphicFrame>
        <p:nvGraphicFramePr>
          <p:cNvPr id="6" name="Group 44"/>
          <p:cNvGraphicFramePr>
            <a:graphicFrameLocks noGrp="1"/>
          </p:cNvGraphicFramePr>
          <p:nvPr/>
        </p:nvGraphicFramePr>
        <p:xfrm>
          <a:off x="285720" y="1500174"/>
          <a:ext cx="3571900" cy="1676400"/>
        </p:xfrm>
        <a:graphic>
          <a:graphicData uri="http://schemas.openxmlformats.org/drawingml/2006/table">
            <a:tbl>
              <a:tblPr/>
              <a:tblGrid>
                <a:gridCol w="1118937"/>
                <a:gridCol w="952764"/>
                <a:gridCol w="913698"/>
                <a:gridCol w="586501"/>
              </a:tblGrid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Geschlecht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Angst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Frau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gering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hoch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44"/>
          <p:cNvGraphicFramePr>
            <a:graphicFrameLocks noGrp="1"/>
          </p:cNvGraphicFramePr>
          <p:nvPr/>
        </p:nvGraphicFramePr>
        <p:xfrm>
          <a:off x="4357686" y="1500174"/>
          <a:ext cx="3571900" cy="1676400"/>
        </p:xfrm>
        <a:graphic>
          <a:graphicData uri="http://schemas.openxmlformats.org/drawingml/2006/table">
            <a:tbl>
              <a:tblPr/>
              <a:tblGrid>
                <a:gridCol w="1118937"/>
                <a:gridCol w="952764"/>
                <a:gridCol w="913698"/>
                <a:gridCol w="586501"/>
              </a:tblGrid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Geschlecht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Angst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Frau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gering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hoch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5155" name="Object 3"/>
          <p:cNvGraphicFramePr>
            <a:graphicFrameLocks noChangeAspect="1"/>
          </p:cNvGraphicFramePr>
          <p:nvPr/>
        </p:nvGraphicFramePr>
        <p:xfrm>
          <a:off x="357158" y="3500438"/>
          <a:ext cx="4103687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5" name="Formel" r:id="rId3" imgW="2158920" imgH="495000" progId="Equation.3">
                  <p:embed/>
                </p:oleObj>
              </mc:Choice>
              <mc:Fallback>
                <p:oleObj name="Formel" r:id="rId3" imgW="215892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3500438"/>
                        <a:ext cx="4103687" cy="946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56" name="Object 4"/>
          <p:cNvGraphicFramePr>
            <a:graphicFrameLocks noChangeAspect="1"/>
          </p:cNvGraphicFramePr>
          <p:nvPr/>
        </p:nvGraphicFramePr>
        <p:xfrm>
          <a:off x="357158" y="4652963"/>
          <a:ext cx="620395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6" name="Formel" r:id="rId5" imgW="3263760" imgH="634680" progId="Equation.3">
                  <p:embed/>
                </p:oleObj>
              </mc:Choice>
              <mc:Fallback>
                <p:oleObj name="Formel" r:id="rId5" imgW="32637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4652963"/>
                        <a:ext cx="6203950" cy="1212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072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  <a:noFill/>
        </p:spPr>
        <p:txBody>
          <a:bodyPr/>
          <a:lstStyle/>
          <a:p>
            <a:r>
              <a:rPr lang="de-DE" dirty="0" smtClean="0"/>
              <a:t>Der </a:t>
            </a:r>
            <a:r>
              <a:rPr lang="el-GR" dirty="0" smtClean="0"/>
              <a:t>χ² -</a:t>
            </a:r>
            <a:r>
              <a:rPr lang="de-DE" dirty="0" smtClean="0"/>
              <a:t>Test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5126055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b="1" i="1" dirty="0" smtClean="0"/>
              <a:t>Schritt 3</a:t>
            </a:r>
            <a:r>
              <a:rPr lang="de-DE" dirty="0" smtClean="0"/>
              <a:t>: Vergleich des empirischen </a:t>
            </a:r>
            <a:r>
              <a:rPr lang="el-GR" dirty="0" smtClean="0"/>
              <a:t>χ</a:t>
            </a:r>
            <a:r>
              <a:rPr lang="de-DE" dirty="0" smtClean="0"/>
              <a:t>²-Werts mit dem kritischen </a:t>
            </a:r>
            <a:r>
              <a:rPr lang="el-GR" dirty="0" smtClean="0"/>
              <a:t>χ</a:t>
            </a:r>
            <a:r>
              <a:rPr lang="de-DE" dirty="0" smtClean="0"/>
              <a:t>²-Wert.</a:t>
            </a:r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dirty="0" smtClean="0"/>
              <a:t>Der kritische </a:t>
            </a:r>
            <a:r>
              <a:rPr lang="el-GR" dirty="0" smtClean="0"/>
              <a:t>χ</a:t>
            </a:r>
            <a:r>
              <a:rPr lang="de-DE" dirty="0" smtClean="0"/>
              <a:t>²-Wert wird in Abhängigkeit von den Freiheits-graden und dem gewählten </a:t>
            </a:r>
            <a:r>
              <a:rPr lang="el-GR" i="1" dirty="0" smtClean="0"/>
              <a:t>α</a:t>
            </a:r>
            <a:r>
              <a:rPr lang="de-DE" i="1" dirty="0" smtClean="0"/>
              <a:t>-Niveau</a:t>
            </a:r>
            <a:r>
              <a:rPr lang="de-DE" dirty="0" smtClean="0"/>
              <a:t> aus einer Tabelle zur </a:t>
            </a:r>
            <a:r>
              <a:rPr lang="el-GR" i="1" dirty="0" smtClean="0"/>
              <a:t>χ</a:t>
            </a:r>
            <a:r>
              <a:rPr lang="de-DE" i="1" dirty="0" smtClean="0"/>
              <a:t>²-Verteilung </a:t>
            </a:r>
            <a:r>
              <a:rPr lang="de-DE" dirty="0" smtClean="0"/>
              <a:t>abgelesen (Leonhart, S.448f).</a:t>
            </a:r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dirty="0" smtClean="0"/>
              <a:t>Für </a:t>
            </a:r>
            <a:r>
              <a:rPr lang="el-GR" dirty="0" smtClean="0"/>
              <a:t>α</a:t>
            </a:r>
            <a:r>
              <a:rPr lang="de-DE" dirty="0" smtClean="0"/>
              <a:t>=.05 ergibt sich bei </a:t>
            </a:r>
            <a:r>
              <a:rPr lang="de-DE" i="1" dirty="0" err="1" smtClean="0"/>
              <a:t>df</a:t>
            </a:r>
            <a:r>
              <a:rPr lang="de-DE" i="1" dirty="0" smtClean="0"/>
              <a:t>=1</a:t>
            </a:r>
            <a:r>
              <a:rPr lang="de-DE" dirty="0" smtClean="0"/>
              <a:t>:</a:t>
            </a:r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endParaRPr lang="de-DE" dirty="0" smtClean="0"/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endParaRPr lang="de-DE" dirty="0" smtClean="0"/>
          </a:p>
          <a:p>
            <a:pPr>
              <a:spcBef>
                <a:spcPct val="50000"/>
              </a:spcBef>
              <a:tabLst>
                <a:tab pos="2697163" algn="l"/>
              </a:tabLst>
            </a:pPr>
            <a:r>
              <a:rPr lang="de-DE" dirty="0" smtClean="0">
                <a:sym typeface="Wingdings" pitchFamily="2" charset="2"/>
              </a:rPr>
              <a:t>Die </a:t>
            </a:r>
            <a:r>
              <a:rPr lang="de-DE" b="1" i="1" dirty="0" smtClean="0">
                <a:sym typeface="Wingdings" pitchFamily="2" charset="2"/>
              </a:rPr>
              <a:t>H</a:t>
            </a:r>
            <a:r>
              <a:rPr lang="de-DE" b="1" i="1" baseline="-25000" dirty="0" smtClean="0">
                <a:sym typeface="Wingdings" pitchFamily="2" charset="2"/>
              </a:rPr>
              <a:t>0</a:t>
            </a:r>
            <a:r>
              <a:rPr lang="de-DE" dirty="0" smtClean="0">
                <a:sym typeface="Wingdings" pitchFamily="2" charset="2"/>
              </a:rPr>
              <a:t> muss verworfen werden; folglich kann ein Unterschied nachgewiesen werden.</a:t>
            </a:r>
            <a:endParaRPr lang="el-GR" dirty="0"/>
          </a:p>
        </p:txBody>
      </p:sp>
      <p:graphicFrame>
        <p:nvGraphicFramePr>
          <p:cNvPr id="306179" name="Object 3"/>
          <p:cNvGraphicFramePr>
            <a:graphicFrameLocks noChangeAspect="1"/>
          </p:cNvGraphicFramePr>
          <p:nvPr>
            <p:extLst/>
          </p:nvPr>
        </p:nvGraphicFramePr>
        <p:xfrm>
          <a:off x="899592" y="3933056"/>
          <a:ext cx="1400175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3" name="Formel" r:id="rId3" imgW="736560" imgH="507960" progId="Equation.3">
                  <p:embed/>
                </p:oleObj>
              </mc:Choice>
              <mc:Fallback>
                <p:oleObj name="Formel" r:id="rId3" imgW="7365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933056"/>
                        <a:ext cx="1400175" cy="969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601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  <a:noFill/>
        </p:spPr>
        <p:txBody>
          <a:bodyPr/>
          <a:lstStyle/>
          <a:p>
            <a:r>
              <a:rPr lang="de-DE" dirty="0" smtClean="0"/>
              <a:t>Überblick weitere Verfahren: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214282" y="1000108"/>
            <a:ext cx="8643998" cy="5126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>
                <a:tab pos="2697163" algn="l"/>
              </a:tabLst>
              <a:defRPr/>
            </a:pPr>
            <a:endParaRPr kumimoji="0" lang="de-DE" sz="24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500174"/>
            <a:ext cx="8893175" cy="3197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051720" y="1516722"/>
            <a:ext cx="2072406" cy="369332"/>
          </a:xfrm>
          <a:prstGeom prst="rect">
            <a:avLst/>
          </a:prstGeom>
          <a:solidFill>
            <a:srgbClr val="C0C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Nominalskalen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5361" y="1516574"/>
            <a:ext cx="2072406" cy="369332"/>
          </a:xfrm>
          <a:prstGeom prst="rect">
            <a:avLst/>
          </a:prstGeom>
          <a:solidFill>
            <a:srgbClr val="C0C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Ordinalskalen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74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 smtClean="0"/>
              <a:t>Zusammenfassung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1111257"/>
            <a:ext cx="8786874" cy="5126055"/>
          </a:xfrm>
        </p:spPr>
        <p:txBody>
          <a:bodyPr>
            <a:noAutofit/>
          </a:bodyPr>
          <a:lstStyle/>
          <a:p>
            <a:pPr marL="358775" indent="-358775">
              <a:spcBef>
                <a:spcPct val="50000"/>
              </a:spcBef>
              <a:tabLst>
                <a:tab pos="2697163" algn="l"/>
              </a:tabLst>
            </a:pPr>
            <a:r>
              <a:rPr lang="de-DE" sz="2800" i="1" dirty="0" err="1" smtClean="0"/>
              <a:t>Nonparametrische</a:t>
            </a:r>
            <a:r>
              <a:rPr lang="de-DE" sz="2800" i="1" dirty="0" smtClean="0"/>
              <a:t> Testverfahren </a:t>
            </a:r>
            <a:r>
              <a:rPr lang="de-DE" sz="2800" dirty="0" smtClean="0"/>
              <a:t>können, wenn</a:t>
            </a:r>
          </a:p>
          <a:p>
            <a:pPr marL="857250" lvl="1" indent="-457200">
              <a:buFont typeface="+mj-lt"/>
              <a:buAutoNum type="alphaLcParenR"/>
              <a:tabLst>
                <a:tab pos="2697163" algn="l"/>
              </a:tabLst>
            </a:pPr>
            <a:r>
              <a:rPr lang="de-DE" dirty="0" smtClean="0"/>
              <a:t>die vorliegenden Daten kein Intervallskalenniveau aufweisen oder</a:t>
            </a:r>
          </a:p>
          <a:p>
            <a:pPr marL="857250" lvl="1" indent="-457200">
              <a:buFont typeface="+mj-lt"/>
              <a:buAutoNum type="alphaLcParenR"/>
              <a:tabLst>
                <a:tab pos="2697163" algn="l"/>
              </a:tabLst>
            </a:pPr>
            <a:r>
              <a:rPr lang="de-DE" dirty="0" smtClean="0"/>
              <a:t>die Normalverteilungsannahme der parametrischen Tests verletzt ist.</a:t>
            </a:r>
          </a:p>
          <a:p>
            <a:pPr marL="358775" indent="-358775">
              <a:spcBef>
                <a:spcPct val="50000"/>
              </a:spcBef>
              <a:tabLst>
                <a:tab pos="2697163" algn="l"/>
              </a:tabLst>
            </a:pPr>
            <a:r>
              <a:rPr lang="de-DE" sz="2800" dirty="0" smtClean="0"/>
              <a:t>Der </a:t>
            </a:r>
            <a:r>
              <a:rPr lang="el-GR" sz="2800" b="1" i="1" dirty="0" smtClean="0"/>
              <a:t>χ</a:t>
            </a:r>
            <a:r>
              <a:rPr lang="de-DE" sz="2800" b="1" i="1" dirty="0" smtClean="0"/>
              <a:t>²-Test </a:t>
            </a:r>
            <a:r>
              <a:rPr lang="de-DE" sz="2800" dirty="0" smtClean="0"/>
              <a:t>überprüft, ob </a:t>
            </a:r>
            <a:r>
              <a:rPr lang="de-DE" sz="2800" i="1" dirty="0" smtClean="0"/>
              <a:t>beobachtete</a:t>
            </a:r>
            <a:r>
              <a:rPr lang="de-DE" sz="2800" dirty="0" smtClean="0"/>
              <a:t> und </a:t>
            </a:r>
            <a:r>
              <a:rPr lang="de-DE" sz="2800" i="1" dirty="0" smtClean="0"/>
              <a:t>erwartete </a:t>
            </a:r>
            <a:r>
              <a:rPr lang="de-DE" sz="2800" dirty="0" smtClean="0"/>
              <a:t>Häufigkeiten signifikant voneinander abweichen.</a:t>
            </a:r>
          </a:p>
        </p:txBody>
      </p:sp>
    </p:spTree>
    <p:extLst>
      <p:ext uri="{BB962C8B-B14F-4D97-AF65-F5344CB8AC3E}">
        <p14:creationId xmlns:p14="http://schemas.microsoft.com/office/powerpoint/2010/main" val="194957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pPr lvl="1"/>
            <a:r>
              <a:rPr lang="de-DE" sz="2800" dirty="0" smtClean="0"/>
              <a:t>Unterschiedshypothesen: Unabhängige Stichproben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Unterscheiden sich die Mittelwerte von zwei Gruppen</a:t>
            </a:r>
            <a:r>
              <a:rPr lang="de-DE" dirty="0" smtClean="0"/>
              <a:t>?</a:t>
            </a:r>
          </a:p>
          <a:p>
            <a:r>
              <a:rPr lang="de-DE" dirty="0" smtClean="0"/>
              <a:t>Differenz der Mittelwerte zweier Stichproben:</a:t>
            </a:r>
          </a:p>
          <a:p>
            <a:r>
              <a:rPr lang="de-DE" dirty="0" smtClean="0"/>
              <a:t>Schätze die bedingte Wahrscheinlichkeit :</a:t>
            </a:r>
          </a:p>
          <a:p>
            <a:r>
              <a:rPr lang="de-DE" dirty="0" smtClean="0"/>
              <a:t>Wenn 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p &lt; </a:t>
            </a:r>
            <a:r>
              <a:rPr lang="el-GR" i="1" dirty="0" smtClean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/>
              <a:t>wird 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i="1" baseline="-250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/>
              <a:t>verworfen und 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i="1" baseline="-25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/>
              <a:t>angenommen</a:t>
            </a:r>
          </a:p>
          <a:p>
            <a:r>
              <a:rPr lang="de-DE" dirty="0" smtClean="0"/>
              <a:t>Stichprobenkennwerteverteilung:</a:t>
            </a:r>
            <a:br>
              <a:rPr lang="de-DE" dirty="0" smtClean="0"/>
            </a:br>
            <a:r>
              <a:rPr lang="de-DE" dirty="0" smtClean="0"/>
              <a:t>Verteilung der </a:t>
            </a:r>
            <a:r>
              <a:rPr lang="de-DE" dirty="0" err="1" smtClean="0"/>
              <a:t>Mittelwertsdifferenzen</a:t>
            </a:r>
            <a:r>
              <a:rPr lang="de-DE" dirty="0" smtClean="0"/>
              <a:t> unter </a:t>
            </a:r>
            <a:r>
              <a:rPr lang="de-DE" b="1" i="1" dirty="0"/>
              <a:t>H</a:t>
            </a:r>
            <a:r>
              <a:rPr lang="de-DE" b="1" i="1" baseline="-25000" dirty="0"/>
              <a:t>0</a:t>
            </a:r>
            <a:r>
              <a:rPr lang="de-DE" dirty="0"/>
              <a:t> </a:t>
            </a:r>
            <a:endParaRPr lang="de-DE" dirty="0" smtClean="0"/>
          </a:p>
          <a:p>
            <a:r>
              <a:rPr lang="de-DE" dirty="0" smtClean="0"/>
              <a:t>Wie </a:t>
            </a:r>
            <a:r>
              <a:rPr lang="de-DE" dirty="0"/>
              <a:t>verteilen </a:t>
            </a:r>
            <a:r>
              <a:rPr lang="de-DE" dirty="0" smtClean="0"/>
              <a:t>sich </a:t>
            </a:r>
            <a:r>
              <a:rPr lang="de-DE" dirty="0"/>
              <a:t>empirische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Mittelwertsdifferenzen</a:t>
            </a:r>
            <a:r>
              <a:rPr lang="de-DE" dirty="0" smtClean="0"/>
              <a:t>, </a:t>
            </a:r>
            <a:r>
              <a:rPr lang="de-DE" dirty="0"/>
              <a:t>wenn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man </a:t>
            </a:r>
            <a:r>
              <a:rPr lang="de-DE" dirty="0"/>
              <a:t>sehr oft Stichproben </a:t>
            </a:r>
            <a:r>
              <a:rPr lang="de-DE" dirty="0" smtClean="0"/>
              <a:t>zieht?</a:t>
            </a:r>
          </a:p>
          <a:p>
            <a:r>
              <a:rPr lang="de-DE" dirty="0"/>
              <a:t>Verteilung von </a:t>
            </a:r>
            <a:r>
              <a:rPr lang="de-DE" dirty="0" smtClean="0"/>
              <a:t>Mittelwerts-</a:t>
            </a:r>
            <a:br>
              <a:rPr lang="de-DE" dirty="0" smtClean="0"/>
            </a:br>
            <a:r>
              <a:rPr lang="de-DE" dirty="0" err="1" smtClean="0"/>
              <a:t>differenzen</a:t>
            </a:r>
            <a:r>
              <a:rPr lang="de-DE" dirty="0" smtClean="0"/>
              <a:t> bei großen </a:t>
            </a:r>
            <a:r>
              <a:rPr lang="de-DE" dirty="0"/>
              <a:t>Stichproben normalverteilt</a:t>
            </a:r>
            <a:endParaRPr lang="el-GR" dirty="0" smtClean="0"/>
          </a:p>
          <a:p>
            <a:pPr>
              <a:buNone/>
            </a:pPr>
            <a:endParaRPr lang="de-DE" dirty="0" smtClean="0"/>
          </a:p>
          <a:p>
            <a:endParaRPr lang="de-DE" dirty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394375"/>
              </p:ext>
            </p:extLst>
          </p:nvPr>
        </p:nvGraphicFramePr>
        <p:xfrm>
          <a:off x="7278612" y="1651865"/>
          <a:ext cx="1612521" cy="492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13" name="Formel" r:id="rId3" imgW="749160" imgH="228600" progId="Equation.3">
                  <p:embed/>
                </p:oleObj>
              </mc:Choice>
              <mc:Fallback>
                <p:oleObj name="Formel" r:id="rId3" imgW="749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8612" y="1651865"/>
                        <a:ext cx="1612521" cy="49214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86290"/>
              </p:ext>
            </p:extLst>
          </p:nvPr>
        </p:nvGraphicFramePr>
        <p:xfrm>
          <a:off x="6890129" y="2099986"/>
          <a:ext cx="1550919" cy="507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14" name="Formel" r:id="rId5" imgW="698400" imgH="228600" progId="Equation.3">
                  <p:embed/>
                </p:oleObj>
              </mc:Choice>
              <mc:Fallback>
                <p:oleObj name="Formel" r:id="rId5" imgW="69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0129" y="2099986"/>
                        <a:ext cx="1550919" cy="5078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9" descr="md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84217" y="4077072"/>
            <a:ext cx="3206916" cy="145364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797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634082"/>
          </a:xfrm>
        </p:spPr>
        <p:txBody>
          <a:bodyPr/>
          <a:lstStyle/>
          <a:p>
            <a:r>
              <a:rPr lang="de-DE" dirty="0" smtClean="0"/>
              <a:t>Standardfehler der Kennwerteverteilung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Hängt von den Standardabweichungen und den Größen der beiden Teilstichproben ab: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Benötigt, um gefundene </a:t>
            </a:r>
            <a:r>
              <a:rPr lang="de-DE" dirty="0" err="1" smtClean="0"/>
              <a:t>Mittelwertsdifferenz</a:t>
            </a:r>
            <a:r>
              <a:rPr lang="de-DE" dirty="0" smtClean="0"/>
              <a:t> interpretieren zu können</a:t>
            </a:r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312039"/>
              </p:ext>
            </p:extLst>
          </p:nvPr>
        </p:nvGraphicFramePr>
        <p:xfrm>
          <a:off x="1979712" y="2141642"/>
          <a:ext cx="2928958" cy="121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49" name="Formel" r:id="rId3" imgW="1193760" imgH="495000" progId="Equation.3">
                  <p:embed/>
                </p:oleObj>
              </mc:Choice>
              <mc:Fallback>
                <p:oleObj name="Formel" r:id="rId3" imgW="11937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141642"/>
                        <a:ext cx="2928958" cy="1215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8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 smtClean="0"/>
              <a:t>t-Verteilung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r>
              <a:rPr lang="de-DE" dirty="0" smtClean="0"/>
              <a:t>Empirische </a:t>
            </a:r>
            <a:r>
              <a:rPr lang="de-DE" dirty="0" err="1" smtClean="0"/>
              <a:t>Mittelwertsdifferenz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durch Standardfehler dividiert ergibt sog. </a:t>
            </a:r>
            <a:r>
              <a:rPr lang="de-DE" dirty="0" smtClean="0">
                <a:solidFill>
                  <a:srgbClr val="0B05FF"/>
                </a:solidFill>
              </a:rPr>
              <a:t>t-Verteilung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Die genaue Form der t-Verteilung hängt von deren Freiheitsgraden (</a:t>
            </a:r>
            <a:r>
              <a:rPr lang="de-DE" i="1" dirty="0" err="1" smtClean="0"/>
              <a:t>df</a:t>
            </a:r>
            <a:r>
              <a:rPr lang="de-DE" i="1" dirty="0" smtClean="0"/>
              <a:t> = </a:t>
            </a:r>
            <a:r>
              <a:rPr lang="de-DE" i="1" dirty="0" err="1" smtClean="0"/>
              <a:t>degree</a:t>
            </a:r>
            <a:r>
              <a:rPr lang="de-DE" i="1" dirty="0" smtClean="0"/>
              <a:t> </a:t>
            </a:r>
            <a:r>
              <a:rPr lang="de-DE" i="1" dirty="0" err="1" smtClean="0"/>
              <a:t>of</a:t>
            </a:r>
            <a:r>
              <a:rPr lang="de-DE" i="1" dirty="0" smtClean="0"/>
              <a:t> </a:t>
            </a:r>
            <a:r>
              <a:rPr lang="de-DE" i="1" dirty="0" err="1" smtClean="0"/>
              <a:t>freedom</a:t>
            </a:r>
            <a:r>
              <a:rPr lang="de-DE" dirty="0" smtClean="0"/>
              <a:t>) ab</a:t>
            </a:r>
          </a:p>
          <a:p>
            <a:endParaRPr lang="de-DE" dirty="0"/>
          </a:p>
          <a:p>
            <a:endParaRPr lang="de-DE" dirty="0" smtClean="0"/>
          </a:p>
          <a:p>
            <a:pPr lvl="1"/>
            <a:r>
              <a:rPr lang="de-DE" dirty="0"/>
              <a:t>Bei </a:t>
            </a:r>
            <a:r>
              <a:rPr lang="de-DE" i="1" dirty="0" err="1" smtClean="0">
                <a:solidFill>
                  <a:schemeClr val="accent1">
                    <a:lumMod val="50000"/>
                  </a:schemeClr>
                </a:solidFill>
              </a:rPr>
              <a:t>df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&gt;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120 </a:t>
            </a:r>
            <a:r>
              <a:rPr lang="de-DE" dirty="0"/>
              <a:t>nahezu identisch mit </a:t>
            </a:r>
            <a:r>
              <a:rPr lang="de-DE" i="1" dirty="0" err="1" smtClean="0"/>
              <a:t>z</a:t>
            </a:r>
            <a:r>
              <a:rPr lang="de-DE" dirty="0" smtClean="0"/>
              <a:t>-Verteilung</a:t>
            </a:r>
            <a:endParaRPr lang="de-DE" dirty="0"/>
          </a:p>
          <a:p>
            <a:pPr lvl="1"/>
            <a:r>
              <a:rPr lang="de-DE" dirty="0" smtClean="0"/>
              <a:t>Je kleiner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df</a:t>
            </a:r>
            <a:r>
              <a:rPr lang="de-DE" dirty="0" smtClean="0"/>
              <a:t>, </a:t>
            </a:r>
            <a:r>
              <a:rPr lang="de-DE" dirty="0"/>
              <a:t>desto schmalgipfliger </a:t>
            </a:r>
            <a:r>
              <a:rPr lang="de-DE" dirty="0" smtClean="0"/>
              <a:t>die t-Verteilung</a:t>
            </a:r>
          </a:p>
          <a:p>
            <a:r>
              <a:rPr lang="de-DE" dirty="0" smtClean="0"/>
              <a:t>Die Herleitung der Dichtefunktion und der </a:t>
            </a:r>
            <a:br>
              <a:rPr lang="de-DE" dirty="0" smtClean="0"/>
            </a:br>
            <a:r>
              <a:rPr lang="de-DE" dirty="0" smtClean="0"/>
              <a:t>kumulativen Funktion erfolgt später</a:t>
            </a: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91949"/>
              </p:ext>
            </p:extLst>
          </p:nvPr>
        </p:nvGraphicFramePr>
        <p:xfrm>
          <a:off x="2023196" y="1916832"/>
          <a:ext cx="1944216" cy="973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27" name="Formel" r:id="rId3" imgW="914400" imgH="457200" progId="Equation.3">
                  <p:embed/>
                </p:oleObj>
              </mc:Choice>
              <mc:Fallback>
                <p:oleObj name="Formel" r:id="rId3" imgW="914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3196" y="1916832"/>
                        <a:ext cx="1944216" cy="97330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11663"/>
              </p:ext>
            </p:extLst>
          </p:nvPr>
        </p:nvGraphicFramePr>
        <p:xfrm>
          <a:off x="2339752" y="3933056"/>
          <a:ext cx="2028119" cy="421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28" name="Formel" r:id="rId5" imgW="1041120" imgH="215640" progId="Equation.3">
                  <p:embed/>
                </p:oleObj>
              </mc:Choice>
              <mc:Fallback>
                <p:oleObj name="Formel" r:id="rId5" imgW="1041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933056"/>
                        <a:ext cx="2028119" cy="42133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07704" y="2086465"/>
            <a:ext cx="8640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sz="3600" i="1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df</a:t>
            </a:r>
            <a:endParaRPr lang="en-US" sz="3600" i="1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83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562074"/>
          </a:xfrm>
        </p:spPr>
        <p:txBody>
          <a:bodyPr/>
          <a:lstStyle/>
          <a:p>
            <a:r>
              <a:rPr lang="de-DE" dirty="0" smtClean="0"/>
              <a:t>Der </a:t>
            </a:r>
            <a:r>
              <a:rPr lang="de-DE" i="1" dirty="0" smtClean="0"/>
              <a:t>t</a:t>
            </a:r>
            <a:r>
              <a:rPr lang="de-DE" dirty="0" smtClean="0"/>
              <a:t>-Test für unabhängige Stichproben</a:t>
            </a:r>
            <a:endParaRPr lang="de-DE" dirty="0"/>
          </a:p>
        </p:txBody>
      </p:sp>
      <p:pic>
        <p:nvPicPr>
          <p:cNvPr id="6" name="Picture 7" descr="einzwe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3725" y="1166144"/>
            <a:ext cx="5101020" cy="53330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14282" y="1183265"/>
            <a:ext cx="8643998" cy="512605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einseitiger Test</a:t>
            </a:r>
            <a:br>
              <a:rPr lang="de-DE" dirty="0" smtClean="0"/>
            </a:br>
            <a:r>
              <a:rPr lang="de-DE" dirty="0" smtClean="0"/>
              <a:t>(gerichtete H</a:t>
            </a:r>
            <a:r>
              <a:rPr lang="de-DE" baseline="-25000" dirty="0" smtClean="0"/>
              <a:t>0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zweiseitiger Test</a:t>
            </a:r>
            <a:br>
              <a:rPr lang="de-DE" dirty="0" smtClean="0"/>
            </a:br>
            <a:r>
              <a:rPr lang="de-DE" dirty="0" smtClean="0"/>
              <a:t>(ungerichtete H</a:t>
            </a:r>
            <a:r>
              <a:rPr lang="de-DE" baseline="-25000" dirty="0" smtClean="0"/>
              <a:t>0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Explosion 2 4"/>
          <p:cNvSpPr/>
          <p:nvPr/>
        </p:nvSpPr>
        <p:spPr>
          <a:xfrm>
            <a:off x="26804" y="4750583"/>
            <a:ext cx="3322712" cy="1531641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C00000"/>
                </a:solidFill>
              </a:rPr>
              <a:t>Hier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</a:rPr>
              <a:t>wird</a:t>
            </a:r>
            <a:r>
              <a:rPr lang="en-US" sz="1400" dirty="0" smtClean="0">
                <a:solidFill>
                  <a:srgbClr val="C00000"/>
                </a:solidFill>
              </a:rPr>
              <a:t> 1-𝛼 </a:t>
            </a:r>
            <a:r>
              <a:rPr lang="en-US" sz="1400" dirty="0" err="1" smtClean="0">
                <a:solidFill>
                  <a:srgbClr val="C00000"/>
                </a:solidFill>
              </a:rPr>
              <a:t>als</a:t>
            </a:r>
            <a:r>
              <a:rPr lang="en-US" sz="1400" dirty="0" smtClean="0">
                <a:solidFill>
                  <a:srgbClr val="C00000"/>
                </a:solidFill>
              </a:rPr>
              <a:t> p-Wert </a:t>
            </a:r>
            <a:r>
              <a:rPr lang="en-US" sz="1400" dirty="0" err="1" smtClean="0">
                <a:solidFill>
                  <a:srgbClr val="C00000"/>
                </a:solidFill>
              </a:rPr>
              <a:t>bezeichnet</a:t>
            </a:r>
            <a:r>
              <a:rPr lang="en-US" sz="1400" dirty="0" smtClean="0">
                <a:solidFill>
                  <a:srgbClr val="C00000"/>
                </a:solidFill>
              </a:rPr>
              <a:t>!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8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00110"/>
          </a:xfrm>
        </p:spPr>
        <p:txBody>
          <a:bodyPr/>
          <a:lstStyle/>
          <a:p>
            <a:r>
              <a:rPr lang="de-DE" dirty="0" smtClean="0"/>
              <a:t>Entscheidung über die Nullhypothese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Mittels einer </a:t>
            </a:r>
            <a:r>
              <a:rPr lang="de-DE" i="1" dirty="0" smtClean="0"/>
              <a:t>t</a:t>
            </a:r>
            <a:r>
              <a:rPr lang="de-DE" dirty="0" smtClean="0"/>
              <a:t>-Tabelle wird der empirische </a:t>
            </a:r>
            <a:r>
              <a:rPr lang="de-DE" i="1" dirty="0" smtClean="0"/>
              <a:t>t</a:t>
            </a:r>
            <a:r>
              <a:rPr lang="de-DE" dirty="0" smtClean="0"/>
              <a:t>-Wert interpretiert</a:t>
            </a:r>
          </a:p>
          <a:p>
            <a:r>
              <a:rPr lang="de-DE" dirty="0" smtClean="0"/>
              <a:t>Dazu wird ein kritischer t-Wert aus der t-Tabelle entnommen</a:t>
            </a:r>
          </a:p>
          <a:p>
            <a:pPr lvl="1"/>
            <a:r>
              <a:rPr lang="de-DE" dirty="0" smtClean="0"/>
              <a:t>Der kritische </a:t>
            </a:r>
            <a:r>
              <a:rPr lang="de-DE" i="1" dirty="0" smtClean="0"/>
              <a:t>t</a:t>
            </a:r>
            <a:r>
              <a:rPr lang="de-DE" dirty="0" smtClean="0"/>
              <a:t>-Wert hängt dabei ab:</a:t>
            </a:r>
          </a:p>
          <a:p>
            <a:pPr lvl="2"/>
            <a:r>
              <a:rPr lang="de-DE" dirty="0" smtClean="0"/>
              <a:t>von den Freiheitsgraden,</a:t>
            </a:r>
          </a:p>
          <a:p>
            <a:pPr lvl="2"/>
            <a:r>
              <a:rPr lang="de-DE" dirty="0" smtClean="0"/>
              <a:t>von dem gewählten 𝛼-Niveau</a:t>
            </a:r>
          </a:p>
          <a:p>
            <a:pPr lvl="2"/>
            <a:r>
              <a:rPr lang="de-DE" dirty="0" smtClean="0"/>
              <a:t>von der Art des Tests (einseitig vs. zweiseitig)</a:t>
            </a:r>
          </a:p>
          <a:p>
            <a:pPr lvl="1"/>
            <a:r>
              <a:rPr lang="de-DE" dirty="0" smtClean="0"/>
              <a:t>Der kritische </a:t>
            </a:r>
            <a:r>
              <a:rPr lang="de-DE" i="1" dirty="0" smtClean="0"/>
              <a:t>t</a:t>
            </a:r>
            <a:r>
              <a:rPr lang="de-DE" dirty="0" smtClean="0"/>
              <a:t>-Wert definiert die Grenze des Bereichs für den empirischen </a:t>
            </a:r>
            <a:r>
              <a:rPr lang="de-DE" i="1" dirty="0" smtClean="0"/>
              <a:t>t</a:t>
            </a:r>
            <a:r>
              <a:rPr lang="de-DE" dirty="0" smtClean="0"/>
              <a:t>-Wert, ab dem </a:t>
            </a:r>
            <a:r>
              <a:rPr lang="de-DE" i="1" dirty="0" smtClean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i="1" baseline="-250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de-DE" dirty="0" smtClean="0"/>
              <a:t> verworfen wird</a:t>
            </a:r>
          </a:p>
        </p:txBody>
      </p:sp>
    </p:spTree>
    <p:extLst>
      <p:ext uri="{BB962C8B-B14F-4D97-AF65-F5344CB8AC3E}">
        <p14:creationId xmlns:p14="http://schemas.microsoft.com/office/powerpoint/2010/main" val="155031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5993</TotalTime>
  <Words>1903</Words>
  <Application>Microsoft Macintosh PowerPoint</Application>
  <PresentationFormat>On-screen Show (4:3)</PresentationFormat>
  <Paragraphs>563</Paragraphs>
  <Slides>48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Albany</vt:lpstr>
      <vt:lpstr>Calibri</vt:lpstr>
      <vt:lpstr>ＭＳ Ｐゴシック</vt:lpstr>
      <vt:lpstr>Myriad Pro</vt:lpstr>
      <vt:lpstr>Thorndale</vt:lpstr>
      <vt:lpstr>Times New Roman</vt:lpstr>
      <vt:lpstr>Wingdings</vt:lpstr>
      <vt:lpstr>Arial</vt:lpstr>
      <vt:lpstr>7_Standarddesign</vt:lpstr>
      <vt:lpstr>Formel</vt:lpstr>
      <vt:lpstr>Einführung in Web- und Data-Science</vt:lpstr>
      <vt:lpstr>P-Wert (einseitiger Ablehnungsbereich)</vt:lpstr>
      <vt:lpstr>Danksagung</vt:lpstr>
      <vt:lpstr>Unterschiedshypothesen</vt:lpstr>
      <vt:lpstr>Unterschiedshypothesen: Unabhängige Stichproben</vt:lpstr>
      <vt:lpstr>Standardfehler der Kennwerteverteilung</vt:lpstr>
      <vt:lpstr>t-Verteilung</vt:lpstr>
      <vt:lpstr>Der t-Test für unabhängige Stichproben</vt:lpstr>
      <vt:lpstr>Entscheidung über die Nullhypothese</vt:lpstr>
      <vt:lpstr>Die t-Verteilung</vt:lpstr>
      <vt:lpstr>Der t-Test für unabhängige Stichproben</vt:lpstr>
      <vt:lpstr>Voraussetzungen</vt:lpstr>
      <vt:lpstr>Normalverteilung des Merkmals in Grundgesamtheit</vt:lpstr>
      <vt:lpstr>Varianzhomogenität</vt:lpstr>
      <vt:lpstr>Zusammenfassung: t-Test für unabhängige Stichproben</vt:lpstr>
      <vt:lpstr>Unterschiedshypothesen Teil 2</vt:lpstr>
      <vt:lpstr>Unterschiedshypothesen: Abhängige Stichproben</vt:lpstr>
      <vt:lpstr>Abhängige Stichproben: Beispielrechnung</vt:lpstr>
      <vt:lpstr>Beispielrechnung</vt:lpstr>
      <vt:lpstr>Hypothesen</vt:lpstr>
      <vt:lpstr>Standardfehler und t-Wert</vt:lpstr>
      <vt:lpstr>Standardfehler und t-Wert</vt:lpstr>
      <vt:lpstr>Kritischer t-Wert &amp; Interpretation</vt:lpstr>
      <vt:lpstr>Eingruppen t-Test</vt:lpstr>
      <vt:lpstr>Eingruppen t-Test</vt:lpstr>
      <vt:lpstr>Eingruppen t-Test</vt:lpstr>
      <vt:lpstr>Standardfehler und t-Wert</vt:lpstr>
      <vt:lpstr>Beispiel</vt:lpstr>
      <vt:lpstr>Beispiel</vt:lpstr>
      <vt:lpstr>Vergleich der 3 Arten des t-Tests</vt:lpstr>
      <vt:lpstr>Vergleich der 3 Arten des t-Tests</vt:lpstr>
      <vt:lpstr>Vergleich der 3 Arten des t-Tests</vt:lpstr>
      <vt:lpstr>Vergleich der 3 Arten des t-Tests</vt:lpstr>
      <vt:lpstr>Nonparametrische Testverfahren</vt:lpstr>
      <vt:lpstr>Der χ² -Test</vt:lpstr>
      <vt:lpstr>Der χ² -Test</vt:lpstr>
      <vt:lpstr>Der χ² -Test</vt:lpstr>
      <vt:lpstr>Der χ² -Test</vt:lpstr>
      <vt:lpstr>Der χ² -Test</vt:lpstr>
      <vt:lpstr>Der χ² -Test</vt:lpstr>
      <vt:lpstr>Der χ² -Test</vt:lpstr>
      <vt:lpstr>Der χ² -Test</vt:lpstr>
      <vt:lpstr>Der χ² -Test</vt:lpstr>
      <vt:lpstr>Der χ² -Test</vt:lpstr>
      <vt:lpstr>Der χ² -Test</vt:lpstr>
      <vt:lpstr>Der χ² -Test</vt:lpstr>
      <vt:lpstr>Überblick weitere Verfahren:</vt:lpstr>
      <vt:lpstr>Zusammenfassung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1642</cp:revision>
  <cp:lastPrinted>2017-12-07T15:34:09Z</cp:lastPrinted>
  <dcterms:created xsi:type="dcterms:W3CDTF">2010-04-27T12:26:40Z</dcterms:created>
  <dcterms:modified xsi:type="dcterms:W3CDTF">2018-04-29T09:21:25Z</dcterms:modified>
</cp:coreProperties>
</file>