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44"/>
  </p:notesMasterIdLst>
  <p:handoutMasterIdLst>
    <p:handoutMasterId r:id="rId45"/>
  </p:handoutMasterIdLst>
  <p:sldIdLst>
    <p:sldId id="341" r:id="rId2"/>
    <p:sldId id="473" r:id="rId3"/>
    <p:sldId id="475" r:id="rId4"/>
    <p:sldId id="506" r:id="rId5"/>
    <p:sldId id="474" r:id="rId6"/>
    <p:sldId id="476" r:id="rId7"/>
    <p:sldId id="477" r:id="rId8"/>
    <p:sldId id="478" r:id="rId9"/>
    <p:sldId id="479" r:id="rId10"/>
    <p:sldId id="480" r:id="rId11"/>
    <p:sldId id="503" r:id="rId12"/>
    <p:sldId id="505" r:id="rId13"/>
    <p:sldId id="504" r:id="rId14"/>
    <p:sldId id="481" r:id="rId15"/>
    <p:sldId id="482" r:id="rId16"/>
    <p:sldId id="483" r:id="rId17"/>
    <p:sldId id="484" r:id="rId18"/>
    <p:sldId id="486" r:id="rId19"/>
    <p:sldId id="487" r:id="rId20"/>
    <p:sldId id="488" r:id="rId21"/>
    <p:sldId id="489" r:id="rId22"/>
    <p:sldId id="490" r:id="rId23"/>
    <p:sldId id="491" r:id="rId24"/>
    <p:sldId id="492" r:id="rId25"/>
    <p:sldId id="493" r:id="rId26"/>
    <p:sldId id="508" r:id="rId27"/>
    <p:sldId id="509" r:id="rId28"/>
    <p:sldId id="510" r:id="rId29"/>
    <p:sldId id="511" r:id="rId30"/>
    <p:sldId id="512" r:id="rId31"/>
    <p:sldId id="513" r:id="rId32"/>
    <p:sldId id="514" r:id="rId33"/>
    <p:sldId id="494" r:id="rId34"/>
    <p:sldId id="495" r:id="rId35"/>
    <p:sldId id="496" r:id="rId36"/>
    <p:sldId id="497" r:id="rId37"/>
    <p:sldId id="498" r:id="rId38"/>
    <p:sldId id="499" r:id="rId39"/>
    <p:sldId id="500" r:id="rId40"/>
    <p:sldId id="501" r:id="rId41"/>
    <p:sldId id="507" r:id="rId42"/>
    <p:sldId id="502" r:id="rId4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5FF"/>
    <a:srgbClr val="0544FF"/>
    <a:srgbClr val="6FD8F0"/>
    <a:srgbClr val="DBA503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61"/>
    <p:restoredTop sz="94745"/>
  </p:normalViewPr>
  <p:slideViewPr>
    <p:cSldViewPr>
      <p:cViewPr varScale="1">
        <p:scale>
          <a:sx n="98" d="100"/>
          <a:sy n="98" d="100"/>
        </p:scale>
        <p:origin x="3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313858-1444-3D43-A256-4203540525FB}" type="datetimeFigureOut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E53A711-EA24-9945-9209-B554BD90E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F448315-31FF-D64A-8E15-6406D822B296}" type="datetimeFigureOut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345C02-6D78-7546-B128-9C701081C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37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CA550D-36ED-7446-AF0D-FD2B29A92128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2487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361131-25E0-EE4E-B546-2584B4BC9C9B}" type="slidenum">
              <a:rPr lang="en-US" altLang="x-none"/>
              <a:pPr/>
              <a:t>17</a:t>
            </a:fld>
            <a:endParaRPr lang="en-US" altLang="x-none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9275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F78D6-AAFE-6549-883F-83F0F9282A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92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329A-EBEB-CC42-9BF8-2D4C422D8B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05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412876"/>
            <a:ext cx="2057400" cy="4824413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12876"/>
            <a:ext cx="6019800" cy="4824413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CD90-3039-CE49-88E9-7086438DE1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6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F2AC-72A6-5242-BB66-261AC8F7AC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08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868F-D895-214A-922C-F9CC83BD0B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5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1D6-D742-6C4A-8AAA-D3FFB9E8B8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4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205DB-DBE6-1041-9DAE-37CAD6DC95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3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CBAE-3DD4-5444-8053-7BDFDCD09B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97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7C7A-5470-F447-AB2D-F83D66E88D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0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08764-7045-0242-80CB-782CB84001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82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FC2B-7D34-1248-9673-E2DD8C0DFB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37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2" y="6400800"/>
            <a:ext cx="1008063" cy="1968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E92A142D-BBBD-2D43-AE79-F93CC528D69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9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90" y="981077"/>
            <a:ext cx="8785225" cy="73025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90" y="6669088"/>
            <a:ext cx="8785225" cy="188912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6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9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7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9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2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3.png"/><Relationship Id="rId7" Type="http://schemas.openxmlformats.org/officeDocument/2006/relationships/oleObject" Target="../embeddings/oleObject9.bin"/><Relationship Id="rId8" Type="http://schemas.openxmlformats.org/officeDocument/2006/relationships/image" Target="../media/image1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8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9.png"/><Relationship Id="rId7" Type="http://schemas.openxmlformats.org/officeDocument/2006/relationships/oleObject" Target="../embeddings/oleObject15.bin"/><Relationship Id="rId8" Type="http://schemas.openxmlformats.org/officeDocument/2006/relationships/image" Target="../media/image2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28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29.pn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30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31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2.png"/><Relationship Id="rId7" Type="http://schemas.openxmlformats.org/officeDocument/2006/relationships/oleObject" Target="../embeddings/oleObject21.bin"/><Relationship Id="rId8" Type="http://schemas.openxmlformats.org/officeDocument/2006/relationships/image" Target="../media/image33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34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35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935039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41117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Tanya Braun (</a:t>
            </a:r>
            <a:r>
              <a:rPr lang="de-DE" sz="2400">
                <a:cs typeface="+mn-cs"/>
              </a:rPr>
              <a:t>Übungen</a:t>
            </a:r>
            <a:r>
              <a:rPr lang="de-DE" sz="2400" smtClean="0">
                <a:cs typeface="+mn-cs"/>
              </a:rPr>
              <a:t>)</a:t>
            </a:r>
            <a:endParaRPr lang="de-DE" sz="24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Normality Check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50875" y="1196752"/>
            <a:ext cx="786447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dirty="0"/>
              <a:t>We should check for normality using:</a:t>
            </a:r>
          </a:p>
          <a:p>
            <a:pPr lvl="1">
              <a:buFontTx/>
              <a:buChar char="•"/>
            </a:pPr>
            <a:r>
              <a:rPr lang="en-US" altLang="x-none" dirty="0"/>
              <a:t> </a:t>
            </a:r>
            <a:r>
              <a:rPr lang="en-US" altLang="x-none" dirty="0" smtClean="0"/>
              <a:t>Assumptions </a:t>
            </a:r>
            <a:r>
              <a:rPr lang="en-US" altLang="x-none" dirty="0"/>
              <a:t>about population </a:t>
            </a:r>
          </a:p>
          <a:p>
            <a:pPr lvl="1">
              <a:buFontTx/>
              <a:buChar char="•"/>
            </a:pPr>
            <a:r>
              <a:rPr lang="en-US" altLang="x-none" dirty="0"/>
              <a:t> </a:t>
            </a:r>
            <a:r>
              <a:rPr lang="en-US" altLang="x-none" dirty="0" smtClean="0"/>
              <a:t>Histograms </a:t>
            </a:r>
            <a:r>
              <a:rPr lang="en-US" altLang="x-none" dirty="0"/>
              <a:t>for each group</a:t>
            </a:r>
          </a:p>
          <a:p>
            <a:pPr lvl="1">
              <a:buFontTx/>
              <a:buChar char="•"/>
            </a:pPr>
            <a:r>
              <a:rPr lang="en-US" altLang="x-none" dirty="0"/>
              <a:t> </a:t>
            </a:r>
            <a:r>
              <a:rPr lang="en-US" altLang="x-none" dirty="0" smtClean="0"/>
              <a:t>Normal </a:t>
            </a:r>
            <a:r>
              <a:rPr lang="en-US" altLang="x-none" dirty="0"/>
              <a:t>quantile plot for each group</a:t>
            </a:r>
          </a:p>
          <a:p>
            <a:pPr lvl="1">
              <a:buFontTx/>
              <a:buChar char="•"/>
            </a:pPr>
            <a:endParaRPr lang="en-US" altLang="x-none" dirty="0"/>
          </a:p>
          <a:p>
            <a:endParaRPr lang="en-US" altLang="x-none" dirty="0" smtClean="0"/>
          </a:p>
          <a:p>
            <a:endParaRPr lang="en-US" altLang="x-none" dirty="0"/>
          </a:p>
          <a:p>
            <a:endParaRPr lang="en-US" altLang="x-none" dirty="0" smtClean="0"/>
          </a:p>
          <a:p>
            <a:endParaRPr lang="en-US" altLang="x-none" dirty="0"/>
          </a:p>
          <a:p>
            <a:endParaRPr lang="en-US" altLang="x-none" dirty="0" smtClean="0"/>
          </a:p>
          <a:p>
            <a:endParaRPr lang="en-US" altLang="x-none" dirty="0"/>
          </a:p>
          <a:p>
            <a:endParaRPr lang="en-US" altLang="x-none" dirty="0" smtClean="0"/>
          </a:p>
          <a:p>
            <a:endParaRPr lang="en-US" altLang="x-none" dirty="0"/>
          </a:p>
          <a:p>
            <a:endParaRPr lang="en-US" altLang="x-none" dirty="0" smtClean="0"/>
          </a:p>
          <a:p>
            <a:endParaRPr lang="en-US" altLang="x-non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92896"/>
            <a:ext cx="6476777" cy="2544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36754" y="2492896"/>
            <a:ext cx="3236417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33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 bldLvl="2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7CBAE-3DD4-5444-8053-7BDFDCD09BA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0" y="763589"/>
            <a:ext cx="9144000" cy="3611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35496"/>
            <a:ext cx="5683754" cy="61653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6136" y="2564904"/>
            <a:ext cx="1728192" cy="10801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79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Normality Check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50875" y="1196752"/>
            <a:ext cx="7864475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dirty="0"/>
              <a:t>We should check for normality using:</a:t>
            </a:r>
          </a:p>
          <a:p>
            <a:pPr lvl="1">
              <a:buFontTx/>
              <a:buChar char="•"/>
            </a:pPr>
            <a:r>
              <a:rPr lang="en-US" altLang="x-none" dirty="0"/>
              <a:t> </a:t>
            </a:r>
            <a:r>
              <a:rPr lang="en-US" altLang="x-none" dirty="0" smtClean="0"/>
              <a:t>Assumptions </a:t>
            </a:r>
            <a:r>
              <a:rPr lang="en-US" altLang="x-none" dirty="0"/>
              <a:t>about population </a:t>
            </a:r>
          </a:p>
          <a:p>
            <a:pPr lvl="1">
              <a:buFontTx/>
              <a:buChar char="•"/>
            </a:pPr>
            <a:r>
              <a:rPr lang="en-US" altLang="x-none" dirty="0"/>
              <a:t> </a:t>
            </a:r>
            <a:r>
              <a:rPr lang="en-US" altLang="x-none" dirty="0" smtClean="0"/>
              <a:t>Histograms </a:t>
            </a:r>
            <a:r>
              <a:rPr lang="en-US" altLang="x-none" dirty="0"/>
              <a:t>for each group</a:t>
            </a:r>
          </a:p>
          <a:p>
            <a:pPr lvl="1">
              <a:buFontTx/>
              <a:buChar char="•"/>
            </a:pPr>
            <a:r>
              <a:rPr lang="en-US" altLang="x-none" dirty="0"/>
              <a:t> </a:t>
            </a:r>
            <a:r>
              <a:rPr lang="en-US" altLang="x-none" dirty="0" smtClean="0"/>
              <a:t>Normal </a:t>
            </a:r>
            <a:r>
              <a:rPr lang="en-US" altLang="x-none" dirty="0"/>
              <a:t>quantile plot for each group</a:t>
            </a:r>
          </a:p>
          <a:p>
            <a:pPr lvl="1">
              <a:buFontTx/>
              <a:buChar char="•"/>
            </a:pPr>
            <a:endParaRPr lang="en-US" altLang="x-none" dirty="0"/>
          </a:p>
          <a:p>
            <a:endParaRPr lang="en-US" altLang="x-none" dirty="0" smtClean="0"/>
          </a:p>
          <a:p>
            <a:endParaRPr lang="en-US" altLang="x-none" dirty="0"/>
          </a:p>
          <a:p>
            <a:endParaRPr lang="en-US" altLang="x-none" dirty="0" smtClean="0"/>
          </a:p>
          <a:p>
            <a:endParaRPr lang="en-US" altLang="x-none" dirty="0"/>
          </a:p>
          <a:p>
            <a:endParaRPr lang="en-US" altLang="x-none" dirty="0" smtClean="0"/>
          </a:p>
          <a:p>
            <a:endParaRPr lang="en-US" altLang="x-none" dirty="0"/>
          </a:p>
          <a:p>
            <a:endParaRPr lang="en-US" altLang="x-none" dirty="0" smtClean="0"/>
          </a:p>
          <a:p>
            <a:endParaRPr lang="en-US" altLang="x-none" dirty="0"/>
          </a:p>
          <a:p>
            <a:endParaRPr lang="en-US" altLang="x-none" dirty="0" smtClean="0"/>
          </a:p>
          <a:p>
            <a:endParaRPr lang="en-US" altLang="x-none" dirty="0"/>
          </a:p>
          <a:p>
            <a:r>
              <a:rPr lang="en-US" altLang="x-none" dirty="0" smtClean="0"/>
              <a:t>With small </a:t>
            </a:r>
            <a:r>
              <a:rPr lang="en-US" altLang="x-none" dirty="0"/>
              <a:t>data sets, there really isn’t a really good way to check normality from data, but we make the common assumption that physical measurements of people tend to be normally </a:t>
            </a:r>
            <a:r>
              <a:rPr lang="en-US" altLang="x-none" dirty="0" smtClean="0"/>
              <a:t>distributed</a:t>
            </a:r>
            <a:r>
              <a:rPr lang="en-US" altLang="x-none" dirty="0"/>
              <a:t> </a:t>
            </a:r>
            <a:r>
              <a:rPr lang="en-US" altLang="x-none" dirty="0" smtClean="0"/>
              <a:t>(but see Kolmogorov-Smirnov-Test)</a:t>
            </a:r>
            <a:endParaRPr lang="en-US" altLang="x-non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92896"/>
            <a:ext cx="6476777" cy="25444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8184" y="2122426"/>
            <a:ext cx="277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B05FF"/>
                </a:solidFill>
                <a:latin typeface="+mn-lt"/>
              </a:rPr>
              <a:t>Useful only fo</a:t>
            </a:r>
            <a:r>
              <a:rPr lang="en-US" sz="1400" i="1" dirty="0" smtClean="0">
                <a:solidFill>
                  <a:srgbClr val="0B05FF"/>
                </a:solidFill>
                <a:latin typeface="+mn-lt"/>
              </a:rPr>
              <a:t>r "large</a:t>
            </a:r>
            <a:r>
              <a:rPr lang="en-US" sz="1400" i="1" smtClean="0">
                <a:solidFill>
                  <a:srgbClr val="0B05FF"/>
                </a:solidFill>
                <a:latin typeface="+mn-lt"/>
              </a:rPr>
              <a:t>" datasets</a:t>
            </a:r>
            <a:endParaRPr lang="de-DE" sz="1400" dirty="0">
              <a:solidFill>
                <a:srgbClr val="0B05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490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Assumptions of ANOVA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772400" cy="4648200"/>
          </a:xfrm>
        </p:spPr>
        <p:txBody>
          <a:bodyPr/>
          <a:lstStyle/>
          <a:p>
            <a:r>
              <a:rPr lang="en-US" altLang="x-none" dirty="0" smtClean="0"/>
              <a:t>Each </a:t>
            </a:r>
            <a:r>
              <a:rPr lang="en-US" altLang="x-none" dirty="0"/>
              <a:t>group is approximately </a:t>
            </a:r>
            <a:r>
              <a:rPr lang="en-US" altLang="x-none" dirty="0" smtClean="0"/>
              <a:t>normal</a:t>
            </a:r>
          </a:p>
          <a:p>
            <a:pPr lvl="1"/>
            <a:r>
              <a:rPr lang="en-US" altLang="x-none" dirty="0" smtClean="0"/>
              <a:t>Check </a:t>
            </a:r>
            <a:r>
              <a:rPr lang="en-US" altLang="x-none" dirty="0"/>
              <a:t>this by looking at histograms and/or normal quantile plots, or use </a:t>
            </a:r>
            <a:r>
              <a:rPr lang="en-US" altLang="x-none" dirty="0" smtClean="0"/>
              <a:t>assumptions</a:t>
            </a:r>
          </a:p>
          <a:p>
            <a:pPr lvl="1"/>
            <a:r>
              <a:rPr lang="en-US" altLang="x-none" dirty="0" smtClean="0"/>
              <a:t>Can </a:t>
            </a:r>
            <a:r>
              <a:rPr lang="en-US" altLang="x-none" dirty="0"/>
              <a:t>handle some </a:t>
            </a:r>
            <a:r>
              <a:rPr lang="en-US" altLang="x-none" dirty="0" smtClean="0"/>
              <a:t>non-normality</a:t>
            </a:r>
            <a:r>
              <a:rPr lang="en-US" altLang="x-none" dirty="0"/>
              <a:t>, </a:t>
            </a:r>
            <a:r>
              <a:rPr lang="en-US" altLang="x-none" dirty="0" smtClean="0"/>
              <a:t/>
            </a:r>
            <a:br>
              <a:rPr lang="en-US" altLang="x-none" dirty="0" smtClean="0"/>
            </a:br>
            <a:r>
              <a:rPr lang="en-US" altLang="x-none" dirty="0" smtClean="0"/>
              <a:t>but </a:t>
            </a:r>
            <a:r>
              <a:rPr lang="en-US" altLang="x-none" dirty="0"/>
              <a:t>not severe outliers</a:t>
            </a:r>
          </a:p>
          <a:p>
            <a:r>
              <a:rPr lang="en-US" altLang="x-none" dirty="0" smtClean="0"/>
              <a:t>Standard </a:t>
            </a:r>
            <a:r>
              <a:rPr lang="en-US" altLang="x-none" dirty="0"/>
              <a:t>deviations of each group are approximately </a:t>
            </a:r>
            <a:r>
              <a:rPr lang="en-US" altLang="x-none" dirty="0" smtClean="0"/>
              <a:t>equal</a:t>
            </a:r>
          </a:p>
          <a:p>
            <a:pPr lvl="1"/>
            <a:r>
              <a:rPr lang="en-US" altLang="x-none" dirty="0" smtClean="0"/>
              <a:t>Rule of thumb: ratio of largest to smallest </a:t>
            </a:r>
            <a:br>
              <a:rPr lang="en-US" altLang="x-none" dirty="0" smtClean="0"/>
            </a:br>
            <a:r>
              <a:rPr lang="en-US" altLang="x-none" dirty="0" smtClean="0"/>
              <a:t>sample </a:t>
            </a:r>
            <a:r>
              <a:rPr lang="en-US" altLang="x-none" dirty="0" err="1" smtClean="0"/>
              <a:t>st.</a:t>
            </a:r>
            <a:r>
              <a:rPr lang="en-US" altLang="x-none" dirty="0" smtClean="0"/>
              <a:t> dev. must be less than 2:1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8034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bldLvl="3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Standard Deviation Check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81000" y="3733800"/>
            <a:ext cx="50273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/>
              <a:t>Compare largest and smallest standard deviations:</a:t>
            </a:r>
          </a:p>
          <a:p>
            <a:pPr lvl="1">
              <a:buFontTx/>
              <a:buChar char="•"/>
            </a:pPr>
            <a:r>
              <a:rPr lang="en-US" altLang="x-none" dirty="0"/>
              <a:t> largest: 1.764</a:t>
            </a:r>
          </a:p>
          <a:p>
            <a:pPr lvl="1">
              <a:buFontTx/>
              <a:buChar char="•"/>
            </a:pPr>
            <a:r>
              <a:rPr lang="en-US" altLang="x-none" dirty="0"/>
              <a:t> smallest: 1.458</a:t>
            </a:r>
          </a:p>
          <a:p>
            <a:pPr lvl="1">
              <a:buFontTx/>
              <a:buChar char="•"/>
            </a:pPr>
            <a:r>
              <a:rPr lang="en-US" altLang="x-none" dirty="0"/>
              <a:t> 1.458 x 2 = 2.916 &gt; </a:t>
            </a:r>
            <a:r>
              <a:rPr lang="en-US" altLang="x-none" dirty="0" smtClean="0"/>
              <a:t>1.764</a:t>
            </a:r>
            <a:endParaRPr lang="en-US" altLang="x-none" dirty="0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85800" y="1600200"/>
            <a:ext cx="75565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x-none" sz="1800">
              <a:latin typeface="Courier New" charset="0"/>
            </a:endParaRPr>
          </a:p>
          <a:p>
            <a:endParaRPr lang="en-US" altLang="x-none" sz="1800">
              <a:latin typeface="Courier New" charset="0"/>
            </a:endParaRPr>
          </a:p>
          <a:p>
            <a:r>
              <a:rPr lang="en-US" altLang="x-none" sz="1800">
                <a:latin typeface="Courier New" charset="0"/>
              </a:rPr>
              <a:t>Variable   treatment  N       Mean     Median    StDev</a:t>
            </a:r>
          </a:p>
          <a:p>
            <a:r>
              <a:rPr lang="en-US" altLang="x-none" sz="1800">
                <a:latin typeface="Courier New" charset="0"/>
              </a:rPr>
              <a:t>days       A          8      7.250      7.000    1.669</a:t>
            </a:r>
          </a:p>
          <a:p>
            <a:r>
              <a:rPr lang="en-US" altLang="x-none" sz="1800">
                <a:latin typeface="Courier New" charset="0"/>
              </a:rPr>
              <a:t>           B          8      8.875      9.000    1.458</a:t>
            </a:r>
          </a:p>
          <a:p>
            <a:r>
              <a:rPr lang="en-US" altLang="x-none" sz="1800">
                <a:latin typeface="Courier New" charset="0"/>
              </a:rPr>
              <a:t>           P          9     10.111     10.000    1.764</a:t>
            </a:r>
          </a:p>
          <a:p>
            <a:endParaRPr lang="en-US" altLang="x-none" sz="1800"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Notation for ANOVA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93725" y="1556792"/>
            <a:ext cx="7864475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buFontTx/>
              <a:buChar char="•"/>
            </a:pPr>
            <a:r>
              <a:rPr lang="en-US" altLang="x-none" sz="2400" dirty="0"/>
              <a:t> </a:t>
            </a:r>
            <a:r>
              <a:rPr lang="en-US" altLang="x-none" sz="2400" i="1" dirty="0">
                <a:solidFill>
                  <a:schemeClr val="accent2"/>
                </a:solidFill>
              </a:rPr>
              <a:t>n</a:t>
            </a:r>
            <a:r>
              <a:rPr lang="en-US" altLang="x-none" sz="2400" dirty="0"/>
              <a:t> = number of individuals all together</a:t>
            </a:r>
          </a:p>
          <a:p>
            <a:pPr lvl="1">
              <a:buFontTx/>
              <a:buChar char="•"/>
            </a:pPr>
            <a:r>
              <a:rPr lang="en-US" altLang="x-none" sz="2400" dirty="0"/>
              <a:t> </a:t>
            </a:r>
            <a:r>
              <a:rPr lang="en-US" altLang="x-none" sz="2400" i="1" dirty="0">
                <a:solidFill>
                  <a:schemeClr val="accent2"/>
                </a:solidFill>
              </a:rPr>
              <a:t>I</a:t>
            </a:r>
            <a:r>
              <a:rPr lang="en-US" altLang="x-none" sz="2400" dirty="0"/>
              <a:t> = number of groups</a:t>
            </a:r>
            <a:endParaRPr lang="en-US" altLang="x-none" sz="2400" i="1" dirty="0"/>
          </a:p>
          <a:p>
            <a:pPr lvl="1">
              <a:buFontTx/>
              <a:buChar char="•"/>
            </a:pPr>
            <a:r>
              <a:rPr lang="en-US" altLang="x-none" sz="2400" i="1" dirty="0"/>
              <a:t>   </a:t>
            </a:r>
            <a:r>
              <a:rPr lang="en-US" altLang="x-none" sz="2400" i="1" dirty="0" smtClean="0"/>
              <a:t>      = </a:t>
            </a:r>
            <a:r>
              <a:rPr lang="en-US" altLang="x-none" sz="2400" dirty="0"/>
              <a:t>mean for entire data </a:t>
            </a:r>
            <a:r>
              <a:rPr lang="en-US" altLang="x-none" sz="2400" dirty="0" smtClean="0"/>
              <a:t>set</a:t>
            </a:r>
            <a:endParaRPr lang="en-US" altLang="x-none" sz="2400" dirty="0"/>
          </a:p>
          <a:p>
            <a:endParaRPr lang="en-US" altLang="x-none" sz="2400" dirty="0"/>
          </a:p>
          <a:p>
            <a:r>
              <a:rPr lang="en-US" altLang="x-none" sz="2400" dirty="0"/>
              <a:t>Group </a:t>
            </a:r>
            <a:r>
              <a:rPr lang="en-US" altLang="x-none" sz="2400" i="1" dirty="0" err="1">
                <a:solidFill>
                  <a:schemeClr val="accent2"/>
                </a:solidFill>
              </a:rPr>
              <a:t>i</a:t>
            </a:r>
            <a:r>
              <a:rPr lang="en-US" altLang="x-none" sz="2400" dirty="0"/>
              <a:t> has</a:t>
            </a:r>
          </a:p>
          <a:p>
            <a:pPr lvl="1">
              <a:buFontTx/>
              <a:buChar char="•"/>
            </a:pPr>
            <a:r>
              <a:rPr lang="en-US" altLang="x-none" sz="2400" dirty="0"/>
              <a:t> </a:t>
            </a:r>
            <a:r>
              <a:rPr lang="en-US" altLang="x-none" sz="2400" i="1" dirty="0" err="1">
                <a:solidFill>
                  <a:schemeClr val="accent2"/>
                </a:solidFill>
              </a:rPr>
              <a:t>n</a:t>
            </a:r>
            <a:r>
              <a:rPr lang="en-US" altLang="x-none" sz="2400" i="1" baseline="-25000" dirty="0" err="1">
                <a:solidFill>
                  <a:schemeClr val="accent2"/>
                </a:solidFill>
              </a:rPr>
              <a:t>i</a:t>
            </a:r>
            <a:r>
              <a:rPr lang="en-US" altLang="x-none" sz="2400" dirty="0">
                <a:solidFill>
                  <a:schemeClr val="accent2"/>
                </a:solidFill>
              </a:rPr>
              <a:t> </a:t>
            </a:r>
            <a:r>
              <a:rPr lang="en-US" altLang="x-none" sz="2400" dirty="0"/>
              <a:t>= # of individuals in group </a:t>
            </a:r>
            <a:r>
              <a:rPr lang="en-US" altLang="x-none" sz="2400" i="1" dirty="0" err="1"/>
              <a:t>i</a:t>
            </a:r>
            <a:endParaRPr lang="en-US" altLang="x-none" sz="2400" dirty="0"/>
          </a:p>
          <a:p>
            <a:pPr lvl="1">
              <a:buFontTx/>
              <a:buChar char="•"/>
            </a:pPr>
            <a:r>
              <a:rPr lang="en-US" altLang="x-none" sz="2400" dirty="0"/>
              <a:t> </a:t>
            </a:r>
            <a:r>
              <a:rPr lang="en-US" altLang="x-none" sz="2400" i="1" dirty="0" err="1">
                <a:solidFill>
                  <a:schemeClr val="accent2"/>
                </a:solidFill>
              </a:rPr>
              <a:t>x</a:t>
            </a:r>
            <a:r>
              <a:rPr lang="en-US" altLang="x-none" sz="2400" i="1" baseline="-25000" dirty="0" err="1">
                <a:solidFill>
                  <a:schemeClr val="accent2"/>
                </a:solidFill>
              </a:rPr>
              <a:t>ij</a:t>
            </a:r>
            <a:r>
              <a:rPr lang="en-US" altLang="x-none" sz="2400" dirty="0"/>
              <a:t> = value for individual </a:t>
            </a:r>
            <a:r>
              <a:rPr lang="en-US" altLang="x-none" sz="2400" i="1" dirty="0"/>
              <a:t>j</a:t>
            </a:r>
            <a:r>
              <a:rPr lang="en-US" altLang="x-none" sz="2400" dirty="0"/>
              <a:t> in group </a:t>
            </a:r>
            <a:r>
              <a:rPr lang="en-US" altLang="x-none" sz="2400" i="1" dirty="0" err="1"/>
              <a:t>i</a:t>
            </a:r>
            <a:endParaRPr lang="en-US" altLang="x-none" sz="2400" dirty="0"/>
          </a:p>
          <a:p>
            <a:pPr lvl="1">
              <a:buFontTx/>
              <a:buChar char="•"/>
            </a:pPr>
            <a:r>
              <a:rPr lang="en-US" altLang="x-none" sz="2400" dirty="0"/>
              <a:t>    </a:t>
            </a:r>
            <a:r>
              <a:rPr lang="en-US" altLang="x-none" sz="2400" dirty="0" smtClean="0"/>
              <a:t>    </a:t>
            </a:r>
            <a:r>
              <a:rPr lang="en-US" altLang="x-none" sz="2400" dirty="0"/>
              <a:t>= mean for group </a:t>
            </a:r>
            <a:r>
              <a:rPr lang="en-US" altLang="x-none" sz="2400" i="1" dirty="0" err="1"/>
              <a:t>i</a:t>
            </a:r>
            <a:endParaRPr lang="en-US" altLang="x-none" sz="2400" dirty="0"/>
          </a:p>
          <a:p>
            <a:pPr lvl="1">
              <a:buFontTx/>
              <a:buChar char="•"/>
            </a:pPr>
            <a:r>
              <a:rPr lang="en-US" altLang="x-none" sz="2400" dirty="0"/>
              <a:t> </a:t>
            </a:r>
            <a:r>
              <a:rPr lang="en-US" altLang="x-none" sz="2400" i="1" dirty="0" err="1">
                <a:solidFill>
                  <a:schemeClr val="accent2"/>
                </a:solidFill>
              </a:rPr>
              <a:t>s</a:t>
            </a:r>
            <a:r>
              <a:rPr lang="en-US" altLang="x-none" sz="2400" i="1" baseline="-25000" dirty="0" err="1">
                <a:solidFill>
                  <a:schemeClr val="accent2"/>
                </a:solidFill>
              </a:rPr>
              <a:t>i</a:t>
            </a:r>
            <a:r>
              <a:rPr lang="en-US" altLang="x-none" sz="2400" dirty="0"/>
              <a:t> = standard deviation for group </a:t>
            </a:r>
            <a:r>
              <a:rPr lang="en-US" altLang="x-none" sz="2400" i="1" dirty="0" err="1"/>
              <a:t>i</a:t>
            </a:r>
            <a:r>
              <a:rPr lang="en-US" altLang="x-none" sz="2400" dirty="0"/>
              <a:t> </a:t>
            </a:r>
            <a:endParaRPr lang="en-US" altLang="x-none" sz="2400" dirty="0">
              <a:solidFill>
                <a:schemeClr val="accent2"/>
              </a:solidFill>
            </a:endParaRPr>
          </a:p>
          <a:p>
            <a:pPr lvl="1">
              <a:buFontTx/>
              <a:buChar char="•"/>
            </a:pPr>
            <a:endParaRPr lang="en-US" altLang="x-none" sz="3200" dirty="0"/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42622"/>
              </p:ext>
            </p:extLst>
          </p:nvPr>
        </p:nvGraphicFramePr>
        <p:xfrm>
          <a:off x="1273901" y="4149081"/>
          <a:ext cx="328815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1" name="Equation" r:id="rId3" imgW="5295900" imgH="6921500" progId="Equation.3">
                  <p:embed/>
                </p:oleObj>
              </mc:Choice>
              <mc:Fallback>
                <p:oleObj name="Equation" r:id="rId3" imgW="5295900" imgH="692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901" y="4149081"/>
                        <a:ext cx="328815" cy="43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877640"/>
              </p:ext>
            </p:extLst>
          </p:nvPr>
        </p:nvGraphicFramePr>
        <p:xfrm>
          <a:off x="1286964" y="2309691"/>
          <a:ext cx="257171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2" name="Equation" r:id="rId5" imgW="4483100" imgH="5295900" progId="Equation.3">
                  <p:embed/>
                </p:oleObj>
              </mc:Choice>
              <mc:Fallback>
                <p:oleObj name="Equation" r:id="rId5" imgW="4483100" imgH="529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6964" y="2309691"/>
                        <a:ext cx="257171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554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78390"/>
            <a:ext cx="7772400" cy="1143000"/>
          </a:xfrm>
        </p:spPr>
        <p:txBody>
          <a:bodyPr/>
          <a:lstStyle/>
          <a:p>
            <a:r>
              <a:rPr lang="en-US" altLang="x-none"/>
              <a:t>How ANOVA works (outline)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33400" y="1447800"/>
            <a:ext cx="81534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sz="2400" dirty="0"/>
              <a:t>ANOVA measures two sources of variation in the data and compares their relative sizes</a:t>
            </a:r>
          </a:p>
          <a:p>
            <a:endParaRPr lang="en-US" altLang="x-none" sz="2400" dirty="0"/>
          </a:p>
          <a:p>
            <a:pPr lvl="1">
              <a:buFontTx/>
              <a:buChar char="•"/>
            </a:pPr>
            <a:r>
              <a:rPr lang="en-US" altLang="x-none" sz="2400" dirty="0"/>
              <a:t> </a:t>
            </a:r>
            <a:r>
              <a:rPr lang="en-US" altLang="x-none" sz="2400" dirty="0" smtClean="0"/>
              <a:t>Variation </a:t>
            </a:r>
            <a:r>
              <a:rPr lang="en-US" altLang="x-none" sz="2400" dirty="0"/>
              <a:t>BETWEEN </a:t>
            </a:r>
            <a:r>
              <a:rPr lang="en-US" altLang="x-none" sz="2400" dirty="0" smtClean="0"/>
              <a:t>groups (</a:t>
            </a:r>
            <a:r>
              <a:rPr lang="en-US" altLang="x-none" sz="2400" dirty="0" smtClean="0">
                <a:solidFill>
                  <a:srgbClr val="0B05FF"/>
                </a:solidFill>
              </a:rPr>
              <a:t>MSG</a:t>
            </a:r>
            <a:r>
              <a:rPr lang="en-US" altLang="x-none" sz="2400" dirty="0" smtClean="0"/>
              <a:t>)</a:t>
            </a:r>
          </a:p>
          <a:p>
            <a:pPr lvl="2"/>
            <a:r>
              <a:rPr lang="en-US" altLang="x-none" sz="2400" dirty="0" smtClean="0"/>
              <a:t>for each </a:t>
            </a:r>
            <a:r>
              <a:rPr lang="en-US" altLang="x-none" sz="2400" dirty="0" smtClean="0"/>
              <a:t>group look </a:t>
            </a:r>
            <a:r>
              <a:rPr lang="en-US" altLang="x-none" sz="2400" dirty="0" smtClean="0"/>
              <a:t>at the difference between its </a:t>
            </a:r>
            <a:r>
              <a:rPr lang="en-US" altLang="x-none" sz="2400" dirty="0" smtClean="0"/>
              <a:t>mean </a:t>
            </a:r>
            <a:r>
              <a:rPr lang="en-US" altLang="x-none" sz="2400" dirty="0" smtClean="0"/>
              <a:t>and the overall mean</a:t>
            </a:r>
          </a:p>
          <a:p>
            <a:pPr lvl="2">
              <a:buFontTx/>
              <a:buChar char="•"/>
            </a:pPr>
            <a:endParaRPr lang="en-US" altLang="x-none" sz="2400" dirty="0"/>
          </a:p>
          <a:p>
            <a:pPr lvl="2">
              <a:buFontTx/>
              <a:buChar char="•"/>
            </a:pPr>
            <a:endParaRPr lang="en-US" altLang="x-none" sz="2400" dirty="0"/>
          </a:p>
          <a:p>
            <a:pPr lvl="1">
              <a:buFontTx/>
              <a:buChar char="•"/>
            </a:pPr>
            <a:r>
              <a:rPr lang="en-US" altLang="x-none" sz="2400" dirty="0"/>
              <a:t> </a:t>
            </a:r>
            <a:r>
              <a:rPr lang="en-US" altLang="x-none" sz="2400" dirty="0" smtClean="0"/>
              <a:t>Variation  </a:t>
            </a:r>
            <a:r>
              <a:rPr lang="en-US" altLang="x-none" sz="2400" dirty="0"/>
              <a:t>WITHIN groups </a:t>
            </a:r>
            <a:r>
              <a:rPr lang="en-US" altLang="x-none" sz="2400" dirty="0" smtClean="0"/>
              <a:t>(</a:t>
            </a:r>
            <a:r>
              <a:rPr lang="en-US" altLang="x-none" sz="2400" dirty="0" smtClean="0">
                <a:solidFill>
                  <a:srgbClr val="0B05FF"/>
                </a:solidFill>
              </a:rPr>
              <a:t>MSE</a:t>
            </a:r>
            <a:r>
              <a:rPr lang="en-US" altLang="x-none" sz="2400" dirty="0" smtClean="0"/>
              <a:t>)</a:t>
            </a:r>
            <a:endParaRPr lang="en-US" altLang="x-none" sz="2400" dirty="0"/>
          </a:p>
          <a:p>
            <a:pPr lvl="2"/>
            <a:r>
              <a:rPr lang="en-US" altLang="x-none" sz="2400" dirty="0" smtClean="0"/>
              <a:t>for </a:t>
            </a:r>
            <a:r>
              <a:rPr lang="en-US" altLang="x-none" sz="2400" dirty="0"/>
              <a:t>each data value </a:t>
            </a:r>
            <a:r>
              <a:rPr lang="en-US" altLang="x-none" sz="2400" dirty="0" err="1"/>
              <a:t>x</a:t>
            </a:r>
            <a:r>
              <a:rPr lang="en-US" altLang="x-none" sz="2400" baseline="-25000" dirty="0" err="1"/>
              <a:t>j</a:t>
            </a:r>
            <a:r>
              <a:rPr lang="en-US" altLang="x-none" sz="2400" dirty="0"/>
              <a:t> </a:t>
            </a:r>
            <a:r>
              <a:rPr lang="en-US" altLang="x-none" sz="2400" dirty="0" smtClean="0"/>
              <a:t>of group </a:t>
            </a:r>
            <a:r>
              <a:rPr lang="en-US" altLang="x-none" sz="2400" dirty="0" err="1" smtClean="0"/>
              <a:t>i</a:t>
            </a:r>
            <a:r>
              <a:rPr lang="en-US" altLang="x-none" sz="2400" dirty="0" smtClean="0"/>
              <a:t> we </a:t>
            </a:r>
            <a:r>
              <a:rPr lang="en-US" altLang="x-none" sz="2400" dirty="0"/>
              <a:t>look at the difference between that value </a:t>
            </a:r>
            <a:r>
              <a:rPr lang="en-US" altLang="x-none" sz="2400" dirty="0" smtClean="0"/>
              <a:t>and </a:t>
            </a:r>
            <a:r>
              <a:rPr lang="en-US" altLang="x-none" sz="2400" dirty="0"/>
              <a:t>the mean of its </a:t>
            </a:r>
            <a:r>
              <a:rPr lang="en-US" altLang="x-none" sz="2400" dirty="0" smtClean="0"/>
              <a:t>group</a:t>
            </a:r>
            <a:endParaRPr lang="en-US" altLang="x-none" sz="2400" dirty="0"/>
          </a:p>
          <a:p>
            <a:pPr lvl="2">
              <a:buFontTx/>
              <a:buChar char="•"/>
            </a:pPr>
            <a:endParaRPr lang="en-US" altLang="x-none" sz="2400" dirty="0"/>
          </a:p>
          <a:p>
            <a:pPr lvl="2">
              <a:buFontTx/>
              <a:buChar char="•"/>
            </a:pPr>
            <a:endParaRPr lang="en-US" altLang="x-none" sz="2400" dirty="0"/>
          </a:p>
        </p:txBody>
      </p:sp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50730"/>
              </p:ext>
            </p:extLst>
          </p:nvPr>
        </p:nvGraphicFramePr>
        <p:xfrm>
          <a:off x="4233664" y="5600700"/>
          <a:ext cx="1274440" cy="554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5" name="Equation" r:id="rId3" imgW="19519900" imgH="8547100" progId="Equation.3">
                  <p:embed/>
                </p:oleObj>
              </mc:Choice>
              <mc:Fallback>
                <p:oleObj name="Equation" r:id="rId3" imgW="19519900" imgH="854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664" y="5600700"/>
                        <a:ext cx="1274440" cy="554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024936"/>
              </p:ext>
            </p:extLst>
          </p:nvPr>
        </p:nvGraphicFramePr>
        <p:xfrm>
          <a:off x="3752850" y="3771900"/>
          <a:ext cx="1179190" cy="505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6" name="Equation" r:id="rId5" imgW="17894300" imgH="7734300" progId="Equation.3">
                  <p:embed/>
                </p:oleObj>
              </mc:Choice>
              <mc:Fallback>
                <p:oleObj name="Equation" r:id="rId5" imgW="17894300" imgH="7734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850" y="3771900"/>
                        <a:ext cx="1179190" cy="5053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27784" y="3630936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N</a:t>
            </a:r>
            <a:r>
              <a:rPr lang="de-DE" sz="3200" baseline="30000" dirty="0" smtClean="0"/>
              <a:t>-1</a:t>
            </a:r>
            <a:r>
              <a:rPr lang="de-DE" sz="3600" dirty="0" smtClean="0"/>
              <a:t>𝛴</a:t>
            </a:r>
            <a:r>
              <a:rPr lang="de-DE" sz="3600" i="1" baseline="-25000" dirty="0" smtClean="0"/>
              <a:t>i</a:t>
            </a:r>
            <a:endParaRPr lang="de-DE" sz="3600" i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843808" y="5479366"/>
            <a:ext cx="1598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M</a:t>
            </a:r>
            <a:r>
              <a:rPr lang="de-DE" sz="3200" baseline="30000" dirty="0" smtClean="0"/>
              <a:t>-1</a:t>
            </a:r>
            <a:r>
              <a:rPr lang="de-DE" sz="3600" dirty="0" smtClean="0"/>
              <a:t>𝛴</a:t>
            </a:r>
            <a:r>
              <a:rPr lang="de-DE" sz="3600" i="1" baseline="-25000" dirty="0" err="1" smtClean="0"/>
              <a:t>obs</a:t>
            </a:r>
            <a:r>
              <a:rPr lang="de-DE" sz="3600" i="1" baseline="-41000" dirty="0" err="1" smtClean="0"/>
              <a:t>ij</a:t>
            </a:r>
            <a:endParaRPr lang="de-DE" sz="3600" i="1" baseline="-41000" dirty="0"/>
          </a:p>
        </p:txBody>
      </p:sp>
    </p:spTree>
    <p:extLst>
      <p:ext uri="{BB962C8B-B14F-4D97-AF65-F5344CB8AC3E}">
        <p14:creationId xmlns:p14="http://schemas.microsoft.com/office/powerpoint/2010/main" val="101017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build="p" bldLvl="3" autoUpdateAnimBg="0"/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066800" y="1208088"/>
            <a:ext cx="70866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/>
              <a:t>The ANOVA F-statistic is a ratio of the Between Group Variaton divided by the Within Group Variation:      </a:t>
            </a:r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711311"/>
              </p:ext>
            </p:extLst>
          </p:nvPr>
        </p:nvGraphicFramePr>
        <p:xfrm>
          <a:off x="2195737" y="2171102"/>
          <a:ext cx="2592288" cy="689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3" name="Equation" r:id="rId4" imgW="47155100" imgH="12611100" progId="Equation.3">
                  <p:embed/>
                </p:oleObj>
              </mc:Choice>
              <mc:Fallback>
                <p:oleObj name="Equation" r:id="rId4" imgW="47155100" imgH="12611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7" y="2171102"/>
                        <a:ext cx="2592288" cy="6897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066800" y="3267868"/>
            <a:ext cx="7239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dirty="0"/>
              <a:t>A large F is evidence </a:t>
            </a:r>
            <a:r>
              <a:rPr lang="en-US" altLang="x-none" i="1" dirty="0">
                <a:solidFill>
                  <a:schemeClr val="accent2"/>
                </a:solidFill>
              </a:rPr>
              <a:t>against</a:t>
            </a:r>
            <a:r>
              <a:rPr lang="en-US" altLang="x-none" i="1" dirty="0"/>
              <a:t> </a:t>
            </a:r>
            <a:r>
              <a:rPr lang="en-US" altLang="x-none" dirty="0"/>
              <a:t>H</a:t>
            </a:r>
            <a:r>
              <a:rPr lang="en-US" altLang="x-none" baseline="-25000" dirty="0"/>
              <a:t>0</a:t>
            </a:r>
            <a:r>
              <a:rPr lang="en-US" altLang="x-none" dirty="0"/>
              <a:t>, since it indicates that there is more </a:t>
            </a:r>
            <a:r>
              <a:rPr lang="en-US" altLang="x-none" dirty="0" smtClean="0"/>
              <a:t>difference between </a:t>
            </a:r>
            <a:r>
              <a:rPr lang="en-US" altLang="x-none" dirty="0"/>
              <a:t>groups than within </a:t>
            </a:r>
            <a:r>
              <a:rPr lang="en-US" altLang="x-none" dirty="0" smtClean="0"/>
              <a:t>groups </a:t>
            </a:r>
            <a:br>
              <a:rPr lang="en-US" altLang="x-none" dirty="0" smtClean="0"/>
            </a:br>
            <a:r>
              <a:rPr lang="en-US" altLang="x-none" dirty="0" smtClean="0"/>
              <a:t>(hence the means between at least two groups differ).</a:t>
            </a:r>
            <a:endParaRPr lang="en-US" altLang="x-none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260648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F </a:t>
            </a:r>
            <a:r>
              <a:rPr lang="de-DE" sz="3200" dirty="0" err="1" smtClean="0"/>
              <a:t>Statistic</a:t>
            </a:r>
            <a:endParaRPr lang="de-DE" sz="3200" dirty="0"/>
          </a:p>
        </p:txBody>
      </p:sp>
      <p:sp>
        <p:nvSpPr>
          <p:cNvPr id="3" name="Rectangle 2"/>
          <p:cNvSpPr/>
          <p:nvPr/>
        </p:nvSpPr>
        <p:spPr>
          <a:xfrm>
            <a:off x="2357678" y="4326128"/>
            <a:ext cx="415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x-none"/>
              <a:t>H</a:t>
            </a:r>
            <a:r>
              <a:rPr lang="en-US" altLang="x-none" baseline="-25000"/>
              <a:t>0</a:t>
            </a:r>
            <a:r>
              <a:rPr lang="en-US" altLang="x-none"/>
              <a:t>: The means of all the groups are equal.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538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Computations</a:t>
            </a:r>
            <a:endParaRPr lang="en-US" altLang="x-none" dirty="0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69925" y="2046288"/>
            <a:ext cx="809307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dirty="0"/>
              <a:t>We want to measure the amount of </a:t>
            </a:r>
            <a:r>
              <a:rPr lang="en-US" altLang="x-none" dirty="0" smtClean="0"/>
              <a:t/>
            </a:r>
            <a:br>
              <a:rPr lang="en-US" altLang="x-none" dirty="0" smtClean="0"/>
            </a:br>
            <a:r>
              <a:rPr lang="en-US" altLang="x-none" dirty="0" smtClean="0"/>
              <a:t>variation </a:t>
            </a:r>
            <a:r>
              <a:rPr lang="en-US" altLang="x-none" dirty="0"/>
              <a:t>due to BETWEEN group variation and WITHIN group variation</a:t>
            </a:r>
          </a:p>
          <a:p>
            <a:endParaRPr lang="en-US" altLang="x-none" dirty="0"/>
          </a:p>
          <a:p>
            <a:r>
              <a:rPr lang="en-US" altLang="x-none" dirty="0"/>
              <a:t>For each data value, we calculate its contribution to:</a:t>
            </a:r>
          </a:p>
          <a:p>
            <a:pPr lvl="1">
              <a:buFontTx/>
              <a:buChar char="•"/>
            </a:pPr>
            <a:endParaRPr lang="en-US" altLang="x-none" dirty="0" smtClean="0"/>
          </a:p>
          <a:p>
            <a:pPr lvl="1">
              <a:buFontTx/>
              <a:buChar char="•"/>
            </a:pPr>
            <a:endParaRPr lang="en-US" altLang="x-none" dirty="0"/>
          </a:p>
          <a:p>
            <a:pPr lvl="1">
              <a:buFontTx/>
              <a:buChar char="•"/>
            </a:pPr>
            <a:r>
              <a:rPr lang="en-US" altLang="x-none" dirty="0" smtClean="0"/>
              <a:t>BETWEEN </a:t>
            </a:r>
            <a:r>
              <a:rPr lang="en-US" altLang="x-none" dirty="0"/>
              <a:t>group variation:</a:t>
            </a:r>
          </a:p>
          <a:p>
            <a:pPr lvl="1">
              <a:buFontTx/>
              <a:buChar char="•"/>
            </a:pPr>
            <a:endParaRPr lang="en-US" altLang="x-none" dirty="0"/>
          </a:p>
          <a:p>
            <a:pPr lvl="1">
              <a:buFontTx/>
              <a:buChar char="•"/>
            </a:pPr>
            <a:endParaRPr lang="en-US" altLang="x-none" dirty="0" smtClean="0"/>
          </a:p>
          <a:p>
            <a:pPr lvl="1">
              <a:buFontTx/>
              <a:buChar char="•"/>
            </a:pPr>
            <a:endParaRPr lang="en-US" altLang="x-none" dirty="0"/>
          </a:p>
          <a:p>
            <a:pPr lvl="1">
              <a:buFontTx/>
              <a:buChar char="•"/>
            </a:pPr>
            <a:r>
              <a:rPr lang="en-US" altLang="x-none" dirty="0" smtClean="0"/>
              <a:t>WITHIN </a:t>
            </a:r>
            <a:r>
              <a:rPr lang="en-US" altLang="x-none" dirty="0"/>
              <a:t>group variation:</a:t>
            </a: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7" name="Equation" r:id="rId3" imgW="3670300" imgH="6921500" progId="Equation.3">
                  <p:embed/>
                </p:oleObj>
              </mc:Choice>
              <mc:Fallback>
                <p:oleObj name="Equation" r:id="rId3" imgW="3670300" imgH="692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365510"/>
              </p:ext>
            </p:extLst>
          </p:nvPr>
        </p:nvGraphicFramePr>
        <p:xfrm>
          <a:off x="4075936" y="3428206"/>
          <a:ext cx="160178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8" name="Equation" r:id="rId5" imgW="533400" imgH="292100" progId="Equation.3">
                  <p:embed/>
                </p:oleObj>
              </mc:Choice>
              <mc:Fallback>
                <p:oleObj name="Equation" r:id="rId5" imgW="5334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936" y="3428206"/>
                        <a:ext cx="1601788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818049"/>
              </p:ext>
            </p:extLst>
          </p:nvPr>
        </p:nvGraphicFramePr>
        <p:xfrm>
          <a:off x="4067944" y="4604225"/>
          <a:ext cx="190182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9" name="Equation" r:id="rId7" imgW="20332700" imgH="8140700" progId="Equation.3">
                  <p:embed/>
                </p:oleObj>
              </mc:Choice>
              <mc:Fallback>
                <p:oleObj name="Equation" r:id="rId7" imgW="20332700" imgH="814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4604225"/>
                        <a:ext cx="1901825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824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bldLvl="2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88640"/>
            <a:ext cx="7772400" cy="457200"/>
          </a:xfrm>
        </p:spPr>
        <p:txBody>
          <a:bodyPr/>
          <a:lstStyle/>
          <a:p>
            <a:r>
              <a:rPr lang="en-US" altLang="x-none"/>
              <a:t>An even smaller example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09600" y="1219200"/>
            <a:ext cx="78644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sz="2400"/>
              <a:t>Suppose we have three groups</a:t>
            </a:r>
          </a:p>
          <a:p>
            <a:pPr lvl="1">
              <a:buFontTx/>
              <a:buChar char="•"/>
            </a:pPr>
            <a:r>
              <a:rPr lang="en-US" altLang="x-none" sz="2000"/>
              <a:t> Group 1: 5.3, 6.0, 6.7</a:t>
            </a:r>
          </a:p>
          <a:p>
            <a:pPr lvl="1">
              <a:buFontTx/>
              <a:buChar char="•"/>
            </a:pPr>
            <a:r>
              <a:rPr lang="en-US" altLang="x-none" sz="2000"/>
              <a:t> Group 2: 5.5, 6.2, 6.4, 5.7</a:t>
            </a:r>
          </a:p>
          <a:p>
            <a:pPr lvl="1">
              <a:buFontTx/>
              <a:buChar char="•"/>
            </a:pPr>
            <a:r>
              <a:rPr lang="en-US" altLang="x-none" sz="2000"/>
              <a:t> Group 3: 7.5, 7.2, 7.9</a:t>
            </a:r>
          </a:p>
          <a:p>
            <a:r>
              <a:rPr lang="en-US" altLang="x-none" sz="2400"/>
              <a:t>We get the following statistics:</a:t>
            </a:r>
            <a:endParaRPr lang="en-US" altLang="x-none"/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471812"/>
              </p:ext>
            </p:extLst>
          </p:nvPr>
        </p:nvGraphicFramePr>
        <p:xfrm>
          <a:off x="1143000" y="3200400"/>
          <a:ext cx="6093296" cy="1844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9" name="Worksheet" r:id="rId3" imgW="5537200" imgH="1117600" progId="Excel.Sheet.8">
                  <p:embed/>
                </p:oleObj>
              </mc:Choice>
              <mc:Fallback>
                <p:oleObj name="Worksheet" r:id="rId3" imgW="5537200" imgH="11176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200400"/>
                        <a:ext cx="6093296" cy="184403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064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52464"/>
            <a:ext cx="7772400" cy="1143000"/>
          </a:xfrm>
        </p:spPr>
        <p:txBody>
          <a:bodyPr anchor="ctr"/>
          <a:lstStyle/>
          <a:p>
            <a:r>
              <a:rPr lang="en-US" altLang="x-none" sz="4000" dirty="0"/>
              <a:t>ANOVA:</a:t>
            </a:r>
            <a:br>
              <a:rPr lang="en-US" altLang="x-none" sz="4000" dirty="0"/>
            </a:br>
            <a:r>
              <a:rPr lang="en-US" altLang="x-none" sz="4000" dirty="0"/>
              <a:t>Analysis of Variation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52664"/>
            <a:ext cx="6400800" cy="1752600"/>
          </a:xfrm>
        </p:spPr>
        <p:txBody>
          <a:bodyPr/>
          <a:lstStyle/>
          <a:p>
            <a:r>
              <a:rPr lang="en-US" altLang="x-none" sz="2400" dirty="0" smtClean="0"/>
              <a:t>Math </a:t>
            </a:r>
            <a:r>
              <a:rPr lang="en-US" altLang="x-none" sz="2400" dirty="0"/>
              <a:t>243 Lecture</a:t>
            </a:r>
          </a:p>
          <a:p>
            <a:r>
              <a:rPr lang="en-US" altLang="x-none" sz="2400" dirty="0"/>
              <a:t>R. </a:t>
            </a:r>
            <a:r>
              <a:rPr lang="en-US" altLang="x-none" sz="2400" dirty="0" err="1"/>
              <a:t>Pruim</a:t>
            </a:r>
            <a:endParaRPr lang="en-US" altLang="x-none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188640"/>
            <a:ext cx="4035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smtClean="0"/>
              <a:t>Acknowledgements</a:t>
            </a:r>
            <a:endParaRPr lang="de-DE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740413" y="1411069"/>
            <a:ext cx="3663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This lecture is based on</a:t>
            </a:r>
            <a:br>
              <a:rPr lang="en-US" sz="2400" dirty="0" smtClean="0"/>
            </a:br>
            <a:r>
              <a:rPr lang="en-US" sz="2400" dirty="0" smtClean="0"/>
              <a:t>the following presentation: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267744" y="52449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/>
              <a:t/>
            </a:r>
            <a:br>
              <a:rPr lang="en-US"/>
            </a:br>
            <a:r>
              <a:rPr lang="en-US"/>
              <a:t>(but contains additions and modifications)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7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9859"/>
            <a:ext cx="7772400" cy="685800"/>
          </a:xfrm>
        </p:spPr>
        <p:txBody>
          <a:bodyPr/>
          <a:lstStyle/>
          <a:p>
            <a:r>
              <a:rPr lang="en-US" altLang="x-none" sz="3600" dirty="0" smtClean="0"/>
              <a:t>ANOVA </a:t>
            </a:r>
            <a:r>
              <a:rPr lang="en-US" altLang="x-none" sz="3600" dirty="0"/>
              <a:t>Output</a:t>
            </a:r>
            <a:endParaRPr lang="en-US" altLang="x-none" dirty="0"/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533400" y="1524000"/>
          <a:ext cx="8077200" cy="285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3" name="Worksheet" r:id="rId3" imgW="6413500" imgH="1333500" progId="Excel.Sheet.8">
                  <p:embed/>
                </p:oleObj>
              </mc:Choice>
              <mc:Fallback>
                <p:oleObj name="Worksheet" r:id="rId3" imgW="6413500" imgH="13335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4000"/>
                        <a:ext cx="8077200" cy="2852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914400" y="2667000"/>
            <a:ext cx="3216275" cy="2768600"/>
            <a:chOff x="422" y="1968"/>
            <a:chExt cx="2026" cy="1744"/>
          </a:xfrm>
        </p:grpSpPr>
        <p:sp>
          <p:nvSpPr>
            <p:cNvPr id="48133" name="Text Box 5"/>
            <p:cNvSpPr txBox="1">
              <a:spLocks noChangeArrowheads="1"/>
            </p:cNvSpPr>
            <p:nvPr/>
          </p:nvSpPr>
          <p:spPr bwMode="auto">
            <a:xfrm>
              <a:off x="422" y="3264"/>
              <a:ext cx="1498" cy="448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x-none" sz="2000">
                  <a:solidFill>
                    <a:schemeClr val="hlink"/>
                  </a:solidFill>
                </a:rPr>
                <a:t>1 less than number of groups</a:t>
              </a:r>
            </a:p>
          </p:txBody>
        </p:sp>
        <p:sp>
          <p:nvSpPr>
            <p:cNvPr id="48134" name="Line 6"/>
            <p:cNvSpPr>
              <a:spLocks noChangeShapeType="1"/>
            </p:cNvSpPr>
            <p:nvPr/>
          </p:nvSpPr>
          <p:spPr bwMode="auto">
            <a:xfrm flipV="1">
              <a:off x="1200" y="1968"/>
              <a:ext cx="1248" cy="1296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8135" name="Line 7"/>
          <p:cNvSpPr>
            <a:spLocks noChangeShapeType="1"/>
          </p:cNvSpPr>
          <p:nvPr/>
        </p:nvSpPr>
        <p:spPr bwMode="auto">
          <a:xfrm flipH="1" flipV="1">
            <a:off x="4419600" y="3657600"/>
            <a:ext cx="914400" cy="160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48136" name="Group 8"/>
          <p:cNvGrpSpPr>
            <a:grpSpLocks/>
          </p:cNvGrpSpPr>
          <p:nvPr/>
        </p:nvGrpSpPr>
        <p:grpSpPr bwMode="auto">
          <a:xfrm>
            <a:off x="4572000" y="3276600"/>
            <a:ext cx="4343400" cy="2844800"/>
            <a:chOff x="2880" y="2064"/>
            <a:chExt cx="2736" cy="1792"/>
          </a:xfrm>
        </p:grpSpPr>
        <p:sp>
          <p:nvSpPr>
            <p:cNvPr id="48137" name="Text Box 9"/>
            <p:cNvSpPr txBox="1">
              <a:spLocks noChangeArrowheads="1"/>
            </p:cNvSpPr>
            <p:nvPr/>
          </p:nvSpPr>
          <p:spPr bwMode="auto">
            <a:xfrm>
              <a:off x="3744" y="3024"/>
              <a:ext cx="1872" cy="83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x-none" sz="2000">
                  <a:solidFill>
                    <a:schemeClr val="hlink"/>
                  </a:solidFill>
                </a:rPr>
                <a:t>number of data values - number of groups</a:t>
              </a:r>
            </a:p>
            <a:p>
              <a:r>
                <a:rPr lang="en-US" altLang="x-none" sz="2000">
                  <a:solidFill>
                    <a:schemeClr val="hlink"/>
                  </a:solidFill>
                </a:rPr>
                <a:t>(equals df for each group added together)</a:t>
              </a:r>
            </a:p>
          </p:txBody>
        </p:sp>
        <p:sp>
          <p:nvSpPr>
            <p:cNvPr id="48138" name="Line 10"/>
            <p:cNvSpPr>
              <a:spLocks noChangeShapeType="1"/>
            </p:cNvSpPr>
            <p:nvPr/>
          </p:nvSpPr>
          <p:spPr bwMode="auto">
            <a:xfrm flipH="1" flipV="1">
              <a:off x="2880" y="2064"/>
              <a:ext cx="1584" cy="96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8139" name="Group 11"/>
          <p:cNvGrpSpPr>
            <a:grpSpLocks/>
          </p:cNvGrpSpPr>
          <p:nvPr/>
        </p:nvGrpSpPr>
        <p:grpSpPr bwMode="auto">
          <a:xfrm>
            <a:off x="1447800" y="4114800"/>
            <a:ext cx="3900488" cy="2397125"/>
            <a:chOff x="912" y="2592"/>
            <a:chExt cx="2457" cy="1510"/>
          </a:xfrm>
        </p:grpSpPr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912" y="3648"/>
              <a:ext cx="2457" cy="45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x-none" sz="2000">
                  <a:solidFill>
                    <a:schemeClr val="hlink"/>
                  </a:solidFill>
                </a:rPr>
                <a:t>1 less than number of individuals</a:t>
              </a:r>
            </a:p>
            <a:p>
              <a:r>
                <a:rPr lang="en-US" altLang="x-none" sz="2000">
                  <a:solidFill>
                    <a:schemeClr val="hlink"/>
                  </a:solidFill>
                </a:rPr>
                <a:t>(just like other situations)</a:t>
              </a:r>
            </a:p>
          </p:txBody>
        </p:sp>
        <p:sp>
          <p:nvSpPr>
            <p:cNvPr id="48141" name="Line 13"/>
            <p:cNvSpPr>
              <a:spLocks noChangeShapeType="1"/>
            </p:cNvSpPr>
            <p:nvPr/>
          </p:nvSpPr>
          <p:spPr bwMode="auto">
            <a:xfrm flipV="1">
              <a:off x="2112" y="2592"/>
              <a:ext cx="528" cy="1056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2873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188640"/>
            <a:ext cx="7772400" cy="533400"/>
          </a:xfrm>
        </p:spPr>
        <p:txBody>
          <a:bodyPr/>
          <a:lstStyle/>
          <a:p>
            <a:r>
              <a:rPr lang="en-US" altLang="x-none" sz="3600"/>
              <a:t>Computing ANOVA F statistic</a:t>
            </a:r>
            <a:endParaRPr lang="en-US" altLang="x-none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533400" y="1295400"/>
          <a:ext cx="8001000" cy="466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7" name="Worksheet" r:id="rId3" imgW="5981700" imgH="3492500" progId="Excel.Sheet.8">
                  <p:embed/>
                </p:oleObj>
              </mc:Choice>
              <mc:Fallback>
                <p:oleObj name="Worksheet" r:id="rId3" imgW="5981700" imgH="34925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95400"/>
                        <a:ext cx="8001000" cy="46688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46125" y="6107113"/>
            <a:ext cx="7464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000"/>
              <a:t>	overall mean: 6.44	F = 2.5528/0.25025 = 10.21575 </a:t>
            </a:r>
          </a:p>
        </p:txBody>
      </p:sp>
    </p:spTree>
    <p:extLst>
      <p:ext uri="{BB962C8B-B14F-4D97-AF65-F5344CB8AC3E}">
        <p14:creationId xmlns:p14="http://schemas.microsoft.com/office/powerpoint/2010/main" val="13441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772400" cy="685800"/>
          </a:xfrm>
        </p:spPr>
        <p:txBody>
          <a:bodyPr/>
          <a:lstStyle/>
          <a:p>
            <a:r>
              <a:rPr lang="en-US" altLang="x-none" sz="3600" dirty="0" smtClean="0"/>
              <a:t>ANOVA </a:t>
            </a:r>
            <a:r>
              <a:rPr lang="en-US" altLang="x-none" sz="3600" dirty="0"/>
              <a:t>Output</a:t>
            </a:r>
            <a:endParaRPr lang="en-US" altLang="x-none" dirty="0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81000" y="3886200"/>
            <a:ext cx="1981200" cy="7112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sz="2000">
                <a:solidFill>
                  <a:schemeClr val="hlink"/>
                </a:solidFill>
              </a:rPr>
              <a:t>1 less than # of groups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 flipV="1">
            <a:off x="1219200" y="2133600"/>
            <a:ext cx="1143000" cy="1752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 flipH="1" flipV="1">
            <a:off x="4419600" y="3657600"/>
            <a:ext cx="914400" cy="160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876800" y="3124200"/>
            <a:ext cx="3841750" cy="10156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x-none" sz="2000" dirty="0">
                <a:solidFill>
                  <a:schemeClr val="hlink"/>
                </a:solidFill>
              </a:rPr>
              <a:t># of data values - # of </a:t>
            </a:r>
            <a:r>
              <a:rPr lang="en-US" altLang="x-none" sz="2000" dirty="0" smtClean="0">
                <a:solidFill>
                  <a:schemeClr val="hlink"/>
                </a:solidFill>
              </a:rPr>
              <a:t>groups</a:t>
            </a:r>
            <a:endParaRPr lang="en-US" altLang="x-none" sz="2000" dirty="0">
              <a:solidFill>
                <a:schemeClr val="hlink"/>
              </a:solidFill>
            </a:endParaRPr>
          </a:p>
          <a:p>
            <a:r>
              <a:rPr lang="en-US" altLang="x-none" sz="2000" dirty="0">
                <a:solidFill>
                  <a:schemeClr val="hlink"/>
                </a:solidFill>
              </a:rPr>
              <a:t>(equals </a:t>
            </a:r>
            <a:r>
              <a:rPr lang="en-US" altLang="x-none" sz="2000" dirty="0" err="1">
                <a:solidFill>
                  <a:schemeClr val="hlink"/>
                </a:solidFill>
              </a:rPr>
              <a:t>df</a:t>
            </a:r>
            <a:r>
              <a:rPr lang="en-US" altLang="x-none" sz="2000" dirty="0">
                <a:solidFill>
                  <a:schemeClr val="hlink"/>
                </a:solidFill>
              </a:rPr>
              <a:t> for each group added together)</a:t>
            </a:r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 flipH="1" flipV="1">
            <a:off x="2743200" y="2514600"/>
            <a:ext cx="2133600" cy="914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286000" y="5029200"/>
            <a:ext cx="3181350" cy="7207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000">
                <a:solidFill>
                  <a:schemeClr val="hlink"/>
                </a:solidFill>
              </a:rPr>
              <a:t>1 less than # of individuals</a:t>
            </a:r>
          </a:p>
          <a:p>
            <a:r>
              <a:rPr lang="en-US" altLang="x-none" sz="2000">
                <a:solidFill>
                  <a:schemeClr val="hlink"/>
                </a:solidFill>
              </a:rPr>
              <a:t>(just like other situations)</a:t>
            </a: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 flipH="1" flipV="1">
            <a:off x="2514600" y="2819400"/>
            <a:ext cx="838200" cy="2209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533400" y="990600"/>
            <a:ext cx="795655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x-none" sz="2000">
              <a:latin typeface="Courier New" charset="0"/>
            </a:endParaRPr>
          </a:p>
          <a:p>
            <a:r>
              <a:rPr lang="en-US" altLang="x-none" sz="2000">
                <a:latin typeface="Courier New" charset="0"/>
              </a:rPr>
              <a:t>Analysis of Variance for days    </a:t>
            </a:r>
          </a:p>
          <a:p>
            <a:r>
              <a:rPr lang="en-US" altLang="x-none" sz="2000">
                <a:latin typeface="Courier New" charset="0"/>
              </a:rPr>
              <a:t>Source     DF        SS        MS        F        P</a:t>
            </a:r>
          </a:p>
          <a:p>
            <a:r>
              <a:rPr lang="en-US" altLang="x-none" sz="2000">
                <a:latin typeface="Courier New" charset="0"/>
              </a:rPr>
              <a:t>treatment   2     34.74     17.37     6.45    0.006</a:t>
            </a:r>
          </a:p>
          <a:p>
            <a:r>
              <a:rPr lang="en-US" altLang="x-none" sz="2000">
                <a:latin typeface="Courier New" charset="0"/>
              </a:rPr>
              <a:t>Error      22     59.26      2.69</a:t>
            </a:r>
          </a:p>
          <a:p>
            <a:r>
              <a:rPr lang="en-US" altLang="x-none" sz="2000">
                <a:latin typeface="Courier New" charset="0"/>
              </a:rPr>
              <a:t>Total      24     94.00</a:t>
            </a:r>
          </a:p>
          <a:p>
            <a:r>
              <a:rPr lang="en-US" altLang="x-none" sz="2000">
                <a:latin typeface="Courier New" charset="0"/>
              </a:rPr>
              <a:t> </a:t>
            </a:r>
          </a:p>
          <a:p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479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1257" y="212725"/>
            <a:ext cx="7772400" cy="685800"/>
          </a:xfrm>
        </p:spPr>
        <p:txBody>
          <a:bodyPr/>
          <a:lstStyle/>
          <a:p>
            <a:r>
              <a:rPr lang="en-US" altLang="x-none" sz="3600" dirty="0" smtClean="0"/>
              <a:t>ANOVA </a:t>
            </a:r>
            <a:r>
              <a:rPr lang="en-US" altLang="x-none" sz="3600" dirty="0" smtClean="0"/>
              <a:t>Output for Drug Example</a:t>
            </a:r>
            <a:endParaRPr lang="en-US" altLang="x-none" dirty="0"/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flipH="1" flipV="1">
            <a:off x="3886200" y="3048000"/>
            <a:ext cx="0" cy="1295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flipH="1" flipV="1">
            <a:off x="4419600" y="3657600"/>
            <a:ext cx="914400" cy="160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 flipV="1">
            <a:off x="4267200" y="2209800"/>
            <a:ext cx="3276600" cy="19050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V="1">
            <a:off x="1600200" y="2438400"/>
            <a:ext cx="1676400" cy="15240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609600" y="1066800"/>
            <a:ext cx="795655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x-none" sz="2000">
              <a:latin typeface="Courier New" charset="0"/>
            </a:endParaRPr>
          </a:p>
          <a:p>
            <a:r>
              <a:rPr lang="en-US" altLang="x-none" sz="2000">
                <a:latin typeface="Courier New" charset="0"/>
              </a:rPr>
              <a:t>Analysis of Variance for days    </a:t>
            </a:r>
          </a:p>
          <a:p>
            <a:r>
              <a:rPr lang="en-US" altLang="x-none" sz="2000">
                <a:latin typeface="Courier New" charset="0"/>
              </a:rPr>
              <a:t>Source     DF        SS        MS        F        P</a:t>
            </a:r>
          </a:p>
          <a:p>
            <a:r>
              <a:rPr lang="en-US" altLang="x-none" sz="2000">
                <a:latin typeface="Courier New" charset="0"/>
              </a:rPr>
              <a:t>treatment   2     34.74     17.37     6.45    0.006</a:t>
            </a:r>
          </a:p>
          <a:p>
            <a:r>
              <a:rPr lang="en-US" altLang="x-none" sz="2000">
                <a:latin typeface="Courier New" charset="0"/>
              </a:rPr>
              <a:t>Error      22     59.26      2.69</a:t>
            </a:r>
          </a:p>
          <a:p>
            <a:r>
              <a:rPr lang="en-US" altLang="x-none" sz="2000">
                <a:latin typeface="Courier New" charset="0"/>
              </a:rPr>
              <a:t>Total      24     94.00</a:t>
            </a:r>
          </a:p>
          <a:p>
            <a:r>
              <a:rPr lang="en-US" altLang="x-none" sz="2000">
                <a:latin typeface="Courier New" charset="0"/>
              </a:rPr>
              <a:t> </a:t>
            </a:r>
          </a:p>
          <a:p>
            <a:endParaRPr lang="en-US" altLang="x-none"/>
          </a:p>
        </p:txBody>
      </p:sp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312738" y="3962400"/>
          <a:ext cx="196532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7" name="Equation" r:id="rId3" imgW="25209500" imgH="10985500" progId="Equation.3">
                  <p:embed/>
                </p:oleObj>
              </mc:Choice>
              <mc:Fallback>
                <p:oleObj name="Equation" r:id="rId3" imgW="25209500" imgH="1098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8" y="3962400"/>
                        <a:ext cx="1965325" cy="8509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6578600" y="4113213"/>
          <a:ext cx="1774825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8" name="Equation" r:id="rId5" imgW="711200" imgH="342900" progId="Equation.3">
                  <p:embed/>
                </p:oleObj>
              </mc:Choice>
              <mc:Fallback>
                <p:oleObj name="Equation" r:id="rId5" imgW="7112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8600" y="4113213"/>
                        <a:ext cx="1774825" cy="8556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1" name="Object 13"/>
          <p:cNvGraphicFramePr>
            <a:graphicFrameLocks noChangeAspect="1"/>
          </p:cNvGraphicFramePr>
          <p:nvPr/>
        </p:nvGraphicFramePr>
        <p:xfrm>
          <a:off x="2890838" y="4341813"/>
          <a:ext cx="18383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9" name="Equation" r:id="rId7" imgW="736600" imgH="342900" progId="Equation.3">
                  <p:embed/>
                </p:oleObj>
              </mc:Choice>
              <mc:Fallback>
                <p:oleObj name="Equation" r:id="rId7" imgW="7366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0838" y="4341813"/>
                        <a:ext cx="1838325" cy="8540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593725" y="5246688"/>
            <a:ext cx="55292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SS stands for sum of squares</a:t>
            </a:r>
          </a:p>
          <a:p>
            <a:pPr lvl="1">
              <a:buFontTx/>
              <a:buChar char="•"/>
            </a:pPr>
            <a:r>
              <a:rPr lang="en-US" altLang="x-none"/>
              <a:t> ANOVA splits this into 3 parts</a:t>
            </a:r>
          </a:p>
        </p:txBody>
      </p:sp>
    </p:spTree>
    <p:extLst>
      <p:ext uri="{BB962C8B-B14F-4D97-AF65-F5344CB8AC3E}">
        <p14:creationId xmlns:p14="http://schemas.microsoft.com/office/powerpoint/2010/main" val="9885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16700" y="201613"/>
            <a:ext cx="7772400" cy="685800"/>
          </a:xfrm>
        </p:spPr>
        <p:txBody>
          <a:bodyPr/>
          <a:lstStyle/>
          <a:p>
            <a:r>
              <a:rPr lang="en-US" altLang="x-none" sz="3600" dirty="0" smtClean="0"/>
              <a:t>ANOVA </a:t>
            </a:r>
            <a:r>
              <a:rPr lang="en-US" altLang="x-none" sz="3600" dirty="0"/>
              <a:t>Output</a:t>
            </a:r>
            <a:endParaRPr lang="en-US" altLang="x-none" dirty="0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 flipH="1" flipV="1">
            <a:off x="4419600" y="3657600"/>
            <a:ext cx="914400" cy="1600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 flipV="1">
            <a:off x="5410200" y="2286000"/>
            <a:ext cx="1219200" cy="2895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600200" y="4267200"/>
            <a:ext cx="2363788" cy="7207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sz="2000">
                <a:solidFill>
                  <a:schemeClr val="hlink"/>
                </a:solidFill>
              </a:rPr>
              <a:t>MSG = SSG / DFG</a:t>
            </a:r>
          </a:p>
          <a:p>
            <a:r>
              <a:rPr lang="en-US" altLang="x-none" sz="2000">
                <a:solidFill>
                  <a:schemeClr val="hlink"/>
                </a:solidFill>
              </a:rPr>
              <a:t>MSE = SSE / DFE </a:t>
            </a: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V="1">
            <a:off x="3657600" y="2590800"/>
            <a:ext cx="1600200" cy="1676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533400" y="990600"/>
            <a:ext cx="795655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x-none" sz="2000" dirty="0">
              <a:latin typeface="Courier New" charset="0"/>
            </a:endParaRPr>
          </a:p>
          <a:p>
            <a:r>
              <a:rPr lang="en-US" altLang="x-none" sz="2000" dirty="0">
                <a:latin typeface="Courier New" charset="0"/>
              </a:rPr>
              <a:t>Analysis of Variance for days    </a:t>
            </a:r>
          </a:p>
          <a:p>
            <a:r>
              <a:rPr lang="en-US" altLang="x-none" sz="2000" dirty="0">
                <a:latin typeface="Courier New" charset="0"/>
              </a:rPr>
              <a:t>Source     DF        SS        MS        F        P</a:t>
            </a:r>
          </a:p>
          <a:p>
            <a:r>
              <a:rPr lang="en-US" altLang="x-none" sz="2000" dirty="0">
                <a:latin typeface="Courier New" charset="0"/>
              </a:rPr>
              <a:t>treatment   2     34.74     17.37     6.45    0.006</a:t>
            </a:r>
          </a:p>
          <a:p>
            <a:r>
              <a:rPr lang="en-US" altLang="x-none" sz="2000" dirty="0">
                <a:latin typeface="Courier New" charset="0"/>
              </a:rPr>
              <a:t>Error      22     59.26      2.69</a:t>
            </a:r>
          </a:p>
          <a:p>
            <a:r>
              <a:rPr lang="en-US" altLang="x-none" sz="2000" dirty="0">
                <a:latin typeface="Courier New" charset="0"/>
              </a:rPr>
              <a:t>Total      24     94.00</a:t>
            </a:r>
          </a:p>
          <a:p>
            <a:r>
              <a:rPr lang="en-US" altLang="x-none" sz="2000" dirty="0">
                <a:latin typeface="Courier New" charset="0"/>
              </a:rPr>
              <a:t> </a:t>
            </a:r>
          </a:p>
          <a:p>
            <a:endParaRPr lang="en-US" altLang="x-none" dirty="0"/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 flipV="1">
            <a:off x="8001000" y="2362200"/>
            <a:ext cx="0" cy="19812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4114800" y="5181600"/>
            <a:ext cx="2332038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>
                <a:solidFill>
                  <a:schemeClr val="hlink"/>
                </a:solidFill>
              </a:rPr>
              <a:t>F = MSG / MSE</a:t>
            </a:r>
            <a:endParaRPr lang="en-US" altLang="x-none"/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6994525" y="4383088"/>
            <a:ext cx="1919288" cy="11969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>
                <a:solidFill>
                  <a:schemeClr val="hlink"/>
                </a:solidFill>
              </a:rPr>
              <a:t>P-value</a:t>
            </a:r>
          </a:p>
          <a:p>
            <a:r>
              <a:rPr lang="en-US" altLang="x-none" sz="2400">
                <a:solidFill>
                  <a:schemeClr val="hlink"/>
                </a:solidFill>
              </a:rPr>
              <a:t>comes from</a:t>
            </a:r>
          </a:p>
          <a:p>
            <a:r>
              <a:rPr lang="en-US" altLang="x-none" sz="2400">
                <a:solidFill>
                  <a:schemeClr val="hlink"/>
                </a:solidFill>
              </a:rPr>
              <a:t>F(DFG,DFE)</a:t>
            </a:r>
            <a:endParaRPr lang="en-US" altLang="x-none"/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441325" y="5907088"/>
            <a:ext cx="61991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 dirty="0"/>
              <a:t>(P-values for the F statistic are in </a:t>
            </a:r>
            <a:r>
              <a:rPr lang="en-US" altLang="x-none" sz="2400" dirty="0" smtClean="0"/>
              <a:t>table as usual</a:t>
            </a:r>
            <a:r>
              <a:rPr lang="en-US" altLang="x-none" sz="2400" dirty="0" smtClean="0"/>
              <a:t>)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960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7772400" cy="914400"/>
          </a:xfrm>
        </p:spPr>
        <p:txBody>
          <a:bodyPr/>
          <a:lstStyle/>
          <a:p>
            <a:r>
              <a:rPr lang="en-US" altLang="x-none"/>
              <a:t>So How big is F?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69925" y="1589088"/>
            <a:ext cx="7788275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sz="2400" dirty="0"/>
              <a:t>Since F is</a:t>
            </a:r>
            <a:r>
              <a:rPr lang="en-US" altLang="x-none" dirty="0"/>
              <a:t> </a:t>
            </a:r>
          </a:p>
          <a:p>
            <a:r>
              <a:rPr lang="en-US" altLang="x-none" dirty="0">
                <a:solidFill>
                  <a:schemeClr val="accent2"/>
                </a:solidFill>
              </a:rPr>
              <a:t>Mean Square Between / Mean Square Within</a:t>
            </a:r>
          </a:p>
          <a:p>
            <a:pPr algn="ctr"/>
            <a:endParaRPr lang="en-US" altLang="x-none" dirty="0">
              <a:solidFill>
                <a:schemeClr val="accent2"/>
              </a:solidFill>
            </a:endParaRPr>
          </a:p>
          <a:p>
            <a:pPr algn="ctr"/>
            <a:r>
              <a:rPr lang="en-US" altLang="x-none" dirty="0">
                <a:solidFill>
                  <a:schemeClr val="accent2"/>
                </a:solidFill>
              </a:rPr>
              <a:t>= MSG / MSE</a:t>
            </a:r>
          </a:p>
          <a:p>
            <a:pPr algn="ctr"/>
            <a:endParaRPr lang="en-US" altLang="x-none" dirty="0"/>
          </a:p>
          <a:p>
            <a:r>
              <a:rPr lang="en-US" altLang="x-none" sz="2400" dirty="0" smtClean="0"/>
              <a:t>	A </a:t>
            </a:r>
            <a:r>
              <a:rPr lang="en-US" altLang="x-none" sz="2400" dirty="0"/>
              <a:t>large value of F indicates relatively more</a:t>
            </a:r>
          </a:p>
          <a:p>
            <a:pPr lvl="2"/>
            <a:r>
              <a:rPr lang="en-US" altLang="x-none" sz="2400" dirty="0"/>
              <a:t>difference between groups than within groups (</a:t>
            </a:r>
            <a:r>
              <a:rPr lang="en-US" altLang="x-none" sz="2400" dirty="0">
                <a:solidFill>
                  <a:schemeClr val="accent2"/>
                </a:solidFill>
              </a:rPr>
              <a:t>evidence against H</a:t>
            </a:r>
            <a:r>
              <a:rPr lang="en-US" altLang="x-none" sz="2400" baseline="-25000" dirty="0">
                <a:solidFill>
                  <a:schemeClr val="accent2"/>
                </a:solidFill>
              </a:rPr>
              <a:t>0</a:t>
            </a:r>
            <a:r>
              <a:rPr lang="en-US" altLang="x-none" sz="2400" dirty="0"/>
              <a:t>)</a:t>
            </a:r>
            <a:endParaRPr lang="en-US" altLang="x-none" dirty="0"/>
          </a:p>
          <a:p>
            <a:endParaRPr lang="en-US" altLang="x-none" dirty="0"/>
          </a:p>
          <a:p>
            <a:r>
              <a:rPr lang="en-US" altLang="x-none" sz="2400" dirty="0"/>
              <a:t>To get the P-value, we compare to </a:t>
            </a:r>
            <a:r>
              <a:rPr lang="en-US" altLang="x-none" sz="2400" i="1" dirty="0"/>
              <a:t>F(I-1,n-I)</a:t>
            </a:r>
            <a:r>
              <a:rPr lang="en-US" altLang="x-none" sz="2400" dirty="0"/>
              <a:t>-distribution</a:t>
            </a:r>
          </a:p>
          <a:p>
            <a:pPr lvl="1">
              <a:buFontTx/>
              <a:buChar char="•"/>
            </a:pPr>
            <a:r>
              <a:rPr lang="en-US" altLang="x-none" sz="2400" dirty="0"/>
              <a:t> </a:t>
            </a:r>
            <a:r>
              <a:rPr lang="en-US" altLang="x-none" sz="2400" i="1" dirty="0"/>
              <a:t>I-1</a:t>
            </a:r>
            <a:r>
              <a:rPr lang="en-US" altLang="x-none" sz="2400" dirty="0"/>
              <a:t> degrees of freedom in numerator (# groups -1)</a:t>
            </a:r>
          </a:p>
          <a:p>
            <a:pPr lvl="1">
              <a:buFontTx/>
              <a:buChar char="•"/>
            </a:pPr>
            <a:r>
              <a:rPr lang="en-US" altLang="x-none" sz="2400" dirty="0"/>
              <a:t> </a:t>
            </a:r>
            <a:r>
              <a:rPr lang="en-US" altLang="x-none" sz="2400" i="1" dirty="0"/>
              <a:t>n - I</a:t>
            </a:r>
            <a:r>
              <a:rPr lang="en-US" altLang="x-none" sz="2400" dirty="0"/>
              <a:t> degrees of freedom in denominator (rest of </a:t>
            </a:r>
            <a:r>
              <a:rPr lang="en-US" altLang="x-none" sz="2400" dirty="0" err="1"/>
              <a:t>df</a:t>
            </a:r>
            <a:r>
              <a:rPr lang="en-US" altLang="x-none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563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476672"/>
            <a:ext cx="9144000" cy="5720943"/>
            <a:chOff x="0" y="571500"/>
            <a:chExt cx="9144000" cy="57209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500"/>
              <a:ext cx="9144000" cy="5715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571500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883215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F-Distribution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7CBAE-3DD4-5444-8053-7BDFDCD09BAC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99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32656"/>
            <a:ext cx="9144000" cy="5881674"/>
            <a:chOff x="0" y="476672"/>
            <a:chExt cx="9144000" cy="58816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500"/>
              <a:ext cx="9144000" cy="5715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476672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949118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Critical Value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7CBAE-3DD4-5444-8053-7BDFDCD09BAC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0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32656"/>
            <a:ext cx="9144000" cy="5894737"/>
            <a:chOff x="0" y="476672"/>
            <a:chExt cx="9144000" cy="58947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500"/>
              <a:ext cx="9144000" cy="5715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476672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962181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 𝛼 = 0.05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7CBAE-3DD4-5444-8053-7BDFDCD09BAC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6483397" y="3140968"/>
            <a:ext cx="216024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11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32656"/>
            <a:ext cx="9144000" cy="5924128"/>
            <a:chOff x="0" y="476672"/>
            <a:chExt cx="9144000" cy="59241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500"/>
              <a:ext cx="9144000" cy="5715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476672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991572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𝛼 = 0.05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7CBAE-3DD4-5444-8053-7BDFDCD09BAC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6483397" y="3140968"/>
            <a:ext cx="216024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2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Example</a:t>
            </a:r>
            <a:endParaRPr lang="en-US" altLang="x-none" dirty="0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93725" y="1665288"/>
            <a:ext cx="545854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/>
              <a:t>Subjects: 25 patients with blisters</a:t>
            </a:r>
          </a:p>
          <a:p>
            <a:r>
              <a:rPr lang="en-US" altLang="x-none" dirty="0"/>
              <a:t>Treatments: Treatment A, Treatment B, Placebo</a:t>
            </a:r>
          </a:p>
          <a:p>
            <a:r>
              <a:rPr lang="en-US" altLang="x-none" dirty="0"/>
              <a:t>Measurement: # of days until blisters heal</a:t>
            </a:r>
          </a:p>
          <a:p>
            <a:endParaRPr lang="en-US" altLang="x-none" dirty="0"/>
          </a:p>
          <a:p>
            <a:r>
              <a:rPr lang="en-US" altLang="x-none" dirty="0"/>
              <a:t>Data [and means]:</a:t>
            </a:r>
          </a:p>
          <a:p>
            <a:pPr lvl="1">
              <a:buFontTx/>
              <a:buChar char="•"/>
            </a:pPr>
            <a:r>
              <a:rPr lang="en-US" altLang="x-none" dirty="0"/>
              <a:t> A: 5</a:t>
            </a:r>
            <a:r>
              <a:rPr lang="en-US" altLang="x-none" dirty="0" smtClean="0"/>
              <a:t>, 6, 6, 7, 7, 8, 9, 10</a:t>
            </a:r>
            <a:r>
              <a:rPr lang="en-US" altLang="x-none" dirty="0"/>
              <a:t>	</a:t>
            </a:r>
            <a:r>
              <a:rPr lang="en-US" altLang="x-none" dirty="0" smtClean="0"/>
              <a:t>	[</a:t>
            </a:r>
            <a:r>
              <a:rPr lang="en-US" altLang="x-none" dirty="0"/>
              <a:t>7.25]</a:t>
            </a:r>
          </a:p>
          <a:p>
            <a:pPr lvl="1">
              <a:buFontTx/>
              <a:buChar char="•"/>
            </a:pPr>
            <a:r>
              <a:rPr lang="en-US" altLang="x-none" dirty="0"/>
              <a:t> B: 7</a:t>
            </a:r>
            <a:r>
              <a:rPr lang="en-US" altLang="x-none" dirty="0" smtClean="0"/>
              <a:t>, 7, 8, 9, 9, 10, 10, 11         </a:t>
            </a:r>
            <a:r>
              <a:rPr lang="en-US" altLang="x-none" dirty="0" smtClean="0"/>
              <a:t>	[</a:t>
            </a:r>
            <a:r>
              <a:rPr lang="en-US" altLang="x-none" dirty="0"/>
              <a:t>8.875]</a:t>
            </a:r>
          </a:p>
          <a:p>
            <a:pPr lvl="1">
              <a:buFontTx/>
              <a:buChar char="•"/>
            </a:pPr>
            <a:r>
              <a:rPr lang="en-US" altLang="x-none" dirty="0"/>
              <a:t> P: 7</a:t>
            </a:r>
            <a:r>
              <a:rPr lang="en-US" altLang="x-none" dirty="0" smtClean="0"/>
              <a:t>, 9, 9, 10, 10, 10, 11, 12, 13 </a:t>
            </a:r>
            <a:r>
              <a:rPr lang="en-US" altLang="x-none" dirty="0"/>
              <a:t>	</a:t>
            </a:r>
            <a:r>
              <a:rPr lang="en-US" altLang="x-none" dirty="0" smtClean="0"/>
              <a:t>[</a:t>
            </a:r>
            <a:r>
              <a:rPr lang="en-US" altLang="x-none" dirty="0"/>
              <a:t>10.11]</a:t>
            </a:r>
          </a:p>
          <a:p>
            <a:pPr lvl="1">
              <a:buFontTx/>
              <a:buChar char="•"/>
            </a:pPr>
            <a:endParaRPr lang="en-US" altLang="x-none" dirty="0"/>
          </a:p>
          <a:p>
            <a:r>
              <a:rPr lang="en-US" altLang="x-none" dirty="0"/>
              <a:t>Are these differences significant</a:t>
            </a:r>
            <a:r>
              <a:rPr lang="en-US" altLang="x-none" dirty="0" smtClean="0"/>
              <a:t>?</a:t>
            </a:r>
          </a:p>
          <a:p>
            <a:endParaRPr lang="en-US" altLang="x-none" dirty="0"/>
          </a:p>
          <a:p>
            <a:r>
              <a:rPr lang="en-US" altLang="x-none" dirty="0" smtClean="0"/>
              <a:t>Variation BETWEEN groups vs. variation WITHIN groups</a:t>
            </a:r>
          </a:p>
          <a:p>
            <a:endParaRPr lang="en-US" altLang="x-none" dirty="0"/>
          </a:p>
          <a:p>
            <a:r>
              <a:rPr lang="en-US" altLang="x-none" dirty="0" smtClean="0"/>
              <a:t>Analysis of variation required: ANOVA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7186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32656"/>
            <a:ext cx="9144000" cy="5809828"/>
            <a:chOff x="0" y="476672"/>
            <a:chExt cx="9144000" cy="58098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500"/>
              <a:ext cx="9144000" cy="5715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476672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877272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F-Table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7CBAE-3DD4-5444-8053-7BDFDCD09BAC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78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32656"/>
            <a:ext cx="9144000" cy="5881836"/>
            <a:chOff x="0" y="476672"/>
            <a:chExt cx="9144000" cy="588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500"/>
              <a:ext cx="9144000" cy="5715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476672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949280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Critical Value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/>
              <a:t>𝛼 = 0.05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7CBAE-3DD4-5444-8053-7BDFDCD09BAC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31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32656"/>
            <a:ext cx="9144000" cy="5924128"/>
            <a:chOff x="0" y="476672"/>
            <a:chExt cx="9144000" cy="59241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1500"/>
              <a:ext cx="9144000" cy="5715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476672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991572"/>
              <a:ext cx="9144000" cy="40922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Rejection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Null Hypothesis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7CBAE-3DD4-5444-8053-7BDFDCD09BAC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20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543131" cy="914400"/>
          </a:xfrm>
        </p:spPr>
        <p:txBody>
          <a:bodyPr/>
          <a:lstStyle/>
          <a:p>
            <a:r>
              <a:rPr lang="en-US" altLang="x-none" sz="2800"/>
              <a:t>Connections between SST, MST, and standard deviation</a:t>
            </a:r>
            <a:endParaRPr lang="en-US" altLang="x-none" sz="240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33400" y="4495800"/>
            <a:ext cx="7924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/>
              <a:t>So  </a:t>
            </a:r>
            <a:r>
              <a:rPr lang="en-US" altLang="x-none" i="1"/>
              <a:t>SST = (n</a:t>
            </a:r>
            <a:r>
              <a:rPr lang="en-US" altLang="x-none" i="1" baseline="-25000"/>
              <a:t> </a:t>
            </a:r>
            <a:r>
              <a:rPr lang="en-US" altLang="x-none" i="1"/>
              <a:t>-1) s</a:t>
            </a:r>
            <a:r>
              <a:rPr lang="en-US" altLang="x-none" i="1" baseline="30000"/>
              <a:t>2</a:t>
            </a:r>
            <a:r>
              <a:rPr lang="en-US" altLang="x-none" i="1"/>
              <a:t>,  </a:t>
            </a:r>
            <a:r>
              <a:rPr lang="en-US" altLang="x-none"/>
              <a:t>and</a:t>
            </a:r>
            <a:r>
              <a:rPr lang="en-US" altLang="x-none" i="1"/>
              <a:t> MST = s</a:t>
            </a:r>
            <a:r>
              <a:rPr lang="en-US" altLang="x-none" i="1" baseline="30000"/>
              <a:t>2</a:t>
            </a:r>
            <a:r>
              <a:rPr lang="en-US" altLang="x-none" i="1"/>
              <a:t>.  </a:t>
            </a:r>
            <a:r>
              <a:rPr lang="en-US" altLang="x-none"/>
              <a:t>That is, </a:t>
            </a:r>
            <a:r>
              <a:rPr lang="en-US" altLang="x-none" i="1"/>
              <a:t>SST </a:t>
            </a:r>
            <a:r>
              <a:rPr lang="en-US" altLang="x-none"/>
              <a:t>and</a:t>
            </a:r>
            <a:r>
              <a:rPr lang="en-US" altLang="x-none" i="1"/>
              <a:t> MST </a:t>
            </a:r>
            <a:r>
              <a:rPr lang="en-US" altLang="x-none"/>
              <a:t>measure the TOTAL variation in the data set</a:t>
            </a:r>
            <a:r>
              <a:rPr lang="en-US" altLang="x-none" i="1"/>
              <a:t>.</a:t>
            </a:r>
            <a:endParaRPr lang="en-US" altLang="x-none"/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2132013" y="3168650"/>
          <a:ext cx="4710112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7" name="Equation" r:id="rId3" imgW="1981200" imgH="469900" progId="Equation.3">
                  <p:embed/>
                </p:oleObj>
              </mc:Choice>
              <mc:Fallback>
                <p:oleObj name="Equation" r:id="rId3" imgW="1981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3168650"/>
                        <a:ext cx="4710112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685800" y="1752600"/>
            <a:ext cx="7924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/>
              <a:t>If ignore the groups for a moment and just compute the standard deviation of the entire data set, we see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5654" y="5420726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SST: </a:t>
            </a:r>
            <a:r>
              <a:rPr lang="de-DE" dirty="0" err="1" smtClean="0"/>
              <a:t>Sum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Squares</a:t>
            </a:r>
            <a:r>
              <a:rPr lang="de-DE" dirty="0" smtClean="0"/>
              <a:t> Total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2845654" y="5747947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DFT: </a:t>
            </a:r>
            <a:r>
              <a:rPr lang="de-DE" dirty="0" err="1" smtClean="0"/>
              <a:t>Degrees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Freedom Total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2845654" y="6084004"/>
            <a:ext cx="331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MST: </a:t>
            </a:r>
            <a:r>
              <a:rPr lang="de-DE" dirty="0" err="1" smtClean="0"/>
              <a:t>Mean</a:t>
            </a:r>
            <a:r>
              <a:rPr lang="de-DE" dirty="0" smtClean="0"/>
              <a:t> </a:t>
            </a:r>
            <a:r>
              <a:rPr lang="de-DE" dirty="0" err="1" smtClean="0"/>
              <a:t>Sum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Squares</a:t>
            </a:r>
            <a:r>
              <a:rPr lang="de-DE" dirty="0" smtClean="0"/>
              <a:t> Total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84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0648"/>
            <a:ext cx="8583488" cy="914400"/>
          </a:xfrm>
        </p:spPr>
        <p:txBody>
          <a:bodyPr/>
          <a:lstStyle/>
          <a:p>
            <a:r>
              <a:rPr lang="en-US" altLang="x-none" sz="2800"/>
              <a:t>Connections between SSE, MSE, and standard deviation</a:t>
            </a:r>
            <a:endParaRPr lang="en-US" altLang="x-none" sz="240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33400" y="2909888"/>
            <a:ext cx="5505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So  </a:t>
            </a:r>
            <a:r>
              <a:rPr lang="en-US" altLang="x-none" i="1"/>
              <a:t>SS[Within Group i] = (s</a:t>
            </a:r>
            <a:r>
              <a:rPr lang="en-US" altLang="x-none" i="1" baseline="-25000"/>
              <a:t>i</a:t>
            </a:r>
            <a:r>
              <a:rPr lang="en-US" altLang="x-none" i="1" baseline="30000"/>
              <a:t>2</a:t>
            </a:r>
            <a:r>
              <a:rPr lang="en-US" altLang="x-none" i="1"/>
              <a:t>) (df</a:t>
            </a:r>
            <a:r>
              <a:rPr lang="en-US" altLang="x-none" i="1" baseline="-25000"/>
              <a:t>i </a:t>
            </a:r>
            <a:r>
              <a:rPr lang="en-US" altLang="x-none" i="1"/>
              <a:t>)</a:t>
            </a:r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2514600" y="1752600"/>
          <a:ext cx="6248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7" name="Equation" r:id="rId3" imgW="84137500" imgH="15455900" progId="Equation.3">
                  <p:embed/>
                </p:oleObj>
              </mc:Choice>
              <mc:Fallback>
                <p:oleObj name="Equation" r:id="rId3" imgW="84137500" imgH="1545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752600"/>
                        <a:ext cx="6248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33400" y="3733800"/>
            <a:ext cx="807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/>
              <a:t>This means that we can compute SSE from the standard deviations and sizes (df) of each group:</a:t>
            </a:r>
          </a:p>
        </p:txBody>
      </p:sp>
      <p:graphicFrame>
        <p:nvGraphicFramePr>
          <p:cNvPr id="297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02424"/>
              </p:ext>
            </p:extLst>
          </p:nvPr>
        </p:nvGraphicFramePr>
        <p:xfrm>
          <a:off x="918368" y="4437112"/>
          <a:ext cx="7307263" cy="138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8" name="Equation" r:id="rId5" imgW="89827100" imgH="17081500" progId="Equation.3">
                  <p:embed/>
                </p:oleObj>
              </mc:Choice>
              <mc:Fallback>
                <p:oleObj name="Equation" r:id="rId5" imgW="89827100" imgH="1708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368" y="4437112"/>
                        <a:ext cx="7307263" cy="138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381000" y="2057400"/>
            <a:ext cx="21447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Remember: </a:t>
            </a:r>
          </a:p>
        </p:txBody>
      </p:sp>
    </p:spTree>
    <p:extLst>
      <p:ext uri="{BB962C8B-B14F-4D97-AF65-F5344CB8AC3E}">
        <p14:creationId xmlns:p14="http://schemas.microsoft.com/office/powerpoint/2010/main" val="184316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7325"/>
            <a:ext cx="7772400" cy="838200"/>
          </a:xfrm>
        </p:spPr>
        <p:txBody>
          <a:bodyPr/>
          <a:lstStyle/>
          <a:p>
            <a:r>
              <a:rPr lang="en-US" altLang="x-none"/>
              <a:t>Pooled estimate for </a:t>
            </a:r>
            <a:r>
              <a:rPr lang="en-US" altLang="x-none" dirty="0" err="1"/>
              <a:t>st.</a:t>
            </a:r>
            <a:r>
              <a:rPr lang="en-US" altLang="x-none" dirty="0"/>
              <a:t> dev</a:t>
            </a: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908182"/>
              </p:ext>
            </p:extLst>
          </p:nvPr>
        </p:nvGraphicFramePr>
        <p:xfrm>
          <a:off x="1043608" y="2155825"/>
          <a:ext cx="65151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7" name="Equation" r:id="rId3" imgW="2501900" imgH="393700" progId="Equation.3">
                  <p:embed/>
                </p:oleObj>
              </mc:Choice>
              <mc:Fallback>
                <p:oleObj name="Equation" r:id="rId3" imgW="2501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2155825"/>
                        <a:ext cx="6515100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187902"/>
              </p:ext>
            </p:extLst>
          </p:nvPr>
        </p:nvGraphicFramePr>
        <p:xfrm>
          <a:off x="1886571" y="3451225"/>
          <a:ext cx="5286375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8" name="Equation" r:id="rId5" imgW="2095500" imgH="431800" progId="Equation.3">
                  <p:embed/>
                </p:oleObj>
              </mc:Choice>
              <mc:Fallback>
                <p:oleObj name="Equation" r:id="rId5" imgW="2095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6571" y="3451225"/>
                        <a:ext cx="5286375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62000" y="1295400"/>
            <a:ext cx="75596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/>
              <a:t>One of the ANOVA assumptions is that all groups have the same standard deviation.  We can estimate this with a weighted average:</a:t>
            </a:r>
          </a:p>
        </p:txBody>
      </p:sp>
      <p:graphicFrame>
        <p:nvGraphicFramePr>
          <p:cNvPr id="286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060847"/>
              </p:ext>
            </p:extLst>
          </p:nvPr>
        </p:nvGraphicFramePr>
        <p:xfrm>
          <a:off x="1786558" y="4867275"/>
          <a:ext cx="281940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9" name="Equation" r:id="rId7" imgW="38214300" imgH="12611100" progId="Equation.3">
                  <p:embed/>
                </p:oleObj>
              </mc:Choice>
              <mc:Fallback>
                <p:oleObj name="Equation" r:id="rId7" imgW="38214300" imgH="12611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558" y="4867275"/>
                        <a:ext cx="2819400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139358" y="4638675"/>
            <a:ext cx="2819400" cy="138271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>
                <a:solidFill>
                  <a:schemeClr val="hlink"/>
                </a:solidFill>
              </a:rPr>
              <a:t>so MSE is the pooled estimate of variance</a:t>
            </a: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124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990600"/>
          </a:xfrm>
        </p:spPr>
        <p:txBody>
          <a:bodyPr/>
          <a:lstStyle/>
          <a:p>
            <a:r>
              <a:rPr lang="en-US" altLang="x-none"/>
              <a:t>In Summary</a:t>
            </a:r>
          </a:p>
        </p:txBody>
      </p:sp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835025" y="1373188"/>
          <a:ext cx="7646988" cy="500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9" name="Equation" r:id="rId3" imgW="2565400" imgH="1676400" progId="Equation.3">
                  <p:embed/>
                </p:oleObj>
              </mc:Choice>
              <mc:Fallback>
                <p:oleObj name="Equation" r:id="rId3" imgW="2565400" imgH="167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025" y="1373188"/>
                        <a:ext cx="7646988" cy="500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6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244475"/>
            <a:ext cx="7772400" cy="914400"/>
          </a:xfrm>
        </p:spPr>
        <p:txBody>
          <a:bodyPr/>
          <a:lstStyle/>
          <a:p>
            <a:r>
              <a:rPr lang="en-US" altLang="x-none" i="1"/>
              <a:t>R</a:t>
            </a:r>
            <a:r>
              <a:rPr lang="en-US" altLang="x-none" i="1" baseline="30000"/>
              <a:t>2</a:t>
            </a:r>
            <a:r>
              <a:rPr lang="en-US" altLang="x-none"/>
              <a:t> Statistic</a:t>
            </a:r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2133600" y="3429000"/>
          <a:ext cx="472757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3" name="Equation" r:id="rId3" imgW="58127900" imgH="13423900" progId="Equation.3">
                  <p:embed/>
                </p:oleObj>
              </mc:Choice>
              <mc:Fallback>
                <p:oleObj name="Equation" r:id="rId3" imgW="58127900" imgH="134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429000"/>
                        <a:ext cx="472757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85800" y="1828800"/>
            <a:ext cx="47772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i="1" dirty="0"/>
              <a:t>R</a:t>
            </a:r>
            <a:r>
              <a:rPr lang="en-US" altLang="x-none" i="1" baseline="30000" dirty="0"/>
              <a:t>2</a:t>
            </a:r>
            <a:r>
              <a:rPr lang="en-US" altLang="x-none" dirty="0"/>
              <a:t> gives the percent of variance due to </a:t>
            </a:r>
            <a:r>
              <a:rPr lang="en-US" altLang="x-none" dirty="0">
                <a:solidFill>
                  <a:srgbClr val="0B05FF"/>
                </a:solidFill>
              </a:rPr>
              <a:t>between</a:t>
            </a:r>
          </a:p>
          <a:p>
            <a:r>
              <a:rPr lang="en-US" altLang="x-none" dirty="0"/>
              <a:t>group variation</a:t>
            </a:r>
          </a:p>
        </p:txBody>
      </p:sp>
    </p:spTree>
    <p:extLst>
      <p:ext uri="{BB962C8B-B14F-4D97-AF65-F5344CB8AC3E}">
        <p14:creationId xmlns:p14="http://schemas.microsoft.com/office/powerpoint/2010/main" val="173775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Where’s the Difference?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57200" y="2420888"/>
            <a:ext cx="7842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400" b="1">
                <a:latin typeface="Courier New" charset="0"/>
              </a:rPr>
              <a:t>Analysis of Variance for days    </a:t>
            </a:r>
          </a:p>
          <a:p>
            <a:r>
              <a:rPr lang="en-US" altLang="x-none" sz="1400" b="1">
                <a:latin typeface="Courier New" charset="0"/>
              </a:rPr>
              <a:t>Source     DF        SS        MS        F        P</a:t>
            </a:r>
          </a:p>
          <a:p>
            <a:r>
              <a:rPr lang="en-US" altLang="x-none" sz="1400" b="1">
                <a:latin typeface="Courier New" charset="0"/>
              </a:rPr>
              <a:t>treatmen    2     34.74     17.37     6.45    0.006</a:t>
            </a:r>
          </a:p>
          <a:p>
            <a:r>
              <a:rPr lang="en-US" altLang="x-none" sz="1400" b="1">
                <a:latin typeface="Courier New" charset="0"/>
              </a:rPr>
              <a:t>Error      22     59.26      2.69</a:t>
            </a:r>
          </a:p>
          <a:p>
            <a:r>
              <a:rPr lang="en-US" altLang="x-none" sz="1400" b="1">
                <a:latin typeface="Courier New" charset="0"/>
              </a:rPr>
              <a:t>Total      24     94.00</a:t>
            </a:r>
          </a:p>
          <a:p>
            <a:r>
              <a:rPr lang="en-US" altLang="x-none" sz="1400" b="1">
                <a:latin typeface="Courier New" charset="0"/>
              </a:rPr>
              <a:t>                                   Individual 95% CIs For Mean</a:t>
            </a:r>
          </a:p>
          <a:p>
            <a:r>
              <a:rPr lang="en-US" altLang="x-none" sz="1400" b="1">
                <a:latin typeface="Courier New" charset="0"/>
              </a:rPr>
              <a:t>                                   Based on Pooled StDev</a:t>
            </a:r>
          </a:p>
          <a:p>
            <a:r>
              <a:rPr lang="en-US" altLang="x-none" sz="1400" b="1">
                <a:latin typeface="Courier New" charset="0"/>
              </a:rPr>
              <a:t>Level       N      Mean     StDev  ----------+---------+---------+------</a:t>
            </a:r>
          </a:p>
          <a:p>
            <a:r>
              <a:rPr lang="en-US" altLang="x-none" sz="1400" b="1">
                <a:latin typeface="Courier New" charset="0"/>
              </a:rPr>
              <a:t>A           8     7.250     1.669  (-------*-------) </a:t>
            </a:r>
          </a:p>
          <a:p>
            <a:r>
              <a:rPr lang="en-US" altLang="x-none" sz="1400" b="1">
                <a:latin typeface="Courier New" charset="0"/>
              </a:rPr>
              <a:t>B           8     8.875     1.458             (-------*-------) </a:t>
            </a:r>
          </a:p>
          <a:p>
            <a:r>
              <a:rPr lang="en-US" altLang="x-none" sz="1400" b="1">
                <a:latin typeface="Courier New" charset="0"/>
              </a:rPr>
              <a:t>P           9    10.111     1.764                      (------*-------) </a:t>
            </a:r>
          </a:p>
          <a:p>
            <a:r>
              <a:rPr lang="en-US" altLang="x-none" sz="1400" b="1">
                <a:latin typeface="Courier New" charset="0"/>
              </a:rPr>
              <a:t>                                   ----------+---------+---------+------</a:t>
            </a:r>
          </a:p>
          <a:p>
            <a:r>
              <a:rPr lang="en-US" altLang="x-none" sz="1400" b="1">
                <a:latin typeface="Courier New" charset="0"/>
              </a:rPr>
              <a:t>Pooled StDev =    1.641                    7.5       9.0      10.5</a:t>
            </a:r>
            <a:endParaRPr lang="en-US" altLang="x-none" sz="2400">
              <a:latin typeface="Courier New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65125" y="1512888"/>
            <a:ext cx="84740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/>
              <a:t>Once ANOVA indicates that the groups do not all appear to have the same means, what do we do?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17525" y="5508576"/>
            <a:ext cx="801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/>
              <a:t>Clearest difference:  P is worse than A (CI’s don’t overlap)</a:t>
            </a: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275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Multiple Comparisons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04800" y="1676400"/>
            <a:ext cx="8474075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/>
              <a:t>Once ANOVA indicates that the groups do not all</a:t>
            </a:r>
          </a:p>
          <a:p>
            <a:r>
              <a:rPr lang="en-US" altLang="x-none"/>
              <a:t>have the same means, we can compare them two</a:t>
            </a:r>
          </a:p>
          <a:p>
            <a:r>
              <a:rPr lang="en-US" altLang="x-none"/>
              <a:t>by two using the 2-sample t test</a:t>
            </a:r>
          </a:p>
          <a:p>
            <a:endParaRPr lang="en-US" altLang="x-none"/>
          </a:p>
          <a:p>
            <a:pPr lvl="1">
              <a:buFontTx/>
              <a:buChar char="•"/>
            </a:pPr>
            <a:r>
              <a:rPr lang="en-US" altLang="x-none"/>
              <a:t> </a:t>
            </a:r>
            <a:r>
              <a:rPr lang="en-US" altLang="x-none" sz="2400"/>
              <a:t>We need to adjust our p-value threshold because we are doing multiple tests with the same data.  </a:t>
            </a:r>
          </a:p>
          <a:p>
            <a:pPr lvl="1">
              <a:buFontTx/>
              <a:buChar char="•"/>
            </a:pPr>
            <a:endParaRPr lang="en-US" altLang="x-none" sz="2400"/>
          </a:p>
          <a:p>
            <a:pPr lvl="1">
              <a:buFontTx/>
              <a:buChar char="•"/>
            </a:pPr>
            <a:r>
              <a:rPr lang="en-US" altLang="x-none" sz="2400"/>
              <a:t>There are several methods for doing this.</a:t>
            </a:r>
          </a:p>
          <a:p>
            <a:pPr lvl="1">
              <a:buFontTx/>
              <a:buChar char="•"/>
            </a:pPr>
            <a:endParaRPr lang="en-US" altLang="x-none" sz="2400"/>
          </a:p>
          <a:p>
            <a:pPr lvl="1">
              <a:buFontTx/>
              <a:buChar char="•"/>
            </a:pPr>
            <a:r>
              <a:rPr lang="en-US" altLang="x-none" sz="2400"/>
              <a:t> If we really just want to test the difference between one pair of treatments, we should set the study up that way.</a:t>
            </a:r>
          </a:p>
        </p:txBody>
      </p:sp>
    </p:spTree>
    <p:extLst>
      <p:ext uri="{BB962C8B-B14F-4D97-AF65-F5344CB8AC3E}">
        <p14:creationId xmlns:p14="http://schemas.microsoft.com/office/powerpoint/2010/main" val="89963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ANOVA and Clustering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31" y="1196975"/>
            <a:ext cx="6439338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5292080" y="1196975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result</a:t>
            </a:r>
            <a:r>
              <a:rPr lang="de-DE" dirty="0" smtClean="0"/>
              <a:t> ?</a:t>
            </a:r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1352331" y="1196975"/>
            <a:ext cx="1923525" cy="2878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1969088" y="1196975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Init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292080" y="3789040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Bad </a:t>
            </a:r>
            <a:r>
              <a:rPr lang="de-DE" dirty="0" err="1" smtClean="0"/>
              <a:t>result</a:t>
            </a:r>
            <a:r>
              <a:rPr lang="de-DE" smtClean="0"/>
              <a:t> ?</a:t>
            </a:r>
            <a:endParaRPr lang="de-DE" dirty="0"/>
          </a:p>
        </p:txBody>
      </p:sp>
      <p:sp>
        <p:nvSpPr>
          <p:cNvPr id="9" name="Rectangle 8"/>
          <p:cNvSpPr/>
          <p:nvPr/>
        </p:nvSpPr>
        <p:spPr>
          <a:xfrm>
            <a:off x="1352331" y="3789040"/>
            <a:ext cx="2211557" cy="2878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1969088" y="378904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Init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11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Tuckey’s Pairwise Comparisons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609600" y="1340768"/>
            <a:ext cx="65405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b="1">
                <a:latin typeface="Courier New" charset="0"/>
              </a:rPr>
              <a:t>Tukey's pairwise comparisons</a:t>
            </a:r>
          </a:p>
          <a:p>
            <a:endParaRPr lang="en-US" altLang="x-none" sz="1600" b="1">
              <a:latin typeface="Courier New" charset="0"/>
            </a:endParaRPr>
          </a:p>
          <a:p>
            <a:r>
              <a:rPr lang="en-US" altLang="x-none" sz="1600" b="1">
                <a:latin typeface="Courier New" charset="0"/>
              </a:rPr>
              <a:t>    Family error rate = 0.0500</a:t>
            </a:r>
          </a:p>
          <a:p>
            <a:r>
              <a:rPr lang="en-US" altLang="x-none" sz="1600" b="1">
                <a:latin typeface="Courier New" charset="0"/>
              </a:rPr>
              <a:t>Individual error rate = 0.0199</a:t>
            </a:r>
          </a:p>
          <a:p>
            <a:endParaRPr lang="en-US" altLang="x-none" sz="1600" b="1">
              <a:latin typeface="Courier New" charset="0"/>
            </a:endParaRPr>
          </a:p>
          <a:p>
            <a:r>
              <a:rPr lang="en-US" altLang="x-none" sz="1600" b="1">
                <a:latin typeface="Courier New" charset="0"/>
              </a:rPr>
              <a:t>Critical value = 3.55</a:t>
            </a:r>
          </a:p>
          <a:p>
            <a:endParaRPr lang="en-US" altLang="x-none" sz="1600" b="1">
              <a:latin typeface="Courier New" charset="0"/>
            </a:endParaRPr>
          </a:p>
          <a:p>
            <a:r>
              <a:rPr lang="en-US" altLang="x-none" sz="1600" b="1">
                <a:latin typeface="Courier New" charset="0"/>
              </a:rPr>
              <a:t>Intervals for (column level mean) - (row level mean)</a:t>
            </a:r>
          </a:p>
          <a:p>
            <a:endParaRPr lang="en-US" altLang="x-none" sz="1600" b="1">
              <a:latin typeface="Courier New" charset="0"/>
            </a:endParaRPr>
          </a:p>
          <a:p>
            <a:r>
              <a:rPr lang="en-US" altLang="x-none" sz="1600" b="1">
                <a:latin typeface="Courier New" charset="0"/>
              </a:rPr>
              <a:t>                 A           B</a:t>
            </a:r>
          </a:p>
          <a:p>
            <a:endParaRPr lang="en-US" altLang="x-none" sz="1600" b="1">
              <a:latin typeface="Courier New" charset="0"/>
            </a:endParaRPr>
          </a:p>
          <a:p>
            <a:r>
              <a:rPr lang="en-US" altLang="x-none" sz="1600" b="1">
                <a:latin typeface="Courier New" charset="0"/>
              </a:rPr>
              <a:t>       B      -3.685</a:t>
            </a:r>
          </a:p>
          <a:p>
            <a:r>
              <a:rPr lang="en-US" altLang="x-none" sz="1600" b="1">
                <a:latin typeface="Courier New" charset="0"/>
              </a:rPr>
              <a:t>               0.435</a:t>
            </a:r>
          </a:p>
          <a:p>
            <a:endParaRPr lang="en-US" altLang="x-none" sz="1600" b="1">
              <a:latin typeface="Courier New" charset="0"/>
            </a:endParaRPr>
          </a:p>
          <a:p>
            <a:r>
              <a:rPr lang="en-US" altLang="x-none" sz="1600" b="1">
                <a:latin typeface="Courier New" charset="0"/>
              </a:rPr>
              <a:t>       P      -4.863      -3.238</a:t>
            </a:r>
          </a:p>
          <a:p>
            <a:r>
              <a:rPr lang="en-US" altLang="x-none" sz="1600" b="1">
                <a:latin typeface="Courier New" charset="0"/>
              </a:rPr>
              <a:t>              -0.859       0.766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715000" y="1493168"/>
            <a:ext cx="23653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/>
              <a:t>95% confidence</a:t>
            </a:r>
            <a:endParaRPr lang="en-US" altLang="x-none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H="1">
            <a:off x="4495800" y="1797968"/>
            <a:ext cx="1219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715000" y="2331368"/>
            <a:ext cx="276701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000"/>
              <a:t>Use alpha = 0.0199 for</a:t>
            </a:r>
          </a:p>
          <a:p>
            <a:r>
              <a:rPr lang="en-US" altLang="x-none" sz="2000"/>
              <a:t>each test.</a:t>
            </a: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H="1" flipV="1">
            <a:off x="4572000" y="2255168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003925" y="3790281"/>
            <a:ext cx="2987675" cy="187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sz="2000"/>
              <a:t>These give 98.01%</a:t>
            </a:r>
          </a:p>
          <a:p>
            <a:r>
              <a:rPr lang="en-US" altLang="x-none" sz="2000"/>
              <a:t>CI’s for each pairwise</a:t>
            </a:r>
          </a:p>
          <a:p>
            <a:r>
              <a:rPr lang="en-US" altLang="x-none" sz="2000"/>
              <a:t>difference.</a:t>
            </a:r>
          </a:p>
          <a:p>
            <a:endParaRPr lang="en-US" altLang="x-none" sz="2000"/>
          </a:p>
          <a:p>
            <a:r>
              <a:rPr lang="en-US" altLang="x-none" sz="2000"/>
              <a:t>Only P vs A is significant</a:t>
            </a:r>
          </a:p>
          <a:p>
            <a:r>
              <a:rPr lang="en-US" altLang="x-none" sz="1600"/>
              <a:t>(both values have same sign)</a:t>
            </a:r>
            <a:r>
              <a:rPr lang="en-US" altLang="x-none" sz="2000"/>
              <a:t> </a:t>
            </a:r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 flipH="1">
            <a:off x="4876800" y="4464968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288925" y="5419056"/>
            <a:ext cx="4292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/>
              <a:t>98% CI for A-P is (-0.86,-4.86)</a:t>
            </a:r>
          </a:p>
        </p:txBody>
      </p:sp>
    </p:spTree>
    <p:extLst>
      <p:ext uri="{BB962C8B-B14F-4D97-AF65-F5344CB8AC3E}">
        <p14:creationId xmlns:p14="http://schemas.microsoft.com/office/powerpoint/2010/main" val="18360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ANOVA and Clustering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31" y="1196975"/>
            <a:ext cx="6439338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5292080" y="1196975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result</a:t>
            </a:r>
            <a:r>
              <a:rPr lang="de-DE" dirty="0" smtClean="0"/>
              <a:t> !</a:t>
            </a:r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1352331" y="1196975"/>
            <a:ext cx="1923525" cy="2878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1969088" y="1196975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Init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292080" y="3789040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Bad </a:t>
            </a:r>
            <a:r>
              <a:rPr lang="de-DE" dirty="0" err="1" smtClean="0"/>
              <a:t>result</a:t>
            </a:r>
            <a:r>
              <a:rPr lang="de-DE" dirty="0" smtClean="0"/>
              <a:t> !</a:t>
            </a:r>
            <a:endParaRPr lang="de-DE" dirty="0"/>
          </a:p>
        </p:txBody>
      </p:sp>
      <p:sp>
        <p:nvSpPr>
          <p:cNvPr id="9" name="Rectangle 8"/>
          <p:cNvSpPr/>
          <p:nvPr/>
        </p:nvSpPr>
        <p:spPr>
          <a:xfrm>
            <a:off x="1352331" y="3789040"/>
            <a:ext cx="2211557" cy="2878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1969088" y="378904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Init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Tukey’s Method in R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4800" y="1676400"/>
            <a:ext cx="5670550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>
                <a:latin typeface="Times New Roman" charset="0"/>
              </a:rPr>
              <a:t> </a:t>
            </a:r>
            <a:r>
              <a:rPr lang="en-US" altLang="x-none" sz="2000">
                <a:latin typeface="Courier New" charset="0"/>
              </a:rPr>
              <a:t>Tukey multiple comparisons of means</a:t>
            </a:r>
          </a:p>
          <a:p>
            <a:r>
              <a:rPr lang="en-US" altLang="x-none" sz="2000">
                <a:latin typeface="Courier New" charset="0"/>
              </a:rPr>
              <a:t>    95% family-wise confidence level</a:t>
            </a:r>
          </a:p>
          <a:p>
            <a:endParaRPr lang="en-US" altLang="x-none" sz="2000">
              <a:latin typeface="Courier New" charset="0"/>
            </a:endParaRPr>
          </a:p>
          <a:p>
            <a:endParaRPr lang="en-US" altLang="x-none" sz="2000">
              <a:latin typeface="Courier New" charset="0"/>
            </a:endParaRPr>
          </a:p>
          <a:p>
            <a:r>
              <a:rPr lang="en-US" altLang="x-none" sz="2000">
                <a:latin typeface="Courier New" charset="0"/>
              </a:rPr>
              <a:t>      diff      lwr    upr</a:t>
            </a:r>
          </a:p>
          <a:p>
            <a:r>
              <a:rPr lang="en-US" altLang="x-none" sz="2000">
                <a:latin typeface="Courier New" charset="0"/>
              </a:rPr>
              <a:t>B-A 1.6250 -0.43650 3.6865</a:t>
            </a:r>
          </a:p>
          <a:p>
            <a:r>
              <a:rPr lang="en-US" altLang="x-none" sz="2000">
                <a:latin typeface="Courier New" charset="0"/>
              </a:rPr>
              <a:t>P-A 2.8611  0.85769 4.8645</a:t>
            </a:r>
          </a:p>
          <a:p>
            <a:r>
              <a:rPr lang="en-US" altLang="x-none" sz="2000">
                <a:latin typeface="Courier New" charset="0"/>
              </a:rPr>
              <a:t>P-B 1.2361 -0.76731 3.2395</a:t>
            </a:r>
            <a:endParaRPr lang="en-US" altLang="x-none" sz="2400">
              <a:latin typeface="Times New Roman" charset="0"/>
            </a:endParaRPr>
          </a:p>
          <a:p>
            <a:endParaRPr lang="en-US" altLang="x-none"/>
          </a:p>
        </p:txBody>
      </p:sp>
      <p:pic>
        <p:nvPicPr>
          <p:cNvPr id="62468" name="Picture 4" descr="&#13;Picture 4.pdf                                                  0004EF7DMacintosh HD                   BBD14F6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39909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0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7772400" cy="1143000"/>
          </a:xfrm>
        </p:spPr>
        <p:txBody>
          <a:bodyPr/>
          <a:lstStyle/>
          <a:p>
            <a:r>
              <a:rPr lang="en-US" altLang="x-none"/>
              <a:t>The basic ANOVA situation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09600" y="1628775"/>
            <a:ext cx="8077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dirty="0"/>
              <a:t>Two variables: 1 </a:t>
            </a:r>
            <a:r>
              <a:rPr lang="en-US" altLang="x-none" dirty="0" smtClean="0"/>
              <a:t>Categorical (type, group), </a:t>
            </a:r>
            <a:r>
              <a:rPr lang="en-US" altLang="x-none" dirty="0"/>
              <a:t>1 </a:t>
            </a:r>
            <a:r>
              <a:rPr lang="en-US" altLang="x-none" dirty="0" smtClean="0"/>
              <a:t>Quantitative (value)</a:t>
            </a:r>
            <a:endParaRPr lang="en-US" altLang="x-none" dirty="0"/>
          </a:p>
          <a:p>
            <a:endParaRPr lang="en-US" altLang="x-none" dirty="0"/>
          </a:p>
          <a:p>
            <a:r>
              <a:rPr lang="en-US" altLang="x-none" dirty="0"/>
              <a:t>Main Question: Do the (means of) the quantitative variables depend on </a:t>
            </a:r>
            <a:r>
              <a:rPr lang="en-US" altLang="x-none" dirty="0" smtClean="0"/>
              <a:t>the group </a:t>
            </a:r>
            <a:r>
              <a:rPr lang="en-US" altLang="x-none" dirty="0"/>
              <a:t>(given by categorical variable) the individual is in?</a:t>
            </a:r>
          </a:p>
          <a:p>
            <a:endParaRPr lang="en-US" altLang="x-none" dirty="0"/>
          </a:p>
          <a:p>
            <a:r>
              <a:rPr lang="en-US" altLang="x-none" dirty="0"/>
              <a:t>If categorical variable has only 2 values: </a:t>
            </a:r>
          </a:p>
          <a:p>
            <a:pPr lvl="1">
              <a:buFontTx/>
              <a:buChar char="•"/>
            </a:pPr>
            <a:r>
              <a:rPr lang="en-US" altLang="x-none" dirty="0"/>
              <a:t> 2-sample t-test </a:t>
            </a:r>
          </a:p>
          <a:p>
            <a:pPr lvl="1">
              <a:buFontTx/>
              <a:buChar char="•"/>
            </a:pPr>
            <a:endParaRPr lang="en-US" altLang="x-none" dirty="0"/>
          </a:p>
          <a:p>
            <a:r>
              <a:rPr lang="en-US" altLang="x-none" dirty="0"/>
              <a:t>ANOVA allows for 3 or more groups</a:t>
            </a:r>
          </a:p>
        </p:txBody>
      </p:sp>
    </p:spTree>
    <p:extLst>
      <p:ext uri="{BB962C8B-B14F-4D97-AF65-F5344CB8AC3E}">
        <p14:creationId xmlns:p14="http://schemas.microsoft.com/office/powerpoint/2010/main" val="9852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bldLvl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9776"/>
            <a:ext cx="7772400" cy="1143000"/>
          </a:xfrm>
        </p:spPr>
        <p:txBody>
          <a:bodyPr/>
          <a:lstStyle/>
          <a:p>
            <a:r>
              <a:rPr lang="en-US" altLang="x-none"/>
              <a:t>Informal Investigation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09600" y="1628775"/>
            <a:ext cx="78486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dirty="0"/>
              <a:t>Graphical investigation: </a:t>
            </a:r>
          </a:p>
          <a:p>
            <a:pPr lvl="1">
              <a:buFontTx/>
              <a:buChar char="•"/>
            </a:pPr>
            <a:r>
              <a:rPr lang="en-US" altLang="x-none" dirty="0"/>
              <a:t> side-by-side box plots</a:t>
            </a:r>
          </a:p>
          <a:p>
            <a:pPr lvl="1">
              <a:buFontTx/>
              <a:buChar char="•"/>
            </a:pPr>
            <a:r>
              <a:rPr lang="en-US" altLang="x-none" dirty="0"/>
              <a:t> multiple histograms</a:t>
            </a:r>
          </a:p>
          <a:p>
            <a:endParaRPr lang="en-US" altLang="x-none" dirty="0"/>
          </a:p>
          <a:p>
            <a:r>
              <a:rPr lang="en-US" altLang="x-none" dirty="0"/>
              <a:t>Whether the differences between the groups are significant depends on </a:t>
            </a:r>
          </a:p>
          <a:p>
            <a:pPr lvl="1">
              <a:buFontTx/>
              <a:buChar char="•"/>
            </a:pPr>
            <a:r>
              <a:rPr lang="en-US" altLang="x-none" dirty="0"/>
              <a:t> the difference in the means</a:t>
            </a:r>
          </a:p>
          <a:p>
            <a:pPr lvl="1">
              <a:buFontTx/>
              <a:buChar char="•"/>
            </a:pPr>
            <a:r>
              <a:rPr lang="en-US" altLang="x-none" dirty="0"/>
              <a:t> the standard deviations of each group</a:t>
            </a:r>
          </a:p>
          <a:p>
            <a:pPr lvl="1">
              <a:buFontTx/>
              <a:buChar char="•"/>
            </a:pPr>
            <a:r>
              <a:rPr lang="en-US" altLang="x-none" dirty="0"/>
              <a:t> the sample </a:t>
            </a:r>
            <a:r>
              <a:rPr lang="en-US" altLang="x-none" dirty="0" smtClean="0"/>
              <a:t>sizes (aka degrees of freedom </a:t>
            </a:r>
            <a:r>
              <a:rPr lang="en-US" altLang="x-none" dirty="0" err="1" smtClean="0"/>
              <a:t>df</a:t>
            </a:r>
            <a:r>
              <a:rPr lang="en-US" altLang="x-none" dirty="0" smtClean="0"/>
              <a:t>)</a:t>
            </a:r>
            <a:endParaRPr lang="en-US" altLang="x-none" dirty="0"/>
          </a:p>
          <a:p>
            <a:endParaRPr lang="en-US" altLang="x-none" dirty="0"/>
          </a:p>
          <a:p>
            <a:r>
              <a:rPr lang="en-US" altLang="x-none" dirty="0" smtClean="0"/>
              <a:t>Need p-value to make a decision</a:t>
            </a:r>
          </a:p>
          <a:p>
            <a:r>
              <a:rPr lang="en-US" altLang="x-none" dirty="0" smtClean="0"/>
              <a:t>ANOVA </a:t>
            </a:r>
            <a:r>
              <a:rPr lang="en-US" altLang="x-none" dirty="0"/>
              <a:t>determines </a:t>
            </a:r>
            <a:r>
              <a:rPr lang="en-US" altLang="x-none" dirty="0" smtClean="0"/>
              <a:t>p-value </a:t>
            </a:r>
            <a:r>
              <a:rPr lang="en-US" altLang="x-none" dirty="0"/>
              <a:t>from </a:t>
            </a:r>
            <a:r>
              <a:rPr lang="en-US" altLang="x-none" dirty="0" smtClean="0"/>
              <a:t>a specific statistic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942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Side by Side Boxplots</a:t>
            </a:r>
          </a:p>
        </p:txBody>
      </p:sp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1447800" y="1752600"/>
          <a:ext cx="6400800" cy="437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Mtb Graph" r:id="rId3" imgW="5029200" imgH="3454400" progId="MinitabGraph.Document">
                  <p:embed/>
                </p:oleObj>
              </mc:Choice>
              <mc:Fallback>
                <p:oleObj name="Mtb Graph" r:id="rId3" imgW="5029200" imgH="3454400" progId="MinitabGrap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752600"/>
                        <a:ext cx="6400800" cy="437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65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x-none"/>
              <a:t>What does ANOVA do?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3058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x-none" dirty="0"/>
              <a:t>At its simplest (there are extensions) </a:t>
            </a:r>
            <a:r>
              <a:rPr lang="en-US" altLang="x-none" dirty="0" smtClean="0"/>
              <a:t/>
            </a:r>
            <a:br>
              <a:rPr lang="en-US" altLang="x-none" dirty="0" smtClean="0"/>
            </a:br>
            <a:r>
              <a:rPr lang="en-US" altLang="x-none" dirty="0" smtClean="0"/>
              <a:t>ANOVA </a:t>
            </a:r>
            <a:r>
              <a:rPr lang="en-US" altLang="x-none" dirty="0"/>
              <a:t>tests the following hypotheses:</a:t>
            </a:r>
          </a:p>
          <a:p>
            <a:pPr>
              <a:buFontTx/>
              <a:buNone/>
            </a:pPr>
            <a:endParaRPr lang="en-US" altLang="x-none" sz="1000" dirty="0"/>
          </a:p>
          <a:p>
            <a:pPr>
              <a:buFontTx/>
              <a:buNone/>
            </a:pPr>
            <a:r>
              <a:rPr lang="en-US" altLang="x-none" sz="2800" dirty="0"/>
              <a:t>H</a:t>
            </a:r>
            <a:r>
              <a:rPr lang="en-US" altLang="x-none" sz="2800" baseline="-25000" dirty="0"/>
              <a:t>0</a:t>
            </a:r>
            <a:r>
              <a:rPr lang="en-US" altLang="x-none" sz="2800" dirty="0"/>
              <a:t>: The means of all the groups are equal.</a:t>
            </a:r>
          </a:p>
          <a:p>
            <a:pPr>
              <a:buFontTx/>
              <a:buNone/>
            </a:pPr>
            <a:endParaRPr lang="en-US" altLang="x-none" sz="1600" dirty="0"/>
          </a:p>
          <a:p>
            <a:pPr>
              <a:buFontTx/>
              <a:buNone/>
            </a:pPr>
            <a:r>
              <a:rPr lang="en-US" altLang="x-none" sz="2800" dirty="0"/>
              <a:t>H</a:t>
            </a:r>
            <a:r>
              <a:rPr lang="en-US" altLang="x-none" sz="2800" baseline="-25000" dirty="0"/>
              <a:t>a</a:t>
            </a:r>
            <a:r>
              <a:rPr lang="en-US" altLang="x-none" sz="2800" dirty="0"/>
              <a:t>: Not all the means are equal</a:t>
            </a:r>
            <a:endParaRPr lang="en-US" altLang="x-none" dirty="0"/>
          </a:p>
          <a:p>
            <a:pPr lvl="2"/>
            <a:r>
              <a:rPr lang="en-US" altLang="x-none" dirty="0"/>
              <a:t>doesn’t say how or which ones differ.</a:t>
            </a:r>
          </a:p>
          <a:p>
            <a:pPr lvl="2"/>
            <a:r>
              <a:rPr lang="en-US" altLang="x-none" dirty="0"/>
              <a:t>Can follow up with “multiple comparisons”</a:t>
            </a:r>
          </a:p>
          <a:p>
            <a:pPr algn="ctr">
              <a:buFontTx/>
              <a:buNone/>
            </a:pPr>
            <a:endParaRPr lang="en-US" altLang="x-none" sz="2800" dirty="0"/>
          </a:p>
          <a:p>
            <a:pPr algn="ctr">
              <a:buFontTx/>
              <a:buNone/>
            </a:pPr>
            <a:r>
              <a:rPr lang="en-US" altLang="x-none" sz="2800" dirty="0"/>
              <a:t>Note: we usually refer to the sub-populations as “groups” when doing ANOVA.</a:t>
            </a:r>
          </a:p>
        </p:txBody>
      </p:sp>
    </p:spTree>
    <p:extLst>
      <p:ext uri="{BB962C8B-B14F-4D97-AF65-F5344CB8AC3E}">
        <p14:creationId xmlns:p14="http://schemas.microsoft.com/office/powerpoint/2010/main" val="85507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Assumptions of ANOVA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772400" cy="4648200"/>
          </a:xfrm>
        </p:spPr>
        <p:txBody>
          <a:bodyPr/>
          <a:lstStyle/>
          <a:p>
            <a:r>
              <a:rPr lang="en-US" altLang="x-none" dirty="0" smtClean="0"/>
              <a:t>Each </a:t>
            </a:r>
            <a:r>
              <a:rPr lang="en-US" altLang="x-none" dirty="0"/>
              <a:t>group is approximately </a:t>
            </a:r>
            <a:r>
              <a:rPr lang="en-US" altLang="x-none" dirty="0" smtClean="0"/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20378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bldLvl="3" autoUpdateAnimBg="0"/>
    </p:bld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3144</TotalTime>
  <Words>1418</Words>
  <Application>Microsoft Macintosh PowerPoint</Application>
  <PresentationFormat>On-screen Show (4:3)</PresentationFormat>
  <Paragraphs>318</Paragraphs>
  <Slides>42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Calibri</vt:lpstr>
      <vt:lpstr>Courier New</vt:lpstr>
      <vt:lpstr>ＭＳ Ｐゴシック</vt:lpstr>
      <vt:lpstr>Myriad Pro</vt:lpstr>
      <vt:lpstr>Times New Roman</vt:lpstr>
      <vt:lpstr>7_Standarddesign</vt:lpstr>
      <vt:lpstr>Mtb Graph</vt:lpstr>
      <vt:lpstr>Equation</vt:lpstr>
      <vt:lpstr>Worksheet</vt:lpstr>
      <vt:lpstr>Einführung in Web- und Data-Science</vt:lpstr>
      <vt:lpstr>ANOVA: Analysis of Variation</vt:lpstr>
      <vt:lpstr>Example</vt:lpstr>
      <vt:lpstr>ANOVA and Clustering</vt:lpstr>
      <vt:lpstr>The basic ANOVA situation</vt:lpstr>
      <vt:lpstr>Informal Investigation</vt:lpstr>
      <vt:lpstr>Side by Side Boxplots</vt:lpstr>
      <vt:lpstr>What does ANOVA do?</vt:lpstr>
      <vt:lpstr>Assumptions of ANOVA</vt:lpstr>
      <vt:lpstr>Normality Check</vt:lpstr>
      <vt:lpstr>PowerPoint Presentation</vt:lpstr>
      <vt:lpstr>Normality Check</vt:lpstr>
      <vt:lpstr>Assumptions of ANOVA</vt:lpstr>
      <vt:lpstr>Standard Deviation Check</vt:lpstr>
      <vt:lpstr>Notation for ANOVA</vt:lpstr>
      <vt:lpstr>How ANOVA works (outline)</vt:lpstr>
      <vt:lpstr>PowerPoint Presentation</vt:lpstr>
      <vt:lpstr>Computations</vt:lpstr>
      <vt:lpstr>An even smaller example</vt:lpstr>
      <vt:lpstr>ANOVA Output</vt:lpstr>
      <vt:lpstr>Computing ANOVA F statistic</vt:lpstr>
      <vt:lpstr>ANOVA Output</vt:lpstr>
      <vt:lpstr>ANOVA Output for Drug Example</vt:lpstr>
      <vt:lpstr>ANOVA Output</vt:lpstr>
      <vt:lpstr>So How big is F?</vt:lpstr>
      <vt:lpstr>F-Distribution</vt:lpstr>
      <vt:lpstr>Critical Value</vt:lpstr>
      <vt:lpstr>Example: 𝛼 = 0.05</vt:lpstr>
      <vt:lpstr>Example: 𝛼 = 0.05</vt:lpstr>
      <vt:lpstr>F-Table</vt:lpstr>
      <vt:lpstr>Critical Value for 𝛼 = 0.05</vt:lpstr>
      <vt:lpstr>Rejection of Null Hypothesis</vt:lpstr>
      <vt:lpstr>Connections between SST, MST, and standard deviation</vt:lpstr>
      <vt:lpstr>Connections between SSE, MSE, and standard deviation</vt:lpstr>
      <vt:lpstr>Pooled estimate for st. dev</vt:lpstr>
      <vt:lpstr>In Summary</vt:lpstr>
      <vt:lpstr>R2 Statistic</vt:lpstr>
      <vt:lpstr>Where’s the Difference?</vt:lpstr>
      <vt:lpstr>Multiple Comparisons</vt:lpstr>
      <vt:lpstr>Tuckey’s Pairwise Comparisons</vt:lpstr>
      <vt:lpstr>ANOVA and Clustering</vt:lpstr>
      <vt:lpstr>Tukey’s Method in R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956</cp:revision>
  <dcterms:created xsi:type="dcterms:W3CDTF">2010-04-27T12:26:40Z</dcterms:created>
  <dcterms:modified xsi:type="dcterms:W3CDTF">2018-01-31T21:30:11Z</dcterms:modified>
</cp:coreProperties>
</file>