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273" r:id="rId2"/>
    <p:sldId id="549" r:id="rId3"/>
    <p:sldId id="543" r:id="rId4"/>
    <p:sldId id="497" r:id="rId5"/>
    <p:sldId id="544" r:id="rId6"/>
    <p:sldId id="498" r:id="rId7"/>
    <p:sldId id="500" r:id="rId8"/>
    <p:sldId id="548" r:id="rId9"/>
    <p:sldId id="545" r:id="rId10"/>
    <p:sldId id="546" r:id="rId11"/>
    <p:sldId id="547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542" r:id="rId21"/>
    <p:sldId id="541" r:id="rId22"/>
    <p:sldId id="493" r:id="rId23"/>
    <p:sldId id="494" r:id="rId24"/>
    <p:sldId id="495" r:id="rId25"/>
    <p:sldId id="496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3" r:id="rId36"/>
    <p:sldId id="524" r:id="rId37"/>
    <p:sldId id="525" r:id="rId38"/>
    <p:sldId id="527" r:id="rId39"/>
    <p:sldId id="528" r:id="rId40"/>
    <p:sldId id="529" r:id="rId41"/>
    <p:sldId id="530" r:id="rId42"/>
    <p:sldId id="531" r:id="rId43"/>
    <p:sldId id="535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  <p:sldId id="509" r:id="rId53"/>
    <p:sldId id="536" r:id="rId54"/>
    <p:sldId id="511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6D7CFF"/>
    <a:srgbClr val="0305FF"/>
    <a:srgbClr val="0544FF"/>
    <a:srgbClr val="807CFF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2"/>
    <p:restoredTop sz="95073"/>
  </p:normalViewPr>
  <p:slideViewPr>
    <p:cSldViewPr>
      <p:cViewPr varScale="1">
        <p:scale>
          <a:sx n="90" d="100"/>
          <a:sy n="90" d="100"/>
        </p:scale>
        <p:origin x="192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15.11.18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15.11.18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approaches for creating these vectors:</a:t>
            </a:r>
          </a:p>
          <a:p>
            <a:endParaRPr lang="en-US" baseline="0" dirty="0"/>
          </a:p>
          <a:p>
            <a:r>
              <a:rPr lang="en-US" baseline="0" dirty="0"/>
              <a:t>First, we’ve got the traditional count-based approach,</a:t>
            </a:r>
            <a:endParaRPr lang="en-GB" baseline="0" dirty="0"/>
          </a:p>
          <a:p>
            <a:r>
              <a:rPr lang="en-US" baseline="0" dirty="0"/>
              <a:t>where the most common variant is the word-context PMI matrix.</a:t>
            </a:r>
          </a:p>
          <a:p>
            <a:endParaRPr lang="en-US" baseline="0" dirty="0"/>
          </a:p>
          <a:p>
            <a:r>
              <a:rPr lang="en-US" baseline="0" dirty="0"/>
              <a:t>The other, cutting-edge, approach, is word embeddings,</a:t>
            </a:r>
          </a:p>
          <a:p>
            <a:r>
              <a:rPr lang="en-US" baseline="0" dirty="0"/>
              <a:t>Which has become extremely popular with word2vec.</a:t>
            </a:r>
          </a:p>
          <a:p>
            <a:r>
              <a:rPr lang="en-US" baseline="0" dirty="0"/>
              <a:t>Now, the interesting thing…</a:t>
            </a:r>
          </a:p>
          <a:p>
            <a:endParaRPr lang="en-US" baseline="0" dirty="0"/>
          </a:p>
          <a:p>
            <a:r>
              <a:rPr lang="en-US" baseline="0" dirty="0"/>
              <a:t>…is that both approaches rely on the same linguistic theory: the distributional hypothesis.</a:t>
            </a:r>
          </a:p>
          <a:p>
            <a:r>
              <a:rPr lang="en-US" baseline="0" dirty="0"/>
              <a:t>&lt;pause&gt;</a:t>
            </a:r>
          </a:p>
          <a:p>
            <a:r>
              <a:rPr lang="en-US" baseline="0" dirty="0"/>
              <a:t>Now, in previous work, that I’ll talk about in a minute,</a:t>
            </a:r>
          </a:p>
          <a:p>
            <a:r>
              <a:rPr lang="en-US" baseline="0" dirty="0"/>
              <a:t>we showed that the two approaches are even more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…SGNS maximizes the similarity between word</a:t>
            </a:r>
            <a:r>
              <a:rPr lang="en-US" baseline="0" dirty="0"/>
              <a:t> and context vectors that were </a:t>
            </a:r>
            <a:r>
              <a:rPr lang="en-US" b="1" baseline="0" dirty="0"/>
              <a:t>observed together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6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</a:t>
            </a:r>
            <a:r>
              <a:rPr lang="en-US" baseline="0" dirty="0"/>
              <a:t> minimizes the similarity between word and context vectors </a:t>
            </a:r>
            <a:r>
              <a:rPr lang="en-US" b="1" baseline="0" dirty="0"/>
              <a:t>hallucinated together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8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way SGNS hallucinates is really important.</a:t>
            </a:r>
          </a:p>
          <a:p>
            <a:endParaRPr lang="en-US" dirty="0"/>
          </a:p>
          <a:p>
            <a:r>
              <a:rPr lang="en-US" dirty="0"/>
              <a:t>It’s actually where it</a:t>
            </a:r>
            <a:r>
              <a:rPr lang="en-US" baseline="0" dirty="0"/>
              <a:t> gets its name from.</a:t>
            </a:r>
          </a:p>
          <a:p>
            <a:endParaRPr lang="en-US" baseline="0" dirty="0"/>
          </a:p>
          <a:p>
            <a:r>
              <a:rPr lang="en-US" baseline="0" dirty="0"/>
              <a:t>For each observed word-context pair,</a:t>
            </a:r>
          </a:p>
          <a:p>
            <a:r>
              <a:rPr lang="en-US" baseline="0" dirty="0"/>
              <a:t>SGNS samples k contexts at random,</a:t>
            </a:r>
          </a:p>
          <a:p>
            <a:r>
              <a:rPr lang="en-US" baseline="0" dirty="0"/>
              <a:t>As negative examples</a:t>
            </a:r>
          </a:p>
          <a:p>
            <a:endParaRPr lang="en-US" baseline="0" dirty="0"/>
          </a:p>
          <a:p>
            <a:r>
              <a:rPr lang="en-US" baseline="0" dirty="0"/>
              <a:t>Now, when we say random, we mean the unigram distribution</a:t>
            </a:r>
          </a:p>
          <a:p>
            <a:endParaRPr lang="en-US" baseline="0" dirty="0"/>
          </a:p>
          <a:p>
            <a:r>
              <a:rPr lang="en-US" baseline="0" dirty="0"/>
              <a:t>And Spoiler Alert: changing this distribution has quite a significant effect.</a:t>
            </a: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0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take the embedding matrices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1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multiply them</a:t>
            </a:r>
          </a:p>
          <a:p>
            <a:endParaRPr lang="en-US" dirty="0"/>
          </a:p>
          <a:p>
            <a:r>
              <a:rPr lang="en-US" dirty="0"/>
              <a:t>What do we get?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4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a pretty big, </a:t>
            </a:r>
            <a:r>
              <a:rPr lang="en-US" baseline="0" dirty="0"/>
              <a:t>square matrix</a:t>
            </a:r>
            <a:r>
              <a:rPr lang="en-GB" baseline="0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Where each cell describes the relation between a specific word, w, </a:t>
            </a:r>
          </a:p>
          <a:p>
            <a:r>
              <a:rPr lang="en-US" baseline="0" dirty="0"/>
              <a:t>With a specific context, c.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…SGNS will converge to the classic word-context PMI matrix…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0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…with a little twist.</a:t>
            </a:r>
          </a:p>
          <a:p>
            <a:r>
              <a:rPr lang="en-US" dirty="0"/>
              <a:t>Now, recall that k is the number of negative samples generated for each positive example (</a:t>
            </a:r>
            <a:r>
              <a:rPr lang="en-US" dirty="0" err="1"/>
              <a:t>w,c</a:t>
            </a:r>
            <a:r>
              <a:rPr lang="en-US" dirty="0"/>
              <a:t>) \in D.</a:t>
            </a:r>
          </a:p>
          <a:p>
            <a:endParaRPr lang="en-US" dirty="0"/>
          </a:p>
          <a:p>
            <a:r>
              <a:rPr lang="en-US" dirty="0"/>
              <a:t>This is of course the optimal value, and not necessarily</a:t>
            </a:r>
            <a:r>
              <a:rPr lang="en-US" baseline="0" dirty="0"/>
              <a:t> what we get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6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 sum it up,</a:t>
            </a:r>
            <a:r>
              <a:rPr lang="en-US" baseline="0" dirty="0"/>
              <a:t> SGNS is doing what we’ve been doing in NLP for a couple of decades:</a:t>
            </a:r>
          </a:p>
          <a:p>
            <a:endParaRPr lang="en-US" baseline="0" dirty="0"/>
          </a:p>
          <a:p>
            <a:r>
              <a:rPr lang="en-US" baseline="0" dirty="0"/>
              <a:t>It’s factorizing the PMI matrix,</a:t>
            </a:r>
          </a:p>
          <a:p>
            <a:endParaRPr lang="en-US" baseline="0" dirty="0"/>
          </a:p>
          <a:p>
            <a:r>
              <a:rPr lang="en-US" baseline="0" dirty="0"/>
              <a:t>Apparently, just like SVD.</a:t>
            </a:r>
          </a:p>
          <a:p>
            <a:endParaRPr lang="en-US" baseline="0" dirty="0"/>
          </a:p>
          <a:p>
            <a:r>
              <a:rPr lang="en-US" baseline="0" dirty="0"/>
              <a:t>And, while I didn’t explain it, </a:t>
            </a:r>
            <a:r>
              <a:rPr lang="en-US" baseline="0" dirty="0" err="1"/>
              <a:t>GloVe</a:t>
            </a:r>
            <a:r>
              <a:rPr lang="en-US" baseline="0" dirty="0"/>
              <a:t> also factorizes a similar matrix.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9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embeddings are still better, right?</a:t>
            </a:r>
          </a:p>
          <a:p>
            <a:endParaRPr lang="en-US" dirty="0"/>
          </a:p>
          <a:p>
            <a:r>
              <a:rPr lang="en-US" dirty="0"/>
              <a:t>There’s plenty of evidence,</a:t>
            </a:r>
          </a:p>
          <a:p>
            <a:endParaRPr lang="en-US" dirty="0"/>
          </a:p>
          <a:p>
            <a:r>
              <a:rPr lang="en-US" baseline="0" dirty="0"/>
              <a:t>Even a couple of papers.</a:t>
            </a:r>
          </a:p>
          <a:p>
            <a:endParaRPr lang="en-US" baseline="0" dirty="0"/>
          </a:p>
          <a:p>
            <a:r>
              <a:rPr lang="en-US" baseline="0" dirty="0"/>
              <a:t>So how does this fit with our story?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6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like I said at the</a:t>
            </a:r>
            <a:r>
              <a:rPr lang="en-US" baseline="0" dirty="0"/>
              <a:t> beginning, word2vec and </a:t>
            </a:r>
            <a:r>
              <a:rPr lang="en-US" baseline="0" dirty="0" err="1"/>
              <a:t>GloVe</a:t>
            </a:r>
            <a:r>
              <a:rPr lang="en-US" baseline="0" dirty="0"/>
              <a:t> are more than just algorithms.</a:t>
            </a:r>
          </a:p>
          <a:p>
            <a:endParaRPr lang="en-US" baseline="0" dirty="0"/>
          </a:p>
          <a:p>
            <a:r>
              <a:rPr lang="en-US" baseline="0" dirty="0"/>
              <a:t>They introduce many new hyperparameters,</a:t>
            </a:r>
          </a:p>
          <a:p>
            <a:endParaRPr lang="en-US" baseline="0" dirty="0"/>
          </a:p>
          <a:p>
            <a:r>
              <a:rPr lang="en-US" baseline="0" dirty="0"/>
              <a:t>Which may seem minor,</a:t>
            </a:r>
          </a:p>
          <a:p>
            <a:r>
              <a:rPr lang="en-US" baseline="0" dirty="0"/>
              <a:t>but as it turns out, they make a pretty big difference in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6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…we’ll look at Context Distribution Smoothing,</a:t>
            </a:r>
          </a:p>
          <a:p>
            <a:r>
              <a:rPr lang="en-US" dirty="0"/>
              <a:t>and see how we can adapt it to traditional count-based methods.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19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dynamic context windows</a:t>
            </a:r>
          </a:p>
          <a:p>
            <a:endParaRPr lang="en-US" baseline="0" dirty="0"/>
          </a:p>
          <a:p>
            <a:r>
              <a:rPr lang="en-US" baseline="0" dirty="0"/>
              <a:t>Let’s say we have our sentence from earlier,</a:t>
            </a:r>
          </a:p>
          <a:p>
            <a:r>
              <a:rPr lang="en-US" baseline="0" dirty="0"/>
              <a:t>And we want to look at a context window of 4 words around </a:t>
            </a:r>
            <a:r>
              <a:rPr lang="en-US" baseline="0" dirty="0" err="1"/>
              <a:t>wampimuk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some of these context words are obviously more related</a:t>
            </a:r>
            <a:r>
              <a:rPr lang="en-US" baseline="0" dirty="0"/>
              <a:t> to the meaning of </a:t>
            </a:r>
            <a:r>
              <a:rPr lang="en-US" baseline="0" dirty="0" err="1"/>
              <a:t>wampimuk</a:t>
            </a:r>
            <a:r>
              <a:rPr lang="en-US" baseline="0" dirty="0"/>
              <a:t> than others.</a:t>
            </a:r>
          </a:p>
          <a:p>
            <a:r>
              <a:rPr lang="en-US" baseline="0" dirty="0"/>
              <a:t>The intuition behind dynamic context windows, is that the closer the context is to the target…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2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baseline="0" dirty="0"/>
              <a:t>the more relevant it is.</a:t>
            </a:r>
          </a:p>
          <a:p>
            <a:endParaRPr lang="en-US" baseline="0" dirty="0"/>
          </a:p>
          <a:p>
            <a:r>
              <a:rPr lang="en-US" baseline="0" dirty="0"/>
              <a:t>word2vec does just that, by randomly sampling the size of the context window around each token.</a:t>
            </a:r>
          </a:p>
          <a:p>
            <a:r>
              <a:rPr lang="en-US" baseline="0" dirty="0"/>
              <a:t>What you see here are the probabilities that each specific context word will be included in the training data.</a:t>
            </a:r>
          </a:p>
          <a:p>
            <a:endParaRPr lang="en-US" baseline="0" dirty="0"/>
          </a:p>
          <a:p>
            <a:r>
              <a:rPr lang="en-US" baseline="0" dirty="0" err="1"/>
              <a:t>GloVe</a:t>
            </a:r>
            <a:r>
              <a:rPr lang="en-US" baseline="0" dirty="0"/>
              <a:t> also does something similar, but in a deterministic manner, and with a slightly different distribution.</a:t>
            </a:r>
          </a:p>
          <a:p>
            <a:endParaRPr lang="en-US" baseline="0" dirty="0"/>
          </a:p>
          <a:p>
            <a:r>
              <a:rPr lang="en-US" baseline="0" dirty="0"/>
              <a:t>There are of course other ways to do this,</a:t>
            </a:r>
          </a:p>
          <a:p>
            <a:r>
              <a:rPr lang="en-US" baseline="0" dirty="0"/>
              <a:t>And they were all, apparently,</a:t>
            </a:r>
          </a:p>
          <a:p>
            <a:endParaRPr lang="en-US" baseline="0" dirty="0"/>
          </a:p>
          <a:p>
            <a:r>
              <a:rPr lang="en-US" baseline="0" dirty="0"/>
              <a:t>Applied to traditional algorithms about a decade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0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</a:t>
            </a:r>
            <a:r>
              <a:rPr lang="en-US" baseline="0" dirty="0"/>
              <a:t> hyperparameter I’d like to discuss is adding context vectors.</a:t>
            </a:r>
          </a:p>
          <a:p>
            <a:endParaRPr lang="en-US" baseline="0" dirty="0"/>
          </a:p>
          <a:p>
            <a:r>
              <a:rPr lang="en-US" baseline="0" dirty="0"/>
              <a:t>So, remember that SGNS doesn’t </a:t>
            </a:r>
            <a:r>
              <a:rPr lang="en-US" b="1" baseline="0" dirty="0"/>
              <a:t>only</a:t>
            </a:r>
            <a:r>
              <a:rPr lang="en-US" baseline="0" dirty="0"/>
              <a:t> create word vectors,</a:t>
            </a:r>
          </a:p>
          <a:p>
            <a:endParaRPr lang="en-US" baseline="0" dirty="0"/>
          </a:p>
          <a:p>
            <a:r>
              <a:rPr lang="en-US" baseline="0" dirty="0"/>
              <a:t>It also creates these auxiliary context vectors.</a:t>
            </a:r>
          </a:p>
          <a:p>
            <a:endParaRPr lang="en-US" baseline="0" dirty="0"/>
          </a:p>
          <a:p>
            <a:r>
              <a:rPr lang="en-US" baseline="0" dirty="0"/>
              <a:t>And, by the way, so do </a:t>
            </a:r>
            <a:r>
              <a:rPr lang="en-US" baseline="0" dirty="0" err="1"/>
              <a:t>GloVe</a:t>
            </a:r>
            <a:r>
              <a:rPr lang="en-US" baseline="0" dirty="0"/>
              <a:t> and SVD.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0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So, each word has two representations, right?</a:t>
            </a:r>
          </a:p>
          <a:p>
            <a:endParaRPr lang="en-US" baseline="0" dirty="0"/>
          </a:p>
          <a:p>
            <a:r>
              <a:rPr lang="en-US" baseline="0" dirty="0"/>
              <a:t>So what if instead of using just the word vectors,</a:t>
            </a:r>
          </a:p>
          <a:p>
            <a:endParaRPr lang="en-US" baseline="0" dirty="0"/>
          </a:p>
          <a:p>
            <a:r>
              <a:rPr lang="en-US" baseline="0" dirty="0"/>
              <a:t>We’d also use the information in the context vectors,</a:t>
            </a:r>
          </a:p>
          <a:p>
            <a:r>
              <a:rPr lang="en-US" baseline="0" dirty="0"/>
              <a:t>to represent our words?</a:t>
            </a:r>
          </a:p>
          <a:p>
            <a:endParaRPr lang="en-US" dirty="0"/>
          </a:p>
          <a:p>
            <a:r>
              <a:rPr lang="en-US" dirty="0"/>
              <a:t>This trick was introduced as part of </a:t>
            </a:r>
            <a:r>
              <a:rPr lang="en-US" dirty="0" err="1"/>
              <a:t>GloVe</a:t>
            </a:r>
            <a:r>
              <a:rPr lang="en-US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But it was also only applied to </a:t>
            </a:r>
            <a:r>
              <a:rPr lang="en-US" baseline="0" dirty="0" err="1"/>
              <a:t>GloVe</a:t>
            </a:r>
            <a:r>
              <a:rPr lang="en-US" baseline="0" dirty="0"/>
              <a:t>,</a:t>
            </a:r>
          </a:p>
          <a:p>
            <a:r>
              <a:rPr lang="en-US" baseline="0" dirty="0"/>
              <a:t>and not to the other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0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about </a:t>
            </a:r>
            <a:r>
              <a:rPr lang="en-US" b="1" dirty="0"/>
              <a:t>context distribution smoothing</a:t>
            </a:r>
            <a:r>
              <a:rPr lang="en-US" b="0" baseline="0" dirty="0"/>
              <a:t>,</a:t>
            </a:r>
          </a:p>
          <a:p>
            <a:r>
              <a:rPr lang="en-US" dirty="0"/>
              <a:t>And see how we can adapt it </a:t>
            </a:r>
            <a:r>
              <a:rPr lang="en-US" baseline="0" dirty="0"/>
              <a:t>to traditional PMI vectors.</a:t>
            </a:r>
          </a:p>
          <a:p>
            <a:r>
              <a:rPr lang="en-US" baseline="0" dirty="0"/>
              <a:t>&lt;pause&gt;</a:t>
            </a:r>
            <a:endParaRPr lang="en-GB" dirty="0"/>
          </a:p>
          <a:p>
            <a:endParaRPr lang="en-US" dirty="0"/>
          </a:p>
          <a:p>
            <a:r>
              <a:rPr lang="en-US" dirty="0"/>
              <a:t>So remember that SGNS samples these negative contexts</a:t>
            </a:r>
            <a:r>
              <a:rPr lang="en-US" baseline="0" dirty="0"/>
              <a:t> from some distribution?</a:t>
            </a:r>
          </a:p>
          <a:p>
            <a:endParaRPr lang="en-US" baseline="0" dirty="0"/>
          </a:p>
          <a:p>
            <a:r>
              <a:rPr lang="en-US" baseline="0" dirty="0"/>
              <a:t>And that I said that this distribution is the unigram distribution?</a:t>
            </a:r>
          </a:p>
          <a:p>
            <a:r>
              <a:rPr lang="en-US" dirty="0"/>
              <a:t>Well,</a:t>
            </a:r>
            <a:r>
              <a:rPr lang="en-US" baseline="0" dirty="0"/>
              <a:t> I wasn’t completely honest with you…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it’s</a:t>
            </a:r>
            <a:r>
              <a:rPr lang="en-US" baseline="0" dirty="0"/>
              <a:t> actually a smoothed unigram distribution.</a:t>
            </a:r>
          </a:p>
          <a:p>
            <a:endParaRPr lang="en-US" baseline="0" dirty="0"/>
          </a:p>
          <a:p>
            <a:r>
              <a:rPr lang="en-US" baseline="0" dirty="0"/>
              <a:t>And this tiny little change, makes quite a big difference.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3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Now, what’s neat about context distribution smoothing</a:t>
            </a:r>
          </a:p>
          <a:p>
            <a:endParaRPr lang="en-US" baseline="0" dirty="0"/>
          </a:p>
          <a:p>
            <a:r>
              <a:rPr lang="en-US" baseline="0" dirty="0"/>
              <a:t>Is that we can adapt it to PMI!</a:t>
            </a:r>
          </a:p>
          <a:p>
            <a:endParaRPr lang="en-US" baseline="0" dirty="0"/>
          </a:p>
          <a:p>
            <a:r>
              <a:rPr lang="en-US" baseline="0" dirty="0"/>
              <a:t>This is done by simply replacing the probability of C with the smoothed probability.</a:t>
            </a:r>
          </a:p>
          <a:p>
            <a:endParaRPr lang="en-US" baseline="0" dirty="0"/>
          </a:p>
          <a:p>
            <a:r>
              <a:rPr lang="en-US" baseline="0" dirty="0"/>
              <a:t>Just like this:</a:t>
            </a:r>
          </a:p>
          <a:p>
            <a:endParaRPr lang="en-US" baseline="0" dirty="0"/>
          </a:p>
          <a:p>
            <a:r>
              <a:rPr lang="en-US" baseline="0" dirty="0"/>
              <a:t>And this tweak consistently improves performance on every task.</a:t>
            </a:r>
          </a:p>
          <a:p>
            <a:endParaRPr lang="en-US" baseline="0" dirty="0"/>
          </a:p>
          <a:p>
            <a:r>
              <a:rPr lang="en-US" baseline="0" dirty="0"/>
              <a:t>So if there’s one technical detail you should remember from this talk, it’s this:</a:t>
            </a:r>
          </a:p>
          <a:p>
            <a:r>
              <a:rPr lang="en-US" baseline="0" dirty="0"/>
              <a:t>Always use context distribution smoothing!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1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3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in “don’t count, predict”</a:t>
            </a:r>
            <a:r>
              <a:rPr lang="en-US" baseline="0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The authors show that word2vec is better than count-based methods.</a:t>
            </a:r>
          </a:p>
          <a:p>
            <a:r>
              <a:rPr lang="en-US" baseline="0" dirty="0"/>
              <a:t>And, while they did tune a lot of different hyperparameters,</a:t>
            </a:r>
          </a:p>
          <a:p>
            <a:r>
              <a:rPr lang="en-US" baseline="0" dirty="0"/>
              <a:t>Other hyperparameters remained hidden inside the code.</a:t>
            </a:r>
          </a:p>
          <a:p>
            <a:endParaRPr lang="en-US" baseline="0" dirty="0"/>
          </a:p>
          <a:p>
            <a:r>
              <a:rPr lang="en-US" baseline="0" dirty="0"/>
              <a:t>And it turns out,</a:t>
            </a:r>
          </a:p>
          <a:p>
            <a:r>
              <a:rPr lang="en-US" baseline="0" dirty="0"/>
              <a:t>That these hidden hyperparameters account for most of the reported performance gaps.</a:t>
            </a:r>
          </a:p>
          <a:p>
            <a:endParaRPr lang="en-US" baseline="0" dirty="0"/>
          </a:p>
          <a:p>
            <a:r>
              <a:rPr lang="en-US" baseline="0" dirty="0"/>
              <a:t>In our experiments, we show that embeddings are not really better than count-based methods.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91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maybe a bit of both?</a:t>
            </a:r>
          </a:p>
          <a:p>
            <a:r>
              <a:rPr lang="en-US" dirty="0"/>
              <a:t>&lt;pause&gt;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1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we’re going to focus on Skip-Grams</a:t>
            </a:r>
            <a:r>
              <a:rPr lang="en-US" baseline="0" dirty="0"/>
              <a:t> with Negative Sampling,</a:t>
            </a:r>
          </a:p>
          <a:p>
            <a:r>
              <a:rPr lang="en-US" baseline="0" dirty="0"/>
              <a:t>Which is considered the state-of-the-art.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2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</a:t>
            </a:r>
            <a:r>
              <a:rPr lang="en-US" baseline="0" dirty="0"/>
              <a:t> how does SGNS work?</a:t>
            </a:r>
          </a:p>
          <a:p>
            <a:endParaRPr lang="en-US" baseline="0" dirty="0"/>
          </a:p>
          <a:p>
            <a:r>
              <a:rPr lang="en-US" baseline="0" dirty="0"/>
              <a:t>Let’s say we have this sentence,</a:t>
            </a:r>
          </a:p>
          <a:p>
            <a:r>
              <a:rPr lang="en-US" dirty="0"/>
              <a:t>(This example was shamelessly taken from Marco </a:t>
            </a:r>
            <a:r>
              <a:rPr lang="en-US" dirty="0" err="1"/>
              <a:t>Baroni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9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want to understand what a </a:t>
            </a:r>
            <a:r>
              <a:rPr lang="en-US" dirty="0" err="1"/>
              <a:t>wampimuk</a:t>
            </a:r>
            <a:r>
              <a:rPr lang="en-US" dirty="0"/>
              <a:t>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6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SGNS does is take the context words around “</a:t>
            </a:r>
            <a:r>
              <a:rPr lang="en-US" dirty="0" err="1"/>
              <a:t>wampimuk</a:t>
            </a:r>
            <a:r>
              <a:rPr lang="en-US" dirty="0"/>
              <a:t>”,</a:t>
            </a:r>
          </a:p>
          <a:p>
            <a:r>
              <a:rPr lang="en-US" dirty="0"/>
              <a:t>And</a:t>
            </a:r>
            <a:r>
              <a:rPr lang="en-US" baseline="0" dirty="0"/>
              <a:t> in this way</a:t>
            </a:r>
            <a:r>
              <a:rPr lang="en-GB" baseline="0" dirty="0"/>
              <a:t>,</a:t>
            </a:r>
          </a:p>
          <a:p>
            <a:r>
              <a:rPr lang="en-US" baseline="0" dirty="0"/>
              <a:t>Constructs a dataset of word-context pairs,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3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using D,</a:t>
            </a:r>
          </a:p>
          <a:p>
            <a:endParaRPr lang="en-US" dirty="0"/>
          </a:p>
          <a:p>
            <a:r>
              <a:rPr lang="en-US" dirty="0"/>
              <a:t>SGNS is going to learn a vector for</a:t>
            </a:r>
            <a:r>
              <a:rPr lang="en-US" baseline="0" dirty="0"/>
              <a:t> each word in the vocabulary</a:t>
            </a:r>
          </a:p>
          <a:p>
            <a:endParaRPr lang="en-US" baseline="0" dirty="0"/>
          </a:p>
          <a:p>
            <a:r>
              <a:rPr lang="en-US" baseline="0" dirty="0"/>
              <a:t>A vector of say… 100 latent dimensions.</a:t>
            </a:r>
          </a:p>
          <a:p>
            <a:endParaRPr lang="en-US" baseline="0" dirty="0"/>
          </a:p>
          <a:p>
            <a:r>
              <a:rPr lang="en-US" baseline="0" dirty="0"/>
              <a:t>Effectively, it’s learning a matrix W,</a:t>
            </a:r>
          </a:p>
          <a:p>
            <a:endParaRPr lang="en-US" baseline="0" dirty="0"/>
          </a:p>
          <a:p>
            <a:r>
              <a:rPr lang="en-US" baseline="0" dirty="0"/>
              <a:t>Where each row is a vector that represents a specific word.</a:t>
            </a:r>
          </a:p>
          <a:p>
            <a:endParaRPr lang="en-US" baseline="0" dirty="0"/>
          </a:p>
          <a:p>
            <a:r>
              <a:rPr lang="en-US" baseline="0" dirty="0"/>
              <a:t>Now, a key point in understanding SGNS,</a:t>
            </a:r>
          </a:p>
          <a:p>
            <a:r>
              <a:rPr lang="en-US" baseline="0" dirty="0"/>
              <a:t>Is that it also learns an auxiliary matrix C of context vectors</a:t>
            </a:r>
          </a:p>
          <a:p>
            <a:endParaRPr lang="en-US" baseline="0" dirty="0"/>
          </a:p>
          <a:p>
            <a:r>
              <a:rPr lang="en-US" baseline="0" dirty="0"/>
              <a:t>So in fact, each word has two different embeddings</a:t>
            </a:r>
          </a:p>
          <a:p>
            <a:endParaRPr lang="en-US" baseline="0" dirty="0"/>
          </a:p>
          <a:p>
            <a:r>
              <a:rPr lang="en-US" baseline="0" dirty="0"/>
              <a:t>Which are not necessarily similar.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5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 train</a:t>
            </a:r>
            <a:r>
              <a:rPr lang="en-US" baseline="0" dirty="0"/>
              <a:t> these vectors…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7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81944A-D244-47BF-B1C6-C46970BBC3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1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49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9.png"/><Relationship Id="rId5" Type="http://schemas.openxmlformats.org/officeDocument/2006/relationships/image" Target="../media/image290.png"/><Relationship Id="rId10" Type="http://schemas.openxmlformats.org/officeDocument/2006/relationships/image" Target="../media/image381.png"/><Relationship Id="rId4" Type="http://schemas.openxmlformats.org/officeDocument/2006/relationships/image" Target="../media/image280.png"/><Relationship Id="rId9" Type="http://schemas.openxmlformats.org/officeDocument/2006/relationships/image" Target="../media/image3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3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9.png"/><Relationship Id="rId5" Type="http://schemas.openxmlformats.org/officeDocument/2006/relationships/image" Target="../media/image290.png"/><Relationship Id="rId10" Type="http://schemas.openxmlformats.org/officeDocument/2006/relationships/image" Target="../media/image44.png"/><Relationship Id="rId4" Type="http://schemas.openxmlformats.org/officeDocument/2006/relationships/image" Target="../media/image280.png"/><Relationship Id="rId9" Type="http://schemas.openxmlformats.org/officeDocument/2006/relationships/image" Target="../media/image3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3" Type="http://schemas.openxmlformats.org/officeDocument/2006/relationships/image" Target="../media/image43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44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 Datenbanken und Data Mining</a:t>
            </a:r>
            <a:br>
              <a:rPr lang="de-DE" b="1" dirty="0">
                <a:cs typeface="+mj-cs"/>
              </a:rPr>
            </a:br>
            <a:r>
              <a:rPr lang="de-DE" sz="2000" b="1" dirty="0">
                <a:cs typeface="+mj-cs"/>
              </a:rPr>
              <a:t> </a:t>
            </a:r>
            <a:br>
              <a:rPr lang="de-DE" b="1" dirty="0">
                <a:cs typeface="+mj-cs"/>
              </a:rPr>
            </a:br>
            <a:r>
              <a:rPr lang="de-DE" sz="2400" b="1" dirty="0" err="1">
                <a:cs typeface="+mj-cs"/>
              </a:rPr>
              <a:t>From</a:t>
            </a:r>
            <a:r>
              <a:rPr lang="de-DE" sz="2400" b="1" dirty="0">
                <a:cs typeface="+mj-cs"/>
              </a:rPr>
              <a:t> Clustering </a:t>
            </a:r>
            <a:r>
              <a:rPr lang="de-DE" sz="2400" b="1" dirty="0" err="1">
                <a:cs typeface="+mj-cs"/>
              </a:rPr>
              <a:t>to</a:t>
            </a:r>
            <a:r>
              <a:rPr lang="de-DE" sz="2400" b="1">
                <a:cs typeface="+mj-cs"/>
              </a:rPr>
              <a:t> Embedding</a:t>
            </a:r>
            <a:endParaRPr lang="de-DE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</a:t>
            </a:r>
            <a:r>
              <a:rPr lang="de-DE">
                <a:cs typeface="+mn-cs"/>
              </a:rPr>
              <a:t>für Informationssysteme</a:t>
            </a: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21A-90B8-1C49-B0C7-F980947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Clustering Approach to Word Semantics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21E2DD-BC0B-8744-92CA-7465DD37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952" y="1268760"/>
            <a:ext cx="3953091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9A9B8-8663-1349-A5CC-3BAFDEF8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A1EB1-F069-894C-830D-6E334A5A7E20}"/>
              </a:ext>
            </a:extLst>
          </p:cNvPr>
          <p:cNvSpPr/>
          <p:nvPr/>
        </p:nvSpPr>
        <p:spPr>
          <a:xfrm>
            <a:off x="611560" y="1121226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Clustering vectors to visualize similarity in co-occurrence matrices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(Rohde et al. 2005)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Use whatever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clustering algorithm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you prefer to determine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”related” words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B05FF"/>
                </a:solidFill>
              </a:rPr>
              <a:t>Application:</a:t>
            </a:r>
            <a:br>
              <a:rPr lang="en-US" sz="2400" dirty="0"/>
            </a:br>
            <a:r>
              <a:rPr lang="en-US" sz="2400" dirty="0"/>
              <a:t>Extend query with related words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077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A416-6AEE-3A4A-8482-0EDB71D7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Apply SVD-based Dimension Reduction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8F842-2B2F-DA4D-B2CB-24283F76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D4F3A-4B44-5D45-B352-880BBB68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223" y="1196975"/>
            <a:ext cx="6999554" cy="4968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00F38-F192-7449-A1BC-4EBD24234329}"/>
              </a:ext>
            </a:extLst>
          </p:cNvPr>
          <p:cNvSpPr/>
          <p:nvPr/>
        </p:nvSpPr>
        <p:spPr>
          <a:xfrm>
            <a:off x="2267744" y="4869160"/>
            <a:ext cx="20162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5C5DE-52C5-EE4F-BF91-E248A609430C}"/>
              </a:ext>
            </a:extLst>
          </p:cNvPr>
          <p:cNvSpPr/>
          <p:nvPr/>
        </p:nvSpPr>
        <p:spPr>
          <a:xfrm>
            <a:off x="5796136" y="2780928"/>
            <a:ext cx="20162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57774-EB2C-0441-86CC-048F32B0F69B}"/>
              </a:ext>
            </a:extLst>
          </p:cNvPr>
          <p:cNvSpPr/>
          <p:nvPr/>
        </p:nvSpPr>
        <p:spPr>
          <a:xfrm>
            <a:off x="3419872" y="3112392"/>
            <a:ext cx="1008112" cy="3166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89A3C-B9AA-704A-99B3-49B6A42CFA8E}"/>
              </a:ext>
            </a:extLst>
          </p:cNvPr>
          <p:cNvSpPr/>
          <p:nvPr/>
        </p:nvSpPr>
        <p:spPr>
          <a:xfrm>
            <a:off x="1763688" y="1988840"/>
            <a:ext cx="64807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639FC-37DE-844E-AC49-B5D4A48F8AD4}"/>
              </a:ext>
            </a:extLst>
          </p:cNvPr>
          <p:cNvSpPr txBox="1"/>
          <p:nvPr/>
        </p:nvSpPr>
        <p:spPr>
          <a:xfrm>
            <a:off x="3779912" y="5416080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Word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vectors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1031F-184B-F142-8537-E3C1DB811EDC}"/>
              </a:ext>
            </a:extLst>
          </p:cNvPr>
          <p:cNvSpPr txBox="1"/>
          <p:nvPr/>
        </p:nvSpPr>
        <p:spPr>
          <a:xfrm>
            <a:off x="2958680" y="5752114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48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2. 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8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</a:t>
            </a:r>
            <a:r>
              <a:rPr lang="en-US"/>
              <a:t>of </a:t>
            </a:r>
            <a:r>
              <a:rPr lang="en-US" b="1"/>
              <a:t>words</a:t>
            </a:r>
            <a:r>
              <a:rPr lang="en-US"/>
              <a:t> </a:t>
            </a:r>
            <a:r>
              <a:rPr lang="en-US" dirty="0"/>
              <a:t>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07518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1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43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D405-8AAB-8D4D-A6D1-AC7A2B7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1906-9021-D049-92A3-D7E82278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Slides have been taken from</a:t>
            </a:r>
          </a:p>
          <a:p>
            <a:pPr lvl="1"/>
            <a:r>
              <a:rPr lang="en-US" sz="2600" dirty="0"/>
              <a:t>“Improving Distributional Similarity</a:t>
            </a:r>
            <a:br>
              <a:rPr lang="en-US" sz="2600" dirty="0"/>
            </a:br>
            <a:r>
              <a:rPr lang="en-US" sz="2600" dirty="0"/>
              <a:t>with Lessons Learned from Word Embeddings”</a:t>
            </a:r>
          </a:p>
          <a:p>
            <a:pPr lvl="2"/>
            <a:r>
              <a:rPr lang="en-US" b="1" dirty="0"/>
              <a:t>Omer Levy, </a:t>
            </a:r>
            <a:r>
              <a:rPr lang="en-US" dirty="0"/>
              <a:t>Yoav Goldberg, </a:t>
            </a:r>
            <a:r>
              <a:rPr lang="en-US" dirty="0" err="1"/>
              <a:t>Ido</a:t>
            </a:r>
            <a:r>
              <a:rPr lang="en-US" dirty="0"/>
              <a:t> Dagan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Stanford CS224d: Deep Learning for NLP</a:t>
            </a:r>
          </a:p>
          <a:p>
            <a:pPr lvl="2"/>
            <a:r>
              <a:rPr lang="en-US" dirty="0"/>
              <a:t>Richard </a:t>
            </a:r>
            <a:r>
              <a:rPr lang="en-US" dirty="0" err="1"/>
              <a:t>Socher</a:t>
            </a:r>
            <a:endParaRPr lang="en-US" dirty="0"/>
          </a:p>
          <a:p>
            <a:pPr lvl="1"/>
            <a:r>
              <a:rPr lang="en-US"/>
              <a:t>Rensselaer: Natural </a:t>
            </a:r>
            <a:r>
              <a:rPr lang="en-US" dirty="0"/>
              <a:t>Language Processing</a:t>
            </a:r>
          </a:p>
          <a:p>
            <a:pPr lvl="2"/>
            <a:r>
              <a:rPr lang="en-US" dirty="0" err="1"/>
              <a:t>Heng</a:t>
            </a:r>
            <a:r>
              <a:rPr lang="en-US" dirty="0"/>
              <a:t> 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7A33-C593-8148-8B90-BD204F2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14200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15561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1859" y="589888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55567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4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91" y="1567933"/>
            <a:ext cx="7160217" cy="49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7886700" cy="37742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 is </a:t>
            </a:r>
            <a:r>
              <a:rPr lang="en-US" b="1" dirty="0"/>
              <a:t>not</a:t>
            </a:r>
            <a:r>
              <a:rPr lang="en-US" dirty="0"/>
              <a:t> a single algorithm</a:t>
            </a:r>
          </a:p>
          <a:p>
            <a:r>
              <a:rPr lang="en-US" dirty="0"/>
              <a:t>It is a </a:t>
            </a:r>
            <a:r>
              <a:rPr lang="en-US" b="1" dirty="0"/>
              <a:t>software package</a:t>
            </a:r>
            <a:r>
              <a:rPr lang="en-US" dirty="0"/>
              <a:t> for representing words as vectors, containing:</a:t>
            </a:r>
          </a:p>
          <a:p>
            <a:pPr lvl="1"/>
            <a:r>
              <a:rPr lang="en-US" dirty="0"/>
              <a:t>Two distinct models</a:t>
            </a:r>
          </a:p>
          <a:p>
            <a:pPr lvl="2"/>
            <a:r>
              <a:rPr lang="en-US" dirty="0" err="1"/>
              <a:t>CBoW</a:t>
            </a:r>
            <a:endParaRPr lang="en-US" dirty="0"/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Skip-Gram			(SG)</a:t>
            </a:r>
          </a:p>
          <a:p>
            <a:pPr lvl="1"/>
            <a:r>
              <a:rPr lang="en-US" dirty="0"/>
              <a:t>Various training methods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Negative Sampling		(NS)</a:t>
            </a:r>
          </a:p>
          <a:p>
            <a:pPr lvl="2"/>
            <a:r>
              <a:rPr lang="en-US" dirty="0"/>
              <a:t>Hierarchical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/>
              <a:t>A rich preprocessing pipeline</a:t>
            </a:r>
          </a:p>
          <a:p>
            <a:pPr lvl="2"/>
            <a:r>
              <a:rPr lang="en-US" dirty="0"/>
              <a:t>Dynamic Context Windows</a:t>
            </a:r>
          </a:p>
          <a:p>
            <a:pPr lvl="2"/>
            <a:r>
              <a:rPr lang="en-US" dirty="0"/>
              <a:t>Subsampling</a:t>
            </a:r>
          </a:p>
          <a:p>
            <a:pPr lvl="2"/>
            <a:r>
              <a:rPr lang="en-US" dirty="0"/>
              <a:t>Deleting Rare Words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98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/>
              <a:t>wampimuk</a:t>
            </a:r>
            <a:r>
              <a:rPr lang="en-US" dirty="0"/>
              <a:t> hiding in the tree.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hiding in the tree.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6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</a:t>
            </a:r>
            <a:r>
              <a:rPr lang="en-US" dirty="0">
                <a:solidFill>
                  <a:schemeClr val="accent2"/>
                </a:solidFill>
              </a:rPr>
              <a:t>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hiding in </a:t>
            </a:r>
            <a:r>
              <a:rPr lang="en-US" dirty="0"/>
              <a:t>the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words</a:t>
            </a:r>
            <a:r>
              <a:rPr lang="en-US" b="1" dirty="0"/>
              <a:t>			</a:t>
            </a:r>
            <a:r>
              <a:rPr lang="en-US" b="1" u="sng" dirty="0"/>
              <a:t>contexts</a:t>
            </a:r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furry</a:t>
            </a:r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little</a:t>
            </a:r>
            <a:endParaRPr lang="en-GB" dirty="0"/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hiding</a:t>
            </a:r>
            <a:endParaRPr lang="en-GB" dirty="0"/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in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…			…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3780000" y="2636912"/>
            <a:ext cx="810000" cy="2295000"/>
          </a:xfrm>
          <a:prstGeom prst="rightBrace">
            <a:avLst>
              <a:gd name="adj1" fmla="val 45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0000" y="3581912"/>
                <a:ext cx="13693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100" dirty="0"/>
                  <a:t> (data)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0" y="3581912"/>
                <a:ext cx="1369366" cy="415498"/>
              </a:xfrm>
              <a:prstGeom prst="rect">
                <a:avLst/>
              </a:prstGeom>
              <a:blipFill rotWithShape="0">
                <a:blip r:embed="rId3"/>
                <a:stretch>
                  <a:fillRect t="-1029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9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LSI</a:t>
            </a:r>
            <a:r>
              <a:rPr lang="en-US" dirty="0"/>
              <a:t>: Documents as vectors, dimension reduction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Word similarity measures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similar words automatically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most frequent followers/predecessors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Insert words in anticipated gaps in a string query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SGNS finds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GB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GB" sz="2400" dirty="0"/>
                  <a:t>for each word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GB" sz="2400" dirty="0"/>
                  <a:t>in our vocabulary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GB" sz="2400" dirty="0"/>
              </a:p>
              <a:p>
                <a:r>
                  <a:rPr lang="en-US" sz="2400" dirty="0"/>
                  <a:t>Each such vector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latent dimensions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Effectively, it learns a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whose rows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b="1" dirty="0"/>
                  <a:t>Key point:</a:t>
                </a:r>
                <a:r>
                  <a:rPr lang="en-US" sz="2400" dirty="0"/>
                  <a:t> it </a:t>
                </a:r>
                <a:r>
                  <a:rPr lang="en-US" sz="2400"/>
                  <a:t>also derives </a:t>
                </a:r>
                <a:r>
                  <a:rPr lang="en-US" sz="2400" dirty="0"/>
                  <a:t>a similar auxiliary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of context vectors</a:t>
                </a:r>
              </a:p>
              <a:p>
                <a:r>
                  <a:rPr lang="en-US" sz="2400" dirty="0"/>
                  <a:t>In fact, each word has two embeddings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7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51835" y="4127547"/>
            <a:ext cx="863165" cy="1589703"/>
            <a:chOff x="469113" y="4360397"/>
            <a:chExt cx="1150887" cy="2119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00000" y="468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4680000"/>
                  <a:ext cx="720000" cy="180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00000" y="4360397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4360397"/>
                  <a:ext cx="720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16200000">
                  <a:off x="-184665" y="5333780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84666" y="5395334"/>
                  <a:ext cx="1800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48000" y="4433154"/>
            <a:ext cx="4398516" cy="646331"/>
            <a:chOff x="864000" y="4767873"/>
            <a:chExt cx="5864688" cy="861775"/>
          </a:xfrm>
        </p:grpSpPr>
        <p:sp>
          <p:nvSpPr>
            <p:cNvPr id="8" name="Rectangle 7"/>
            <p:cNvSpPr/>
            <p:nvPr/>
          </p:nvSpPr>
          <p:spPr>
            <a:xfrm>
              <a:off x="864000" y="4860000"/>
              <a:ext cx="792000" cy="18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656000" y="495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71999" y="4767873"/>
                  <a:ext cx="4256689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GB" dirty="0"/>
                    <a:t>:</a:t>
                  </a:r>
                  <a:r>
                    <a:rPr lang="en-GB" dirty="0" err="1"/>
                    <a:t>wampimuk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(−3.1, 4.15, 9.2, −6.5,…)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999" y="4767873"/>
                  <a:ext cx="4256689" cy="861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73" t="-3774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211833" y="4127547"/>
            <a:ext cx="863165" cy="1589703"/>
            <a:chOff x="6949113" y="4360397"/>
            <a:chExt cx="1150887" cy="2119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380000" y="468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000" y="4680000"/>
                  <a:ext cx="720000" cy="180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6295335" y="5333780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95334" y="5395334"/>
                  <a:ext cx="18000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80000" y="4360397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000" y="4360397"/>
                  <a:ext cx="72000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854000" y="5375038"/>
            <a:ext cx="4248000" cy="646331"/>
            <a:chOff x="2472000" y="6023720"/>
            <a:chExt cx="5664000" cy="861775"/>
          </a:xfrm>
        </p:grpSpPr>
        <p:sp>
          <p:nvSpPr>
            <p:cNvPr id="16" name="Rectangle 15"/>
            <p:cNvSpPr/>
            <p:nvPr/>
          </p:nvSpPr>
          <p:spPr>
            <a:xfrm>
              <a:off x="7344000" y="6120000"/>
              <a:ext cx="792000" cy="18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624000" y="6208386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472000" y="6023720"/>
                  <a:ext cx="4256689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GB" dirty="0"/>
                    <a:t>:wampimuk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(−5.6, 2.95, 1.4, −1.3,…)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000" y="6023720"/>
                  <a:ext cx="425668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2000" y="5031750"/>
                <a:ext cx="18733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0" y="5031750"/>
                <a:ext cx="1873350" cy="4154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30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89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Maximize: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observed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furry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little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hiding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in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492" t="-4735" r="-62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5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Maximize: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observed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furry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little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hiding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in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492" t="-4735" r="-62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Minimize: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2"/>
                    </a:solidFill>
                  </a:rPr>
                  <a:t>hallucinated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       Australia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cyber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the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1985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492" t="-473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8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“Negative Sampling”</a:t>
                </a:r>
              </a:p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contexts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at random </a:t>
                </a:r>
                <a:br>
                  <a:rPr lang="en-GB" b="1" dirty="0"/>
                </a:br>
                <a:r>
                  <a:rPr lang="en-GB" dirty="0"/>
                  <a:t>as</a:t>
                </a:r>
                <a:r>
                  <a:rPr lang="en-GB" b="1" dirty="0"/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b="1" dirty="0"/>
                  <a:t> examples</a:t>
                </a:r>
                <a:endParaRPr lang="en-GB" b="1" dirty="0"/>
              </a:p>
              <a:p>
                <a:r>
                  <a:rPr lang="en-US" dirty="0"/>
                  <a:t>“Random” = unigram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US" dirty="0"/>
              </a:p>
              <a:p>
                <a:r>
                  <a:rPr lang="en-US" b="1" dirty="0"/>
                  <a:t>Spoiler: </a:t>
                </a:r>
                <a:r>
                  <a:rPr lang="en-US" dirty="0"/>
                  <a:t>Changing this distribution has a significant effect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SGNS’s embedding matrices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834" y="3546090"/>
            <a:ext cx="2347254" cy="1631162"/>
            <a:chOff x="829111" y="3585119"/>
            <a:chExt cx="3129672" cy="2174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60000" y="396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00" y="3960000"/>
                  <a:ext cx="720000" cy="180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60000" y="3590668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00" y="3590668"/>
                  <a:ext cx="720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175333" y="4613779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75334" y="4675334"/>
                  <a:ext cx="1800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16200000">
                  <a:off x="2149451" y="4608231"/>
                  <a:ext cx="179999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149451" y="4669785"/>
                  <a:ext cx="1800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38783" y="3585119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783" y="3585119"/>
                  <a:ext cx="7200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237058" y="3954451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058" y="3954451"/>
                  <a:ext cx="720000" cy="1800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SGNS’s embedding matrices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Multiply them</a:t>
                </a:r>
              </a:p>
              <a:p>
                <a:r>
                  <a:rPr lang="en-US" dirty="0"/>
                  <a:t>What do you get?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36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matrix</a:t>
                </a:r>
              </a:p>
              <a:p>
                <a:r>
                  <a:rPr lang="en-US" dirty="0"/>
                  <a:t>Each cell describes the relation between a specific word-context pair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b="0" dirty="0"/>
                  <a:t> 				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37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Levy&amp;Goldberg</a:t>
                </a:r>
                <a:r>
                  <a:rPr lang="en-US" dirty="0"/>
                  <a:t> [2014] </a:t>
                </a:r>
                <a:r>
                  <a:rPr lang="en-US" b="1" dirty="0"/>
                  <a:t>proved</a:t>
                </a:r>
                <a:r>
                  <a:rPr lang="en-US" dirty="0"/>
                  <a:t> that 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enough iterations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mr-IN" dirty="0"/>
                  <a:t>…</a:t>
                </a:r>
                <a:r>
                  <a:rPr lang="de-DE" dirty="0"/>
                  <a:t> o</a:t>
                </a:r>
                <a:r>
                  <a:rPr lang="en-US" dirty="0"/>
                  <a:t>ne obtains the word-context PMI matrix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𝑃𝑀𝐼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38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85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Levy&amp;Goldberg [2014] </a:t>
                </a:r>
                <a:r>
                  <a:rPr lang="en-US" b="1" dirty="0"/>
                  <a:t>proved</a:t>
                </a:r>
                <a:r>
                  <a:rPr lang="en-US" dirty="0"/>
                  <a:t> that for large enough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enough iterations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mr-IN" dirty="0"/>
                  <a:t>…</a:t>
                </a:r>
                <a:r>
                  <a:rPr lang="de-DE" dirty="0"/>
                  <a:t> o</a:t>
                </a:r>
                <a:r>
                  <a:rPr lang="en-US" dirty="0"/>
                  <a:t>ne obtains the word-context PMI matrix </a:t>
                </a:r>
                <a:r>
                  <a:rPr lang="mr-IN" dirty="0"/>
                  <a:t>…</a:t>
                </a:r>
                <a:endParaRPr lang="en-GB" dirty="0"/>
              </a:p>
              <a:p>
                <a:r>
                  <a:rPr lang="en-US" dirty="0"/>
                  <a:t>shifted by a global constant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b="0" dirty="0"/>
                  <a:t>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𝑃𝑀𝐼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5763" y="4306042"/>
                <a:ext cx="945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017" y="4598390"/>
                <a:ext cx="126000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39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Representing Word Semantics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Distributional Semantics (</a:t>
            </a:r>
            <a:r>
              <a:rPr lang="en-US" b="1" i="1" dirty="0"/>
              <a:t>Count</a:t>
            </a:r>
            <a:r>
              <a:rPr lang="en-US" b="1" dirty="0"/>
              <a:t>)</a:t>
            </a:r>
          </a:p>
          <a:p>
            <a:r>
              <a:rPr lang="en-US" sz="2400" dirty="0"/>
              <a:t>Used since the 90’s</a:t>
            </a:r>
          </a:p>
          <a:p>
            <a:r>
              <a:rPr lang="en-US" sz="2400" dirty="0"/>
              <a:t>Sparse word-context PMI/PPMI matrix</a:t>
            </a:r>
          </a:p>
          <a:p>
            <a:r>
              <a:rPr lang="en-US" sz="2400" dirty="0"/>
              <a:t>Decomposed with SVD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Word Embeddings (</a:t>
            </a:r>
            <a:r>
              <a:rPr lang="en-US" b="1" i="1" dirty="0"/>
              <a:t>Predict</a:t>
            </a:r>
            <a:r>
              <a:rPr lang="en-US" b="1" dirty="0"/>
              <a:t>)</a:t>
            </a:r>
          </a:p>
          <a:p>
            <a:r>
              <a:rPr lang="en-US" sz="2400" dirty="0"/>
              <a:t>Inspired by deep learning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</a:t>
            </a:r>
            <a:r>
              <a:rPr lang="en-US" sz="2400" i="1" dirty="0" err="1"/>
              <a:t>Mikolov</a:t>
            </a:r>
            <a:r>
              <a:rPr lang="en-US" sz="2400" i="1" dirty="0"/>
              <a:t> et al., 2013)</a:t>
            </a:r>
          </a:p>
          <a:p>
            <a:r>
              <a:rPr lang="en-US" sz="2400" dirty="0" err="1"/>
              <a:t>GloVe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(Pennington et al.,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75" y="4479007"/>
            <a:ext cx="8172450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Underlying Theory: </a:t>
            </a:r>
            <a:r>
              <a:rPr lang="en-US" sz="2000" b="1" dirty="0">
                <a:solidFill>
                  <a:prstClr val="black"/>
                </a:solidFill>
              </a:rPr>
              <a:t>The Distributional Hypothesis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(Harris, ’54; Firth, ‘57)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“Similar words occur in similar contexts”</a:t>
            </a:r>
          </a:p>
        </p:txBody>
      </p: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>
            <a:off x="2571750" y="3805625"/>
            <a:ext cx="1568202" cy="487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7" idx="2"/>
          </p:cNvCxnSpPr>
          <p:nvPr/>
        </p:nvCxnSpPr>
        <p:spPr>
          <a:xfrm flipH="1">
            <a:off x="5004050" y="3805625"/>
            <a:ext cx="1568200" cy="487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02256" y="115207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Beyond bags of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1721" y="5805158"/>
            <a:ext cx="2703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https://</a:t>
            </a:r>
            <a:r>
              <a:rPr lang="en-US" sz="1200" dirty="0" err="1">
                <a:solidFill>
                  <a:srgbClr val="0B05FF"/>
                </a:solidFill>
              </a:rPr>
              <a:t>nlp.stanford.edu</a:t>
            </a:r>
            <a:r>
              <a:rPr lang="en-US" sz="1200" dirty="0">
                <a:solidFill>
                  <a:srgbClr val="0B05FF"/>
                </a:solidFill>
              </a:rPr>
              <a:t>/projects/glove/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2847" y="5517232"/>
            <a:ext cx="500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https://</a:t>
            </a:r>
            <a:r>
              <a:rPr lang="en-US" sz="1200" dirty="0" err="1">
                <a:solidFill>
                  <a:srgbClr val="0B05FF"/>
                </a:solidFill>
              </a:rPr>
              <a:t>www.tensorflow.org</a:t>
            </a:r>
            <a:r>
              <a:rPr lang="en-US" sz="1200" dirty="0">
                <a:solidFill>
                  <a:srgbClr val="0B05FF"/>
                </a:solidFill>
              </a:rPr>
              <a:t>/tutorials/word2vec</a:t>
            </a:r>
          </a:p>
        </p:txBody>
      </p:sp>
    </p:spTree>
    <p:extLst>
      <p:ext uri="{BB962C8B-B14F-4D97-AF65-F5344CB8AC3E}">
        <p14:creationId xmlns:p14="http://schemas.microsoft.com/office/powerpoint/2010/main" val="20406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3" grpId="0"/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SGNS is doing something very similar to the older approaches</a:t>
            </a:r>
          </a:p>
          <a:p>
            <a:endParaRPr lang="en-US" dirty="0"/>
          </a:p>
          <a:p>
            <a:r>
              <a:rPr lang="en-US" dirty="0"/>
              <a:t>SGNS factorizes the traditional word-context PMI matrix</a:t>
            </a:r>
          </a:p>
          <a:p>
            <a:endParaRPr lang="en-US" dirty="0"/>
          </a:p>
          <a:p>
            <a:r>
              <a:rPr lang="en-US" dirty="0"/>
              <a:t>So does SVD!</a:t>
            </a:r>
          </a:p>
          <a:p>
            <a:endParaRPr lang="en-US" dirty="0"/>
          </a:p>
          <a:p>
            <a:r>
              <a:rPr lang="en-US" dirty="0" err="1"/>
              <a:t>GloVe</a:t>
            </a:r>
            <a:r>
              <a:rPr lang="en-US" dirty="0"/>
              <a:t> factorizes a similar word-context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embeddings are still better, right?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Plenty of evidence that embeddings outperform traditional methods</a:t>
            </a:r>
          </a:p>
          <a:p>
            <a:pPr lvl="1"/>
            <a:r>
              <a:rPr lang="en-US" dirty="0"/>
              <a:t>“Don’t Count, Predict!” (</a:t>
            </a:r>
            <a:r>
              <a:rPr lang="en-US" dirty="0" err="1"/>
              <a:t>Baroni</a:t>
            </a:r>
            <a:r>
              <a:rPr lang="en-US" dirty="0"/>
              <a:t> et al., ACL 2014)</a:t>
            </a:r>
          </a:p>
          <a:p>
            <a:pPr lvl="1"/>
            <a:r>
              <a:rPr lang="en-US" dirty="0" err="1"/>
              <a:t>GloVe</a:t>
            </a:r>
            <a:r>
              <a:rPr lang="en-US" dirty="0"/>
              <a:t> (Pennington et al., EMNLP 2014)</a:t>
            </a:r>
          </a:p>
          <a:p>
            <a:endParaRPr lang="en-US" dirty="0"/>
          </a:p>
          <a:p>
            <a:r>
              <a:rPr lang="en-US" dirty="0"/>
              <a:t>How does this fit with our story?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Impact of “Small” Hyperparameters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 &amp; </a:t>
            </a:r>
            <a:r>
              <a:rPr lang="en-US" dirty="0" err="1"/>
              <a:t>GloVe</a:t>
            </a:r>
            <a:r>
              <a:rPr lang="en-US" dirty="0"/>
              <a:t> are more than just algorithms…</a:t>
            </a:r>
          </a:p>
          <a:p>
            <a:endParaRPr lang="en-US" dirty="0"/>
          </a:p>
          <a:p>
            <a:r>
              <a:rPr lang="en-US" dirty="0"/>
              <a:t>Introduce </a:t>
            </a:r>
            <a:r>
              <a:rPr lang="en-US" b="1" dirty="0">
                <a:solidFill>
                  <a:schemeClr val="accent2"/>
                </a:solidFill>
              </a:rPr>
              <a:t>new hyperparameters</a:t>
            </a:r>
          </a:p>
          <a:p>
            <a:endParaRPr lang="en-US" dirty="0"/>
          </a:p>
          <a:p>
            <a:r>
              <a:rPr lang="en-US" dirty="0"/>
              <a:t>May seem minor, but </a:t>
            </a:r>
            <a:r>
              <a:rPr lang="en-US" b="1" dirty="0"/>
              <a:t>make a big difference </a:t>
            </a:r>
            <a:r>
              <a:rPr lang="en-US" dirty="0"/>
              <a:t>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Hyperparameters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98" y="1340768"/>
            <a:ext cx="7886700" cy="377428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Preprocessing				(word2vec)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Dynamic Context Windows</a:t>
            </a:r>
          </a:p>
          <a:p>
            <a:pPr lvl="1"/>
            <a:r>
              <a:rPr lang="en-US" dirty="0"/>
              <a:t>Subsampling</a:t>
            </a:r>
          </a:p>
          <a:p>
            <a:pPr lvl="1"/>
            <a:r>
              <a:rPr lang="en-US" dirty="0"/>
              <a:t>Deleting Rare Words</a:t>
            </a:r>
          </a:p>
          <a:p>
            <a:endParaRPr lang="en-US" b="1" dirty="0"/>
          </a:p>
          <a:p>
            <a:r>
              <a:rPr lang="en-US" b="1" dirty="0"/>
              <a:t>Postprocessing				(</a:t>
            </a:r>
            <a:r>
              <a:rPr lang="en-US" b="1" dirty="0" err="1"/>
              <a:t>GloVe</a:t>
            </a:r>
            <a:r>
              <a:rPr lang="en-US" b="1" dirty="0"/>
              <a:t>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Adding Context Vectors</a:t>
            </a:r>
          </a:p>
          <a:p>
            <a:pPr lvl="1"/>
            <a:endParaRPr lang="en-US" b="1" dirty="0"/>
          </a:p>
          <a:p>
            <a:r>
              <a:rPr lang="en-US" b="1" dirty="0"/>
              <a:t>Association Metric				(SGNS)</a:t>
            </a:r>
          </a:p>
          <a:p>
            <a:pPr lvl="1"/>
            <a:r>
              <a:rPr lang="en-US" dirty="0"/>
              <a:t>Shifted PMI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Context Distribution Smoothing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93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Context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hiding in the tree.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Context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Marco </a:t>
            </a:r>
            <a:r>
              <a:rPr lang="en-US" dirty="0">
                <a:solidFill>
                  <a:schemeClr val="accent2"/>
                </a:solidFill>
              </a:rPr>
              <a:t>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hiding in the tree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3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Context Windows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196752"/>
                <a:ext cx="78867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Marco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saw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furry</a:t>
                </a:r>
                <a:r>
                  <a:rPr lang="en-US" dirty="0">
                    <a:solidFill>
                      <a:schemeClr val="accent2"/>
                    </a:solidFill>
                  </a:rPr>
                  <a:t> little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wampimuk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hiding 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tree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Word2vec</a:t>
                </a:r>
                <a:r>
                  <a:rPr lang="en-US" dirty="0"/>
                  <a:t>:</a:t>
                </a: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err="1"/>
                  <a:t>GloVe</a:t>
                </a:r>
                <a:r>
                  <a:rPr lang="en-US" dirty="0"/>
                  <a:t>:	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Aggressive: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b="1" dirty="0"/>
                  <a:t>The Word-Space Model</a:t>
                </a:r>
                <a:r>
                  <a:rPr lang="en-US" i="1" dirty="0"/>
                  <a:t> (</a:t>
                </a:r>
                <a:r>
                  <a:rPr lang="en-US" i="1" dirty="0" err="1"/>
                  <a:t>Sahlgren</a:t>
                </a:r>
                <a:r>
                  <a:rPr lang="en-US" i="1" dirty="0"/>
                  <a:t>, 2006)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196752"/>
                <a:ext cx="7886700" cy="5032375"/>
              </a:xfrm>
              <a:blipFill rotWithShape="0">
                <a:blip r:embed="rId3"/>
                <a:stretch>
                  <a:fillRect l="-1391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Context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creates word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SGNS creates auxiliary context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So do </a:t>
                </a:r>
                <a:r>
                  <a:rPr lang="en-US" dirty="0" err="1"/>
                  <a:t>GloVe</a:t>
                </a:r>
                <a:r>
                  <a:rPr lang="en-US" dirty="0"/>
                  <a:t> and SVD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  <a:blipFill rotWithShape="0">
                <a:blip r:embed="rId3"/>
                <a:stretch>
                  <a:fillRect l="-1005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Context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creates word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SGNS creates auxiliary context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So do </a:t>
                </a:r>
                <a:r>
                  <a:rPr lang="en-US" dirty="0" err="1"/>
                  <a:t>GloVe</a:t>
                </a:r>
                <a:r>
                  <a:rPr lang="en-US" dirty="0"/>
                  <a:t> and SVD</a:t>
                </a:r>
              </a:p>
              <a:p>
                <a:endParaRPr lang="en-US" dirty="0"/>
              </a:p>
              <a:p>
                <a:r>
                  <a:rPr lang="en-US" dirty="0"/>
                  <a:t>Instead of just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GB" dirty="0"/>
              </a:p>
              <a:p>
                <a:r>
                  <a:rPr lang="en-US" dirty="0"/>
                  <a:t>Represent a word as: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Introduced by Pennington et al. (2014)</a:t>
                </a:r>
              </a:p>
              <a:p>
                <a:r>
                  <a:rPr lang="en-US" dirty="0"/>
                  <a:t>Only applied to </a:t>
                </a:r>
                <a:r>
                  <a:rPr lang="en-US" dirty="0" err="1"/>
                  <a:t>GloVe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  <a:blipFill rotWithShape="0">
                <a:blip r:embed="rId3"/>
                <a:stretch>
                  <a:fillRect l="-1005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Distribution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to form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examples</a:t>
                </a:r>
              </a:p>
              <a:p>
                <a:endParaRPr lang="en-US" dirty="0"/>
              </a:p>
              <a:p>
                <a:r>
                  <a:rPr lang="en-US" dirty="0"/>
                  <a:t>Our analysis 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is the unigram distribution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2376"/>
              </a:xfrm>
              <a:blipFill rotWithShape="0">
                <a:blip r:embed="rId3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FE34-A5ED-0043-857F-6164B21C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235B-F84B-3C4C-B579-65F214267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de-DE" dirty="0"/>
              <a:t>Harris 54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Firth 57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A9CC-5446-604D-BB84-9692066F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de-DE" dirty="0" err="1"/>
              <a:t>Micholov</a:t>
            </a:r>
            <a:r>
              <a:rPr lang="de-DE" dirty="0"/>
              <a:t> et al. 13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Pennington</a:t>
            </a:r>
            <a:r>
              <a:rPr lang="de-DE" dirty="0"/>
              <a:t> et al. 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EF52A-BF6C-FE43-A6AB-4B0A33D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BC3B5-9D19-3D4C-A6CA-9719905F3210}"/>
              </a:ext>
            </a:extLst>
          </p:cNvPr>
          <p:cNvSpPr/>
          <p:nvPr/>
        </p:nvSpPr>
        <p:spPr>
          <a:xfrm>
            <a:off x="1006971" y="2330007"/>
            <a:ext cx="264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  <a:latin typeface="CharterBT"/>
              </a:rPr>
              <a:t>Harris,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Zellig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 Distributional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structure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 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Word 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10(23). 146–162. </a:t>
            </a:r>
            <a:r>
              <a:rPr lang="de-DE" sz="1200" b="1" dirty="0">
                <a:solidFill>
                  <a:srgbClr val="FF0000"/>
                </a:solidFill>
                <a:latin typeface="CharterBT"/>
              </a:rPr>
              <a:t>1954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</a:t>
            </a:r>
            <a:endParaRPr lang="de-DE" sz="1200" dirty="0">
              <a:solidFill>
                <a:srgbClr val="081B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7EC01-FFA9-E244-A194-80C766FECBC8}"/>
              </a:ext>
            </a:extLst>
          </p:cNvPr>
          <p:cNvSpPr/>
          <p:nvPr/>
        </p:nvSpPr>
        <p:spPr>
          <a:xfrm>
            <a:off x="1006971" y="4365104"/>
            <a:ext cx="299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  <a:latin typeface="CharterBT"/>
              </a:rPr>
              <a:t>Firth, John R. A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synopsis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of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linguistic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theory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1930–1955. In 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Studies in </a:t>
            </a:r>
            <a:r>
              <a:rPr lang="de-DE" sz="1200" i="1" dirty="0" err="1">
                <a:solidFill>
                  <a:srgbClr val="081BFF"/>
                </a:solidFill>
                <a:latin typeface="CharterBT"/>
              </a:rPr>
              <a:t>linguistic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i="1" dirty="0" err="1">
                <a:solidFill>
                  <a:srgbClr val="081BFF"/>
                </a:solidFill>
                <a:latin typeface="CharterBT"/>
              </a:rPr>
              <a:t>analysis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, 1–32. Oxford: Blackwell. </a:t>
            </a:r>
            <a:r>
              <a:rPr lang="de-DE" sz="1200" b="1" dirty="0">
                <a:solidFill>
                  <a:srgbClr val="FF0000"/>
                </a:solidFill>
                <a:latin typeface="CharterBT"/>
              </a:rPr>
              <a:t>1957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</a:t>
            </a:r>
            <a:br>
              <a:rPr lang="de-DE" sz="1200" dirty="0">
                <a:solidFill>
                  <a:srgbClr val="081BFF"/>
                </a:solidFill>
                <a:latin typeface="CharterBT"/>
              </a:rPr>
            </a:br>
            <a:endParaRPr lang="de-DE" sz="1200" dirty="0">
              <a:solidFill>
                <a:srgbClr val="081B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D62B8-3458-9B48-9931-C933D7F759CB}"/>
              </a:ext>
            </a:extLst>
          </p:cNvPr>
          <p:cNvSpPr/>
          <p:nvPr/>
        </p:nvSpPr>
        <p:spPr>
          <a:xfrm>
            <a:off x="5004197" y="2330007"/>
            <a:ext cx="3456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Tomas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Mikolov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, Ilya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Sutskever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, Kai Chen, Greg Corrado,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Jeffrey Dean. Distributed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representations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of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words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phrases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their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compositionality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. In 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Proceedings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of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the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26th International Conference on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Neural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Information Processing Systems - Volume 2 (NIPS‘13). </a:t>
            </a:r>
            <a:r>
              <a:rPr lang="de-DE" sz="1100" b="1" dirty="0">
                <a:solidFill>
                  <a:srgbClr val="FF0000"/>
                </a:solidFill>
                <a:latin typeface="tahoma" panose="020B0604030504040204" pitchFamily="34" charset="0"/>
              </a:rPr>
              <a:t>2013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.</a:t>
            </a:r>
            <a:endParaRPr lang="de-DE" sz="1100" dirty="0">
              <a:solidFill>
                <a:srgbClr val="0B05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EEE1B-5B26-2948-9381-C38361E2139F}"/>
              </a:ext>
            </a:extLst>
          </p:cNvPr>
          <p:cNvSpPr/>
          <p:nvPr/>
        </p:nvSpPr>
        <p:spPr>
          <a:xfrm>
            <a:off x="5004197" y="4365104"/>
            <a:ext cx="313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Jeffrey </a:t>
            </a:r>
            <a:r>
              <a:rPr lang="de-DE" sz="1200" dirty="0" err="1">
                <a:solidFill>
                  <a:srgbClr val="081BFF"/>
                </a:solidFill>
              </a:rPr>
              <a:t>Pennington</a:t>
            </a:r>
            <a:r>
              <a:rPr lang="de-DE" sz="1200" dirty="0">
                <a:solidFill>
                  <a:srgbClr val="081BFF"/>
                </a:solidFill>
              </a:rPr>
              <a:t>, Richard Socher, </a:t>
            </a:r>
            <a:r>
              <a:rPr lang="de-DE" sz="1200" dirty="0" err="1">
                <a:solidFill>
                  <a:srgbClr val="081BFF"/>
                </a:solidFill>
              </a:rPr>
              <a:t>and</a:t>
            </a:r>
            <a:r>
              <a:rPr lang="de-DE" sz="1200" dirty="0">
                <a:solidFill>
                  <a:srgbClr val="081BFF"/>
                </a:solidFill>
              </a:rPr>
              <a:t> Christopher D. Manning. </a:t>
            </a:r>
            <a:r>
              <a:rPr lang="de-DE" sz="1200" dirty="0" err="1">
                <a:solidFill>
                  <a:srgbClr val="081BFF"/>
                </a:solidFill>
              </a:rPr>
              <a:t>GloVe</a:t>
            </a:r>
            <a:r>
              <a:rPr lang="de-DE" sz="1200" dirty="0">
                <a:solidFill>
                  <a:srgbClr val="081BFF"/>
                </a:solidFill>
              </a:rPr>
              <a:t>: Global </a:t>
            </a:r>
            <a:r>
              <a:rPr lang="de-DE" sz="1200" dirty="0" err="1">
                <a:solidFill>
                  <a:srgbClr val="081BFF"/>
                </a:solidFill>
              </a:rPr>
              <a:t>Vectors</a:t>
            </a:r>
            <a:r>
              <a:rPr lang="de-DE" sz="1200" dirty="0">
                <a:solidFill>
                  <a:srgbClr val="081BFF"/>
                </a:solidFill>
              </a:rPr>
              <a:t> </a:t>
            </a:r>
            <a:r>
              <a:rPr lang="de-DE" sz="1200" dirty="0" err="1">
                <a:solidFill>
                  <a:srgbClr val="081BFF"/>
                </a:solidFill>
              </a:rPr>
              <a:t>for</a:t>
            </a:r>
            <a:r>
              <a:rPr lang="de-DE" sz="1200" dirty="0">
                <a:solidFill>
                  <a:srgbClr val="081BFF"/>
                </a:solidFill>
              </a:rPr>
              <a:t> Word </a:t>
            </a:r>
            <a:r>
              <a:rPr lang="de-DE" sz="1200" dirty="0" err="1">
                <a:solidFill>
                  <a:srgbClr val="081BFF"/>
                </a:solidFill>
              </a:rPr>
              <a:t>Representation</a:t>
            </a:r>
            <a:r>
              <a:rPr lang="de-DE" sz="1200" dirty="0">
                <a:solidFill>
                  <a:srgbClr val="081BFF"/>
                </a:solidFill>
              </a:rPr>
              <a:t>. </a:t>
            </a:r>
            <a:r>
              <a:rPr lang="de-DE" sz="1200" b="1" dirty="0">
                <a:solidFill>
                  <a:srgbClr val="FF0000"/>
                </a:solidFill>
              </a:rPr>
              <a:t>2014</a:t>
            </a:r>
            <a:r>
              <a:rPr lang="de-DE" sz="12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672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Distribution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37154"/>
                <a:ext cx="78867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to form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examples</a:t>
                </a:r>
              </a:p>
              <a:p>
                <a:endParaRPr lang="en-US" dirty="0"/>
              </a:p>
              <a:p>
                <a:r>
                  <a:rPr lang="en-US" dirty="0"/>
                  <a:t>Our analysis 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is the unigram distribution</a:t>
                </a:r>
              </a:p>
              <a:p>
                <a:endParaRPr lang="en-US" dirty="0"/>
              </a:p>
              <a:p>
                <a:r>
                  <a:rPr lang="en-US" dirty="0"/>
                  <a:t>In practice, it’s a </a:t>
                </a:r>
                <a:r>
                  <a:rPr lang="en-US" b="1" dirty="0"/>
                  <a:t>smoothed</a:t>
                </a:r>
                <a:r>
                  <a:rPr lang="en-US" dirty="0"/>
                  <a:t> unigram distribution</a:t>
                </a:r>
                <a:endParaRPr lang="en-US" sz="110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0.75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This little change makes a big difference</a:t>
                </a:r>
              </a:p>
              <a:p>
                <a:pPr marL="0" indent="0">
                  <a:buNone/>
                </a:pPr>
                <a:endParaRPr lang="en-US" sz="11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37154"/>
                <a:ext cx="7886700" cy="5032376"/>
              </a:xfrm>
              <a:blipFill>
                <a:blip r:embed="rId3"/>
                <a:stretch>
                  <a:fillRect l="-1447" t="-1256" r="-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Distribution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196752"/>
                <a:ext cx="78867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</a:t>
                </a:r>
                <a:r>
                  <a:rPr lang="en-US" b="1" dirty="0"/>
                  <a:t>adapt</a:t>
                </a:r>
                <a:r>
                  <a:rPr lang="en-US" dirty="0"/>
                  <a:t> context distribution smoothing to PMI!</a:t>
                </a:r>
              </a:p>
              <a:p>
                <a:endParaRPr lang="en-US" b="0" dirty="0"/>
              </a:p>
              <a:p>
                <a:r>
                  <a:rPr lang="en-US" b="0" dirty="0"/>
                  <a:t>Replace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0.75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100" dirty="0"/>
              </a:p>
              <a:p>
                <a:endParaRPr lang="en-US" dirty="0"/>
              </a:p>
              <a:p>
                <a:r>
                  <a:rPr lang="en-US" dirty="0"/>
                  <a:t>Consistently improves </a:t>
                </a:r>
                <a:r>
                  <a:rPr lang="en-US" b="1" dirty="0"/>
                  <a:t>PMI</a:t>
                </a:r>
                <a:r>
                  <a:rPr lang="en-US" dirty="0"/>
                  <a:t> on </a:t>
                </a:r>
                <a:r>
                  <a:rPr lang="en-US" b="1" dirty="0"/>
                  <a:t>every task</a:t>
                </a:r>
              </a:p>
              <a:p>
                <a:endParaRPr lang="en-US" b="1" dirty="0"/>
              </a:p>
              <a:p>
                <a:r>
                  <a:rPr lang="en-US" b="1" dirty="0"/>
                  <a:t>Always use Context Distribution Smoothing!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196752"/>
                <a:ext cx="7886700" cy="5032376"/>
              </a:xfrm>
              <a:blipFill rotWithShape="0">
                <a:blip r:embed="rId3"/>
                <a:stretch>
                  <a:fillRect l="-1005" t="-969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the meaning of </a:t>
            </a:r>
            <a:r>
              <a:rPr lang="en-US" b="1" dirty="0"/>
              <a:t>sentence/text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Paragraph vector (2014, Quoc Le, </a:t>
            </a:r>
            <a:r>
              <a:rPr lang="en-US" dirty="0" err="1"/>
              <a:t>Mikolov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Extend word2vec to text level</a:t>
            </a:r>
          </a:p>
          <a:p>
            <a:pPr lvl="1"/>
            <a:r>
              <a:rPr lang="en-US" dirty="0"/>
              <a:t>Also two models: add paragraph vector as the input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662" y="3476206"/>
            <a:ext cx="2813196" cy="188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49" y="3496342"/>
            <a:ext cx="3315150" cy="1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3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Count, Predict! [</a:t>
            </a:r>
            <a:r>
              <a:rPr lang="en-US" dirty="0" err="1"/>
              <a:t>Baroni</a:t>
            </a:r>
            <a:r>
              <a:rPr lang="en-US" dirty="0"/>
              <a:t> et al., 2014]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“word2vec is better than count-based methods”</a:t>
            </a:r>
          </a:p>
          <a:p>
            <a:endParaRPr lang="en-US" dirty="0"/>
          </a:p>
          <a:p>
            <a:r>
              <a:rPr lang="en-US" b="1" dirty="0"/>
              <a:t>Hyperparameter settings</a:t>
            </a:r>
            <a:r>
              <a:rPr lang="en-US" dirty="0"/>
              <a:t> account for most of the reported gaps</a:t>
            </a:r>
          </a:p>
          <a:p>
            <a:endParaRPr lang="en-US" dirty="0"/>
          </a:p>
          <a:p>
            <a:r>
              <a:rPr lang="en-US" dirty="0"/>
              <a:t>Embeddings do </a:t>
            </a:r>
            <a:r>
              <a:rPr lang="en-US" b="1" dirty="0"/>
              <a:t>not</a:t>
            </a:r>
            <a:r>
              <a:rPr lang="en-US" dirty="0"/>
              <a:t> really outperform count-based methods</a:t>
            </a:r>
          </a:p>
          <a:p>
            <a:endParaRPr lang="en-US" dirty="0"/>
          </a:p>
          <a:p>
            <a:r>
              <a:rPr lang="en-US" dirty="0"/>
              <a:t>No unique conclusion available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2226469"/>
            <a:ext cx="7886700" cy="37742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 algn="ctr">
              <a:buNone/>
            </a:pPr>
            <a:r>
              <a:rPr lang="en-US" sz="2100" dirty="0"/>
              <a:t>What’s really improving performance?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Contributions of Word Embeddings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Novel Algorithms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(objective + training method)</a:t>
            </a:r>
          </a:p>
          <a:p>
            <a:r>
              <a:rPr lang="en-US" sz="1800" dirty="0"/>
              <a:t>Skip Grams + Negative Sampling</a:t>
            </a:r>
          </a:p>
          <a:p>
            <a:r>
              <a:rPr lang="en-US" sz="1800" dirty="0"/>
              <a:t>CBOW + Hierarchical </a:t>
            </a:r>
            <a:r>
              <a:rPr lang="en-US" sz="1800" dirty="0" err="1"/>
              <a:t>Softmax</a:t>
            </a:r>
            <a:endParaRPr lang="en-US" sz="1800" dirty="0"/>
          </a:p>
          <a:p>
            <a:r>
              <a:rPr lang="en-US" sz="1800" dirty="0"/>
              <a:t>Noise Contrastive Estimation</a:t>
            </a:r>
          </a:p>
          <a:p>
            <a:r>
              <a:rPr lang="en-US" sz="1800" dirty="0" err="1"/>
              <a:t>GloVe</a:t>
            </a:r>
            <a:endParaRPr lang="en-US" sz="1800" dirty="0"/>
          </a:p>
          <a:p>
            <a:r>
              <a:rPr lang="en-US" sz="1800" dirty="0"/>
              <a:t>…</a:t>
            </a:r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New Hyperparameters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(preprocessing, smoothing, etc.)</a:t>
            </a:r>
          </a:p>
          <a:p>
            <a:r>
              <a:rPr lang="en-US" sz="1800" dirty="0"/>
              <a:t>Subsampling</a:t>
            </a:r>
          </a:p>
          <a:p>
            <a:r>
              <a:rPr lang="en-US" sz="1800" dirty="0"/>
              <a:t>Dynamic Context Windows</a:t>
            </a:r>
          </a:p>
          <a:p>
            <a:r>
              <a:rPr lang="en-US" sz="1800" dirty="0"/>
              <a:t>Context Distribution Smoothing</a:t>
            </a:r>
          </a:p>
          <a:p>
            <a:r>
              <a:rPr lang="en-US" sz="1800" dirty="0"/>
              <a:t>Adding Context Vectors</a:t>
            </a:r>
          </a:p>
          <a:p>
            <a:r>
              <a:rPr lang="en-US" sz="18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54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1176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Improving Distributional Similarity with Lessons Learned from Word </a:t>
            </a:r>
            <a:r>
              <a:rPr lang="en-US" sz="1200" dirty="0" err="1">
                <a:solidFill>
                  <a:srgbClr val="0B05FF"/>
                </a:solidFill>
              </a:rPr>
              <a:t>Embeddings</a:t>
            </a:r>
            <a:r>
              <a:rPr lang="en-US" sz="1200" dirty="0">
                <a:solidFill>
                  <a:srgbClr val="0B05FF"/>
                </a:solidFill>
              </a:rPr>
              <a:t>, Omer Levy, </a:t>
            </a:r>
            <a:r>
              <a:rPr lang="en-US" sz="1200" dirty="0" err="1">
                <a:solidFill>
                  <a:srgbClr val="0B05FF"/>
                </a:solidFill>
              </a:rPr>
              <a:t>Yoav</a:t>
            </a:r>
            <a:r>
              <a:rPr lang="en-US" sz="1200" dirty="0">
                <a:solidFill>
                  <a:srgbClr val="0B05FF"/>
                </a:solidFill>
              </a:rPr>
              <a:t> Goldberg, </a:t>
            </a:r>
            <a:r>
              <a:rPr lang="en-US" sz="1200" dirty="0" err="1">
                <a:solidFill>
                  <a:srgbClr val="0B05FF"/>
                </a:solidFill>
              </a:rPr>
              <a:t>Ido</a:t>
            </a:r>
            <a:r>
              <a:rPr lang="en-US" sz="1200" dirty="0">
                <a:solidFill>
                  <a:srgbClr val="0B05FF"/>
                </a:solidFill>
              </a:rPr>
              <a:t> Dagan</a:t>
            </a:r>
          </a:p>
        </p:txBody>
      </p:sp>
    </p:spTree>
    <p:extLst>
      <p:ext uri="{BB962C8B-B14F-4D97-AF65-F5344CB8AC3E}">
        <p14:creationId xmlns:p14="http://schemas.microsoft.com/office/powerpoint/2010/main" val="359179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4494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8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3F40-B86E-CE4A-A775-EB673F2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PMI Data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1756-C9E0-0B41-94A0-CD760402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most frequent followers/predecessors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Insert words in anticipated gaps in a string query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56E41-6AE9-F241-A46E-CDB17686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6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3519</Words>
  <Application>Microsoft Macintosh PowerPoint</Application>
  <PresentationFormat>On-screen Show (4:3)</PresentationFormat>
  <Paragraphs>1153</Paragraphs>
  <Slides>54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ＭＳ Ｐゴシック</vt:lpstr>
      <vt:lpstr>Arial</vt:lpstr>
      <vt:lpstr>Calibri</vt:lpstr>
      <vt:lpstr>Cambria Math</vt:lpstr>
      <vt:lpstr>CharterBT</vt:lpstr>
      <vt:lpstr>Courier New</vt:lpstr>
      <vt:lpstr>Myriad Pro</vt:lpstr>
      <vt:lpstr>tahoma</vt:lpstr>
      <vt:lpstr>Times New Roman</vt:lpstr>
      <vt:lpstr>7_Standarddesign</vt:lpstr>
      <vt:lpstr>Non-Standard Datenbanken und Data Mining   From Clustering to Embedding</vt:lpstr>
      <vt:lpstr>Acknowledgments</vt:lpstr>
      <vt:lpstr>Word-Word Associations in Document Retrieval</vt:lpstr>
      <vt:lpstr>Approaches for Representing Word Semantics</vt:lpstr>
      <vt:lpstr>References</vt:lpstr>
      <vt:lpstr>Point(wise) Mutual Information: PMI</vt:lpstr>
      <vt:lpstr>PMI – Example</vt:lpstr>
      <vt:lpstr>Applications of PMI Data</vt:lpstr>
      <vt:lpstr>PMI – Co-occurrence Matrix</vt:lpstr>
      <vt:lpstr>1. Clustering Approach to Word Semantics</vt:lpstr>
      <vt:lpstr>Apply SVD-based Dimension Reduction</vt:lpstr>
      <vt:lpstr>2. 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Word Analogies</vt:lpstr>
      <vt:lpstr>What is word2vec?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What is SGNS learning?</vt:lpstr>
      <vt:lpstr>What is SGNS learning?</vt:lpstr>
      <vt:lpstr>What is SGNS learning?</vt:lpstr>
      <vt:lpstr>What is SGNS learning?</vt:lpstr>
      <vt:lpstr>What is SGNS learning?</vt:lpstr>
      <vt:lpstr>What is SGNS learning?</vt:lpstr>
      <vt:lpstr>But embeddings are still better, right?</vt:lpstr>
      <vt:lpstr>The Big Impact of “Small” Hyperparameters</vt:lpstr>
      <vt:lpstr>New Hyperparameters</vt:lpstr>
      <vt:lpstr>Dynamic Context Windows</vt:lpstr>
      <vt:lpstr>Dynamic Context Windows</vt:lpstr>
      <vt:lpstr>Dynamic Context Windows</vt:lpstr>
      <vt:lpstr>Adding Context Vectors</vt:lpstr>
      <vt:lpstr>Adding Context Vectors</vt:lpstr>
      <vt:lpstr>Context Distribution Smoothing</vt:lpstr>
      <vt:lpstr>Context Distribution Smoothing</vt:lpstr>
      <vt:lpstr>Context Distribution Smoothing</vt:lpstr>
      <vt:lpstr>Represent the meaning of sentence/text</vt:lpstr>
      <vt:lpstr>Don’t Count, Predict! [Baroni et al., 2014]</vt:lpstr>
      <vt:lpstr>The Contributions of Word Embeddings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655</cp:revision>
  <cp:lastPrinted>2014-10-18T14:57:02Z</cp:lastPrinted>
  <dcterms:created xsi:type="dcterms:W3CDTF">2010-04-27T12:26:40Z</dcterms:created>
  <dcterms:modified xsi:type="dcterms:W3CDTF">2018-11-15T08:29:28Z</dcterms:modified>
</cp:coreProperties>
</file>