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tags/tag6.xml" ContentType="application/vnd.openxmlformats-officedocument.presentationml.tags+xml"/>
  <Override PartName="/ppt/notesSlides/notesSlide34.xml" ContentType="application/vnd.openxmlformats-officedocument.presentationml.notesSlide+xml"/>
  <Override PartName="/ppt/tags/tag7.xml" ContentType="application/vnd.openxmlformats-officedocument.presentationml.tags+xml"/>
  <Override PartName="/ppt/notesSlides/notesSlide35.xml" ContentType="application/vnd.openxmlformats-officedocument.presentationml.notesSlide+xml"/>
  <Override PartName="/ppt/tags/tag8.xml" ContentType="application/vnd.openxmlformats-officedocument.presentationml.tags+xml"/>
  <Override PartName="/ppt/notesSlides/notesSlide36.xml" ContentType="application/vnd.openxmlformats-officedocument.presentationml.notesSlide+xml"/>
  <Override PartName="/ppt/tags/tag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0.xml" ContentType="application/vnd.openxmlformats-officedocument.presentationml.tags+xml"/>
  <Override PartName="/ppt/notesSlides/notesSlide39.xml" ContentType="application/vnd.openxmlformats-officedocument.presentationml.notesSlide+xml"/>
  <Override PartName="/ppt/tags/tag1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57"/>
  </p:notesMasterIdLst>
  <p:handoutMasterIdLst>
    <p:handoutMasterId r:id="rId158"/>
  </p:handoutMasterIdLst>
  <p:sldIdLst>
    <p:sldId id="273" r:id="rId2"/>
    <p:sldId id="537" r:id="rId3"/>
    <p:sldId id="539" r:id="rId4"/>
    <p:sldId id="540" r:id="rId5"/>
    <p:sldId id="542" r:id="rId6"/>
    <p:sldId id="543" r:id="rId7"/>
    <p:sldId id="544" r:id="rId8"/>
    <p:sldId id="545" r:id="rId9"/>
    <p:sldId id="546" r:id="rId10"/>
    <p:sldId id="577" r:id="rId11"/>
    <p:sldId id="855" r:id="rId12"/>
    <p:sldId id="550" r:id="rId13"/>
    <p:sldId id="551" r:id="rId14"/>
    <p:sldId id="552" r:id="rId15"/>
    <p:sldId id="553" r:id="rId16"/>
    <p:sldId id="721" r:id="rId17"/>
    <p:sldId id="555" r:id="rId18"/>
    <p:sldId id="725" r:id="rId19"/>
    <p:sldId id="726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735" r:id="rId54"/>
    <p:sldId id="733" r:id="rId55"/>
    <p:sldId id="739" r:id="rId56"/>
    <p:sldId id="596" r:id="rId57"/>
    <p:sldId id="597" r:id="rId58"/>
    <p:sldId id="722" r:id="rId59"/>
    <p:sldId id="756" r:id="rId60"/>
    <p:sldId id="759" r:id="rId61"/>
    <p:sldId id="600" r:id="rId62"/>
    <p:sldId id="601" r:id="rId63"/>
    <p:sldId id="602" r:id="rId64"/>
    <p:sldId id="603" r:id="rId65"/>
    <p:sldId id="604" r:id="rId66"/>
    <p:sldId id="606" r:id="rId67"/>
    <p:sldId id="607" r:id="rId68"/>
    <p:sldId id="777" r:id="rId69"/>
    <p:sldId id="612" r:id="rId70"/>
    <p:sldId id="613" r:id="rId71"/>
    <p:sldId id="614" r:id="rId72"/>
    <p:sldId id="615" r:id="rId73"/>
    <p:sldId id="616" r:id="rId74"/>
    <p:sldId id="617" r:id="rId75"/>
    <p:sldId id="618" r:id="rId76"/>
    <p:sldId id="619" r:id="rId77"/>
    <p:sldId id="620" r:id="rId78"/>
    <p:sldId id="621" r:id="rId79"/>
    <p:sldId id="622" r:id="rId80"/>
    <p:sldId id="623" r:id="rId81"/>
    <p:sldId id="624" r:id="rId82"/>
    <p:sldId id="625" r:id="rId83"/>
    <p:sldId id="730" r:id="rId84"/>
    <p:sldId id="741" r:id="rId85"/>
    <p:sldId id="626" r:id="rId86"/>
    <p:sldId id="627" r:id="rId87"/>
    <p:sldId id="628" r:id="rId88"/>
    <p:sldId id="629" r:id="rId89"/>
    <p:sldId id="630" r:id="rId90"/>
    <p:sldId id="773" r:id="rId91"/>
    <p:sldId id="859" r:id="rId92"/>
    <p:sldId id="778" r:id="rId93"/>
    <p:sldId id="742" r:id="rId94"/>
    <p:sldId id="744" r:id="rId95"/>
    <p:sldId id="745" r:id="rId96"/>
    <p:sldId id="764" r:id="rId97"/>
    <p:sldId id="765" r:id="rId98"/>
    <p:sldId id="746" r:id="rId99"/>
    <p:sldId id="747" r:id="rId100"/>
    <p:sldId id="748" r:id="rId101"/>
    <p:sldId id="749" r:id="rId102"/>
    <p:sldId id="776" r:id="rId103"/>
    <p:sldId id="770" r:id="rId104"/>
    <p:sldId id="861" r:id="rId105"/>
    <p:sldId id="786" r:id="rId106"/>
    <p:sldId id="787" r:id="rId107"/>
    <p:sldId id="789" r:id="rId108"/>
    <p:sldId id="860" r:id="rId109"/>
    <p:sldId id="848" r:id="rId110"/>
    <p:sldId id="790" r:id="rId111"/>
    <p:sldId id="849" r:id="rId112"/>
    <p:sldId id="791" r:id="rId113"/>
    <p:sldId id="850" r:id="rId114"/>
    <p:sldId id="793" r:id="rId115"/>
    <p:sldId id="795" r:id="rId116"/>
    <p:sldId id="796" r:id="rId117"/>
    <p:sldId id="797" r:id="rId118"/>
    <p:sldId id="798" r:id="rId119"/>
    <p:sldId id="799" r:id="rId120"/>
    <p:sldId id="800" r:id="rId121"/>
    <p:sldId id="854" r:id="rId122"/>
    <p:sldId id="801" r:id="rId123"/>
    <p:sldId id="803" r:id="rId124"/>
    <p:sldId id="804" r:id="rId125"/>
    <p:sldId id="805" r:id="rId126"/>
    <p:sldId id="806" r:id="rId127"/>
    <p:sldId id="808" r:id="rId128"/>
    <p:sldId id="809" r:id="rId129"/>
    <p:sldId id="295" r:id="rId130"/>
    <p:sldId id="863" r:id="rId131"/>
    <p:sldId id="862" r:id="rId132"/>
    <p:sldId id="864" r:id="rId133"/>
    <p:sldId id="810" r:id="rId134"/>
    <p:sldId id="851" r:id="rId135"/>
    <p:sldId id="813" r:id="rId136"/>
    <p:sldId id="812" r:id="rId137"/>
    <p:sldId id="852" r:id="rId138"/>
    <p:sldId id="822" r:id="rId139"/>
    <p:sldId id="823" r:id="rId140"/>
    <p:sldId id="824" r:id="rId141"/>
    <p:sldId id="826" r:id="rId142"/>
    <p:sldId id="827" r:id="rId143"/>
    <p:sldId id="828" r:id="rId144"/>
    <p:sldId id="830" r:id="rId145"/>
    <p:sldId id="831" r:id="rId146"/>
    <p:sldId id="865" r:id="rId147"/>
    <p:sldId id="835" r:id="rId148"/>
    <p:sldId id="836" r:id="rId149"/>
    <p:sldId id="837" r:id="rId150"/>
    <p:sldId id="839" r:id="rId151"/>
    <p:sldId id="840" r:id="rId152"/>
    <p:sldId id="841" r:id="rId153"/>
    <p:sldId id="842" r:id="rId154"/>
    <p:sldId id="844" r:id="rId155"/>
    <p:sldId id="866" r:id="rId1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FF"/>
    <a:srgbClr val="1E0AFF"/>
    <a:srgbClr val="D2533C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2" autoAdjust="0"/>
    <p:restoredTop sz="94617" autoAdjust="0"/>
  </p:normalViewPr>
  <p:slideViewPr>
    <p:cSldViewPr>
      <p:cViewPr varScale="1">
        <p:scale>
          <a:sx n="88" d="100"/>
          <a:sy n="88" d="100"/>
        </p:scale>
        <p:origin x="1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16.12.18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16.12.18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7D560C-D0B5-F148-96DC-F7137A44D8DA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2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2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IIT</a:t>
            </a:r>
            <a:r>
              <a:rPr lang="en-US" baseline="0" dirty="0"/>
              <a:t>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45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6531F4-47E9-6A4E-AC3B-653FF6FC4E28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2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0A590A-B0A8-BC4A-831D-2B86C11F7EC5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13F9-3AEF-446F-BEC0-2DDEA729F730}" type="slidenum">
              <a:rPr lang="en-US"/>
              <a:pPr/>
              <a:t>91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Point: DNF Sampling is the key corresponds to each output. SHOW A TABLE + Intensional events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1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F7345-E9E3-D44A-844F-D62BF8CABACC}" type="slidenum">
              <a:rPr lang="en-US" altLang="x-none"/>
              <a:pPr/>
              <a:t>94</a:t>
            </a:fld>
            <a:endParaRPr lang="en-US" altLang="x-none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97614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981DA-E23F-564C-8B32-D813BDA141A0}" type="slidenum">
              <a:rPr lang="en-US" altLang="x-none"/>
              <a:pPr/>
              <a:t>95</a:t>
            </a:fld>
            <a:endParaRPr lang="en-US" altLang="x-none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77503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64F4C-1721-0D4D-BD28-B3B236A4EAA1}" type="slidenum">
              <a:rPr lang="en-US" altLang="x-none"/>
              <a:pPr/>
              <a:t>98</a:t>
            </a:fld>
            <a:endParaRPr lang="en-US" altLang="x-none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744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0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58F72-4C8D-4E00-BCD6-1B68B8CFDD9C}" type="slidenum">
              <a:rPr lang="en-US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Stoyanovich</a:t>
            </a:r>
            <a:r>
              <a:rPr lang="en-US" dirty="0"/>
              <a:t>, Davidson,</a:t>
            </a:r>
            <a:r>
              <a:rPr lang="en-US" baseline="0" dirty="0"/>
              <a:t> Milo, </a:t>
            </a:r>
            <a:r>
              <a:rPr lang="en-US" baseline="0" dirty="0" err="1"/>
              <a:t>Tannen</a:t>
            </a:r>
            <a:endParaRPr lang="en-US" baseline="0" dirty="0"/>
          </a:p>
          <a:p>
            <a:r>
              <a:rPr lang="en-US" baseline="0" dirty="0"/>
              <a:t>UPENN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68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8AFE2-78DB-4A0A-8BAF-8E6D31713C51}" type="slidenum">
              <a:rPr lang="en-US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4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13F9-3AEF-446F-BEC0-2DDEA729F730}" type="slidenum">
              <a:rPr lang="en-US"/>
              <a:pPr/>
              <a:t>107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/>
              <a:t>Point: DNF Sampling is the key corresponds to each output. SHOW A TABLE + Intensional events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3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C366-9CDA-42F0-840B-10E5EE732C82}" type="slidenum">
              <a:rPr lang="en-US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3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B77EF-F379-4564-902F-535125A2653D}" type="slidenum">
              <a:rPr lang="en-US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8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78E9-AE02-42E5-8045-A2C635B3F485}" type="slidenum">
              <a:rPr lang="en-US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0B95-A0A6-4A54-A7CF-E87FD5AAAD5E}" type="slidenum">
              <a:rPr lang="en-US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2F26A-A96B-407E-AF25-1B4E7F03E84B}" type="slidenum">
              <a:rPr lang="en-US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458F8-DF5F-4B57-ADB5-EAE9729CF083}" type="slidenum">
              <a:rPr lang="en-US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3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87A27-0071-4A62-AEFA-3614073EBEAE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5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04D01-B063-4EAA-A5EB-24E5ABBB6073}" type="slidenum">
              <a:rPr lang="en-US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Beskales</a:t>
            </a:r>
            <a:r>
              <a:rPr lang="en-US" dirty="0"/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Soliman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Ilyas</a:t>
            </a:r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Ben-David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WATERLOO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61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37F35-4888-48B1-B544-BD63B6C977BF}" type="slidenum">
              <a:rPr lang="en-US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89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1D1E2-2D82-42A2-ADE8-4FB251D2EBEF}" type="slidenum">
              <a:rPr lang="en-US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72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BD3E1-719F-4656-8036-413C708FD563}" type="slidenum">
              <a:rPr lang="en-US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5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CF137-3595-4FE3-8F69-59E5F82D2EFF}" type="slidenum">
              <a:rPr lang="en-US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14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42893-0520-4DA6-AA46-2DC507A9D386}" type="slidenum">
              <a:rPr lang="en-US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6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BB2ED-7600-410D-9218-FEB4905ABF8B}" type="slidenum">
              <a:rPr lang="en-US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84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Large-scale probabilistic Knowledge bases (PDB’s) are becoming increasingly important</a:t>
            </a:r>
          </a:p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59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9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framework provides more meaningful answers, in terms of upper and lower bounds on the query probability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proposed model assumes a fixed and finite domain </a:t>
            </a:r>
            <a:br>
              <a:rPr lang="en-US" dirty="0"/>
            </a:b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16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D855B-8009-4C68-A428-104E4F53B25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7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4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23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Proposition 9 suggests a naive query answering algorithm: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0EB3-FD60-4000-B4F8-F4F449C2580C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complexity is the right metric for query language,</a:t>
            </a:r>
            <a:r>
              <a:rPr lang="en-US" baseline="0" dirty="0"/>
              <a:t> and this is what I will discuss today.  </a:t>
            </a:r>
            <a:r>
              <a:rPr lang="en-US" dirty="0"/>
              <a:t> This is what allows database</a:t>
            </a:r>
            <a:r>
              <a:rPr lang="en-US" baseline="0" dirty="0"/>
              <a:t> systems </a:t>
            </a:r>
            <a:r>
              <a:rPr lang="en-US" dirty="0"/>
              <a:t>to scale to large data sets.  ALL query languages that</a:t>
            </a:r>
            <a:r>
              <a:rPr lang="en-US" baseline="0" dirty="0"/>
              <a:t> exists today in systems have PTIME data complexity: SQL, </a:t>
            </a:r>
            <a:r>
              <a:rPr lang="en-US" baseline="0" dirty="0" err="1"/>
              <a:t>datalog</a:t>
            </a:r>
            <a:r>
              <a:rPr lang="en-US" baseline="0" dirty="0"/>
              <a:t>, </a:t>
            </a:r>
            <a:r>
              <a:rPr lang="en-US" baseline="0" dirty="0" err="1"/>
              <a:t>datalog</a:t>
            </a:r>
            <a:r>
              <a:rPr lang="en-US" baseline="0" dirty="0"/>
              <a:t> with negation, </a:t>
            </a:r>
            <a:r>
              <a:rPr lang="en-US" baseline="0" dirty="0" err="1"/>
              <a:t>xquery</a:t>
            </a:r>
            <a:r>
              <a:rPr lang="en-US" baseline="0" dirty="0"/>
              <a:t>, </a:t>
            </a:r>
            <a:r>
              <a:rPr lang="en-US" baseline="0" dirty="0" err="1"/>
              <a:t>sparql</a:t>
            </a:r>
            <a:r>
              <a:rPr lang="en-US" baseline="0" dirty="0"/>
              <a:t>, etc etc.  So this is the lens through which we will study query evaluation on </a:t>
            </a:r>
            <a:r>
              <a:rPr lang="en-US" baseline="0"/>
              <a:t>probabilistic databases.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FF17D-FC73-FB49-9C17-BEC89D7B4C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9B75BF-7C64-3847-8DBE-392CB042BF35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751F3-3C19-4CD9-9F70-4F0BFF9B8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26260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16.12.18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June</a:t>
            </a:r>
            <a:r>
              <a:rPr lang="fr-FR" dirty="0"/>
              <a:t>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Probabilistic Databases - Dan Suciu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3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338D-B37F-440D-8AFF-76A58B90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36001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Evaluating Complex SQL on PDBs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9068-FE3A-434C-9FA0-18BE417D9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12/8/2006</a:t>
            </a:r>
          </a:p>
        </p:txBody>
      </p:sp>
    </p:spTree>
    <p:extLst>
      <p:ext uri="{BB962C8B-B14F-4D97-AF65-F5344CB8AC3E}">
        <p14:creationId xmlns:p14="http://schemas.microsoft.com/office/powerpoint/2010/main" val="10016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E8A52A-80AE-AE43-BA86-CDE8E78EC25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317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5 marzo 2008</a:t>
            </a:r>
            <a:endParaRPr lang="it-IT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Efficient Top-k Query Evaluation on Probabilistic Data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7C16B9-4D39-2449-B330-8B1A07DBF05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159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0.png"/><Relationship Id="rId4" Type="http://schemas.openxmlformats.org/officeDocument/2006/relationships/image" Target="../media/image430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5" Type="http://schemas.openxmlformats.org/officeDocument/2006/relationships/image" Target="../media/image260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6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Probabilistische</a:t>
            </a:r>
            <a:r>
              <a:rPr lang="de-DE" dirty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8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First-Order Model Counting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4" y="1052736"/>
            <a:ext cx="745331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707441" y="1084674"/>
            <a:ext cx="77529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Modell = Erfüllende Belegung einer aussagenlogischen </a:t>
            </a:r>
            <a:r>
              <a:rPr lang="de-DE" sz="2000"/>
              <a:t>Formel </a:t>
            </a:r>
            <a:r>
              <a:rPr lang="de-DE" sz="2000">
                <a:solidFill>
                  <a:srgbClr val="FF0000"/>
                </a:solidFill>
              </a:rPr>
              <a:t>𝛥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6090543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170BFF"/>
                </a:solidFill>
              </a:rPr>
              <a:t>Van den </a:t>
            </a:r>
            <a:r>
              <a:rPr lang="en-US" sz="1050" dirty="0" err="1">
                <a:solidFill>
                  <a:srgbClr val="170BFF"/>
                </a:solidFill>
              </a:rPr>
              <a:t>Broeck</a:t>
            </a:r>
            <a:r>
              <a:rPr lang="en-US" sz="1050" dirty="0">
                <a:solidFill>
                  <a:srgbClr val="170BFF"/>
                </a:solidFill>
              </a:rPr>
              <a:t>, G., </a:t>
            </a:r>
            <a:r>
              <a:rPr lang="en-US" sz="1050" dirty="0" err="1">
                <a:solidFill>
                  <a:srgbClr val="170BFF"/>
                </a:solidFill>
              </a:rPr>
              <a:t>Taghipour</a:t>
            </a:r>
            <a:r>
              <a:rPr lang="en-US" sz="1050" dirty="0">
                <a:solidFill>
                  <a:srgbClr val="170BFF"/>
                </a:solidFill>
              </a:rPr>
              <a:t>, N., </a:t>
            </a:r>
            <a:r>
              <a:rPr lang="en-US" sz="1050" dirty="0" err="1">
                <a:solidFill>
                  <a:srgbClr val="170BFF"/>
                </a:solidFill>
              </a:rPr>
              <a:t>Meert</a:t>
            </a:r>
            <a:r>
              <a:rPr lang="en-US" sz="1050" dirty="0">
                <a:solidFill>
                  <a:srgbClr val="170BFF"/>
                </a:solidFill>
              </a:rPr>
              <a:t>, W., Davis, J., &amp; De </a:t>
            </a:r>
            <a:r>
              <a:rPr lang="en-US" sz="1050" dirty="0" err="1">
                <a:solidFill>
                  <a:srgbClr val="170BFF"/>
                </a:solidFill>
              </a:rPr>
              <a:t>Raedt</a:t>
            </a:r>
            <a:r>
              <a:rPr lang="en-US" sz="1050" dirty="0">
                <a:solidFill>
                  <a:srgbClr val="170BFF"/>
                </a:solidFill>
              </a:rPr>
              <a:t>, L., Lifted probabilistic inference by first-order knowledge compilation. In Proc.IJCAI-11, pp. 2178-2185, </a:t>
            </a:r>
            <a:r>
              <a:rPr lang="en-US" sz="1050" b="1" dirty="0">
                <a:solidFill>
                  <a:srgbClr val="FF0000"/>
                </a:solidFill>
              </a:rPr>
              <a:t>2011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070" y="5760001"/>
            <a:ext cx="45720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</a:rPr>
              <a:t>Gogate</a:t>
            </a:r>
            <a:r>
              <a:rPr lang="en-US" sz="1100" dirty="0">
                <a:solidFill>
                  <a:srgbClr val="170BFF"/>
                </a:solidFill>
              </a:rPr>
              <a:t>, V., &amp; </a:t>
            </a:r>
            <a:r>
              <a:rPr lang="en-US" sz="1100" dirty="0" err="1">
                <a:solidFill>
                  <a:srgbClr val="170BFF"/>
                </a:solidFill>
              </a:rPr>
              <a:t>Domingos</a:t>
            </a:r>
            <a:r>
              <a:rPr lang="en-US" sz="1100" dirty="0">
                <a:solidFill>
                  <a:srgbClr val="170BFF"/>
                </a:solidFill>
              </a:rPr>
              <a:t>, P. Probabilistic theorem proving. Proc. UAI, </a:t>
            </a:r>
            <a:r>
              <a:rPr lang="en-US" sz="1100" b="1" dirty="0">
                <a:solidFill>
                  <a:srgbClr val="FF0000"/>
                </a:solidFill>
              </a:rPr>
              <a:t>2012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0822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Gewichten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1" y="1196975"/>
            <a:ext cx="8108177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8128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t1, t2, ... </a:t>
            </a: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DPLL-artigem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68257-F99D-C446-B118-C1DD0748CC00}"/>
              </a:ext>
            </a:extLst>
          </p:cNvPr>
          <p:cNvSpPr/>
          <p:nvPr/>
        </p:nvSpPr>
        <p:spPr>
          <a:xfrm>
            <a:off x="2297113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170BFF"/>
                </a:solidFill>
              </a:rPr>
              <a:t>J. </a:t>
            </a:r>
            <a:r>
              <a:rPr lang="de-DE" sz="1200" dirty="0" err="1">
                <a:solidFill>
                  <a:srgbClr val="170BFF"/>
                </a:solidFill>
              </a:rPr>
              <a:t>Widom</a:t>
            </a:r>
            <a:r>
              <a:rPr lang="de-DE" sz="1200" dirty="0">
                <a:solidFill>
                  <a:srgbClr val="170BFF"/>
                </a:solidFill>
              </a:rPr>
              <a:t>. Trio: A System </a:t>
            </a:r>
            <a:r>
              <a:rPr lang="de-DE" sz="1200" dirty="0" err="1">
                <a:solidFill>
                  <a:srgbClr val="170BFF"/>
                </a:solidFill>
              </a:rPr>
              <a:t>for</a:t>
            </a:r>
            <a:r>
              <a:rPr lang="de-DE" sz="1200" dirty="0">
                <a:solidFill>
                  <a:srgbClr val="170BFF"/>
                </a:solidFill>
              </a:rPr>
              <a:t> Data, </a:t>
            </a:r>
            <a:r>
              <a:rPr lang="de-DE" sz="1200" dirty="0" err="1">
                <a:solidFill>
                  <a:srgbClr val="170BFF"/>
                </a:solidFill>
              </a:rPr>
              <a:t>Uncertainty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</a:t>
            </a:r>
            <a:r>
              <a:rPr lang="de-DE" sz="1200" dirty="0" err="1">
                <a:solidFill>
                  <a:srgbClr val="170BFF"/>
                </a:solidFill>
              </a:rPr>
              <a:t>Lineage</a:t>
            </a:r>
            <a:r>
              <a:rPr lang="de-DE" sz="1200" dirty="0">
                <a:solidFill>
                  <a:srgbClr val="170BFF"/>
                </a:solidFill>
              </a:rPr>
              <a:t>. In C. </a:t>
            </a:r>
            <a:r>
              <a:rPr lang="de-DE" sz="1200" dirty="0" err="1">
                <a:solidFill>
                  <a:srgbClr val="170BFF"/>
                </a:solidFill>
              </a:rPr>
              <a:t>Aggarwal</a:t>
            </a:r>
            <a:r>
              <a:rPr lang="de-DE" sz="1200" dirty="0">
                <a:solidFill>
                  <a:srgbClr val="170BFF"/>
                </a:solidFill>
              </a:rPr>
              <a:t>, </a:t>
            </a:r>
            <a:r>
              <a:rPr lang="de-DE" sz="1200" dirty="0" err="1">
                <a:solidFill>
                  <a:srgbClr val="170BFF"/>
                </a:solidFill>
              </a:rPr>
              <a:t>editor</a:t>
            </a:r>
            <a:r>
              <a:rPr lang="de-DE" sz="1200" dirty="0">
                <a:solidFill>
                  <a:srgbClr val="170BFF"/>
                </a:solidFill>
              </a:rPr>
              <a:t>, Managing </a:t>
            </a:r>
            <a:r>
              <a:rPr lang="de-DE" sz="1200" dirty="0" err="1">
                <a:solidFill>
                  <a:srgbClr val="170BFF"/>
                </a:solidFill>
              </a:rPr>
              <a:t>and</a:t>
            </a:r>
            <a:r>
              <a:rPr lang="de-DE" sz="1200" dirty="0">
                <a:solidFill>
                  <a:srgbClr val="170BFF"/>
                </a:solidFill>
              </a:rPr>
              <a:t> Mining </a:t>
            </a:r>
            <a:r>
              <a:rPr lang="de-DE" sz="1200" dirty="0" err="1">
                <a:solidFill>
                  <a:srgbClr val="170BFF"/>
                </a:solidFill>
              </a:rPr>
              <a:t>Uncertain</a:t>
            </a:r>
            <a:r>
              <a:rPr lang="de-DE" sz="1200" dirty="0">
                <a:solidFill>
                  <a:srgbClr val="170BFF"/>
                </a:solidFill>
              </a:rPr>
              <a:t> Data, Springer, </a:t>
            </a:r>
            <a:r>
              <a:rPr lang="de-DE" sz="1200" b="1" dirty="0">
                <a:solidFill>
                  <a:srgbClr val="FF0000"/>
                </a:solidFill>
              </a:rPr>
              <a:t>2009</a:t>
            </a:r>
            <a:r>
              <a:rPr lang="de-DE" sz="12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96608-F3C2-7B4A-A058-56CC9CD99533}"/>
              </a:ext>
            </a:extLst>
          </p:cNvPr>
          <p:cNvSpPr/>
          <p:nvPr/>
        </p:nvSpPr>
        <p:spPr>
          <a:xfrm>
            <a:off x="2297113" y="538307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P. </a:t>
            </a:r>
            <a:r>
              <a:rPr lang="de-DE" sz="1100" dirty="0" err="1">
                <a:solidFill>
                  <a:srgbClr val="170BFF"/>
                </a:solidFill>
              </a:rPr>
              <a:t>Agrawal</a:t>
            </a:r>
            <a:r>
              <a:rPr lang="de-DE" sz="1100" dirty="0">
                <a:solidFill>
                  <a:srgbClr val="170BFF"/>
                </a:solidFill>
              </a:rPr>
              <a:t>, O. </a:t>
            </a:r>
            <a:r>
              <a:rPr lang="de-DE" sz="1100" dirty="0" err="1">
                <a:solidFill>
                  <a:srgbClr val="170BFF"/>
                </a:solidFill>
              </a:rPr>
              <a:t>Benjelloun</a:t>
            </a:r>
            <a:r>
              <a:rPr lang="de-DE" sz="1100" dirty="0">
                <a:solidFill>
                  <a:srgbClr val="170BFF"/>
                </a:solidFill>
              </a:rPr>
              <a:t>, A. Das </a:t>
            </a:r>
            <a:r>
              <a:rPr lang="de-DE" sz="1100" dirty="0" err="1">
                <a:solidFill>
                  <a:srgbClr val="170BFF"/>
                </a:solidFill>
              </a:rPr>
              <a:t>Sarma</a:t>
            </a:r>
            <a:r>
              <a:rPr lang="de-DE" sz="1100" dirty="0">
                <a:solidFill>
                  <a:srgbClr val="170BFF"/>
                </a:solidFill>
              </a:rPr>
              <a:t>, C. Hayworth, S. </a:t>
            </a:r>
            <a:r>
              <a:rPr lang="de-DE" sz="1100" dirty="0" err="1">
                <a:solidFill>
                  <a:srgbClr val="170BFF"/>
                </a:solidFill>
              </a:rPr>
              <a:t>Nabar</a:t>
            </a:r>
            <a:r>
              <a:rPr lang="de-DE" sz="1100" dirty="0">
                <a:solidFill>
                  <a:srgbClr val="170BFF"/>
                </a:solidFill>
              </a:rPr>
              <a:t>, T. </a:t>
            </a:r>
            <a:r>
              <a:rPr lang="de-DE" sz="1100" dirty="0" err="1">
                <a:solidFill>
                  <a:srgbClr val="170BFF"/>
                </a:solidFill>
              </a:rPr>
              <a:t>Sugihara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J. </a:t>
            </a:r>
            <a:r>
              <a:rPr lang="de-DE" sz="1100" dirty="0" err="1">
                <a:solidFill>
                  <a:srgbClr val="170BFF"/>
                </a:solidFill>
              </a:rPr>
              <a:t>Widom</a:t>
            </a:r>
            <a:r>
              <a:rPr lang="de-DE" sz="1100" dirty="0">
                <a:solidFill>
                  <a:srgbClr val="170BFF"/>
                </a:solidFill>
              </a:rPr>
              <a:t>. Trio: A System </a:t>
            </a:r>
            <a:r>
              <a:rPr lang="de-DE" sz="1100" dirty="0" err="1">
                <a:solidFill>
                  <a:srgbClr val="170BFF"/>
                </a:solidFill>
              </a:rPr>
              <a:t>for</a:t>
            </a:r>
            <a:r>
              <a:rPr lang="de-DE" sz="1100" dirty="0">
                <a:solidFill>
                  <a:srgbClr val="170BFF"/>
                </a:solidFill>
              </a:rPr>
              <a:t> Data, </a:t>
            </a:r>
            <a:r>
              <a:rPr lang="de-DE" sz="1100" dirty="0" err="1">
                <a:solidFill>
                  <a:srgbClr val="170BFF"/>
                </a:solidFill>
              </a:rPr>
              <a:t>Uncertainty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Lineage</a:t>
            </a:r>
            <a:r>
              <a:rPr lang="de-DE" sz="1100" dirty="0">
                <a:solidFill>
                  <a:srgbClr val="170BFF"/>
                </a:solidFill>
              </a:rPr>
              <a:t>. </a:t>
            </a:r>
            <a:r>
              <a:rPr lang="de-DE" sz="1100" dirty="0" err="1">
                <a:solidFill>
                  <a:srgbClr val="170BFF"/>
                </a:solidFill>
              </a:rPr>
              <a:t>Proc</a:t>
            </a:r>
            <a:r>
              <a:rPr lang="de-DE" sz="1100" dirty="0">
                <a:solidFill>
                  <a:srgbClr val="170BFF"/>
                </a:solidFill>
              </a:rPr>
              <a:t>. 32nd </a:t>
            </a:r>
            <a:r>
              <a:rPr lang="de-DE" sz="1100" dirty="0" err="1">
                <a:solidFill>
                  <a:srgbClr val="170BFF"/>
                </a:solidFill>
              </a:rPr>
              <a:t>Intl</a:t>
            </a:r>
            <a:r>
              <a:rPr lang="de-DE" sz="1100" dirty="0">
                <a:solidFill>
                  <a:srgbClr val="170BFF"/>
                </a:solidFill>
              </a:rPr>
              <a:t>. Conference on </a:t>
            </a:r>
            <a:r>
              <a:rPr lang="de-DE" sz="1100" dirty="0" err="1">
                <a:solidFill>
                  <a:srgbClr val="170BFF"/>
                </a:solidFill>
              </a:rPr>
              <a:t>Very</a:t>
            </a:r>
            <a:r>
              <a:rPr lang="de-DE" sz="1100" dirty="0">
                <a:solidFill>
                  <a:srgbClr val="170BFF"/>
                </a:solidFill>
              </a:rPr>
              <a:t> Large Data Bases, </a:t>
            </a:r>
            <a:r>
              <a:rPr lang="de-DE" sz="1100" dirty="0" err="1">
                <a:solidFill>
                  <a:srgbClr val="170BFF"/>
                </a:solidFill>
              </a:rPr>
              <a:t>pages</a:t>
            </a:r>
            <a:r>
              <a:rPr lang="de-DE" sz="1100" dirty="0">
                <a:solidFill>
                  <a:srgbClr val="170BFF"/>
                </a:solidFill>
              </a:rPr>
              <a:t> 1151-1154, </a:t>
            </a:r>
            <a:r>
              <a:rPr lang="de-DE" sz="1100" b="1" dirty="0">
                <a:solidFill>
                  <a:srgbClr val="FF0000"/>
                </a:solidFill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65084105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579296" cy="4968875"/>
          </a:xfrm>
        </p:spPr>
        <p:txBody>
          <a:bodyPr/>
          <a:lstStyle/>
          <a:p>
            <a:r>
              <a:rPr lang="de-DE" dirty="0"/>
              <a:t>Einfache Idee: Ersetze </a:t>
            </a:r>
            <a:r>
              <a:rPr lang="de-DE" dirty="0">
                <a:solidFill>
                  <a:srgbClr val="170BFF"/>
                </a:solidFill>
              </a:rPr>
              <a:t>p, 1-p </a:t>
            </a:r>
            <a:r>
              <a:rPr lang="de-DE" dirty="0"/>
              <a:t>durch </a:t>
            </a:r>
            <a:r>
              <a:rPr lang="de-DE" dirty="0" err="1">
                <a:solidFill>
                  <a:srgbClr val="170BFF"/>
                </a:solidFill>
              </a:rPr>
              <a:t>w</a:t>
            </a:r>
            <a:r>
              <a:rPr lang="de-DE" dirty="0">
                <a:solidFill>
                  <a:srgbClr val="170BFF"/>
                </a:solidFill>
              </a:rPr>
              <a:t>, </a:t>
            </a:r>
            <a:r>
              <a:rPr lang="de-DE" u="sng" dirty="0" err="1">
                <a:solidFill>
                  <a:srgbClr val="170BFF"/>
                </a:solidFill>
              </a:rPr>
              <a:t>w</a:t>
            </a:r>
            <a:endParaRPr lang="de-DE" u="sng" dirty="0">
              <a:solidFill>
                <a:srgbClr val="170BFF"/>
              </a:solidFill>
            </a:endParaRPr>
          </a:p>
          <a:p>
            <a:r>
              <a:rPr lang="de-DE" dirty="0"/>
              <a:t>Anfragebeantwortung durch WFOMC</a:t>
            </a:r>
          </a:p>
          <a:p>
            <a:r>
              <a:rPr lang="de-DE" dirty="0"/>
              <a:t>Für Wahrscheinlichkeitsraum:</a:t>
            </a:r>
          </a:p>
          <a:p>
            <a:pPr lvl="1"/>
            <a:r>
              <a:rPr lang="de-DE" dirty="0"/>
              <a:t>Dividiere Weltgewicht durch </a:t>
            </a:r>
            <a:r>
              <a:rPr lang="de-DE" dirty="0">
                <a:solidFill>
                  <a:srgbClr val="170BFF"/>
                </a:solidFill>
              </a:rPr>
              <a:t>Z</a:t>
            </a:r>
            <a:r>
              <a:rPr lang="de-DE" dirty="0"/>
              <a:t> = Summe aller Weltgewichte</a:t>
            </a:r>
          </a:p>
          <a:p>
            <a:pPr lvl="1"/>
            <a:endParaRPr lang="de-DE" dirty="0">
              <a:solidFill>
                <a:srgbClr val="170BFF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Warum Gewichte statt Wahrscheinlichkeiten?</a:t>
            </a:r>
          </a:p>
          <a:p>
            <a:r>
              <a:rPr lang="de-DE" dirty="0"/>
              <a:t>Verschiedene Formalismen zur Darstellung von Wahrscheinlichkeitsverteilungen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</a:t>
                </a:r>
                <a:br>
                  <a:rPr lang="de-DE" sz="2000" dirty="0"/>
                </a:br>
                <a:r>
                  <a:rPr lang="de-DE" sz="2000" dirty="0"/>
                  <a:t>WFOMC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Intensional</a:t>
                </a:r>
                <a:r>
                  <a:rPr lang="de-DE" sz="2000" dirty="0"/>
                  <a:t> </a:t>
                </a:r>
                <a:br>
                  <a:rPr lang="de-DE" sz="2000" dirty="0"/>
                </a:br>
                <a:r>
                  <a:rPr lang="de-DE" sz="2000" dirty="0"/>
                  <a:t>Query </a:t>
                </a:r>
                <a:r>
                  <a:rPr lang="de-DE" sz="2000" dirty="0" err="1"/>
                  <a:t>Answering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708921"/>
            <a:ext cx="3168353" cy="2258372"/>
            <a:chOff x="550808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709169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Top-</a:t>
              </a:r>
              <a:r>
                <a:rPr lang="de-DE" sz="2000" dirty="0" err="1"/>
                <a:t>k</a:t>
              </a:r>
              <a:r>
                <a:rPr lang="de-DE" sz="2000" dirty="0"/>
                <a:t> Anfrage</a:t>
              </a:r>
              <a:br>
                <a:rPr lang="de-DE" sz="2000" dirty="0"/>
              </a:br>
              <a:r>
                <a:rPr lang="de-DE" sz="2000" dirty="0"/>
                <a:t>und 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6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2D164C-7554-4F7B-A264-BB0810AFD755}" type="slidenum">
              <a:rPr lang="en-US"/>
              <a:pPr/>
              <a:t>105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Unschärfe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überall</a:t>
            </a:r>
            <a:r>
              <a:rPr lang="en-US" dirty="0"/>
              <a:t>…</a:t>
            </a:r>
          </a:p>
        </p:txBody>
      </p:sp>
      <p:graphicFrame>
        <p:nvGraphicFramePr>
          <p:cNvPr id="6257" name="Group 113"/>
          <p:cNvGraphicFramePr>
            <a:graphicFrameLocks noGrp="1"/>
          </p:cNvGraphicFramePr>
          <p:nvPr>
            <p:extLst/>
          </p:nvPr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58" name="Group 114"/>
          <p:cNvGraphicFramePr>
            <a:graphicFrameLocks noGrp="1"/>
          </p:cNvGraphicFramePr>
          <p:nvPr>
            <p:extLst/>
          </p:nvPr>
        </p:nvGraphicFramePr>
        <p:xfrm>
          <a:off x="4953000" y="1581944"/>
          <a:ext cx="3810000" cy="1569720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49" name="Text Box 105"/>
          <p:cNvSpPr txBox="1">
            <a:spLocks noChangeArrowheads="1"/>
          </p:cNvSpPr>
          <p:nvPr/>
        </p:nvSpPr>
        <p:spPr bwMode="auto">
          <a:xfrm>
            <a:off x="5334000" y="4858544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Our Approach</a:t>
            </a:r>
            <a:r>
              <a:rPr lang="en-US" sz="2400"/>
              <a:t>: Convert scores to probabilities</a:t>
            </a:r>
          </a:p>
        </p:txBody>
      </p:sp>
      <p:sp>
        <p:nvSpPr>
          <p:cNvPr id="6259" name="Text Box 115"/>
          <p:cNvSpPr txBox="1">
            <a:spLocks noChangeArrowheads="1"/>
          </p:cNvSpPr>
          <p:nvPr/>
        </p:nvSpPr>
        <p:spPr bwMode="auto">
          <a:xfrm>
            <a:off x="1066800" y="5010944"/>
            <a:ext cx="2971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Data extracted from Reviews</a:t>
            </a:r>
          </a:p>
        </p:txBody>
      </p:sp>
      <p:sp>
        <p:nvSpPr>
          <p:cNvPr id="6260" name="Text Box 116"/>
          <p:cNvSpPr txBox="1">
            <a:spLocks noChangeArrowheads="1"/>
          </p:cNvSpPr>
          <p:nvPr/>
        </p:nvSpPr>
        <p:spPr bwMode="auto">
          <a:xfrm>
            <a:off x="5638800" y="4172744"/>
            <a:ext cx="2743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Clean IMDB Data</a:t>
            </a:r>
          </a:p>
        </p:txBody>
      </p: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5105400" y="4934744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Output</a:t>
            </a:r>
            <a:r>
              <a:rPr lang="en-US" sz="2400"/>
              <a:t>: (RID,MID) pairs</a:t>
            </a:r>
          </a:p>
        </p:txBody>
      </p:sp>
      <p:cxnSp>
        <p:nvCxnSpPr>
          <p:cNvPr id="6262" name="AutoShape 118"/>
          <p:cNvCxnSpPr>
            <a:cxnSpLocks noChangeShapeType="1"/>
          </p:cNvCxnSpPr>
          <p:nvPr/>
        </p:nvCxnSpPr>
        <p:spPr bwMode="auto">
          <a:xfrm flipV="1">
            <a:off x="2552700" y="3791744"/>
            <a:ext cx="38100" cy="10683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63" name="AutoShape 119"/>
          <p:cNvCxnSpPr>
            <a:cxnSpLocks noChangeShapeType="1"/>
          </p:cNvCxnSpPr>
          <p:nvPr/>
        </p:nvCxnSpPr>
        <p:spPr bwMode="auto">
          <a:xfrm flipV="1">
            <a:off x="7010400" y="3191669"/>
            <a:ext cx="0" cy="90487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609600" y="5772150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>
            <a:off x="1599406" y="577215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3048794" y="5771356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581400" y="493474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76200" y="5253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5849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4" name="Text Box 74"/>
          <p:cNvSpPr txBox="1">
            <a:spLocks noChangeArrowheads="1"/>
          </p:cNvSpPr>
          <p:nvPr/>
        </p:nvSpPr>
        <p:spPr bwMode="auto">
          <a:xfrm>
            <a:off x="152400" y="3867944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447800" y="4706144"/>
            <a:ext cx="20574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914400" y="5163344"/>
            <a:ext cx="9144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7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" grpId="0"/>
      <p:bldP spid="6259" grpId="0" animBg="1"/>
      <p:bldP spid="6259" grpId="1" animBg="1"/>
      <p:bldP spid="6260" grpId="0" animBg="1"/>
      <p:bldP spid="6260" grpId="1" animBg="1"/>
      <p:bldP spid="6261" grpId="0"/>
      <p:bldP spid="6261" grpId="1"/>
      <p:bldP spid="20" grpId="0"/>
      <p:bldP spid="21" grpId="0"/>
      <p:bldP spid="22" grpId="0"/>
      <p:bldP spid="23" grpId="0"/>
      <p:bldP spid="24" grpId="0"/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FE3091-03B9-47F6-BBA9-4A23E3494B71}" type="slidenum">
              <a:rPr lang="en-US"/>
              <a:pPr/>
              <a:t>106</a:t>
            </a:fld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Unschärfe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überall</a:t>
            </a:r>
            <a:r>
              <a:rPr lang="en-US" dirty="0"/>
              <a:t>…</a:t>
            </a:r>
          </a:p>
        </p:txBody>
      </p:sp>
      <p:graphicFrame>
        <p:nvGraphicFramePr>
          <p:cNvPr id="51267" name="Group 67"/>
          <p:cNvGraphicFramePr>
            <a:graphicFrameLocks noGrp="1"/>
          </p:cNvGraphicFramePr>
          <p:nvPr>
            <p:extLst/>
          </p:nvPr>
        </p:nvGraphicFramePr>
        <p:xfrm>
          <a:off x="228600" y="1124744"/>
          <a:ext cx="4191000" cy="259080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Twelve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Monkey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271" name="Group 71"/>
          <p:cNvGraphicFramePr>
            <a:graphicFrameLocks noGrp="1"/>
          </p:cNvGraphicFramePr>
          <p:nvPr>
            <p:extLst/>
          </p:nvPr>
        </p:nvGraphicFramePr>
        <p:xfrm>
          <a:off x="5029200" y="1502569"/>
          <a:ext cx="3733800" cy="1569720"/>
        </p:xfrm>
        <a:graphic>
          <a:graphicData uri="http://schemas.openxmlformats.org/drawingml/2006/table">
            <a:tbl>
              <a:tblPr/>
              <a:tblGrid>
                <a:gridCol w="121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Monkeys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Monkey 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264" name="Group 64"/>
          <p:cNvGraphicFramePr>
            <a:graphicFrameLocks noGrp="1"/>
          </p:cNvGraphicFramePr>
          <p:nvPr>
            <p:ph idx="1"/>
            <p:extLst/>
          </p:nvPr>
        </p:nvGraphicFramePr>
        <p:xfrm>
          <a:off x="5029200" y="4017169"/>
          <a:ext cx="3962400" cy="155448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304800" y="394096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Fellegi</a:t>
            </a:r>
            <a:r>
              <a:rPr lang="en-US" sz="2800" b="1" dirty="0"/>
              <a:t>-</a:t>
            </a:r>
            <a:r>
              <a:rPr lang="en-US" sz="2800" b="1" dirty="0" err="1"/>
              <a:t>Sunter</a:t>
            </a:r>
            <a:r>
              <a:rPr lang="en-US" sz="2800" b="1" dirty="0"/>
              <a:t>-Ansatz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Score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jedes</a:t>
            </a:r>
            <a:r>
              <a:rPr lang="en-US" sz="2800" dirty="0"/>
              <a:t> (RID,MID)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81000" y="5692775"/>
            <a:ext cx="3886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>
            <a:off x="1370806" y="5692775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2820194" y="5691981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581400" y="485536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5536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 Match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8052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3600" y="6270258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err="1">
                <a:solidFill>
                  <a:srgbClr val="170BFF"/>
                </a:solidFill>
              </a:rPr>
              <a:t>Fellegi</a:t>
            </a:r>
            <a:r>
              <a:rPr lang="en-US" sz="1050" dirty="0">
                <a:solidFill>
                  <a:srgbClr val="170BFF"/>
                </a:solidFill>
              </a:rPr>
              <a:t>, Ivan; </a:t>
            </a:r>
            <a:r>
              <a:rPr lang="en-US" sz="1050" dirty="0" err="1">
                <a:solidFill>
                  <a:srgbClr val="170BFF"/>
                </a:solidFill>
              </a:rPr>
              <a:t>Sunter</a:t>
            </a:r>
            <a:r>
              <a:rPr lang="en-US" sz="1050" dirty="0">
                <a:solidFill>
                  <a:srgbClr val="170BFF"/>
                </a:solidFill>
              </a:rPr>
              <a:t>, Alan. "A Theory for Record Linkage" Journal of the American Statistical Association. 64 (328): pp. 1183–1210, </a:t>
            </a:r>
            <a:r>
              <a:rPr lang="en-US" sz="1050" b="1" dirty="0">
                <a:solidFill>
                  <a:srgbClr val="FF0000"/>
                </a:solidFill>
              </a:rPr>
              <a:t>1969</a:t>
            </a:r>
            <a:r>
              <a:rPr lang="en-US" sz="105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3835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6550" y="6400502"/>
            <a:ext cx="1008063" cy="196850"/>
          </a:xfrm>
          <a:noFill/>
        </p:spPr>
        <p:txBody>
          <a:bodyPr/>
          <a:lstStyle/>
          <a:p>
            <a:fld id="{AF8B4B5B-199D-4B20-B63D-7FEFBB304974}" type="slidenum">
              <a:rPr lang="en-US"/>
              <a:pPr/>
              <a:t>107</a:t>
            </a:fld>
            <a:endParaRPr lang="en-US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257200"/>
            <a:ext cx="8229600" cy="603810"/>
          </a:xfrm>
        </p:spPr>
        <p:txBody>
          <a:bodyPr/>
          <a:lstStyle/>
          <a:p>
            <a:pPr eaLnBrk="1" hangingPunct="1"/>
            <a:r>
              <a:rPr lang="de-DE" dirty="0"/>
              <a:t>Anfragebeantwortung mit Herkunftsformel</a:t>
            </a:r>
          </a:p>
        </p:txBody>
      </p:sp>
      <p:graphicFrame>
        <p:nvGraphicFramePr>
          <p:cNvPr id="17446" name="Group 3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419600" y="1255489"/>
          <a:ext cx="4038600" cy="143256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7466" y="2852936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Anfrageverarbeitung</a:t>
            </a:r>
            <a:br>
              <a:rPr lang="de-DE" sz="2400" dirty="0"/>
            </a:br>
            <a:r>
              <a:rPr lang="de-DE" sz="2400" dirty="0"/>
              <a:t>generiert Ereignisausdruck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/>
              <a:t>Lineage</a:t>
            </a:r>
            <a:r>
              <a:rPr lang="de-DE" sz="2400" dirty="0"/>
              <a:t>-Formel)</a:t>
            </a:r>
            <a:endParaRPr lang="de-DE" sz="2400" i="1" dirty="0"/>
          </a:p>
        </p:txBody>
      </p:sp>
      <p:pic>
        <p:nvPicPr>
          <p:cNvPr id="17442" name="Picture 34" descr="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510588" y="1788889"/>
            <a:ext cx="557212" cy="438150"/>
          </a:xfrm>
          <a:noFill/>
        </p:spPr>
      </p:pic>
      <p:pic>
        <p:nvPicPr>
          <p:cNvPr id="17444" name="Picture 36" descr="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0588" y="2246089"/>
            <a:ext cx="557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7199" y="1052736"/>
            <a:ext cx="47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err="1"/>
              <a:t>Intensionale</a:t>
            </a:r>
            <a:r>
              <a:rPr lang="de-DE" sz="2400" dirty="0"/>
              <a:t> Anfrage-beantwortung </a:t>
            </a:r>
            <a:r>
              <a:rPr lang="de-DE" sz="2400" dirty="0">
                <a:solidFill>
                  <a:srgbClr val="170BFF"/>
                </a:solidFill>
              </a:rPr>
              <a:t>[FR97]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Assoziiere mit jedem </a:t>
            </a:r>
            <a:br>
              <a:rPr lang="de-DE" sz="2400" dirty="0"/>
            </a:br>
            <a:r>
              <a:rPr lang="de-DE" sz="2400" dirty="0"/>
              <a:t>Tupel ein Ereignis</a:t>
            </a:r>
            <a:endParaRPr lang="de-DE" sz="2400" i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Wahrscheinlichkeit, dass Ereignis eintritt / erfüllt ist = Anfragewert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>
                <a:solidFill>
                  <a:srgbClr val="170BFF"/>
                </a:solidFill>
              </a:rPr>
              <a:t>Rölleke</a:t>
            </a:r>
            <a:r>
              <a:rPr lang="en-US" sz="1100" dirty="0">
                <a:solidFill>
                  <a:srgbClr val="170BFF"/>
                </a:solidFill>
              </a:rPr>
              <a:t>, A Probabilistic Relational Algebra for the Integration of Information Retrieval and Database Systems. ACM Transactions on Information Systems 14(1), </a:t>
            </a:r>
            <a:r>
              <a:rPr lang="en-US" sz="1100" b="1" dirty="0">
                <a:solidFill>
                  <a:srgbClr val="FF0000"/>
                </a:solidFill>
              </a:rPr>
              <a:t>1997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38D7AB-5F91-9542-8780-9DF106C15587}"/>
              </a:ext>
            </a:extLst>
          </p:cNvPr>
          <p:cNvGrpSpPr/>
          <p:nvPr/>
        </p:nvGrpSpPr>
        <p:grpSpPr>
          <a:xfrm>
            <a:off x="179512" y="4063901"/>
            <a:ext cx="8970838" cy="1957387"/>
            <a:chOff x="179512" y="3870102"/>
            <a:chExt cx="8970838" cy="1957387"/>
          </a:xfrm>
        </p:grpSpPr>
        <p:pic>
          <p:nvPicPr>
            <p:cNvPr id="17445" name="Picture 37" descr="Intensiona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14400" y="3870102"/>
              <a:ext cx="8235950" cy="195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060DA5-2045-1243-A82D-6472BD3D6382}"/>
                </a:ext>
              </a:extLst>
            </p:cNvPr>
            <p:cNvSpPr txBox="1"/>
            <p:nvPr/>
          </p:nvSpPr>
          <p:spPr>
            <a:xfrm>
              <a:off x="179512" y="4059328"/>
              <a:ext cx="1450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Kreuzprodukt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18157F-59FF-D242-82F7-36AB3E42F547}"/>
                </a:ext>
              </a:extLst>
            </p:cNvPr>
            <p:cNvSpPr txBox="1"/>
            <p:nvPr/>
          </p:nvSpPr>
          <p:spPr>
            <a:xfrm>
              <a:off x="579557" y="4661670"/>
              <a:ext cx="1050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Selektion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E98B3C-EED6-7347-A189-2A822169A3CF}"/>
                </a:ext>
              </a:extLst>
            </p:cNvPr>
            <p:cNvSpPr txBox="1"/>
            <p:nvPr/>
          </p:nvSpPr>
          <p:spPr>
            <a:xfrm>
              <a:off x="482287" y="5229200"/>
              <a:ext cx="1148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Projektion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07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8" grpId="0"/>
      <p:bldP spid="17448" grpId="0" build="allAtOnce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Intensionale</a:t>
            </a:r>
            <a:r>
              <a:rPr lang="de-DE" dirty="0"/>
              <a:t> Anfrageevaluation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/>
              <a:t>Boolesche Anfrage Q + </a:t>
            </a:r>
            <a:r>
              <a:rPr lang="de-DE" dirty="0" err="1"/>
              <a:t>ProbDB</a:t>
            </a:r>
            <a:r>
              <a:rPr lang="de-DE" dirty="0"/>
              <a:t> D </a:t>
            </a:r>
            <a:br>
              <a:rPr lang="de-DE" dirty="0"/>
            </a:br>
            <a:r>
              <a:rPr lang="de-DE" dirty="0"/>
              <a:t>            =&gt; Herkunftsformel (</a:t>
            </a:r>
            <a:r>
              <a:rPr lang="de-DE" i="1" dirty="0" err="1"/>
              <a:t>lineage</a:t>
            </a:r>
            <a:r>
              <a:rPr lang="de-DE" i="1" dirty="0"/>
              <a:t> </a:t>
            </a:r>
            <a:r>
              <a:rPr lang="de-DE" i="1" dirty="0" err="1"/>
              <a:t>expression</a:t>
            </a:r>
            <a:r>
              <a:rPr lang="de-DE" i="1" dirty="0"/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</a:p>
          <a:p>
            <a:pPr lvl="1"/>
            <a:r>
              <a:rPr lang="de-DE" dirty="0"/>
              <a:t>Boolesche Variablen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und damit Gewichte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u="sng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/>
            </a:br>
            <a:r>
              <a:rPr lang="de-DE" dirty="0"/>
              <a:t>korrespondierend zu </a:t>
            </a:r>
            <a:r>
              <a:rPr lang="de-DE" dirty="0" err="1"/>
              <a:t>Tupeln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... 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der </a:t>
            </a:r>
            <a:r>
              <a:rPr lang="de-DE" dirty="0" err="1"/>
              <a:t>extensionalen</a:t>
            </a:r>
            <a:r>
              <a:rPr lang="de-DE" dirty="0"/>
              <a:t> DB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Die Herkunftsformel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/>
              <a:t> sagt, wann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wahr ist</a:t>
            </a:r>
          </a:p>
          <a:p>
            <a:r>
              <a:rPr lang="de-DE" dirty="0"/>
              <a:t>Berechne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P(F)</a:t>
            </a:r>
            <a:r>
              <a:rPr lang="de-DE" dirty="0"/>
              <a:t> mit #DPLL-artigem System und WFOMC</a:t>
            </a:r>
          </a:p>
          <a:p>
            <a:endParaRPr lang="de-DE" dirty="0"/>
          </a:p>
          <a:p>
            <a:r>
              <a:rPr lang="de-DE" dirty="0"/>
              <a:t>Für Anfragen mit Parametern ist das für jedes </a:t>
            </a:r>
            <a:r>
              <a:rPr lang="de-DE" dirty="0" err="1"/>
              <a:t>Ergebnistupel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 </a:t>
            </a:r>
            <a:r>
              <a:rPr lang="de-DE" dirty="0"/>
              <a:t>zu berechnen.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80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</a:t>
                </a:r>
                <a:br>
                  <a:rPr lang="de-DE" sz="2000" dirty="0"/>
                </a:br>
                <a:r>
                  <a:rPr lang="de-DE" sz="2000" dirty="0"/>
                  <a:t>WFOMC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958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Probabilistische</a:t>
            </a:r>
            <a:r>
              <a:rPr lang="de-DE" dirty="0">
                <a:cs typeface="+mn-cs"/>
              </a:rPr>
              <a:t>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25009949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/>
              <a:t>-Anfragebeantwortung</a:t>
            </a:r>
            <a:r>
              <a:rPr lang="de-DE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54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Gegeben</a:t>
            </a:r>
            <a:r>
              <a:rPr lang="de-DE" dirty="0"/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 = {t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eine Menge von </a:t>
            </a:r>
            <a:r>
              <a:rPr lang="de-DE" dirty="0" err="1"/>
              <a:t>n</a:t>
            </a:r>
            <a:r>
              <a:rPr lang="de-DE" dirty="0"/>
              <a:t> Objekten mit unbekannten Wahrscheinlichkeiten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und eine Zahl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≤ n</a:t>
            </a:r>
            <a:r>
              <a:rPr lang="de-DE" dirty="0"/>
              <a:t>. </a:t>
            </a: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Ziel</a:t>
            </a:r>
            <a:r>
              <a:rPr lang="de-DE" dirty="0"/>
              <a:t>: Finde Menge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Objekten mit höchsten Wahrscheinlichkeiten, genannt Top-</a:t>
            </a:r>
            <a:r>
              <a:rPr lang="de-DE" dirty="0" err="1"/>
              <a:t>k</a:t>
            </a:r>
            <a:r>
              <a:rPr lang="de-DE" dirty="0"/>
              <a:t>-Teilmenge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de-DE" dirty="0">
                <a:solidFill>
                  <a:srgbClr val="1E0AFF"/>
                </a:solidFill>
              </a:rPr>
              <a:t>Lösungsidee</a:t>
            </a:r>
            <a:r>
              <a:rPr lang="de-DE" dirty="0"/>
              <a:t>: Verwende parallele </a:t>
            </a:r>
            <a:r>
              <a:rPr lang="de-DE" dirty="0">
                <a:solidFill>
                  <a:srgbClr val="1E0AFF"/>
                </a:solidFill>
              </a:rPr>
              <a:t>Monte-Carlo-Simulationen</a:t>
            </a:r>
            <a:r>
              <a:rPr lang="de-DE" dirty="0"/>
              <a:t>, eine für jede Kandidatenantwort (</a:t>
            </a:r>
            <a:r>
              <a:rPr lang="de-DE" dirty="0" err="1"/>
              <a:t>Lineage</a:t>
            </a:r>
            <a:r>
              <a:rPr lang="de-DE" dirty="0"/>
              <a:t>-Formel in </a:t>
            </a:r>
            <a:r>
              <a:rPr lang="de-DE" dirty="0">
                <a:solidFill>
                  <a:srgbClr val="FF0000"/>
                </a:solidFill>
              </a:rPr>
              <a:t>DNF</a:t>
            </a:r>
            <a:r>
              <a:rPr lang="de-DE" dirty="0"/>
              <a:t>), und </a:t>
            </a:r>
            <a:r>
              <a:rPr lang="de-DE" dirty="0">
                <a:solidFill>
                  <a:srgbClr val="00B050"/>
                </a:solidFill>
              </a:rPr>
              <a:t>approximiere </a:t>
            </a:r>
            <a:r>
              <a:rPr lang="de-DE" dirty="0"/>
              <a:t>Wahrscheinlichkeiten nur </a:t>
            </a:r>
            <a:r>
              <a:rPr lang="de-DE" dirty="0">
                <a:solidFill>
                  <a:srgbClr val="00B050"/>
                </a:solidFill>
              </a:rPr>
              <a:t>soweit, wie es nötig ist</a:t>
            </a:r>
            <a:r>
              <a:rPr lang="de-DE" dirty="0"/>
              <a:t>, um die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besten Antworten zu finden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9613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CC81B-FE0E-A54B-BAA4-D48317439A2D}" type="slidenum">
              <a:rPr lang="it-IT" altLang="en-US"/>
              <a:pPr/>
              <a:t>111</a:t>
            </a:fld>
            <a:endParaRPr lang="it-IT" altLang="en-US"/>
          </a:p>
        </p:txBody>
      </p:sp>
      <p:pic>
        <p:nvPicPr>
          <p:cNvPr id="92171" name="Picture 11" descr="Immagi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144621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la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7225"/>
            <a:ext cx="2981325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176212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1763713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4"/>
            <a:ext cx="8229600" cy="558800"/>
          </a:xfrm>
        </p:spPr>
        <p:txBody>
          <a:bodyPr/>
          <a:lstStyle/>
          <a:p>
            <a:r>
              <a:rPr lang="it-IT" altLang="x-none" dirty="0"/>
              <a:t>Monte-Carlo-</a:t>
            </a:r>
            <a:r>
              <a:rPr lang="it-IT" altLang="x-none" dirty="0" err="1"/>
              <a:t>Simulation</a:t>
            </a:r>
            <a:r>
              <a:rPr lang="it-IT" altLang="x-none" dirty="0"/>
              <a:t>: </a:t>
            </a:r>
            <a:r>
              <a:rPr lang="it-IT" altLang="x-none" dirty="0" err="1"/>
              <a:t>Einführung</a:t>
            </a:r>
            <a:endParaRPr lang="it-IT" altLang="x-none" dirty="0"/>
          </a:p>
        </p:txBody>
      </p:sp>
      <p:graphicFrame>
        <p:nvGraphicFramePr>
          <p:cNvPr id="9216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2259013"/>
          <a:ext cx="2281238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5" imgW="1523880" imgH="444240" progId="Equation.3">
                  <p:embed/>
                </p:oleObj>
              </mc:Choice>
              <mc:Fallback>
                <p:oleObj name="Equation" r:id="rId5" imgW="1523880" imgH="444240" progId="Equation.3">
                  <p:embed/>
                  <p:pic>
                    <p:nvPicPr>
                      <p:cNvPr id="921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59013"/>
                        <a:ext cx="2281238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2262188"/>
          <a:ext cx="37099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7" imgW="2476440" imgH="393480" progId="Equation.3">
                  <p:embed/>
                </p:oleObj>
              </mc:Choice>
              <mc:Fallback>
                <p:oleObj name="Equation" r:id="rId7" imgW="2476440" imgH="393480" progId="Equation.3">
                  <p:embed/>
                  <p:pic>
                    <p:nvPicPr>
                      <p:cNvPr id="921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62188"/>
                        <a:ext cx="37099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77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4950" y="3130550"/>
          <a:ext cx="19145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921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130550"/>
                        <a:ext cx="191452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772778" y="1178520"/>
            <a:ext cx="3300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r>
              <a:rPr lang="it-IT" altLang="x-none" dirty="0"/>
              <a:t>= 1000 m</a:t>
            </a:r>
            <a:r>
              <a:rPr lang="en-US" altLang="x-none" dirty="0">
                <a:ea typeface="Arial" charset="0"/>
                <a:cs typeface="Arial" charset="0"/>
              </a:rPr>
              <a:t>² (Quadrat)</a:t>
            </a:r>
          </a:p>
          <a:p>
            <a:r>
              <a:rPr lang="it-IT" altLang="x-none" dirty="0"/>
              <a:t>X = </a:t>
            </a:r>
            <a:r>
              <a:rPr lang="it-IT" altLang="x-none" dirty="0" err="1"/>
              <a:t>Anzahl</a:t>
            </a:r>
            <a:r>
              <a:rPr lang="it-IT" altLang="x-none" dirty="0"/>
              <a:t> </a:t>
            </a:r>
            <a:r>
              <a:rPr lang="it-IT" altLang="x-none" dirty="0" err="1"/>
              <a:t>Kanonenschüsse</a:t>
            </a:r>
            <a:endParaRPr lang="it-IT" altLang="x-none" dirty="0"/>
          </a:p>
          <a:p>
            <a:r>
              <a:rPr lang="it-IT" altLang="x-none" dirty="0" err="1"/>
              <a:t>N</a:t>
            </a:r>
            <a:r>
              <a:rPr lang="it-IT" altLang="x-none" dirty="0"/>
              <a:t> = </a:t>
            </a:r>
            <a:r>
              <a:rPr lang="it-IT" altLang="x-none" dirty="0" err="1"/>
              <a:t>Einschläge</a:t>
            </a:r>
            <a:r>
              <a:rPr lang="it-IT" altLang="x-none" dirty="0"/>
              <a:t> </a:t>
            </a:r>
            <a:r>
              <a:rPr lang="it-IT" altLang="x-none" dirty="0" err="1"/>
              <a:t>auf</a:t>
            </a:r>
            <a:r>
              <a:rPr lang="it-IT" altLang="x-none" dirty="0"/>
              <a:t> </a:t>
            </a:r>
            <a:r>
              <a:rPr lang="it-IT" altLang="x-none" dirty="0" err="1"/>
              <a:t>grünem</a:t>
            </a:r>
            <a:r>
              <a:rPr lang="it-IT" altLang="x-none" dirty="0"/>
              <a:t> Land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3667125" y="234950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1" name="Object 2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584950" y="37782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11" imgW="1193760" imgH="241200" progId="Equation.3">
                  <p:embed/>
                </p:oleObj>
              </mc:Choice>
              <mc:Fallback>
                <p:oleObj name="Equation" r:id="rId11" imgW="1193760" imgH="241200" progId="Equation.3">
                  <p:embed/>
                  <p:pic>
                    <p:nvPicPr>
                      <p:cNvPr id="9218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7782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4" name="Object 24"/>
          <p:cNvGraphicFramePr>
            <a:graphicFrameLocks noChangeAspect="1"/>
          </p:cNvGraphicFramePr>
          <p:nvPr/>
        </p:nvGraphicFramePr>
        <p:xfrm>
          <a:off x="6584950" y="4425950"/>
          <a:ext cx="2000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13" imgW="1333440" imgH="253800" progId="Equation.3">
                  <p:embed/>
                </p:oleObj>
              </mc:Choice>
              <mc:Fallback>
                <p:oleObj name="Equation" r:id="rId13" imgW="1333440" imgH="253800" progId="Equation.3">
                  <p:embed/>
                  <p:pic>
                    <p:nvPicPr>
                      <p:cNvPr id="9218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4425950"/>
                        <a:ext cx="2000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3132138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Oval 27"/>
          <p:cNvSpPr>
            <a:spLocks noChangeArrowheads="1"/>
          </p:cNvSpPr>
          <p:nvPr/>
        </p:nvSpPr>
        <p:spPr bwMode="auto">
          <a:xfrm>
            <a:off x="3708400" y="54451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Oval 28"/>
          <p:cNvSpPr>
            <a:spLocks noChangeArrowheads="1"/>
          </p:cNvSpPr>
          <p:nvPr/>
        </p:nvSpPr>
        <p:spPr bwMode="auto">
          <a:xfrm>
            <a:off x="3563938" y="49418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Oval 29"/>
          <p:cNvSpPr>
            <a:spLocks noChangeArrowheads="1"/>
          </p:cNvSpPr>
          <p:nvPr/>
        </p:nvSpPr>
        <p:spPr bwMode="auto">
          <a:xfrm>
            <a:off x="41402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Oval 30"/>
          <p:cNvSpPr>
            <a:spLocks noChangeArrowheads="1"/>
          </p:cNvSpPr>
          <p:nvPr/>
        </p:nvSpPr>
        <p:spPr bwMode="auto">
          <a:xfrm>
            <a:off x="4716463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Oval 31"/>
          <p:cNvSpPr>
            <a:spLocks noChangeArrowheads="1"/>
          </p:cNvSpPr>
          <p:nvPr/>
        </p:nvSpPr>
        <p:spPr bwMode="auto">
          <a:xfrm>
            <a:off x="320357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Oval 32"/>
          <p:cNvSpPr>
            <a:spLocks noChangeArrowheads="1"/>
          </p:cNvSpPr>
          <p:nvPr/>
        </p:nvSpPr>
        <p:spPr bwMode="auto">
          <a:xfrm>
            <a:off x="3132138" y="42211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Oval 33"/>
          <p:cNvSpPr>
            <a:spLocks noChangeArrowheads="1"/>
          </p:cNvSpPr>
          <p:nvPr/>
        </p:nvSpPr>
        <p:spPr bwMode="auto">
          <a:xfrm>
            <a:off x="3492500" y="39338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Oval 34"/>
          <p:cNvSpPr>
            <a:spLocks noChangeArrowheads="1"/>
          </p:cNvSpPr>
          <p:nvPr/>
        </p:nvSpPr>
        <p:spPr bwMode="auto">
          <a:xfrm>
            <a:off x="5651500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Oval 35"/>
          <p:cNvSpPr>
            <a:spLocks noChangeArrowheads="1"/>
          </p:cNvSpPr>
          <p:nvPr/>
        </p:nvSpPr>
        <p:spPr bwMode="auto">
          <a:xfrm>
            <a:off x="5076825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Oval 36"/>
          <p:cNvSpPr>
            <a:spLocks noChangeArrowheads="1"/>
          </p:cNvSpPr>
          <p:nvPr/>
        </p:nvSpPr>
        <p:spPr bwMode="auto">
          <a:xfrm>
            <a:off x="5651500" y="5516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Oval 38"/>
          <p:cNvSpPr>
            <a:spLocks noChangeArrowheads="1"/>
          </p:cNvSpPr>
          <p:nvPr/>
        </p:nvSpPr>
        <p:spPr bwMode="auto">
          <a:xfrm>
            <a:off x="5219700" y="48688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Oval 39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Oval 40"/>
          <p:cNvSpPr>
            <a:spLocks noChangeArrowheads="1"/>
          </p:cNvSpPr>
          <p:nvPr/>
        </p:nvSpPr>
        <p:spPr bwMode="auto">
          <a:xfrm>
            <a:off x="5292725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1" name="Oval 41"/>
          <p:cNvSpPr>
            <a:spLocks noChangeArrowheads="1"/>
          </p:cNvSpPr>
          <p:nvPr/>
        </p:nvSpPr>
        <p:spPr bwMode="auto">
          <a:xfrm>
            <a:off x="4643438" y="328453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2" name="Oval 42"/>
          <p:cNvSpPr>
            <a:spLocks noChangeArrowheads="1"/>
          </p:cNvSpPr>
          <p:nvPr/>
        </p:nvSpPr>
        <p:spPr bwMode="auto">
          <a:xfrm>
            <a:off x="3779838" y="33575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Oval 43"/>
          <p:cNvSpPr>
            <a:spLocks noChangeArrowheads="1"/>
          </p:cNvSpPr>
          <p:nvPr/>
        </p:nvSpPr>
        <p:spPr bwMode="auto">
          <a:xfrm>
            <a:off x="4284663" y="50847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Oval 44"/>
          <p:cNvSpPr>
            <a:spLocks noChangeArrowheads="1"/>
          </p:cNvSpPr>
          <p:nvPr/>
        </p:nvSpPr>
        <p:spPr bwMode="auto">
          <a:xfrm>
            <a:off x="47879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Oval 45"/>
          <p:cNvSpPr>
            <a:spLocks noChangeArrowheads="1"/>
          </p:cNvSpPr>
          <p:nvPr/>
        </p:nvSpPr>
        <p:spPr bwMode="auto">
          <a:xfrm>
            <a:off x="4140200" y="40052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Oval 46"/>
          <p:cNvSpPr>
            <a:spLocks noChangeArrowheads="1"/>
          </p:cNvSpPr>
          <p:nvPr/>
        </p:nvSpPr>
        <p:spPr bwMode="auto">
          <a:xfrm>
            <a:off x="3851275" y="42926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7" name="Oval 47"/>
          <p:cNvSpPr>
            <a:spLocks noChangeArrowheads="1"/>
          </p:cNvSpPr>
          <p:nvPr/>
        </p:nvSpPr>
        <p:spPr bwMode="auto">
          <a:xfrm>
            <a:off x="5364163" y="386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Oval 48"/>
          <p:cNvSpPr>
            <a:spLocks noChangeArrowheads="1"/>
          </p:cNvSpPr>
          <p:nvPr/>
        </p:nvSpPr>
        <p:spPr bwMode="auto">
          <a:xfrm>
            <a:off x="4716463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9" name="Oval 49"/>
          <p:cNvSpPr>
            <a:spLocks noChangeArrowheads="1"/>
          </p:cNvSpPr>
          <p:nvPr/>
        </p:nvSpPr>
        <p:spPr bwMode="auto">
          <a:xfrm>
            <a:off x="5076825" y="41497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0" name="Oval 50"/>
          <p:cNvSpPr>
            <a:spLocks noChangeArrowheads="1"/>
          </p:cNvSpPr>
          <p:nvPr/>
        </p:nvSpPr>
        <p:spPr bwMode="auto">
          <a:xfrm>
            <a:off x="3276600" y="5805488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1" name="Oval 51"/>
          <p:cNvSpPr>
            <a:spLocks noChangeArrowheads="1"/>
          </p:cNvSpPr>
          <p:nvPr/>
        </p:nvSpPr>
        <p:spPr bwMode="auto">
          <a:xfrm>
            <a:off x="4427538" y="3789363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3" name="Oval 53"/>
          <p:cNvSpPr>
            <a:spLocks noChangeArrowheads="1"/>
          </p:cNvSpPr>
          <p:nvPr/>
        </p:nvSpPr>
        <p:spPr bwMode="auto">
          <a:xfrm>
            <a:off x="5651500" y="43656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3203575" y="4797425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584950" y="5721350"/>
          <a:ext cx="17907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15" imgW="1193760" imgH="241200" progId="Equation.3">
                  <p:embed/>
                </p:oleObj>
              </mc:Choice>
              <mc:Fallback>
                <p:oleObj name="Equation" r:id="rId15" imgW="1193760" imgH="241200" progId="Equation.3">
                  <p:embed/>
                  <p:pic>
                    <p:nvPicPr>
                      <p:cNvPr id="9221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5721350"/>
                        <a:ext cx="17907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9" name="Text Box 59"/>
          <p:cNvSpPr txBox="1">
            <a:spLocks noChangeArrowheads="1"/>
          </p:cNvSpPr>
          <p:nvPr/>
        </p:nvSpPr>
        <p:spPr bwMode="auto">
          <a:xfrm>
            <a:off x="7308850" y="507365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x-none"/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3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99593" y="2584772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75589" y="239530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269617" y="2182176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/>
              <a:t>Fläche</a:t>
            </a:r>
            <a:r>
              <a:rPr lang="it-IT" altLang="x-none" baseline="-25000"/>
              <a:t>Land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221" y="1172848"/>
            <a:ext cx="5421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/>
              <a:t>Gegeben</a:t>
            </a:r>
            <a:r>
              <a:rPr lang="en-US" dirty="0"/>
              <a:t>: </a:t>
            </a:r>
            <a:r>
              <a:rPr lang="en-US" dirty="0" err="1"/>
              <a:t>Gesamtfläche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Landstücks</a:t>
            </a:r>
            <a:r>
              <a:rPr lang="en-US" dirty="0"/>
              <a:t> (Quadrat)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die </a:t>
            </a:r>
            <a:r>
              <a:rPr lang="en-US" dirty="0" err="1"/>
              <a:t>Fläche</a:t>
            </a:r>
            <a:r>
              <a:rPr lang="en-US" dirty="0"/>
              <a:t> des </a:t>
            </a:r>
            <a:r>
              <a:rPr lang="en-US" dirty="0" err="1"/>
              <a:t>darauf</a:t>
            </a:r>
            <a:r>
              <a:rPr lang="en-US" dirty="0"/>
              <a:t> </a:t>
            </a:r>
            <a:r>
              <a:rPr lang="en-US" dirty="0" err="1"/>
              <a:t>liegenden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Sees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362188" y="3119477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362188" y="375052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362188" y="4423331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62188" y="5721350"/>
            <a:ext cx="14501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altLang="x-none" dirty="0" err="1"/>
              <a:t>Fläche</a:t>
            </a:r>
            <a:r>
              <a:rPr lang="it-IT" altLang="x-none" baseline="-25000" dirty="0" err="1"/>
              <a:t>See</a:t>
            </a:r>
            <a:r>
              <a:rPr lang="it-IT" altLang="x-none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54487E-6 C 0.0441 -0.03214 0.08837 -0.06406 0.13611 -0.06383 C 0.18386 -0.0636 0.26181 -0.00902 0.28698 0.00185 " pathEditMode="relative" ptsTypes="aaA">
                                      <p:cBhvr>
                                        <p:cTn id="53" dur="5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4487E-6 C 0.08715 -0.01665 0.17431 -0.0333 0.24045 -0.00208 C 0.3066 0.02914 0.35174 0.10823 0.39705 0.18733 " pathEditMode="relative" ptsTypes="aaA">
                                      <p:cBhvr>
                                        <p:cTn id="67" dur="500" fill="hold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4487E-6 C 0.08628 -0.06013 0.17274 -0.12003 0.24358 -0.14292 C 0.31441 -0.16582 0.36944 -0.15148 0.42465 -0.13714 " pathEditMode="relative" ptsTypes="aaA">
                                      <p:cBhvr>
                                        <p:cTn id="81" dur="5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9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5" grpId="0" animBg="1"/>
      <p:bldP spid="92185" grpId="1" animBg="1"/>
      <p:bldP spid="92175" grpId="0" animBg="1"/>
      <p:bldP spid="92175" grpId="1" animBg="1"/>
      <p:bldP spid="92176" grpId="0" animBg="1"/>
      <p:bldP spid="92176" grpId="1" animBg="1"/>
      <p:bldP spid="92172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  <p:bldP spid="92196" grpId="0" animBg="1"/>
      <p:bldP spid="92198" grpId="0" animBg="1"/>
      <p:bldP spid="92199" grpId="0" animBg="1"/>
      <p:bldP spid="92200" grpId="0" animBg="1"/>
      <p:bldP spid="92201" grpId="0" animBg="1"/>
      <p:bldP spid="92202" grpId="0" animBg="1"/>
      <p:bldP spid="92203" grpId="0" animBg="1"/>
      <p:bldP spid="92204" grpId="0" animBg="1"/>
      <p:bldP spid="92205" grpId="0" animBg="1"/>
      <p:bldP spid="92206" grpId="0" animBg="1"/>
      <p:bldP spid="92207" grpId="0" animBg="1"/>
      <p:bldP spid="92208" grpId="0" animBg="1"/>
      <p:bldP spid="92209" grpId="0" animBg="1"/>
      <p:bldP spid="92210" grpId="0" animBg="1"/>
      <p:bldP spid="92211" grpId="0" animBg="1"/>
      <p:bldP spid="92213" grpId="0" animBg="1"/>
      <p:bldP spid="92214" grpId="0" animBg="1"/>
      <p:bldP spid="92219" grpId="0"/>
      <p:bldP spid="2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64" y="4685872"/>
            <a:ext cx="5745007" cy="61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Monte Carlo Simulation: (𝜀, 𝛿)-Approximation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24744"/>
            <a:ext cx="8431088" cy="3951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Function </a:t>
            </a:r>
            <a:r>
              <a:rPr lang="en-US" sz="1400" dirty="0">
                <a:solidFill>
                  <a:srgbClr val="170BFF"/>
                </a:solidFill>
              </a:rPr>
              <a:t>MS-</a:t>
            </a:r>
            <a:r>
              <a:rPr lang="en-US" sz="1400" dirty="0" err="1">
                <a:solidFill>
                  <a:srgbClr val="170BFF"/>
                </a:solidFill>
              </a:rPr>
              <a:t>Naiv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Wähle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400" dirty="0"/>
              <a:t> mal </a:t>
            </a:r>
            <a:r>
              <a:rPr lang="en-US" sz="1400" dirty="0" err="1"/>
              <a:t>zufällig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mögliche</a:t>
            </a:r>
            <a:r>
              <a:rPr lang="en-US" sz="1400" dirty="0"/>
              <a:t> Welt.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Berechne</a:t>
            </a:r>
            <a:r>
              <a:rPr lang="en-US" sz="1400" dirty="0"/>
              <a:t> </a:t>
            </a:r>
            <a:r>
              <a:rPr lang="en-US" sz="1400" dirty="0" err="1"/>
              <a:t>Wahrheitswert</a:t>
            </a:r>
            <a:r>
              <a:rPr lang="en-US" sz="1400" dirty="0"/>
              <a:t> von DNF-Formel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r>
              <a:rPr lang="en-US" sz="1400" dirty="0"/>
              <a:t>  </a:t>
            </a:r>
            <a:r>
              <a:rPr lang="en-US" sz="1400" dirty="0" err="1"/>
              <a:t>Wahrscheinlichkeit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p=P(G)</a:t>
            </a:r>
            <a:r>
              <a:rPr lang="en-US" sz="1400" dirty="0"/>
              <a:t> </a:t>
            </a:r>
            <a:r>
              <a:rPr lang="en-US" sz="1400" dirty="0" err="1"/>
              <a:t>approximiert</a:t>
            </a:r>
            <a:r>
              <a:rPr lang="en-US" sz="1400" dirty="0"/>
              <a:t> </a:t>
            </a:r>
            <a:r>
              <a:rPr lang="en-US" sz="1400" dirty="0" err="1"/>
              <a:t>durch</a:t>
            </a:r>
            <a:r>
              <a:rPr lang="en-US" sz="1400" dirty="0"/>
              <a:t> </a:t>
            </a:r>
            <a:r>
              <a:rPr lang="en-US" sz="1400" dirty="0" err="1"/>
              <a:t>Frequenz</a:t>
            </a:r>
            <a:r>
              <a:rPr lang="en-US" sz="1400" dirty="0"/>
              <a:t>        , </a:t>
            </a:r>
            <a:r>
              <a:rPr lang="en-US" sz="1400" dirty="0" err="1"/>
              <a:t>mit</a:t>
            </a:r>
            <a:r>
              <a:rPr lang="en-US" sz="1400" dirty="0"/>
              <a:t> der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dirty="0"/>
              <a:t> </a:t>
            </a:r>
            <a:r>
              <a:rPr lang="en-US" sz="1400" dirty="0" err="1"/>
              <a:t>wahr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endParaRPr lang="en-US" sz="1400" dirty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Function </a:t>
            </a:r>
            <a:r>
              <a:rPr lang="en-US" sz="1400" dirty="0">
                <a:solidFill>
                  <a:srgbClr val="170BFF"/>
                </a:solidFill>
              </a:rPr>
              <a:t>MS-Karp-</a:t>
            </a:r>
            <a:r>
              <a:rPr lang="en-US" sz="1400" dirty="0" err="1">
                <a:solidFill>
                  <a:srgbClr val="170BFF"/>
                </a:solidFill>
              </a:rPr>
              <a:t>Luby</a:t>
            </a:r>
            <a:r>
              <a:rPr lang="en-US" sz="1400" dirty="0"/>
              <a:t>(G)</a:t>
            </a:r>
          </a:p>
          <a:p>
            <a:pPr>
              <a:buNone/>
            </a:pPr>
            <a:r>
              <a:rPr lang="en-US" sz="1400" i="1" dirty="0"/>
              <a:t>  Fix an order on the </a:t>
            </a:r>
            <a:r>
              <a:rPr lang="en-US" sz="1400" i="1" dirty="0" err="1"/>
              <a:t>disjuncts</a:t>
            </a:r>
            <a:r>
              <a:rPr lang="en-US" sz="1400" i="1" dirty="0"/>
              <a:t>: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{t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, 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, . . . , t</a:t>
            </a:r>
            <a:r>
              <a:rPr lang="en-US" sz="1400" i="1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}= G</a:t>
            </a:r>
            <a:endParaRPr lang="en-US" sz="1400" i="1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 C := 0</a:t>
            </a:r>
          </a:p>
          <a:p>
            <a:pPr>
              <a:buNone/>
            </a:pPr>
            <a:r>
              <a:rPr lang="en-US" sz="1400" i="1" dirty="0"/>
              <a:t>  </a:t>
            </a:r>
            <a:r>
              <a:rPr lang="en-US" sz="1400" dirty="0"/>
              <a:t>repeat // importance sampling</a:t>
            </a:r>
          </a:p>
          <a:p>
            <a:pPr>
              <a:buNone/>
            </a:pPr>
            <a:r>
              <a:rPr lang="en-US" sz="1400" i="1" dirty="0"/>
              <a:t>	Choose a random </a:t>
            </a:r>
            <a:r>
              <a:rPr lang="en-US" sz="1400" i="1" dirty="0" err="1"/>
              <a:t>disjunct</a:t>
            </a:r>
            <a:r>
              <a:rPr lang="en-US" sz="1400" i="1" dirty="0"/>
              <a:t>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z-Cyrl-AZ" sz="1400" i="1" dirty="0">
                <a:solidFill>
                  <a:schemeClr val="accent1">
                    <a:lumMod val="50000"/>
                  </a:schemeClr>
                </a:solidFill>
              </a:rPr>
              <a:t>Є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G</a:t>
            </a:r>
          </a:p>
          <a:p>
            <a:pPr>
              <a:buNone/>
            </a:pPr>
            <a:r>
              <a:rPr lang="en-US" sz="1400" i="1" dirty="0"/>
              <a:t>	Choose a random truth assignment </a:t>
            </a:r>
            <a:r>
              <a:rPr lang="en-US" sz="1400" i="1" dirty="0" err="1"/>
              <a:t>s.t.</a:t>
            </a:r>
            <a:r>
              <a:rPr lang="en-US" sz="1400" i="1" dirty="0"/>
              <a:t>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= true</a:t>
            </a:r>
          </a:p>
          <a:p>
            <a:pPr>
              <a:buNone/>
            </a:pPr>
            <a:r>
              <a:rPr lang="en-US" sz="1400" i="1" dirty="0"/>
              <a:t>	</a:t>
            </a:r>
            <a:r>
              <a:rPr lang="en-US" sz="1400" dirty="0"/>
              <a:t>if </a:t>
            </a:r>
            <a:r>
              <a:rPr lang="en-US" sz="1400" dirty="0" err="1"/>
              <a:t>forall</a:t>
            </a:r>
            <a:r>
              <a:rPr lang="en-US" sz="1400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j &lt;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/>
              <a:t>it holds that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400" i="1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= false </a:t>
            </a:r>
            <a:r>
              <a:rPr lang="en-US" sz="1400" dirty="0"/>
              <a:t>then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 := C + 1</a:t>
            </a:r>
          </a:p>
          <a:p>
            <a:pPr>
              <a:buNone/>
            </a:pPr>
            <a:r>
              <a:rPr lang="en-US" sz="1400" i="1" dirty="0"/>
              <a:t>  </a:t>
            </a:r>
            <a:r>
              <a:rPr lang="en-US" sz="1400" dirty="0"/>
              <a:t>until</a:t>
            </a:r>
            <a:r>
              <a:rPr lang="en-US" sz="1400" i="1" dirty="0"/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N times</a:t>
            </a:r>
          </a:p>
          <a:p>
            <a:pPr>
              <a:buNone/>
            </a:pPr>
            <a:r>
              <a:rPr lang="en-US" sz="1400" i="1" dirty="0"/>
              <a:t>  return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C/N</a:t>
            </a:r>
          </a:p>
          <a:p>
            <a:pPr>
              <a:buNone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7744" y="5302369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Richard M. Karp, Michael </a:t>
            </a:r>
            <a:r>
              <a:rPr lang="en-US" sz="1100" dirty="0" err="1">
                <a:solidFill>
                  <a:srgbClr val="1E0AFF"/>
                </a:solidFill>
              </a:rPr>
              <a:t>Luby</a:t>
            </a:r>
            <a:r>
              <a:rPr lang="en-US" sz="1100" dirty="0">
                <a:solidFill>
                  <a:srgbClr val="1E0AFF"/>
                </a:solidFill>
              </a:rPr>
              <a:t>, Monte-Carlo Algorithms for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Enumeration and Reliability Problems. FOCS: 56-64, </a:t>
            </a:r>
            <a:r>
              <a:rPr lang="en-US" sz="1100" b="1" dirty="0">
                <a:solidFill>
                  <a:srgbClr val="FF0000"/>
                </a:solidFill>
              </a:rPr>
              <a:t>1983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Paul </a:t>
            </a:r>
            <a:r>
              <a:rPr lang="en-US" sz="1100" dirty="0" err="1">
                <a:solidFill>
                  <a:srgbClr val="170BFF"/>
                </a:solidFill>
              </a:rPr>
              <a:t>Dagum</a:t>
            </a:r>
            <a:r>
              <a:rPr lang="en-US" sz="1100" dirty="0">
                <a:solidFill>
                  <a:srgbClr val="170BFF"/>
                </a:solidFill>
              </a:rPr>
              <a:t>, Richard M. Karp, Michael </a:t>
            </a:r>
            <a:r>
              <a:rPr lang="en-US" sz="1100" dirty="0" err="1">
                <a:solidFill>
                  <a:srgbClr val="170BFF"/>
                </a:solidFill>
              </a:rPr>
              <a:t>Luby</a:t>
            </a:r>
            <a:r>
              <a:rPr lang="en-US" sz="1100" dirty="0">
                <a:solidFill>
                  <a:srgbClr val="170BFF"/>
                </a:solidFill>
              </a:rPr>
              <a:t>, Sheldon M. Ross: An Optimal Algorithm for Monte Carlo Estimation. SIAM J. </a:t>
            </a:r>
            <a:r>
              <a:rPr lang="en-US" sz="1100" dirty="0" err="1">
                <a:solidFill>
                  <a:srgbClr val="170BFF"/>
                </a:solidFill>
              </a:rPr>
              <a:t>Comput</a:t>
            </a:r>
            <a:r>
              <a:rPr lang="en-US" sz="1100" dirty="0">
                <a:solidFill>
                  <a:srgbClr val="170BFF"/>
                </a:solidFill>
              </a:rPr>
              <a:t>. 29(5): 1484-1496, </a:t>
            </a:r>
            <a:r>
              <a:rPr lang="en-US" sz="1100" b="1" dirty="0">
                <a:solidFill>
                  <a:srgbClr val="FF0000"/>
                </a:solidFill>
              </a:rPr>
              <a:t>2000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2422" y="4782380"/>
            <a:ext cx="1976301" cy="422650"/>
            <a:chOff x="2762656" y="4439738"/>
            <a:chExt cx="1976301" cy="4226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656" y="4439738"/>
              <a:ext cx="297176" cy="4226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049071" y="4466397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:= Karp-</a:t>
              </a:r>
              <a:r>
                <a:rPr lang="en-US" dirty="0" err="1"/>
                <a:t>Luby</a:t>
              </a:r>
              <a:r>
                <a:rPr lang="en-US" dirty="0"/>
                <a:t>(G)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99500"/>
            <a:ext cx="212102" cy="301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81F2E9-5E22-3E49-9360-25A950EE8885}"/>
              </a:ext>
            </a:extLst>
          </p:cNvPr>
          <p:cNvSpPr/>
          <p:nvPr/>
        </p:nvSpPr>
        <p:spPr>
          <a:xfrm>
            <a:off x="2267744" y="5777397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R. M. </a:t>
            </a:r>
            <a:r>
              <a:rPr lang="de-DE" sz="1100" dirty="0" err="1">
                <a:solidFill>
                  <a:srgbClr val="170BFF"/>
                </a:solidFill>
              </a:rPr>
              <a:t>Karp</a:t>
            </a:r>
            <a:r>
              <a:rPr lang="de-DE" sz="1100" dirty="0">
                <a:solidFill>
                  <a:srgbClr val="170BFF"/>
                </a:solidFill>
              </a:rPr>
              <a:t>, M. </a:t>
            </a:r>
            <a:r>
              <a:rPr lang="de-DE" sz="1100" dirty="0" err="1">
                <a:solidFill>
                  <a:srgbClr val="170BFF"/>
                </a:solidFill>
              </a:rPr>
              <a:t>Luby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N. Madras. Monte-Carlo </a:t>
            </a:r>
            <a:r>
              <a:rPr lang="de-DE" sz="1100" dirty="0" err="1">
                <a:solidFill>
                  <a:srgbClr val="170BFF"/>
                </a:solidFill>
              </a:rPr>
              <a:t>approximation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algorithms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for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enumeration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problems</a:t>
            </a:r>
            <a:r>
              <a:rPr lang="de-DE" sz="1100" dirty="0">
                <a:solidFill>
                  <a:srgbClr val="170BFF"/>
                </a:solidFill>
              </a:rPr>
              <a:t>. J. </a:t>
            </a:r>
            <a:r>
              <a:rPr lang="de-DE" sz="1100" dirty="0" err="1">
                <a:solidFill>
                  <a:srgbClr val="170BFF"/>
                </a:solidFill>
              </a:rPr>
              <a:t>Algorithms</a:t>
            </a:r>
            <a:r>
              <a:rPr lang="de-DE" sz="1100" dirty="0">
                <a:solidFill>
                  <a:srgbClr val="170BFF"/>
                </a:solidFill>
              </a:rPr>
              <a:t> 10, 3 (September 1989), 429-448.</a:t>
            </a:r>
            <a:r>
              <a:rPr lang="de-DE" sz="1100" b="1" dirty="0">
                <a:solidFill>
                  <a:srgbClr val="FF0000"/>
                </a:solidFill>
              </a:rPr>
              <a:t> 1989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B513547-420E-5241-B7E8-F15EF2948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3883" y="1101190"/>
            <a:ext cx="4190811" cy="64633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Theorem:</a:t>
            </a:r>
            <a:r>
              <a:rPr lang="en-US" dirty="0">
                <a:latin typeface="+mn-lt"/>
              </a:rPr>
              <a:t>  If N </a:t>
            </a:r>
            <a:r>
              <a:rPr lang="en-US" dirty="0">
                <a:latin typeface="cmsy10" charset="0"/>
              </a:rPr>
              <a:t>≥</a:t>
            </a:r>
            <a:r>
              <a:rPr lang="en-US" dirty="0">
                <a:latin typeface="+mn-lt"/>
              </a:rPr>
              <a:t> (1/ </a:t>
            </a:r>
            <a:r>
              <a:rPr lang="en-US" dirty="0" err="1">
                <a:latin typeface="+mn-lt"/>
              </a:rPr>
              <a:t>Pr</a:t>
            </a:r>
            <a:r>
              <a:rPr lang="en-US" dirty="0">
                <a:latin typeface="+mn-lt"/>
              </a:rPr>
              <a:t>(G)) </a:t>
            </a:r>
            <a:r>
              <a:rPr lang="en-US" dirty="0">
                <a:latin typeface="cmsy10" charset="0"/>
              </a:rPr>
              <a:t>×</a:t>
            </a:r>
            <a:r>
              <a:rPr lang="en-US" dirty="0">
                <a:latin typeface="+mn-lt"/>
              </a:rPr>
              <a:t> (4 ln(2/</a:t>
            </a:r>
            <a:r>
              <a:rPr lang="en-US" dirty="0">
                <a:latin typeface="Symbol" charset="2"/>
              </a:rPr>
              <a:t>d</a:t>
            </a:r>
            <a:r>
              <a:rPr lang="en-US" dirty="0">
                <a:latin typeface="+mn-lt"/>
              </a:rPr>
              <a:t>)/</a:t>
            </a:r>
            <a:r>
              <a:rPr lang="en-US" dirty="0">
                <a:latin typeface="Symbol" charset="2"/>
              </a:rPr>
              <a:t>e</a:t>
            </a:r>
            <a:r>
              <a:rPr lang="en-US" baseline="30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then: Pr[ | </a:t>
            </a:r>
            <a:r>
              <a:rPr lang="en-US" dirty="0"/>
              <a:t>P/</a:t>
            </a:r>
            <a:r>
              <a:rPr lang="en-US" dirty="0" err="1">
                <a:latin typeface="+mn-lt"/>
              </a:rPr>
              <a:t>Pr</a:t>
            </a:r>
            <a:r>
              <a:rPr lang="en-US" dirty="0">
                <a:latin typeface="+mn-lt"/>
              </a:rPr>
              <a:t>(E) - 1 | &gt; </a:t>
            </a:r>
            <a:r>
              <a:rPr lang="en-US" dirty="0">
                <a:latin typeface="Symbol" charset="2"/>
              </a:rPr>
              <a:t>e</a:t>
            </a:r>
            <a:r>
              <a:rPr lang="en-US" dirty="0">
                <a:latin typeface="+mn-lt"/>
              </a:rPr>
              <a:t> ]  &lt;  </a:t>
            </a:r>
            <a:r>
              <a:rPr lang="en-US" dirty="0">
                <a:latin typeface="Symbol" charset="2"/>
              </a:rPr>
              <a:t>d</a:t>
            </a:r>
            <a:endParaRPr lang="en-US" dirty="0">
              <a:latin typeface="+mn-lt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AD3477C0-9F06-5B49-A3A5-8896EAF1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677" y="2225665"/>
            <a:ext cx="2123323" cy="761706"/>
          </a:xfrm>
          <a:prstGeom prst="wedgeEllipseCallout">
            <a:avLst>
              <a:gd name="adj1" fmla="val -30574"/>
              <a:gd name="adj2" fmla="val -10250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N may be very big for small </a:t>
            </a:r>
            <a:r>
              <a:rPr lang="en-US" sz="1400" b="1" dirty="0" err="1">
                <a:latin typeface="+mn-lt"/>
              </a:rPr>
              <a:t>Pr</a:t>
            </a:r>
            <a:r>
              <a:rPr lang="en-US" sz="1400" b="1" dirty="0">
                <a:latin typeface="+mn-lt"/>
              </a:rPr>
              <a:t>(E)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8C85400C-B5D3-D342-83E7-084604DFE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947" y="3155541"/>
            <a:ext cx="1952297" cy="71508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Works for any 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(but </a:t>
            </a:r>
            <a:r>
              <a:rPr lang="en-US" u="sng" dirty="0">
                <a:latin typeface="+mn-lt"/>
              </a:rPr>
              <a:t>not</a:t>
            </a:r>
            <a:r>
              <a:rPr lang="en-US" dirty="0">
                <a:latin typeface="+mn-lt"/>
              </a:rPr>
              <a:t> in PTIME)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4BC17401-FE46-294A-83A0-2CB84BDE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433" y="5361713"/>
            <a:ext cx="1770244" cy="715089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Works in PTIME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for G in DNF.</a:t>
            </a:r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C2B3ABBF-9C8F-5543-B54C-AE0BF700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38" y="3985943"/>
            <a:ext cx="2244650" cy="519351"/>
          </a:xfrm>
          <a:prstGeom prst="wedgeEllipseCallout">
            <a:avLst>
              <a:gd name="adj1" fmla="val -78902"/>
              <a:gd name="adj2" fmla="val 9441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This is better!</a:t>
            </a:r>
          </a:p>
        </p:txBody>
      </p:sp>
    </p:spTree>
    <p:extLst>
      <p:ext uri="{BB962C8B-B14F-4D97-AF65-F5344CB8AC3E}">
        <p14:creationId xmlns:p14="http://schemas.microsoft.com/office/powerpoint/2010/main" val="35282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1841-D640-3445-A573-58BE2B7CD07B}" type="slidenum">
              <a:rPr lang="it-IT" altLang="en-US"/>
              <a:pPr/>
              <a:t>113</a:t>
            </a:fld>
            <a:endParaRPr lang="it-IT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3668" y="3429000"/>
            <a:ext cx="489644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de-DE" altLang="x-none" sz="2000" dirty="0"/>
              <a:t>Die Simulation reduziert die Unsicherheit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9743" y="3431206"/>
            <a:ext cx="4903152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altLang="x-none" sz="2000" dirty="0"/>
              <a:t>Unsicherheit bzgl. Wahrscheinlichkeit</a:t>
            </a:r>
            <a:endParaRPr lang="de-DE" altLang="x-none" sz="2000" i="1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88640"/>
            <a:ext cx="8229600" cy="1139825"/>
          </a:xfrm>
        </p:spPr>
        <p:txBody>
          <a:bodyPr/>
          <a:lstStyle/>
          <a:p>
            <a:r>
              <a:rPr lang="de-DE" altLang="x-none" sz="3600" dirty="0" err="1"/>
              <a:t>Karp</a:t>
            </a:r>
            <a:r>
              <a:rPr lang="de-DE" altLang="x-none" sz="3600" dirty="0"/>
              <a:t>-</a:t>
            </a:r>
            <a:r>
              <a:rPr lang="de-DE" altLang="x-none" sz="3600" dirty="0" err="1"/>
              <a:t>Luby</a:t>
            </a:r>
            <a:r>
              <a:rPr lang="de-DE" altLang="x-none" sz="3600" dirty="0"/>
              <a:t>-Madras</a:t>
            </a:r>
          </a:p>
        </p:txBody>
      </p:sp>
      <p:graphicFrame>
        <p:nvGraphicFramePr>
          <p:cNvPr id="98324" name="Object 20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3492922" y="4076700"/>
          <a:ext cx="43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Equation" r:id="rId3" imgW="215640" imgH="203040" progId="Equation.3">
                  <p:embed/>
                </p:oleObj>
              </mc:Choice>
              <mc:Fallback>
                <p:oleObj name="Equation" r:id="rId3" imgW="215640" imgH="203040" progId="Equation.3">
                  <p:embed/>
                  <p:pic>
                    <p:nvPicPr>
                      <p:cNvPr id="983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922" y="4076700"/>
                        <a:ext cx="431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4645447" y="40767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Equation" r:id="rId5" imgW="203040" imgH="203040" progId="Equation.3">
                  <p:embed/>
                </p:oleObj>
              </mc:Choice>
              <mc:Fallback>
                <p:oleObj name="Equation" r:id="rId5" imgW="203040" imgH="203040" progId="Equation.3">
                  <p:embed/>
                  <p:pic>
                    <p:nvPicPr>
                      <p:cNvPr id="9832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447" y="4076700"/>
                        <a:ext cx="406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5400000">
            <a:off x="1506166" y="5314156"/>
            <a:ext cx="838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6077372" y="531177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9672" y="44370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0.0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58335" y="443706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x-none" sz="2400"/>
              <a:t>1.0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1924472" y="5200650"/>
            <a:ext cx="4572000" cy="2286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endParaRPr lang="x-none" altLang="x-none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4789910" y="4565650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3637385" y="4583113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Nach N Simulationen garantiert: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5425" y="2283464"/>
            <a:ext cx="4208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170BFF"/>
                </a:solidFill>
              </a:rPr>
              <a:t>Konfidenzintervall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" y="2229681"/>
            <a:ext cx="4608355" cy="8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21" grpId="0" animBg="1"/>
      <p:bldP spid="21" grpId="1" animBg="1"/>
      <p:bldP spid="17" grpId="0"/>
      <p:bldP spid="18" grpId="0"/>
      <p:bldP spid="19" grpId="0" animBg="1"/>
      <p:bldP spid="19" grpId="1" animBg="1"/>
      <p:bldP spid="98322" grpId="0" animBg="1"/>
      <p:bldP spid="9832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83B086-EEDB-4704-8473-6C12C1BF5BB6}" type="slidenum">
              <a:rPr lang="en-US"/>
              <a:pPr/>
              <a:t>114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8686800" cy="3886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Anfrage</a:t>
            </a:r>
            <a:r>
              <a:rPr lang="en-US" sz="2400" dirty="0"/>
              <a:t>: </a:t>
            </a:r>
            <a:r>
              <a:rPr lang="en-US" sz="2400" dirty="0" err="1"/>
              <a:t>Finde</a:t>
            </a:r>
            <a:r>
              <a:rPr lang="en-US" sz="2400" dirty="0"/>
              <a:t> Top-k </a:t>
            </a:r>
            <a:r>
              <a:rPr lang="en-US" sz="2400" dirty="0" err="1"/>
              <a:t>Regisseure</a:t>
            </a:r>
            <a:r>
              <a:rPr lang="en-US" sz="2400" dirty="0"/>
              <a:t> von </a:t>
            </a:r>
            <a:br>
              <a:rPr lang="en-US" sz="2400" dirty="0"/>
            </a:br>
            <a:r>
              <a:rPr lang="en-US" sz="2400" dirty="0" err="1"/>
              <a:t>guten</a:t>
            </a:r>
            <a:r>
              <a:rPr lang="en-US" sz="2400" dirty="0"/>
              <a:t> </a:t>
            </a:r>
            <a:r>
              <a:rPr lang="en-US" sz="2400" dirty="0" err="1"/>
              <a:t>Filmen</a:t>
            </a:r>
            <a:r>
              <a:rPr lang="en-US" sz="2400" dirty="0"/>
              <a:t> (Score ≥ 4)</a:t>
            </a:r>
            <a:br>
              <a:rPr lang="en-US" sz="2400" dirty="0"/>
            </a:br>
            <a:r>
              <a:rPr lang="en-US" sz="2400" dirty="0"/>
              <a:t>NB: </a:t>
            </a:r>
            <a:r>
              <a:rPr lang="en-US" sz="2400" dirty="0">
                <a:solidFill>
                  <a:srgbClr val="170BFF"/>
                </a:solidFill>
              </a:rPr>
              <a:t>Ranking </a:t>
            </a:r>
            <a:r>
              <a:rPr lang="en-US" sz="2400" dirty="0" err="1">
                <a:solidFill>
                  <a:srgbClr val="170BFF"/>
                </a:solidFill>
              </a:rPr>
              <a:t>nach</a:t>
            </a:r>
            <a:r>
              <a:rPr lang="en-US" sz="2400" dirty="0">
                <a:solidFill>
                  <a:srgbClr val="170BFF"/>
                </a:solidFill>
              </a:rPr>
              <a:t> P-</a:t>
            </a:r>
            <a:r>
              <a:rPr lang="en-US" sz="2400" dirty="0" err="1">
                <a:solidFill>
                  <a:srgbClr val="170BFF"/>
                </a:solidFill>
              </a:rPr>
              <a:t>Werten</a:t>
            </a:r>
            <a:endParaRPr lang="en-US" sz="2400" dirty="0">
              <a:solidFill>
                <a:srgbClr val="170BFF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err="1">
                <a:solidFill>
                  <a:srgbClr val="170BFF"/>
                </a:solidFill>
              </a:rPr>
              <a:t>Verfahren</a:t>
            </a:r>
            <a:r>
              <a:rPr lang="en-US" sz="2400" dirty="0"/>
              <a:t>: </a:t>
            </a:r>
            <a:r>
              <a:rPr lang="en-US" sz="2400" dirty="0" err="1"/>
              <a:t>Simuliere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jeden</a:t>
            </a:r>
            <a:r>
              <a:rPr lang="en-US" sz="2400" dirty="0"/>
              <a:t> </a:t>
            </a:r>
            <a:r>
              <a:rPr lang="en-US" sz="2400" dirty="0" err="1"/>
              <a:t>Kandidaten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Karp-</a:t>
            </a:r>
            <a:r>
              <a:rPr lang="en-US" sz="2400" dirty="0" err="1"/>
              <a:t>Luby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bis</a:t>
            </a:r>
            <a:r>
              <a:rPr lang="en-US" sz="2400" dirty="0"/>
              <a:t> 𝜀 </a:t>
            </a:r>
            <a:r>
              <a:rPr lang="en-US" sz="2400" dirty="0" err="1"/>
              <a:t>klein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509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5081414" y="5237534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43608" y="4247728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348408" y="35619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0408" y="356192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653208" y="4476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653208" y="49335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653208" y="54669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3208" y="6000328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5208" y="44001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25208" y="539072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5208" y="48573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5208" y="59241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8" name="Line Callout 3 (Border and Accent Bar) 27"/>
          <p:cNvSpPr/>
          <p:nvPr/>
        </p:nvSpPr>
        <p:spPr bwMode="auto">
          <a:xfrm>
            <a:off x="5082208" y="3790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9" name="Line Callout 3 (Border and Accent Bar) 28"/>
          <p:cNvSpPr/>
          <p:nvPr/>
        </p:nvSpPr>
        <p:spPr bwMode="auto">
          <a:xfrm>
            <a:off x="2720008" y="53145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Line Callout 3 (Border and Accent Bar) 29"/>
          <p:cNvSpPr/>
          <p:nvPr/>
        </p:nvSpPr>
        <p:spPr bwMode="auto">
          <a:xfrm>
            <a:off x="1958008" y="43239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1" name="Line Callout 3 (Border and Accent Bar) 30"/>
          <p:cNvSpPr/>
          <p:nvPr/>
        </p:nvSpPr>
        <p:spPr bwMode="auto">
          <a:xfrm>
            <a:off x="4320208" y="4781128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80184" y="3409528"/>
            <a:ext cx="2339102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Geht</a:t>
            </a:r>
            <a:r>
              <a:rPr lang="en-US" sz="2400" dirty="0"/>
              <a:t> das </a:t>
            </a:r>
            <a:r>
              <a:rPr lang="en-US" sz="2400" dirty="0" err="1"/>
              <a:t>besser</a:t>
            </a:r>
            <a:r>
              <a:rPr lang="en-US" sz="2400" dirty="0"/>
              <a:t>?</a:t>
            </a:r>
          </a:p>
        </p:txBody>
      </p:sp>
      <p:graphicFrame>
        <p:nvGraphicFramePr>
          <p:cNvPr id="32" name="Group 114"/>
          <p:cNvGraphicFramePr>
            <a:graphicFrameLocks noGrp="1"/>
          </p:cNvGraphicFramePr>
          <p:nvPr>
            <p:extLst/>
          </p:nvPr>
        </p:nvGraphicFramePr>
        <p:xfrm>
          <a:off x="5486400" y="1268760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Christopher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Walken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Group 114"/>
          <p:cNvGraphicFramePr>
            <a:graphicFrameLocks noGrp="1"/>
          </p:cNvGraphicFramePr>
          <p:nvPr>
            <p:extLst/>
          </p:nvPr>
        </p:nvGraphicFramePr>
        <p:xfrm>
          <a:off x="5486400" y="2359164"/>
          <a:ext cx="3276600" cy="966996"/>
        </p:xfrm>
        <a:graphic>
          <a:graphicData uri="http://schemas.openxmlformats.org/drawingml/2006/table">
            <a:tbl>
              <a:tblPr/>
              <a:tblGrid>
                <a:gridCol w="106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r157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mr-I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45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833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9167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75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9" grpId="0" animBg="1"/>
      <p:bldP spid="30" grpId="0" animBg="1"/>
      <p:bldP spid="31" grpId="0" animBg="1"/>
      <p:bldP spid="15370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 err="1"/>
              <a:t>Besseres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: </a:t>
            </a:r>
            <a:r>
              <a:rPr lang="en-US" dirty="0" err="1"/>
              <a:t>Multisimulation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3886200"/>
          </a:xfrm>
        </p:spPr>
        <p:txBody>
          <a:bodyPr/>
          <a:lstStyle/>
          <a:p>
            <a:pPr eaLnBrk="1" hangingPunct="1"/>
            <a:r>
              <a:rPr lang="en-US" sz="2800" dirty="0" err="1"/>
              <a:t>Trenne</a:t>
            </a:r>
            <a:r>
              <a:rPr lang="en-US" sz="2800" dirty="0"/>
              <a:t> Top-K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wenigen</a:t>
            </a:r>
            <a:r>
              <a:rPr lang="en-US" sz="2800" dirty="0"/>
              <a:t> </a:t>
            </a:r>
            <a:r>
              <a:rPr lang="en-US" sz="2800" dirty="0" err="1"/>
              <a:t>Simulationen</a:t>
            </a:r>
            <a:endParaRPr lang="en-US" sz="2800" dirty="0"/>
          </a:p>
          <a:p>
            <a:pPr lvl="1" eaLnBrk="1" hangingPunct="1"/>
            <a:r>
              <a:rPr lang="en-US" sz="2400" dirty="0" err="1"/>
              <a:t>Betrachte</a:t>
            </a:r>
            <a:r>
              <a:rPr lang="en-US" sz="2400" dirty="0"/>
              <a:t> </a:t>
            </a:r>
            <a:r>
              <a:rPr lang="en-US" sz="2400" dirty="0" err="1"/>
              <a:t>Intervalle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Top-k-</a:t>
            </a:r>
            <a:r>
              <a:rPr lang="en-US" sz="2400" dirty="0" err="1"/>
              <a:t>Bereich</a:t>
            </a:r>
            <a:endParaRPr lang="en-US" sz="2400" dirty="0"/>
          </a:p>
          <a:p>
            <a:pPr lvl="1" eaLnBrk="1" hangingPunct="1"/>
            <a:r>
              <a:rPr lang="en-US" dirty="0"/>
              <a:t>Am </a:t>
            </a:r>
            <a:r>
              <a:rPr lang="en-US" dirty="0" err="1"/>
              <a:t>Ende</a:t>
            </a:r>
            <a:r>
              <a:rPr lang="en-US" dirty="0"/>
              <a:t>: </a:t>
            </a:r>
            <a:r>
              <a:rPr lang="en-US" dirty="0" err="1"/>
              <a:t>Intervalle</a:t>
            </a:r>
            <a:r>
              <a:rPr lang="en-US" dirty="0"/>
              <a:t> </a:t>
            </a:r>
            <a:r>
              <a:rPr lang="en-US" dirty="0" err="1"/>
              <a:t>verschränkt</a:t>
            </a:r>
            <a:endParaRPr lang="en-US" sz="2400" dirty="0"/>
          </a:p>
          <a:p>
            <a:pPr eaLnBrk="1" hangingPunct="1"/>
            <a:r>
              <a:rPr lang="en-US" sz="2800" dirty="0" err="1"/>
              <a:t>Vergleich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imaginärem</a:t>
            </a:r>
            <a:r>
              <a:rPr lang="en-US" sz="2800" dirty="0"/>
              <a:t> </a:t>
            </a:r>
            <a:r>
              <a:rPr lang="en-US" sz="2800" dirty="0" err="1"/>
              <a:t>Verfahren</a:t>
            </a:r>
            <a:r>
              <a:rPr lang="en-US" sz="2800" dirty="0"/>
              <a:t> </a:t>
            </a:r>
            <a:r>
              <a:rPr lang="en-US" sz="2800" i="1" dirty="0">
                <a:latin typeface="Times" pitchFamily="18" charset="0"/>
              </a:rPr>
              <a:t>OPT</a:t>
            </a:r>
          </a:p>
          <a:p>
            <a:pPr lvl="1" eaLnBrk="1" hangingPunct="1"/>
            <a:r>
              <a:rPr lang="en-US" sz="2400" i="1" dirty="0"/>
              <a:t>OPT</a:t>
            </a:r>
            <a:r>
              <a:rPr lang="en-US" sz="2400" dirty="0"/>
              <a:t> “</a:t>
            </a:r>
            <a:r>
              <a:rPr lang="en-US" sz="2400" dirty="0" err="1"/>
              <a:t>Weiß</a:t>
            </a:r>
            <a:r>
              <a:rPr lang="en-US" sz="2400" dirty="0"/>
              <a:t>,” </a:t>
            </a:r>
            <a:r>
              <a:rPr lang="en-US" sz="2400" dirty="0" err="1"/>
              <a:t>welche</a:t>
            </a:r>
            <a:r>
              <a:rPr lang="en-US" sz="2400" dirty="0"/>
              <a:t> </a:t>
            </a:r>
            <a:r>
              <a:rPr lang="en-US" sz="2400" dirty="0" err="1"/>
              <a:t>Intervall</a:t>
            </a:r>
            <a:r>
              <a:rPr lang="en-US" sz="2400" dirty="0"/>
              <a:t> </a:t>
            </a:r>
            <a:r>
              <a:rPr lang="en-US" sz="2400" dirty="0" err="1"/>
              <a:t>betrachtet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müssen</a:t>
            </a:r>
            <a:endParaRPr lang="en-US" sz="2400" dirty="0"/>
          </a:p>
          <a:p>
            <a:pPr eaLnBrk="1" hangingPunct="1"/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>
            <a:off x="685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5257006" y="53332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219200" y="43434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524000" y="3657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3657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828800" y="4572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828800" y="50292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828800" y="55626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828800" y="6096000"/>
            <a:ext cx="4572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449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Christopher </a:t>
            </a:r>
            <a:r>
              <a:rPr lang="en-US" dirty="0" err="1"/>
              <a:t>Walken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5486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Harvey Keitel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495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Samuel L. Jackson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Bruce Willis</a:t>
            </a:r>
          </a:p>
        </p:txBody>
      </p:sp>
      <p:sp>
        <p:nvSpPr>
          <p:cNvPr id="24" name="Line Callout 3 (Border and Accent Bar) 23"/>
          <p:cNvSpPr/>
          <p:nvPr/>
        </p:nvSpPr>
        <p:spPr bwMode="auto">
          <a:xfrm>
            <a:off x="5257800" y="3886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Line Callout 3 (Border and Accent Bar) 24"/>
          <p:cNvSpPr/>
          <p:nvPr/>
        </p:nvSpPr>
        <p:spPr bwMode="auto">
          <a:xfrm>
            <a:off x="2895600" y="54102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ine Callout 3 (Border and Accent Bar) 25"/>
          <p:cNvSpPr/>
          <p:nvPr/>
        </p:nvSpPr>
        <p:spPr bwMode="auto">
          <a:xfrm>
            <a:off x="2133600" y="44196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7" name="Line Callout 3 (Border and Accent Bar) 26"/>
          <p:cNvSpPr/>
          <p:nvPr/>
        </p:nvSpPr>
        <p:spPr bwMode="auto">
          <a:xfrm>
            <a:off x="4495800" y="4876800"/>
            <a:ext cx="228600" cy="30480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46296"/>
              <a:gd name="adj8" fmla="val 1241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9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833 0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916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75 -4.4444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 -2.22222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/>
      <p:bldP spid="21" grpId="0"/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333D7C-A237-4A88-BF79-BD0CC1039DE1}" type="slidenum">
              <a:rPr lang="en-US"/>
              <a:pPr/>
              <a:t>116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5" y="260648"/>
            <a:ext cx="8569077" cy="1371600"/>
          </a:xfrm>
        </p:spPr>
        <p:txBody>
          <a:bodyPr/>
          <a:lstStyle/>
          <a:p>
            <a:pPr eaLnBrk="1" hangingPunct="1"/>
            <a:r>
              <a:rPr lang="en-US" dirty="0"/>
              <a:t>Karp-</a:t>
            </a:r>
            <a:r>
              <a:rPr lang="en-US" dirty="0" err="1"/>
              <a:t>Luby</a:t>
            </a:r>
            <a:r>
              <a:rPr lang="en-US" dirty="0"/>
              <a:t>-Madras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Einsatz</a:t>
            </a:r>
            <a:r>
              <a:rPr lang="en-US" dirty="0"/>
              <a:t>: Die </a:t>
            </a:r>
            <a:r>
              <a:rPr lang="en-US" dirty="0" err="1"/>
              <a:t>kritische</a:t>
            </a:r>
            <a:r>
              <a:rPr lang="en-US" dirty="0"/>
              <a:t> Region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315200" cy="3886200"/>
          </a:xfrm>
        </p:spPr>
        <p:txBody>
          <a:bodyPr/>
          <a:lstStyle/>
          <a:p>
            <a:pPr eaLnBrk="1" hangingPunct="1"/>
            <a:r>
              <a:rPr lang="en-US" sz="2800" dirty="0"/>
              <a:t>Die </a:t>
            </a:r>
            <a:r>
              <a:rPr lang="en-US" sz="2800" dirty="0" err="1"/>
              <a:t>kritische</a:t>
            </a:r>
            <a:r>
              <a:rPr lang="en-US" sz="2800" dirty="0"/>
              <a:t> Region </a:t>
            </a:r>
            <a:r>
              <a:rPr lang="en-US" sz="2800" dirty="0" err="1"/>
              <a:t>ist</a:t>
            </a:r>
            <a:r>
              <a:rPr lang="en-US" sz="2800" dirty="0"/>
              <a:t> das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400" dirty="0"/>
              <a:t> (k-</a:t>
            </a:r>
            <a:r>
              <a:rPr lang="en-US" sz="2400" dirty="0" err="1"/>
              <a:t>höchste</a:t>
            </a:r>
            <a:r>
              <a:rPr lang="en-US" sz="2400" dirty="0"/>
              <a:t> Min, k+1-höchste Max)</a:t>
            </a:r>
          </a:p>
          <a:p>
            <a:pPr lvl="1" eaLnBrk="1" hangingPunct="1"/>
            <a:r>
              <a:rPr lang="en-US" sz="2400" dirty="0" err="1"/>
              <a:t>Für</a:t>
            </a:r>
            <a:r>
              <a:rPr lang="en-US" sz="2400" dirty="0"/>
              <a:t> k = 2</a:t>
            </a:r>
          </a:p>
          <a:p>
            <a:pPr eaLnBrk="1" hangingPunct="1"/>
            <a:endParaRPr lang="en-US" sz="2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038600" y="38100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08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1808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478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590800" y="44196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495800" y="50292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05000" y="53340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38600" y="56388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057400" y="47244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0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36576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456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5028406" y="50284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990600" y="40386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295400" y="3352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67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38400" y="4267200"/>
            <a:ext cx="3352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343400" y="4876800"/>
            <a:ext cx="1828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51816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886200" y="5486400"/>
            <a:ext cx="1371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1905000" y="45720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5257800" y="3352800"/>
            <a:ext cx="9906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Wähle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“Double Crosser”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muss dieses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Intervall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wählen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3657600" y="3810000"/>
            <a:ext cx="2133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66EB60-6E7B-4A1A-B62F-B4A1B147B873}" type="slidenum">
              <a:rPr lang="en-US"/>
              <a:pPr/>
              <a:t>118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2</a:t>
            </a:r>
            <a:endParaRPr lang="en-US" u="sng" dirty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"Lower/Upper Crosser"? </a:t>
            </a:r>
            <a:br>
              <a:rPr lang="en-US" sz="2800" dirty="0"/>
            </a:br>
            <a:r>
              <a:rPr lang="en-US" sz="2800" dirty="0" err="1"/>
              <a:t>dann</a:t>
            </a:r>
            <a:r>
              <a:rPr lang="en-US" sz="2800" dirty="0"/>
              <a:t> </a:t>
            </a:r>
            <a:r>
              <a:rPr lang="en-US" sz="2800" dirty="0" err="1"/>
              <a:t>wähle</a:t>
            </a:r>
            <a:r>
              <a:rPr lang="en-US" sz="2800" dirty="0"/>
              <a:t> </a:t>
            </a:r>
            <a:r>
              <a:rPr lang="en-US" sz="2800"/>
              <a:t>maximales </a:t>
            </a:r>
            <a:r>
              <a:rPr lang="en-US" sz="2800" dirty="0" err="1"/>
              <a:t>Intervall</a:t>
            </a:r>
            <a:endParaRPr lang="en-US" sz="2800" dirty="0"/>
          </a:p>
          <a:p>
            <a:pPr lvl="1" eaLnBrk="1" hangingPunct="1"/>
            <a:r>
              <a:rPr lang="en-US" sz="2000" i="1" dirty="0"/>
              <a:t>OPT</a:t>
            </a:r>
            <a:r>
              <a:rPr lang="en-US" sz="2000" dirty="0"/>
              <a:t> muss das </a:t>
            </a:r>
            <a:r>
              <a:rPr lang="en-US" sz="2000" dirty="0" err="1"/>
              <a:t>auch</a:t>
            </a:r>
            <a:r>
              <a:rPr lang="en-US" sz="2000" dirty="0"/>
              <a:t> </a:t>
            </a:r>
            <a:r>
              <a:rPr lang="en-US" sz="2000" dirty="0" err="1"/>
              <a:t>machen</a:t>
            </a:r>
            <a:endParaRPr lang="en-US" sz="2000" dirty="0"/>
          </a:p>
          <a:p>
            <a:pPr lvl="1" eaLnBrk="1" hangingPunct="1"/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>
            <a:off x="685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5257006" y="5180806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19200" y="41910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524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505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8800" y="4419600"/>
            <a:ext cx="3962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86200" y="5029200"/>
            <a:ext cx="1905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57600" y="5334000"/>
            <a:ext cx="2133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2800" y="5638800"/>
            <a:ext cx="2438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514600" y="4724400"/>
            <a:ext cx="32766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667000" y="3581400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45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F9E3F3-ED11-41EC-9F1D-545AB3976E80}" type="slidenum">
              <a:rPr lang="en-US"/>
              <a:pPr/>
              <a:t>119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err="1"/>
              <a:t>Drei</a:t>
            </a:r>
            <a:r>
              <a:rPr lang="en-US" dirty="0"/>
              <a:t> </a:t>
            </a:r>
            <a:r>
              <a:rPr lang="en-US" dirty="0" err="1"/>
              <a:t>einfache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: Regel 3</a:t>
            </a:r>
            <a:endParaRPr lang="en-US" u="sng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858000" cy="1066800"/>
          </a:xfrm>
        </p:spPr>
        <p:txBody>
          <a:bodyPr/>
          <a:lstStyle/>
          <a:p>
            <a:pPr eaLnBrk="1" hangingPunct="1"/>
            <a:r>
              <a:rPr lang="en-US" sz="2800" dirty="0" err="1"/>
              <a:t>Wähle</a:t>
            </a:r>
            <a:r>
              <a:rPr lang="en-US" sz="2800" dirty="0"/>
              <a:t> Upper- und Lower-Crosser</a:t>
            </a:r>
          </a:p>
          <a:p>
            <a:pPr lvl="1" eaLnBrk="1" hangingPunct="1"/>
            <a:r>
              <a:rPr lang="en-US" sz="2400" i="1" dirty="0"/>
              <a:t>OPT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Intervall</a:t>
            </a:r>
            <a:r>
              <a:rPr lang="en-US" dirty="0"/>
              <a:t> </a:t>
            </a:r>
            <a:r>
              <a:rPr lang="en-US" dirty="0" err="1"/>
              <a:t>wählen</a:t>
            </a: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114800" y="3505200"/>
            <a:ext cx="1371600" cy="2590800"/>
          </a:xfrm>
          <a:prstGeom prst="rect">
            <a:avLst/>
          </a:prstGeom>
          <a:solidFill>
            <a:srgbClr val="FF000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685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5257800" y="4876800"/>
            <a:ext cx="228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219200" y="3886200"/>
            <a:ext cx="5410200" cy="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24000" y="3200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3200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1.0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667000" y="4114800"/>
            <a:ext cx="2819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715000" y="4724400"/>
            <a:ext cx="685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5029200"/>
            <a:ext cx="32004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14800" y="5334000"/>
            <a:ext cx="22860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33600" y="4419600"/>
            <a:ext cx="1066800" cy="228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6200000" flipH="1">
            <a:off x="2819400" y="3276601"/>
            <a:ext cx="990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6362700" y="4457700"/>
            <a:ext cx="9144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9763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1579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0247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CAF11C-761D-C949-A06F-61F7C9EE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2537350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Multisimulation</a:t>
            </a:r>
            <a:r>
              <a:rPr lang="en-US" dirty="0"/>
              <a:t> (MS)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function </a:t>
            </a:r>
            <a:r>
              <a:rPr lang="en-US" dirty="0" err="1">
                <a:solidFill>
                  <a:srgbClr val="170BFF"/>
                </a:solidFill>
              </a:rPr>
              <a:t>MS_TopK</a:t>
            </a:r>
            <a:r>
              <a:rPr lang="en-US" dirty="0"/>
              <a:t>(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{G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}, k</a:t>
            </a:r>
            <a:r>
              <a:rPr lang="en-US" dirty="0"/>
              <a:t>):</a:t>
            </a:r>
          </a:p>
          <a:p>
            <a:pPr>
              <a:buNone/>
            </a:pPr>
            <a:r>
              <a:rPr lang="en-US" dirty="0"/>
              <a:t>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b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:= . . . := [a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] = [0, 1]</a:t>
            </a:r>
          </a:p>
          <a:p>
            <a:pPr>
              <a:buNone/>
            </a:pPr>
            <a:r>
              <a:rPr lang="en-US" dirty="0"/>
              <a:t>repeat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(c, d) :=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topk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a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 topk+1(b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. . . 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T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d ≤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B := {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| b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≤ c}</a:t>
            </a:r>
          </a:p>
          <a:p>
            <a:pPr>
              <a:buNone/>
            </a:pPr>
            <a:r>
              <a:rPr lang="en-US" dirty="0"/>
              <a:t>	Case 1: choose a double crosser to simulate(T, B)</a:t>
            </a:r>
          </a:p>
          <a:p>
            <a:pPr>
              <a:buNone/>
            </a:pPr>
            <a:r>
              <a:rPr lang="en-US" dirty="0"/>
              <a:t>	Case 2: choose upper and lower crosser to simulate(T, B)</a:t>
            </a:r>
          </a:p>
          <a:p>
            <a:pPr>
              <a:buNone/>
            </a:pPr>
            <a:r>
              <a:rPr lang="en-US" dirty="0"/>
              <a:t>	Case 3: choose a maximal crosser to simulate(T, B)</a:t>
            </a:r>
          </a:p>
          <a:p>
            <a:pPr>
              <a:buNone/>
            </a:pPr>
            <a:r>
              <a:rPr lang="en-US" dirty="0"/>
              <a:t>until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 &gt; d</a:t>
            </a:r>
          </a:p>
          <a:p>
            <a:pPr>
              <a:buNone/>
            </a:pPr>
            <a:r>
              <a:rPr lang="en-US" dirty="0"/>
              <a:t>return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31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408" y="6237958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762000"/>
            <a:ext cx="8856984" cy="369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: Let us select Top 2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0" y="6172200"/>
            <a:ext cx="9144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flipH="1">
            <a:off x="609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701370" y="1600200"/>
            <a:ext cx="2743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10770" y="3429000"/>
            <a:ext cx="4648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4343400"/>
            <a:ext cx="5410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24200" y="15240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2514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3821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19600"/>
            <a:ext cx="49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48768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G5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590800" y="762000"/>
            <a:ext cx="300082" cy="5410200"/>
            <a:chOff x="2590800" y="762000"/>
            <a:chExt cx="300082" cy="5410200"/>
          </a:xfrm>
        </p:grpSpPr>
        <p:sp>
          <p:nvSpPr>
            <p:cNvPr id="33" name="TextBox 32"/>
            <p:cNvSpPr txBox="1"/>
            <p:nvPr/>
          </p:nvSpPr>
          <p:spPr>
            <a:xfrm>
              <a:off x="2590800" y="762000"/>
              <a:ext cx="300082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6200000" flipH="1">
              <a:off x="259685" y="3688685"/>
              <a:ext cx="4964670" cy="23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240294" y="762000"/>
            <a:ext cx="312906" cy="5410202"/>
            <a:chOff x="5486400" y="762000"/>
            <a:chExt cx="312906" cy="5410202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762000"/>
              <a:ext cx="312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cxnSp>
          <p:nvCxnSpPr>
            <p:cNvPr id="39" name="Straight Connector 38"/>
            <p:cNvCxnSpPr>
              <a:stCxn id="34" idx="2"/>
            </p:cNvCxnSpPr>
            <p:nvPr/>
          </p:nvCxnSpPr>
          <p:spPr>
            <a:xfrm rot="5400000">
              <a:off x="3120392" y="3649741"/>
              <a:ext cx="5040871" cy="40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rot="16200000" flipH="1">
            <a:off x="3666248" y="2479476"/>
            <a:ext cx="11668" cy="5544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72570" y="2514600"/>
            <a:ext cx="2667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14478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24384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40" name="TextBox 39"/>
          <p:cNvSpPr txBox="1"/>
          <p:nvPr/>
        </p:nvSpPr>
        <p:spPr>
          <a:xfrm flipH="1">
            <a:off x="3352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4267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44" name="TextBox 43"/>
          <p:cNvSpPr txBox="1"/>
          <p:nvPr/>
        </p:nvSpPr>
        <p:spPr>
          <a:xfrm flipH="1">
            <a:off x="5257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6172200" y="6260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7086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47" name="TextBox 46"/>
          <p:cNvSpPr txBox="1"/>
          <p:nvPr/>
        </p:nvSpPr>
        <p:spPr>
          <a:xfrm flipH="1">
            <a:off x="8001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3701370" y="43434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400800" y="34290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8" idx="2"/>
          </p:cNvCxnSpPr>
          <p:nvPr/>
        </p:nvCxnSpPr>
        <p:spPr>
          <a:xfrm rot="16200000" flipH="1">
            <a:off x="1374577" y="4727377"/>
            <a:ext cx="11668" cy="1049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86400" y="1600200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28800" y="2514600"/>
            <a:ext cx="1828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20643 -0.004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0035 0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4908 L 0.36285 -0.0425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3588 L -0.09253 0.0303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-0.00463 L 0.22309 -0.0046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0868 -0.00556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Multisimulation</a:t>
            </a:r>
            <a:r>
              <a:rPr lang="en-US" sz="3600" dirty="0"/>
              <a:t> </a:t>
            </a:r>
            <a:r>
              <a:rPr lang="en-US" sz="3600" dirty="0" err="1"/>
              <a:t>ist</a:t>
            </a:r>
            <a:r>
              <a:rPr lang="en-US" sz="3600" dirty="0"/>
              <a:t> 2-approximierend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Theorem </a:t>
            </a:r>
            <a:r>
              <a:rPr lang="en-US" sz="2800" dirty="0">
                <a:solidFill>
                  <a:srgbClr val="1E0AFF"/>
                </a:solidFill>
              </a:rPr>
              <a:t>[DS07]</a:t>
            </a:r>
            <a:r>
              <a:rPr lang="en-US" sz="2800" dirty="0"/>
              <a:t>: </a:t>
            </a:r>
            <a:r>
              <a:rPr lang="en-US" sz="2800" dirty="0" err="1"/>
              <a:t>Multisimulation</a:t>
            </a:r>
            <a:r>
              <a:rPr lang="en-US" sz="2800" dirty="0"/>
              <a:t> </a:t>
            </a:r>
            <a:r>
              <a:rPr lang="en-US" sz="2800" dirty="0" err="1"/>
              <a:t>führt</a:t>
            </a:r>
            <a:r>
              <a:rPr lang="en-US" sz="2800" dirty="0"/>
              <a:t> </a:t>
            </a:r>
            <a:r>
              <a:rPr lang="en-US" sz="2800" dirty="0" err="1"/>
              <a:t>höchstens</a:t>
            </a:r>
            <a:r>
              <a:rPr lang="en-US" sz="2800" dirty="0"/>
              <a:t> </a:t>
            </a:r>
            <a:r>
              <a:rPr lang="en-US" sz="2800" dirty="0" err="1"/>
              <a:t>zweimal</a:t>
            </a:r>
            <a:r>
              <a:rPr lang="en-US" sz="2800" dirty="0"/>
              <a:t> </a:t>
            </a:r>
            <a:r>
              <a:rPr lang="en-US" sz="2800" dirty="0" err="1"/>
              <a:t>soviele</a:t>
            </a:r>
            <a:r>
              <a:rPr lang="en-US" sz="2800" dirty="0"/>
              <a:t> </a:t>
            </a:r>
            <a:r>
              <a:rPr lang="en-US" sz="2800" dirty="0" err="1"/>
              <a:t>Simulationen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OPT</a:t>
            </a:r>
            <a:endParaRPr lang="en-US" sz="2800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Und: </a:t>
            </a:r>
            <a:r>
              <a:rPr lang="en-US" sz="2400" dirty="0" err="1"/>
              <a:t>kein</a:t>
            </a:r>
            <a:r>
              <a:rPr lang="en-US" sz="2400" dirty="0"/>
              <a:t> </a:t>
            </a:r>
            <a:r>
              <a:rPr lang="en-US" sz="2400" dirty="0" err="1"/>
              <a:t>deterministischer</a:t>
            </a:r>
            <a:r>
              <a:rPr lang="en-US" sz="2400" dirty="0"/>
              <a:t> </a:t>
            </a:r>
            <a:r>
              <a:rPr lang="en-US" sz="2400" dirty="0" err="1"/>
              <a:t>Algorithmus</a:t>
            </a:r>
            <a:r>
              <a:rPr lang="en-US" sz="2400" dirty="0"/>
              <a:t> </a:t>
            </a:r>
            <a:r>
              <a:rPr lang="en-US" sz="2400" dirty="0" err="1"/>
              <a:t>kann</a:t>
            </a:r>
            <a:r>
              <a:rPr lang="en-US" sz="2400" dirty="0"/>
              <a:t> auf </a:t>
            </a:r>
            <a:r>
              <a:rPr lang="en-US" sz="2400" dirty="0" err="1"/>
              <a:t>beliebigen</a:t>
            </a:r>
            <a:r>
              <a:rPr lang="en-US" sz="2400" dirty="0"/>
              <a:t> </a:t>
            </a:r>
            <a:r>
              <a:rPr lang="en-US" sz="2400" dirty="0" err="1"/>
              <a:t>Probleminstanzen</a:t>
            </a:r>
            <a:r>
              <a:rPr lang="en-US" sz="2400" dirty="0"/>
              <a:t> </a:t>
            </a:r>
            <a:r>
              <a:rPr lang="en-US" sz="2400" dirty="0" err="1"/>
              <a:t>besser</a:t>
            </a:r>
            <a:r>
              <a:rPr lang="en-US" sz="2400" dirty="0"/>
              <a:t> </a:t>
            </a:r>
            <a:r>
              <a:rPr lang="en-US" sz="2400" dirty="0" err="1"/>
              <a:t>arbeiten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Varianten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Top-k-</a:t>
            </a:r>
            <a:r>
              <a:rPr lang="en-US" sz="2400" dirty="0" err="1"/>
              <a:t>Menge</a:t>
            </a:r>
            <a:r>
              <a:rPr lang="en-US" sz="2400" dirty="0"/>
              <a:t> (</a:t>
            </a:r>
            <a:r>
              <a:rPr lang="en-US" sz="2400" dirty="0" err="1"/>
              <a:t>gezeigt</a:t>
            </a:r>
            <a:r>
              <a:rPr lang="en-US" sz="2400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Anytime (</a:t>
            </a:r>
            <a:r>
              <a:rPr lang="en-US" sz="2400" dirty="0" err="1"/>
              <a:t>produziere</a:t>
            </a:r>
            <a:r>
              <a:rPr lang="en-US" sz="2400" dirty="0"/>
              <a:t> von 1 </a:t>
            </a:r>
            <a:r>
              <a:rPr lang="en-US" sz="2400" dirty="0" err="1"/>
              <a:t>bis</a:t>
            </a:r>
            <a:r>
              <a:rPr lang="en-US" sz="2400" dirty="0"/>
              <a:t> 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Rang (</a:t>
            </a:r>
            <a:r>
              <a:rPr lang="en-US" sz="2400" dirty="0" err="1"/>
              <a:t>produziere</a:t>
            </a:r>
            <a:r>
              <a:rPr lang="en-US" sz="2400" dirty="0"/>
              <a:t> top-k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Alle</a:t>
            </a:r>
            <a:r>
              <a:rPr lang="en-US" sz="2400" dirty="0"/>
              <a:t> (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Intervalle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Rang </a:t>
            </a:r>
            <a:r>
              <a:rPr lang="en-US" sz="2400" dirty="0" err="1"/>
              <a:t>sortiert</a:t>
            </a:r>
            <a:r>
              <a:rPr lang="en-US" sz="2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97113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>
                <a:solidFill>
                  <a:srgbClr val="170BFF"/>
                </a:solidFill>
                <a:latin typeface="+mn-lt"/>
              </a:rPr>
              <a:t>Nilesh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 Dalvi and Dan </a:t>
            </a:r>
            <a:r>
              <a:rPr lang="en-US" sz="1100" dirty="0" err="1">
                <a:solidFill>
                  <a:srgbClr val="170BFF"/>
                </a:solidFill>
                <a:latin typeface="+mn-lt"/>
              </a:rPr>
              <a:t>Suciu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. 2007. Efficient query evaluation on probabilistic databases. </a:t>
            </a:r>
            <a:r>
              <a:rPr lang="en-US" sz="1100" i="1" dirty="0">
                <a:solidFill>
                  <a:srgbClr val="170BFF"/>
                </a:solidFill>
                <a:latin typeface="+mn-lt"/>
              </a:rPr>
              <a:t>The VLDB Journal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 16, 4, 523-544, </a:t>
            </a:r>
            <a:r>
              <a:rPr lang="en-US" sz="1100" b="1" dirty="0">
                <a:solidFill>
                  <a:srgbClr val="FF0000"/>
                </a:solidFill>
              </a:rPr>
              <a:t>2007</a:t>
            </a:r>
            <a:r>
              <a:rPr lang="en-US" sz="1100" dirty="0">
                <a:solidFill>
                  <a:srgbClr val="170BFF"/>
                </a:solidFill>
                <a:latin typeface="+mn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/>
              <a:t>Experimente</a:t>
            </a:r>
            <a:r>
              <a:rPr lang="en-US" sz="3600" dirty="0"/>
              <a:t>: </a:t>
            </a:r>
            <a:r>
              <a:rPr lang="en-US" sz="3600" dirty="0" err="1"/>
              <a:t>Unsichere</a:t>
            </a:r>
            <a:r>
              <a:rPr lang="en-US" sz="3600" dirty="0"/>
              <a:t> </a:t>
            </a:r>
            <a:r>
              <a:rPr lang="en-US" sz="3600" dirty="0" err="1"/>
              <a:t>Tupel</a:t>
            </a:r>
            <a:endParaRPr lang="en-US" sz="3600" dirty="0"/>
          </a:p>
        </p:txBody>
      </p:sp>
      <p:pic>
        <p:nvPicPr>
          <p:cNvPr id="23558" name="Picture 4" descr="app_dia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43000" y="2743200"/>
            <a:ext cx="6653213" cy="3556000"/>
          </a:xfrm>
          <a:noFill/>
        </p:spPr>
      </p:pic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590800" y="1828800"/>
          <a:ext cx="3276600" cy="180340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StringMatch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6,758k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DirectorMatch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117" name="Group 85"/>
          <p:cNvGraphicFramePr>
            <a:graphicFrameLocks noGrp="1"/>
          </p:cNvGraphicFramePr>
          <p:nvPr/>
        </p:nvGraphicFramePr>
        <p:xfrm>
          <a:off x="381000" y="4216400"/>
          <a:ext cx="2590800" cy="889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Tuples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00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r>
              <a:rPr lang="en-US" dirty="0"/>
              <a:t> [</a:t>
            </a:r>
            <a:r>
              <a:rPr lang="en-US" b="1" dirty="0"/>
              <a:t>N(</a:t>
            </a:r>
            <a:r>
              <a:rPr lang="en-US" b="1" dirty="0" err="1"/>
              <a:t>aiv</a:t>
            </a:r>
            <a:r>
              <a:rPr lang="en-US" b="1" dirty="0"/>
              <a:t>), MS, and S(</a:t>
            </a:r>
            <a:r>
              <a:rPr lang="en-US" b="1" dirty="0" err="1"/>
              <a:t>afe</a:t>
            </a:r>
            <a:r>
              <a:rPr lang="en-US" b="1" dirty="0"/>
              <a:t>) P(</a:t>
            </a:r>
            <a:r>
              <a:rPr lang="en-US" b="1" dirty="0" err="1"/>
              <a:t>lan</a:t>
            </a:r>
            <a:r>
              <a:rPr lang="en-US" b="1" dirty="0"/>
              <a:t>)] </a:t>
            </a:r>
            <a:br>
              <a:rPr lang="en-US" dirty="0"/>
            </a:br>
            <a:endParaRPr lang="en-US" dirty="0"/>
          </a:p>
        </p:txBody>
      </p:sp>
      <p:pic>
        <p:nvPicPr>
          <p:cNvPr id="2458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1520" y="1081025"/>
            <a:ext cx="8382000" cy="5508625"/>
          </a:xfrm>
          <a:noFill/>
        </p:spPr>
      </p:pic>
    </p:spTree>
    <p:extLst>
      <p:ext uri="{BB962C8B-B14F-4D97-AF65-F5344CB8AC3E}">
        <p14:creationId xmlns:p14="http://schemas.microsoft.com/office/powerpoint/2010/main" val="24568976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5BDF5C-F406-480E-8C97-A0018BCAA731}" type="slidenum">
              <a:rPr lang="en-US"/>
              <a:pPr/>
              <a:t>125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5606" name="Picture 11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32766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3276600" y="2743200"/>
            <a:ext cx="55626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years in which Anthony Hopkins was in a highly rated movie” </a:t>
            </a:r>
            <a:r>
              <a:rPr lang="en-US" sz="2800" b="1" i="1" u="sng"/>
              <a:t>(SS)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20.4, Max 63)</a:t>
            </a:r>
          </a:p>
        </p:txBody>
      </p:sp>
    </p:spTree>
    <p:extLst>
      <p:ext uri="{BB962C8B-B14F-4D97-AF65-F5344CB8AC3E}">
        <p14:creationId xmlns:p14="http://schemas.microsoft.com/office/powerpoint/2010/main" val="23373541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6AB362-A600-4E51-9070-CEE1AD5E36EF}" type="slidenum">
              <a:rPr lang="en-US"/>
              <a:pPr/>
              <a:t>126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6630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4114800" cy="34778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/>
              <a:t>“Find all directors who have a highly rated drama but low rated comedy” </a:t>
            </a:r>
            <a:r>
              <a:rPr lang="en-US" sz="2800" b="1" i="1" u="sng" dirty="0"/>
              <a:t>(LL)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/>
              <a:t>L</a:t>
            </a:r>
            <a:r>
              <a:rPr lang="en-US" sz="2400" i="1" dirty="0"/>
              <a:t>arge #</a:t>
            </a:r>
            <a:r>
              <a:rPr lang="en-US" sz="2400" i="1" dirty="0" err="1"/>
              <a:t>Tuples</a:t>
            </a:r>
            <a:r>
              <a:rPr lang="en-US" sz="2400" i="1" dirty="0"/>
              <a:t> Output (1415)</a:t>
            </a:r>
          </a:p>
          <a:p>
            <a:pPr>
              <a:spcBef>
                <a:spcPct val="50000"/>
              </a:spcBef>
            </a:pPr>
            <a:r>
              <a:rPr lang="en-US" sz="2400" b="1" i="1" u="sng" dirty="0"/>
              <a:t>L</a:t>
            </a:r>
            <a:r>
              <a:rPr lang="en-US" sz="2400" i="1" dirty="0"/>
              <a:t>arge DNFs per Output </a:t>
            </a:r>
          </a:p>
          <a:p>
            <a:pPr>
              <a:spcBef>
                <a:spcPct val="50000"/>
              </a:spcBef>
            </a:pPr>
            <a:r>
              <a:rPr lang="en-US" sz="2400" i="1" dirty="0"/>
              <a:t>(Avg. 234.8, Max. 9088)</a:t>
            </a:r>
          </a:p>
        </p:txBody>
      </p:sp>
    </p:spTree>
    <p:extLst>
      <p:ext uri="{BB962C8B-B14F-4D97-AF65-F5344CB8AC3E}">
        <p14:creationId xmlns:p14="http://schemas.microsoft.com/office/powerpoint/2010/main" val="22616365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ED3A399-C66D-4519-A727-33319F56892B}" type="slidenum">
              <a:rPr lang="en-US"/>
              <a:pPr/>
              <a:t>127</a:t>
            </a:fld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8678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648200" y="1905000"/>
            <a:ext cx="44196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810000" y="823913"/>
            <a:ext cx="5334000" cy="351948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actors in Pulp Fiction who appeared in two very bad movies in the five years before appearing in Pulp Fiction” </a:t>
            </a:r>
            <a:r>
              <a:rPr lang="en-US" sz="2800" b="1" i="1" u="sng"/>
              <a:t>(SL)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S</a:t>
            </a:r>
            <a:r>
              <a:rPr lang="en-US" sz="2400" i="1"/>
              <a:t>mall Number of Tuples Output (33)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DNFs per Output 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(Avg. 117.7,Max 685)</a:t>
            </a:r>
          </a:p>
        </p:txBody>
      </p:sp>
    </p:spTree>
    <p:extLst>
      <p:ext uri="{BB962C8B-B14F-4D97-AF65-F5344CB8AC3E}">
        <p14:creationId xmlns:p14="http://schemas.microsoft.com/office/powerpoint/2010/main" val="26908677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2D17D9-41D0-4CD1-A21F-5823767DA924}" type="slidenum">
              <a:rPr lang="en-US"/>
              <a:pPr/>
              <a:t>128</a:t>
            </a:fld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Laufzeiten</a:t>
            </a:r>
            <a:endParaRPr lang="en-US" dirty="0"/>
          </a:p>
        </p:txBody>
      </p:sp>
      <p:pic>
        <p:nvPicPr>
          <p:cNvPr id="29702" name="Picture 3" descr="Running_Tim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9375"/>
            <a:ext cx="8382000" cy="5508625"/>
          </a:xfrm>
          <a:noFill/>
        </p:spPr>
      </p:pic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019800" y="1905000"/>
            <a:ext cx="3048000" cy="457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76200" y="1524000"/>
            <a:ext cx="4267200" cy="30924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“Find all directors in the 80s who had a highly rated movie” </a:t>
            </a:r>
            <a:r>
              <a:rPr lang="en-US" sz="2800" b="1" i="1" u="sng"/>
              <a:t>(LS)</a:t>
            </a:r>
          </a:p>
          <a:p>
            <a:pPr>
              <a:spcBef>
                <a:spcPct val="50000"/>
              </a:spcBef>
            </a:pPr>
            <a:r>
              <a:rPr lang="en-US" sz="2400" b="1" i="1" u="sng"/>
              <a:t>L</a:t>
            </a:r>
            <a:r>
              <a:rPr lang="en-US" sz="2400" i="1"/>
              <a:t>arge #Tuples Output (3259)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</a:t>
            </a:r>
            <a:r>
              <a:rPr lang="en-US" sz="2400" i="1"/>
              <a:t>mall DNFs per Output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 (Avg 3.03, Max 30)</a:t>
            </a:r>
          </a:p>
        </p:txBody>
      </p:sp>
    </p:spTree>
    <p:extLst>
      <p:ext uri="{BB962C8B-B14F-4D97-AF65-F5344CB8AC3E}">
        <p14:creationId xmlns:p14="http://schemas.microsoft.com/office/powerpoint/2010/main" val="26127950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61" idx="2"/>
            <a:endCxn id="69" idx="0"/>
          </p:cNvCxnSpPr>
          <p:nvPr/>
        </p:nvCxnSpPr>
        <p:spPr>
          <a:xfrm flipH="1">
            <a:off x="1079612" y="1556792"/>
            <a:ext cx="1080120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Top-</a:t>
            </a:r>
            <a:r>
              <a:rPr lang="en-US" sz="2400" i="1" dirty="0"/>
              <a:t>k</a:t>
            </a:r>
            <a:r>
              <a:rPr lang="en-US" sz="2400" dirty="0"/>
              <a:t> Ranking by Marginal Probabilities: First-Order Lineage </a:t>
            </a:r>
          </a:p>
        </p:txBody>
      </p:sp>
      <p:cxnSp>
        <p:nvCxnSpPr>
          <p:cNvPr id="45" name="Straight Connector 44"/>
          <p:cNvCxnSpPr>
            <a:stCxn id="61" idx="2"/>
            <a:endCxn id="70" idx="0"/>
          </p:cNvCxnSpPr>
          <p:nvPr/>
        </p:nvCxnSpPr>
        <p:spPr>
          <a:xfrm>
            <a:off x="2159732" y="1556792"/>
            <a:ext cx="1224136" cy="504056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3247504" y="3140968"/>
            <a:ext cx="820440" cy="45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dirty="0">
                <a:latin typeface="Arial" pitchFamily="18"/>
                <a:ea typeface="Bitstream Vera Sans" pitchFamily="2"/>
                <a:cs typeface="Bitstream Vera Sans" pitchFamily="2"/>
              </a:rPr>
              <a:t>\/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50" name="Elbow Connector 26"/>
          <p:cNvCxnSpPr>
            <a:stCxn id="49" idx="2"/>
            <a:endCxn id="60" idx="0"/>
          </p:cNvCxnSpPr>
          <p:nvPr/>
        </p:nvCxnSpPr>
        <p:spPr>
          <a:xfrm rot="16200000" flipH="1">
            <a:off x="3856688" y="3397764"/>
            <a:ext cx="480344" cy="878272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60" name="Freeform 59"/>
          <p:cNvSpPr/>
          <p:nvPr/>
        </p:nvSpPr>
        <p:spPr>
          <a:xfrm>
            <a:off x="3707904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[0.6]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5536" y="910461"/>
            <a:ext cx="3528392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Query</a:t>
            </a:r>
          </a:p>
          <a:p>
            <a:r>
              <a:rPr lang="en-US" dirty="0">
                <a:latin typeface="Consolas" pitchFamily="49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graduatedFrom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onsolas" pitchFamily="49" charset="0"/>
              </a:rPr>
              <a:t>Surajit</a:t>
            </a:r>
            <a:r>
              <a:rPr lang="en-US" b="1" dirty="0">
                <a:solidFill>
                  <a:srgbClr val="0000FF"/>
                </a:solidFill>
                <a:latin typeface="Consolas" pitchFamily="49" charset="0"/>
              </a:rPr>
              <a:t>, y)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51520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Princeton)</a:t>
            </a:r>
          </a:p>
        </p:txBody>
      </p:sp>
      <p:sp>
        <p:nvSpPr>
          <p:cNvPr id="70" name="Freeform 69"/>
          <p:cNvSpPr/>
          <p:nvPr/>
        </p:nvSpPr>
        <p:spPr>
          <a:xfrm>
            <a:off x="2555776" y="2060848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Stanford)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9512" y="2370366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93906" y="2374299"/>
            <a:ext cx="42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Q</a:t>
            </a:r>
            <a:r>
              <a:rPr lang="en-US" sz="1600" b="1" baseline="-25000" dirty="0"/>
              <a:t>2</a:t>
            </a:r>
          </a:p>
        </p:txBody>
      </p:sp>
      <p:sp>
        <p:nvSpPr>
          <p:cNvPr id="123" name="Freeform 122"/>
          <p:cNvSpPr/>
          <p:nvPr/>
        </p:nvSpPr>
        <p:spPr>
          <a:xfrm>
            <a:off x="171314" y="4077072"/>
            <a:ext cx="1736390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Princeton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)</a:t>
            </a:r>
            <a:r>
              <a:rPr lang="en-US" sz="1200" b="1" dirty="0">
                <a:solidFill>
                  <a:srgbClr val="FF0000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[0.7]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7504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5896" y="4242574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1979712" y="4077072"/>
            <a:ext cx="1656184" cy="64807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0000" tIns="45000" rIns="90000" bIns="45000" anchor="ctr" anchorCtr="0" compatLnSpc="0"/>
          <a:lstStyle/>
          <a:p>
            <a:pPr lvl="0" algn="ctr" hangingPunct="0"/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graduatedFrom</a:t>
            </a:r>
            <a:endParaRPr lang="en-US" sz="1400" b="1" dirty="0">
              <a:solidFill>
                <a:srgbClr val="0000FF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  <a:p>
            <a:pPr lvl="0" algn="ctr" hangingPunct="0"/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(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Surajit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ea typeface="Bitstream Vera Sans" pitchFamily="2"/>
                <a:cs typeface="Bitstream Vera Sans" pitchFamily="2"/>
              </a:rPr>
              <a:t>, y=Stanford)</a:t>
            </a:r>
            <a:endParaRPr lang="en-US" sz="1400" b="1" dirty="0">
              <a:solidFill>
                <a:srgbClr val="FF0000"/>
              </a:solidFill>
              <a:latin typeface="Consolas" pitchFamily="49" charset="0"/>
              <a:ea typeface="Bitstream Vera Sans" pitchFamily="2"/>
              <a:cs typeface="Bitstream Vera Sans" pitchFamily="2"/>
            </a:endParaRPr>
          </a:p>
        </p:txBody>
      </p:sp>
      <p:cxnSp>
        <p:nvCxnSpPr>
          <p:cNvPr id="131" name="Elbow Connector 26"/>
          <p:cNvCxnSpPr>
            <a:stCxn id="49" idx="2"/>
            <a:endCxn id="129" idx="0"/>
          </p:cNvCxnSpPr>
          <p:nvPr/>
        </p:nvCxnSpPr>
        <p:spPr>
          <a:xfrm rot="5400000">
            <a:off x="2992592" y="3411940"/>
            <a:ext cx="480344" cy="84992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</p:cxnSp>
      <p:cxnSp>
        <p:nvCxnSpPr>
          <p:cNvPr id="134" name="Straight Connector 133"/>
          <p:cNvCxnSpPr>
            <a:stCxn id="69" idx="2"/>
            <a:endCxn id="123" idx="0"/>
          </p:cNvCxnSpPr>
          <p:nvPr/>
        </p:nvCxnSpPr>
        <p:spPr>
          <a:xfrm flipH="1">
            <a:off x="1039509" y="2708920"/>
            <a:ext cx="40103" cy="136815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70" idx="2"/>
            <a:endCxn id="49" idx="0"/>
          </p:cNvCxnSpPr>
          <p:nvPr/>
        </p:nvCxnSpPr>
        <p:spPr>
          <a:xfrm>
            <a:off x="3383868" y="2708920"/>
            <a:ext cx="273856" cy="432048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611560" y="4725144"/>
            <a:ext cx="4464496" cy="1800200"/>
            <a:chOff x="611560" y="4725144"/>
            <a:chExt cx="4464496" cy="1800200"/>
          </a:xfrm>
        </p:grpSpPr>
        <p:sp>
          <p:nvSpPr>
            <p:cNvPr id="53" name="Freeform 52"/>
            <p:cNvSpPr/>
            <p:nvPr/>
          </p:nvSpPr>
          <p:spPr>
            <a:xfrm>
              <a:off x="2339752" y="5061472"/>
              <a:ext cx="820440" cy="45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Arial" pitchFamily="18"/>
                  <a:ea typeface="Bitstream Vera Sans" pitchFamily="2"/>
                  <a:cs typeface="Bitstream Vera Sans" pitchFamily="2"/>
                </a:rPr>
                <a:t>/\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3568" y="6021288"/>
              <a:ext cx="2016224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hasAdvisor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Surajit,Jeff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)[0.8]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807296" y="6021288"/>
              <a:ext cx="2268760" cy="50405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lvl="0" algn="ctr" hangingPunct="0"/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worksAt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  <a:p>
              <a:pPr lvl="0" algn="ctr" hangingPunct="0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(</a:t>
              </a:r>
              <a:r>
                <a:rPr lang="en-US" sz="1400" b="1" dirty="0" err="1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Jeff,Stanford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onsolas" pitchFamily="49" charset="0"/>
                  <a:ea typeface="Bitstream Vera Sans" pitchFamily="2"/>
                  <a:cs typeface="Bitstream Vera Sans" pitchFamily="2"/>
                </a:rPr>
                <a:t>)[0.9]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ea typeface="Bitstream Vera Sans" pitchFamily="2"/>
                <a:cs typeface="Bitstream Vera Sans" pitchFamily="2"/>
              </a:endParaRPr>
            </a:p>
          </p:txBody>
        </p:sp>
        <p:cxnSp>
          <p:nvCxnSpPr>
            <p:cNvPr id="57" name="Elbow Connector 26"/>
            <p:cNvCxnSpPr>
              <a:stCxn id="53" idx="2"/>
              <a:endCxn id="55" idx="0"/>
            </p:cNvCxnSpPr>
            <p:nvPr/>
          </p:nvCxnSpPr>
          <p:spPr>
            <a:xfrm rot="5400000">
              <a:off x="1968798" y="5240114"/>
              <a:ext cx="504056" cy="1058292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cxnSp>
          <p:nvCxnSpPr>
            <p:cNvPr id="58" name="Elbow Connector 26"/>
            <p:cNvCxnSpPr>
              <a:stCxn id="53" idx="2"/>
              <a:endCxn id="56" idx="0"/>
            </p:cNvCxnSpPr>
            <p:nvPr/>
          </p:nvCxnSpPr>
          <p:spPr>
            <a:xfrm rot="16200000" flipH="1">
              <a:off x="3093796" y="5173408"/>
              <a:ext cx="504056" cy="1191704"/>
            </a:xfrm>
            <a:prstGeom prst="bentConnector3">
              <a:avLst>
                <a:gd name="adj1" fmla="val 50000"/>
              </a:avLst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/>
            </a:ln>
          </p:spPr>
        </p:cxnSp>
        <p:sp>
          <p:nvSpPr>
            <p:cNvPr id="63" name="TextBox 62"/>
            <p:cNvSpPr txBox="1"/>
            <p:nvPr/>
          </p:nvSpPr>
          <p:spPr>
            <a:xfrm>
              <a:off x="61156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27690" y="59492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cxnSp>
          <p:nvCxnSpPr>
            <p:cNvPr id="143" name="Straight Connector 142"/>
            <p:cNvCxnSpPr>
              <a:stCxn id="129" idx="2"/>
              <a:endCxn id="53" idx="0"/>
            </p:cNvCxnSpPr>
            <p:nvPr/>
          </p:nvCxnSpPr>
          <p:spPr>
            <a:xfrm flipH="1">
              <a:off x="2749972" y="4725144"/>
              <a:ext cx="57832" cy="336328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/>
          <p:cNvSpPr/>
          <p:nvPr/>
        </p:nvSpPr>
        <p:spPr>
          <a:xfrm>
            <a:off x="4572000" y="4365104"/>
            <a:ext cx="4464496" cy="21602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861" y="1124744"/>
            <a:ext cx="4497635" cy="5184576"/>
          </a:xfrm>
        </p:spPr>
        <p:txBody>
          <a:bodyPr/>
          <a:lstStyle/>
          <a:p>
            <a:r>
              <a:rPr lang="en-US" sz="2400" dirty="0" err="1"/>
              <a:t>Datalog</a:t>
            </a:r>
            <a:r>
              <a:rPr lang="en-US" sz="2400" dirty="0"/>
              <a:t>/SLD resolution</a:t>
            </a:r>
          </a:p>
          <a:p>
            <a:pPr lvl="1"/>
            <a:r>
              <a:rPr lang="en-US" sz="2000" dirty="0"/>
              <a:t>Top-down grounding allows us to compute </a:t>
            </a:r>
            <a:r>
              <a:rPr lang="en-US" sz="2000" b="1" i="1" dirty="0"/>
              <a:t>lower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b="1" i="1" dirty="0"/>
              <a:t>upper bounds</a:t>
            </a:r>
            <a:r>
              <a:rPr lang="en-US" sz="2000" i="1" dirty="0"/>
              <a:t> </a:t>
            </a:r>
            <a:r>
              <a:rPr lang="en-US" sz="2000" dirty="0"/>
              <a:t>on the marginal probabilities of answer candidates before rules are fully grounded.</a:t>
            </a:r>
          </a:p>
          <a:p>
            <a:pPr lvl="1"/>
            <a:r>
              <a:rPr lang="en-US" sz="2000" dirty="0"/>
              <a:t>Subgoals may </a:t>
            </a:r>
            <a:r>
              <a:rPr lang="en-US" sz="2000" b="1" i="1" dirty="0"/>
              <a:t>represent sets of answer candidates</a:t>
            </a:r>
            <a:r>
              <a:rPr lang="en-US" sz="2000" dirty="0"/>
              <a:t>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b="1" dirty="0"/>
              <a:t>First-order lineage</a:t>
            </a:r>
            <a:r>
              <a:rPr lang="en-US" sz="2000" dirty="0"/>
              <a:t> formulas: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A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Sylfaen" pitchFamily="18" charset="0"/>
                <a:cs typeface="Arial" pitchFamily="34" charset="0"/>
              </a:rPr>
              <a:t>Φ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</a:t>
            </a:r>
            <a:r>
              <a:rPr lang="en-US" sz="1600" b="1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B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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y</a:t>
            </a:r>
            <a:r>
              <a:rPr lang="de-DE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gradFrom(Surajit,y)</a:t>
            </a:r>
          </a:p>
          <a:p>
            <a:r>
              <a:rPr lang="en-US" sz="2000" dirty="0">
                <a:cs typeface="Arial" pitchFamily="34" charset="0"/>
                <a:sym typeface="Symbol"/>
              </a:rPr>
              <a:t>Prune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entire set of answer candidates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cs typeface="Arial" pitchFamily="34" charset="0"/>
                <a:sym typeface="Symbol"/>
              </a:rPr>
              <a:t>represented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de-DE" sz="2000" dirty="0" err="1">
                <a:cs typeface="Arial" pitchFamily="34" charset="0"/>
                <a:sym typeface="Symbol"/>
              </a:rPr>
              <a:t>by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r>
              <a:rPr lang="en-US" sz="2000" dirty="0">
                <a:latin typeface="Sylfaen" pitchFamily="18" charset="0"/>
                <a:cs typeface="Arial" pitchFamily="34" charset="0"/>
              </a:rPr>
              <a:t>Φ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2000" dirty="0">
                <a:cs typeface="Arial" pitchFamily="34" charset="0"/>
                <a:sym typeface="Symbol"/>
              </a:rPr>
              <a:t> 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1800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131457" y="6602435"/>
            <a:ext cx="27347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>
                <a:solidFill>
                  <a:schemeClr val="bg1"/>
                </a:solidFill>
                <a:latin typeface="+mn-lt"/>
              </a:rPr>
              <a:t>[</a:t>
            </a:r>
            <a:r>
              <a:rPr lang="de-DE" sz="1400" dirty="0" err="1">
                <a:solidFill>
                  <a:schemeClr val="bg1"/>
                </a:solidFill>
                <a:latin typeface="+mn-lt"/>
              </a:rPr>
              <a:t>Dylla,Miliaraki,Theobald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: ICDE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de-DE" sz="1400" dirty="0">
                <a:solidFill>
                  <a:schemeClr val="bg1"/>
                </a:solidFill>
                <a:latin typeface="+mn-lt"/>
              </a:rPr>
              <a:t>13]</a:t>
            </a:r>
          </a:p>
        </p:txBody>
      </p:sp>
    </p:spTree>
    <p:extLst>
      <p:ext uri="{BB962C8B-B14F-4D97-AF65-F5344CB8AC3E}">
        <p14:creationId xmlns:p14="http://schemas.microsoft.com/office/powerpoint/2010/main" val="16312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9" grpId="0" animBg="1"/>
      <p:bldP spid="70" grpId="0" animBg="1"/>
      <p:bldP spid="71" grpId="0"/>
      <p:bldP spid="72" grpId="0"/>
      <p:bldP spid="123" grpId="0" animBg="1"/>
      <p:bldP spid="65" grpId="0"/>
      <p:bldP spid="66" grpId="0"/>
      <p:bldP spid="129" grpId="0" animBg="1"/>
      <p:bldP spid="148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7324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958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9E674D6-C444-2046-9E99-5BF7F665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769536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Shannon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9829402A-4A03-6045-B85A-161324CA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626380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+mn-lt"/>
              </a:rPr>
              <a:t>[Wikipedia]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54330D-C6A9-924B-9A7A-9D3DFA5C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860419"/>
            <a:ext cx="5152008" cy="428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B3D29-2E68-E244-A0FD-9577A313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" y="1209228"/>
            <a:ext cx="9144000" cy="4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396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2305-C91D-D345-8414-EF5B407D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Approximation: Hybride Ansätze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C7D2E-A421-3048-9AF0-B07A125FB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r>
              <a:rPr lang="de-DE" sz="2400" dirty="0"/>
              <a:t>Gegeben: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r>
              <a:rPr lang="de-DE" sz="2400" dirty="0"/>
              <a:t>Gesucht: Erwartete gewichtete Erfüllbarkeit</a:t>
            </a:r>
          </a:p>
          <a:p>
            <a:r>
              <a:rPr lang="de-DE" sz="2400" dirty="0"/>
              <a:t>Ansatz mit #DPLL oder WFOMC kann zu langsam sein</a:t>
            </a:r>
          </a:p>
          <a:p>
            <a:r>
              <a:rPr lang="de-DE" sz="2400" dirty="0"/>
              <a:t>Safe-Plan- und Shannon Expansions-Regeln auf </a:t>
            </a:r>
            <a:br>
              <a:rPr lang="de-DE" sz="2400" dirty="0"/>
            </a:br>
            <a:r>
              <a:rPr lang="de-DE" sz="2400" dirty="0"/>
              <a:t>(FO-)</a:t>
            </a:r>
            <a:r>
              <a:rPr lang="de-DE" sz="2400" dirty="0" err="1"/>
              <a:t>Lineage</a:t>
            </a:r>
            <a:r>
              <a:rPr lang="de-DE" sz="2400" dirty="0"/>
              <a:t>-Formel bis zu einem gewissen Level ausführen</a:t>
            </a:r>
          </a:p>
          <a:p>
            <a:r>
              <a:rPr lang="de-DE" sz="2400" dirty="0"/>
              <a:t>Dann </a:t>
            </a:r>
            <a:r>
              <a:rPr lang="de-DE" sz="2400" dirty="0" err="1"/>
              <a:t>Karp-Luby</a:t>
            </a:r>
            <a:r>
              <a:rPr lang="de-DE" sz="2400" dirty="0"/>
              <a:t> Monte-Carlo-Simulation zur Unsicherheitsverringerung bzgl. der </a:t>
            </a:r>
            <a:r>
              <a:rPr lang="de-DE" sz="2400" dirty="0" err="1"/>
              <a:t>Lineage</a:t>
            </a:r>
            <a:r>
              <a:rPr lang="de-DE" sz="2400" dirty="0"/>
              <a:t>-Formel</a:t>
            </a:r>
          </a:p>
          <a:p>
            <a:pPr lvl="1"/>
            <a:r>
              <a:rPr lang="de-DE" sz="2000" dirty="0"/>
              <a:t>ggf. Mittelwert aus Intervall für konkreten P-Wert nehmen</a:t>
            </a:r>
          </a:p>
          <a:p>
            <a:pPr lvl="1"/>
            <a:r>
              <a:rPr lang="de-DE" sz="2000" dirty="0">
                <a:sym typeface="Wingdings" pitchFamily="2" charset="2"/>
              </a:rPr>
              <a:t>Gute Approximation (Sättigung)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bei geringer Shannon-Expansionstiefe</a:t>
            </a:r>
          </a:p>
          <a:p>
            <a:pPr lvl="1"/>
            <a:r>
              <a:rPr lang="de-DE" sz="2000" dirty="0">
                <a:sym typeface="Wingdings" pitchFamily="2" charset="2"/>
              </a:rPr>
              <a:t>Vertretbare Rechenzeit</a:t>
            </a:r>
          </a:p>
          <a:p>
            <a:pPr lvl="1"/>
            <a:r>
              <a:rPr lang="de-DE" sz="2000" dirty="0">
                <a:sym typeface="Wingdings" pitchFamily="2" charset="2"/>
              </a:rPr>
              <a:t>In Bachelor-Arbeit von Simon </a:t>
            </a:r>
            <a:r>
              <a:rPr lang="de-DE" sz="2000" dirty="0" err="1">
                <a:sym typeface="Wingdings" pitchFamily="2" charset="2"/>
              </a:rPr>
              <a:t>Paasche</a:t>
            </a:r>
            <a:r>
              <a:rPr lang="de-DE" sz="2000" dirty="0">
                <a:sym typeface="Wingdings" pitchFamily="2" charset="2"/>
              </a:rPr>
              <a:t> in </a:t>
            </a:r>
            <a:r>
              <a:rPr lang="de-DE" sz="2000" dirty="0" err="1">
                <a:sym typeface="Wingdings" pitchFamily="2" charset="2"/>
              </a:rPr>
              <a:t>Healthcare</a:t>
            </a:r>
            <a:r>
              <a:rPr lang="de-DE" sz="2000" dirty="0">
                <a:sym typeface="Wingdings" pitchFamily="2" charset="2"/>
              </a:rPr>
              <a:t>-Szenario evaluiert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1C5C5-3745-2740-A2FC-30823FE9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D155A0-2B21-0945-BFD6-1920B1B4D624}"/>
              </a:ext>
            </a:extLst>
          </p:cNvPr>
          <p:cNvSpPr/>
          <p:nvPr/>
        </p:nvSpPr>
        <p:spPr>
          <a:xfrm>
            <a:off x="2627784" y="609227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>
                <a:solidFill>
                  <a:srgbClr val="1E0AFF"/>
                </a:solidFill>
              </a:rPr>
              <a:t>Maximilian </a:t>
            </a:r>
            <a:r>
              <a:rPr lang="de-DE" sz="1050" dirty="0" err="1">
                <a:solidFill>
                  <a:srgbClr val="1E0AFF"/>
                </a:solidFill>
              </a:rPr>
              <a:t>Dylla</a:t>
            </a:r>
            <a:r>
              <a:rPr lang="de-DE" sz="1050" dirty="0">
                <a:solidFill>
                  <a:srgbClr val="1E0AFF"/>
                </a:solidFill>
              </a:rPr>
              <a:t>, Iris </a:t>
            </a:r>
            <a:r>
              <a:rPr lang="de-DE" sz="1050" dirty="0" err="1">
                <a:solidFill>
                  <a:srgbClr val="1E0AFF"/>
                </a:solidFill>
              </a:rPr>
              <a:t>Miliaraki</a:t>
            </a:r>
            <a:r>
              <a:rPr lang="de-DE" sz="1050" dirty="0">
                <a:solidFill>
                  <a:srgbClr val="1E0AFF"/>
                </a:solidFill>
              </a:rPr>
              <a:t>, Martin Theobald:</a:t>
            </a:r>
          </a:p>
          <a:p>
            <a:r>
              <a:rPr lang="de-DE" sz="1050" dirty="0">
                <a:solidFill>
                  <a:srgbClr val="1E0AFF"/>
                </a:solidFill>
              </a:rPr>
              <a:t>A Temporal-</a:t>
            </a:r>
            <a:r>
              <a:rPr lang="de-DE" sz="1050" dirty="0" err="1">
                <a:solidFill>
                  <a:srgbClr val="1E0AFF"/>
                </a:solidFill>
              </a:rPr>
              <a:t>Probabilistic</a:t>
            </a:r>
            <a:r>
              <a:rPr lang="de-DE" sz="1050" dirty="0">
                <a:solidFill>
                  <a:srgbClr val="1E0AFF"/>
                </a:solidFill>
              </a:rPr>
              <a:t> Database Model </a:t>
            </a:r>
            <a:r>
              <a:rPr lang="de-DE" sz="1050" dirty="0" err="1">
                <a:solidFill>
                  <a:srgbClr val="1E0AFF"/>
                </a:solidFill>
              </a:rPr>
              <a:t>for</a:t>
            </a:r>
            <a:r>
              <a:rPr lang="de-DE" sz="1050" dirty="0">
                <a:solidFill>
                  <a:srgbClr val="1E0AFF"/>
                </a:solidFill>
              </a:rPr>
              <a:t> Information </a:t>
            </a:r>
            <a:r>
              <a:rPr lang="de-DE" sz="1050" dirty="0" err="1">
                <a:solidFill>
                  <a:srgbClr val="1E0AFF"/>
                </a:solidFill>
              </a:rPr>
              <a:t>Extraction</a:t>
            </a:r>
            <a:r>
              <a:rPr lang="de-DE" sz="1050" dirty="0">
                <a:solidFill>
                  <a:srgbClr val="1E0AFF"/>
                </a:solidFill>
              </a:rPr>
              <a:t>. </a:t>
            </a:r>
            <a:br>
              <a:rPr lang="de-DE" sz="1050" dirty="0">
                <a:solidFill>
                  <a:srgbClr val="1E0AFF"/>
                </a:solidFill>
              </a:rPr>
            </a:br>
            <a:r>
              <a:rPr lang="de-DE" sz="1050" dirty="0">
                <a:solidFill>
                  <a:srgbClr val="1E0AFF"/>
                </a:solidFill>
              </a:rPr>
              <a:t>PVLDB 6(14): 1810-1821, </a:t>
            </a:r>
            <a:r>
              <a:rPr lang="de-DE" sz="105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30873670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2054-0C24-D847-BC09-A16208B4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ABD6-47FA-AA46-9A94-90E2B53B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F1C33-7D33-E74A-889F-0CF68728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132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A0501-DD26-0E46-8C71-31E639C404A4}"/>
              </a:ext>
            </a:extLst>
          </p:cNvPr>
          <p:cNvSpPr/>
          <p:nvPr/>
        </p:nvSpPr>
        <p:spPr>
          <a:xfrm>
            <a:off x="755576" y="484399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70BFF"/>
                </a:solidFill>
              </a:rPr>
              <a:t>Balke, W. - T., U. </a:t>
            </a:r>
            <a:r>
              <a:rPr lang="de-DE" sz="1100" dirty="0" err="1">
                <a:solidFill>
                  <a:srgbClr val="170BFF"/>
                </a:solidFill>
              </a:rPr>
              <a:t>Güntzer</a:t>
            </a:r>
            <a:r>
              <a:rPr lang="de-DE" sz="1100" dirty="0">
                <a:solidFill>
                  <a:srgbClr val="170BFF"/>
                </a:solidFill>
              </a:rPr>
              <a:t>, </a:t>
            </a:r>
            <a:r>
              <a:rPr lang="de-DE" sz="1100" dirty="0" err="1">
                <a:solidFill>
                  <a:srgbClr val="170BFF"/>
                </a:solidFill>
              </a:rPr>
              <a:t>and</a:t>
            </a:r>
            <a:r>
              <a:rPr lang="de-DE" sz="1100" dirty="0">
                <a:solidFill>
                  <a:srgbClr val="170BFF"/>
                </a:solidFill>
              </a:rPr>
              <a:t> W. Kießling, "On Real-time Top </a:t>
            </a:r>
            <a:r>
              <a:rPr lang="de-DE" sz="1100" dirty="0" err="1">
                <a:solidFill>
                  <a:srgbClr val="170BFF"/>
                </a:solidFill>
              </a:rPr>
              <a:t>k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Querying</a:t>
            </a:r>
            <a:r>
              <a:rPr lang="de-DE" sz="1100" dirty="0">
                <a:solidFill>
                  <a:srgbClr val="170BFF"/>
                </a:solidFill>
              </a:rPr>
              <a:t> </a:t>
            </a:r>
            <a:r>
              <a:rPr lang="de-DE" sz="1100" dirty="0" err="1">
                <a:solidFill>
                  <a:srgbClr val="170BFF"/>
                </a:solidFill>
              </a:rPr>
              <a:t>for</a:t>
            </a:r>
            <a:r>
              <a:rPr lang="de-DE" sz="1100" dirty="0">
                <a:solidFill>
                  <a:srgbClr val="170BFF"/>
                </a:solidFill>
              </a:rPr>
              <a:t> Mobile Services", 10th International Conference on </a:t>
            </a:r>
            <a:r>
              <a:rPr lang="de-DE" sz="1100" dirty="0" err="1">
                <a:solidFill>
                  <a:srgbClr val="170BFF"/>
                </a:solidFill>
              </a:rPr>
              <a:t>Cooperative</a:t>
            </a:r>
            <a:r>
              <a:rPr lang="de-DE" sz="1100" dirty="0">
                <a:solidFill>
                  <a:srgbClr val="170BFF"/>
                </a:solidFill>
              </a:rPr>
              <a:t> Information Systems (</a:t>
            </a:r>
            <a:r>
              <a:rPr lang="de-DE" sz="1100" dirty="0" err="1">
                <a:solidFill>
                  <a:srgbClr val="170BFF"/>
                </a:solidFill>
              </a:rPr>
              <a:t>CoopIS</a:t>
            </a:r>
            <a:r>
              <a:rPr lang="de-DE" sz="1100" dirty="0">
                <a:solidFill>
                  <a:srgbClr val="170BFF"/>
                </a:solidFill>
              </a:rPr>
              <a:t> 2002), Irvine, CA, USA, Springer, </a:t>
            </a:r>
            <a:r>
              <a:rPr lang="de-DE" sz="1100" b="1" dirty="0">
                <a:solidFill>
                  <a:srgbClr val="FF0000"/>
                </a:solidFill>
              </a:rPr>
              <a:t>2002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409C6-3655-AE43-BD69-198EF3024489}"/>
              </a:ext>
            </a:extLst>
          </p:cNvPr>
          <p:cNvSpPr/>
          <p:nvPr/>
        </p:nvSpPr>
        <p:spPr>
          <a:xfrm>
            <a:off x="755576" y="558597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1E0AFF"/>
                </a:solidFill>
              </a:rPr>
              <a:t>Maximilian </a:t>
            </a:r>
            <a:r>
              <a:rPr lang="de-DE" sz="1100" dirty="0" err="1">
                <a:solidFill>
                  <a:srgbClr val="1E0AFF"/>
                </a:solidFill>
              </a:rPr>
              <a:t>Dylla</a:t>
            </a:r>
            <a:r>
              <a:rPr lang="de-DE" sz="1100" dirty="0">
                <a:solidFill>
                  <a:srgbClr val="1E0AFF"/>
                </a:solidFill>
              </a:rPr>
              <a:t>, Iris </a:t>
            </a:r>
            <a:r>
              <a:rPr lang="de-DE" sz="1100" dirty="0" err="1">
                <a:solidFill>
                  <a:srgbClr val="1E0AFF"/>
                </a:solidFill>
              </a:rPr>
              <a:t>Miliaraki</a:t>
            </a:r>
            <a:r>
              <a:rPr lang="de-DE" sz="1100" dirty="0">
                <a:solidFill>
                  <a:srgbClr val="1E0AFF"/>
                </a:solidFill>
              </a:rPr>
              <a:t>, Martin Theobald:</a:t>
            </a:r>
          </a:p>
          <a:p>
            <a:r>
              <a:rPr lang="de-DE" sz="1100" dirty="0">
                <a:solidFill>
                  <a:srgbClr val="1E0AFF"/>
                </a:solidFill>
              </a:rPr>
              <a:t>A Temporal-</a:t>
            </a:r>
            <a:r>
              <a:rPr lang="de-DE" sz="1100" dirty="0" err="1">
                <a:solidFill>
                  <a:srgbClr val="1E0AFF"/>
                </a:solidFill>
              </a:rPr>
              <a:t>Probabilistic</a:t>
            </a:r>
            <a:r>
              <a:rPr lang="de-DE" sz="1100" dirty="0">
                <a:solidFill>
                  <a:srgbClr val="1E0AFF"/>
                </a:solidFill>
              </a:rPr>
              <a:t> Database Model </a:t>
            </a:r>
            <a:r>
              <a:rPr lang="de-DE" sz="1100" dirty="0" err="1">
                <a:solidFill>
                  <a:srgbClr val="1E0AFF"/>
                </a:solidFill>
              </a:rPr>
              <a:t>for</a:t>
            </a:r>
            <a:r>
              <a:rPr lang="de-DE" sz="1100" dirty="0">
                <a:solidFill>
                  <a:srgbClr val="1E0AFF"/>
                </a:solidFill>
              </a:rPr>
              <a:t> Information </a:t>
            </a:r>
            <a:r>
              <a:rPr lang="de-DE" sz="1100" dirty="0" err="1">
                <a:solidFill>
                  <a:srgbClr val="1E0AFF"/>
                </a:solidFill>
              </a:rPr>
              <a:t>Extraction</a:t>
            </a:r>
            <a:r>
              <a:rPr lang="de-DE" sz="1100" dirty="0">
                <a:solidFill>
                  <a:srgbClr val="1E0AFF"/>
                </a:solidFill>
              </a:rPr>
              <a:t>. </a:t>
            </a:r>
            <a:br>
              <a:rPr lang="de-DE" sz="1100" dirty="0">
                <a:solidFill>
                  <a:srgbClr val="1E0AFF"/>
                </a:solidFill>
              </a:rPr>
            </a:br>
            <a:r>
              <a:rPr lang="de-DE" sz="1100" dirty="0">
                <a:solidFill>
                  <a:srgbClr val="1E0AFF"/>
                </a:solidFill>
              </a:rPr>
              <a:t>PVLDB 6(14): 1810-1821,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EC378-2E3A-6641-9A9E-6AB6B13CBA1A}"/>
              </a:ext>
            </a:extLst>
          </p:cNvPr>
          <p:cNvSpPr txBox="1"/>
          <p:nvPr/>
        </p:nvSpPr>
        <p:spPr>
          <a:xfrm>
            <a:off x="755576" y="3941244"/>
            <a:ext cx="4600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Ronald Fagin, </a:t>
            </a:r>
            <a:r>
              <a:rPr lang="en-US" sz="1100" dirty="0" err="1">
                <a:solidFill>
                  <a:srgbClr val="0305FF"/>
                </a:solidFill>
              </a:rPr>
              <a:t>Amnon</a:t>
            </a:r>
            <a:r>
              <a:rPr lang="en-US" sz="1100" dirty="0">
                <a:solidFill>
                  <a:srgbClr val="0305FF"/>
                </a:solidFill>
              </a:rPr>
              <a:t> </a:t>
            </a:r>
            <a:r>
              <a:rPr lang="en-US" sz="1100" dirty="0" err="1">
                <a:solidFill>
                  <a:srgbClr val="0305FF"/>
                </a:solidFill>
              </a:rPr>
              <a:t>Lotem</a:t>
            </a:r>
            <a:r>
              <a:rPr lang="en-US" sz="1100" dirty="0">
                <a:solidFill>
                  <a:srgbClr val="0305FF"/>
                </a:solidFill>
              </a:rPr>
              <a:t>, and Moni </a:t>
            </a:r>
            <a:r>
              <a:rPr lang="en-US" sz="1100" dirty="0" err="1">
                <a:solidFill>
                  <a:srgbClr val="0305FF"/>
                </a:solidFill>
              </a:rPr>
              <a:t>Naor</a:t>
            </a:r>
            <a:r>
              <a:rPr lang="en-US" sz="1100" dirty="0">
                <a:solidFill>
                  <a:srgbClr val="0305FF"/>
                </a:solidFill>
              </a:rPr>
              <a:t>.  Optimal aggregation </a:t>
            </a:r>
            <a:br>
              <a:rPr lang="en-US" sz="1100" dirty="0">
                <a:solidFill>
                  <a:srgbClr val="0305FF"/>
                </a:solidFill>
              </a:rPr>
            </a:br>
            <a:r>
              <a:rPr lang="en-US" sz="1100" dirty="0">
                <a:solidFill>
                  <a:srgbClr val="0305FF"/>
                </a:solidFill>
              </a:rPr>
              <a:t>algorithms for middleware. In Proceedings of the 20th</a:t>
            </a:r>
            <a:br>
              <a:rPr lang="en-US" sz="1100" dirty="0">
                <a:solidFill>
                  <a:srgbClr val="0305FF"/>
                </a:solidFill>
              </a:rPr>
            </a:br>
            <a:r>
              <a:rPr lang="en-US" sz="11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100" dirty="0">
                <a:solidFill>
                  <a:srgbClr val="0305FF"/>
                </a:solidFill>
              </a:rPr>
            </a:br>
            <a:r>
              <a:rPr lang="en-US" sz="11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1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24135498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Evaluation</a:t>
                </a:r>
                <a:br>
                  <a:rPr lang="de-DE" sz="2000"/>
                </a:br>
                <a:r>
                  <a:rPr lang="de-DE" sz="2000"/>
                  <a:t>von Anfragen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</a:t>
                </a:r>
                <a:br>
                  <a:rPr lang="de-DE" sz="2000" dirty="0"/>
                </a:br>
                <a:r>
                  <a:rPr lang="de-DE" sz="2000" dirty="0"/>
                  <a:t>Bestimmung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Open-World-Annahme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93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Danksagung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nachfolgenden</a:t>
            </a:r>
            <a:r>
              <a:rPr lang="en-US" dirty="0"/>
              <a:t>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Vortrag</a:t>
            </a:r>
            <a:r>
              <a:rPr lang="en-US" dirty="0"/>
              <a:t> "Open World Probabilistic Databases" von Ismail </a:t>
            </a:r>
            <a:r>
              <a:rPr lang="en-US" dirty="0" err="1"/>
              <a:t>Ilkan</a:t>
            </a:r>
            <a:r>
              <a:rPr lang="en-US" dirty="0"/>
              <a:t> </a:t>
            </a:r>
            <a:r>
              <a:rPr lang="en-US" dirty="0" err="1"/>
              <a:t>Ceylan</a:t>
            </a:r>
            <a:r>
              <a:rPr lang="en-US" dirty="0"/>
              <a:t>, Adnan </a:t>
            </a:r>
            <a:r>
              <a:rPr lang="en-US" dirty="0" err="1"/>
              <a:t>Darwiche</a:t>
            </a:r>
            <a:r>
              <a:rPr lang="en-US" dirty="0"/>
              <a:t> und Guy Van den </a:t>
            </a:r>
            <a:r>
              <a:rPr lang="en-US" dirty="0" err="1"/>
              <a:t>Broeck</a:t>
            </a:r>
            <a:r>
              <a:rPr lang="en-US" dirty="0"/>
              <a:t> </a:t>
            </a:r>
            <a:r>
              <a:rPr lang="en-US" dirty="0" err="1"/>
              <a:t>übernommen</a:t>
            </a:r>
            <a:r>
              <a:rPr lang="en-US" dirty="0"/>
              <a:t> und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modifiziert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134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619672" y="5805264"/>
            <a:ext cx="6383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İsmail </a:t>
            </a:r>
            <a:r>
              <a:rPr lang="en-US" sz="1100" dirty="0" err="1">
                <a:solidFill>
                  <a:srgbClr val="170BFF"/>
                </a:solidFill>
              </a:rPr>
              <a:t>İlkan</a:t>
            </a:r>
            <a:r>
              <a:rPr lang="en-US" sz="1100" dirty="0">
                <a:solidFill>
                  <a:srgbClr val="170BFF"/>
                </a:solidFill>
              </a:rPr>
              <a:t> </a:t>
            </a:r>
            <a:r>
              <a:rPr lang="en-US" sz="1100" dirty="0" err="1">
                <a:solidFill>
                  <a:srgbClr val="170BFF"/>
                </a:solidFill>
              </a:rPr>
              <a:t>Ceylan</a:t>
            </a:r>
            <a:r>
              <a:rPr lang="en-US" sz="1100" dirty="0">
                <a:solidFill>
                  <a:srgbClr val="170BFF"/>
                </a:solidFill>
              </a:rPr>
              <a:t>, Adnan </a:t>
            </a:r>
            <a:r>
              <a:rPr lang="en-US" sz="1100" dirty="0" err="1">
                <a:solidFill>
                  <a:srgbClr val="170BFF"/>
                </a:solidFill>
              </a:rPr>
              <a:t>Darwiche</a:t>
            </a:r>
            <a:r>
              <a:rPr lang="en-US" sz="1100" dirty="0">
                <a:solidFill>
                  <a:srgbClr val="170BFF"/>
                </a:solidFill>
              </a:rPr>
              <a:t>, and Guy Van den </a:t>
            </a:r>
            <a:r>
              <a:rPr lang="en-US" sz="1100" dirty="0" err="1">
                <a:solidFill>
                  <a:srgbClr val="170BFF"/>
                </a:solidFill>
              </a:rPr>
              <a:t>Broeck</a:t>
            </a:r>
            <a:r>
              <a:rPr lang="en-US" sz="1100" dirty="0">
                <a:solidFill>
                  <a:srgbClr val="170BFF"/>
                </a:solidFill>
              </a:rPr>
              <a:t>. Open-world probabilistic databases. </a:t>
            </a:r>
            <a:br>
              <a:rPr lang="en-US" sz="1100" dirty="0">
                <a:solidFill>
                  <a:srgbClr val="170BFF"/>
                </a:solidFill>
              </a:rPr>
            </a:br>
            <a:r>
              <a:rPr lang="en-US" sz="1100" dirty="0">
                <a:solidFill>
                  <a:srgbClr val="170BFF"/>
                </a:solidFill>
              </a:rPr>
              <a:t>In </a:t>
            </a:r>
            <a:r>
              <a:rPr lang="en-US" sz="1100" i="1" dirty="0">
                <a:solidFill>
                  <a:srgbClr val="170BFF"/>
                </a:solidFill>
              </a:rPr>
              <a:t>Proc. Knowledge Representation and Reasoning</a:t>
            </a:r>
            <a:r>
              <a:rPr lang="en-US" sz="1100" dirty="0">
                <a:solidFill>
                  <a:srgbClr val="170BFF"/>
                </a:solidFill>
              </a:rPr>
              <a:t> (KR'16), pp. 339-348, </a:t>
            </a:r>
            <a:r>
              <a:rPr lang="en-US" sz="1100" b="1" dirty="0">
                <a:solidFill>
                  <a:srgbClr val="FF0000"/>
                </a:solidFill>
              </a:rPr>
              <a:t>2016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4103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" y="206634"/>
            <a:ext cx="7886700" cy="994172"/>
          </a:xfrm>
        </p:spPr>
        <p:txBody>
          <a:bodyPr>
            <a:normAutofit/>
          </a:bodyPr>
          <a:lstStyle/>
          <a:p>
            <a:r>
              <a:rPr lang="de-DE" dirty="0"/>
              <a:t>CWA </a:t>
            </a:r>
            <a:r>
              <a:rPr lang="de-DE" dirty="0" err="1"/>
              <a:t>vs</a:t>
            </a:r>
            <a:r>
              <a:rPr lang="de-DE" dirty="0"/>
              <a:t> 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6709"/>
            <a:ext cx="5466398" cy="63472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Ein Flug taucht nicht in Flüge-Datenbank auf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02983" y="2962871"/>
            <a:ext cx="668655" cy="274320"/>
          </a:xfrm>
          <a:prstGeom prst="rightArrow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Explosion 1 4"/>
          <p:cNvSpPr/>
          <p:nvPr/>
        </p:nvSpPr>
        <p:spPr>
          <a:xfrm>
            <a:off x="6369368" y="2447807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CWA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8693" y="4200525"/>
            <a:ext cx="702945" cy="625793"/>
            <a:chOff x="1611630" y="4457700"/>
            <a:chExt cx="937260" cy="834390"/>
          </a:xfrm>
        </p:grpSpPr>
        <p:sp>
          <p:nvSpPr>
            <p:cNvPr id="6" name="Right Arrow 5"/>
            <p:cNvSpPr/>
            <p:nvPr/>
          </p:nvSpPr>
          <p:spPr>
            <a:xfrm>
              <a:off x="1657350" y="4804410"/>
              <a:ext cx="891540" cy="365760"/>
            </a:xfrm>
            <a:prstGeom prst="rightArrow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630" y="4457700"/>
              <a:ext cx="845820" cy="8343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66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0" name="Explosion 1 9"/>
          <p:cNvSpPr/>
          <p:nvPr/>
        </p:nvSpPr>
        <p:spPr>
          <a:xfrm>
            <a:off x="7538085" y="3868460"/>
            <a:ext cx="1234440" cy="789384"/>
          </a:xfrm>
          <a:prstGeom prst="irregularSeal1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OWA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37385" y="4319470"/>
            <a:ext cx="6165884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Patient leidet nicht an einer Penicillin-Allergie !</a:t>
            </a:r>
            <a:endParaRPr lang="de-DE" sz="2100" baseline="30000" dirty="0"/>
          </a:p>
          <a:p>
            <a:endParaRPr lang="de-DE" sz="21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0243" y="2793147"/>
            <a:ext cx="3486150" cy="5680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100" dirty="0"/>
              <a:t>Der Flug findet nie statt!</a:t>
            </a:r>
          </a:p>
          <a:p>
            <a:endParaRPr lang="de-DE" sz="21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3691653"/>
            <a:ext cx="7183710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100" dirty="0"/>
              <a:t>In einer Patientenakte ist eine Penicillin-Allergie nicht erwähnt</a:t>
            </a:r>
          </a:p>
        </p:txBody>
      </p:sp>
    </p:spTree>
    <p:extLst>
      <p:ext uri="{BB962C8B-B14F-4D97-AF65-F5344CB8AC3E}">
        <p14:creationId xmlns:p14="http://schemas.microsoft.com/office/powerpoint/2010/main" val="11988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0" grpId="0" animBg="1"/>
      <p:bldP spid="13" grpId="0"/>
      <p:bldP spid="15" grpId="0"/>
      <p:bldP spid="16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994172"/>
          </a:xfrm>
        </p:spPr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4" y="1254820"/>
            <a:ext cx="7886700" cy="4262412"/>
          </a:xfrm>
        </p:spPr>
        <p:txBody>
          <a:bodyPr>
            <a:noAutofit/>
          </a:bodyPr>
          <a:lstStyle/>
          <a:p>
            <a:r>
              <a:rPr lang="de-DE" sz="2400" dirty="0"/>
              <a:t>Unter der Annahme der geschlossenen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>
                <a:solidFill>
                  <a:srgbClr val="1E0AFF"/>
                </a:solidFill>
              </a:rPr>
              <a:t>Closed</a:t>
            </a:r>
            <a:r>
              <a:rPr lang="de-DE" sz="2400" dirty="0">
                <a:solidFill>
                  <a:srgbClr val="1E0AFF"/>
                </a:solidFill>
              </a:rPr>
              <a:t>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CWA</a:t>
            </a:r>
            <a:r>
              <a:rPr lang="de-DE" sz="2400" dirty="0"/>
              <a:t>) wird als </a:t>
            </a:r>
            <a:r>
              <a:rPr lang="de-DE" sz="2400" dirty="0">
                <a:solidFill>
                  <a:srgbClr val="1E0AFF"/>
                </a:solidFill>
              </a:rPr>
              <a:t>falsch</a:t>
            </a:r>
            <a:r>
              <a:rPr lang="de-DE" sz="2400" dirty="0"/>
              <a:t> angenommen, was nicht als wahr beweisbar ist</a:t>
            </a:r>
          </a:p>
          <a:p>
            <a:r>
              <a:rPr lang="de-DE" sz="2400" dirty="0"/>
              <a:t>Unter der Annahme der offenen Welt 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>
                <a:solidFill>
                  <a:srgbClr val="1E0AFF"/>
                </a:solidFill>
              </a:rPr>
              <a:t>Open-World </a:t>
            </a:r>
            <a:r>
              <a:rPr lang="de-DE" sz="2400" dirty="0" err="1">
                <a:solidFill>
                  <a:srgbClr val="1E0AFF"/>
                </a:solidFill>
              </a:rPr>
              <a:t>Assumption</a:t>
            </a:r>
            <a:r>
              <a:rPr lang="de-DE" sz="2400" dirty="0">
                <a:solidFill>
                  <a:srgbClr val="1E0AFF"/>
                </a:solidFill>
              </a:rPr>
              <a:t>, OWA</a:t>
            </a:r>
            <a:r>
              <a:rPr lang="de-DE" sz="2400" dirty="0"/>
              <a:t>) wird das, was nicht beweisbar ist, als </a:t>
            </a:r>
            <a:r>
              <a:rPr lang="de-DE" sz="2400" dirty="0">
                <a:solidFill>
                  <a:srgbClr val="1E0AFF"/>
                </a:solidFill>
              </a:rPr>
              <a:t>unbekannt</a:t>
            </a:r>
            <a:r>
              <a:rPr lang="de-DE" sz="2400" dirty="0"/>
              <a:t> angenommen</a:t>
            </a:r>
          </a:p>
          <a:p>
            <a:r>
              <a:rPr lang="de-DE" sz="2400" dirty="0"/>
              <a:t>Das klassische PDB-Modell verwendet CWA</a:t>
            </a:r>
          </a:p>
          <a:p>
            <a:pPr lvl="1"/>
            <a:r>
              <a:rPr lang="de-DE" sz="2000" dirty="0"/>
              <a:t>Fakten nicht in der DB haben Wahrscheinlichkeit 0</a:t>
            </a:r>
            <a:endParaRPr lang="de-DE" sz="2000" b="1" dirty="0"/>
          </a:p>
          <a:p>
            <a:pPr algn="just">
              <a:lnSpc>
                <a:spcPct val="120000"/>
              </a:lnSpc>
            </a:pPr>
            <a:r>
              <a:rPr lang="de-DE" sz="2400" dirty="0">
                <a:solidFill>
                  <a:srgbClr val="FF6600"/>
                </a:solidFill>
              </a:rPr>
              <a:t>Offene PDBs:</a:t>
            </a:r>
          </a:p>
          <a:p>
            <a:pPr lvl="1" algn="just">
              <a:lnSpc>
                <a:spcPct val="120000"/>
              </a:lnSpc>
            </a:pPr>
            <a:r>
              <a:rPr lang="de-DE" sz="2000" dirty="0"/>
              <a:t>Fakten nicht in der DB haben "unbekannte" Wahrscheinlichkeit</a:t>
            </a:r>
            <a:endParaRPr lang="de-DE" sz="2000" b="1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22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Klasssische</a:t>
            </a:r>
            <a:r>
              <a:rPr lang="en-US" dirty="0"/>
              <a:t> </a:t>
            </a:r>
            <a:r>
              <a:rPr lang="en-US" dirty="0" err="1"/>
              <a:t>Anwendung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Faktenextraktion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Texten</a:t>
            </a:r>
            <a:r>
              <a:rPr lang="en-US" dirty="0"/>
              <a:t> (</a:t>
            </a:r>
            <a:r>
              <a:rPr lang="en-US" dirty="0" err="1"/>
              <a:t>DeepDive</a:t>
            </a:r>
            <a:r>
              <a:rPr lang="en-US" dirty="0"/>
              <a:t>, Nell, </a:t>
            </a:r>
            <a:r>
              <a:rPr lang="en-US" dirty="0" err="1"/>
              <a:t>Yago</a:t>
            </a:r>
            <a:r>
              <a:rPr lang="en-US" dirty="0"/>
              <a:t>)</a:t>
            </a:r>
          </a:p>
          <a:p>
            <a:r>
              <a:rPr lang="en-US" dirty="0" err="1"/>
              <a:t>Fakten</a:t>
            </a:r>
            <a:r>
              <a:rPr lang="en-US" dirty="0"/>
              <a:t> </a:t>
            </a:r>
            <a:r>
              <a:rPr lang="en-US" dirty="0" err="1"/>
              <a:t>beschrieben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Sicherheitswerten</a:t>
            </a:r>
            <a:endParaRPr lang="en-US" dirty="0"/>
          </a:p>
          <a:p>
            <a:pPr lvl="1"/>
            <a:r>
              <a:rPr lang="en-US" dirty="0" err="1"/>
              <a:t>Deutung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wahrscheinlich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Faktum</a:t>
            </a:r>
            <a:r>
              <a:rPr lang="en-US" dirty="0"/>
              <a:t> </a:t>
            </a:r>
            <a:r>
              <a:rPr lang="en-US" dirty="0" err="1"/>
              <a:t>wahr</a:t>
            </a:r>
            <a:r>
              <a:rPr lang="en-US" dirty="0"/>
              <a:t>?</a:t>
            </a:r>
          </a:p>
          <a:p>
            <a:r>
              <a:rPr lang="en-US" dirty="0" err="1"/>
              <a:t>Verteilung</a:t>
            </a:r>
            <a:r>
              <a:rPr lang="en-US" dirty="0"/>
              <a:t> der </a:t>
            </a:r>
            <a:r>
              <a:rPr lang="en-US" dirty="0" err="1"/>
              <a:t>Sicherheitswerte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Vervollständigung</a:t>
            </a:r>
            <a:r>
              <a:rPr lang="en-US" dirty="0"/>
              <a:t>? </a:t>
            </a:r>
            <a:r>
              <a:rPr lang="en-US" dirty="0" err="1"/>
              <a:t>Unmöglich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137</a:t>
            </a:fld>
            <a:endParaRPr lang="de-DE"/>
          </a:p>
        </p:txBody>
      </p:sp>
      <p:grpSp>
        <p:nvGrpSpPr>
          <p:cNvPr id="42" name="Group 41"/>
          <p:cNvGrpSpPr/>
          <p:nvPr/>
        </p:nvGrpSpPr>
        <p:grpSpPr>
          <a:xfrm>
            <a:off x="1979712" y="3215161"/>
            <a:ext cx="4067877" cy="2086047"/>
            <a:chOff x="2602922" y="2512646"/>
            <a:chExt cx="5947061" cy="3213904"/>
          </a:xfrm>
        </p:grpSpPr>
        <p:cxnSp>
          <p:nvCxnSpPr>
            <p:cNvPr id="43" name="Straight Connector 42"/>
            <p:cNvCxnSpPr>
              <a:endCxn id="49" idx="0"/>
            </p:cNvCxnSpPr>
            <p:nvPr/>
          </p:nvCxnSpPr>
          <p:spPr>
            <a:xfrm flipV="1">
              <a:off x="4365908" y="2736070"/>
              <a:ext cx="0" cy="124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602922" y="2512646"/>
              <a:ext cx="5947061" cy="3213904"/>
              <a:chOff x="2615048" y="2466107"/>
              <a:chExt cx="5947061" cy="321390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615048" y="2466107"/>
                <a:ext cx="5947061" cy="3213904"/>
                <a:chOff x="2615048" y="2466107"/>
                <a:chExt cx="5947061" cy="3213904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3338943" y="5134715"/>
                  <a:ext cx="1864457" cy="5452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NELL(Movie)</a:t>
                  </a:r>
                </a:p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1.2MB</a:t>
                  </a:r>
                </a:p>
              </p:txBody>
            </p:sp>
            <p:grpSp>
              <p:nvGrpSpPr>
                <p:cNvPr id="58" name="Group 57"/>
                <p:cNvGrpSpPr/>
                <p:nvPr/>
              </p:nvGrpSpPr>
              <p:grpSpPr>
                <a:xfrm>
                  <a:off x="2615048" y="2466107"/>
                  <a:ext cx="5947061" cy="3193125"/>
                  <a:chOff x="2615048" y="2521523"/>
                  <a:chExt cx="5947061" cy="3193125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2615048" y="2521523"/>
                    <a:ext cx="5947061" cy="2646222"/>
                    <a:chOff x="2615048" y="2521523"/>
                    <a:chExt cx="5947061" cy="2646222"/>
                  </a:xfrm>
                </p:grpSpPr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3172691" y="2521524"/>
                      <a:ext cx="5389418" cy="25353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172691" y="46551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172689" y="4253345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172689" y="3851563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172689" y="3435927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172689" y="3047999"/>
                      <a:ext cx="16625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2618513" y="453736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2632364" y="412172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p:txBody>
                </p:sp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2630631" y="372687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2621974" y="3304310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2615048" y="2930236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p:txBody>
                </p:sp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2632364" y="2521523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2621975" y="4911435"/>
                      <a:ext cx="533400" cy="256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p:txBody>
                </p:sp>
              </p:grpSp>
              <p:cxnSp>
                <p:nvCxnSpPr>
                  <p:cNvPr id="60" name="Straight Connector 59"/>
                  <p:cNvCxnSpPr>
                    <a:endCxn id="67" idx="2"/>
                  </p:cNvCxnSpPr>
                  <p:nvPr/>
                </p:nvCxnSpPr>
                <p:spPr>
                  <a:xfrm>
                    <a:off x="5867400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4357253" y="4911435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7391399" y="4907971"/>
                    <a:ext cx="0" cy="1454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62"/>
                  <p:cNvSpPr/>
                  <p:nvPr/>
                </p:nvSpPr>
                <p:spPr>
                  <a:xfrm>
                    <a:off x="5056908" y="5190559"/>
                    <a:ext cx="1699056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NELL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3.22GB</a:t>
                    </a: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622466" y="5189343"/>
                    <a:ext cx="1939641" cy="5240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PaleoDeepDive</a:t>
                    </a:r>
                  </a:p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8GB</a:t>
                    </a:r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3865415" y="2590792"/>
                <a:ext cx="4038603" cy="2148800"/>
                <a:chOff x="3865415" y="2590792"/>
                <a:chExt cx="4038603" cy="2148800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flipV="1">
                  <a:off x="3865415" y="2606335"/>
                  <a:ext cx="1025238" cy="8319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 flipV="1">
                  <a:off x="6878780" y="2601185"/>
                  <a:ext cx="1025238" cy="779325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flipV="1">
                  <a:off x="5354781" y="2590792"/>
                  <a:ext cx="1025238" cy="2079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511581" y="2817356"/>
                  <a:ext cx="789709" cy="187321"/>
                  <a:chOff x="616544" y="827256"/>
                  <a:chExt cx="2102430" cy="46473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549979" y="827256"/>
                    <a:ext cx="13854" cy="46473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616544" y="1224782"/>
                    <a:ext cx="2102430" cy="4156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4014449" y="2797128"/>
                  <a:ext cx="789709" cy="89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6930735" y="3422157"/>
                  <a:ext cx="921327" cy="1317435"/>
                  <a:chOff x="337415" y="975222"/>
                  <a:chExt cx="2452835" cy="678873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577641" y="975222"/>
                    <a:ext cx="13855" cy="67887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337415" y="1645840"/>
                    <a:ext cx="2452835" cy="29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cxnSp>
        <p:nvCxnSpPr>
          <p:cNvPr id="78" name="Straight Connector 77"/>
          <p:cNvCxnSpPr/>
          <p:nvPr/>
        </p:nvCxnSpPr>
        <p:spPr>
          <a:xfrm>
            <a:off x="2374595" y="3308111"/>
            <a:ext cx="113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477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pitt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jolie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08" y="4751024"/>
                <a:ext cx="1629234" cy="110411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Q</m:t>
                      </m:r>
                      <m:r>
                        <a:rPr lang="en-US" sz="1800" baseline="-25000">
                          <a:latin typeface="Cambria Math" charset="0"/>
                        </a:rPr>
                        <m:t>2</m:t>
                      </m:r>
                      <m:r>
                        <a:rPr lang="en-US" sz="180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Couple</m:t>
                      </m:r>
                      <m:r>
                        <a:rPr lang="en-US" sz="180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x</m:t>
                      </m:r>
                      <m:r>
                        <a:rPr lang="en-US" sz="180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charset="0"/>
                        </a:rPr>
                        <m:t>y</m:t>
                      </m:r>
                      <m:r>
                        <a:rPr lang="en-US" sz="180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7" y="3513176"/>
                <a:ext cx="5439641" cy="923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&lt;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082" y="4663787"/>
                <a:ext cx="3372632" cy="836619"/>
              </a:xfrm>
              <a:prstGeom prst="rect">
                <a:avLst/>
              </a:prstGeom>
              <a:blipFill rotWithShape="0">
                <a:blip r:embed="rId4"/>
                <a:stretch>
                  <a:fillRect l="-1447" t="-730" b="-49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8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FF66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1800" dirty="0">
                  <a:solidFill>
                    <a:srgbClr val="FF66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pitt</m:t>
                        </m:r>
                        <m:r>
                          <a:rPr lang="en-US" sz="1800"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jolie</m:t>
                        </m:r>
                      </m:e>
                    </m:d>
                    <m:r>
                      <a:rPr lang="en-US" sz="180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P</m:t>
                    </m:r>
                    <m:r>
                      <a:rPr lang="en-US" sz="180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Q</m:t>
                    </m:r>
                    <m:r>
                      <a:rPr lang="en-US" sz="1800" baseline="-25000">
                        <a:latin typeface="Cambria Math" charset="0"/>
                      </a:rPr>
                      <m:t>2</m:t>
                    </m:r>
                  </m:oMath>
                </a14:m>
                <a:r>
                  <a:rPr lang="en-US" sz="1800" dirty="0"/>
                  <a:t>) = 0.28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5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96" y="4644120"/>
                <a:ext cx="3478962" cy="1023124"/>
              </a:xfrm>
              <a:prstGeom prst="rect">
                <a:avLst/>
              </a:prstGeom>
              <a:blipFill rotWithShape="0">
                <a:blip r:embed="rId5"/>
                <a:stretch>
                  <a:fillRect l="-2102" t="-36905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1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76" y="249094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63" y="3697505"/>
                <a:ext cx="5439641" cy="5955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tho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 charset="0"/>
                            </a:rPr>
                            <m:t>r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nton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aniston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70" y="4689181"/>
                <a:ext cx="2353544" cy="1081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18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&gt;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62" y="4539903"/>
                <a:ext cx="2944328" cy="1082236"/>
              </a:xfrm>
              <a:prstGeom prst="rect">
                <a:avLst/>
              </a:prstGeom>
              <a:blipFill rotWithShape="0">
                <a:blip r:embed="rId4"/>
                <a:stretch>
                  <a:fillRect l="-1656" t="-3955" r="-828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500" dirty="0"/>
                  <a:t> </a:t>
                </a:r>
                <a:r>
                  <a:rPr lang="en-US" sz="18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1800" dirty="0">
                    <a:solidFill>
                      <a:srgbClr val="FF6600"/>
                    </a:solidFill>
                  </a:rPr>
                  <a:t>:</a:t>
                </a:r>
                <a:r>
                  <a:rPr lang="en-US" sz="1800" dirty="0">
                    <a:solidFill>
                      <a:srgbClr val="FF9900"/>
                    </a:solidFill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 =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tho</m:t>
                        </m:r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nton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aniston</m:t>
                        </m:r>
                      </m:e>
                    </m:d>
                  </m:oMath>
                </a14:m>
                <a:r>
                  <a:rPr lang="en-US" sz="1800" dirty="0"/>
                  <a:t>) = 0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298" y="4551970"/>
                <a:ext cx="3060124" cy="1162247"/>
              </a:xfrm>
              <a:prstGeom prst="rect">
                <a:avLst/>
              </a:prstGeom>
              <a:blipFill rotWithShape="0">
                <a:blip r:embed="rId5"/>
                <a:stretch>
                  <a:fillRect l="-1594" t="-3684"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10828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46913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EE961DF-B6F0-6B4B-ADE6-951E4563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6087788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8716"/>
            <a:ext cx="7886700" cy="994172"/>
          </a:xfrm>
        </p:spPr>
        <p:txBody>
          <a:bodyPr/>
          <a:lstStyle/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CWA in PDBs: </a:t>
            </a:r>
            <a:r>
              <a:rPr lang="en-US" dirty="0" err="1"/>
              <a:t>Beispiele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685135" y="1490073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5345" y="1490074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38157" y="3509682"/>
                <a:ext cx="5439641" cy="570393"/>
              </a:xfrm>
              <a:prstGeom prst="rect">
                <a:avLst/>
              </a:prstGeom>
              <a:ln w="57150">
                <a:solidFill>
                  <a:srgbClr val="FF99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Couple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1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75" y="3536576"/>
                <a:ext cx="7252855" cy="7605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de-DE" sz="1800" baseline="-2500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smith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de-DE" sz="18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de-DE" sz="1800">
                              <a:latin typeface="Cambria Math" panose="02040503050406030204" pitchFamily="18" charset="0"/>
                            </a:rPr>
                            <m:t>james</m:t>
                          </m:r>
                        </m:e>
                      </m:d>
                    </m:oMath>
                  </m:oMathPara>
                </a14:m>
                <a:endParaRPr lang="de-DE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)⌃¬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" y="4790762"/>
                <a:ext cx="3172968" cy="995104"/>
              </a:xfrm>
              <a:prstGeom prst="rect">
                <a:avLst/>
              </a:prstGeom>
              <a:blipFill rotWithShape="0">
                <a:blip r:embed="rId3"/>
                <a:stretch>
                  <a:fillRect l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)⌃¬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Inmovie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sz="180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de-DE" sz="18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ist nicht erfüllbar, wird</a:t>
                </a:r>
                <a:br>
                  <a:rPr lang="de-DE" sz="1800" dirty="0"/>
                </a:br>
                <a:r>
                  <a:rPr lang="de-DE" sz="1800" dirty="0"/>
                  <a:t>aber gleich bewertet wie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sz="1800" baseline="-2500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smith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lang="de-DE" sz="18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de-DE" sz="1800">
                            <a:latin typeface="Cambria Math" panose="02040503050406030204" pitchFamily="18" charset="0"/>
                          </a:rPr>
                          <m:t>james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997" y="4899319"/>
                <a:ext cx="5310499" cy="777989"/>
              </a:xfrm>
              <a:prstGeom prst="rect">
                <a:avLst/>
              </a:prstGeom>
              <a:blipFill rotWithShape="0">
                <a:blip r:embed="rId4"/>
                <a:stretch>
                  <a:fillRect l="-1378" t="-3150" b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326" y="260648"/>
            <a:ext cx="7886700" cy="827120"/>
          </a:xfrm>
        </p:spPr>
        <p:txBody>
          <a:bodyPr/>
          <a:lstStyle/>
          <a:p>
            <a:r>
              <a:rPr lang="en-US" dirty="0"/>
              <a:t>OpenPDBs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73301" y="2040985"/>
          <a:ext cx="2173524" cy="2013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Inmovie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w.Smith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j.James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scream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mr ms smith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MSS9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sharktable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789260" y="2040985"/>
          <a:ext cx="1782741" cy="1707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2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arquette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thornton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jolie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pitt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aniston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kunis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kutcher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ounded Rectangle 24"/>
          <p:cNvSpPr/>
          <p:nvPr/>
        </p:nvSpPr>
        <p:spPr>
          <a:xfrm>
            <a:off x="4935169" y="2040985"/>
            <a:ext cx="2261937" cy="3003199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cruise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depp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hayek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pitt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j.James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Mission Impossible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Troy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Kingdom of Heaven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59279" y="1623549"/>
            <a:ext cx="2013717" cy="24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9900"/>
                </a:solidFill>
              </a:rPr>
              <a:t>Domain 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60275" y="3005281"/>
            <a:ext cx="1782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9900"/>
                </a:solidFill>
              </a:rPr>
              <a:t>λ ∈ [0, 1]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601" y="4256542"/>
            <a:ext cx="4197075" cy="121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>
                <a:solidFill>
                  <a:schemeClr val="tx1"/>
                </a:solidFill>
              </a:rPr>
              <a:t>Offene Tupel für </a:t>
            </a:r>
            <a:r>
              <a:rPr lang="de-DE" u="sng" dirty="0" err="1">
                <a:solidFill>
                  <a:schemeClr val="tx1"/>
                </a:solidFill>
              </a:rPr>
              <a:t>λ</a:t>
            </a:r>
            <a:r>
              <a:rPr lang="de-DE" u="sng" dirty="0">
                <a:solidFill>
                  <a:schemeClr val="tx1"/>
                </a:solidFill>
              </a:rPr>
              <a:t> = 0.3: 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pitt</a:t>
            </a:r>
            <a:r>
              <a:rPr lang="de-DE" dirty="0">
                <a:solidFill>
                  <a:schemeClr val="tx1"/>
                </a:solidFill>
              </a:rPr>
              <a:t>, Troy), 0.3)</a:t>
            </a:r>
          </a:p>
          <a:p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Inmovie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hayek</a:t>
            </a:r>
            <a:r>
              <a:rPr lang="de-DE" dirty="0">
                <a:solidFill>
                  <a:schemeClr val="tx1"/>
                </a:solidFill>
              </a:rPr>
              <a:t>, Mission </a:t>
            </a:r>
            <a:r>
              <a:rPr lang="de-DE" dirty="0" err="1">
                <a:solidFill>
                  <a:schemeClr val="tx1"/>
                </a:solidFill>
              </a:rPr>
              <a:t>Impossible</a:t>
            </a:r>
            <a:r>
              <a:rPr lang="de-DE" dirty="0">
                <a:solidFill>
                  <a:schemeClr val="tx1"/>
                </a:solidFill>
              </a:rPr>
              <a:t>), 0.15)</a:t>
            </a:r>
          </a:p>
        </p:txBody>
      </p:sp>
    </p:spTree>
    <p:extLst>
      <p:ext uri="{BB962C8B-B14F-4D97-AF65-F5344CB8AC3E}">
        <p14:creationId xmlns:p14="http://schemas.microsoft.com/office/powerpoint/2010/main" val="3664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743922"/>
          </a:xfrm>
        </p:spPr>
        <p:txBody>
          <a:bodyPr/>
          <a:lstStyle/>
          <a:p>
            <a:r>
              <a:rPr lang="de-DE" dirty="0" err="1"/>
              <a:t>OpenPDBs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195" y="1268760"/>
            <a:ext cx="7751826" cy="3059901"/>
          </a:xfrm>
        </p:spPr>
        <p:txBody>
          <a:bodyPr>
            <a:normAutofit fontScale="92500"/>
          </a:bodyPr>
          <a:lstStyle/>
          <a:p>
            <a:r>
              <a:rPr lang="de-DE" sz="2250" dirty="0"/>
              <a:t>Eine offene PDB </a:t>
            </a:r>
            <a:r>
              <a:rPr lang="de-DE" sz="2250" dirty="0" err="1"/>
              <a:t>P</a:t>
            </a:r>
            <a:r>
              <a:rPr lang="de-DE" sz="2250" baseline="-25000" dirty="0" err="1"/>
              <a:t>λ</a:t>
            </a:r>
            <a:r>
              <a:rPr lang="de-DE" sz="2250" dirty="0"/>
              <a:t> ist ein Paar (</a:t>
            </a:r>
            <a:r>
              <a:rPr lang="de-DE" sz="2250" dirty="0" err="1"/>
              <a:t>Ƥ</a:t>
            </a:r>
            <a:r>
              <a:rPr lang="de-DE" sz="2250" dirty="0"/>
              <a:t>, </a:t>
            </a:r>
            <a:r>
              <a:rPr lang="de-DE" sz="2250" dirty="0" err="1"/>
              <a:t>λ</a:t>
            </a:r>
            <a:r>
              <a:rPr lang="de-DE" sz="2250" dirty="0"/>
              <a:t>), </a:t>
            </a:r>
            <a:br>
              <a:rPr lang="de-DE" sz="2250" dirty="0"/>
            </a:br>
            <a:r>
              <a:rPr lang="de-DE" sz="2250" dirty="0"/>
              <a:t>wobei </a:t>
            </a:r>
            <a:r>
              <a:rPr lang="de-DE" sz="2250" dirty="0" err="1"/>
              <a:t>Ƥ</a:t>
            </a:r>
            <a:r>
              <a:rPr lang="de-DE" sz="2250" dirty="0"/>
              <a:t> eine </a:t>
            </a:r>
            <a:r>
              <a:rPr lang="de-DE" sz="2250" dirty="0" err="1"/>
              <a:t>probabilistische</a:t>
            </a:r>
            <a:r>
              <a:rPr lang="de-DE" sz="2250" dirty="0"/>
              <a:t> DB ist und </a:t>
            </a:r>
            <a:r>
              <a:rPr lang="de-DE" sz="2250" dirty="0" err="1"/>
              <a:t>λ</a:t>
            </a:r>
            <a:r>
              <a:rPr lang="de-DE" sz="2250" dirty="0"/>
              <a:t> ∈ [0, 1]</a:t>
            </a:r>
          </a:p>
          <a:p>
            <a:r>
              <a:rPr lang="de-DE" sz="2250" dirty="0"/>
              <a:t>Für jedes Tupel nicht in </a:t>
            </a:r>
            <a:r>
              <a:rPr lang="de-DE" sz="2250" dirty="0" err="1"/>
              <a:t>Ƥ</a:t>
            </a:r>
            <a:r>
              <a:rPr lang="de-DE" sz="2250" dirty="0"/>
              <a:t> fügen wir ein Tupel ⟨t ∶ p⟩ </a:t>
            </a:r>
            <a:br>
              <a:rPr lang="de-DE" sz="2250" dirty="0"/>
            </a:br>
            <a:r>
              <a:rPr lang="de-DE" sz="2250" dirty="0"/>
              <a:t>hinzu für irgendein p ∈ [0, </a:t>
            </a:r>
            <a:r>
              <a:rPr lang="de-DE" sz="2250" dirty="0" err="1"/>
              <a:t>λ</a:t>
            </a:r>
            <a:r>
              <a:rPr lang="de-DE" sz="2250" dirty="0"/>
              <a:t>]</a:t>
            </a:r>
          </a:p>
          <a:p>
            <a:endParaRPr lang="de-DE" sz="2250" dirty="0"/>
          </a:p>
          <a:p>
            <a:r>
              <a:rPr lang="de-DE" sz="2250" dirty="0" err="1"/>
              <a:t>P</a:t>
            </a:r>
            <a:r>
              <a:rPr lang="de-DE" sz="2250" baseline="-25000" dirty="0" err="1"/>
              <a:t>λ</a:t>
            </a:r>
            <a:r>
              <a:rPr lang="de-DE" sz="2250" dirty="0"/>
              <a:t> induziert eine Menge von Wahrscheinlichkeitsverteilungen </a:t>
            </a:r>
            <a:r>
              <a:rPr lang="de-DE" sz="2250" dirty="0" err="1"/>
              <a:t>K</a:t>
            </a:r>
            <a:r>
              <a:rPr lang="de-DE" sz="2250" baseline="-25000" dirty="0" err="1"/>
              <a:t>P</a:t>
            </a:r>
            <a:r>
              <a:rPr lang="de-DE" sz="2250" baseline="-37000" dirty="0" err="1"/>
              <a:t>λ</a:t>
            </a:r>
            <a:endParaRPr lang="de-DE" sz="2250" baseline="-37000" dirty="0"/>
          </a:p>
          <a:p>
            <a:pPr lvl="1"/>
            <a:r>
              <a:rPr lang="de-DE" sz="2250" dirty="0"/>
              <a:t>Intervall-basierte Wahrscheinlichkeitsangaben für</a:t>
            </a:r>
            <a:br>
              <a:rPr lang="de-DE" sz="2250" dirty="0"/>
            </a:br>
            <a:r>
              <a:rPr lang="de-DE" sz="2250" dirty="0"/>
              <a:t>offene Tupel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4993" y="5156644"/>
            <a:ext cx="7886700" cy="112871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481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/>
                  <a:t>Das </a:t>
                </a:r>
                <a:r>
                  <a:rPr lang="de-DE" dirty="0">
                    <a:solidFill>
                      <a:srgbClr val="FF6600"/>
                    </a:solidFill>
                  </a:rPr>
                  <a:t>Wahrscheinlichkeitsintervall </a:t>
                </a:r>
                <a:br>
                  <a:rPr lang="de-DE" dirty="0">
                    <a:solidFill>
                      <a:srgbClr val="FF6600"/>
                    </a:solidFill>
                  </a:rPr>
                </a:br>
                <a:r>
                  <a:rPr lang="de-DE" dirty="0"/>
                  <a:t>einer Booleschen Anfrage Q an </a:t>
                </a:r>
                <a:r>
                  <a:rPr lang="de-DE" sz="2800" dirty="0" err="1"/>
                  <a:t>P</a:t>
                </a:r>
                <a:r>
                  <a:rPr lang="de-DE" sz="2800" baseline="-25000" dirty="0" err="1"/>
                  <a:t>λ</a:t>
                </a:r>
                <a:r>
                  <a:rPr lang="de-DE" sz="2800" dirty="0"/>
                  <a:t> </a:t>
                </a:r>
                <a:r>
                  <a:rPr lang="de-DE" dirty="0"/>
                  <a:t>ist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/>
                        <m:t>K</m:t>
                      </m:r>
                      <m:r>
                        <m:rPr>
                          <m:nor/>
                        </m:rPr>
                        <a:rPr lang="de-DE" sz="3600" baseline="-25000"/>
                        <m:t>P</m:t>
                      </m:r>
                      <m:r>
                        <m:rPr>
                          <m:nor/>
                        </m:rPr>
                        <a:rPr lang="de-DE" sz="36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 = [</m:t>
                      </m:r>
                      <m:bar>
                        <m:bar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nor/>
                            </m:rPr>
                            <a:rPr lang="de-DE" smtClean="0"/>
                            <m:t>P</m:t>
                          </m:r>
                        </m:e>
                      </m:bar>
                      <m:r>
                        <m:rPr>
                          <m:nor/>
                        </m:rPr>
                        <a:rPr lang="de-DE" sz="3200" baseline="-25000"/>
                        <m:t>P</m:t>
                      </m:r>
                      <m:r>
                        <m:rPr>
                          <m:nor/>
                        </m:rPr>
                        <a:rPr lang="de-DE" sz="32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), 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de-DE"/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lang="de-DE" sz="2800" baseline="-25000"/>
                        <m:t>P</m:t>
                      </m:r>
                      <m:r>
                        <m:rPr>
                          <m:nor/>
                        </m:rPr>
                        <a:rPr lang="de-DE" sz="2800" baseline="-37000"/>
                        <m:t>λ</m:t>
                      </m:r>
                      <m:r>
                        <m:rPr>
                          <m:nor/>
                        </m:rPr>
                        <a:rPr lang="de-DE"/>
                        <m:t>(</m:t>
                      </m:r>
                      <m:r>
                        <m:rPr>
                          <m:nor/>
                        </m:rPr>
                        <a:rPr lang="de-DE"/>
                        <m:t>Q</m:t>
                      </m:r>
                      <m:r>
                        <m:rPr>
                          <m:nor/>
                        </m:rPr>
                        <a:rPr lang="de-DE"/>
                        <m:t>)]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/>
                  <a:t>	wobei:</a:t>
                </a:r>
              </a:p>
              <a:p>
                <a:pPr marL="0" indent="0">
                  <a:buNone/>
                </a:pPr>
                <a:r>
                  <a:rPr lang="de-DE" dirty="0"/>
                  <a:t>		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nor/>
                            </m:rPr>
                            <a:rPr lang="de-DE" sz="2400" u="sng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min</m:t>
                          </m:r>
                          <m:r>
                            <m:rPr>
                              <m:nor/>
                            </m:rPr>
                            <a:rPr lang="de-DE" sz="240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r>
                  <a:rPr lang="de-DE" sz="3200" dirty="0"/>
                  <a:t>  , 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̅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de-DE" sz="2400"/>
                                <m:t>P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 = </m:t>
                          </m:r>
                          <m:r>
                            <m:rPr>
                              <m:nor/>
                            </m:rPr>
                            <a:rPr lang="de-DE" sz="2400" b="1"/>
                            <m:t>max</m:t>
                          </m:r>
                          <m:r>
                            <m:rPr>
                              <m:nor/>
                            </m:rPr>
                            <a:rPr lang="de-DE" sz="2400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e-DE" sz="24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/>
                            <m:t>(</m:t>
                          </m:r>
                          <m:r>
                            <m:rPr>
                              <m:nor/>
                            </m:rPr>
                            <a:rPr lang="de-DE" sz="2400"/>
                            <m:t>Q</m:t>
                          </m:r>
                          <m:r>
                            <m:rPr>
                              <m:nor/>
                            </m:rPr>
                            <a:rPr lang="de-DE" sz="2400"/>
                            <m:t>)</m:t>
                          </m:r>
                        </m:e>
                      </m:mr>
                      <m:mr>
                        <m:e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charset="0"/>
                            </a:rPr>
                            <m:t>        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i="1"/>
                            <m:t>∈ </m:t>
                          </m:r>
                          <m:r>
                            <m:rPr>
                              <m:nor/>
                            </m:rPr>
                            <a:rPr lang="de-DE" sz="2400"/>
                            <m:t>K</m:t>
                          </m:r>
                          <m:r>
                            <m:rPr>
                              <m:nor/>
                            </m:rPr>
                            <a:rPr lang="de-DE" sz="2400" baseline="-25000"/>
                            <m:t>P</m:t>
                          </m:r>
                          <m:r>
                            <m:rPr>
                              <m:nor/>
                            </m:rPr>
                            <a:rPr lang="de-DE" sz="2400" baseline="-37000"/>
                            <m:t>λ</m:t>
                          </m:r>
                        </m:e>
                      </m:mr>
                    </m:m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6775" y="1196752"/>
                <a:ext cx="7886700" cy="3531286"/>
              </a:xfrm>
              <a:blipFill>
                <a:blip r:embed="rId2"/>
                <a:stretch>
                  <a:fillRect l="-14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395536" y="188640"/>
            <a:ext cx="7886700" cy="74392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 err="1"/>
              <a:t>OpenPDBs</a:t>
            </a:r>
            <a:r>
              <a:rPr lang="de-DE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63845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9949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2059" y="4249626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/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050" y="3052504"/>
                <a:ext cx="2535382" cy="1110350"/>
              </a:xfrm>
              <a:prstGeom prst="rect">
                <a:avLst/>
              </a:prstGeom>
              <a:blipFill rotWithShape="0">
                <a:blip r:embed="rId3"/>
                <a:stretch>
                  <a:fillRect l="-2885" t="-494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 err="1">
                    <a:solidFill>
                      <a:srgbClr val="FF6600"/>
                    </a:solidFill>
                  </a:rPr>
                  <a:t>Gefunden</a:t>
                </a:r>
                <a:r>
                  <a:rPr lang="en-US" sz="2100" dirty="0">
                    <a:solidFill>
                      <a:srgbClr val="FF66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100" dirty="0">
                    <a:latin typeface="Cambria Math" panose="020405030504060302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=0.82</m:t>
                    </m:r>
                  </m:oMath>
                </a14:m>
                <a:r>
                  <a:rPr lang="en-US" sz="2100" dirty="0"/>
                  <a:t> , 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d>
                      <m:d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100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100" i="1"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1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29" y="4603328"/>
                <a:ext cx="4358361" cy="1223331"/>
              </a:xfrm>
              <a:prstGeom prst="rect">
                <a:avLst/>
              </a:prstGeom>
              <a:blipFill rotWithShape="0">
                <a:blip r:embed="rId4"/>
                <a:stretch>
                  <a:fillRect l="-2238" t="-35323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224529" y="4220910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79030" y="1709676"/>
                <a:ext cx="6343562" cy="1278127"/>
              </a:xfrm>
              <a:prstGeom prst="rect">
                <a:avLst/>
              </a:prstGeom>
              <a:ln w="38100">
                <a:solidFill>
                  <a:srgbClr val="FFC000"/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hwicke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hwicke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100" baseline="-2500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Workedfor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patt</m:t>
                          </m:r>
                          <m:r>
                            <a:rPr lang="en-US" sz="21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1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1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4" y="1136567"/>
                <a:ext cx="8458082" cy="1704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Gefunden: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59" y="4580898"/>
                <a:ext cx="2398532" cy="1223331"/>
              </a:xfrm>
              <a:prstGeom prst="rect">
                <a:avLst/>
              </a:prstGeom>
              <a:blipFill rotWithShape="0">
                <a:blip r:embed="rId6"/>
                <a:stretch>
                  <a:fillRect l="-4071" t="-35323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n-lt"/>
              </a:rPr>
              <a:t>Ac stands for actor, </a:t>
            </a:r>
            <a:r>
              <a:rPr lang="en-US" sz="1200" dirty="0" err="1">
                <a:latin typeface="+mn-lt"/>
              </a:rPr>
              <a:t>patt</a:t>
            </a:r>
            <a:r>
              <a:rPr lang="en-US" sz="1200" dirty="0">
                <a:latin typeface="+mn-lt"/>
              </a:rPr>
              <a:t> for Pattinson, Di for director, </a:t>
            </a:r>
            <a:r>
              <a:rPr lang="en-US" sz="1200" dirty="0" err="1">
                <a:latin typeface="+mn-lt"/>
              </a:rPr>
              <a:t>hwicke</a:t>
            </a:r>
            <a:r>
              <a:rPr lang="en-US" sz="1200" dirty="0">
                <a:latin typeface="+mn-lt"/>
              </a:rPr>
              <a:t> for Hardwicke, </a:t>
            </a:r>
            <a:r>
              <a:rPr lang="en-US" sz="1200" dirty="0" err="1">
                <a:latin typeface="+mn-lt"/>
              </a:rPr>
              <a:t>Mov</a:t>
            </a:r>
            <a:r>
              <a:rPr lang="en-US" sz="1200" dirty="0">
                <a:latin typeface="+mn-lt"/>
              </a:rPr>
              <a:t> for movie, and </a:t>
            </a:r>
            <a:r>
              <a:rPr lang="en-US" sz="1200" dirty="0" err="1">
                <a:latin typeface="+mn-lt"/>
              </a:rPr>
              <a:t>trainsp</a:t>
            </a:r>
            <a:r>
              <a:rPr lang="en-US" sz="1200" dirty="0">
                <a:latin typeface="+mn-lt"/>
              </a:rPr>
              <a:t> for Trainspotting </a:t>
            </a:r>
          </a:p>
        </p:txBody>
      </p:sp>
    </p:spTree>
    <p:extLst>
      <p:ext uri="{BB962C8B-B14F-4D97-AF65-F5344CB8AC3E}">
        <p14:creationId xmlns:p14="http://schemas.microsoft.com/office/powerpoint/2010/main" val="37909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 animBg="1"/>
      <p:bldP spid="12" grpId="0"/>
      <p:bldP spid="3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59" y="232513"/>
            <a:ext cx="7886700" cy="798815"/>
          </a:xfrm>
        </p:spPr>
        <p:txBody>
          <a:bodyPr>
            <a:normAutofit/>
          </a:bodyPr>
          <a:lstStyle/>
          <a:p>
            <a:r>
              <a:rPr lang="en-US" dirty="0" err="1"/>
              <a:t>Beispiele</a:t>
            </a:r>
            <a:r>
              <a:rPr lang="en-US" dirty="0"/>
              <a:t> - CWA vs OWA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ln w="38100">
                <a:solidFill>
                  <a:srgbClr val="FF99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𝐼𝑛𝑚𝑜𝑣𝑖𝑒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𝑀𝑜𝑣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𝑡𝑟𝑎𝑖𝑛𝑠𝑝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66141"/>
                <a:ext cx="8352928" cy="763877"/>
              </a:xfr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rgbClr val="FF99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</a:t>
                </a:r>
                <a:r>
                  <a:rPr lang="en-US" sz="2100" dirty="0" err="1">
                    <a:solidFill>
                      <a:srgbClr val="FF6600"/>
                    </a:solidFill>
                  </a:rPr>
                  <a:t>Erwartet</a:t>
                </a:r>
                <a:r>
                  <a:rPr lang="en-US" sz="2100" dirty="0">
                    <a:solidFill>
                      <a:srgbClr val="FF6600"/>
                    </a:solidFill>
                  </a:rPr>
                  <a:t>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1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21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100" i="1" baseline="-25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 &gt;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79" y="2906227"/>
                <a:ext cx="1616451" cy="820907"/>
              </a:xfrm>
              <a:prstGeom prst="rect">
                <a:avLst/>
              </a:prstGeom>
              <a:blipFill rotWithShape="0">
                <a:blip r:embed="rId3"/>
                <a:stretch>
                  <a:fillRect l="-4151" t="-9701" b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873753" y="4327458"/>
                <a:ext cx="3026870" cy="82090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 Found: </a:t>
                </a:r>
                <a:r>
                  <a:rPr lang="en-US" sz="210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100" dirty="0">
                  <a:solidFill>
                    <a:srgbClr val="FF99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>
                          <a:latin typeface="Cambria Math" panose="02040503050406030204" pitchFamily="18" charset="0"/>
                        </a:rPr>
                        <m:t>=0.78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36" y="4626944"/>
                <a:ext cx="4035827" cy="1094544"/>
              </a:xfrm>
              <a:prstGeom prst="rect">
                <a:avLst/>
              </a:prstGeom>
              <a:blipFill rotWithShape="0">
                <a:blip r:embed="rId4"/>
                <a:stretch>
                  <a:fillRect l="-1057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298202" y="3997495"/>
            <a:ext cx="3047307" cy="3656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NELL </a:t>
            </a:r>
            <a:r>
              <a:rPr lang="en-US" sz="1800" dirty="0" err="1"/>
              <a:t>Datenbank</a:t>
            </a:r>
            <a:r>
              <a:rPr lang="en-US" sz="1800" dirty="0"/>
              <a:t>:</a:t>
            </a:r>
            <a:endParaRPr lang="en-US" sz="18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0672" y="3988949"/>
            <a:ext cx="2425653" cy="4167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offenen</a:t>
            </a:r>
            <a:r>
              <a:rPr lang="en-US" sz="1800" dirty="0"/>
              <a:t> Welt: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298202" y="4328767"/>
                <a:ext cx="2398532" cy="1223331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100" dirty="0">
                    <a:solidFill>
                      <a:srgbClr val="FF6600"/>
                    </a:solidFill>
                  </a:rPr>
                  <a:t>Found: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solidFill>
                      <a:srgbClr val="FF66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10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100" i="1" baseline="-2500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936" y="4628689"/>
                <a:ext cx="3198042" cy="1631108"/>
              </a:xfrm>
              <a:prstGeom prst="rect">
                <a:avLst/>
              </a:prstGeom>
              <a:blipFill rotWithShape="0">
                <a:blip r:embed="rId5"/>
                <a:stretch>
                  <a:fillRect l="-4000" t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2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082715"/>
                <a:ext cx="0" cy="949602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877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Evaluation</a:t>
                </a:r>
                <a:br>
                  <a:rPr lang="de-DE" sz="2000" dirty="0"/>
                </a:br>
                <a:r>
                  <a:rPr lang="de-DE" sz="2000" dirty="0"/>
                  <a:t>von Anfragen, Top-</a:t>
                </a:r>
                <a:r>
                  <a:rPr lang="de-DE" sz="2000" dirty="0" err="1"/>
                  <a:t>k</a:t>
                </a:r>
                <a:br>
                  <a:rPr lang="de-DE" sz="2000" dirty="0"/>
                </a:br>
                <a:r>
                  <a:rPr lang="de-DE" sz="2000" dirty="0"/>
                  <a:t>MC-Simulation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Open-World-</a:t>
                </a:r>
                <a:br>
                  <a:rPr lang="de-DE" sz="2000" dirty="0"/>
                </a:br>
                <a:r>
                  <a:rPr lang="de-DE" sz="2000" dirty="0"/>
                  <a:t>Annahme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Anfragebeantwortung für</a:t>
              </a:r>
              <a:br>
                <a:rPr lang="de-DE" sz="2000" noProof="1">
                  <a:cs typeface="Arial" charset="0"/>
                </a:rPr>
              </a:br>
              <a:r>
                <a:rPr lang="de-DE" sz="2000" noProof="1">
                  <a:cs typeface="Arial" charset="0"/>
                </a:rPr>
                <a:t>OWA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6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r>
                  <a:rPr lang="de-DE" sz="2000" dirty="0"/>
                  <a:t> 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8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8434"/>
            <a:ext cx="7886700" cy="728477"/>
          </a:xfrm>
        </p:spPr>
        <p:txBody>
          <a:bodyPr/>
          <a:lstStyle/>
          <a:p>
            <a:r>
              <a:rPr lang="de-DE" dirty="0"/>
              <a:t>Naiver Algorithmus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59564"/>
            <a:ext cx="7886700" cy="638078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750"/>
              </a:spcBef>
              <a:buNone/>
            </a:pPr>
            <a:r>
              <a:rPr lang="de-DE" sz="2100" dirty="0"/>
              <a:t>Exponentiell in der Anzahl der Open-World-Tupel</a:t>
            </a:r>
          </a:p>
          <a:p>
            <a:pPr lvl="1" algn="ctr">
              <a:lnSpc>
                <a:spcPct val="100000"/>
              </a:lnSpc>
            </a:pPr>
            <a:endParaRPr lang="de-DE" sz="2100" dirty="0"/>
          </a:p>
          <a:p>
            <a:pPr marL="342900" lvl="1" indent="0" algn="ctr">
              <a:buNone/>
            </a:pPr>
            <a:endParaRPr lang="de-DE" sz="2100" dirty="0"/>
          </a:p>
          <a:p>
            <a:pPr marL="0" indent="0" algn="ctr">
              <a:buNone/>
            </a:pPr>
            <a:endParaRPr lang="de-DE" dirty="0"/>
          </a:p>
        </p:txBody>
      </p:sp>
      <p:sp>
        <p:nvSpPr>
          <p:cNvPr id="5" name="Rounded Rectangle 4"/>
          <p:cNvSpPr/>
          <p:nvPr/>
        </p:nvSpPr>
        <p:spPr>
          <a:xfrm>
            <a:off x="207543" y="2363714"/>
            <a:ext cx="2228850" cy="1344450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Generate all extreme distributions P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2820652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457571" y="2360600"/>
            <a:ext cx="212056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Compute P(Q)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42175" y="2360600"/>
            <a:ext cx="2090488" cy="1347564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Report minimum and maximum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5916527" y="2795254"/>
            <a:ext cx="297782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sz="2800" dirty="0"/>
                  <a:t>Beispiel</a:t>
                </a:r>
                <a:endParaRPr lang="de-DE" sz="2250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Exist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Inmovie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de-DE" sz="27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de-DE" sz="27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700">
                          <a:latin typeface="Cambria Math" panose="02040503050406030204" pitchFamily="18" charset="0"/>
                        </a:rPr>
                        <m:t>Ac</m:t>
                      </m:r>
                      <m:d>
                        <m:dPr>
                          <m:ctrlPr>
                            <a:rPr lang="de-DE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7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r>
                        <a:rPr lang="de-DE" sz="270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de-DE" sz="2700" dirty="0"/>
              </a:p>
              <a:p>
                <a:pPr marL="0" indent="0">
                  <a:buNone/>
                </a:pPr>
                <a:endParaRPr lang="de-DE" sz="2700" dirty="0"/>
              </a:p>
              <a:p>
                <a:r>
                  <a:rPr lang="de-DE" dirty="0"/>
                  <a:t>Obere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maximale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Untere Grenze: Jedes Tupel in </a:t>
                </a:r>
                <a:r>
                  <a:rPr lang="de-DE" dirty="0" err="1"/>
                  <a:t>Inmovie</a:t>
                </a:r>
                <a:r>
                  <a:rPr lang="de-DE" dirty="0"/>
                  <a:t> und </a:t>
                </a:r>
                <a:r>
                  <a:rPr lang="de-DE" dirty="0" err="1"/>
                  <a:t>Ac</a:t>
                </a:r>
                <a:r>
                  <a:rPr lang="de-DE" dirty="0"/>
                  <a:t> hat eine minimale Wahrscheinlichkeit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Monotonie für UCQs (Intervalle werden nur weiter </a:t>
                </a:r>
                <a:r>
                  <a:rPr lang="de-DE" dirty="0" err="1"/>
                  <a:t>eingeschänkt</a:t>
                </a:r>
                <a:r>
                  <a:rPr lang="de-DE" dirty="0"/>
                  <a:t>) vereinfacht Auswertung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04414"/>
                <a:ext cx="7886700" cy="4064375"/>
              </a:xfrm>
              <a:blipFill>
                <a:blip r:embed="rId2"/>
                <a:stretch>
                  <a:fillRect l="-1286" t="-2492" r="-1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5536" y="127604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für UCQs 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4318133" y="1823810"/>
            <a:ext cx="279132" cy="1976718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6446917" y="2381863"/>
            <a:ext cx="279132" cy="860613"/>
          </a:xfrm>
          <a:prstGeom prst="rightBrace">
            <a:avLst>
              <a:gd name="adj1" fmla="val 42738"/>
              <a:gd name="adj2" fmla="val 50000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8173" y="148559"/>
            <a:ext cx="7886700" cy="7284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300" dirty="0"/>
              <a:t>Naiver Algorithmus </a:t>
            </a:r>
            <a:r>
              <a:rPr lang="de-DE" sz="3300" dirty="0" err="1"/>
              <a:t>for</a:t>
            </a:r>
            <a:r>
              <a:rPr lang="de-DE" sz="3300" dirty="0"/>
              <a:t> UCQs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38" y="2009924"/>
                <a:ext cx="2126582" cy="93259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9" y="3712663"/>
                <a:ext cx="977567" cy="531894"/>
              </a:xfrm>
              <a:prstGeom prst="roundRect">
                <a:avLst/>
              </a:prstGeom>
              <a:blipFill rotWithShape="0">
                <a:blip r:embed="rId4"/>
                <a:stretch>
                  <a:fillRect r="-3750" b="-11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7868659" y="2744665"/>
                <a:ext cx="1170065" cy="61627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1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Q</m:t>
                      </m:r>
                      <m:r>
                        <m:rPr>
                          <m:nor/>
                        </m:rPr>
                        <a:rPr lang="en-US" sz="2100" dirty="0">
                          <a:solidFill>
                            <a:schemeClr val="tx1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44" y="2516553"/>
                <a:ext cx="1560087" cy="82170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onstruct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new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PDB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adding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all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open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tuples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default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upper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probabilities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λ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5" y="3300163"/>
                <a:ext cx="2746208" cy="115317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solidFill>
                <a:schemeClr val="accent1">
                  <a:lumMod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ompute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using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algorithm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for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PDB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39" y="3410451"/>
                <a:ext cx="2126582" cy="932595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wn Arrow 15"/>
          <p:cNvSpPr/>
          <p:nvPr/>
        </p:nvSpPr>
        <p:spPr>
          <a:xfrm rot="16200000">
            <a:off x="4681092" y="3637621"/>
            <a:ext cx="200657" cy="4782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bar>
                    <m:r>
                      <m:rPr>
                        <m:nor/>
                      </m:rPr>
                      <a:rPr lang="en-US" sz="2400" baseline="-25000" dirty="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2400" baseline="-37000" dirty="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" y="2255075"/>
                <a:ext cx="983207" cy="434756"/>
              </a:xfrm>
              <a:prstGeom prst="roundRect">
                <a:avLst/>
              </a:prstGeom>
              <a:blipFill rotWithShape="0">
                <a:blip r:embed="rId8"/>
                <a:stretch>
                  <a:fillRect t="-7042" r="-3106" b="-23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/>
          <p:cNvSpPr/>
          <p:nvPr/>
        </p:nvSpPr>
        <p:spPr>
          <a:xfrm>
            <a:off x="7393411" y="2128530"/>
            <a:ext cx="478256" cy="1848547"/>
          </a:xfrm>
          <a:prstGeom prst="rightBrace">
            <a:avLst>
              <a:gd name="adj1" fmla="val 32861"/>
              <a:gd name="adj2" fmla="val 4902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100" dirty="0">
                    <a:solidFill>
                      <a:schemeClr val="tx1"/>
                    </a:solidFill>
                  </a:rPr>
                  <a:t>Bei der Auswertung von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m:rPr>
                        <m:nor/>
                      </m:rPr>
                      <a:rPr lang="de-DE" sz="2400" baseline="-25000" smtClean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de-DE" sz="2400" baseline="-37000" smtClean="0">
                        <a:solidFill>
                          <a:schemeClr val="tx1"/>
                        </a:solidFill>
                      </a:rPr>
                      <m:t>λ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Q</m:t>
                    </m:r>
                    <m:r>
                      <m:rPr>
                        <m:nor/>
                      </m:rPr>
                      <a:rPr lang="de-DE" sz="2000">
                        <a:solidFill>
                          <a:schemeClr val="tx1"/>
                        </a:solidFill>
                      </a:rPr>
                      <m:t>)</m:t>
                    </m:r>
                  </m:oMath>
                </a14:m>
                <a:r>
                  <a:rPr lang="de-DE" sz="2100" dirty="0">
                    <a:solidFill>
                      <a:schemeClr val="tx1"/>
                    </a:solidFill>
                  </a:rPr>
                  <a:t> wächst die PDB </a:t>
                </a:r>
                <a:br>
                  <a:rPr lang="de-DE" sz="2100" dirty="0">
                    <a:solidFill>
                      <a:schemeClr val="tx1"/>
                    </a:solidFill>
                  </a:rPr>
                </a:br>
                <a:r>
                  <a:rPr lang="de-DE" sz="2100" dirty="0">
                    <a:solidFill>
                      <a:schemeClr val="tx1"/>
                    </a:solidFill>
                  </a:rPr>
                  <a:t>exponentiell in der Domänengröße (</a:t>
                </a:r>
                <a:r>
                  <a:rPr lang="de-DE" sz="2100" dirty="0" err="1">
                    <a:solidFill>
                      <a:schemeClr val="tx1"/>
                    </a:solidFill>
                  </a:rPr>
                  <a:t>n</a:t>
                </a:r>
                <a:r>
                  <a:rPr lang="de-DE" sz="2100" dirty="0">
                    <a:solidFill>
                      <a:schemeClr val="tx1"/>
                    </a:solidFill>
                  </a:rPr>
                  <a:t>-stellige Relationen)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976674"/>
                <a:ext cx="7405817" cy="531894"/>
              </a:xfrm>
              <a:prstGeom prst="roundRect">
                <a:avLst/>
              </a:prstGeom>
              <a:blipFill>
                <a:blip r:embed="rId9"/>
                <a:stretch>
                  <a:fillRect t="-23256" b="-395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09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5" grpId="0" animBg="1"/>
      <p:bldP spid="16" grpId="0" animBg="1"/>
      <p:bldP spid="22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59575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31194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30715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D4EEED0-24D1-004C-94AF-41F78E89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24312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Neuer Ansatz: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268712"/>
                <a:ext cx="6768752" cy="675725"/>
              </a:xfrm>
              <a:blipFill>
                <a:blip r:embed="rId2"/>
                <a:stretch>
                  <a:fillRect l="-2060" t="-9259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u="sng" dirty="0"/>
                  <a:t>Step 0</a:t>
                </a:r>
                <a:r>
                  <a:rPr lang="en-US" sz="1800" dirty="0"/>
                  <a:t>: Base of Recursion</a:t>
                </a:r>
              </a:p>
              <a:p>
                <a:pPr marL="0" indent="0">
                  <a:buNone/>
                </a:pPr>
                <a:r>
                  <a:rPr lang="en-US" sz="1800" dirty="0"/>
                  <a:t>if Q is a single ground atom t then</a:t>
                </a:r>
              </a:p>
              <a:p>
                <a:pPr marL="342900" lvl="1" indent="0">
                  <a:buNone/>
                </a:pPr>
                <a:r>
                  <a:rPr lang="en-US" sz="1800" dirty="0"/>
                  <a:t>if ⟨t ∶ p⟩ ∈ Ƥ then return p else return </a:t>
                </a:r>
                <a:r>
                  <a:rPr lang="el-GR" sz="1800" dirty="0"/>
                  <a:t>λ</a:t>
                </a:r>
              </a:p>
              <a:p>
                <a:endParaRPr lang="en-US" sz="1800" dirty="0"/>
              </a:p>
              <a:p>
                <a:pPr marL="0" indent="0">
                  <a:buNone/>
                </a:pPr>
                <a:r>
                  <a:rPr lang="en-US" sz="1800" u="sng" dirty="0"/>
                  <a:t>Step 1</a:t>
                </a:r>
                <a:r>
                  <a:rPr lang="en-US" sz="1800" dirty="0"/>
                  <a:t>: Rewriting of Query</a:t>
                </a:r>
              </a:p>
              <a:p>
                <a:pPr marL="0" indent="0">
                  <a:buNone/>
                </a:pPr>
                <a:r>
                  <a:rPr lang="en-US" sz="1800" dirty="0"/>
                  <a:t>Convert Q to union of CNFs: Q</a:t>
                </a:r>
                <a:r>
                  <a:rPr lang="en-US" sz="1800" baseline="-25000" dirty="0"/>
                  <a:t>UCNF</a:t>
                </a:r>
                <a:r>
                  <a:rPr lang="en-US" sz="1800" dirty="0"/>
                  <a:t> = Q</a:t>
                </a:r>
                <a:r>
                  <a:rPr lang="en-US" sz="1800" baseline="-25000" dirty="0"/>
                  <a:t>1</a:t>
                </a:r>
                <a:r>
                  <a:rPr lang="en-US" sz="1800" dirty="0"/>
                  <a:t> ∨... ∨Q</a:t>
                </a:r>
                <a:r>
                  <a:rPr lang="en-US" sz="1800" baseline="-25000" dirty="0"/>
                  <a:t>m</a:t>
                </a:r>
              </a:p>
              <a:p>
                <a:pPr marL="0" indent="0">
                  <a:buNone/>
                </a:pPr>
                <a:r>
                  <a:rPr lang="en-US" sz="1800" dirty="0"/>
                  <a:t>Example: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sym typeface="Wingdings" panose="05000000000000000000" pitchFamily="2" charset="2"/>
                  </a:rPr>
                  <a:t>	 </a:t>
                </a:r>
                <a:r>
                  <a:rPr lang="en-US" sz="1800" dirty="0"/>
                  <a:t> (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 ∨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))∧(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endParaRPr lang="en-US" sz="1800" baseline="-25000" dirty="0"/>
              </a:p>
              <a:p>
                <a:pPr marL="0" indent="0">
                  <a:buNone/>
                </a:pPr>
                <a:endParaRPr lang="en-US" sz="1800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5124" y="3127969"/>
                <a:ext cx="7270979" cy="2881745"/>
              </a:xfrm>
              <a:blipFill rotWithShape="0">
                <a:blip r:embed="rId3"/>
                <a:stretch>
                  <a:fillRect l="-671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vert="horz" lIns="68580" tIns="34290" rIns="68580" bIns="3429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650" b="1" dirty="0"/>
                  <a:t>CNF: </a:t>
                </a:r>
              </a:p>
              <a:p>
                <a:r>
                  <a:rPr lang="en-US" sz="1650" b="1" dirty="0"/>
                  <a:t> </a:t>
                </a:r>
                <a14:m>
                  <m:oMath xmlns:m="http://schemas.openxmlformats.org/officeDocument/2006/math"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 ˅ 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500" i="1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)˅</m:t>
                    </m:r>
                    <m:r>
                      <a:rPr lang="en-US" sz="15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50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5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219832"/>
                <a:ext cx="2874309" cy="624992"/>
              </a:xfrm>
              <a:prstGeom prst="rect">
                <a:avLst/>
              </a:prstGeom>
              <a:blipFill rotWithShape="0">
                <a:blip r:embed="rId4"/>
                <a:stretch>
                  <a:fillRect l="-1048" b="-37615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dirty="0" smtClean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1800" dirty="0">
                            <a:solidFill>
                              <a:srgbClr val="1E0A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  <m:r>
                      <a:rPr lang="en-US" sz="1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(Q, P, </a:t>
                </a:r>
                <a:r>
                  <a:rPr lang="el-GR" sz="1800" dirty="0"/>
                  <a:t>λ, </a:t>
                </a:r>
                <a:r>
                  <a:rPr lang="en-US" sz="1800" dirty="0"/>
                  <a:t>D) - abbreviated by L(Q, P)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Input</a:t>
                </a:r>
                <a:r>
                  <a:rPr lang="en-US" sz="1800" dirty="0"/>
                  <a:t>: CNF Q , probability tuples Ƥ, threshold </a:t>
                </a:r>
                <a:r>
                  <a:rPr lang="el-GR" sz="1800" dirty="0"/>
                  <a:t>λ </a:t>
                </a:r>
                <a:r>
                  <a:rPr lang="en-US" sz="1800" dirty="0"/>
                  <a:t>and domain D</a:t>
                </a:r>
              </a:p>
              <a:p>
                <a:pPr marL="0" indent="0">
                  <a:buNone/>
                </a:pPr>
                <a:r>
                  <a:rPr lang="en-US" sz="1800" u="sng" dirty="0"/>
                  <a:t>Output</a:t>
                </a:r>
                <a:r>
                  <a:rPr lang="en-US" sz="1800" dirty="0"/>
                  <a:t>: The upper probability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acc>
                    <m:r>
                      <a:rPr lang="en-US" sz="1800" baseline="-15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1800" i="1" baseline="-250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1800" i="1" baseline="-15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over domain 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4" y="1716957"/>
                <a:ext cx="7099530" cy="1021249"/>
              </a:xfrm>
              <a:prstGeom prst="rect">
                <a:avLst/>
              </a:prstGeom>
              <a:blipFill rotWithShape="0">
                <a:blip r:embed="rId5"/>
                <a:stretch>
                  <a:fillRect l="-1030" t="-4071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2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950" u="sng" dirty="0"/>
                  <a:t>Step 2</a:t>
                </a:r>
                <a:r>
                  <a:rPr lang="en-US" sz="1950" dirty="0"/>
                  <a:t>: Decomposable Disjunction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and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∨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and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← L(Q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pPr lvl="1"/>
                <a:r>
                  <a:rPr lang="en-US" sz="1950" dirty="0"/>
                  <a:t>return 1 − (1 − q1) ⋅ (1 − q2)</a:t>
                </a:r>
              </a:p>
              <a:p>
                <a:endParaRPr lang="en-US" sz="1950" dirty="0"/>
              </a:p>
              <a:p>
                <a:pPr marL="0" indent="0">
                  <a:buNone/>
                </a:pPr>
                <a:r>
                  <a:rPr lang="en-US" sz="1950" u="sng" dirty="0"/>
                  <a:t>Step 3</a:t>
                </a:r>
                <a:r>
                  <a:rPr lang="en-US" sz="1950" dirty="0"/>
                  <a:t>: Inclusion-Exclusion</a:t>
                </a:r>
              </a:p>
              <a:p>
                <a:pPr marL="0" indent="0">
                  <a:buNone/>
                </a:pPr>
                <a:r>
                  <a:rPr lang="en-US" sz="1950" dirty="0"/>
                  <a:t>if m &gt; 1 but Q</a:t>
                </a:r>
                <a:r>
                  <a:rPr lang="en-US" sz="1950" baseline="-25000" dirty="0"/>
                  <a:t>UCNF</a:t>
                </a:r>
                <a:r>
                  <a:rPr lang="en-US" sz="1950" dirty="0"/>
                  <a:t> has no independent 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∑</a:t>
                </a:r>
                <a:r>
                  <a:rPr lang="en-US" sz="1950" baseline="-25000" dirty="0"/>
                  <a:t>s⊆{</a:t>
                </a:r>
                <a:r>
                  <a:rPr lang="en-US" sz="2000" baseline="-25000" dirty="0"/>
                  <a:t>1, ... ,m}</a:t>
                </a:r>
                <a:r>
                  <a:rPr lang="en-US" sz="1950" dirty="0"/>
                  <a:t>(−1)</a:t>
                </a:r>
                <a:r>
                  <a:rPr lang="en-US" sz="1950" baseline="30000" dirty="0"/>
                  <a:t>∣s∣+1</a:t>
                </a:r>
                <a:r>
                  <a:rPr lang="en-US" sz="1950" dirty="0"/>
                  <a:t> ⋅ L(∧</a:t>
                </a:r>
                <a:r>
                  <a:rPr lang="en-US" sz="1950" baseline="-25000" dirty="0"/>
                  <a:t>i∈s</a:t>
                </a:r>
                <a:r>
                  <a:rPr lang="en-US" sz="1950" dirty="0"/>
                  <a:t>Q</a:t>
                </a:r>
                <a:r>
                  <a:rPr lang="en-US" sz="1950" baseline="-25000" dirty="0"/>
                  <a:t>i</a:t>
                </a:r>
                <a:r>
                  <a:rPr lang="en-US" sz="1950" dirty="0"/>
                  <a:t>, P∣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50" i="1" baseline="-25000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950" baseline="-25000" dirty="0"/>
                          <m:t>⋀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sz="1950" i="1" baseline="-25000" dirty="0">
                            <a:latin typeface="Cambria Math" panose="02040503050406030204" pitchFamily="18" charset="0"/>
                          </a:rPr>
                          <m:t>ϵ</m:t>
                        </m:r>
                        <m:r>
                          <a:rPr lang="en-US" sz="1950" i="1" baseline="-25000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sSub>
                          <m:sSubPr>
                            <m:ctrlP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950" i="1" baseline="-25000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950" dirty="0"/>
                  <a:t>)</a:t>
                </a:r>
              </a:p>
              <a:p>
                <a:endParaRPr lang="en-US" sz="2250" dirty="0"/>
              </a:p>
              <a:p>
                <a:pPr marL="0" indent="0">
                  <a:buNone/>
                </a:pPr>
                <a:r>
                  <a:rPr lang="en-US" sz="1950" u="sng" dirty="0"/>
                  <a:t>Step 4</a:t>
                </a:r>
                <a:r>
                  <a:rPr lang="en-US" sz="1950" dirty="0"/>
                  <a:t>: Decomposable Conjunction</a:t>
                </a:r>
              </a:p>
              <a:p>
                <a:pPr marL="0" indent="0">
                  <a:buNone/>
                </a:pPr>
                <a:r>
                  <a:rPr lang="en-US" sz="1950" dirty="0"/>
                  <a:t> if Q =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∧ Q</a:t>
                </a:r>
                <a:r>
                  <a:rPr lang="en-US" sz="1950" baseline="-25000" dirty="0"/>
                  <a:t>2 </a:t>
                </a:r>
                <a:r>
                  <a:rPr lang="en-US" sz="1950" dirty="0"/>
                  <a:t>where 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 ⊥ Q</a:t>
                </a:r>
                <a:r>
                  <a:rPr lang="en-US" sz="1950" baseline="-25000" dirty="0"/>
                  <a:t>2</a:t>
                </a:r>
                <a:r>
                  <a:rPr lang="en-US" sz="1950" dirty="0"/>
                  <a:t> then</a:t>
                </a:r>
              </a:p>
              <a:p>
                <a:pPr lvl="1"/>
                <a:r>
                  <a:rPr lang="en-US" sz="1950" dirty="0"/>
                  <a:t>return L(Q</a:t>
                </a:r>
                <a:r>
                  <a:rPr lang="en-US" sz="1950" baseline="-25000" dirty="0"/>
                  <a:t>1</a:t>
                </a:r>
                <a:r>
                  <a:rPr lang="en-US" sz="1950" dirty="0"/>
                  <a:t>, P∣</a:t>
                </a:r>
                <a:r>
                  <a:rPr lang="en-US" sz="1950" baseline="-25000" dirty="0"/>
                  <a:t>Q1</a:t>
                </a:r>
                <a:r>
                  <a:rPr lang="en-US" sz="1950" dirty="0"/>
                  <a:t>) ⋅ L(Q2, P∣</a:t>
                </a:r>
                <a:r>
                  <a:rPr lang="en-US" sz="1950" baseline="-25000" dirty="0"/>
                  <a:t>Q2</a:t>
                </a:r>
                <a:r>
                  <a:rPr lang="en-US" sz="195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75158"/>
                <a:ext cx="7886700" cy="3604022"/>
              </a:xfrm>
              <a:blipFill rotWithShape="0">
                <a:blip r:embed="rId2"/>
                <a:stretch>
                  <a:fillRect l="-696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6435970" y="110994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>
                <a:solidFill>
                  <a:srgbClr val="FF6600"/>
                </a:solidFill>
              </a:rPr>
              <a:t>Q</a:t>
            </a:r>
            <a:r>
              <a:rPr lang="en-US" sz="1500" baseline="-25000" dirty="0">
                <a:solidFill>
                  <a:srgbClr val="FF6600"/>
                </a:solidFill>
              </a:rPr>
              <a:t>1</a:t>
            </a:r>
            <a:r>
              <a:rPr lang="en-US" sz="1500" dirty="0">
                <a:solidFill>
                  <a:srgbClr val="FF6600"/>
                </a:solidFill>
              </a:rPr>
              <a:t> ⊥ Q</a:t>
            </a:r>
            <a:r>
              <a:rPr lang="en-US" sz="1500" baseline="-25000" dirty="0">
                <a:solidFill>
                  <a:srgbClr val="FF6600"/>
                </a:solidFill>
              </a:rPr>
              <a:t>2</a:t>
            </a:r>
            <a:r>
              <a:rPr lang="en-US" sz="1500" dirty="0">
                <a:solidFill>
                  <a:srgbClr val="FF6600"/>
                </a:solidFill>
              </a:rPr>
              <a:t>  </a:t>
            </a:r>
            <a:r>
              <a:rPr lang="en-US" sz="1500" dirty="0"/>
              <a:t>if Q</a:t>
            </a:r>
            <a:r>
              <a:rPr lang="en-US" sz="1500" baseline="-25000" dirty="0"/>
              <a:t>1, </a:t>
            </a:r>
            <a:r>
              <a:rPr lang="en-US" sz="1500" dirty="0"/>
              <a:t>Q</a:t>
            </a:r>
            <a:r>
              <a:rPr lang="en-US" sz="1500" baseline="-25000" dirty="0"/>
              <a:t>2</a:t>
            </a:r>
            <a:r>
              <a:rPr lang="en-US" sz="1500" dirty="0"/>
              <a:t>  doesn’t share any relational symbols</a:t>
            </a:r>
            <a:r>
              <a:rPr lang="en-US" sz="1500" baseline="-25000" dirty="0"/>
              <a:t> </a:t>
            </a:r>
            <a:endParaRPr lang="en-US" sz="15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19672" y="5489973"/>
            <a:ext cx="6204814" cy="826001"/>
            <a:chOff x="1619672" y="5489973"/>
            <a:chExt cx="6204814" cy="826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893" y="5690051"/>
              <a:ext cx="6012160" cy="62592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619672" y="5489973"/>
              <a:ext cx="6204814" cy="25107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6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8" y="1340768"/>
            <a:ext cx="5140440" cy="3800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Step 5</a:t>
            </a:r>
            <a:r>
              <a:rPr lang="en-US" sz="1800" dirty="0"/>
              <a:t>: Decomposable Universal Quantifier</a:t>
            </a:r>
          </a:p>
          <a:p>
            <a:pPr marL="0" indent="0">
              <a:buNone/>
            </a:pPr>
            <a:r>
              <a:rPr lang="en-US" sz="1800" dirty="0"/>
              <a:t>if Q has a separator variable x then</a:t>
            </a:r>
          </a:p>
          <a:p>
            <a:pPr lvl="1"/>
            <a:r>
              <a:rPr lang="en-US" sz="2000" dirty="0"/>
              <a:t>let T be all constants as x-argument in P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c</a:t>
            </a:r>
            <a:r>
              <a:rPr lang="en-US" sz="2000" dirty="0"/>
              <a:t> ← ∏</a:t>
            </a:r>
            <a:r>
              <a:rPr lang="en-US" sz="2000" baseline="-25000" dirty="0"/>
              <a:t>t∈T</a:t>
            </a:r>
            <a:r>
              <a:rPr lang="en-US" sz="2000" dirty="0"/>
              <a:t> L(Q[x/t], P∣</a:t>
            </a:r>
            <a:r>
              <a:rPr lang="en-US" sz="2000" baseline="-25000" dirty="0"/>
              <a:t>x=t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q</a:t>
            </a:r>
            <a:r>
              <a:rPr lang="en-US" sz="2000" baseline="-25000" dirty="0"/>
              <a:t>o</a:t>
            </a:r>
            <a:r>
              <a:rPr lang="en-US" sz="2000" dirty="0"/>
              <a:t> ← L(Q[x/t], ∅) for some t ∈ D ∖ T</a:t>
            </a:r>
          </a:p>
          <a:p>
            <a:pPr lvl="1"/>
            <a:r>
              <a:rPr lang="en-US" sz="2000" dirty="0"/>
              <a:t>return q</a:t>
            </a:r>
            <a:r>
              <a:rPr lang="en-US" sz="2000" baseline="-25000" dirty="0"/>
              <a:t>c</a:t>
            </a:r>
            <a:r>
              <a:rPr lang="en-US" sz="2000" dirty="0"/>
              <a:t> ⋅ q</a:t>
            </a:r>
            <a:r>
              <a:rPr lang="en-US" sz="2000" baseline="-25000" dirty="0"/>
              <a:t>o</a:t>
            </a:r>
            <a:r>
              <a:rPr lang="en-US" sz="2000" baseline="30000" dirty="0"/>
              <a:t>∣D∖T ∣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800" u="sng" dirty="0"/>
          </a:p>
          <a:p>
            <a:pPr marL="0" indent="0">
              <a:buNone/>
            </a:pPr>
            <a:r>
              <a:rPr lang="en-US" sz="1800" u="sng" dirty="0"/>
              <a:t>Step 6</a:t>
            </a:r>
            <a:r>
              <a:rPr lang="en-US" sz="1800" dirty="0"/>
              <a:t>: Fail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Algorithmus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5671"/>
                <a:ext cx="7886700" cy="675725"/>
              </a:xfrm>
              <a:prstGeom prst="rect">
                <a:avLst/>
              </a:prstGeom>
              <a:blipFill rotWithShape="0">
                <a:blip r:embed="rId2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6228184" y="1197513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 </a:t>
            </a:r>
            <a:r>
              <a:rPr lang="en-US" sz="1500" dirty="0">
                <a:solidFill>
                  <a:srgbClr val="FF6600"/>
                </a:solidFill>
              </a:rPr>
              <a:t>separator </a:t>
            </a:r>
            <a:r>
              <a:rPr lang="en-US" sz="1500" dirty="0"/>
              <a:t>is a variable </a:t>
            </a:r>
            <a:br>
              <a:rPr lang="en-US" sz="1500" dirty="0"/>
            </a:br>
            <a:r>
              <a:rPr lang="en-US" sz="1500" dirty="0"/>
              <a:t>that appears in every atom in Q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8184" y="1893924"/>
            <a:ext cx="2554166" cy="598972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500" dirty="0"/>
              <a:t>An </a:t>
            </a:r>
            <a:r>
              <a:rPr lang="en-US" sz="1500" dirty="0">
                <a:solidFill>
                  <a:srgbClr val="FF6600"/>
                </a:solidFill>
              </a:rPr>
              <a:t>x-argument </a:t>
            </a:r>
            <a:r>
              <a:rPr lang="en-US" sz="1500" dirty="0"/>
              <a:t>is an argument that hold a separator variable x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854" y="2653504"/>
            <a:ext cx="390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Forall a,m [ </a:t>
            </a:r>
            <a:r>
              <a:rPr lang="en-US" dirty="0">
                <a:solidFill>
                  <a:srgbClr val="0070C0"/>
                </a:solidFill>
                <a:latin typeface="wf_segoe-ui_normal"/>
              </a:rPr>
              <a:t>Inmovie(a,m) OR Ac(a)</a:t>
            </a:r>
            <a:r>
              <a:rPr lang="en-US" dirty="0">
                <a:solidFill>
                  <a:srgbClr val="212121"/>
                </a:solidFill>
                <a:latin typeface="wf_segoe-ui_normal"/>
              </a:rPr>
              <a:t> ] 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08304" y="2958295"/>
            <a:ext cx="0" cy="20849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460432" y="2961658"/>
            <a:ext cx="6728" cy="205127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108577" y="3541717"/>
          <a:ext cx="81354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Cruise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Hayek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854683" y="3549189"/>
          <a:ext cx="209326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1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Inmovie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Pitt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Troy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Butler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deCaprio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Inception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139554" y="4985389"/>
            <a:ext cx="410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T = {</a:t>
            </a:r>
            <a:r>
              <a:rPr lang="en-US" dirty="0"/>
              <a:t>Pitt, Butler, deCaprio, Cruise, Heyek}</a:t>
            </a:r>
          </a:p>
          <a:p>
            <a:r>
              <a:rPr lang="en-US" dirty="0">
                <a:solidFill>
                  <a:srgbClr val="212121"/>
                </a:solidFill>
                <a:latin typeface="wf_segoe-ui_norm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9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  <p:bldP spid="19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berechnet</a:t>
                </a:r>
                <a:r>
                  <a:rPr lang="en-US" dirty="0"/>
                  <a:t> die </a:t>
                </a:r>
                <a:r>
                  <a:rPr lang="en-US" dirty="0" err="1"/>
                  <a:t>Wahrscheinlichkeiten</a:t>
                </a:r>
                <a:r>
                  <a:rPr lang="en-US" dirty="0"/>
                  <a:t> </a:t>
                </a:r>
                <a:r>
                  <a:rPr lang="en-US" dirty="0" err="1"/>
                  <a:t>für</a:t>
                </a:r>
                <a:r>
                  <a:rPr lang="en-US" dirty="0"/>
                  <a:t> UCQs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u="sng" dirty="0" err="1"/>
                  <a:t>Daten-Komplexität</a:t>
                </a:r>
                <a:r>
                  <a:rPr lang="en-US" u="sng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Monotone UCQs </a:t>
                </a:r>
                <a:r>
                  <a:rPr lang="en-US" dirty="0" err="1"/>
                  <a:t>werden</a:t>
                </a:r>
                <a:r>
                  <a:rPr lang="en-US" dirty="0"/>
                  <a:t> auf </a:t>
                </a:r>
                <a:r>
                  <a:rPr lang="en-US" dirty="0" err="1"/>
                  <a:t>OpenPDBs</a:t>
                </a:r>
                <a:r>
                  <a:rPr lang="en-US" dirty="0"/>
                  <a:t>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, </a:t>
                </a:r>
                <a:r>
                  <a:rPr lang="en-US" dirty="0" err="1"/>
                  <a:t>wenn</a:t>
                </a:r>
                <a:r>
                  <a:rPr lang="en-US" dirty="0"/>
                  <a:t> </a:t>
                </a:r>
                <a:r>
                  <a:rPr lang="en-US" dirty="0" err="1"/>
                  <a:t>sie</a:t>
                </a:r>
                <a:r>
                  <a:rPr lang="en-US" dirty="0"/>
                  <a:t> auf PDBs in </a:t>
                </a:r>
                <a:r>
                  <a:rPr lang="en-US" dirty="0" err="1"/>
                  <a:t>PTime</a:t>
                </a:r>
                <a:r>
                  <a:rPr lang="en-US" dirty="0"/>
                  <a:t> </a:t>
                </a:r>
                <a:r>
                  <a:rPr lang="en-US" dirty="0" err="1"/>
                  <a:t>evaluiert</a:t>
                </a:r>
                <a:r>
                  <a:rPr lang="en-US" dirty="0"/>
                  <a:t> </a:t>
                </a:r>
                <a:r>
                  <a:rPr lang="en-US" dirty="0" err="1"/>
                  <a:t>werden</a:t>
                </a:r>
                <a:r>
                  <a:rPr lang="en-US" dirty="0"/>
                  <a:t> und </a:t>
                </a:r>
                <a:r>
                  <a:rPr lang="en-US" dirty="0" err="1"/>
                  <a:t>umgekehrt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7886700" cy="3263504"/>
              </a:xfrm>
              <a:blipFill rotWithShape="0">
                <a:blip r:embed="rId2"/>
                <a:stretch>
                  <a:fillRect l="-1392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</p:spPr>
            <p:txBody>
              <a:bodyPr vert="horz" lIns="68580" tIns="34290" rIns="68580" bIns="3429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3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𝐿𝑖𝑓𝑡</m:t>
                        </m:r>
                      </m:e>
                      <m:sub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Algorithmus</a:t>
                </a:r>
                <a:r>
                  <a:rPr lang="en-US" sz="3300" dirty="0">
                    <a:solidFill>
                      <a:schemeClr val="tx1"/>
                    </a:solidFill>
                  </a:rPr>
                  <a:t> </a:t>
                </a:r>
                <a:r>
                  <a:rPr lang="en-US" sz="3300" dirty="0" err="1">
                    <a:solidFill>
                      <a:schemeClr val="tx1"/>
                    </a:solidFill>
                  </a:rPr>
                  <a:t>für</a:t>
                </a:r>
                <a:r>
                  <a:rPr lang="en-US" sz="3300" dirty="0">
                    <a:solidFill>
                      <a:schemeClr val="tx1"/>
                    </a:solidFill>
                  </a:rPr>
                  <a:t> UCQs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7886700" cy="675725"/>
              </a:xfrm>
              <a:prstGeom prst="rect">
                <a:avLst/>
              </a:prstGeom>
              <a:blipFill rotWithShape="0">
                <a:blip r:embed="rId3"/>
                <a:stretch>
                  <a:fillRect t="-9009" b="-2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6700" cy="825195"/>
          </a:xfrm>
        </p:spPr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3533683"/>
          </a:xfrm>
        </p:spPr>
        <p:txBody>
          <a:bodyPr/>
          <a:lstStyle/>
          <a:p>
            <a:r>
              <a:rPr lang="de-DE" dirty="0"/>
              <a:t>Einfache PDBs erfüllen nicht (mehr) die heutigen Erwartungen (Vervollständigungen nicht möglich)</a:t>
            </a:r>
          </a:p>
          <a:p>
            <a:r>
              <a:rPr lang="de-DE" dirty="0" err="1"/>
              <a:t>OpenPDBs</a:t>
            </a:r>
            <a:r>
              <a:rPr lang="de-DE" dirty="0"/>
              <a:t> setzen die Annahme der offenen Welt um</a:t>
            </a:r>
          </a:p>
          <a:p>
            <a:r>
              <a:rPr lang="de-DE" dirty="0"/>
              <a:t>Vorgestellt wurde ein effizienter Algorithmus zur Auswertung von UCQs in </a:t>
            </a:r>
            <a:r>
              <a:rPr lang="de-DE" dirty="0" err="1"/>
              <a:t>OpenPDBs</a:t>
            </a:r>
            <a:endParaRPr lang="de-DE" dirty="0"/>
          </a:p>
          <a:p>
            <a:pPr lvl="1"/>
            <a:r>
              <a:rPr lang="de-DE" dirty="0"/>
              <a:t>Ob die Semantik mit 𝜆 Bestand hat, wird die </a:t>
            </a:r>
            <a:r>
              <a:rPr lang="de-DE"/>
              <a:t>Zeit zeigen</a:t>
            </a:r>
            <a:endParaRPr lang="de-DE" dirty="0"/>
          </a:p>
          <a:p>
            <a:r>
              <a:rPr lang="de-DE" dirty="0"/>
              <a:t>Nächste Schritte:</a:t>
            </a:r>
          </a:p>
          <a:p>
            <a:pPr lvl="1"/>
            <a:r>
              <a:rPr lang="de-DE" dirty="0"/>
              <a:t>Erhöhung der Ausdrucksstärke (&gt; UCQs)</a:t>
            </a:r>
          </a:p>
          <a:p>
            <a:pPr lvl="1"/>
            <a:r>
              <a:rPr lang="de-DE" dirty="0"/>
              <a:t>Unendliche Domäne</a:t>
            </a:r>
            <a:endParaRPr lang="de-DE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5805264"/>
            <a:ext cx="724268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E0AFF"/>
                </a:solidFill>
              </a:rPr>
              <a:t>Ismail </a:t>
            </a:r>
            <a:r>
              <a:rPr lang="en-US" sz="1100" dirty="0" err="1">
                <a:solidFill>
                  <a:srgbClr val="1E0AFF"/>
                </a:solidFill>
              </a:rPr>
              <a:t>Ilkan</a:t>
            </a:r>
            <a:r>
              <a:rPr lang="en-US" sz="1100" dirty="0">
                <a:solidFill>
                  <a:srgbClr val="1E0AFF"/>
                </a:solidFill>
              </a:rPr>
              <a:t> </a:t>
            </a:r>
            <a:r>
              <a:rPr lang="en-US" sz="1100" dirty="0" err="1">
                <a:solidFill>
                  <a:srgbClr val="1E0AFF"/>
                </a:solidFill>
              </a:rPr>
              <a:t>Ceylan</a:t>
            </a:r>
            <a:r>
              <a:rPr lang="en-US" sz="1100" dirty="0">
                <a:solidFill>
                  <a:srgbClr val="1E0AFF"/>
                </a:solidFill>
              </a:rPr>
              <a:t>, Adnan </a:t>
            </a:r>
            <a:r>
              <a:rPr lang="en-US" sz="1100" dirty="0" err="1">
                <a:solidFill>
                  <a:srgbClr val="1E0AFF"/>
                </a:solidFill>
              </a:rPr>
              <a:t>Darwiche</a:t>
            </a:r>
            <a:r>
              <a:rPr lang="en-US" sz="1100" dirty="0">
                <a:solidFill>
                  <a:srgbClr val="1E0AFF"/>
                </a:solidFill>
              </a:rPr>
              <a:t> and Guy Van den </a:t>
            </a:r>
            <a:r>
              <a:rPr lang="en-US" sz="1100" dirty="0" err="1">
                <a:solidFill>
                  <a:srgbClr val="1E0AFF"/>
                </a:solidFill>
              </a:rPr>
              <a:t>Broeck</a:t>
            </a:r>
            <a:r>
              <a:rPr lang="en-US" sz="1100" dirty="0">
                <a:solidFill>
                  <a:srgbClr val="1E0AFF"/>
                </a:solidFill>
              </a:rPr>
              <a:t>. Open-World Probabilistic Databases: An Abridged Report,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In Proceedings of the 26th International Joint Conference on Artificial Intelligence (IJCAI), </a:t>
            </a:r>
            <a:br>
              <a:rPr lang="en-US" sz="1100" dirty="0">
                <a:solidFill>
                  <a:srgbClr val="1E0AFF"/>
                </a:solidFill>
              </a:rPr>
            </a:br>
            <a:r>
              <a:rPr lang="en-US" sz="1100" dirty="0">
                <a:solidFill>
                  <a:srgbClr val="1E0AFF"/>
                </a:solidFill>
              </a:rPr>
              <a:t>Sister Conference Best Paper Track, </a:t>
            </a:r>
            <a:r>
              <a:rPr lang="en-US" sz="1100" b="1" dirty="0">
                <a:solidFill>
                  <a:srgbClr val="FF0000"/>
                </a:solidFill>
              </a:rPr>
              <a:t>2017</a:t>
            </a:r>
            <a:r>
              <a:rPr lang="en-US" sz="1100" dirty="0">
                <a:solidFill>
                  <a:srgbClr val="1E0A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4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80AE-C047-D649-B2CA-81B8E904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Große Frage?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D4A7-04B3-074D-A113-9C88D262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Können wir alle Verteilungen zur Beschreibung von Wahrscheinlichkeiten in dem BUD-Format darstellen?</a:t>
            </a:r>
          </a:p>
          <a:p>
            <a:r>
              <a:rPr lang="de-DE" dirty="0"/>
              <a:t>Sind </a:t>
            </a:r>
            <a:r>
              <a:rPr lang="de-DE" dirty="0" err="1"/>
              <a:t>probabilistische</a:t>
            </a:r>
            <a:r>
              <a:rPr lang="de-DE" dirty="0"/>
              <a:t> Datenbanken als Beschreibungssprache ausdrucksstark genug?</a:t>
            </a:r>
          </a:p>
          <a:p>
            <a:r>
              <a:rPr lang="de-DE" dirty="0"/>
              <a:t>Nein!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F7C80-42AC-8145-A03C-0BE15728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1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Relationales</a:t>
            </a:r>
            <a:r>
              <a:rPr lang="en-US" dirty="0"/>
              <a:t>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52643"/>
              </p:ext>
            </p:extLst>
          </p:nvPr>
        </p:nvGraphicFramePr>
        <p:xfrm>
          <a:off x="6390307" y="1831138"/>
          <a:ext cx="2209800" cy="10972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07" y="1371305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30271"/>
              </p:ext>
            </p:extLst>
          </p:nvPr>
        </p:nvGraphicFramePr>
        <p:xfrm>
          <a:off x="4573820" y="1831138"/>
          <a:ext cx="1678693" cy="137160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3068" y="1371305"/>
            <a:ext cx="86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1793" y="5805264"/>
            <a:ext cx="137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Antwort</a:t>
            </a:r>
            <a:r>
              <a:rPr lang="en-US" dirty="0"/>
              <a:t>: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=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50933"/>
              </p:ext>
            </p:extLst>
          </p:nvPr>
        </p:nvGraphicFramePr>
        <p:xfrm>
          <a:off x="3107809" y="5776063"/>
          <a:ext cx="723033" cy="82296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971" y="1438802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Daten</a:t>
            </a:r>
            <a:r>
              <a:rPr lang="en-US" dirty="0">
                <a:solidFill>
                  <a:schemeClr val="tx2"/>
                </a:solidFill>
              </a:rPr>
              <a:t>: </a:t>
            </a:r>
            <a:br>
              <a:rPr lang="en-US" dirty="0"/>
            </a:br>
            <a:r>
              <a:rPr lang="en-US" dirty="0" err="1"/>
              <a:t>gespeichert</a:t>
            </a:r>
            <a:r>
              <a:rPr lang="en-US" dirty="0"/>
              <a:t> in </a:t>
            </a:r>
            <a:r>
              <a:rPr lang="en-US" dirty="0" err="1"/>
              <a:t>Relationen</a:t>
            </a:r>
            <a:r>
              <a:rPr lang="en-US" dirty="0"/>
              <a:t> (= </a:t>
            </a:r>
            <a:r>
              <a:rPr lang="en-US" dirty="0" err="1"/>
              <a:t>Tabellen</a:t>
            </a:r>
            <a:r>
              <a:rPr lang="en-US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4399331" y="2360065"/>
            <a:ext cx="1853182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5867" y="2330469"/>
            <a:ext cx="2446612" cy="379681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04252" y="6021155"/>
            <a:ext cx="1019676" cy="323016"/>
          </a:xfrm>
          <a:prstGeom prst="ellipse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/>
          <p:cNvCxnSpPr/>
          <p:nvPr/>
        </p:nvCxnSpPr>
        <p:spPr>
          <a:xfrm>
            <a:off x="1820" y="3364764"/>
            <a:ext cx="9144000" cy="65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147971" y="3420299"/>
            <a:ext cx="165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/>
              <a:t>:  SQL,</a:t>
            </a:r>
          </a:p>
        </p:txBody>
      </p:sp>
      <p:sp>
        <p:nvSpPr>
          <p:cNvPr id="34" name="Rectangle 21"/>
          <p:cNvSpPr/>
          <p:nvPr/>
        </p:nvSpPr>
        <p:spPr>
          <a:xfrm>
            <a:off x="147971" y="3818031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>
                <a:cs typeface="Courier"/>
              </a:rPr>
              <a:t>Find all owners of objects in the Office</a:t>
            </a:r>
          </a:p>
        </p:txBody>
      </p:sp>
      <p:sp>
        <p:nvSpPr>
          <p:cNvPr id="35" name="TextBox 22"/>
          <p:cNvSpPr txBox="1"/>
          <p:nvPr/>
        </p:nvSpPr>
        <p:spPr>
          <a:xfrm>
            <a:off x="5233493" y="3420299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Vereinigung</a:t>
            </a:r>
            <a:r>
              <a:rPr lang="en-US" dirty="0"/>
              <a:t> </a:t>
            </a:r>
            <a:r>
              <a:rPr lang="en-US" dirty="0" err="1"/>
              <a:t>konjunktiver</a:t>
            </a:r>
            <a:r>
              <a:rPr lang="en-US" dirty="0"/>
              <a:t> </a:t>
            </a:r>
            <a:r>
              <a:rPr lang="en-US" dirty="0" err="1"/>
              <a:t>Anfragen</a:t>
            </a:r>
            <a:endParaRPr lang="en-US" dirty="0"/>
          </a:p>
          <a:p>
            <a:r>
              <a:rPr lang="en-US" dirty="0"/>
              <a:t>Unions of Conjunctive Queries (UCQs)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7971" y="4330576"/>
            <a:ext cx="3121367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ourier"/>
              </a:rPr>
              <a:t>-- SQL: </a:t>
            </a:r>
            <a:r>
              <a:rPr lang="en-US" sz="1400" dirty="0" err="1">
                <a:cs typeface="Courier"/>
              </a:rPr>
              <a:t>z.B</a:t>
            </a:r>
            <a:r>
              <a:rPr lang="en-US" sz="1400" dirty="0">
                <a:cs typeface="Courier"/>
              </a:rPr>
              <a:t>. </a:t>
            </a:r>
            <a:r>
              <a:rPr lang="en-US" sz="1400" dirty="0" err="1">
                <a:cs typeface="Courier"/>
              </a:rPr>
              <a:t>Postgres</a:t>
            </a:r>
            <a:endParaRPr lang="en-US" sz="1400" dirty="0">
              <a:cs typeface="Courier"/>
            </a:endParaRPr>
          </a:p>
          <a:p>
            <a:endParaRPr lang="en-US" sz="1400" dirty="0">
              <a:cs typeface="Courier"/>
            </a:endParaRPr>
          </a:p>
          <a:p>
            <a:r>
              <a:rPr lang="en-US" sz="1400" dirty="0">
                <a:cs typeface="Courier"/>
              </a:rPr>
              <a:t>SELECT DISTINCT </a:t>
            </a:r>
            <a:r>
              <a:rPr lang="en-US" sz="1400" dirty="0" err="1">
                <a:cs typeface="Courier"/>
              </a:rPr>
              <a:t>Owner.name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FROM Owner, Location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WHERE </a:t>
            </a:r>
            <a:r>
              <a:rPr lang="en-US" sz="1400" dirty="0" err="1">
                <a:cs typeface="Courier"/>
              </a:rPr>
              <a:t>Owner.object</a:t>
            </a:r>
            <a:r>
              <a:rPr lang="en-US" sz="1400" dirty="0">
                <a:cs typeface="Courier"/>
              </a:rPr>
              <a:t> = </a:t>
            </a:r>
            <a:r>
              <a:rPr lang="en-US" sz="1400" dirty="0" err="1">
                <a:cs typeface="Courier"/>
              </a:rPr>
              <a:t>Location.object</a:t>
            </a:r>
            <a:br>
              <a:rPr lang="en-US" sz="1400" dirty="0">
                <a:cs typeface="Courier"/>
              </a:rPr>
            </a:br>
            <a:r>
              <a:rPr lang="en-US" sz="1400" dirty="0">
                <a:cs typeface="Courier"/>
              </a:rPr>
              <a:t>     and  </a:t>
            </a:r>
            <a:r>
              <a:rPr lang="en-US" sz="1400" dirty="0" err="1">
                <a:cs typeface="Courier"/>
              </a:rPr>
              <a:t>Location.loc</a:t>
            </a:r>
            <a:r>
              <a:rPr lang="en-US" sz="1400" dirty="0">
                <a:cs typeface="Courier"/>
              </a:rPr>
              <a:t> = ‘Office’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4017031" y="4843690"/>
            <a:ext cx="2906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 </a:t>
            </a:r>
            <a:r>
              <a:rPr lang="en-US" sz="1600" dirty="0" err="1"/>
              <a:t>x,t</a:t>
            </a:r>
            <a:r>
              <a:rPr lang="en-US" sz="1600" dirty="0"/>
              <a:t> </a:t>
            </a:r>
            <a:r>
              <a:rPr lang="en-US" sz="1600" dirty="0" err="1"/>
              <a:t>sind</a:t>
            </a:r>
            <a:r>
              <a:rPr lang="en-US" sz="1600" dirty="0"/>
              <a:t> </a:t>
            </a:r>
            <a:r>
              <a:rPr lang="en-US" sz="1600" dirty="0" err="1"/>
              <a:t>existenzquantifiziert</a:t>
            </a:r>
            <a:r>
              <a:rPr lang="en-US" sz="1600" dirty="0"/>
              <a:t>: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4017031" y="4397310"/>
            <a:ext cx="45673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x,t,y</a:t>
            </a:r>
            <a:r>
              <a:rPr lang="en-US" dirty="0"/>
              <a:t>),y=‘Office’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4017031" y="5396597"/>
            <a:ext cx="48034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 ∃t (Owner(</a:t>
            </a:r>
            <a:r>
              <a:rPr lang="en-US" dirty="0" err="1"/>
              <a:t>z,x</a:t>
            </a:r>
            <a:r>
              <a:rPr lang="en-US" dirty="0"/>
              <a:t>), Location(</a:t>
            </a:r>
            <a:r>
              <a:rPr lang="en-US" dirty="0" err="1"/>
              <a:t>x,t,’Office</a:t>
            </a:r>
            <a:r>
              <a:rPr lang="en-US" dirty="0"/>
              <a:t>’))</a:t>
            </a:r>
          </a:p>
        </p:txBody>
      </p:sp>
      <p:sp>
        <p:nvSpPr>
          <p:cNvPr id="22" name="Oval 21"/>
          <p:cNvSpPr/>
          <p:nvPr/>
        </p:nvSpPr>
        <p:spPr>
          <a:xfrm>
            <a:off x="4493068" y="2673973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5797" y="6329159"/>
            <a:ext cx="948131" cy="412209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16216" y="2348880"/>
            <a:ext cx="1853182" cy="323016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201DF20-6D99-5D4A-B848-49E6D97D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4820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2967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der </a:t>
            </a:r>
            <a:r>
              <a:rPr lang="en-US" dirty="0" err="1"/>
              <a:t>Anfragebeantwortung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Datenkomplexität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Anfragekomplexität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fix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  <a:p>
            <a:pPr>
              <a:spcAft>
                <a:spcPts val="2400"/>
              </a:spcAft>
            </a:pPr>
            <a:r>
              <a:rPr lang="en-US" u="sng" dirty="0" err="1"/>
              <a:t>Kombinierte</a:t>
            </a:r>
            <a:r>
              <a:rPr lang="en-US" u="sng" dirty="0"/>
              <a:t> </a:t>
            </a:r>
            <a:r>
              <a:rPr lang="en-US" u="sng" dirty="0" err="1"/>
              <a:t>Komplexität</a:t>
            </a:r>
            <a:r>
              <a:rPr lang="en-US" dirty="0"/>
              <a:t>: </a:t>
            </a:r>
            <a:r>
              <a:rPr lang="en-US" dirty="0" err="1"/>
              <a:t>Komplexität</a:t>
            </a:r>
            <a:r>
              <a:rPr lang="en-US" dirty="0"/>
              <a:t> = f(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373216"/>
            <a:ext cx="480131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Datenkomplexität</a:t>
            </a:r>
            <a:r>
              <a:rPr lang="en-US" sz="2400" dirty="0"/>
              <a:t> </a:t>
            </a:r>
            <a:r>
              <a:rPr lang="en-US" sz="2400" dirty="0" err="1"/>
              <a:t>wird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Bereich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der </a:t>
            </a:r>
            <a:r>
              <a:rPr lang="en-US" sz="2400" dirty="0" err="1"/>
              <a:t>Datenbankforschung</a:t>
            </a:r>
            <a:r>
              <a:rPr lang="en-US" sz="2400" dirty="0"/>
              <a:t> </a:t>
            </a:r>
            <a:r>
              <a:rPr lang="en-US" sz="2400" dirty="0" err="1"/>
              <a:t>betrachtet</a:t>
            </a:r>
            <a:endParaRPr lang="en-US" sz="24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2150CC-B3F4-6B46-8C83-446A7E50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006256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38"/>
            <a:ext cx="3168353" cy="1905251"/>
            <a:chOff x="5508087" y="3062364"/>
            <a:chExt cx="3168469" cy="19056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de-DE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 dirty="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de-DE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0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en-US" sz="4000" dirty="0" err="1"/>
              <a:t>Danksagung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Tutorial von Dan </a:t>
            </a:r>
            <a:r>
              <a:rPr lang="en-US" dirty="0" err="1"/>
              <a:t>Suciu</a:t>
            </a:r>
            <a:r>
              <a:rPr lang="en-US" dirty="0"/>
              <a:t> </a:t>
            </a:r>
            <a:r>
              <a:rPr lang="en-US" dirty="0" err="1"/>
              <a:t>gestaltet</a:t>
            </a:r>
            <a:r>
              <a:rPr lang="en-US" dirty="0"/>
              <a:t> und </a:t>
            </a:r>
            <a:r>
              <a:rPr lang="en-US" dirty="0" err="1"/>
              <a:t>basieren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Lehrbuch</a:t>
            </a:r>
            <a:r>
              <a:rPr lang="en-US" dirty="0"/>
              <a:t> Probabilistic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6989"/>
            <a:ext cx="3960440" cy="48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1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1338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17155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91818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3508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978AB84-8B04-224E-AFAB-9868E091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0932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05652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27288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1537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6069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72597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4DFB079-84B0-C040-87E4-F64990A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2451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1340768"/>
            <a:ext cx="5536639" cy="10156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unvollständige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>
                <a:solidFill>
                  <a:srgbClr val="D2533C"/>
                </a:solidFill>
              </a:rPr>
              <a:t>Datenbank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endliche</a:t>
            </a:r>
            <a:r>
              <a:rPr lang="en-US" sz="2000" dirty="0"/>
              <a:t> </a:t>
            </a:r>
            <a:r>
              <a:rPr lang="en-US" sz="2000" dirty="0" err="1"/>
              <a:t>Menge</a:t>
            </a:r>
            <a:r>
              <a:rPr lang="en-US" sz="2000" dirty="0"/>
              <a:t> von </a:t>
            </a:r>
            <a:r>
              <a:rPr lang="en-US" sz="2000" dirty="0" err="1"/>
              <a:t>Datenbankinstanzen</a:t>
            </a:r>
            <a:br>
              <a:rPr lang="en-US" sz="2000" dirty="0"/>
            </a:br>
            <a:r>
              <a:rPr lang="en-US" sz="2000" b="1" dirty="0"/>
              <a:t>W</a:t>
            </a:r>
            <a:r>
              <a:rPr lang="en-US" sz="2000" dirty="0"/>
              <a:t> = (W</a:t>
            </a:r>
            <a:r>
              <a:rPr lang="en-US" sz="2000" baseline="-25000" dirty="0"/>
              <a:t>1</a:t>
            </a:r>
            <a:r>
              <a:rPr lang="en-US" sz="2000" dirty="0"/>
              <a:t>, W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W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061" y="134076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Jedes</a:t>
            </a:r>
            <a:r>
              <a:rPr lang="en-US" dirty="0"/>
              <a:t> W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err="1"/>
              <a:t>heißt</a:t>
            </a:r>
            <a:br>
              <a:rPr lang="en-US" dirty="0"/>
            </a:br>
            <a:r>
              <a:rPr lang="en-US" dirty="0" err="1"/>
              <a:t>mögliche</a:t>
            </a:r>
            <a:r>
              <a:rPr lang="en-US" dirty="0"/>
              <a:t> Welt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2692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1400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1086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8704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83592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16349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14464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12751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80495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22AF845-055C-E94A-A3E6-465FA50E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549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485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20D75A-BBFF-5148-AB71-EC6882DE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713374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6342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9562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57855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01407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5633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976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44146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806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7011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12F180D-F6A2-C54A-9F31-8F4FFD07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1719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8570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7547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r>
              <a:rPr lang="en-US" sz="1600" dirty="0"/>
              <a:t> DB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möglich</a:t>
            </a:r>
            <a:r>
              <a:rPr lang="en-US" sz="1600" dirty="0">
                <a:solidFill>
                  <a:srgbClr val="D2533C"/>
                </a:solidFill>
              </a:rPr>
              <a:t> (possible)</a:t>
            </a:r>
            <a:r>
              <a:rPr lang="en-US" sz="1600" dirty="0"/>
              <a:t> </a:t>
            </a:r>
            <a:r>
              <a:rPr lang="en-US" sz="1600" dirty="0" err="1"/>
              <a:t>falls∃W</a:t>
            </a:r>
            <a:r>
              <a:rPr lang="en-US" sz="1600" baseline="-25000" dirty="0" err="1"/>
              <a:t>i</a:t>
            </a:r>
            <a:r>
              <a:rPr lang="en-US" sz="1600" dirty="0"/>
              <a:t>,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819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061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7925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95649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092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205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36238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0973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33443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84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19664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7041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BFC55558-A631-914E-9FC6-DB96A25C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43402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6521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	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Unvollständige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545108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und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unvollständige</a:t>
            </a:r>
            <a:br>
              <a:rPr lang="en-US" sz="1600" dirty="0"/>
            </a:br>
            <a:r>
              <a:rPr lang="en-US" sz="1600" dirty="0" err="1"/>
              <a:t>Datenbasis</a:t>
            </a:r>
            <a:r>
              <a:rPr lang="en-US" sz="1600" dirty="0"/>
              <a:t> </a:t>
            </a:r>
            <a:r>
              <a:rPr lang="en-US" sz="1600" b="1" dirty="0"/>
              <a:t>W</a:t>
            </a:r>
            <a:r>
              <a:rPr lang="en-US" sz="16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D2533C"/>
                </a:solidFill>
              </a:rPr>
              <a:t>sicher</a:t>
            </a:r>
            <a:r>
              <a:rPr lang="en-US" sz="1600" dirty="0">
                <a:solidFill>
                  <a:srgbClr val="D2533C"/>
                </a:solidFill>
              </a:rPr>
              <a:t> (certain)</a:t>
            </a:r>
            <a:r>
              <a:rPr lang="en-US" sz="1600" dirty="0"/>
              <a:t>,  falls ∀W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heißt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possible</a:t>
            </a:r>
            <a:r>
              <a:rPr lang="en-US" sz="1600" dirty="0"/>
              <a:t>, falls ∃W</a:t>
            </a:r>
            <a:r>
              <a:rPr lang="en-US" sz="1600" baseline="-25000" dirty="0"/>
              <a:t>i</a:t>
            </a:r>
            <a:r>
              <a:rPr lang="en-US" sz="1600" dirty="0"/>
              <a:t>:  t ∈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00914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4615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0179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57481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7759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927113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90058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46018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85255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43326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12781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41756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8144" y="18442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D2533C"/>
                </a:solidFill>
              </a:rPr>
              <a:t>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</a:t>
            </a:r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Antwort</a:t>
            </a:r>
            <a:r>
              <a:rPr lang="en-US" dirty="0"/>
              <a:t> f.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: Joe, Jim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40152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6544EA8E-789C-7A41-9CBB-406AE654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286359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837A47-1889-0546-A9C4-10DB19FD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080216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Probabilistische</a:t>
            </a:r>
            <a:r>
              <a:rPr lang="en-US" sz="2800" dirty="0"/>
              <a:t> </a:t>
            </a:r>
            <a:r>
              <a:rPr lang="en-US" sz="2800" dirty="0" err="1"/>
              <a:t>Datenbank</a:t>
            </a:r>
            <a:r>
              <a:rPr lang="en-US" sz="2800" dirty="0"/>
              <a:t>: Distribution Semantics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337826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04629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82290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144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33888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13414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71800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832909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08896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eft Arrow 6"/>
          <p:cNvSpPr/>
          <p:nvPr/>
        </p:nvSpPr>
        <p:spPr>
          <a:xfrm rot="18900000">
            <a:off x="2227167" y="2588482"/>
            <a:ext cx="674164" cy="48463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504" y="1524000"/>
            <a:ext cx="8939319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probabilistische</a:t>
            </a:r>
            <a:r>
              <a:rPr lang="en-US" sz="2000" dirty="0">
                <a:solidFill>
                  <a:srgbClr val="D2533C"/>
                </a:solidFill>
              </a:rPr>
              <a:t> DB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), </a:t>
            </a:r>
            <a:r>
              <a:rPr lang="en-US" sz="2000" dirty="0" err="1"/>
              <a:t>wobei</a:t>
            </a:r>
            <a:r>
              <a:rPr lang="en-US" sz="2000" dirty="0"/>
              <a:t>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unvoll</a:t>
            </a:r>
            <a:r>
              <a:rPr lang="en-US" sz="2000" dirty="0"/>
              <a:t>-</a:t>
            </a:r>
            <a:br>
              <a:rPr lang="en-US" sz="2000" dirty="0"/>
            </a:br>
            <a:r>
              <a:rPr lang="en-US" sz="2000" dirty="0" err="1"/>
              <a:t>ständige</a:t>
            </a:r>
            <a:r>
              <a:rPr lang="en-US" sz="2000" dirty="0"/>
              <a:t> DB und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: </a:t>
            </a:r>
            <a:r>
              <a:rPr lang="en-US" sz="2000" b="1" dirty="0"/>
              <a:t>W</a:t>
            </a:r>
            <a:r>
              <a:rPr lang="en-US" sz="2000" dirty="0"/>
              <a:t> </a:t>
            </a:r>
            <a:r>
              <a:rPr lang="en-US" sz="2000" dirty="0">
                <a:sym typeface="Wingdings"/>
              </a:rPr>
              <a:t> [0,1] </a:t>
            </a:r>
            <a:r>
              <a:rPr lang="en-US" sz="2000" dirty="0" err="1">
                <a:sym typeface="Wingdings"/>
              </a:rPr>
              <a:t>eine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Wahrscheinlichkeitsverteilung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ist</a:t>
            </a:r>
            <a:r>
              <a:rPr lang="en-US" sz="2000" dirty="0">
                <a:sym typeface="Wingdings"/>
              </a:rPr>
              <a:t>: </a:t>
            </a:r>
            <a:r>
              <a:rPr lang="en-US" sz="2000" dirty="0" err="1">
                <a:sym typeface="Wingdings"/>
              </a:rPr>
              <a:t>Σ</a:t>
            </a:r>
            <a:r>
              <a:rPr lang="en-US" sz="2000" baseline="-25000" dirty="0" err="1">
                <a:sym typeface="Wingdings"/>
              </a:rPr>
              <a:t>i</a:t>
            </a:r>
            <a:r>
              <a:rPr lang="en-US" sz="2000" baseline="-25000" dirty="0">
                <a:sym typeface="Wingdings"/>
              </a:rPr>
              <a:t>=1,n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000" dirty="0">
                <a:sym typeface="Wingdings"/>
              </a:rPr>
              <a:t>(W</a:t>
            </a:r>
            <a:r>
              <a:rPr lang="en-US" sz="2000" baseline="-25000" dirty="0">
                <a:sym typeface="Wingdings"/>
              </a:rPr>
              <a:t>i</a:t>
            </a:r>
            <a:r>
              <a:rPr lang="en-US" sz="2000" dirty="0">
                <a:sym typeface="Wingdings"/>
              </a:rPr>
              <a:t>) = 1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448272" y="633080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1E0AFF"/>
                </a:solidFill>
              </a:rPr>
              <a:t>Sato, T.: A statistical learning method for logic programs with distribution semantics. </a:t>
            </a:r>
            <a:br>
              <a:rPr lang="en-US" sz="800" dirty="0">
                <a:solidFill>
                  <a:srgbClr val="1E0AFF"/>
                </a:solidFill>
              </a:rPr>
            </a:br>
            <a:r>
              <a:rPr lang="en-US" sz="800" dirty="0">
                <a:solidFill>
                  <a:srgbClr val="1E0AFF"/>
                </a:solidFill>
              </a:rPr>
              <a:t>Proc. of the 12th Int. Conf. on Logic Programming (ICLP95), Tokyo, pp.715–729, </a:t>
            </a:r>
            <a:r>
              <a:rPr lang="en-US" sz="800" b="1" dirty="0">
                <a:solidFill>
                  <a:srgbClr val="FF0000"/>
                </a:solidFill>
              </a:rPr>
              <a:t>1995</a:t>
            </a:r>
            <a:r>
              <a:rPr lang="en-US" sz="800" dirty="0">
                <a:solidFill>
                  <a:srgbClr val="1E0AFF"/>
                </a:solidFill>
              </a:rPr>
              <a:t>.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02420E89-2429-7249-80AE-27373A5D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68042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503238"/>
          </a:xfrm>
        </p:spPr>
        <p:txBody>
          <a:bodyPr/>
          <a:lstStyle/>
          <a:p>
            <a:r>
              <a:rPr lang="en-US" sz="4000" dirty="0" err="1"/>
              <a:t>Danksagung</a:t>
            </a:r>
            <a:endParaRPr lang="en-US" sz="4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9552" y="1772816"/>
            <a:ext cx="2952328" cy="1584176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Präsentationen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Tutorial von Dan </a:t>
            </a:r>
            <a:r>
              <a:rPr lang="en-US" dirty="0" err="1"/>
              <a:t>Suciu</a:t>
            </a:r>
            <a:r>
              <a:rPr lang="en-US" dirty="0"/>
              <a:t> </a:t>
            </a:r>
            <a:r>
              <a:rPr lang="en-US" dirty="0" err="1"/>
              <a:t>gestaltet</a:t>
            </a:r>
            <a:r>
              <a:rPr lang="en-US" dirty="0"/>
              <a:t> und </a:t>
            </a:r>
            <a:r>
              <a:rPr lang="en-US" dirty="0" err="1"/>
              <a:t>basieren</a:t>
            </a:r>
            <a:r>
              <a:rPr lang="en-US" dirty="0"/>
              <a:t> auf </a:t>
            </a:r>
            <a:r>
              <a:rPr lang="en-US" dirty="0" err="1"/>
              <a:t>dem</a:t>
            </a:r>
            <a:r>
              <a:rPr lang="en-US" dirty="0"/>
              <a:t> </a:t>
            </a:r>
            <a:r>
              <a:rPr lang="en-US" dirty="0" err="1"/>
              <a:t>Lehrbuch</a:t>
            </a:r>
            <a:r>
              <a:rPr lang="en-US" dirty="0"/>
              <a:t> Probabilistic Databases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cover-book-pd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76989"/>
            <a:ext cx="3960440" cy="48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5514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B6DF29-8867-F146-A213-7CD5D584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98949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68175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083114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14216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46776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5075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11621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02077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321990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83842"/>
              </p:ext>
            </p:extLst>
          </p:nvPr>
        </p:nvGraphicFramePr>
        <p:xfrm>
          <a:off x="241928" y="2610713"/>
          <a:ext cx="8711100" cy="3626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6FF3CC0-3898-FD47-86F3-F5C2781A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09788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477608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05938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13843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12809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35972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8020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1447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56085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59426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088967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05394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12508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70807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E32D4F5-1860-744B-8005-923E57AF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87490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85124"/>
              </p:ext>
            </p:extLst>
          </p:nvPr>
        </p:nvGraphicFramePr>
        <p:xfrm>
          <a:off x="241928" y="2610713"/>
          <a:ext cx="8711100" cy="420484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7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4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43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D2533C"/>
                          </a:solidFill>
                        </a:rPr>
                        <a:t>Q=</a:t>
                      </a:r>
                    </a:p>
                  </a:txBody>
                  <a:tcPr>
                    <a:lnL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25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: </a:t>
            </a:r>
            <a:r>
              <a:rPr lang="en-US" dirty="0" err="1"/>
              <a:t>Anfragesemantik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8758" y="1341665"/>
            <a:ext cx="5929828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/>
              <a:t>Definition </a:t>
            </a:r>
            <a:r>
              <a:rPr lang="en-US" sz="1600" dirty="0" err="1"/>
              <a:t>Gegeben</a:t>
            </a:r>
            <a:r>
              <a:rPr lang="en-US" sz="1600" dirty="0"/>
              <a:t>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Anfrage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D2533C"/>
                </a:solidFill>
              </a:rPr>
              <a:t>Q</a:t>
            </a:r>
            <a:r>
              <a:rPr lang="en-US" sz="1600" dirty="0"/>
              <a:t>, </a:t>
            </a:r>
            <a:r>
              <a:rPr lang="en-US" sz="1600" dirty="0" err="1"/>
              <a:t>eine</a:t>
            </a:r>
            <a:r>
              <a:rPr lang="en-US" sz="1600" dirty="0"/>
              <a:t> </a:t>
            </a:r>
            <a:r>
              <a:rPr lang="en-US" sz="1600" dirty="0" err="1"/>
              <a:t>probabilistische</a:t>
            </a:r>
            <a:r>
              <a:rPr lang="en-US" sz="1600" dirty="0"/>
              <a:t> DB (</a:t>
            </a:r>
            <a:r>
              <a:rPr lang="en-US" sz="1600" b="1" dirty="0"/>
              <a:t>W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):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Die </a:t>
            </a:r>
            <a:r>
              <a:rPr lang="en-US" sz="1600" dirty="0" err="1"/>
              <a:t>Randwahrscheinlichkeit</a:t>
            </a:r>
            <a:r>
              <a:rPr lang="en-US" sz="1600" dirty="0"/>
              <a:t> </a:t>
            </a:r>
            <a:r>
              <a:rPr lang="en-US" sz="1600" dirty="0" err="1"/>
              <a:t>einer</a:t>
            </a:r>
            <a:r>
              <a:rPr lang="en-US" sz="1600" dirty="0"/>
              <a:t> </a:t>
            </a:r>
            <a:r>
              <a:rPr lang="en-US" sz="1600" dirty="0" err="1"/>
              <a:t>Antwort</a:t>
            </a:r>
            <a:r>
              <a:rPr lang="en-US" sz="1600" dirty="0"/>
              <a:t> t </a:t>
            </a:r>
            <a:r>
              <a:rPr lang="en-US" sz="1600" dirty="0" err="1"/>
              <a:t>ist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(t) =  </a:t>
            </a:r>
            <a:r>
              <a:rPr lang="en-US" sz="1600" dirty="0" err="1"/>
              <a:t>Σ</a:t>
            </a:r>
            <a:r>
              <a:rPr lang="en-US" sz="1600" dirty="0"/>
              <a:t>   {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|   W</a:t>
            </a:r>
            <a:r>
              <a:rPr lang="en-US" sz="1600" baseline="-25000" dirty="0"/>
              <a:t>i</a:t>
            </a:r>
            <a:r>
              <a:rPr lang="en-US" sz="1600" dirty="0"/>
              <a:t> ∈ </a:t>
            </a:r>
            <a:r>
              <a:rPr lang="en-US" sz="1600" b="1" dirty="0"/>
              <a:t>W</a:t>
            </a:r>
            <a:r>
              <a:rPr lang="en-US" sz="1600" dirty="0"/>
              <a:t>,  t  ∈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/>
              <a:t>(W</a:t>
            </a:r>
            <a:r>
              <a:rPr lang="en-US" sz="1600" baseline="-25000" dirty="0"/>
              <a:t>i</a:t>
            </a:r>
            <a:r>
              <a:rPr lang="en-US" sz="1600" dirty="0"/>
              <a:t>)  }</a:t>
            </a:r>
          </a:p>
        </p:txBody>
      </p:sp>
      <p:graphicFrame>
        <p:nvGraphicFramePr>
          <p:cNvPr id="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59831"/>
              </p:ext>
            </p:extLst>
          </p:nvPr>
        </p:nvGraphicFramePr>
        <p:xfrm>
          <a:off x="340303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0303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82061"/>
              </p:ext>
            </p:extLst>
          </p:nvPr>
        </p:nvGraphicFramePr>
        <p:xfrm>
          <a:off x="340303" y="3446209"/>
          <a:ext cx="1392983" cy="121920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0303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8778"/>
              </p:ext>
            </p:extLst>
          </p:nvPr>
        </p:nvGraphicFramePr>
        <p:xfrm>
          <a:off x="2546221" y="5131736"/>
          <a:ext cx="1865050" cy="48768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46221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4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693"/>
              </p:ext>
            </p:extLst>
          </p:nvPr>
        </p:nvGraphicFramePr>
        <p:xfrm>
          <a:off x="2546221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46221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16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058226"/>
              </p:ext>
            </p:extLst>
          </p:nvPr>
        </p:nvGraphicFramePr>
        <p:xfrm>
          <a:off x="4752139" y="5131736"/>
          <a:ext cx="1865050" cy="73152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52139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18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31475"/>
              </p:ext>
            </p:extLst>
          </p:nvPr>
        </p:nvGraphicFramePr>
        <p:xfrm>
          <a:off x="4752139" y="3446209"/>
          <a:ext cx="1392983" cy="48768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52139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0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69531"/>
              </p:ext>
            </p:extLst>
          </p:nvPr>
        </p:nvGraphicFramePr>
        <p:xfrm>
          <a:off x="6958058" y="5131736"/>
          <a:ext cx="1865050" cy="975360"/>
        </p:xfrm>
        <a:graphic>
          <a:graphicData uri="http://schemas.openxmlformats.org/drawingml/2006/table">
            <a:tbl>
              <a:tblPr/>
              <a:tblGrid>
                <a:gridCol w="72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58058" y="4786773"/>
            <a:ext cx="76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Location</a:t>
            </a:r>
          </a:p>
        </p:txBody>
      </p:sp>
      <p:graphicFrame>
        <p:nvGraphicFramePr>
          <p:cNvPr id="22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363814"/>
              </p:ext>
            </p:extLst>
          </p:nvPr>
        </p:nvGraphicFramePr>
        <p:xfrm>
          <a:off x="6958058" y="3446209"/>
          <a:ext cx="1392983" cy="975360"/>
        </p:xfrm>
        <a:graphic>
          <a:graphicData uri="http://schemas.openxmlformats.org/drawingml/2006/table">
            <a:tbl>
              <a:tblPr/>
              <a:tblGrid>
                <a:gridCol w="60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GgleGlass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958058" y="3075394"/>
            <a:ext cx="637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Owner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84348"/>
              </p:ext>
            </p:extLst>
          </p:nvPr>
        </p:nvGraphicFramePr>
        <p:xfrm>
          <a:off x="1013955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633360"/>
              </p:ext>
            </p:extLst>
          </p:nvPr>
        </p:nvGraphicFramePr>
        <p:xfrm>
          <a:off x="3223011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99757"/>
              </p:ext>
            </p:extLst>
          </p:nvPr>
        </p:nvGraphicFramePr>
        <p:xfrm>
          <a:off x="5432067" y="6254276"/>
          <a:ext cx="723033" cy="27432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92323"/>
              </p:ext>
            </p:extLst>
          </p:nvPr>
        </p:nvGraphicFramePr>
        <p:xfrm>
          <a:off x="7641124" y="6254276"/>
          <a:ext cx="723033" cy="548640"/>
        </p:xfrm>
        <a:graphic>
          <a:graphicData uri="http://schemas.openxmlformats.org/drawingml/2006/table">
            <a:tbl>
              <a:tblPr/>
              <a:tblGrid>
                <a:gridCol w="723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Jim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52420" y="1894503"/>
            <a:ext cx="129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(Joe) = </a:t>
            </a:r>
            <a:r>
              <a:rPr lang="en-US" dirty="0">
                <a:solidFill>
                  <a:srgbClr val="0000FF"/>
                </a:solidFill>
              </a:rPr>
              <a:t>1.0</a:t>
            </a:r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(Jim) = </a:t>
            </a:r>
            <a:r>
              <a:rPr lang="en-US" dirty="0">
                <a:solidFill>
                  <a:srgbClr val="0000FF"/>
                </a:solidFill>
              </a:rPr>
              <a:t>0.4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228184" y="1124744"/>
            <a:ext cx="26882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), </a:t>
            </a:r>
          </a:p>
          <a:p>
            <a:r>
              <a:rPr lang="en-US" dirty="0"/>
              <a:t>             Location(</a:t>
            </a:r>
            <a:r>
              <a:rPr lang="en-US" dirty="0" err="1"/>
              <a:t>x,t,’Office</a:t>
            </a:r>
            <a:r>
              <a:rPr lang="en-US" dirty="0"/>
              <a:t>’)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270E55BE-CC96-9643-9227-8C5E9BB4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840395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Intuition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sagt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 </a:t>
            </a:r>
            <a:r>
              <a:rPr lang="en-US" dirty="0" err="1"/>
              <a:t>Datenbank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von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Zuständen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. </a:t>
            </a:r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Zustand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Wahrscheintlichkeit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Mögliche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Anfrageantworten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Antworten</a:t>
            </a:r>
            <a:r>
              <a:rPr lang="en-US" dirty="0"/>
              <a:t>,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(t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/>
              <a:t>), (t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/>
              <a:t>), (t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/>
              <a:t>), …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Üblicherweise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1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2 </a:t>
            </a:r>
            <a:r>
              <a:rPr lang="en-US" dirty="0"/>
              <a:t>≥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baseline="-25000" dirty="0">
                <a:solidFill>
                  <a:srgbClr val="0000FF"/>
                </a:solidFill>
              </a:rPr>
              <a:t>3 </a:t>
            </a:r>
            <a:r>
              <a:rPr lang="en-US" dirty="0"/>
              <a:t>≥ … </a:t>
            </a:r>
          </a:p>
          <a:p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Problem</a:t>
            </a:r>
            <a:r>
              <a:rPr lang="en-US" dirty="0"/>
              <a:t>: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probabilistischen</a:t>
            </a:r>
            <a:r>
              <a:rPr lang="en-US" dirty="0"/>
              <a:t> 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</a:t>
            </a:r>
            <a:r>
              <a:rPr lang="en-US" dirty="0" err="1"/>
              <a:t>groß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Anfragebeantwortung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explizite</a:t>
            </a:r>
            <a:r>
              <a:rPr lang="en-US" dirty="0"/>
              <a:t> </a:t>
            </a:r>
            <a:r>
              <a:rPr lang="en-US" dirty="0" err="1"/>
              <a:t>Generierung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 (</a:t>
            </a:r>
            <a:r>
              <a:rPr lang="en-US" dirty="0" err="1"/>
              <a:t>eventuell</a:t>
            </a:r>
            <a:r>
              <a:rPr lang="en-US" dirty="0"/>
              <a:t> </a:t>
            </a:r>
            <a:r>
              <a:rPr lang="en-US" dirty="0" err="1"/>
              <a:t>Einschränkungen</a:t>
            </a:r>
            <a:r>
              <a:rPr lang="en-US" dirty="0"/>
              <a:t> in der </a:t>
            </a:r>
            <a:r>
              <a:rPr lang="en-US" dirty="0" err="1"/>
              <a:t>Ausdrucksstärke</a:t>
            </a:r>
            <a:r>
              <a:rPr lang="en-US" dirty="0"/>
              <a:t> </a:t>
            </a:r>
            <a:r>
              <a:rPr lang="en-US" dirty="0" err="1"/>
              <a:t>hinnehmen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EB844-7AE4-1344-80C2-0F993F19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82454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964119"/>
            <a:ext cx="5827236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8B1C97-9B14-3A4D-8018-971DEF88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18468375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Unabhängige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disjunkte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Tupel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1" y="4181682"/>
            <a:ext cx="7787208" cy="163121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Eine</a:t>
            </a:r>
            <a:r>
              <a:rPr lang="en-US" sz="2000" dirty="0"/>
              <a:t>  </a:t>
            </a:r>
            <a:r>
              <a:rPr lang="en-US" sz="2000" dirty="0" err="1"/>
              <a:t>probabilistische</a:t>
            </a:r>
            <a:r>
              <a:rPr lang="en-US" sz="2000" dirty="0"/>
              <a:t> DB </a:t>
            </a:r>
            <a:r>
              <a:rPr lang="en-US" sz="2000" dirty="0" err="1"/>
              <a:t>heißt</a:t>
            </a:r>
            <a:br>
              <a:rPr lang="en-US" sz="2000" dirty="0"/>
            </a:br>
            <a:r>
              <a:rPr lang="en-US" sz="2000" i="1" dirty="0">
                <a:solidFill>
                  <a:schemeClr val="tx2"/>
                </a:solidFill>
              </a:rPr>
              <a:t>block-</a:t>
            </a:r>
            <a:r>
              <a:rPr lang="en-US" sz="2000" i="1" dirty="0" err="1">
                <a:solidFill>
                  <a:schemeClr val="tx2"/>
                </a:solidFill>
              </a:rPr>
              <a:t>unabhängig</a:t>
            </a:r>
            <a:r>
              <a:rPr lang="en-US" sz="2000" i="1" dirty="0">
                <a:solidFill>
                  <a:schemeClr val="tx2"/>
                </a:solidFill>
              </a:rPr>
              <a:t>-</a:t>
            </a:r>
            <a:r>
              <a:rPr lang="en-US" sz="2000" i="1" dirty="0" err="1">
                <a:solidFill>
                  <a:schemeClr val="tx2"/>
                </a:solidFill>
              </a:rPr>
              <a:t>disjunkt</a:t>
            </a:r>
            <a:r>
              <a:rPr lang="en-US" sz="2000" i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(BUD), falls die </a:t>
            </a:r>
            <a:r>
              <a:rPr lang="en-US" sz="2000" dirty="0" err="1"/>
              <a:t>Tupel</a:t>
            </a:r>
            <a:r>
              <a:rPr lang="en-US" sz="2000" dirty="0"/>
              <a:t> in </a:t>
            </a:r>
            <a:br>
              <a:rPr lang="en-US" sz="2000" dirty="0"/>
            </a:br>
            <a:r>
              <a:rPr lang="en-US" sz="2000" dirty="0" err="1"/>
              <a:t>Blöcke</a:t>
            </a:r>
            <a:r>
              <a:rPr lang="en-US" sz="2000" dirty="0"/>
              <a:t> </a:t>
            </a:r>
            <a:r>
              <a:rPr lang="en-US" sz="2000" dirty="0" err="1"/>
              <a:t>gruppiert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können</a:t>
            </a:r>
            <a:r>
              <a:rPr lang="en-US" sz="2000" dirty="0"/>
              <a:t>, so </a:t>
            </a:r>
            <a:r>
              <a:rPr lang="en-US" sz="2000" dirty="0" err="1"/>
              <a:t>dass</a:t>
            </a:r>
            <a:r>
              <a:rPr lang="en-US" sz="2000" dirty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</a:t>
            </a:r>
            <a:r>
              <a:rPr lang="en-US" sz="2000" dirty="0" err="1"/>
              <a:t>vom</a:t>
            </a:r>
            <a:r>
              <a:rPr lang="en-US" sz="2000" dirty="0"/>
              <a:t> </a:t>
            </a:r>
            <a:r>
              <a:rPr lang="en-US" sz="2000" dirty="0" err="1"/>
              <a:t>gleichen</a:t>
            </a:r>
            <a:r>
              <a:rPr lang="en-US" sz="2000" dirty="0"/>
              <a:t> Block </a:t>
            </a: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endParaRPr lang="en-US" sz="2000" dirty="0">
              <a:solidFill>
                <a:srgbClr val="D2533C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err="1"/>
              <a:t>Tupel</a:t>
            </a:r>
            <a:r>
              <a:rPr lang="en-US" sz="2000" dirty="0"/>
              <a:t> von </a:t>
            </a:r>
            <a:r>
              <a:rPr lang="en-US" sz="2000" dirty="0" err="1"/>
              <a:t>verschiedenen</a:t>
            </a:r>
            <a:r>
              <a:rPr lang="en-US" sz="2000" dirty="0"/>
              <a:t> </a:t>
            </a:r>
            <a:r>
              <a:rPr lang="en-US" sz="2000" dirty="0" err="1"/>
              <a:t>Blöcken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 err="1"/>
              <a:t>sind</a:t>
            </a:r>
            <a:r>
              <a:rPr lang="en-US" sz="2000" dirty="0"/>
              <a:t>.</a:t>
            </a:r>
            <a:endParaRPr lang="en-US" sz="2000" dirty="0">
              <a:solidFill>
                <a:srgbClr val="D2533C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7201" y="1964119"/>
            <a:ext cx="5842991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57023" dir="2700000" algn="ctr" rotWithShape="0">
              <a:schemeClr val="tx1">
                <a:alpha val="75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Definition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probabilistische</a:t>
            </a:r>
            <a:r>
              <a:rPr lang="en-US" sz="2000" dirty="0"/>
              <a:t> DB (</a:t>
            </a:r>
            <a:r>
              <a:rPr lang="en-US" sz="2000" b="1" dirty="0"/>
              <a:t>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).</a:t>
            </a:r>
          </a:p>
          <a:p>
            <a:r>
              <a:rPr lang="en-US" sz="2000" dirty="0" err="1"/>
              <a:t>Zwei</a:t>
            </a:r>
            <a:r>
              <a:rPr lang="en-US" sz="2000" dirty="0"/>
              <a:t> </a:t>
            </a:r>
            <a:r>
              <a:rPr lang="en-US" sz="2000" dirty="0" err="1"/>
              <a:t>Tupel</a:t>
            </a:r>
            <a:r>
              <a:rPr lang="en-US" sz="2000" dirty="0"/>
              <a:t> t</a:t>
            </a:r>
            <a:r>
              <a:rPr lang="en-US" sz="2000" baseline="-25000" dirty="0"/>
              <a:t>1</a:t>
            </a:r>
            <a:r>
              <a:rPr lang="en-US" sz="2000" dirty="0"/>
              <a:t>, t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werden</a:t>
            </a:r>
            <a:r>
              <a:rPr lang="en-US" sz="2000" dirty="0"/>
              <a:t> </a:t>
            </a:r>
            <a:r>
              <a:rPr lang="en-US" sz="2000" dirty="0" err="1"/>
              <a:t>heißen</a:t>
            </a:r>
            <a:r>
              <a:rPr lang="en-US" sz="2000" dirty="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unabhängig</a:t>
            </a:r>
            <a:r>
              <a:rPr lang="en-US" sz="2000" dirty="0"/>
              <a:t>, 	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 t</a:t>
            </a:r>
            <a:r>
              <a:rPr lang="en-US" sz="2000" baseline="-25000" dirty="0"/>
              <a:t>2</a:t>
            </a:r>
            <a:r>
              <a:rPr lang="en-US" sz="2000" dirty="0"/>
              <a:t>) =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 err="1">
                <a:solidFill>
                  <a:srgbClr val="D2533C"/>
                </a:solidFill>
              </a:rPr>
              <a:t>disjunkt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(or </a:t>
            </a:r>
            <a:r>
              <a:rPr lang="en-US" sz="2000" dirty="0" err="1"/>
              <a:t>exklusiv</a:t>
            </a:r>
            <a:r>
              <a:rPr lang="en-US" sz="2000" dirty="0"/>
              <a:t>), falls:	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dirty="0"/>
              <a:t>(t</a:t>
            </a:r>
            <a:r>
              <a:rPr lang="en-US" sz="2000" baseline="-25000" dirty="0"/>
              <a:t>1 </a:t>
            </a:r>
            <a:r>
              <a:rPr lang="en-US" sz="2000" dirty="0"/>
              <a:t>t</a:t>
            </a:r>
            <a:r>
              <a:rPr lang="en-US" sz="2000" baseline="-25000" dirty="0"/>
              <a:t>2</a:t>
            </a:r>
            <a:r>
              <a:rPr lang="en-US" sz="2000" dirty="0"/>
              <a:t>) = 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800026-6DCA-C148-B217-DDC137BC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9994557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0FBFA9F2-27CF-624E-BC7A-F2C37488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5" name="Rechteck 34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443664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Beispiel</a:t>
            </a:r>
            <a:r>
              <a:rPr lang="en-US" dirty="0">
                <a:latin typeface="Arial" charset="0"/>
                <a:ea typeface="ＭＳ Ｐゴシック" charset="0"/>
              </a:rPr>
              <a:t>: BUD-</a:t>
            </a:r>
            <a:r>
              <a:rPr lang="en-US" dirty="0" err="1">
                <a:latin typeface="Arial" charset="0"/>
                <a:ea typeface="ＭＳ Ｐゴシック" charset="0"/>
              </a:rPr>
              <a:t>Tabelle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7" name="Rectangle 45"/>
          <p:cNvSpPr>
            <a:spLocks noChangeArrowheads="1"/>
          </p:cNvSpPr>
          <p:nvPr/>
        </p:nvSpPr>
        <p:spPr bwMode="auto">
          <a:xfrm>
            <a:off x="76200" y="461645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W={</a:t>
            </a:r>
          </a:p>
        </p:txBody>
      </p:sp>
      <p:graphicFrame>
        <p:nvGraphicFramePr>
          <p:cNvPr id="62926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08912"/>
              </p:ext>
            </p:extLst>
          </p:nvPr>
        </p:nvGraphicFramePr>
        <p:xfrm>
          <a:off x="1066800" y="4572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7" name="Group 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660"/>
              </p:ext>
            </p:extLst>
          </p:nvPr>
        </p:nvGraphicFramePr>
        <p:xfrm>
          <a:off x="1447800" y="47434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8" name="Group 4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11071"/>
              </p:ext>
            </p:extLst>
          </p:nvPr>
        </p:nvGraphicFramePr>
        <p:xfrm>
          <a:off x="1828800" y="48958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29" name="Group 4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56476"/>
              </p:ext>
            </p:extLst>
          </p:nvPr>
        </p:nvGraphicFramePr>
        <p:xfrm>
          <a:off x="2209800" y="50482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0" name="Group 4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44765"/>
              </p:ext>
            </p:extLst>
          </p:nvPr>
        </p:nvGraphicFramePr>
        <p:xfrm>
          <a:off x="2590800" y="520065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1" name="Group 4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54898"/>
              </p:ext>
            </p:extLst>
          </p:nvPr>
        </p:nvGraphicFramePr>
        <p:xfrm>
          <a:off x="2971800" y="5334000"/>
          <a:ext cx="2209800" cy="8229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932" name="Group 4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574087"/>
              </p:ext>
            </p:extLst>
          </p:nvPr>
        </p:nvGraphicFramePr>
        <p:xfrm>
          <a:off x="3352800" y="55626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33" name="Group 4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19142"/>
              </p:ext>
            </p:extLst>
          </p:nvPr>
        </p:nvGraphicFramePr>
        <p:xfrm>
          <a:off x="3733800" y="57150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3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36892"/>
              </p:ext>
            </p:extLst>
          </p:nvPr>
        </p:nvGraphicFramePr>
        <p:xfrm>
          <a:off x="4114800" y="58674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2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71093"/>
              </p:ext>
            </p:extLst>
          </p:nvPr>
        </p:nvGraphicFramePr>
        <p:xfrm>
          <a:off x="4495800" y="60198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4" name="Group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21692"/>
              </p:ext>
            </p:extLst>
          </p:nvPr>
        </p:nvGraphicFramePr>
        <p:xfrm>
          <a:off x="4876800" y="6172200"/>
          <a:ext cx="2209800" cy="5486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25" name="Group 4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55356"/>
              </p:ext>
            </p:extLst>
          </p:nvPr>
        </p:nvGraphicFramePr>
        <p:xfrm>
          <a:off x="5257800" y="6313488"/>
          <a:ext cx="2209800" cy="27432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016" name="Rectangle 420"/>
          <p:cNvSpPr>
            <a:spLocks noChangeArrowheads="1"/>
          </p:cNvSpPr>
          <p:nvPr/>
        </p:nvSpPr>
        <p:spPr bwMode="auto">
          <a:xfrm>
            <a:off x="6477000" y="472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ym typeface="Symbol" charset="0"/>
              </a:rPr>
              <a:t>}</a:t>
            </a:r>
          </a:p>
        </p:txBody>
      </p:sp>
      <p:sp>
        <p:nvSpPr>
          <p:cNvPr id="62885" name="Rectangle 421"/>
          <p:cNvSpPr>
            <a:spLocks noChangeArrowheads="1"/>
          </p:cNvSpPr>
          <p:nvPr/>
        </p:nvSpPr>
        <p:spPr bwMode="auto">
          <a:xfrm>
            <a:off x="304800" y="55626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2887" name="AutoShape 423"/>
          <p:cNvCxnSpPr>
            <a:cxnSpLocks noChangeShapeType="1"/>
            <a:endCxn id="62885" idx="0"/>
          </p:cNvCxnSpPr>
          <p:nvPr/>
        </p:nvCxnSpPr>
        <p:spPr bwMode="auto">
          <a:xfrm flipH="1">
            <a:off x="635000" y="5118100"/>
            <a:ext cx="431800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888" name="Rectangle 424"/>
          <p:cNvSpPr>
            <a:spLocks noChangeArrowheads="1"/>
          </p:cNvSpPr>
          <p:nvPr/>
        </p:nvSpPr>
        <p:spPr bwMode="auto">
          <a:xfrm>
            <a:off x="762000" y="5715000"/>
            <a:ext cx="6604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62889" name="AutoShape 425"/>
          <p:cNvCxnSpPr>
            <a:cxnSpLocks noChangeShapeType="1"/>
            <a:endCxn id="62888" idx="0"/>
          </p:cNvCxnSpPr>
          <p:nvPr/>
        </p:nvCxnSpPr>
        <p:spPr bwMode="auto">
          <a:xfrm flipH="1">
            <a:off x="1092200" y="5289550"/>
            <a:ext cx="35560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2890" name="Rectangle 426"/>
          <p:cNvSpPr>
            <a:spLocks noChangeArrowheads="1"/>
          </p:cNvSpPr>
          <p:nvPr/>
        </p:nvSpPr>
        <p:spPr bwMode="auto">
          <a:xfrm>
            <a:off x="1847850" y="6299200"/>
            <a:ext cx="1760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p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(1- p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4</a:t>
            </a:r>
            <a:r>
              <a:rPr lang="en-US" sz="2000">
                <a:solidFill>
                  <a:srgbClr val="0000FF"/>
                </a:solidFill>
              </a:rPr>
              <a:t>-p</a:t>
            </a:r>
            <a:r>
              <a:rPr lang="en-US" sz="2000" baseline="-25000">
                <a:solidFill>
                  <a:srgbClr val="0000FF"/>
                </a:solidFill>
              </a:rPr>
              <a:t>5</a:t>
            </a:r>
            <a:r>
              <a:rPr lang="en-US" sz="2000">
                <a:solidFill>
                  <a:srgbClr val="0000FF"/>
                </a:solidFill>
              </a:rPr>
              <a:t>)</a:t>
            </a:r>
            <a:endParaRPr lang="en-US" sz="2000" baseline="-25000">
              <a:solidFill>
                <a:srgbClr val="0000FF"/>
              </a:solidFill>
            </a:endParaRPr>
          </a:p>
        </p:txBody>
      </p:sp>
      <p:cxnSp>
        <p:nvCxnSpPr>
          <p:cNvPr id="62892" name="AutoShape 428"/>
          <p:cNvCxnSpPr>
            <a:cxnSpLocks noChangeShapeType="1"/>
            <a:endCxn id="62890" idx="0"/>
          </p:cNvCxnSpPr>
          <p:nvPr/>
        </p:nvCxnSpPr>
        <p:spPr bwMode="auto">
          <a:xfrm flipH="1">
            <a:off x="2728913" y="6122988"/>
            <a:ext cx="623887" cy="176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023" name="AutoShape 430"/>
          <p:cNvSpPr>
            <a:spLocks noChangeArrowheads="1"/>
          </p:cNvSpPr>
          <p:nvPr/>
        </p:nvSpPr>
        <p:spPr bwMode="auto">
          <a:xfrm>
            <a:off x="7315706" y="4838293"/>
            <a:ext cx="1522994" cy="908864"/>
          </a:xfrm>
          <a:prstGeom prst="wedgeEllipseCallout">
            <a:avLst>
              <a:gd name="adj1" fmla="val -66176"/>
              <a:gd name="adj2" fmla="val -5449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err="1"/>
              <a:t>Mögliche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Welten</a:t>
            </a:r>
            <a:endParaRPr lang="en-US" dirty="0"/>
          </a:p>
        </p:txBody>
      </p:sp>
      <p:sp>
        <p:nvSpPr>
          <p:cNvPr id="34024" name="AutoShape 431"/>
          <p:cNvSpPr>
            <a:spLocks noChangeArrowheads="1"/>
          </p:cNvSpPr>
          <p:nvPr/>
        </p:nvSpPr>
        <p:spPr bwMode="auto">
          <a:xfrm>
            <a:off x="7067341" y="1280870"/>
            <a:ext cx="1882646" cy="519351"/>
          </a:xfrm>
          <a:prstGeom prst="wedgeEllipseCallout">
            <a:avLst>
              <a:gd name="adj1" fmla="val -63888"/>
              <a:gd name="adj2" fmla="val 30514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/>
              <a:t>BUD </a:t>
            </a:r>
            <a:r>
              <a:rPr lang="en-US" dirty="0" err="1"/>
              <a:t>Tabelle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1" name="AutoShape 90"/>
          <p:cNvSpPr>
            <a:spLocks/>
          </p:cNvSpPr>
          <p:nvPr/>
        </p:nvSpPr>
        <p:spPr bwMode="auto">
          <a:xfrm>
            <a:off x="6479133" y="3010272"/>
            <a:ext cx="228600" cy="1066800"/>
          </a:xfrm>
          <a:prstGeom prst="rightBrace">
            <a:avLst>
              <a:gd name="adj1" fmla="val 979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sp>
        <p:nvSpPr>
          <p:cNvPr id="32" name="AutoShape 92"/>
          <p:cNvSpPr>
            <a:spLocks/>
          </p:cNvSpPr>
          <p:nvPr/>
        </p:nvSpPr>
        <p:spPr bwMode="auto">
          <a:xfrm>
            <a:off x="7608267" y="2087880"/>
            <a:ext cx="492125" cy="1981200"/>
          </a:xfrm>
          <a:prstGeom prst="rightBrace">
            <a:avLst>
              <a:gd name="adj1" fmla="val 3774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     </a:t>
            </a:r>
            <a:r>
              <a:rPr lang="en-US" dirty="0" err="1"/>
              <a:t>Unab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/>
              <a:t>		            </a:t>
            </a:r>
            <a:r>
              <a:rPr lang="en-US" dirty="0" err="1"/>
              <a:t>hängig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AutoShape 93"/>
          <p:cNvSpPr>
            <a:spLocks/>
          </p:cNvSpPr>
          <p:nvPr/>
        </p:nvSpPr>
        <p:spPr bwMode="auto">
          <a:xfrm>
            <a:off x="6444208" y="2095872"/>
            <a:ext cx="187325" cy="762000"/>
          </a:xfrm>
          <a:prstGeom prst="rightBrace">
            <a:avLst>
              <a:gd name="adj1" fmla="val 8534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                       </a:t>
            </a:r>
            <a:r>
              <a:rPr lang="en-US" dirty="0" err="1"/>
              <a:t>disjunkt</a:t>
            </a:r>
            <a:endParaRPr lang="en-US" dirty="0"/>
          </a:p>
        </p:txBody>
      </p:sp>
      <p:graphicFrame>
        <p:nvGraphicFramePr>
          <p:cNvPr id="34" name="Group 4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71641"/>
              </p:ext>
            </p:extLst>
          </p:nvPr>
        </p:nvGraphicFramePr>
        <p:xfrm>
          <a:off x="1703068" y="1691640"/>
          <a:ext cx="4621532" cy="2377440"/>
        </p:xfrm>
        <a:graphic>
          <a:graphicData uri="http://schemas.openxmlformats.org/drawingml/2006/table">
            <a:tbl>
              <a:tblPr/>
              <a:tblGrid>
                <a:gridCol w="141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0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5" grpId="0" animBg="1" autoUpdateAnimBg="0"/>
      <p:bldP spid="62888" grpId="0" animBg="1" autoUpdateAnimBg="0"/>
      <p:bldP spid="6289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>
            <a:noAutofit/>
          </a:bodyPr>
          <a:lstStyle/>
          <a:p>
            <a:r>
              <a:rPr lang="en-US" dirty="0"/>
              <a:t>Das </a:t>
            </a:r>
            <a:r>
              <a:rPr lang="en-US" dirty="0" err="1"/>
              <a:t>Anfrage-Evaluationsproblem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975"/>
            <a:ext cx="8686800" cy="496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Gegeben</a:t>
            </a:r>
            <a:r>
              <a:rPr lang="en-US" dirty="0"/>
              <a:t>: BUD-</a:t>
            </a:r>
            <a:r>
              <a:rPr lang="en-US" dirty="0" err="1"/>
              <a:t>Datenbank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,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, </a:t>
            </a:r>
            <a:r>
              <a:rPr lang="en-US" dirty="0" err="1"/>
              <a:t>Ausgabetupel</a:t>
            </a:r>
            <a:r>
              <a:rPr lang="en-US" dirty="0"/>
              <a:t> t</a:t>
            </a:r>
          </a:p>
          <a:p>
            <a:pPr marL="0" indent="0">
              <a:buNone/>
            </a:pPr>
            <a:endParaRPr lang="en-US" dirty="0">
              <a:solidFill>
                <a:srgbClr val="D2533C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Berechne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NB: </a:t>
            </a:r>
            <a:r>
              <a:rPr lang="en-US" dirty="0">
                <a:solidFill>
                  <a:srgbClr val="D2533C"/>
                </a:solidFill>
              </a:rPr>
              <a:t>D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, </a:t>
            </a:r>
            <a:r>
              <a:rPr lang="en-US" dirty="0" err="1"/>
              <a:t>sagen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, 1.000.000 </a:t>
            </a:r>
            <a:r>
              <a:rPr lang="en-US" dirty="0" err="1"/>
              <a:t>Tupel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die </a:t>
            </a:r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möglichen</a:t>
            </a:r>
            <a:r>
              <a:rPr lang="en-US" dirty="0"/>
              <a:t> </a:t>
            </a:r>
            <a:r>
              <a:rPr lang="en-US" dirty="0" err="1"/>
              <a:t>Welten</a:t>
            </a:r>
            <a:r>
              <a:rPr lang="en-US" dirty="0"/>
              <a:t>: 2</a:t>
            </a:r>
            <a:r>
              <a:rPr lang="en-US" baseline="30000" dirty="0"/>
              <a:t>1.000.000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D2533C"/>
                </a:solidFill>
              </a:rPr>
              <a:t>Herausforderung</a:t>
            </a:r>
            <a:r>
              <a:rPr lang="en-US" dirty="0"/>
              <a:t>: </a:t>
            </a:r>
            <a:r>
              <a:rPr lang="en-US" dirty="0" err="1"/>
              <a:t>Berechne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(t) </a:t>
            </a:r>
            <a:r>
              <a:rPr lang="en-US" dirty="0" err="1"/>
              <a:t>effizient</a:t>
            </a:r>
            <a:r>
              <a:rPr lang="en-US" dirty="0"/>
              <a:t>, in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40" y="5229200"/>
            <a:ext cx="631957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Datenkomplexität</a:t>
            </a:r>
            <a:r>
              <a:rPr lang="en-US" sz="2400" dirty="0"/>
              <a:t>: die </a:t>
            </a:r>
            <a:r>
              <a:rPr lang="en-US" sz="2400" dirty="0" err="1"/>
              <a:t>Komplexität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hängt</a:t>
            </a:r>
            <a:r>
              <a:rPr lang="en-US" sz="2400" dirty="0"/>
              <a:t> von </a:t>
            </a:r>
            <a:r>
              <a:rPr lang="en-US" sz="2400" dirty="0">
                <a:solidFill>
                  <a:srgbClr val="D2533C"/>
                </a:solidFill>
              </a:rPr>
              <a:t>D, der </a:t>
            </a:r>
            <a:r>
              <a:rPr lang="en-US" sz="2400" dirty="0" err="1">
                <a:solidFill>
                  <a:srgbClr val="D2533C"/>
                </a:solidFill>
              </a:rPr>
              <a:t>Anzahl</a:t>
            </a:r>
            <a:r>
              <a:rPr lang="en-US" sz="2400" dirty="0">
                <a:solidFill>
                  <a:srgbClr val="D2533C"/>
                </a:solidFill>
              </a:rPr>
              <a:t> der </a:t>
            </a:r>
            <a:r>
              <a:rPr lang="en-US" sz="2400" dirty="0" err="1">
                <a:solidFill>
                  <a:srgbClr val="D2533C"/>
                </a:solidFill>
              </a:rPr>
              <a:t>Datenelemente</a:t>
            </a:r>
            <a:r>
              <a:rPr lang="en-US" sz="2400" dirty="0">
                <a:solidFill>
                  <a:srgbClr val="D2533C"/>
                </a:solidFill>
              </a:rPr>
              <a:t>,</a:t>
            </a:r>
            <a:r>
              <a:rPr lang="en-US" sz="2400" dirty="0"/>
              <a:t> ab.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F8D8F3-B9DE-BF49-B0DA-1F22757D6C1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20618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763064"/>
              </p:ext>
            </p:extLst>
          </p:nvPr>
        </p:nvGraphicFramePr>
        <p:xfrm>
          <a:off x="6243940" y="4042952"/>
          <a:ext cx="2369851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9107" y="3992466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07815"/>
              </p:ext>
            </p:extLst>
          </p:nvPr>
        </p:nvGraphicFramePr>
        <p:xfrm>
          <a:off x="1035646" y="4918118"/>
          <a:ext cx="139349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6892" y="4836382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6892" y="2544122"/>
            <a:ext cx="14045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3200" dirty="0">
                <a:latin typeface="Arial"/>
              </a:rPr>
              <a:t>(</a:t>
            </a:r>
            <a:r>
              <a:rPr lang="en-US" sz="3200" dirty="0">
                <a:solidFill>
                  <a:schemeClr val="tx2"/>
                </a:solidFill>
                <a:latin typeface="Arial"/>
              </a:rPr>
              <a:t>Q</a:t>
            </a:r>
            <a:r>
              <a:rPr lang="en-US" sz="3200" dirty="0">
                <a:latin typeface="Arial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2116" y="2544122"/>
            <a:ext cx="289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q1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q2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5789450" y="4565985"/>
            <a:ext cx="263296" cy="914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802458" y="5570334"/>
            <a:ext cx="263296" cy="1215817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2684500" y="5023185"/>
            <a:ext cx="3104950" cy="54714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2684500" y="6088565"/>
            <a:ext cx="3117958" cy="896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38251" y="2544122"/>
            <a:ext cx="4107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p1</a:t>
            </a:r>
            <a:r>
              <a:rPr lang="en-US" sz="3200" dirty="0">
                <a:latin typeface="Arial"/>
              </a:rPr>
              <a:t>*[                           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1173" y="3289013"/>
            <a:ext cx="41529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q3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q4</a:t>
            </a:r>
            <a:r>
              <a:rPr lang="en-US" sz="3200" dirty="0">
                <a:latin typeface="Arial"/>
              </a:rPr>
              <a:t>)*(1-</a:t>
            </a:r>
            <a:r>
              <a:rPr lang="en-US" sz="3200" dirty="0">
                <a:solidFill>
                  <a:srgbClr val="0000FF"/>
                </a:solidFill>
                <a:latin typeface="Arial"/>
              </a:rPr>
              <a:t>q5</a:t>
            </a:r>
            <a:r>
              <a:rPr lang="en-US" sz="3200" dirty="0">
                <a:latin typeface="Arial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7308" y="3289013"/>
            <a:ext cx="5361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/>
              </a:rPr>
              <a:t>p2</a:t>
            </a:r>
            <a:r>
              <a:rPr lang="en-US" sz="3200" dirty="0">
                <a:latin typeface="Arial"/>
              </a:rPr>
              <a:t>*[                                     ]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32701" y="2544122"/>
            <a:ext cx="57947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1- {1-                                    } 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58665" y="3289013"/>
            <a:ext cx="6182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</a:rPr>
              <a:t>{1-                                               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732" y="1367562"/>
            <a:ext cx="3044649" cy="101566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‘true’</a:t>
            </a:r>
          </a:p>
          <a:p>
            <a:r>
              <a:rPr lang="en-US" sz="2000" dirty="0"/>
              <a:t>FROM R, S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88930" y="404664"/>
            <a:ext cx="3328710" cy="908864"/>
          </a:xfrm>
          <a:prstGeom prst="wedgeEllipseCallout">
            <a:avLst>
              <a:gd name="adj1" fmla="val -28047"/>
              <a:gd name="adj2" fmla="val 102451"/>
            </a:avLst>
          </a:prstGeom>
          <a:solidFill>
            <a:srgbClr val="9C9CD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Boolesche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Join-</a:t>
            </a:r>
            <a:r>
              <a:rPr lang="en-US" dirty="0" err="1"/>
              <a:t>Tupel</a:t>
            </a:r>
            <a:r>
              <a:rPr lang="en-US" dirty="0"/>
              <a:t> </a:t>
            </a:r>
            <a:r>
              <a:rPr lang="en-US" dirty="0" err="1"/>
              <a:t>vorhanden</a:t>
            </a:r>
            <a:r>
              <a:rPr lang="en-US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6475" y="1907540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446" y="3964478"/>
            <a:ext cx="4871485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Man </a:t>
            </a:r>
            <a:r>
              <a:rPr lang="en-US" sz="2400" dirty="0" err="1"/>
              <a:t>kann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tx2"/>
                </a:solidFill>
              </a:rPr>
              <a:t>Q</a:t>
            </a:r>
            <a:r>
              <a:rPr lang="en-US" sz="2400" dirty="0"/>
              <a:t>) in PTIME</a:t>
            </a:r>
            <a:br>
              <a:rPr lang="en-US" sz="2400" dirty="0"/>
            </a:br>
            <a:r>
              <a:rPr lang="en-US" sz="2400" dirty="0" err="1"/>
              <a:t>bzgl</a:t>
            </a:r>
            <a:r>
              <a:rPr lang="en-US" sz="2400" dirty="0"/>
              <a:t>. der </a:t>
            </a:r>
            <a:r>
              <a:rPr lang="en-US" sz="2400" dirty="0" err="1"/>
              <a:t>Größe</a:t>
            </a:r>
            <a:r>
              <a:rPr lang="en-US" sz="2400" dirty="0"/>
              <a:t> der DB </a:t>
            </a:r>
            <a:r>
              <a:rPr lang="en-US" sz="2400" dirty="0">
                <a:solidFill>
                  <a:srgbClr val="D2533C"/>
                </a:solidFill>
              </a:rPr>
              <a:t>D </a:t>
            </a:r>
            <a:r>
              <a:rPr lang="en-US" sz="2400" dirty="0" err="1">
                <a:solidFill>
                  <a:schemeClr val="tx1"/>
                </a:solidFill>
              </a:rPr>
              <a:t>bestimmen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0A2673FD-825A-DC45-BE78-424E326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1125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44" grpId="0"/>
      <p:bldP spid="45" grpId="0"/>
      <p:bldP spid="46" grpId="0"/>
      <p:bldP spid="47" grpId="0"/>
      <p:bldP spid="48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Probabilistische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Datenbanken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Relationale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Daten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plus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Wahrscheinlichkeiten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um Grad der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Unsicherheit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auszudrücken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err="1">
                <a:solidFill>
                  <a:srgbClr val="D2533C"/>
                </a:solidFill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SQL-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Anfragen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deren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Antworten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annotiert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sind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mit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Ausgabewahrscheinlichkeiten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Ermöglicht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Ihnen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einen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neuen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Blick</a:t>
            </a:r>
            <a:r>
              <a:rPr lang="en-US" dirty="0">
                <a:latin typeface="Arial" charset="0"/>
                <a:ea typeface="ＭＳ Ｐゴシック" charset="0"/>
              </a:rPr>
              <a:t> auf </a:t>
            </a:r>
            <a:r>
              <a:rPr lang="en-US" dirty="0" err="1">
                <a:latin typeface="Arial" charset="0"/>
                <a:ea typeface="ＭＳ Ｐゴシック" charset="0"/>
              </a:rPr>
              <a:t>beides</a:t>
            </a:r>
            <a:r>
              <a:rPr lang="en-US" dirty="0">
                <a:latin typeface="Arial" charset="0"/>
                <a:ea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</a:rPr>
              <a:t>Datenbanken</a:t>
            </a:r>
            <a:r>
              <a:rPr lang="en-US" dirty="0">
                <a:latin typeface="Arial" charset="0"/>
                <a:ea typeface="ＭＳ Ｐゴシック" charset="0"/>
              </a:rPr>
              <a:t> und </a:t>
            </a:r>
            <a:r>
              <a:rPr lang="en-US" dirty="0" err="1">
                <a:latin typeface="Arial" charset="0"/>
                <a:ea typeface="ＭＳ Ｐゴシック" charset="0"/>
              </a:rPr>
              <a:t>Wahrscheinlichkeiten</a:t>
            </a:r>
            <a:endParaRPr lang="en-US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551F3-268B-7B4D-B03D-865720F5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427361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5" cy="5032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Zusammenfassung</a:t>
            </a:r>
            <a:r>
              <a:rPr lang="en-US" dirty="0"/>
              <a:t>: Das </a:t>
            </a:r>
            <a:r>
              <a:rPr lang="en-US" dirty="0" err="1"/>
              <a:t>probabilistische</a:t>
            </a:r>
            <a:r>
              <a:rPr lang="en-US" dirty="0"/>
              <a:t>  </a:t>
            </a:r>
            <a:r>
              <a:rPr lang="en-US" dirty="0" err="1"/>
              <a:t>Datenmodell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Mögliche-Welten-Semantik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Mächtig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schwierig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repräsentieren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D2533C"/>
                </a:solidFill>
              </a:rPr>
              <a:t>Block-</a:t>
            </a:r>
            <a:r>
              <a:rPr lang="en-US" dirty="0" err="1">
                <a:solidFill>
                  <a:srgbClr val="D2533C"/>
                </a:solidFill>
              </a:rPr>
              <a:t>unabhängig</a:t>
            </a:r>
            <a:r>
              <a:rPr lang="en-US" dirty="0">
                <a:solidFill>
                  <a:srgbClr val="D2533C"/>
                </a:solidFill>
              </a:rPr>
              <a:t>-</a:t>
            </a:r>
            <a:r>
              <a:rPr lang="en-US" dirty="0" err="1">
                <a:solidFill>
                  <a:srgbClr val="D2533C"/>
                </a:solidFill>
              </a:rPr>
              <a:t>disjunkte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Datenbasen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effiziente</a:t>
            </a:r>
            <a:r>
              <a:rPr lang="en-US" dirty="0"/>
              <a:t> </a:t>
            </a:r>
            <a:r>
              <a:rPr lang="en-US" dirty="0" err="1"/>
              <a:t>Repräsentationen</a:t>
            </a:r>
            <a:r>
              <a:rPr lang="en-US" dirty="0"/>
              <a:t>: </a:t>
            </a:r>
            <a:br>
              <a:rPr lang="en-US" dirty="0"/>
            </a:br>
            <a:r>
              <a:rPr lang="en-US" sz="2800" dirty="0">
                <a:solidFill>
                  <a:srgbClr val="D2533C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dirty="0" err="1"/>
              <a:t>wird</a:t>
            </a:r>
            <a:r>
              <a:rPr lang="en-US" sz="2800" dirty="0"/>
              <a:t> in </a:t>
            </a:r>
            <a:r>
              <a:rPr lang="en-US" sz="2800" dirty="0" err="1"/>
              <a:t>traditioneller</a:t>
            </a:r>
            <a:r>
              <a:rPr lang="en-US" sz="2800" dirty="0"/>
              <a:t> DB </a:t>
            </a:r>
            <a:r>
              <a:rPr lang="en-US" sz="2800" dirty="0" err="1"/>
              <a:t>gespeichert</a:t>
            </a:r>
            <a:endParaRPr lang="en-US" sz="2200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Unabhängige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Datenbasen</a:t>
            </a:r>
            <a:r>
              <a:rPr lang="en-US" dirty="0"/>
              <a:t>: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einfacher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Herausforderung</a:t>
            </a:r>
            <a:r>
              <a:rPr lang="en-US" dirty="0"/>
              <a:t>: </a:t>
            </a:r>
            <a:r>
              <a:rPr lang="en-US" dirty="0" err="1"/>
              <a:t>evaluiere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bzgl</a:t>
            </a:r>
            <a:r>
              <a:rPr lang="en-US" dirty="0"/>
              <a:t>. der </a:t>
            </a:r>
            <a:r>
              <a:rPr lang="en-US" dirty="0" err="1"/>
              <a:t>Größe</a:t>
            </a:r>
            <a:r>
              <a:rPr lang="en-US" dirty="0"/>
              <a:t> von </a:t>
            </a:r>
            <a:r>
              <a:rPr lang="en-US" dirty="0">
                <a:solidFill>
                  <a:srgbClr val="D2533C"/>
                </a:solidFill>
              </a:rPr>
              <a:t>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124996-35BA-EA45-90CE-7ABE3335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524445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3062040"/>
            <a:ext cx="3168353" cy="1905247"/>
            <a:chOff x="5508087" y="3062367"/>
            <a:chExt cx="3168469" cy="190565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3062367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99A5F8B6-932D-EF40-8684-5B2AE15918D4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2209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Relationale</a:t>
            </a:r>
            <a:r>
              <a:rPr lang="en-US" dirty="0"/>
              <a:t>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764704"/>
            <a:ext cx="8229600" cy="4968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Verbund</a:t>
            </a:r>
            <a:r>
              <a:rPr lang="en-US" sz="2400" dirty="0"/>
              <a:t> (join)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Projektion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Duplikat</a:t>
            </a:r>
            <a:r>
              <a:rPr lang="en-US" sz="2400" dirty="0"/>
              <a:t>-</a:t>
            </a:r>
            <a:br>
              <a:rPr lang="en-US" sz="2400" dirty="0"/>
            </a:br>
            <a:r>
              <a:rPr lang="en-US" sz="2400" dirty="0"/>
              <a:t>Elimination)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Vereinigung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Auswahl</a:t>
            </a:r>
            <a:r>
              <a:rPr lang="en-US" sz="2400" dirty="0"/>
              <a:t> (selection)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Differenz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>
                <a:solidFill>
                  <a:schemeClr val="tx2"/>
                </a:solidFill>
              </a:rPr>
              <a:t>hier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nicht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verwendet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529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52742" y="1013827"/>
            <a:ext cx="4616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54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5400" baseline="300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290" y="206084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Π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28583" y="4509120"/>
            <a:ext cx="40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σ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36450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8943" y="5392380"/>
            <a:ext cx="3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888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B9EE04-56E8-414A-9273-0FE0FED8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07206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5F1AD5C-B028-B541-8556-CEDF7D0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985327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12D29710-E876-3544-962D-8187BFF6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85530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D8B3793-D1ED-EC42-93A6-66D39CC6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7708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948264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</a:t>
            </a:r>
            <a:r>
              <a:rPr lang="en-US" dirty="0" err="1"/>
              <a:t>Anfragebearbeitungspläne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6029" y="1485808"/>
            <a:ext cx="2882971" cy="16312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dirty="0"/>
              <a:t>SELECT DISTINCT </a:t>
            </a:r>
            <a:r>
              <a:rPr lang="en-US" sz="2000" dirty="0" err="1"/>
              <a:t>R.z</a:t>
            </a:r>
            <a:endParaRPr lang="en-US" sz="2000" dirty="0"/>
          </a:p>
          <a:p>
            <a:r>
              <a:rPr lang="en-US" sz="2000" dirty="0"/>
              <a:t>FROM R, S, T</a:t>
            </a:r>
            <a:br>
              <a:rPr lang="en-US" sz="2000" dirty="0"/>
            </a:br>
            <a:r>
              <a:rPr lang="en-US" sz="2000" dirty="0"/>
              <a:t>WHERE </a:t>
            </a:r>
            <a:r>
              <a:rPr lang="en-US" sz="2000" dirty="0" err="1"/>
              <a:t>R.x</a:t>
            </a:r>
            <a:r>
              <a:rPr lang="en-US" sz="2000" dirty="0"/>
              <a:t> = </a:t>
            </a:r>
            <a:r>
              <a:rPr lang="en-US" sz="2000" dirty="0" err="1"/>
              <a:t>S.x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br>
              <a:rPr lang="en-US" sz="2000" dirty="0"/>
            </a:br>
            <a:r>
              <a:rPr lang="en-US" sz="2000" dirty="0"/>
              <a:t>       and </a:t>
            </a:r>
            <a:r>
              <a:rPr lang="en-US" sz="2000" dirty="0" err="1"/>
              <a:t>T.u</a:t>
            </a:r>
            <a:r>
              <a:rPr lang="en-US" sz="2000" dirty="0"/>
              <a:t> = 123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45994" y="3236572"/>
            <a:ext cx="2789175" cy="3466065"/>
            <a:chOff x="145994" y="3236572"/>
            <a:chExt cx="2789175" cy="346606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1361973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9876" y="3236572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baseline="-25000" dirty="0"/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803741" y="5050904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74" y="5411016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5994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967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0621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Connector 33"/>
            <p:cNvCxnSpPr>
              <a:stCxn id="15" idx="0"/>
            </p:cNvCxnSpPr>
            <p:nvPr/>
          </p:nvCxnSpPr>
          <p:spPr>
            <a:xfrm flipV="1">
              <a:off x="546029" y="5881901"/>
              <a:ext cx="257712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6" idx="0"/>
              <a:endCxn id="12" idx="2"/>
            </p:cNvCxnSpPr>
            <p:nvPr/>
          </p:nvCxnSpPr>
          <p:spPr>
            <a:xfrm flipH="1" flipV="1">
              <a:off x="1034574" y="5881901"/>
              <a:ext cx="508768" cy="45140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12" idx="0"/>
            </p:cNvCxnSpPr>
            <p:nvPr/>
          </p:nvCxnSpPr>
          <p:spPr>
            <a:xfrm flipH="1">
              <a:off x="1034574" y="4630881"/>
              <a:ext cx="305302" cy="4200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7" idx="0"/>
              <a:endCxn id="14" idx="2"/>
            </p:cNvCxnSpPr>
            <p:nvPr/>
          </p:nvCxnSpPr>
          <p:spPr>
            <a:xfrm flipH="1" flipV="1">
              <a:off x="2523572" y="5811126"/>
              <a:ext cx="2149" cy="52217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14" idx="0"/>
            </p:cNvCxnSpPr>
            <p:nvPr/>
          </p:nvCxnSpPr>
          <p:spPr>
            <a:xfrm>
              <a:off x="1937008" y="4630881"/>
              <a:ext cx="586564" cy="780135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0"/>
              <a:endCxn id="6" idx="2"/>
            </p:cNvCxnSpPr>
            <p:nvPr/>
          </p:nvCxnSpPr>
          <p:spPr>
            <a:xfrm flipV="1">
              <a:off x="1592806" y="3698237"/>
              <a:ext cx="1833" cy="27990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428479" y="3223518"/>
            <a:ext cx="2486564" cy="3479119"/>
            <a:chOff x="3428479" y="3223518"/>
            <a:chExt cx="2486564" cy="3479119"/>
          </a:xfrm>
        </p:grpSpPr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4785047" y="4859897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3785" y="3223518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399771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1848" y="5707453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2847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085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2049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53" name="Straight Connector 52"/>
            <p:cNvCxnSpPr>
              <a:stCxn id="20" idx="0"/>
              <a:endCxn id="19" idx="2"/>
            </p:cNvCxnSpPr>
            <p:nvPr/>
          </p:nvCxnSpPr>
          <p:spPr>
            <a:xfrm flipV="1">
              <a:off x="4228548" y="3685183"/>
              <a:ext cx="0" cy="292956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2" idx="0"/>
            </p:cNvCxnSpPr>
            <p:nvPr/>
          </p:nvCxnSpPr>
          <p:spPr>
            <a:xfrm flipV="1">
              <a:off x="3828514" y="4809136"/>
              <a:ext cx="169201" cy="1524169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4483310" y="4783281"/>
              <a:ext cx="462877" cy="26762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3" idx="0"/>
            </p:cNvCxnSpPr>
            <p:nvPr/>
          </p:nvCxnSpPr>
          <p:spPr>
            <a:xfrm flipV="1">
              <a:off x="4674522" y="5528412"/>
              <a:ext cx="195276" cy="80489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0"/>
            </p:cNvCxnSpPr>
            <p:nvPr/>
          </p:nvCxnSpPr>
          <p:spPr>
            <a:xfrm flipH="1" flipV="1">
              <a:off x="5289936" y="5528412"/>
              <a:ext cx="213510" cy="179041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4" idx="0"/>
              <a:endCxn id="21" idx="2"/>
            </p:cNvCxnSpPr>
            <p:nvPr/>
          </p:nvCxnSpPr>
          <p:spPr>
            <a:xfrm flipH="1" flipV="1">
              <a:off x="5503446" y="6107563"/>
              <a:ext cx="2149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415709" y="3248387"/>
            <a:ext cx="2462216" cy="3454250"/>
            <a:chOff x="6415709" y="3248387"/>
            <a:chExt cx="2462216" cy="3454250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7792318" y="5411016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solidFill>
                    <a:srgbClr val="292934"/>
                  </a:solidFill>
                  <a:ea typeface="ＭＳ ゴシック" pitchFamily="-107" charset="-128"/>
                  <a:cs typeface="ＭＳ ゴシック" pitchFamily="-107" charset="-128"/>
                </a:rPr>
                <a:t>y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5732" y="3248387"/>
              <a:ext cx="509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Π</a:t>
              </a:r>
              <a:r>
                <a:rPr lang="en-US" sz="2400" baseline="-25000" dirty="0" err="1"/>
                <a:t>z</a:t>
              </a:r>
              <a:endParaRPr lang="en-US" sz="2400" dirty="0"/>
            </a:p>
          </p:txBody>
        </p:sp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984945" y="3978139"/>
              <a:ext cx="46166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54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r>
                <a:rPr lang="en-US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x</a:t>
              </a:r>
              <a:endParaRPr lang="en-US" sz="5400" baseline="30000" dirty="0"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2593" y="4924974"/>
              <a:ext cx="823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σ</a:t>
              </a:r>
              <a:r>
                <a:rPr lang="en-US" sz="2000" baseline="-25000" dirty="0" err="1"/>
                <a:t>u</a:t>
              </a:r>
              <a:r>
                <a:rPr lang="en-US" sz="2000" baseline="-25000" dirty="0"/>
                <a:t>=123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5709" y="6333305"/>
              <a:ext cx="80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R(</a:t>
              </a:r>
              <a:r>
                <a:rPr lang="en-US" dirty="0" err="1"/>
                <a:t>z,x</a:t>
              </a:r>
              <a:r>
                <a:rPr lang="en-US" dirty="0"/>
                <a:t>)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68086" y="6333305"/>
              <a:ext cx="787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S(</a:t>
              </a:r>
              <a:r>
                <a:rPr lang="en-US" dirty="0" err="1"/>
                <a:t>x,y</a:t>
              </a:r>
              <a:r>
                <a:rPr lang="en-US" dirty="0"/>
                <a:t>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07725" y="6333305"/>
              <a:ext cx="77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T(</a:t>
              </a:r>
              <a:r>
                <a:rPr lang="en-US" dirty="0" err="1"/>
                <a:t>y,u</a:t>
              </a:r>
              <a:r>
                <a:rPr lang="en-US" dirty="0"/>
                <a:t>)</a:t>
              </a:r>
            </a:p>
          </p:txBody>
        </p:sp>
        <p:cxnSp>
          <p:nvCxnSpPr>
            <p:cNvPr id="74" name="Straight Connector 73"/>
            <p:cNvCxnSpPr>
              <a:stCxn id="27" idx="0"/>
              <a:endCxn id="26" idx="2"/>
            </p:cNvCxnSpPr>
            <p:nvPr/>
          </p:nvCxnSpPr>
          <p:spPr>
            <a:xfrm flipV="1">
              <a:off x="7215778" y="3710052"/>
              <a:ext cx="4717" cy="26808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833456" y="4783281"/>
              <a:ext cx="151489" cy="1458733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980321" y="5386720"/>
              <a:ext cx="1" cy="237174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7599010" y="4707267"/>
              <a:ext cx="381312" cy="217707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0" idx="0"/>
            </p:cNvCxnSpPr>
            <p:nvPr/>
          </p:nvCxnSpPr>
          <p:spPr>
            <a:xfrm flipV="1">
              <a:off x="7661752" y="6107563"/>
              <a:ext cx="60841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endCxn id="31" idx="0"/>
            </p:cNvCxnSpPr>
            <p:nvPr/>
          </p:nvCxnSpPr>
          <p:spPr>
            <a:xfrm>
              <a:off x="8286591" y="6107563"/>
              <a:ext cx="206234" cy="225742"/>
            </a:xfrm>
            <a:prstGeom prst="line">
              <a:avLst/>
            </a:prstGeom>
            <a:ln>
              <a:solidFill>
                <a:srgbClr val="00CC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785047" y="1497048"/>
            <a:ext cx="319330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Q</a:t>
            </a:r>
            <a:r>
              <a:rPr lang="en-US" sz="2000" dirty="0"/>
              <a:t>(z) = R(</a:t>
            </a:r>
            <a:r>
              <a:rPr lang="en-US" sz="2000" dirty="0" err="1"/>
              <a:t>z,x</a:t>
            </a:r>
            <a:r>
              <a:rPr lang="en-US" sz="2000" dirty="0"/>
              <a:t>), S(</a:t>
            </a:r>
            <a:r>
              <a:rPr lang="en-US" sz="2000" dirty="0" err="1"/>
              <a:t>x,y</a:t>
            </a:r>
            <a:r>
              <a:rPr lang="en-US" sz="2000" dirty="0"/>
              <a:t>),T(</a:t>
            </a:r>
            <a:r>
              <a:rPr lang="en-US" sz="2000" dirty="0" err="1"/>
              <a:t>y,u</a:t>
            </a:r>
            <a:r>
              <a:rPr lang="en-US" sz="2000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8392" y="2029696"/>
            <a:ext cx="550810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äquivalent</a:t>
            </a:r>
            <a:r>
              <a:rPr lang="en-US" dirty="0"/>
              <a:t> (</a:t>
            </a:r>
            <a:r>
              <a:rPr lang="en-US" dirty="0" err="1"/>
              <a:t>liefern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Ergebnisse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Der </a:t>
            </a:r>
            <a:r>
              <a:rPr lang="en-US" dirty="0" err="1"/>
              <a:t>Anfrageoptimierer</a:t>
            </a:r>
            <a:r>
              <a:rPr lang="en-US" dirty="0"/>
              <a:t> </a:t>
            </a:r>
            <a:r>
              <a:rPr lang="en-US" dirty="0" err="1"/>
              <a:t>wählt</a:t>
            </a:r>
            <a:r>
              <a:rPr lang="en-US" dirty="0"/>
              <a:t> den Plan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geschätzt</a:t>
            </a:r>
            <a:r>
              <a:rPr lang="en-US" dirty="0"/>
              <a:t> </a:t>
            </a:r>
            <a:r>
              <a:rPr lang="en-US" dirty="0" err="1"/>
              <a:t>geringsten</a:t>
            </a:r>
            <a:r>
              <a:rPr lang="en-US" dirty="0"/>
              <a:t> </a:t>
            </a:r>
            <a:r>
              <a:rPr lang="en-US" dirty="0" err="1"/>
              <a:t>Kosten</a:t>
            </a:r>
            <a:endParaRPr lang="en-US" dirty="0"/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F2851957-7E7E-EF45-B490-FE485AC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355078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Kernidee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Modifiziere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Operator, </a:t>
            </a:r>
            <a:r>
              <a:rPr lang="en-US" dirty="0" err="1"/>
              <a:t>sodass</a:t>
            </a:r>
            <a:r>
              <a:rPr lang="en-US" dirty="0"/>
              <a:t> </a:t>
            </a:r>
            <a:r>
              <a:rPr lang="en-US" dirty="0" err="1"/>
              <a:t>Wahrscheinlichkeiten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Annahmen</a:t>
            </a:r>
            <a:r>
              <a:rPr lang="en-US" dirty="0"/>
              <a:t> </a:t>
            </a:r>
            <a:r>
              <a:rPr lang="en-US" dirty="0" err="1"/>
              <a:t>notwendig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Ereignisse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pPr lvl="2"/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oder</a:t>
            </a:r>
            <a:endParaRPr lang="en-US" dirty="0"/>
          </a:p>
          <a:p>
            <a:pPr lvl="2"/>
            <a:r>
              <a:rPr lang="en-US" dirty="0" err="1"/>
              <a:t>disjunkt</a:t>
            </a:r>
            <a:r>
              <a:rPr lang="en-US" dirty="0"/>
              <a:t> (</a:t>
            </a:r>
            <a:r>
              <a:rPr lang="en-US" dirty="0" err="1"/>
              <a:t>exklusive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B714BE0-EA70-5247-8447-CCEA39E8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13495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42330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5726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54265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20" name="Ovale Legende 19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EBD6ACF-7652-9A43-BAF2-5C461D8F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2358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Beispiel</a:t>
            </a:r>
            <a:r>
              <a:rPr lang="en-US" dirty="0"/>
              <a:t> 1: </a:t>
            </a:r>
            <a:r>
              <a:rPr lang="en-US" dirty="0" err="1"/>
              <a:t>Informationsextraktion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3629" y="1152625"/>
            <a:ext cx="6279634" cy="675977"/>
          </a:xfrm>
          <a:prstGeom prst="foldedCorner">
            <a:avLst>
              <a:gd name="adj" fmla="val 3234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52-A </a:t>
            </a:r>
            <a:r>
              <a:rPr lang="en-US" sz="2400" dirty="0" err="1">
                <a:latin typeface="Courier New"/>
                <a:cs typeface="Courier New"/>
              </a:rPr>
              <a:t>Goregaon</a:t>
            </a:r>
            <a:r>
              <a:rPr lang="en-US" sz="2400" dirty="0">
                <a:latin typeface="Courier New"/>
                <a:cs typeface="Courier New"/>
              </a:rPr>
              <a:t> West Mumbai 400 076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" y="3227469"/>
            <a:ext cx="9144000" cy="113689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775300" y="1987402"/>
            <a:ext cx="2311495" cy="122693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err="1"/>
              <a:t>Extraktion</a:t>
            </a:r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109" y="2231060"/>
            <a:ext cx="8686279" cy="1940509"/>
            <a:chOff x="278109" y="2650914"/>
            <a:chExt cx="8686279" cy="1940509"/>
          </a:xfrm>
        </p:grpSpPr>
        <p:sp>
          <p:nvSpPr>
            <p:cNvPr id="12" name="Oval 11"/>
            <p:cNvSpPr/>
            <p:nvPr/>
          </p:nvSpPr>
          <p:spPr>
            <a:xfrm>
              <a:off x="278109" y="4263103"/>
              <a:ext cx="8686279" cy="32832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23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ular Callout 15"/>
            <p:cNvSpPr/>
            <p:nvPr/>
          </p:nvSpPr>
          <p:spPr>
            <a:xfrm>
              <a:off x="5352581" y="2650914"/>
              <a:ext cx="2996037" cy="715089"/>
            </a:xfrm>
            <a:prstGeom prst="wedgeRoundRectCallout">
              <a:avLst>
                <a:gd name="adj1" fmla="val 43715"/>
                <a:gd name="adj2" fmla="val 125127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Standard DB: </a:t>
              </a: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nur</a:t>
              </a:r>
              <a:br>
                <a:rPr lang="en-US" dirty="0"/>
              </a:br>
              <a:r>
                <a:rPr lang="en-US" dirty="0" err="1"/>
                <a:t>wahrscheinlichste</a:t>
              </a:r>
              <a:r>
                <a:rPr lang="en-US" dirty="0"/>
                <a:t> </a:t>
              </a:r>
              <a:r>
                <a:rPr lang="en-US" dirty="0" err="1"/>
                <a:t>Extraktion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69" y="3227469"/>
            <a:ext cx="8992081" cy="2068748"/>
            <a:chOff x="3615537" y="3298746"/>
            <a:chExt cx="8992081" cy="2068748"/>
          </a:xfrm>
        </p:grpSpPr>
        <p:sp>
          <p:nvSpPr>
            <p:cNvPr id="15" name="Oval 14"/>
            <p:cNvSpPr/>
            <p:nvPr/>
          </p:nvSpPr>
          <p:spPr>
            <a:xfrm>
              <a:off x="3615537" y="3298746"/>
              <a:ext cx="8992081" cy="1503360"/>
            </a:xfrm>
            <a:prstGeom prst="ellipse">
              <a:avLst/>
            </a:prstGeom>
            <a:solidFill>
              <a:schemeClr val="bg1">
                <a:lumMod val="85000"/>
                <a:alpha val="18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864911" y="4652405"/>
              <a:ext cx="4679424" cy="715089"/>
            </a:xfrm>
            <a:prstGeom prst="wedgeRoundRectCallout">
              <a:avLst>
                <a:gd name="adj1" fmla="val 17460"/>
                <a:gd name="adj2" fmla="val -88591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 </a:t>
              </a:r>
              <a:r>
                <a:rPr lang="en-US" dirty="0" err="1"/>
                <a:t>Speichert</a:t>
              </a:r>
              <a:r>
                <a:rPr lang="en-US" dirty="0"/>
                <a:t> die </a:t>
              </a:r>
              <a:r>
                <a:rPr lang="en-US" dirty="0" err="1"/>
                <a:t>meisten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 err="1"/>
                <a:t>Extraktionen</a:t>
              </a:r>
              <a:r>
                <a:rPr lang="en-US" dirty="0"/>
                <a:t> um </a:t>
              </a:r>
              <a:r>
                <a:rPr lang="en-US" dirty="0">
                  <a:solidFill>
                    <a:srgbClr val="D2533C"/>
                  </a:solidFill>
                </a:rPr>
                <a:t>Recall </a:t>
              </a:r>
              <a:r>
                <a:rPr lang="en-US" dirty="0" err="1">
                  <a:solidFill>
                    <a:srgbClr val="D2533C"/>
                  </a:solidFill>
                </a:rPr>
                <a:t>zu</a:t>
              </a:r>
              <a:r>
                <a:rPr lang="en-US" dirty="0">
                  <a:solidFill>
                    <a:srgbClr val="D2533C"/>
                  </a:solidFill>
                </a:rPr>
                <a:t> </a:t>
              </a:r>
              <a:r>
                <a:rPr lang="en-US" dirty="0" err="1">
                  <a:solidFill>
                    <a:srgbClr val="D2533C"/>
                  </a:solidFill>
                </a:rPr>
                <a:t>erhöhen</a:t>
              </a:r>
              <a:endParaRPr lang="en-US" dirty="0">
                <a:solidFill>
                  <a:srgbClr val="D2533C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5696" y="5373216"/>
            <a:ext cx="644278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/>
              <a:t>Kernidee</a:t>
            </a:r>
            <a:r>
              <a:rPr lang="en-US" sz="2000" dirty="0"/>
              <a:t>: </a:t>
            </a:r>
            <a:r>
              <a:rPr lang="en-US" sz="2000" dirty="0" err="1"/>
              <a:t>Wahrscheinlichkeiten</a:t>
            </a:r>
            <a:r>
              <a:rPr lang="en-US" sz="2000" dirty="0"/>
              <a:t> </a:t>
            </a:r>
            <a:r>
              <a:rPr lang="en-US" sz="2000" dirty="0" err="1"/>
              <a:t>gegeben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Extraktion</a:t>
            </a:r>
            <a:br>
              <a:rPr lang="en-US" sz="2000" dirty="0"/>
            </a:br>
            <a:r>
              <a:rPr lang="en-US" sz="2000" dirty="0" err="1"/>
              <a:t>korrelieren</a:t>
            </a:r>
            <a:r>
              <a:rPr lang="en-US" sz="2000" dirty="0"/>
              <a:t> </a:t>
            </a:r>
            <a:r>
              <a:rPr lang="en-US" sz="2000" dirty="0" err="1"/>
              <a:t>mit</a:t>
            </a:r>
            <a:r>
              <a:rPr lang="en-US" sz="2000" dirty="0"/>
              <a:t> der </a:t>
            </a:r>
            <a:r>
              <a:rPr lang="en-US" sz="2000" dirty="0" err="1"/>
              <a:t>Präzision</a:t>
            </a:r>
            <a:r>
              <a:rPr lang="en-US" sz="2000" dirty="0"/>
              <a:t> der </a:t>
            </a:r>
            <a:r>
              <a:rPr lang="en-US" sz="2000" dirty="0" err="1"/>
              <a:t>Extraktion</a:t>
            </a:r>
            <a:endParaRPr lang="en-US" sz="2000" dirty="0"/>
          </a:p>
        </p:txBody>
      </p:sp>
      <p:sp>
        <p:nvSpPr>
          <p:cNvPr id="6" name="Rechteck 5"/>
          <p:cNvSpPr/>
          <p:nvPr/>
        </p:nvSpPr>
        <p:spPr>
          <a:xfrm>
            <a:off x="2195736" y="614672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Gupta, </a:t>
            </a:r>
            <a:r>
              <a:rPr lang="de-DE" sz="1400" dirty="0" err="1">
                <a:solidFill>
                  <a:srgbClr val="0000FF"/>
                </a:solidFill>
              </a:rPr>
              <a:t>Sarawagi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Creating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Databases </a:t>
            </a:r>
            <a:r>
              <a:rPr lang="de-DE" sz="1400" dirty="0" err="1">
                <a:solidFill>
                  <a:srgbClr val="0000FF"/>
                </a:solidFill>
              </a:rPr>
              <a:t>from</a:t>
            </a:r>
            <a:r>
              <a:rPr lang="de-DE" sz="1400" dirty="0">
                <a:solidFill>
                  <a:srgbClr val="0000FF"/>
                </a:solidFill>
              </a:rPr>
              <a:t> Information </a:t>
            </a:r>
            <a:r>
              <a:rPr lang="de-DE" sz="1400" dirty="0" err="1">
                <a:solidFill>
                  <a:srgbClr val="0000FF"/>
                </a:solidFill>
              </a:rPr>
              <a:t>Extraction</a:t>
            </a:r>
            <a:r>
              <a:rPr lang="de-DE" sz="1400" dirty="0">
                <a:solidFill>
                  <a:srgbClr val="0000FF"/>
                </a:solidFill>
              </a:rPr>
              <a:t> Models. VLDB </a:t>
            </a:r>
            <a:r>
              <a:rPr lang="de-DE" sz="1400" b="1" dirty="0">
                <a:solidFill>
                  <a:srgbClr val="FF0000"/>
                </a:solidFill>
              </a:rPr>
              <a:t>2006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DBDBF60-9701-074B-BB4F-67EA4601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657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7793109-F9AF-8948-BC93-C9A53BE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3" name="Rechteck 22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729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17644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04340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388182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67093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22" name="Ovale Legende 21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2" name="Ovale Legende 31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1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E1C19A99-C907-6B43-9B0F-981343A77675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9" name="Rechteck 38"/>
          <p:cNvSpPr/>
          <p:nvPr/>
        </p:nvSpPr>
        <p:spPr>
          <a:xfrm>
            <a:off x="6588224" y="6064830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982288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7361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4263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837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16914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61898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"/>
              </a:rPr>
              <a:t>σ</a:t>
            </a:r>
            <a:r>
              <a:rPr lang="en-US" sz="4800" baseline="-25000" dirty="0" err="1">
                <a:latin typeface="Arial"/>
              </a:rPr>
              <a:t>A</a:t>
            </a:r>
            <a:r>
              <a:rPr lang="en-US" sz="4800" baseline="-25000" dirty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50107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Selection</a:t>
            </a: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58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457ED3C-4151-294D-8E8E-B94173FC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0" name="Rechteck 19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Left Brace 35"/>
          <p:cNvSpPr/>
          <p:nvPr/>
        </p:nvSpPr>
        <p:spPr>
          <a:xfrm>
            <a:off x="2841654" y="4813044"/>
            <a:ext cx="263296" cy="757290"/>
          </a:xfrm>
          <a:prstGeom prst="leftBrace">
            <a:avLst>
              <a:gd name="adj1" fmla="val 35682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2841654" y="5682132"/>
            <a:ext cx="263296" cy="1107867"/>
          </a:xfrm>
          <a:prstGeom prst="leftBrace">
            <a:avLst>
              <a:gd name="adj1" fmla="val 40654"/>
              <a:gd name="adj2" fmla="val 50000"/>
            </a:avLst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cxnSp>
        <p:nvCxnSpPr>
          <p:cNvPr id="39" name="Straight Connector 38"/>
          <p:cNvCxnSpPr>
            <a:stCxn id="36" idx="1"/>
          </p:cNvCxnSpPr>
          <p:nvPr/>
        </p:nvCxnSpPr>
        <p:spPr>
          <a:xfrm flipH="1">
            <a:off x="1067100" y="5191689"/>
            <a:ext cx="1774554" cy="625704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1"/>
          </p:cNvCxnSpPr>
          <p:nvPr/>
        </p:nvCxnSpPr>
        <p:spPr>
          <a:xfrm flipH="1" flipV="1">
            <a:off x="1067100" y="6166554"/>
            <a:ext cx="1774554" cy="69512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82469" y="67861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85984"/>
            <a:ext cx="8229600" cy="990600"/>
          </a:xfrm>
        </p:spPr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40717" y="3861542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54" y="4551606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75472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09020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</p:spTree>
    <p:extLst>
      <p:ext uri="{BB962C8B-B14F-4D97-AF65-F5344CB8AC3E}">
        <p14:creationId xmlns:p14="http://schemas.microsoft.com/office/powerpoint/2010/main" val="1127145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F2BF24A1-EA4F-3F4C-B203-40EB2CCD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52" name="Rechteck 51"/>
          <p:cNvSpPr/>
          <p:nvPr/>
        </p:nvSpPr>
        <p:spPr>
          <a:xfrm>
            <a:off x="6444208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92140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8" y="381485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64061"/>
              </p:ext>
            </p:extLst>
          </p:nvPr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stCxn id="21" idx="0"/>
            <a:endCxn id="10" idx="1"/>
          </p:cNvCxnSpPr>
          <p:nvPr/>
        </p:nvCxnSpPr>
        <p:spPr>
          <a:xfrm flipV="1">
            <a:off x="1381901" y="4368848"/>
            <a:ext cx="216217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0"/>
            <a:endCxn id="10" idx="3"/>
          </p:cNvCxnSpPr>
          <p:nvPr/>
        </p:nvCxnSpPr>
        <p:spPr>
          <a:xfrm flipH="1" flipV="1">
            <a:off x="2059783" y="4368848"/>
            <a:ext cx="533604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9" idx="2"/>
          </p:cNvCxnSpPr>
          <p:nvPr/>
        </p:nvCxnSpPr>
        <p:spPr>
          <a:xfrm rot="5400000" flipH="1" flipV="1">
            <a:off x="1256887" y="3242786"/>
            <a:ext cx="1144129" cy="15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</a:t>
            </a:r>
            <a:r>
              <a:rPr lang="en-US" sz="2800" dirty="0" err="1">
                <a:latin typeface="Arial"/>
              </a:rPr>
              <a:t>x,y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R(x)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62733"/>
              </p:ext>
            </p:extLst>
          </p:nvPr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4616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0"/>
              <a:endCxn id="37" idx="2"/>
            </p:cNvCxnSpPr>
            <p:nvPr/>
          </p:nvCxnSpPr>
          <p:spPr>
            <a:xfrm rot="5400000" flipH="1" flipV="1">
              <a:off x="5696970" y="2930485"/>
              <a:ext cx="772369" cy="1588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Φ</a:t>
              </a:r>
              <a:endParaRPr lang="en-US" sz="3600" baseline="-250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S(</a:t>
              </a:r>
              <a:r>
                <a:rPr lang="en-US" sz="2800" dirty="0" err="1">
                  <a:latin typeface="Arial"/>
                </a:rPr>
                <a:t>x,y</a:t>
              </a:r>
              <a:r>
                <a:rPr lang="en-US" sz="2800" dirty="0">
                  <a:latin typeface="Arial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R(x)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x</a:t>
              </a:r>
              <a:endParaRPr lang="en-US" sz="3600" baseline="-25000" dirty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32" idx="3"/>
              <a:endCxn id="41" idx="0"/>
            </p:cNvCxnSpPr>
            <p:nvPr/>
          </p:nvCxnSpPr>
          <p:spPr>
            <a:xfrm>
              <a:off x="6313986" y="3870667"/>
              <a:ext cx="1072901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7061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01491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171524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Anfragepläne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Extensionale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Einführung: Motivierende 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6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A208456E-7243-0A4C-AEA9-7D39CABD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39" name="Rechteck 38"/>
          <p:cNvSpPr/>
          <p:nvPr/>
        </p:nvSpPr>
        <p:spPr>
          <a:xfrm>
            <a:off x="6588224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48242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409459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1222"/>
              </p:ext>
            </p:extLst>
          </p:nvPr>
        </p:nvGraphicFramePr>
        <p:xfrm>
          <a:off x="1094466" y="1636878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Operatoren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004" y="325779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45835" y="4486635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04760"/>
              </p:ext>
            </p:extLst>
          </p:nvPr>
        </p:nvGraphicFramePr>
        <p:xfrm>
          <a:off x="3805436" y="2160128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954383" y="4147968"/>
            <a:ext cx="12488" cy="338667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28625" y="3378527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/>
              </a:rPr>
              <a:t>Π</a:t>
            </a:r>
            <a:r>
              <a:rPr lang="en-US" sz="44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4500" y="348195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923347"/>
              </p:ext>
            </p:extLst>
          </p:nvPr>
        </p:nvGraphicFramePr>
        <p:xfrm>
          <a:off x="4345835" y="5096145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87369"/>
              </p:ext>
            </p:extLst>
          </p:nvPr>
        </p:nvGraphicFramePr>
        <p:xfrm>
          <a:off x="7175311" y="5096145"/>
          <a:ext cx="13712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175311" y="4490754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cxnSp>
        <p:nvCxnSpPr>
          <p:cNvPr id="32" name="Straight Connector 31"/>
          <p:cNvCxnSpPr>
            <a:stCxn id="31" idx="0"/>
            <a:endCxn id="34" idx="2"/>
          </p:cNvCxnSpPr>
          <p:nvPr/>
        </p:nvCxnSpPr>
        <p:spPr>
          <a:xfrm flipH="1" flipV="1">
            <a:off x="7779346" y="4070831"/>
            <a:ext cx="17001" cy="419923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12149" y="3239834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"/>
              </a:rPr>
              <a:t>σ</a:t>
            </a:r>
            <a:r>
              <a:rPr lang="en-US" sz="4800" baseline="-25000" dirty="0" err="1">
                <a:latin typeface="Arial"/>
              </a:rPr>
              <a:t>A</a:t>
            </a:r>
            <a:r>
              <a:rPr lang="en-US" sz="4800" baseline="-25000" dirty="0">
                <a:latin typeface="Arial"/>
              </a:rPr>
              <a:t>=a2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11309"/>
              </p:ext>
            </p:extLst>
          </p:nvPr>
        </p:nvGraphicFramePr>
        <p:xfrm>
          <a:off x="7095538" y="2030568"/>
          <a:ext cx="140161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4825" y="1313712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join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05436" y="1498858"/>
            <a:ext cx="146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Independent</a:t>
            </a:r>
            <a:br>
              <a:rPr lang="en-US" dirty="0">
                <a:solidFill>
                  <a:srgbClr val="D2533C"/>
                </a:solidFill>
              </a:rPr>
            </a:br>
            <a:r>
              <a:rPr lang="en-US" dirty="0">
                <a:solidFill>
                  <a:srgbClr val="D2533C"/>
                </a:solidFill>
              </a:rPr>
              <a:t>project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1445" y="1339334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Selection</a:t>
            </a:r>
          </a:p>
        </p:txBody>
      </p:sp>
      <p:sp>
        <p:nvSpPr>
          <p:cNvPr id="3" name="Ovale Legende 2"/>
          <p:cNvSpPr/>
          <p:nvPr/>
        </p:nvSpPr>
        <p:spPr>
          <a:xfrm>
            <a:off x="2843808" y="3429000"/>
            <a:ext cx="1368152" cy="648072"/>
          </a:xfrm>
          <a:prstGeom prst="wedgeEllipseCallout">
            <a:avLst>
              <a:gd name="adj1" fmla="val -89034"/>
              <a:gd name="adj2" fmla="val -5397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1" name="Ovale Legende 40"/>
          <p:cNvSpPr/>
          <p:nvPr/>
        </p:nvSpPr>
        <p:spPr>
          <a:xfrm>
            <a:off x="5724128" y="4293096"/>
            <a:ext cx="1368152" cy="648072"/>
          </a:xfrm>
          <a:prstGeom prst="wedgeEllipseCallout">
            <a:avLst>
              <a:gd name="adj1" fmla="val -81153"/>
              <a:gd name="adj2" fmla="val -14271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i für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 err="1">
                <a:solidFill>
                  <a:schemeClr val="tx1"/>
                </a:solidFill>
              </a:rPr>
              <a:t>independent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91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5653ACD2-5E1B-6443-8917-1A7ABD312C8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52" name="Rechteck 51"/>
          <p:cNvSpPr/>
          <p:nvPr/>
        </p:nvSpPr>
        <p:spPr>
          <a:xfrm>
            <a:off x="6444208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08219"/>
              </p:ext>
            </p:extLst>
          </p:nvPr>
        </p:nvGraphicFramePr>
        <p:xfrm>
          <a:off x="65454" y="5205039"/>
          <a:ext cx="9427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98118" y="381485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7743"/>
              </p:ext>
            </p:extLst>
          </p:nvPr>
        </p:nvGraphicFramePr>
        <p:xfrm>
          <a:off x="476841" y="2355627"/>
          <a:ext cx="720611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stCxn id="21" idx="0"/>
            <a:endCxn id="10" idx="1"/>
          </p:cNvCxnSpPr>
          <p:nvPr/>
        </p:nvCxnSpPr>
        <p:spPr>
          <a:xfrm flipV="1">
            <a:off x="1381901" y="4368848"/>
            <a:ext cx="216217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0" idx="0"/>
            <a:endCxn id="10" idx="3"/>
          </p:cNvCxnSpPr>
          <p:nvPr/>
        </p:nvCxnSpPr>
        <p:spPr>
          <a:xfrm flipH="1" flipV="1">
            <a:off x="2059783" y="4368848"/>
            <a:ext cx="533604" cy="1328200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0"/>
            <a:endCxn id="19" idx="2"/>
          </p:cNvCxnSpPr>
          <p:nvPr/>
        </p:nvCxnSpPr>
        <p:spPr>
          <a:xfrm rot="5400000" flipH="1" flipV="1">
            <a:off x="1256887" y="3242786"/>
            <a:ext cx="1144129" cy="1588"/>
          </a:xfrm>
          <a:prstGeom prst="lin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7138" y="2024390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2313" y="569704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S(</a:t>
            </a:r>
            <a:r>
              <a:rPr lang="en-US" sz="2800" dirty="0" err="1">
                <a:latin typeface="Arial"/>
              </a:rPr>
              <a:t>x,y</a:t>
            </a:r>
            <a:r>
              <a:rPr lang="en-US" sz="2800" dirty="0">
                <a:latin typeface="Arial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570" y="569704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</a:rPr>
              <a:t>R(x)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2484"/>
              </p:ext>
            </p:extLst>
          </p:nvPr>
        </p:nvGraphicFramePr>
        <p:xfrm>
          <a:off x="111967" y="1518582"/>
          <a:ext cx="497801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665001" y="1984307"/>
            <a:ext cx="2999321" cy="4583128"/>
            <a:chOff x="4951637" y="1897969"/>
            <a:chExt cx="2999321" cy="4583128"/>
          </a:xfrm>
        </p:grpSpPr>
        <p:sp>
          <p:nvSpPr>
            <p:cNvPr id="32" name="Rectangle 3"/>
            <p:cNvSpPr>
              <a:spLocks noChangeArrowheads="1"/>
            </p:cNvSpPr>
            <p:nvPr/>
          </p:nvSpPr>
          <p:spPr bwMode="auto">
            <a:xfrm>
              <a:off x="5852321" y="3316669"/>
              <a:ext cx="461665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defTabSz="642938"/>
              <a:r>
                <a:rPr lang="en-US" sz="7200" dirty="0">
                  <a:latin typeface="Arial"/>
                  <a:ea typeface="ＭＳ ゴシック" pitchFamily="-107" charset="-128"/>
                  <a:cs typeface="ＭＳ ゴシック" pitchFamily="-107" charset="-128"/>
                </a:rPr>
                <a:t>⋈</a:t>
              </a:r>
              <a:endParaRPr lang="en-US" sz="7200" baseline="30000" dirty="0">
                <a:latin typeface="Arial"/>
              </a:endParaRPr>
            </a:p>
          </p:txBody>
        </p:sp>
        <p:cxnSp>
          <p:nvCxnSpPr>
            <p:cNvPr id="34" name="Straight Connector 33"/>
            <p:cNvCxnSpPr>
              <a:stCxn id="39" idx="0"/>
              <a:endCxn id="32" idx="1"/>
            </p:cNvCxnSpPr>
            <p:nvPr/>
          </p:nvCxnSpPr>
          <p:spPr>
            <a:xfrm flipV="1">
              <a:off x="5382968" y="3870667"/>
              <a:ext cx="469353" cy="169996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  <a:endCxn id="41" idx="2"/>
            </p:cNvCxnSpPr>
            <p:nvPr/>
          </p:nvCxnSpPr>
          <p:spPr>
            <a:xfrm flipH="1" flipV="1">
              <a:off x="7386887" y="5603798"/>
              <a:ext cx="2998" cy="3540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0"/>
              <a:endCxn id="37" idx="2"/>
            </p:cNvCxnSpPr>
            <p:nvPr/>
          </p:nvCxnSpPr>
          <p:spPr>
            <a:xfrm rot="5400000" flipH="1" flipV="1">
              <a:off x="5696970" y="2930485"/>
              <a:ext cx="772369" cy="1588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701341" y="1897969"/>
              <a:ext cx="7636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Φ</a:t>
              </a:r>
              <a:endParaRPr lang="en-US" sz="3600" baseline="-25000" dirty="0">
                <a:latin typeface="Arial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8811" y="5957877"/>
              <a:ext cx="11221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S(</a:t>
              </a:r>
              <a:r>
                <a:rPr lang="en-US" sz="2800" dirty="0" err="1">
                  <a:latin typeface="Arial"/>
                </a:rPr>
                <a:t>x,y</a:t>
              </a:r>
              <a:r>
                <a:rPr lang="en-US" sz="2800" dirty="0">
                  <a:latin typeface="Arial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1637" y="5570627"/>
              <a:ext cx="86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/>
                </a:rPr>
                <a:t>R(x)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050897" y="4957467"/>
              <a:ext cx="671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Arial"/>
                </a:rPr>
                <a:t>Π</a:t>
              </a:r>
              <a:r>
                <a:rPr lang="en-US" sz="3600" baseline="-25000" dirty="0" err="1">
                  <a:latin typeface="Arial"/>
                </a:rPr>
                <a:t>x</a:t>
              </a:r>
              <a:endParaRPr lang="en-US" sz="3600" baseline="-25000" dirty="0">
                <a:latin typeface="Arial"/>
              </a:endParaRPr>
            </a:p>
          </p:txBody>
        </p:sp>
        <p:cxnSp>
          <p:nvCxnSpPr>
            <p:cNvPr id="45" name="Straight Connector 44"/>
            <p:cNvCxnSpPr>
              <a:stCxn id="32" idx="3"/>
              <a:endCxn id="41" idx="0"/>
            </p:cNvCxnSpPr>
            <p:nvPr/>
          </p:nvCxnSpPr>
          <p:spPr>
            <a:xfrm>
              <a:off x="6313986" y="3870667"/>
              <a:ext cx="1072901" cy="1086800"/>
            </a:xfrm>
            <a:prstGeom prst="line">
              <a:avLst/>
            </a:prstGeom>
            <a:ln>
              <a:solidFill>
                <a:srgbClr val="3C8C9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38711"/>
              </p:ext>
            </p:extLst>
          </p:nvPr>
        </p:nvGraphicFramePr>
        <p:xfrm>
          <a:off x="6518853" y="3658490"/>
          <a:ext cx="2495973" cy="956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endParaRPr lang="en-US" sz="2000" baseline="-25000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54419"/>
              </p:ext>
            </p:extLst>
          </p:nvPr>
        </p:nvGraphicFramePr>
        <p:xfrm>
          <a:off x="5527182" y="1247965"/>
          <a:ext cx="3549101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3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1-{1-p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)]}*</a:t>
                      </a:r>
                      <a:b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     {1-p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[1-(1-q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 (1-q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6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)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  <a:latin typeface="Arial"/>
                        </a:rPr>
                        <a:t>]}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Cloud 47"/>
          <p:cNvSpPr/>
          <p:nvPr/>
        </p:nvSpPr>
        <p:spPr>
          <a:xfrm>
            <a:off x="2292306" y="2226429"/>
            <a:ext cx="2120988" cy="890171"/>
          </a:xfrm>
          <a:prstGeom prst="cloud">
            <a:avLst/>
          </a:prstGeom>
          <a:solidFill>
            <a:srgbClr val="FF66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Falsch</a:t>
            </a:r>
            <a:endParaRPr lang="en-US" sz="3200" dirty="0">
              <a:latin typeface="Arial"/>
            </a:endParaRPr>
          </a:p>
        </p:txBody>
      </p:sp>
      <p:sp>
        <p:nvSpPr>
          <p:cNvPr id="49" name="Cloud 48"/>
          <p:cNvSpPr/>
          <p:nvPr/>
        </p:nvSpPr>
        <p:spPr>
          <a:xfrm>
            <a:off x="6721830" y="2308811"/>
            <a:ext cx="2190533" cy="890171"/>
          </a:xfrm>
          <a:prstGeom prst="cloud">
            <a:avLst/>
          </a:prstGeom>
          <a:solidFill>
            <a:srgbClr val="8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200" dirty="0" err="1">
                <a:latin typeface="Arial"/>
              </a:rPr>
              <a:t>Richtig</a:t>
            </a:r>
            <a:endParaRPr lang="en-US" sz="3200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827421" y="431161"/>
            <a:ext cx="3806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P(</a:t>
            </a:r>
            <a:r>
              <a:rPr lang="en-US" sz="1600" dirty="0">
                <a:solidFill>
                  <a:schemeClr val="tx2"/>
                </a:solidFill>
              </a:rPr>
              <a:t>Q</a:t>
            </a:r>
            <a:r>
              <a:rPr lang="en-US" sz="1600" dirty="0">
                <a:solidFill>
                  <a:srgbClr val="0000FF"/>
                </a:solidFill>
              </a:rPr>
              <a:t>) = 1 – [1-p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                *[1- p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  <a:r>
              <a:rPr lang="en-US" sz="1600" dirty="0">
                <a:solidFill>
                  <a:srgbClr val="0000FF"/>
                </a:solidFill>
              </a:rPr>
              <a:t>*(1-(1-q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4</a:t>
            </a:r>
            <a:r>
              <a:rPr lang="en-US" sz="1600" dirty="0">
                <a:solidFill>
                  <a:srgbClr val="0000FF"/>
                </a:solidFill>
              </a:rPr>
              <a:t>)*(1-q</a:t>
            </a:r>
            <a:r>
              <a:rPr lang="en-US" sz="1600" baseline="-25000" dirty="0">
                <a:solidFill>
                  <a:srgbClr val="0000FF"/>
                </a:solidFill>
              </a:rPr>
              <a:t>5</a:t>
            </a:r>
            <a:r>
              <a:rPr lang="en-US" sz="1600" dirty="0">
                <a:solidFill>
                  <a:srgbClr val="0000FF"/>
                </a:solidFill>
              </a:rPr>
              <a:t>))]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7971" y="393015"/>
            <a:ext cx="2472652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/>
              <a:t>SELECT DISTINCT ‘true’</a:t>
            </a:r>
          </a:p>
          <a:p>
            <a:r>
              <a:rPr lang="en-US" sz="1600" dirty="0"/>
              <a:t>FROM R, S</a:t>
            </a:r>
            <a:br>
              <a:rPr lang="en-US" sz="1600" dirty="0"/>
            </a:br>
            <a:r>
              <a:rPr lang="en-US" sz="1600" dirty="0"/>
              <a:t>WHERE </a:t>
            </a:r>
            <a:r>
              <a:rPr lang="en-US" sz="1600" dirty="0" err="1"/>
              <a:t>R.x</a:t>
            </a:r>
            <a:r>
              <a:rPr lang="en-US" sz="1600" dirty="0"/>
              <a:t> = </a:t>
            </a:r>
            <a:r>
              <a:rPr lang="en-US" sz="1600" dirty="0" err="1"/>
              <a:t>S.x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2722937" y="431161"/>
            <a:ext cx="1947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dirty="0"/>
              <a:t>() = R(x), S(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04612"/>
              </p:ext>
            </p:extLst>
          </p:nvPr>
        </p:nvGraphicFramePr>
        <p:xfrm>
          <a:off x="3142374" y="4434309"/>
          <a:ext cx="133551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x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a</a:t>
                      </a:r>
                      <a:r>
                        <a:rPr lang="en-US" sz="2000" baseline="-25000" dirty="0">
                          <a:latin typeface="Arial"/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b</a:t>
                      </a:r>
                      <a:r>
                        <a:rPr lang="en-US" sz="2000" baseline="-25000" dirty="0">
                          <a:latin typeface="Arial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FF"/>
                          </a:solidFill>
                          <a:latin typeface="Arial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rgbClr val="0000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 txBox="1">
            <a:spLocks/>
          </p:cNvSpPr>
          <p:nvPr/>
        </p:nvSpPr>
        <p:spPr bwMode="auto">
          <a:xfrm>
            <a:off x="457200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>
                <a:latin typeface="Calibri" charset="0"/>
              </a:rPr>
              <a:t>Sichere</a:t>
            </a:r>
            <a:r>
              <a:rPr lang="en-US" sz="4400" dirty="0">
                <a:latin typeface="Calibri" charset="0"/>
              </a:rPr>
              <a:t> </a:t>
            </a:r>
            <a:r>
              <a:rPr lang="en-US" sz="4400" dirty="0" err="1">
                <a:latin typeface="Calibri" charset="0"/>
              </a:rPr>
              <a:t>Pläne</a:t>
            </a:r>
            <a:endParaRPr lang="en-US" sz="4400" dirty="0">
              <a:latin typeface="Calibri" charset="0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457200" y="1371600"/>
            <a:ext cx="8579296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Sei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</a:t>
            </a:r>
            <a:r>
              <a:rPr lang="en-US" sz="2800" dirty="0">
                <a:latin typeface="Calibri" charset="0"/>
              </a:rPr>
              <a:t> Schema </a:t>
            </a:r>
            <a:r>
              <a:rPr lang="en-US" sz="2800" dirty="0" err="1">
                <a:latin typeface="Calibri" charset="0"/>
              </a:rPr>
              <a:t>für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eine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probabilist</a:t>
            </a:r>
            <a:r>
              <a:rPr lang="en-US" sz="2800" dirty="0">
                <a:latin typeface="Calibri" charset="0"/>
              </a:rPr>
              <a:t>. DB </a:t>
            </a:r>
            <a:r>
              <a:rPr lang="en-US" sz="2800" dirty="0" err="1">
                <a:latin typeface="Calibri" charset="0"/>
              </a:rPr>
              <a:t>gegeben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latin typeface="Calibri" charset="0"/>
              </a:rPr>
              <a:t>Relationen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tupel-unabhängig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oder</a:t>
            </a:r>
            <a:r>
              <a:rPr lang="en-US" sz="2800" dirty="0">
                <a:latin typeface="Calibri" charset="0"/>
              </a:rPr>
              <a:t> BUD </a:t>
            </a:r>
            <a:r>
              <a:rPr lang="en-US" sz="2800" dirty="0" err="1">
                <a:latin typeface="Calibri" charset="0"/>
              </a:rPr>
              <a:t>bei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gegebenem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Schlüssel</a:t>
            </a: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chemeClr val="tx2"/>
                </a:solidFill>
                <a:latin typeface="Calibri" charset="0"/>
              </a:rPr>
              <a:t>Anfrageoptimierung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: </a:t>
            </a:r>
            <a:r>
              <a:rPr lang="en-US" sz="2800" dirty="0" err="1">
                <a:latin typeface="Calibri" charset="0"/>
              </a:rPr>
              <a:t>Finde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kostengünstigen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aber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>
                <a:latin typeface="Calibri" charset="0"/>
              </a:rPr>
              <a:t>sicheren</a:t>
            </a:r>
            <a:r>
              <a:rPr lang="en-US" sz="2800" dirty="0">
                <a:latin typeface="Calibri" charset="0"/>
              </a:rPr>
              <a:t> Plan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>
                <a:solidFill>
                  <a:srgbClr val="D2533C"/>
                </a:solidFill>
              </a:rPr>
              <a:t>Gibt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es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für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jede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Anfrage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einen</a:t>
            </a:r>
            <a:r>
              <a:rPr lang="en-US" sz="2800" dirty="0">
                <a:solidFill>
                  <a:srgbClr val="D2533C"/>
                </a:solidFill>
              </a:rPr>
              <a:t> </a:t>
            </a:r>
            <a:r>
              <a:rPr lang="en-US" sz="2800" dirty="0" err="1">
                <a:solidFill>
                  <a:srgbClr val="D2533C"/>
                </a:solidFill>
              </a:rPr>
              <a:t>sicheren</a:t>
            </a:r>
            <a:r>
              <a:rPr lang="en-US" sz="2800" dirty="0">
                <a:solidFill>
                  <a:srgbClr val="D2533C"/>
                </a:solidFill>
              </a:rPr>
              <a:t> Plan?</a:t>
            </a:r>
            <a:endParaRPr lang="en-US" sz="2800" dirty="0">
              <a:latin typeface="Calibri" charset="0"/>
            </a:endParaRPr>
          </a:p>
          <a:p>
            <a:pPr lvl="2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548" y="2996952"/>
            <a:ext cx="5865708" cy="1200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400" b="1" dirty="0"/>
              <a:t>Definition</a:t>
            </a:r>
            <a:r>
              <a:rPr lang="en-US" sz="2400" dirty="0"/>
              <a:t>: </a:t>
            </a:r>
            <a:r>
              <a:rPr lang="en-US" sz="2400" dirty="0" err="1"/>
              <a:t>Ein</a:t>
            </a:r>
            <a:r>
              <a:rPr lang="en-US" sz="2400" dirty="0"/>
              <a:t> Plan </a:t>
            </a:r>
            <a:r>
              <a:rPr lang="en-US" sz="2400" dirty="0" err="1"/>
              <a:t>heißt</a:t>
            </a:r>
            <a:r>
              <a:rPr lang="en-US" sz="2400" dirty="0"/>
              <a:t> </a:t>
            </a:r>
            <a:r>
              <a:rPr lang="en-US" sz="2400" i="1" dirty="0" err="1"/>
              <a:t>sicher</a:t>
            </a:r>
            <a:r>
              <a:rPr lang="en-US" sz="2400" dirty="0"/>
              <a:t>, </a:t>
            </a:r>
            <a:r>
              <a:rPr lang="en-US" sz="2400" dirty="0" err="1"/>
              <a:t>wenn</a:t>
            </a:r>
            <a:r>
              <a:rPr lang="en-US" sz="2400" dirty="0"/>
              <a:t> </a:t>
            </a:r>
            <a:r>
              <a:rPr lang="en-US" sz="2400" dirty="0" err="1"/>
              <a:t>er</a:t>
            </a:r>
            <a:br>
              <a:rPr lang="en-US" sz="2400" dirty="0"/>
            </a:br>
            <a:r>
              <a:rPr lang="en-US" sz="2400" dirty="0"/>
              <a:t>die </a:t>
            </a:r>
            <a:r>
              <a:rPr lang="en-US" sz="2400" dirty="0" err="1"/>
              <a:t>Wahrscheinlichkeiten</a:t>
            </a:r>
            <a:r>
              <a:rPr lang="en-US" sz="2400" dirty="0"/>
              <a:t> </a:t>
            </a:r>
            <a:r>
              <a:rPr lang="en-US" sz="2400" dirty="0" err="1"/>
              <a:t>für</a:t>
            </a:r>
            <a:r>
              <a:rPr lang="en-US" sz="2400" dirty="0"/>
              <a:t> die </a:t>
            </a:r>
            <a:r>
              <a:rPr lang="en-US" sz="2400" dirty="0" err="1"/>
              <a:t>Ausgabe</a:t>
            </a:r>
            <a:br>
              <a:rPr lang="en-US" sz="2400" dirty="0"/>
            </a:br>
            <a:r>
              <a:rPr lang="en-US" sz="2400" dirty="0" err="1"/>
              <a:t>richtig</a:t>
            </a:r>
            <a:r>
              <a:rPr lang="en-US" sz="2400" dirty="0"/>
              <a:t> </a:t>
            </a:r>
            <a:r>
              <a:rPr lang="en-US" sz="2400" dirty="0" err="1"/>
              <a:t>berechnet</a:t>
            </a:r>
            <a:endParaRPr lang="en-US" sz="24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149FDF-9904-3D4D-8D71-F37D5F7F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959982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Unsichere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29901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9636"/>
              </p:ext>
            </p:extLst>
          </p:nvPr>
        </p:nvGraphicFramePr>
        <p:xfrm>
          <a:off x="3712872" y="1519798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9900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73600"/>
              </p:ext>
            </p:extLst>
          </p:nvPr>
        </p:nvGraphicFramePr>
        <p:xfrm>
          <a:off x="971563" y="1519798"/>
          <a:ext cx="1446212" cy="1481139"/>
        </p:xfrm>
        <a:graphic>
          <a:graphicData uri="http://schemas.openxmlformats.org/drawingml/2006/table">
            <a:tbl>
              <a:tblPr/>
              <a:tblGrid>
                <a:gridCol w="722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L="3068" marR="3068" marT="3068" marB="306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9902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39637"/>
              </p:ext>
            </p:extLst>
          </p:nvPr>
        </p:nvGraphicFramePr>
        <p:xfrm>
          <a:off x="6458616" y="1519798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01" name="Text Box 45"/>
          <p:cNvSpPr txBox="1">
            <a:spLocks/>
          </p:cNvSpPr>
          <p:nvPr/>
        </p:nvSpPr>
        <p:spPr bwMode="auto">
          <a:xfrm>
            <a:off x="425561" y="1308115"/>
            <a:ext cx="411946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R</a:t>
            </a:r>
            <a:endParaRPr lang="en-US" sz="3000" baseline="30000" dirty="0"/>
          </a:p>
        </p:txBody>
      </p:sp>
      <p:sp>
        <p:nvSpPr>
          <p:cNvPr id="31802" name="Text Box 46"/>
          <p:cNvSpPr txBox="1">
            <a:spLocks/>
          </p:cNvSpPr>
          <p:nvPr/>
        </p:nvSpPr>
        <p:spPr bwMode="auto">
          <a:xfrm>
            <a:off x="6010104" y="1330340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31803" name="Text Box 47"/>
          <p:cNvSpPr txBox="1">
            <a:spLocks/>
          </p:cNvSpPr>
          <p:nvPr/>
        </p:nvSpPr>
        <p:spPr bwMode="auto">
          <a:xfrm>
            <a:off x="3203135" y="1333934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4031959" y="3949077"/>
            <a:ext cx="2749550" cy="2668588"/>
            <a:chOff x="3360" y="2591"/>
            <a:chExt cx="1732" cy="1681"/>
          </a:xfrm>
        </p:grpSpPr>
        <p:sp>
          <p:nvSpPr>
            <p:cNvPr id="31837" name="Rectangle 54"/>
            <p:cNvSpPr>
              <a:spLocks noChangeArrowheads="1"/>
            </p:cNvSpPr>
            <p:nvPr/>
          </p:nvSpPr>
          <p:spPr bwMode="auto">
            <a:xfrm>
              <a:off x="4224" y="2928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38" name="Rectangle 55"/>
            <p:cNvSpPr>
              <a:spLocks noChangeArrowheads="1"/>
            </p:cNvSpPr>
            <p:nvPr/>
          </p:nvSpPr>
          <p:spPr bwMode="auto">
            <a:xfrm>
              <a:off x="4216" y="2591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39" name="Rectangle 107"/>
            <p:cNvSpPr>
              <a:spLocks noChangeArrowheads="1"/>
            </p:cNvSpPr>
            <p:nvPr/>
          </p:nvSpPr>
          <p:spPr bwMode="auto">
            <a:xfrm>
              <a:off x="3840" y="3600"/>
              <a:ext cx="30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4600">
                  <a:ea typeface="ＭＳ ゴシック" charset="0"/>
                  <a:cs typeface="ＭＳ ゴシック" charset="0"/>
                </a:rPr>
                <a:t>⋈</a:t>
              </a:r>
            </a:p>
          </p:txBody>
        </p:sp>
        <p:sp>
          <p:nvSpPr>
            <p:cNvPr id="31840" name="Rectangle 108"/>
            <p:cNvSpPr>
              <a:spLocks noChangeArrowheads="1"/>
            </p:cNvSpPr>
            <p:nvPr/>
          </p:nvSpPr>
          <p:spPr bwMode="auto">
            <a:xfrm>
              <a:off x="3832" y="3349"/>
              <a:ext cx="30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3000" dirty="0">
                  <a:latin typeface="Symbol" charset="0"/>
                  <a:sym typeface="Symbol" charset="0"/>
                </a:rPr>
                <a:t></a:t>
              </a:r>
              <a:endParaRPr lang="en-US" sz="3000" baseline="30000" dirty="0"/>
            </a:p>
          </p:txBody>
        </p:sp>
        <p:sp>
          <p:nvSpPr>
            <p:cNvPr id="31841" name="Rectangle 109"/>
            <p:cNvSpPr>
              <a:spLocks noChangeArrowheads="1"/>
            </p:cNvSpPr>
            <p:nvPr/>
          </p:nvSpPr>
          <p:spPr bwMode="auto">
            <a:xfrm>
              <a:off x="3360" y="3984"/>
              <a:ext cx="2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R</a:t>
              </a:r>
            </a:p>
          </p:txBody>
        </p:sp>
        <p:sp>
          <p:nvSpPr>
            <p:cNvPr id="31842" name="Rectangle 110"/>
            <p:cNvSpPr>
              <a:spLocks noChangeArrowheads="1"/>
            </p:cNvSpPr>
            <p:nvPr/>
          </p:nvSpPr>
          <p:spPr bwMode="auto">
            <a:xfrm>
              <a:off x="4311" y="3984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S</a:t>
              </a:r>
            </a:p>
          </p:txBody>
        </p:sp>
        <p:sp>
          <p:nvSpPr>
            <p:cNvPr id="31843" name="Rectangle 111"/>
            <p:cNvSpPr>
              <a:spLocks noChangeArrowheads="1"/>
            </p:cNvSpPr>
            <p:nvPr/>
          </p:nvSpPr>
          <p:spPr bwMode="auto">
            <a:xfrm>
              <a:off x="4859" y="355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/>
                <a:t>T</a:t>
              </a:r>
            </a:p>
          </p:txBody>
        </p:sp>
        <p:sp>
          <p:nvSpPr>
            <p:cNvPr id="31844" name="Line 112"/>
            <p:cNvSpPr>
              <a:spLocks noChangeShapeType="1"/>
            </p:cNvSpPr>
            <p:nvPr/>
          </p:nvSpPr>
          <p:spPr bwMode="auto">
            <a:xfrm flipV="1">
              <a:off x="3696" y="393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5" name="Line 113"/>
            <p:cNvSpPr>
              <a:spLocks noChangeShapeType="1"/>
            </p:cNvSpPr>
            <p:nvPr/>
          </p:nvSpPr>
          <p:spPr bwMode="auto">
            <a:xfrm flipH="1" flipV="1">
              <a:off x="4080" y="393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6" name="Line 114"/>
            <p:cNvSpPr>
              <a:spLocks noChangeShapeType="1"/>
            </p:cNvSpPr>
            <p:nvPr/>
          </p:nvSpPr>
          <p:spPr bwMode="auto">
            <a:xfrm flipH="1" flipV="1">
              <a:off x="4464" y="3456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7" name="Line 115"/>
            <p:cNvSpPr>
              <a:spLocks noChangeShapeType="1"/>
            </p:cNvSpPr>
            <p:nvPr/>
          </p:nvSpPr>
          <p:spPr bwMode="auto">
            <a:xfrm flipV="1">
              <a:off x="3984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848" name="Line 116"/>
            <p:cNvSpPr>
              <a:spLocks noChangeShapeType="1"/>
            </p:cNvSpPr>
            <p:nvPr/>
          </p:nvSpPr>
          <p:spPr bwMode="auto">
            <a:xfrm flipV="1">
              <a:off x="4128" y="340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849" name="Line 117"/>
            <p:cNvSpPr>
              <a:spLocks noChangeShapeType="1"/>
            </p:cNvSpPr>
            <p:nvPr/>
          </p:nvSpPr>
          <p:spPr bwMode="auto">
            <a:xfrm flipV="1">
              <a:off x="4368" y="28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329892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29982"/>
              </p:ext>
            </p:extLst>
          </p:nvPr>
        </p:nvGraphicFramePr>
        <p:xfrm>
          <a:off x="3422359" y="5855664"/>
          <a:ext cx="458788" cy="670388"/>
        </p:xfrm>
        <a:graphic>
          <a:graphicData uri="http://schemas.openxmlformats.org/drawingml/2006/table">
            <a:tbl>
              <a:tblPr/>
              <a:tblGrid>
                <a:gridCol w="45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7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3649"/>
              </p:ext>
            </p:extLst>
          </p:nvPr>
        </p:nvGraphicFramePr>
        <p:xfrm>
          <a:off x="5999829" y="4414921"/>
          <a:ext cx="1905000" cy="670388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p1q1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(1-(1-p1)(1-p2))q2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989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44847"/>
              </p:ext>
            </p:extLst>
          </p:nvPr>
        </p:nvGraphicFramePr>
        <p:xfrm>
          <a:off x="4108159" y="4946027"/>
          <a:ext cx="457200" cy="1006476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p1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p2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9888" name="AutoShape 160"/>
          <p:cNvSpPr>
            <a:spLocks noChangeArrowheads="1"/>
          </p:cNvSpPr>
          <p:nvPr/>
        </p:nvSpPr>
        <p:spPr bwMode="auto">
          <a:xfrm>
            <a:off x="7720021" y="4198583"/>
            <a:ext cx="1423979" cy="609064"/>
          </a:xfrm>
          <a:prstGeom prst="cloud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2000" dirty="0"/>
              <a:t>Wrong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5807" y="3940469"/>
            <a:ext cx="3454792" cy="1547008"/>
            <a:chOff x="135807" y="3940469"/>
            <a:chExt cx="3454792" cy="1547008"/>
          </a:xfrm>
        </p:grpSpPr>
        <p:sp>
          <p:nvSpPr>
            <p:cNvPr id="30" name="TextBox 29"/>
            <p:cNvSpPr txBox="1"/>
            <p:nvPr/>
          </p:nvSpPr>
          <p:spPr>
            <a:xfrm>
              <a:off x="135807" y="4964257"/>
              <a:ext cx="344898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eaLnBrk="0" hangingPunct="0">
                <a:defRPr/>
              </a:pPr>
              <a:r>
                <a:rPr lang="en-US" sz="2800" dirty="0">
                  <a:solidFill>
                    <a:srgbClr val="D2533C"/>
                  </a:solidFill>
                  <a:ea typeface="ＭＳ Ｐゴシック" pitchFamily="8" charset="-128"/>
                </a:rPr>
                <a:t>H</a:t>
              </a:r>
              <a:r>
                <a:rPr lang="en-US" sz="2800" baseline="-25000" dirty="0">
                  <a:solidFill>
                    <a:srgbClr val="D2533C"/>
                  </a:solidFill>
                  <a:ea typeface="ＭＳ Ｐゴシック" pitchFamily="8" charset="-128"/>
                </a:rPr>
                <a:t>0</a:t>
              </a:r>
              <a:r>
                <a:rPr lang="en-US" sz="2800" dirty="0">
                  <a:ea typeface="ＭＳ Ｐゴシック" pitchFamily="8" charset="-128"/>
                </a:rPr>
                <a:t> :- R(x),S(</a:t>
              </a:r>
              <a:r>
                <a:rPr lang="en-US" sz="2800" dirty="0" err="1">
                  <a:ea typeface="ＭＳ Ｐゴシック" pitchFamily="8" charset="-128"/>
                </a:rPr>
                <a:t>x,y</a:t>
              </a:r>
              <a:r>
                <a:rPr lang="en-US" sz="2800" dirty="0">
                  <a:ea typeface="ＭＳ Ｐゴシック" pitchFamily="8" charset="-128"/>
                </a:rPr>
                <a:t>),T(y)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5807" y="3940469"/>
              <a:ext cx="3454792" cy="9233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>
                <a:defRPr sz="2800">
                  <a:latin typeface="Arial"/>
                </a:defRPr>
              </a:lvl1pPr>
            </a:lstStyle>
            <a:p>
              <a:r>
                <a:rPr lang="en-US" sz="1800" dirty="0"/>
                <a:t>SELECT DISTINCT ‘yes’</a:t>
              </a:r>
            </a:p>
            <a:p>
              <a:r>
                <a:rPr lang="en-US" sz="1800" dirty="0"/>
                <a:t>FROM R, S, T</a:t>
              </a:r>
              <a:br>
                <a:rPr lang="en-US" sz="1800" dirty="0"/>
              </a:br>
              <a:r>
                <a:rPr lang="en-US" sz="1800" dirty="0"/>
                <a:t>WHERE </a:t>
              </a:r>
              <a:r>
                <a:rPr lang="en-US" sz="1800" dirty="0" err="1"/>
                <a:t>R.x</a:t>
              </a:r>
              <a:r>
                <a:rPr lang="en-US" sz="1800" dirty="0"/>
                <a:t> = </a:t>
              </a:r>
              <a:r>
                <a:rPr lang="en-US" sz="1800" dirty="0" err="1"/>
                <a:t>S.x</a:t>
              </a:r>
              <a:r>
                <a:rPr lang="en-US" sz="1800" dirty="0"/>
                <a:t> and </a:t>
              </a:r>
              <a:r>
                <a:rPr lang="en-US" sz="1800" dirty="0" err="1"/>
                <a:t>S.y</a:t>
              </a:r>
              <a:r>
                <a:rPr lang="en-US" sz="1800" dirty="0"/>
                <a:t> = </a:t>
              </a:r>
              <a:r>
                <a:rPr lang="en-US" sz="1800" dirty="0" err="1"/>
                <a:t>T.y</a:t>
              </a:r>
              <a:endParaRPr lang="en-US" sz="1800" dirty="0"/>
            </a:p>
          </p:txBody>
        </p:sp>
      </p:grpSp>
      <p:sp>
        <p:nvSpPr>
          <p:cNvPr id="35" name="AutoShape 160"/>
          <p:cNvSpPr>
            <a:spLocks noChangeArrowheads="1"/>
          </p:cNvSpPr>
          <p:nvPr/>
        </p:nvSpPr>
        <p:spPr bwMode="auto">
          <a:xfrm>
            <a:off x="5955362" y="5949280"/>
            <a:ext cx="3009126" cy="34051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0" hangingPunct="0"/>
            <a:r>
              <a:rPr lang="en-US" sz="1400" dirty="0"/>
              <a:t>Der Plan </a:t>
            </a:r>
            <a:r>
              <a:rPr lang="en-US" sz="1400" dirty="0" err="1"/>
              <a:t>bestimmt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FF0000"/>
                </a:solidFill>
              </a:rPr>
              <a:t>obere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Grenze</a:t>
            </a:r>
            <a:endParaRPr lang="en-US" sz="1400" dirty="0"/>
          </a:p>
        </p:txBody>
      </p:sp>
      <p:graphicFrame>
        <p:nvGraphicFramePr>
          <p:cNvPr id="36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23849"/>
              </p:ext>
            </p:extLst>
          </p:nvPr>
        </p:nvGraphicFramePr>
        <p:xfrm>
          <a:off x="5938425" y="3772872"/>
          <a:ext cx="3170295" cy="335194"/>
        </p:xfrm>
        <a:graphic>
          <a:graphicData uri="http://schemas.openxmlformats.org/drawingml/2006/table">
            <a:tbl>
              <a:tblPr/>
              <a:tblGrid>
                <a:gridCol w="317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1-(1-p1q1)(1-(1-(1-p1)(1-p2))q2)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07504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B2D1F7B-7930-4E4C-A411-BC5F3CEB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733007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888" grpId="0" animBg="1"/>
      <p:bldP spid="35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93B156B-77DA-D142-8FFA-DFBFBD56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13" y="1358543"/>
            <a:ext cx="3454792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‘yes’</a:t>
            </a:r>
          </a:p>
          <a:p>
            <a:r>
              <a:rPr lang="en-US" sz="1800" dirty="0"/>
              <a:t>FROM R, S, T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r>
              <a:rPr lang="en-US" sz="1800" dirty="0"/>
              <a:t> and </a:t>
            </a:r>
            <a:r>
              <a:rPr lang="en-US" sz="1800" dirty="0" err="1"/>
              <a:t>S.y</a:t>
            </a:r>
            <a:r>
              <a:rPr lang="en-US" sz="1800" dirty="0"/>
              <a:t> = </a:t>
            </a:r>
            <a:r>
              <a:rPr lang="en-US" sz="1800" dirty="0" err="1"/>
              <a:t>T.y</a:t>
            </a:r>
            <a:endParaRPr lang="en-US" sz="1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40451" y="3287076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3841074"/>
            <a:ext cx="850142" cy="200975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9" idx="1"/>
          </p:cNvCxnSpPr>
          <p:nvPr/>
        </p:nvCxnSpPr>
        <p:spPr>
          <a:xfrm flipV="1">
            <a:off x="2502116" y="5728665"/>
            <a:ext cx="696052" cy="554896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2262830" y="2882837"/>
            <a:ext cx="8454" cy="40423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81017" y="22365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1042" y="6283561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2865" y="424541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502116" y="3841074"/>
            <a:ext cx="936739" cy="404344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1194" y="22365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5788" y="353264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63014" y="424541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98168" y="5174667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23" name="Straight Connector 22"/>
          <p:cNvCxnSpPr>
            <a:stCxn id="19" idx="3"/>
            <a:endCxn id="32" idx="0"/>
          </p:cNvCxnSpPr>
          <p:nvPr/>
        </p:nvCxnSpPr>
        <p:spPr>
          <a:xfrm>
            <a:off x="3659833" y="5728665"/>
            <a:ext cx="722848" cy="5562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3505" y="5420231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971338" y="6284865"/>
            <a:ext cx="82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T(y)</a:t>
            </a:r>
          </a:p>
        </p:txBody>
      </p:sp>
      <p:cxnSp>
        <p:nvCxnSpPr>
          <p:cNvPr id="37" name="Straight Connector 36"/>
          <p:cNvCxnSpPr>
            <a:stCxn id="14" idx="2"/>
            <a:endCxn id="19" idx="0"/>
          </p:cNvCxnSpPr>
          <p:nvPr/>
        </p:nvCxnSpPr>
        <p:spPr>
          <a:xfrm flipH="1">
            <a:off x="3429001" y="4891749"/>
            <a:ext cx="9854" cy="282918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55976" y="2650191"/>
            <a:ext cx="483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rgbClr val="D2533C"/>
                </a:solidFill>
              </a:rPr>
              <a:t>obere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den </a:t>
            </a:r>
            <a:r>
              <a:rPr lang="en-US" dirty="0" err="1"/>
              <a:t>Wahrscheinlichkeitswert</a:t>
            </a:r>
            <a:r>
              <a:rPr lang="en-US" dirty="0"/>
              <a:t>,</a:t>
            </a:r>
          </a:p>
          <a:p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‘yes’ </a:t>
            </a:r>
            <a:r>
              <a:rPr lang="en-US" dirty="0" err="1"/>
              <a:t>beantwortet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355976" y="4089846"/>
            <a:ext cx="3595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 Plan </a:t>
            </a:r>
            <a:r>
              <a:rPr lang="en-US" dirty="0" err="1"/>
              <a:t>generiert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untere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Grenze</a:t>
            </a:r>
            <a:r>
              <a:rPr lang="en-US" dirty="0"/>
              <a:t>, </a:t>
            </a:r>
          </a:p>
          <a:p>
            <a:r>
              <a:rPr lang="en-US" dirty="0" err="1"/>
              <a:t>wenn</a:t>
            </a:r>
            <a:r>
              <a:rPr lang="en-US" dirty="0"/>
              <a:t> die </a:t>
            </a:r>
            <a:r>
              <a:rPr lang="en-US" dirty="0" err="1"/>
              <a:t>Wahrscheinlichkeiten</a:t>
            </a:r>
            <a:r>
              <a:rPr lang="en-US" dirty="0"/>
              <a:t> in T</a:t>
            </a:r>
            <a:br>
              <a:rPr lang="en-US" dirty="0"/>
            </a:br>
            <a:r>
              <a:rPr lang="en-US" dirty="0" err="1"/>
              <a:t>entsprechend</a:t>
            </a:r>
            <a:r>
              <a:rPr lang="en-US" dirty="0"/>
              <a:t> </a:t>
            </a:r>
            <a:r>
              <a:rPr lang="en-US" dirty="0" err="1"/>
              <a:t>angepasst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355976" y="1738871"/>
            <a:ext cx="270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Anfrage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unsicher</a:t>
            </a:r>
            <a:r>
              <a:rPr lang="en-US" dirty="0">
                <a:solidFill>
                  <a:srgbClr val="D2533C"/>
                </a:solidFill>
              </a:rPr>
              <a:t>.</a:t>
            </a:r>
          </a:p>
        </p:txBody>
      </p:sp>
      <p:sp>
        <p:nvSpPr>
          <p:cNvPr id="26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4625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2: </a:t>
            </a:r>
            <a:r>
              <a:rPr lang="en-US" dirty="0" err="1"/>
              <a:t>Modellierung</a:t>
            </a:r>
            <a:r>
              <a:rPr lang="en-US" dirty="0"/>
              <a:t> </a:t>
            </a:r>
            <a:r>
              <a:rPr lang="en-US" dirty="0" err="1"/>
              <a:t>fehlender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5" y="1124744"/>
            <a:ext cx="6634495" cy="524612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7265" y="1846557"/>
            <a:ext cx="3342436" cy="1280564"/>
            <a:chOff x="4937265" y="2148769"/>
            <a:chExt cx="3342436" cy="1280564"/>
          </a:xfrm>
        </p:grpSpPr>
        <p:sp>
          <p:nvSpPr>
            <p:cNvPr id="9" name="Oval 8"/>
            <p:cNvSpPr/>
            <p:nvPr/>
          </p:nvSpPr>
          <p:spPr>
            <a:xfrm>
              <a:off x="4937265" y="3101013"/>
              <a:ext cx="668840" cy="32832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856655" y="2148769"/>
              <a:ext cx="2423046" cy="829440"/>
            </a:xfrm>
            <a:prstGeom prst="wedgeRoundRectCallout">
              <a:avLst>
                <a:gd name="adj1" fmla="val -60421"/>
                <a:gd name="adj2" fmla="val 75001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 NULL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0827" y="3436394"/>
            <a:ext cx="3651615" cy="2521064"/>
            <a:chOff x="5460827" y="3738606"/>
            <a:chExt cx="3651615" cy="2521064"/>
          </a:xfrm>
        </p:grpSpPr>
        <p:sp>
          <p:nvSpPr>
            <p:cNvPr id="10" name="Oval 9"/>
            <p:cNvSpPr/>
            <p:nvPr/>
          </p:nvSpPr>
          <p:spPr>
            <a:xfrm>
              <a:off x="5460827" y="4929110"/>
              <a:ext cx="3651615" cy="133056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606105" y="3738606"/>
              <a:ext cx="3450464" cy="829440"/>
            </a:xfrm>
            <a:prstGeom prst="wedgeRoundRectCallout">
              <a:avLst>
                <a:gd name="adj1" fmla="val 5124"/>
                <a:gd name="adj2" fmla="val 89584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DB:</a:t>
              </a:r>
              <a:br>
                <a:rPr lang="en-US" dirty="0"/>
              </a:br>
              <a:r>
                <a:rPr lang="en-US" dirty="0" err="1"/>
                <a:t>Verteilung</a:t>
              </a:r>
              <a:r>
                <a:rPr lang="en-US" dirty="0"/>
                <a:t> auf </a:t>
              </a:r>
              <a:r>
                <a:rPr lang="en-US" dirty="0" err="1"/>
                <a:t>mögl</a:t>
              </a:r>
              <a:r>
                <a:rPr lang="en-US" dirty="0"/>
                <a:t>. </a:t>
              </a:r>
              <a:r>
                <a:rPr lang="en-US" dirty="0" err="1"/>
                <a:t>Werten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6098588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96" y="3369766"/>
            <a:ext cx="20313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Kernidee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Inferiere</a:t>
            </a:r>
            <a:r>
              <a:rPr lang="en-US" dirty="0"/>
              <a:t> </a:t>
            </a:r>
            <a:r>
              <a:rPr lang="en-US" dirty="0" err="1"/>
              <a:t>Verteilung</a:t>
            </a:r>
            <a:endParaRPr lang="en-US" dirty="0"/>
          </a:p>
          <a:p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fehlende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504" y="4365104"/>
            <a:ext cx="1656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Stoyanovich</a:t>
            </a:r>
            <a:r>
              <a:rPr lang="de-DE" sz="1400" dirty="0">
                <a:solidFill>
                  <a:srgbClr val="0000FF"/>
                </a:solidFill>
              </a:rPr>
              <a:t>, Davidson, Milo, Tannen: </a:t>
            </a:r>
            <a:r>
              <a:rPr lang="de-DE" sz="1400" dirty="0" err="1">
                <a:solidFill>
                  <a:srgbClr val="0000FF"/>
                </a:solidFill>
              </a:rPr>
              <a:t>Deriving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databases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with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inference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ensembles</a:t>
            </a:r>
            <a:r>
              <a:rPr lang="de-DE" sz="1400" dirty="0">
                <a:solidFill>
                  <a:srgbClr val="0000FF"/>
                </a:solidFill>
              </a:rPr>
              <a:t>. ICDE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E89F3B8-5F7F-604C-9D2E-C34BF685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641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Untere</a:t>
            </a:r>
            <a:r>
              <a:rPr lang="en-US" dirty="0"/>
              <a:t> </a:t>
            </a:r>
            <a:r>
              <a:rPr lang="en-US" dirty="0" err="1"/>
              <a:t>Grenzen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graphicFrame>
        <p:nvGraphicFramePr>
          <p:cNvPr id="7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69586"/>
              </p:ext>
            </p:extLst>
          </p:nvPr>
        </p:nvGraphicFramePr>
        <p:xfrm>
          <a:off x="2411760" y="1421771"/>
          <a:ext cx="1447800" cy="2185988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x1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x2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1517" marR="1517" marT="1517" marB="1517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62899"/>
              </p:ext>
            </p:extLst>
          </p:nvPr>
        </p:nvGraphicFramePr>
        <p:xfrm>
          <a:off x="5157504" y="1421771"/>
          <a:ext cx="1446213" cy="1973263"/>
        </p:xfrm>
        <a:graphic>
          <a:graphicData uri="http://schemas.openxmlformats.org/drawingml/2006/table">
            <a:tbl>
              <a:tblPr/>
              <a:tblGrid>
                <a:gridCol w="72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49300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q1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y2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642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95338" algn="l"/>
                        </a:tabLst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q2</a:t>
                      </a:r>
                    </a:p>
                  </a:txBody>
                  <a:tcPr marL="6206" marR="6206" marT="6206" marB="6206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EE4">
                        <a:alpha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6"/>
          <p:cNvSpPr txBox="1">
            <a:spLocks/>
          </p:cNvSpPr>
          <p:nvPr/>
        </p:nvSpPr>
        <p:spPr bwMode="auto">
          <a:xfrm>
            <a:off x="4708992" y="1232313"/>
            <a:ext cx="364820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</a:t>
            </a:r>
            <a:endParaRPr lang="en-US" sz="3000" baseline="30000" dirty="0"/>
          </a:p>
        </p:txBody>
      </p:sp>
      <p:sp>
        <p:nvSpPr>
          <p:cNvPr id="10" name="Text Box 47"/>
          <p:cNvSpPr txBox="1">
            <a:spLocks/>
          </p:cNvSpPr>
          <p:nvPr/>
        </p:nvSpPr>
        <p:spPr bwMode="auto">
          <a:xfrm>
            <a:off x="1902023" y="1235907"/>
            <a:ext cx="381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829" y="3995412"/>
            <a:ext cx="5196294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2000" cap="all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T.y</a:t>
            </a:r>
            <a:r>
              <a:rPr lang="en-US" sz="2000" dirty="0"/>
              <a:t>, 1-exp((ln(1-T.p))/count(*)) </a:t>
            </a:r>
            <a:r>
              <a:rPr lang="en-US" sz="2000" cap="all" dirty="0"/>
              <a:t>as</a:t>
            </a:r>
            <a:r>
              <a:rPr lang="en-US" sz="2000" dirty="0"/>
              <a:t> p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from</a:t>
            </a:r>
            <a:r>
              <a:rPr lang="en-US" sz="2000" dirty="0"/>
              <a:t> S,T</a:t>
            </a:r>
          </a:p>
          <a:p>
            <a:r>
              <a:rPr lang="en-US" sz="2000" dirty="0"/>
              <a:t>   </a:t>
            </a:r>
            <a:r>
              <a:rPr lang="en-US" sz="2000" cap="all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S.y</a:t>
            </a:r>
            <a:r>
              <a:rPr lang="en-US" sz="2000" dirty="0"/>
              <a:t>=</a:t>
            </a:r>
            <a:r>
              <a:rPr lang="en-US" sz="2000" dirty="0" err="1"/>
              <a:t>T.y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cap="all" dirty="0"/>
              <a:t>group</a:t>
            </a:r>
            <a:r>
              <a:rPr lang="en-US" sz="2000" dirty="0"/>
              <a:t> by </a:t>
            </a:r>
            <a:r>
              <a:rPr lang="en-US" sz="2000" dirty="0" err="1"/>
              <a:t>T.y</a:t>
            </a:r>
            <a:r>
              <a:rPr lang="en-US" sz="2000" dirty="0"/>
              <a:t>, </a:t>
            </a:r>
            <a:r>
              <a:rPr lang="en-US" sz="2000" dirty="0" err="1"/>
              <a:t>T.p</a:t>
            </a:r>
            <a:endParaRPr lang="en-US" sz="2000" dirty="0"/>
          </a:p>
        </p:txBody>
      </p:sp>
      <p:sp>
        <p:nvSpPr>
          <p:cNvPr id="12" name="Text Box 46"/>
          <p:cNvSpPr txBox="1">
            <a:spLocks/>
          </p:cNvSpPr>
          <p:nvPr/>
        </p:nvSpPr>
        <p:spPr bwMode="auto">
          <a:xfrm>
            <a:off x="1691680" y="3933056"/>
            <a:ext cx="439198" cy="52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1" tIns="32140" rIns="64281" bIns="32140">
            <a:spAutoFit/>
          </a:bodyPr>
          <a:lstStyle>
            <a:lvl1pPr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42938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/>
              <a:t>T'</a:t>
            </a:r>
            <a:endParaRPr lang="en-US" sz="3000" baseline="300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55840" y="1844824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1177" y="209038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17" name="Rechteck 25"/>
          <p:cNvSpPr/>
          <p:nvPr/>
        </p:nvSpPr>
        <p:spPr>
          <a:xfrm>
            <a:off x="5652120" y="5877272"/>
            <a:ext cx="29523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W Gatterbauer, D </a:t>
            </a:r>
            <a:r>
              <a:rPr lang="de-DE" sz="1100" dirty="0" err="1">
                <a:solidFill>
                  <a:srgbClr val="0000FF"/>
                </a:solidFill>
              </a:rPr>
              <a:t>Suciu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Oblivious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bounds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probability</a:t>
            </a:r>
            <a:r>
              <a:rPr lang="de-DE" sz="1100" dirty="0">
                <a:solidFill>
                  <a:srgbClr val="0000FF"/>
                </a:solidFill>
              </a:rPr>
              <a:t> of Boolean </a:t>
            </a:r>
            <a:r>
              <a:rPr lang="de-DE" sz="1100" dirty="0" err="1">
                <a:solidFill>
                  <a:srgbClr val="0000FF"/>
                </a:solidFill>
              </a:rPr>
              <a:t>functions</a:t>
            </a:r>
            <a:r>
              <a:rPr lang="de-DE" sz="1100" dirty="0">
                <a:solidFill>
                  <a:srgbClr val="0000FF"/>
                </a:solidFill>
              </a:rPr>
              <a:t>, ACM Transactions on Database Systems (TODS) 39 (1), 5, </a:t>
            </a:r>
            <a:r>
              <a:rPr lang="de-DE" sz="1100" b="1" dirty="0">
                <a:solidFill>
                  <a:srgbClr val="FF000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5988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Anfragen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haben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einen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sicheren</a:t>
            </a:r>
            <a:r>
              <a:rPr lang="en-US" dirty="0">
                <a:solidFill>
                  <a:schemeClr val="tx2"/>
                </a:solidFill>
              </a:rPr>
              <a:t> Plan und </a:t>
            </a:r>
            <a:r>
              <a:rPr lang="en-US" dirty="0" err="1">
                <a:solidFill>
                  <a:schemeClr val="tx2"/>
                </a:solidFill>
              </a:rPr>
              <a:t>können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effektiv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berechnet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werden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D2533C"/>
                </a:solidFill>
              </a:rPr>
              <a:t>Für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unsichere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sicherer</a:t>
            </a:r>
            <a:r>
              <a:rPr lang="en-US" dirty="0"/>
              <a:t> Plan </a:t>
            </a:r>
            <a:r>
              <a:rPr lang="en-US" dirty="0" err="1"/>
              <a:t>bestimmt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und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gezeigt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berechnet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</a:t>
            </a:r>
            <a:r>
              <a:rPr lang="en-US" dirty="0" err="1"/>
              <a:t>können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Jeder</a:t>
            </a:r>
            <a:r>
              <a:rPr lang="en-US" dirty="0"/>
              <a:t> </a:t>
            </a:r>
            <a:r>
              <a:rPr lang="en-US" dirty="0" err="1"/>
              <a:t>extensionale</a:t>
            </a:r>
            <a:r>
              <a:rPr lang="en-US" dirty="0"/>
              <a:t> Plan (</a:t>
            </a:r>
            <a:r>
              <a:rPr lang="en-US" dirty="0" err="1"/>
              <a:t>sicher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unsicher</a:t>
            </a:r>
            <a:r>
              <a:rPr lang="en-US" dirty="0"/>
              <a:t>)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in SQL </a:t>
            </a:r>
            <a:r>
              <a:rPr lang="en-US" dirty="0" err="1"/>
              <a:t>ausgedrückt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 – </a:t>
            </a:r>
            <a:r>
              <a:rPr lang="en-US" dirty="0" err="1"/>
              <a:t>gezeigt</a:t>
            </a:r>
            <a:r>
              <a:rPr lang="en-US" dirty="0"/>
              <a:t> am </a:t>
            </a:r>
            <a:r>
              <a:rPr lang="en-US" dirty="0" err="1"/>
              <a:t>Beispiel</a:t>
            </a:r>
            <a:r>
              <a:rPr lang="en-US" dirty="0"/>
              <a:t> von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4048" y="18288"/>
            <a:ext cx="4114800" cy="329184"/>
          </a:xfrm>
        </p:spPr>
        <p:txBody>
          <a:bodyPr/>
          <a:lstStyle/>
          <a:p>
            <a:pPr algn="r"/>
            <a:r>
              <a:rPr lang="en-US" sz="1200" dirty="0"/>
              <a:t>Probabilistic Databases - Dan </a:t>
            </a:r>
            <a:r>
              <a:rPr lang="en-US" sz="1200" dirty="0" err="1"/>
              <a:t>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774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61613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2430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96074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</a:t>
            </a:r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C89F0BE-92E7-D549-8934-DC56714E872B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4775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A39B612-E79D-FE42-B897-DF956A7F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22" name="Rechteck 21"/>
          <p:cNvSpPr/>
          <p:nvPr/>
        </p:nvSpPr>
        <p:spPr>
          <a:xfrm>
            <a:off x="11980" y="6093296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05366"/>
              </p:ext>
            </p:extLst>
          </p:nvPr>
        </p:nvGraphicFramePr>
        <p:xfrm>
          <a:off x="1949329" y="5128270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4729" y="4658701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2520"/>
              </p:ext>
            </p:extLst>
          </p:nvPr>
        </p:nvGraphicFramePr>
        <p:xfrm>
          <a:off x="159429" y="5312291"/>
          <a:ext cx="139349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67" y="4658701"/>
            <a:ext cx="92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R(A)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52925" y="3032053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18046"/>
              </p:ext>
            </p:extLst>
          </p:nvPr>
        </p:nvGraphicFramePr>
        <p:xfrm>
          <a:off x="149136" y="1462649"/>
          <a:ext cx="1403789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p1*q2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p2*q5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>
            <a:stCxn id="9" idx="0"/>
            <a:endCxn id="15" idx="1"/>
          </p:cNvCxnSpPr>
          <p:nvPr/>
        </p:nvCxnSpPr>
        <p:spPr>
          <a:xfrm flipV="1">
            <a:off x="664979" y="3586051"/>
            <a:ext cx="887946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7" idx="0"/>
          </p:cNvCxnSpPr>
          <p:nvPr/>
        </p:nvCxnSpPr>
        <p:spPr>
          <a:xfrm>
            <a:off x="2014590" y="3586051"/>
            <a:ext cx="681175" cy="10726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8133" y="1513837"/>
            <a:ext cx="3139802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R.A, S.B,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R.P*S.P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R, 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WHERE R.A=S.A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2014590" y="3297962"/>
            <a:ext cx="61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8873" y="4468577"/>
            <a:ext cx="1242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S(A,B)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17997"/>
              </p:ext>
            </p:extLst>
          </p:nvPr>
        </p:nvGraphicFramePr>
        <p:xfrm>
          <a:off x="3220203" y="2620573"/>
          <a:ext cx="2250607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2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(1-q1)*(1-q2)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1 - (1-q3)*(1-q4)*(1-q5)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>
            <a:stCxn id="27" idx="2"/>
            <a:endCxn id="24" idx="0"/>
          </p:cNvCxnSpPr>
          <p:nvPr/>
        </p:nvCxnSpPr>
        <p:spPr>
          <a:xfrm>
            <a:off x="4579909" y="4191466"/>
            <a:ext cx="0" cy="277111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28503" y="3360469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/>
              </a:rPr>
              <a:t>Π</a:t>
            </a:r>
            <a:r>
              <a:rPr lang="en-US" sz="4800" baseline="-25000" dirty="0">
                <a:latin typeface="Arial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67538" y="3463900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06222"/>
              </p:ext>
            </p:extLst>
          </p:nvPr>
        </p:nvGraphicFramePr>
        <p:xfrm>
          <a:off x="3958873" y="5078087"/>
          <a:ext cx="136722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A</a:t>
                      </a:r>
                    </a:p>
                  </a:txBody>
                  <a:tcP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B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b2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b3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a2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</a:rPr>
                        <a:t>b5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  <a:latin typeface="Arial"/>
                        </a:rPr>
                        <a:t>q5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047969" y="1524000"/>
            <a:ext cx="4001717" cy="83099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600" dirty="0">
                <a:latin typeface="Courier"/>
                <a:cs typeface="Courier"/>
              </a:rPr>
              <a:t>SELECT S.A, 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6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  <a:t>)</a:t>
            </a:r>
            <a:br>
              <a:rPr lang="en-US" sz="1600" dirty="0">
                <a:solidFill>
                  <a:srgbClr val="0000FF"/>
                </a:solidFill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FROM	S</a:t>
            </a:r>
            <a:br>
              <a:rPr lang="en-US" sz="1600" dirty="0">
                <a:latin typeface="Courier"/>
                <a:cs typeface="Courier"/>
              </a:rPr>
            </a:br>
            <a:r>
              <a:rPr lang="en-US" sz="1600" dirty="0">
                <a:latin typeface="Courier"/>
                <a:cs typeface="Courier"/>
              </a:rPr>
              <a:t>GROUP BY S.A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39728" y="3474271"/>
            <a:ext cx="3693890" cy="286232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200" dirty="0">
                <a:latin typeface="Courier"/>
                <a:cs typeface="Courier"/>
              </a:rPr>
              <a:t>create or replace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(float, 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 * $2' language SQL;</a:t>
            </a:r>
          </a:p>
          <a:p>
            <a:r>
              <a:rPr lang="en-US" sz="1200" dirty="0">
                <a:latin typeface="Courier"/>
                <a:cs typeface="Courier"/>
              </a:rPr>
              <a:t>create or replace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function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(float)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returns float as </a:t>
            </a:r>
            <a:br>
              <a:rPr lang="en-US" sz="1200" dirty="0">
                <a:latin typeface="Courier"/>
                <a:cs typeface="Courier"/>
              </a:rPr>
            </a:br>
            <a:r>
              <a:rPr lang="en-US" sz="1200" dirty="0">
                <a:latin typeface="Courier"/>
                <a:cs typeface="Courier"/>
              </a:rPr>
              <a:t>  'select $1' language SQL;</a:t>
            </a:r>
          </a:p>
          <a:p>
            <a:r>
              <a:rPr lang="en-US" sz="12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1200" dirty="0">
                <a:latin typeface="Courier"/>
                <a:cs typeface="Courier"/>
              </a:rPr>
              <a:t>create aggregate </a:t>
            </a:r>
            <a:r>
              <a:rPr lang="en-US" sz="1200" dirty="0">
                <a:solidFill>
                  <a:srgbClr val="0000FF"/>
                </a:solidFill>
                <a:latin typeface="Courier"/>
                <a:cs typeface="Courier"/>
              </a:rPr>
              <a:t>prod</a:t>
            </a:r>
            <a:r>
              <a:rPr lang="en-US" sz="1200" dirty="0">
                <a:latin typeface="Courier"/>
                <a:cs typeface="Courier"/>
              </a:rPr>
              <a:t>(float)</a:t>
            </a:r>
          </a:p>
          <a:p>
            <a:r>
              <a:rPr lang="en-US" sz="1200" dirty="0">
                <a:latin typeface="Courier"/>
                <a:cs typeface="Courier"/>
              </a:rPr>
              <a:t>(  </a:t>
            </a:r>
            <a:r>
              <a:rPr lang="en-US" sz="1200" dirty="0" err="1">
                <a:latin typeface="Courier"/>
                <a:cs typeface="Courier"/>
              </a:rPr>
              <a:t>sfunc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combine_prod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stype</a:t>
            </a:r>
            <a:r>
              <a:rPr lang="en-US" sz="1200" dirty="0">
                <a:latin typeface="Courier"/>
                <a:cs typeface="Courier"/>
              </a:rPr>
              <a:t> = float,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finalfunc</a:t>
            </a:r>
            <a:r>
              <a:rPr lang="en-US" sz="1200" dirty="0">
                <a:latin typeface="Courier"/>
                <a:cs typeface="Courier"/>
              </a:rPr>
              <a:t> = </a:t>
            </a:r>
            <a:r>
              <a:rPr lang="en-US" sz="1200" dirty="0" err="1">
                <a:solidFill>
                  <a:srgbClr val="0000FF"/>
                </a:solidFill>
                <a:latin typeface="Courier"/>
                <a:cs typeface="Courier"/>
              </a:rPr>
              <a:t>final_prod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initcond</a:t>
            </a:r>
            <a:r>
              <a:rPr lang="en-US" sz="1200" dirty="0">
                <a:latin typeface="Courier"/>
                <a:cs typeface="Courier"/>
              </a:rPr>
              <a:t> = '1.0'</a:t>
            </a:r>
          </a:p>
          <a:p>
            <a:r>
              <a:rPr lang="en-US" sz="1200" dirty="0">
                <a:latin typeface="Courier"/>
                <a:cs typeface="Courier"/>
              </a:rPr>
              <a:t>);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142A6528-320E-9848-AE7F-7E453499872A}"/>
              </a:ext>
            </a:extLst>
          </p:cNvPr>
          <p:cNvSpPr txBox="1">
            <a:spLocks/>
          </p:cNvSpPr>
          <p:nvPr/>
        </p:nvSpPr>
        <p:spPr>
          <a:xfrm>
            <a:off x="3343925" y="67780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845388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Extensionale</a:t>
            </a:r>
            <a:r>
              <a:rPr lang="en-US" dirty="0"/>
              <a:t> </a:t>
            </a:r>
            <a:r>
              <a:rPr lang="en-US" dirty="0" err="1"/>
              <a:t>Pläne</a:t>
            </a:r>
            <a:r>
              <a:rPr lang="en-US" dirty="0"/>
              <a:t> in PostgreSQL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59662" y="3596870"/>
            <a:ext cx="4616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defTabSz="642938"/>
            <a:r>
              <a:rPr lang="en-US" sz="7200" dirty="0">
                <a:latin typeface="Arial"/>
                <a:ea typeface="ＭＳ ゴシック" pitchFamily="-107" charset="-128"/>
                <a:cs typeface="ＭＳ ゴシック" pitchFamily="-107" charset="-128"/>
              </a:rPr>
              <a:t>⋈</a:t>
            </a:r>
            <a:endParaRPr lang="en-US" sz="7200" baseline="30000" dirty="0">
              <a:latin typeface="Arial"/>
            </a:endParaRPr>
          </a:p>
        </p:txBody>
      </p:sp>
      <p:cxnSp>
        <p:nvCxnSpPr>
          <p:cNvPr id="8" name="Straight Connector 7"/>
          <p:cNvCxnSpPr>
            <a:stCxn id="13" idx="0"/>
            <a:endCxn id="7" idx="1"/>
          </p:cNvCxnSpPr>
          <p:nvPr/>
        </p:nvCxnSpPr>
        <p:spPr>
          <a:xfrm flipV="1">
            <a:off x="1190309" y="4150868"/>
            <a:ext cx="469353" cy="169996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2" idx="0"/>
            <a:endCxn id="14" idx="2"/>
          </p:cNvCxnSpPr>
          <p:nvPr/>
        </p:nvCxnSpPr>
        <p:spPr>
          <a:xfrm flipV="1">
            <a:off x="3188345" y="5883999"/>
            <a:ext cx="5883" cy="354079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1" idx="2"/>
          </p:cNvCxnSpPr>
          <p:nvPr/>
        </p:nvCxnSpPr>
        <p:spPr>
          <a:xfrm flipH="1" flipV="1">
            <a:off x="1889701" y="3082037"/>
            <a:ext cx="794" cy="51483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7888" y="2435706"/>
            <a:ext cx="76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Φ</a:t>
            </a:r>
            <a:endParaRPr lang="en-US" sz="3600" baseline="-25000" dirty="0"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271" y="6238078"/>
            <a:ext cx="112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S(</a:t>
            </a:r>
            <a:r>
              <a:rPr lang="en-US" sz="2800" dirty="0" err="1">
                <a:solidFill>
                  <a:srgbClr val="292934"/>
                </a:solidFill>
                <a:latin typeface="Arial"/>
              </a:rPr>
              <a:t>x,y</a:t>
            </a:r>
            <a:r>
              <a:rPr lang="en-US" sz="2800" dirty="0">
                <a:solidFill>
                  <a:srgbClr val="292934"/>
                </a:solidFill>
                <a:latin typeface="Arial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8978" y="5850828"/>
            <a:ext cx="86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292934"/>
                </a:solidFill>
                <a:latin typeface="Arial"/>
              </a:rPr>
              <a:t>R(x)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8238" y="5237668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Arial"/>
              </a:rPr>
              <a:t>Π</a:t>
            </a:r>
            <a:r>
              <a:rPr lang="en-US" sz="3600" baseline="-25000" dirty="0" err="1">
                <a:latin typeface="Arial"/>
              </a:rPr>
              <a:t>x</a:t>
            </a:r>
            <a:endParaRPr lang="en-US" sz="3600" baseline="-25000" dirty="0">
              <a:latin typeface="Arial"/>
            </a:endParaRPr>
          </a:p>
        </p:txBody>
      </p:sp>
      <p:cxnSp>
        <p:nvCxnSpPr>
          <p:cNvPr id="15" name="Straight Connector 14"/>
          <p:cNvCxnSpPr>
            <a:stCxn id="7" idx="3"/>
            <a:endCxn id="14" idx="0"/>
          </p:cNvCxnSpPr>
          <p:nvPr/>
        </p:nvCxnSpPr>
        <p:spPr>
          <a:xfrm>
            <a:off x="2121327" y="4150868"/>
            <a:ext cx="1072901" cy="108680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58" y="1466767"/>
            <a:ext cx="275865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800" dirty="0"/>
              <a:t>SELECT DISTINCT ‘true’</a:t>
            </a:r>
          </a:p>
          <a:p>
            <a:r>
              <a:rPr lang="en-US" sz="1800" dirty="0"/>
              <a:t>FROM R, S</a:t>
            </a:r>
            <a:br>
              <a:rPr lang="en-US" sz="1800" dirty="0"/>
            </a:br>
            <a:r>
              <a:rPr lang="en-US" sz="1800" dirty="0"/>
              <a:t>WHERE </a:t>
            </a:r>
            <a:r>
              <a:rPr lang="en-US" sz="1800" dirty="0" err="1"/>
              <a:t>R.x</a:t>
            </a:r>
            <a:r>
              <a:rPr lang="en-US" sz="1800" dirty="0"/>
              <a:t> = </a:t>
            </a:r>
            <a:r>
              <a:rPr lang="en-US" sz="1800" dirty="0" err="1"/>
              <a:t>S.x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6303" y="2518995"/>
            <a:ext cx="5894851" cy="160043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r>
              <a:rPr lang="en-US" sz="1400" dirty="0">
                <a:latin typeface="Courier"/>
                <a:cs typeface="Courier"/>
              </a:rPr>
              <a:t>WITH Temp AS</a:t>
            </a:r>
          </a:p>
          <a:p>
            <a:r>
              <a:rPr lang="en-US" sz="1400" dirty="0">
                <a:latin typeface="Courier"/>
                <a:cs typeface="Courier"/>
              </a:rPr>
              <a:t>   (SELECT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1.0-prod(1.0 -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S.p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</a:p>
          <a:p>
            <a:r>
              <a:rPr lang="en-US" sz="1400" dirty="0">
                <a:latin typeface="Courier"/>
                <a:cs typeface="Courier"/>
              </a:rPr>
              <a:t>    FROM S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    GROUP BY </a:t>
            </a:r>
            <a:r>
              <a:rPr lang="en-US" sz="1400" dirty="0" err="1">
                <a:latin typeface="Courier"/>
                <a:cs typeface="Courier"/>
              </a:rPr>
              <a:t>S.x</a:t>
            </a:r>
            <a:r>
              <a:rPr lang="en-US" sz="1400" dirty="0">
                <a:latin typeface="Courier"/>
                <a:cs typeface="Courier"/>
              </a:rPr>
              <a:t>) </a:t>
            </a:r>
          </a:p>
          <a:p>
            <a:r>
              <a:rPr lang="en-US" sz="1400" dirty="0">
                <a:latin typeface="Courier"/>
                <a:cs typeface="Courier"/>
              </a:rPr>
              <a:t>SELECT ‘true’ as z, 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1.0-prod(1.0 – R.P * </a:t>
            </a:r>
            <a:r>
              <a:rPr lang="en-US" sz="1400" dirty="0" err="1">
                <a:solidFill>
                  <a:srgbClr val="0000FF"/>
                </a:solidFill>
                <a:latin typeface="Courier"/>
                <a:cs typeface="Courier"/>
              </a:rPr>
              <a:t>Temp.P</a:t>
            </a:r>
            <a:r>
              <a:rPr lang="en-US" sz="1400" dirty="0">
                <a:solidFill>
                  <a:srgbClr val="0000FF"/>
                </a:solidFill>
                <a:latin typeface="Courier"/>
                <a:cs typeface="Courier"/>
              </a:rPr>
              <a:t>) as 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FROM R, Temp</a:t>
            </a:r>
            <a:br>
              <a:rPr lang="en-US" sz="1400" dirty="0">
                <a:latin typeface="Courier"/>
                <a:cs typeface="Courier"/>
              </a:rPr>
            </a:br>
            <a:r>
              <a:rPr lang="en-US" sz="1400" dirty="0">
                <a:latin typeface="Courier"/>
                <a:cs typeface="Courier"/>
              </a:rPr>
              <a:t>WHERE </a:t>
            </a:r>
            <a:r>
              <a:rPr lang="en-US" sz="1400" dirty="0" err="1">
                <a:latin typeface="Courier"/>
                <a:cs typeface="Courier"/>
              </a:rPr>
              <a:t>R.x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Temp.x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15926" y="2435706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044999" y="3842434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8387" y="5237668"/>
            <a:ext cx="21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endParaRPr lang="en-US" sz="1200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2A99B2C-C331-3E49-BD22-A5859A911893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231545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8891" y="1103540"/>
            <a:ext cx="7215437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 (float, float) returns float as 'select $1 * $2' language SQL;</a:t>
            </a:r>
          </a:p>
          <a:p>
            <a:r>
              <a:rPr lang="en-US" sz="900" dirty="0">
                <a:latin typeface="Courier"/>
                <a:cs typeface="Courier"/>
              </a:rPr>
              <a:t>create or replace function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 (float) returns float as 'select $1' language SQL;</a:t>
            </a:r>
          </a:p>
          <a:p>
            <a:r>
              <a:rPr lang="en-US" sz="900" dirty="0">
                <a:latin typeface="Courier"/>
                <a:cs typeface="Courier"/>
              </a:rPr>
              <a:t>drop aggregate if exists prod (float);</a:t>
            </a:r>
          </a:p>
          <a:p>
            <a:r>
              <a:rPr lang="en-US" sz="900" dirty="0">
                <a:latin typeface="Courier"/>
                <a:cs typeface="Courier"/>
              </a:rPr>
              <a:t>create aggregate prod (float)</a:t>
            </a:r>
          </a:p>
          <a:p>
            <a:r>
              <a:rPr lang="en-US" sz="900" dirty="0">
                <a:latin typeface="Courier"/>
                <a:cs typeface="Courier"/>
              </a:rPr>
              <a:t>(  </a:t>
            </a:r>
            <a:r>
              <a:rPr lang="en-US" sz="900" dirty="0" err="1">
                <a:latin typeface="Courier"/>
                <a:cs typeface="Courier"/>
              </a:rPr>
              <a:t>sfunc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combine_prod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stype</a:t>
            </a:r>
            <a:r>
              <a:rPr lang="en-US" sz="900" dirty="0">
                <a:latin typeface="Courier"/>
                <a:cs typeface="Courier"/>
              </a:rPr>
              <a:t> = float,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finalfunc</a:t>
            </a:r>
            <a:r>
              <a:rPr lang="en-US" sz="900" dirty="0">
                <a:latin typeface="Courier"/>
                <a:cs typeface="Courier"/>
              </a:rPr>
              <a:t> = </a:t>
            </a:r>
            <a:r>
              <a:rPr lang="en-US" sz="900" dirty="0" err="1">
                <a:latin typeface="Courier"/>
                <a:cs typeface="Courier"/>
              </a:rPr>
              <a:t>final_prod</a:t>
            </a:r>
            <a:r>
              <a:rPr lang="en-US" sz="900" dirty="0">
                <a:latin typeface="Courier"/>
                <a:cs typeface="Courier"/>
              </a:rPr>
              <a:t>,</a:t>
            </a:r>
          </a:p>
          <a:p>
            <a:r>
              <a:rPr lang="en-US" sz="900" dirty="0">
                <a:latin typeface="Courier"/>
                <a:cs typeface="Courier"/>
              </a:rPr>
              <a:t>   </a:t>
            </a:r>
            <a:r>
              <a:rPr lang="en-US" sz="900" dirty="0" err="1">
                <a:latin typeface="Courier"/>
                <a:cs typeface="Courier"/>
              </a:rPr>
              <a:t>initcond</a:t>
            </a:r>
            <a:r>
              <a:rPr lang="en-US" sz="900" dirty="0">
                <a:latin typeface="Courier"/>
                <a:cs typeface="Courier"/>
              </a:rPr>
              <a:t> = '1.0'</a:t>
            </a:r>
          </a:p>
          <a:p>
            <a:r>
              <a:rPr lang="en-US" sz="900" dirty="0">
                <a:latin typeface="Courier"/>
                <a:cs typeface="Courier"/>
              </a:rPr>
              <a:t>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create table R(z char(8), x char(8), p float);</a:t>
            </a:r>
          </a:p>
          <a:p>
            <a:r>
              <a:rPr lang="en-US" sz="900" dirty="0">
                <a:latin typeface="Courier"/>
                <a:cs typeface="Courier"/>
              </a:rPr>
              <a:t>create table S(x char(8), y char(8), p float);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R values('c', 'a1',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R values('c', 'a3',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insert into S values('a1', 'b1',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values('a1',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'b2',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'b3', 0.5);</a:t>
            </a:r>
          </a:p>
          <a:p>
            <a:r>
              <a:rPr lang="en-US" sz="900" dirty="0">
                <a:latin typeface="Courier"/>
                <a:cs typeface="Courier"/>
              </a:rPr>
              <a:t>insert into S values('a2', 'b4', 0.5);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computing the query Q(z) = R(</a:t>
            </a:r>
            <a:r>
              <a:rPr lang="en-US" sz="900" dirty="0" err="1">
                <a:latin typeface="Courier"/>
                <a:cs typeface="Courier"/>
              </a:rPr>
              <a:t>z,x</a:t>
            </a:r>
            <a:r>
              <a:rPr lang="en-US" sz="900" dirty="0">
                <a:latin typeface="Courier"/>
                <a:cs typeface="Courier"/>
              </a:rPr>
              <a:t>),S(</a:t>
            </a:r>
            <a:r>
              <a:rPr lang="en-US" sz="900" dirty="0" err="1">
                <a:latin typeface="Courier"/>
                <a:cs typeface="Courier"/>
              </a:rPr>
              <a:t>x,y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-- a safe plan:</a:t>
            </a:r>
          </a:p>
          <a:p>
            <a:r>
              <a:rPr lang="en-US" sz="900" dirty="0">
                <a:latin typeface="Courier"/>
                <a:cs typeface="Courier"/>
              </a:rPr>
              <a:t>with Temp as</a:t>
            </a:r>
          </a:p>
          <a:p>
            <a:r>
              <a:rPr lang="en-US" sz="900" dirty="0">
                <a:latin typeface="Courier"/>
                <a:cs typeface="Courier"/>
              </a:rPr>
              <a:t>  (select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, 1.0-prod(1.0-p) as p</a:t>
            </a:r>
          </a:p>
          <a:p>
            <a:r>
              <a:rPr lang="en-US" sz="900" dirty="0">
                <a:latin typeface="Courier"/>
                <a:cs typeface="Courier"/>
              </a:rPr>
              <a:t>   from S</a:t>
            </a:r>
          </a:p>
          <a:p>
            <a:r>
              <a:rPr lang="en-US" sz="900" dirty="0">
                <a:latin typeface="Courier"/>
                <a:cs typeface="Courier"/>
              </a:rPr>
              <a:t>   group by 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Temp.p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Temp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Temp.x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  <a:p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-- an unsafe plan; guaranteed to return an upper bound on the probability</a:t>
            </a:r>
          </a:p>
          <a:p>
            <a:r>
              <a:rPr lang="en-US" sz="900" dirty="0">
                <a:latin typeface="Courier"/>
                <a:cs typeface="Courier"/>
              </a:rPr>
              <a:t>select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, 1.0-prod(1-R.p*</a:t>
            </a:r>
            <a:r>
              <a:rPr lang="en-US" sz="900" dirty="0" err="1">
                <a:latin typeface="Courier"/>
                <a:cs typeface="Courier"/>
              </a:rPr>
              <a:t>S.p</a:t>
            </a:r>
            <a:r>
              <a:rPr lang="en-US" sz="900" dirty="0">
                <a:latin typeface="Courier"/>
                <a:cs typeface="Courier"/>
              </a:rPr>
              <a:t>)</a:t>
            </a:r>
          </a:p>
          <a:p>
            <a:r>
              <a:rPr lang="en-US" sz="900" dirty="0">
                <a:latin typeface="Courier"/>
                <a:cs typeface="Courier"/>
              </a:rPr>
              <a:t>from R, S</a:t>
            </a:r>
          </a:p>
          <a:p>
            <a:r>
              <a:rPr lang="en-US" sz="900" dirty="0">
                <a:latin typeface="Courier"/>
                <a:cs typeface="Courier"/>
              </a:rPr>
              <a:t>where </a:t>
            </a:r>
            <a:r>
              <a:rPr lang="en-US" sz="900" dirty="0" err="1">
                <a:latin typeface="Courier"/>
                <a:cs typeface="Courier"/>
              </a:rPr>
              <a:t>R.x</a:t>
            </a:r>
            <a:r>
              <a:rPr lang="en-US" sz="900" dirty="0">
                <a:latin typeface="Courier"/>
                <a:cs typeface="Courier"/>
              </a:rPr>
              <a:t>=</a:t>
            </a:r>
            <a:r>
              <a:rPr lang="en-US" sz="900" dirty="0" err="1">
                <a:latin typeface="Courier"/>
                <a:cs typeface="Courier"/>
              </a:rPr>
              <a:t>S.x</a:t>
            </a:r>
            <a:endParaRPr lang="en-US" sz="900" dirty="0">
              <a:latin typeface="Courier"/>
              <a:cs typeface="Courier"/>
            </a:endParaRPr>
          </a:p>
          <a:p>
            <a:r>
              <a:rPr lang="en-US" sz="900" dirty="0">
                <a:latin typeface="Courier"/>
                <a:cs typeface="Courier"/>
              </a:rPr>
              <a:t>group by </a:t>
            </a:r>
            <a:r>
              <a:rPr lang="en-US" sz="900" dirty="0" err="1">
                <a:latin typeface="Courier"/>
                <a:cs typeface="Courier"/>
              </a:rPr>
              <a:t>R.z</a:t>
            </a:r>
            <a:r>
              <a:rPr lang="en-US" sz="9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B9BB2D-09AE-D94D-A92E-ADE2A915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6122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Eingaben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PostgreSQL</a:t>
            </a:r>
            <a:r>
              <a:rPr lang="en-US" dirty="0"/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886" y="1727980"/>
            <a:ext cx="4442242" cy="407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"/>
                <a:cs typeface="Courier"/>
              </a:rPr>
              <a:t>-----------------------------------------------------</a:t>
            </a:r>
          </a:p>
          <a:p>
            <a:r>
              <a:rPr lang="en-US" sz="700" dirty="0">
                <a:latin typeface="Courier"/>
                <a:cs typeface="Courier"/>
              </a:rPr>
              <a:t>-- The following approximation plans for unsafe queries are from</a:t>
            </a:r>
          </a:p>
          <a:p>
            <a:r>
              <a:rPr lang="en-US" sz="700" dirty="0">
                <a:latin typeface="Courier"/>
                <a:cs typeface="Courier"/>
              </a:rPr>
              <a:t>-- </a:t>
            </a:r>
            <a:r>
              <a:rPr lang="en-US" sz="700" dirty="0" err="1">
                <a:latin typeface="Courier"/>
                <a:cs typeface="Courier"/>
              </a:rPr>
              <a:t>Gatterbauer</a:t>
            </a:r>
            <a:r>
              <a:rPr lang="en-US" sz="700" dirty="0">
                <a:latin typeface="Courier"/>
                <a:cs typeface="Courier"/>
              </a:rPr>
              <a:t>, Suciu: Oblivious Bounds on the Probability of Boolean Functions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create a third table</a:t>
            </a:r>
          </a:p>
          <a:p>
            <a:r>
              <a:rPr lang="en-US" sz="700" dirty="0">
                <a:latin typeface="Courier"/>
                <a:cs typeface="Courier"/>
              </a:rPr>
              <a:t>create table T(y char(8), p float);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insert into T values('b1',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values('b2',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values('b3', 0.5);</a:t>
            </a:r>
          </a:p>
          <a:p>
            <a:r>
              <a:rPr lang="en-US" sz="700" dirty="0">
                <a:latin typeface="Courier"/>
                <a:cs typeface="Courier"/>
              </a:rPr>
              <a:t>insert into T values('b4', 0.5);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computing the query Q(z) = R(</a:t>
            </a:r>
            <a:r>
              <a:rPr lang="en-US" sz="700" dirty="0" err="1">
                <a:latin typeface="Courier"/>
                <a:cs typeface="Courier"/>
              </a:rPr>
              <a:t>z,x</a:t>
            </a:r>
            <a:r>
              <a:rPr lang="en-US" sz="700" dirty="0">
                <a:latin typeface="Courier"/>
                <a:cs typeface="Courier"/>
              </a:rPr>
              <a:t>),S(</a:t>
            </a:r>
            <a:r>
              <a:rPr lang="en-US" sz="700" dirty="0" err="1">
                <a:latin typeface="Courier"/>
                <a:cs typeface="Courier"/>
              </a:rPr>
              <a:t>x,y</a:t>
            </a:r>
            <a:r>
              <a:rPr lang="en-US" sz="700" dirty="0">
                <a:latin typeface="Courier"/>
                <a:cs typeface="Courier"/>
              </a:rPr>
              <a:t>),T(y)</a:t>
            </a:r>
          </a:p>
          <a:p>
            <a:r>
              <a:rPr lang="en-US" sz="700" dirty="0">
                <a:latin typeface="Courier"/>
                <a:cs typeface="Courier"/>
              </a:rPr>
              <a:t>-- This query has no safe plans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upper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-- Unsafe plan #1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S,T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Unsafe plan #2</a:t>
            </a:r>
          </a:p>
          <a:p>
            <a:r>
              <a:rPr lang="en-US" sz="700" dirty="0">
                <a:latin typeface="Courier"/>
                <a:cs typeface="Courier"/>
              </a:rPr>
              <a:t>with Temp as</a:t>
            </a:r>
          </a:p>
          <a:p>
            <a:r>
              <a:rPr lang="en-US" sz="700" dirty="0">
                <a:latin typeface="Courier"/>
                <a:cs typeface="Courier"/>
              </a:rPr>
              <a:t>   (select R.z,S.y,1.0-prod(1.0-R.p*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from R,S</a:t>
            </a:r>
          </a:p>
          <a:p>
            <a:r>
              <a:rPr lang="en-US" sz="700" dirty="0">
                <a:latin typeface="Courier"/>
                <a:cs typeface="Courier"/>
              </a:rPr>
              <a:t> 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group by </a:t>
            </a:r>
            <a:r>
              <a:rPr lang="en-US" sz="700" dirty="0" err="1">
                <a:latin typeface="Courier"/>
                <a:cs typeface="Courier"/>
              </a:rPr>
              <a:t>R.z,S.y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4326" y="1839840"/>
            <a:ext cx="3686194" cy="3431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-- Next two unsafe plans compute lower bounds on the probability:</a:t>
            </a: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newT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(1-T.p))/count(*))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S,T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, 1.0-prod(1.0-S.p*</a:t>
            </a:r>
            <a:r>
              <a:rPr lang="en-US" sz="700" dirty="0" err="1">
                <a:latin typeface="Courier"/>
                <a:cs typeface="Courier"/>
              </a:rPr>
              <a:t>newT.p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S,newT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newT.y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1.0-prod(1-R.p*</a:t>
            </a:r>
            <a:r>
              <a:rPr lang="en-US" sz="700" dirty="0" err="1">
                <a:latin typeface="Courier"/>
                <a:cs typeface="Courier"/>
              </a:rPr>
              <a:t>Temp.p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R, Temp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Temp.x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  <a:p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with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 as</a:t>
            </a:r>
          </a:p>
          <a:p>
            <a:r>
              <a:rPr lang="en-US" sz="700" dirty="0">
                <a:latin typeface="Courier"/>
                <a:cs typeface="Courier"/>
              </a:rPr>
              <a:t>  (select </a:t>
            </a:r>
            <a:r>
              <a:rPr lang="en-US" sz="700" dirty="0" err="1">
                <a:latin typeface="Courier"/>
                <a:cs typeface="Courier"/>
              </a:rPr>
              <a:t>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, 1-exp((</a:t>
            </a:r>
            <a:r>
              <a:rPr lang="en-US" sz="700" dirty="0" err="1">
                <a:latin typeface="Courier"/>
                <a:cs typeface="Courier"/>
              </a:rPr>
              <a:t>ln</a:t>
            </a:r>
            <a:r>
              <a:rPr lang="en-US" sz="700" dirty="0">
                <a:latin typeface="Courier"/>
                <a:cs typeface="Courier"/>
              </a:rPr>
              <a:t>(1-R.p))/count(*)) as p</a:t>
            </a:r>
          </a:p>
          <a:p>
            <a:r>
              <a:rPr lang="en-US" sz="700" dirty="0">
                <a:latin typeface="Courier"/>
                <a:cs typeface="Courier"/>
              </a:rPr>
              <a:t>   from R,S</a:t>
            </a:r>
          </a:p>
          <a:p>
            <a:r>
              <a:rPr lang="en-US" sz="700" dirty="0">
                <a:latin typeface="Courier"/>
                <a:cs typeface="Courier"/>
              </a:rPr>
              <a:t>   where </a:t>
            </a:r>
            <a:r>
              <a:rPr lang="en-US" sz="700" dirty="0" err="1">
                <a:latin typeface="Courier"/>
                <a:cs typeface="Courier"/>
              </a:rPr>
              <a:t>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group by </a:t>
            </a:r>
            <a:r>
              <a:rPr lang="en-US" sz="700" dirty="0" err="1">
                <a:latin typeface="Courier"/>
                <a:cs typeface="Courier"/>
              </a:rPr>
              <a:t>R.z,R.x,R.p</a:t>
            </a:r>
            <a:r>
              <a:rPr lang="en-US" sz="700" dirty="0">
                <a:latin typeface="Courier"/>
                <a:cs typeface="Courier"/>
              </a:rPr>
              <a:t>),</a:t>
            </a:r>
          </a:p>
          <a:p>
            <a:r>
              <a:rPr lang="en-US" sz="700" dirty="0">
                <a:latin typeface="Courier"/>
                <a:cs typeface="Courier"/>
              </a:rPr>
              <a:t>Temp as</a:t>
            </a:r>
          </a:p>
          <a:p>
            <a:r>
              <a:rPr lang="en-US" sz="700" dirty="0">
                <a:latin typeface="Courier"/>
                <a:cs typeface="Courier"/>
              </a:rPr>
              <a:t>    (select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, 1.0-prod(1.0-newR.p*</a:t>
            </a:r>
            <a:r>
              <a:rPr lang="en-US" sz="700" dirty="0" err="1">
                <a:latin typeface="Courier"/>
                <a:cs typeface="Courier"/>
              </a:rPr>
              <a:t>S.p</a:t>
            </a:r>
            <a:r>
              <a:rPr lang="en-US" sz="700" dirty="0">
                <a:latin typeface="Courier"/>
                <a:cs typeface="Courier"/>
              </a:rPr>
              <a:t>) as p</a:t>
            </a:r>
          </a:p>
          <a:p>
            <a:r>
              <a:rPr lang="en-US" sz="700" dirty="0">
                <a:latin typeface="Courier"/>
                <a:cs typeface="Courier"/>
              </a:rPr>
              <a:t>     from </a:t>
            </a:r>
            <a:r>
              <a:rPr lang="en-US" sz="700" dirty="0" err="1">
                <a:latin typeface="Courier"/>
                <a:cs typeface="Courier"/>
              </a:rPr>
              <a:t>newR</a:t>
            </a:r>
            <a:r>
              <a:rPr lang="en-US" sz="700" dirty="0">
                <a:latin typeface="Courier"/>
                <a:cs typeface="Courier"/>
              </a:rPr>
              <a:t>, S</a:t>
            </a:r>
          </a:p>
          <a:p>
            <a:r>
              <a:rPr lang="en-US" sz="700" dirty="0">
                <a:latin typeface="Courier"/>
                <a:cs typeface="Courier"/>
              </a:rPr>
              <a:t>     where </a:t>
            </a:r>
            <a:r>
              <a:rPr lang="en-US" sz="700" dirty="0" err="1">
                <a:latin typeface="Courier"/>
                <a:cs typeface="Courier"/>
              </a:rPr>
              <a:t>newR.x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S.x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     group by </a:t>
            </a:r>
            <a:r>
              <a:rPr lang="en-US" sz="700" dirty="0" err="1">
                <a:latin typeface="Courier"/>
                <a:cs typeface="Courier"/>
              </a:rPr>
              <a:t>newR.z</a:t>
            </a:r>
            <a:r>
              <a:rPr lang="en-US" sz="700" dirty="0">
                <a:latin typeface="Courier"/>
                <a:cs typeface="Courier"/>
              </a:rPr>
              <a:t>, </a:t>
            </a:r>
            <a:r>
              <a:rPr lang="en-US" sz="700" dirty="0" err="1">
                <a:latin typeface="Courier"/>
                <a:cs typeface="Courier"/>
              </a:rPr>
              <a:t>S.y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select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, 1.0-prod(1-Temp.p*</a:t>
            </a:r>
            <a:r>
              <a:rPr lang="en-US" sz="700" dirty="0" err="1">
                <a:latin typeface="Courier"/>
                <a:cs typeface="Courier"/>
              </a:rPr>
              <a:t>T.p</a:t>
            </a:r>
            <a:r>
              <a:rPr lang="en-US" sz="700" dirty="0">
                <a:latin typeface="Courier"/>
                <a:cs typeface="Courier"/>
              </a:rPr>
              <a:t>)</a:t>
            </a:r>
          </a:p>
          <a:p>
            <a:r>
              <a:rPr lang="en-US" sz="700" dirty="0">
                <a:latin typeface="Courier"/>
                <a:cs typeface="Courier"/>
              </a:rPr>
              <a:t>from Temp, T</a:t>
            </a:r>
          </a:p>
          <a:p>
            <a:r>
              <a:rPr lang="en-US" sz="700" dirty="0">
                <a:latin typeface="Courier"/>
                <a:cs typeface="Courier"/>
              </a:rPr>
              <a:t>where </a:t>
            </a:r>
            <a:r>
              <a:rPr lang="en-US" sz="700" dirty="0" err="1">
                <a:latin typeface="Courier"/>
                <a:cs typeface="Courier"/>
              </a:rPr>
              <a:t>Temp.y</a:t>
            </a:r>
            <a:r>
              <a:rPr lang="en-US" sz="700" dirty="0">
                <a:latin typeface="Courier"/>
                <a:cs typeface="Courier"/>
              </a:rPr>
              <a:t>=</a:t>
            </a:r>
            <a:r>
              <a:rPr lang="en-US" sz="700" dirty="0" err="1">
                <a:latin typeface="Courier"/>
                <a:cs typeface="Courier"/>
              </a:rPr>
              <a:t>T.y</a:t>
            </a:r>
            <a:endParaRPr lang="en-US" sz="700" dirty="0">
              <a:latin typeface="Courier"/>
              <a:cs typeface="Courier"/>
            </a:endParaRPr>
          </a:p>
          <a:p>
            <a:r>
              <a:rPr lang="en-US" sz="700" dirty="0">
                <a:latin typeface="Courier"/>
                <a:cs typeface="Courier"/>
              </a:rPr>
              <a:t>group by </a:t>
            </a:r>
            <a:r>
              <a:rPr lang="en-US" sz="700" dirty="0" err="1">
                <a:latin typeface="Courier"/>
                <a:cs typeface="Courier"/>
              </a:rPr>
              <a:t>Temp.z</a:t>
            </a:r>
            <a:r>
              <a:rPr lang="en-US" sz="700" dirty="0">
                <a:latin typeface="Courier"/>
                <a:cs typeface="Courier"/>
              </a:rPr>
              <a:t>;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E010B1-27D5-CB4B-9723-99C14E90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658367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337266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Einsichten</a:t>
            </a:r>
            <a:r>
              <a:rPr lang="en-US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</a:t>
            </a:r>
            <a:r>
              <a:rPr lang="en-US" dirty="0" err="1"/>
              <a:t>benötigt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</a:t>
            </a:r>
            <a:r>
              <a:rPr lang="en-US" dirty="0" err="1"/>
              <a:t>neues</a:t>
            </a:r>
            <a:r>
              <a:rPr lang="en-US" dirty="0"/>
              <a:t> </a:t>
            </a:r>
            <a:r>
              <a:rPr lang="en-US" dirty="0" err="1"/>
              <a:t>probabilistisches</a:t>
            </a:r>
            <a:r>
              <a:rPr lang="en-US" dirty="0"/>
              <a:t> DB-System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probabilistische</a:t>
            </a:r>
            <a:r>
              <a:rPr lang="en-US" dirty="0"/>
              <a:t> </a:t>
            </a:r>
            <a:r>
              <a:rPr lang="en-US" dirty="0" err="1"/>
              <a:t>Datenbasis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man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Approximationen</a:t>
            </a:r>
            <a:r>
              <a:rPr lang="en-US" dirty="0"/>
              <a:t> </a:t>
            </a:r>
            <a:r>
              <a:rPr lang="en-US" dirty="0" err="1"/>
              <a:t>leben</a:t>
            </a:r>
            <a:r>
              <a:rPr lang="en-US" dirty="0"/>
              <a:t> </a:t>
            </a:r>
            <a:r>
              <a:rPr lang="en-US" dirty="0" err="1"/>
              <a:t>kann</a:t>
            </a:r>
            <a:endParaRPr lang="en-US" dirty="0"/>
          </a:p>
          <a:p>
            <a:r>
              <a:rPr lang="en-US" dirty="0" err="1">
                <a:solidFill>
                  <a:srgbClr val="170BFF"/>
                </a:solidFill>
              </a:rPr>
              <a:t>Deterministische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 err="1">
                <a:solidFill>
                  <a:srgbClr val="170BFF"/>
                </a:solidFill>
              </a:rPr>
              <a:t>Approximationen</a:t>
            </a:r>
            <a:r>
              <a:rPr lang="en-US" dirty="0">
                <a:solidFill>
                  <a:srgbClr val="170BFF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kein</a:t>
            </a:r>
            <a:r>
              <a:rPr lang="en-US" dirty="0"/>
              <a:t> Sampling)</a:t>
            </a:r>
          </a:p>
          <a:p>
            <a:endParaRPr lang="en-US" dirty="0"/>
          </a:p>
          <a:p>
            <a:r>
              <a:rPr lang="en-US" dirty="0" err="1"/>
              <a:t>Wie</a:t>
            </a:r>
            <a:r>
              <a:rPr lang="en-US" dirty="0"/>
              <a:t> gut </a:t>
            </a:r>
            <a:r>
              <a:rPr lang="en-US" dirty="0" err="1"/>
              <a:t>sind</a:t>
            </a:r>
            <a:r>
              <a:rPr lang="en-US" dirty="0"/>
              <a:t> die? </a:t>
            </a:r>
          </a:p>
          <a:p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beleuchten</a:t>
            </a:r>
            <a:r>
              <a:rPr lang="en-US" dirty="0"/>
              <a:t> </a:t>
            </a:r>
            <a:r>
              <a:rPr lang="en-US" dirty="0" err="1"/>
              <a:t>später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</a:t>
            </a:r>
            <a:br>
              <a:rPr lang="en-US" dirty="0"/>
            </a:br>
            <a:r>
              <a:rPr lang="en-US" dirty="0"/>
              <a:t>Top-k-</a:t>
            </a:r>
            <a:r>
              <a:rPr lang="en-US" dirty="0" err="1"/>
              <a:t>Resultate</a:t>
            </a:r>
            <a:r>
              <a:rPr lang="en-US" dirty="0"/>
              <a:t> </a:t>
            </a:r>
            <a:r>
              <a:rPr lang="en-US" dirty="0" err="1"/>
              <a:t>bestimmen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(Probability Ranking Principle)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" name="Picture 7" descr="cover-book-pdb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52" y="3493614"/>
            <a:ext cx="985087" cy="1215879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5400000">
            <a:off x="8060785" y="2553346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0E56376-7463-804C-88DD-10782E38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9624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Anfragetransformationen</a:t>
                </a:r>
                <a:endParaRPr lang="de-DE" sz="2000" dirty="0"/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17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076056" y="1340768"/>
            <a:ext cx="2016224" cy="519351"/>
          </a:xfrm>
          <a:prstGeom prst="wedgeEllipseCallout">
            <a:avLst>
              <a:gd name="adj1" fmla="val -74105"/>
              <a:gd name="adj2" fmla="val 140384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Atom</a:t>
            </a:r>
          </a:p>
        </p:txBody>
      </p:sp>
      <p:sp>
        <p:nvSpPr>
          <p:cNvPr id="3" name="Rechteck 2"/>
          <p:cNvSpPr/>
          <p:nvPr/>
        </p:nvSpPr>
        <p:spPr>
          <a:xfrm>
            <a:off x="2843808" y="2348880"/>
            <a:ext cx="2448272" cy="2880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A21D04-475F-5846-8838-B15CD089B066}"/>
              </a:ext>
            </a:extLst>
          </p:cNvPr>
          <p:cNvSpPr txBox="1">
            <a:spLocks/>
          </p:cNvSpPr>
          <p:nvPr/>
        </p:nvSpPr>
        <p:spPr>
          <a:xfrm>
            <a:off x="3191525" y="6625665"/>
            <a:ext cx="2629337" cy="21602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40853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3: </a:t>
            </a:r>
            <a:r>
              <a:rPr lang="en-US" dirty="0" err="1"/>
              <a:t>Datenreinigung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9144000" cy="34201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33328"/>
            <a:ext cx="3667124" cy="3935520"/>
            <a:chOff x="0" y="1995092"/>
            <a:chExt cx="3667124" cy="3935520"/>
          </a:xfrm>
        </p:grpSpPr>
        <p:sp>
          <p:nvSpPr>
            <p:cNvPr id="8" name="Oval 7"/>
            <p:cNvSpPr/>
            <p:nvPr/>
          </p:nvSpPr>
          <p:spPr>
            <a:xfrm>
              <a:off x="0" y="1995092"/>
              <a:ext cx="1365066" cy="293401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81865" y="5090980"/>
              <a:ext cx="3485259" cy="839632"/>
            </a:xfrm>
            <a:prstGeom prst="wedgeRoundRectCallout">
              <a:avLst>
                <a:gd name="adj1" fmla="val -33520"/>
                <a:gd name="adj2" fmla="val -72295"/>
                <a:gd name="adj3" fmla="val 16667"/>
              </a:avLst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Standard-DB:</a:t>
              </a:r>
              <a:br>
                <a:rPr lang="en-US" dirty="0"/>
              </a:br>
              <a:r>
                <a:rPr lang="en-US" dirty="0" err="1"/>
                <a:t>Reinigung</a:t>
              </a:r>
              <a:r>
                <a:rPr lang="en-US" dirty="0"/>
                <a:t> </a:t>
              </a:r>
              <a:r>
                <a:rPr lang="en-US" dirty="0" err="1"/>
                <a:t>bedeutet</a:t>
              </a:r>
              <a:r>
                <a:rPr lang="en-US" dirty="0"/>
                <a:t>, </a:t>
              </a:r>
              <a:r>
                <a:rPr lang="en-US" dirty="0" err="1"/>
                <a:t>eine</a:t>
              </a:r>
              <a:r>
                <a:rPr lang="en-US" dirty="0"/>
                <a:t> </a:t>
              </a:r>
              <a:r>
                <a:rPr lang="en-US" dirty="0" err="1"/>
                <a:t>mögliche</a:t>
              </a:r>
              <a:r>
                <a:rPr lang="en-US" dirty="0"/>
                <a:t> </a:t>
              </a:r>
              <a:r>
                <a:rPr lang="en-US" dirty="0" err="1"/>
                <a:t>Reparatur</a:t>
              </a:r>
              <a:r>
                <a:rPr lang="en-US" dirty="0"/>
                <a:t> </a:t>
              </a:r>
              <a:r>
                <a:rPr lang="en-US" dirty="0" err="1"/>
                <a:t>zu</a:t>
              </a:r>
              <a:r>
                <a:rPr lang="en-US" dirty="0"/>
                <a:t> </a:t>
              </a:r>
              <a:r>
                <a:rPr lang="en-US" dirty="0" err="1"/>
                <a:t>wähen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46215" y="1895676"/>
            <a:ext cx="2966227" cy="3792988"/>
            <a:chOff x="6146215" y="2557440"/>
            <a:chExt cx="2966227" cy="3792988"/>
          </a:xfrm>
        </p:grpSpPr>
        <p:sp>
          <p:nvSpPr>
            <p:cNvPr id="9" name="Oval 8"/>
            <p:cNvSpPr/>
            <p:nvPr/>
          </p:nvSpPr>
          <p:spPr>
            <a:xfrm>
              <a:off x="6272393" y="2557440"/>
              <a:ext cx="2840049" cy="2220480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6146215" y="5227199"/>
              <a:ext cx="2660578" cy="1123229"/>
            </a:xfrm>
            <a:prstGeom prst="wedgeRoundRectCallout">
              <a:avLst>
                <a:gd name="adj1" fmla="val -3207"/>
                <a:gd name="adj2" fmla="val -91889"/>
                <a:gd name="adj3" fmla="val 16667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Probabilistische</a:t>
              </a:r>
              <a:r>
                <a:rPr lang="en-US" dirty="0"/>
                <a:t> DB</a:t>
              </a:r>
              <a:br>
                <a:rPr lang="en-US" dirty="0"/>
              </a:br>
              <a:r>
                <a:rPr lang="en-US" dirty="0" err="1"/>
                <a:t>Speichere</a:t>
              </a:r>
              <a:r>
                <a:rPr lang="en-US" dirty="0"/>
                <a:t> </a:t>
              </a:r>
              <a:r>
                <a:rPr lang="en-US" dirty="0" err="1"/>
                <a:t>viele</a:t>
              </a:r>
              <a:r>
                <a:rPr lang="en-US" dirty="0"/>
                <a:t>/</a:t>
              </a:r>
              <a:r>
                <a:rPr lang="en-US" dirty="0" err="1"/>
                <a:t>alle</a:t>
              </a:r>
              <a:r>
                <a:rPr lang="en-US" dirty="0"/>
                <a:t> </a:t>
              </a:r>
              <a:r>
                <a:rPr lang="en-US" dirty="0" err="1"/>
                <a:t>möglichen</a:t>
              </a:r>
              <a:r>
                <a:rPr lang="en-US" dirty="0"/>
                <a:t> </a:t>
              </a:r>
              <a:r>
                <a:rPr lang="en-US" dirty="0" err="1"/>
                <a:t>Reparaturen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50" y="5739036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1720" y="5489253"/>
            <a:ext cx="36724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Herausforderung</a:t>
            </a:r>
            <a:r>
              <a:rPr lang="en-US" dirty="0"/>
              <a:t>: Representation von </a:t>
            </a:r>
            <a:r>
              <a:rPr lang="en-US" dirty="0" err="1"/>
              <a:t>multiplen</a:t>
            </a:r>
            <a:r>
              <a:rPr lang="en-US" dirty="0"/>
              <a:t> </a:t>
            </a:r>
            <a:r>
              <a:rPr lang="en-US" dirty="0" err="1"/>
              <a:t>Reparaturen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051720" y="616530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</a:rPr>
              <a:t>Beskales</a:t>
            </a:r>
            <a:r>
              <a:rPr lang="de-DE" sz="1400" dirty="0">
                <a:solidFill>
                  <a:srgbClr val="0000FF"/>
                </a:solidFill>
              </a:rPr>
              <a:t>, Soliman, Ilyas, Ben-David: Modeling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Querying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Possible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Repairs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Duplicate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Detection</a:t>
            </a:r>
            <a:r>
              <a:rPr lang="de-DE" sz="1400" dirty="0">
                <a:solidFill>
                  <a:srgbClr val="0000FF"/>
                </a:solidFill>
              </a:rPr>
              <a:t>. PVLDB </a:t>
            </a:r>
            <a:r>
              <a:rPr lang="de-DE" sz="14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4C6C3E0-ACD3-E94F-AA6A-BD207C01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078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BBB176B-B094-6D48-B0D6-01D4C73B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2127168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2DD6C2F-6393-5A4C-B33E-8027ABB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3299781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444208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1980" y="6064268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Wiederholung</a:t>
            </a:r>
            <a:r>
              <a:rPr lang="en-US" dirty="0"/>
              <a:t>: Unions of Conjunctive Queries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9291" y="2279220"/>
            <a:ext cx="65020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∃x</a:t>
            </a:r>
            <a:r>
              <a:rPr lang="en-US" baseline="-25000" dirty="0"/>
              <a:t>1</a:t>
            </a:r>
            <a:r>
              <a:rPr lang="en-US" dirty="0"/>
              <a:t>∃t</a:t>
            </a:r>
            <a:r>
              <a:rPr lang="en-US" baseline="-25000" dirty="0"/>
              <a:t>1</a:t>
            </a:r>
            <a:r>
              <a:rPr lang="en-US" dirty="0"/>
              <a:t> (Owner(z,x</a:t>
            </a:r>
            <a:r>
              <a:rPr lang="en-US" baseline="-25000" dirty="0"/>
              <a:t>1</a:t>
            </a:r>
            <a:r>
              <a:rPr lang="en-US" dirty="0"/>
              <a:t>) ∧ 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,”Office444”))  ∨</a:t>
            </a:r>
            <a:br>
              <a:rPr lang="en-US" dirty="0"/>
            </a:br>
            <a:r>
              <a:rPr lang="en-US" dirty="0"/>
              <a:t>           ∃x</a:t>
            </a:r>
            <a:r>
              <a:rPr lang="en-US" baseline="-25000" dirty="0"/>
              <a:t>2</a:t>
            </a:r>
            <a:r>
              <a:rPr lang="en-US" dirty="0"/>
              <a:t>∃t</a:t>
            </a:r>
            <a:r>
              <a:rPr lang="en-US" baseline="-25000" dirty="0"/>
              <a:t>2</a:t>
            </a:r>
            <a:r>
              <a:rPr lang="en-US" dirty="0"/>
              <a:t> (Owner(z,x</a:t>
            </a:r>
            <a:r>
              <a:rPr lang="en-US" baseline="-25000" dirty="0"/>
              <a:t>2</a:t>
            </a:r>
            <a:r>
              <a:rPr lang="en-US" dirty="0"/>
              <a:t>) ∧ 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291" y="3729025"/>
            <a:ext cx="8909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Owner(z,x</a:t>
            </a:r>
            <a:r>
              <a:rPr lang="en-US" baseline="-25000" dirty="0"/>
              <a:t>1</a:t>
            </a:r>
            <a:r>
              <a:rPr lang="en-US" dirty="0"/>
              <a:t>),Location(x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1</a:t>
            </a:r>
            <a:r>
              <a:rPr lang="en-US" dirty="0"/>
              <a:t>,”Office444”)  ∨   Owner(z,x</a:t>
            </a:r>
            <a:r>
              <a:rPr lang="en-US" baseline="-25000" dirty="0"/>
              <a:t>2</a:t>
            </a:r>
            <a:r>
              <a:rPr lang="en-US" dirty="0"/>
              <a:t>),Location(x</a:t>
            </a:r>
            <a:r>
              <a:rPr lang="en-US" baseline="-25000" dirty="0"/>
              <a:t>2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,”Hall7”)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291" y="3142622"/>
            <a:ext cx="185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Quantoren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9291" y="1692817"/>
            <a:ext cx="501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Owners of items in either “Office444” or “Hall7”: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1604" y="2992603"/>
            <a:ext cx="4337548" cy="519351"/>
          </a:xfrm>
          <a:prstGeom prst="wedgeEllipseCallout">
            <a:avLst>
              <a:gd name="adj1" fmla="val -10002"/>
              <a:gd name="adj2" fmla="val 101183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Union of conjunctive queries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291" y="4315428"/>
            <a:ext cx="19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Umformung</a:t>
            </a:r>
            <a:r>
              <a:rPr lang="en-US" dirty="0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9291" y="4901831"/>
            <a:ext cx="79645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dirty="0"/>
              <a:t>(z) = Owner(</a:t>
            </a:r>
            <a:r>
              <a:rPr lang="en-US" dirty="0" err="1"/>
              <a:t>z,x</a:t>
            </a:r>
            <a:r>
              <a:rPr lang="en-US" dirty="0"/>
              <a:t>) ∧∃t [Location(x,t,”Office444”)  ∨  Location(x,t,”Hall7”)]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448" y="5951021"/>
            <a:ext cx="63209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Distributivgesetz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∨, ∧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Gesetz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∃, ∨:   (∃x P(x)) ∨  (∃y T(y)) = ∃z (P(z) ∨ T(z))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91" y="5488234"/>
            <a:ext cx="247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Unter</a:t>
            </a:r>
            <a:r>
              <a:rPr lang="en-US" dirty="0"/>
              <a:t> </a:t>
            </a:r>
            <a:r>
              <a:rPr lang="en-US" dirty="0" err="1"/>
              <a:t>Verwendung</a:t>
            </a:r>
            <a:r>
              <a:rPr lang="en-US" dirty="0"/>
              <a:t> von: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D2256DF-86F0-0E4F-A1A7-3E526C4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7148437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, um </a:t>
            </a:r>
            <a:r>
              <a:rPr lang="en-US" dirty="0" err="1"/>
              <a:t>sichere</a:t>
            </a:r>
            <a:r>
              <a:rPr lang="en-US" dirty="0"/>
              <a:t> </a:t>
            </a:r>
            <a:r>
              <a:rPr lang="en-US" dirty="0" err="1"/>
              <a:t>Anfragen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erzeugen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join</a:t>
            </a:r>
          </a:p>
          <a:p>
            <a:endParaRPr lang="en-US" dirty="0"/>
          </a:p>
          <a:p>
            <a:r>
              <a:rPr lang="en-US" dirty="0"/>
              <a:t>Independent project</a:t>
            </a:r>
          </a:p>
          <a:p>
            <a:endParaRPr lang="en-US" dirty="0"/>
          </a:p>
          <a:p>
            <a:r>
              <a:rPr lang="en-US" dirty="0"/>
              <a:t>Independent union</a:t>
            </a:r>
          </a:p>
          <a:p>
            <a:endParaRPr lang="en-US" dirty="0"/>
          </a:p>
          <a:p>
            <a:r>
              <a:rPr lang="en-US" dirty="0"/>
              <a:t>Inclusion/exclusion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beschränken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auf </a:t>
            </a:r>
            <a:r>
              <a:rPr lang="en-US" dirty="0" err="1">
                <a:solidFill>
                  <a:srgbClr val="D2533C"/>
                </a:solidFill>
              </a:rPr>
              <a:t>Boolesche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Anfragen</a:t>
            </a:r>
            <a:r>
              <a:rPr lang="en-US" dirty="0">
                <a:solidFill>
                  <a:srgbClr val="D2533C"/>
                </a:solidFill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3203848" y="998538"/>
            <a:ext cx="6624736" cy="3006526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"Lifted Inference:”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Avoid creating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all worlds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E35D2A-EBC3-9346-82B1-861EF589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14469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47F6F07-3E83-2246-AE80-094DBA99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227428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67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7055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0FE3C32-A650-3F4B-9C03-CA75868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6902537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6516216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56550" y="6154913"/>
            <a:ext cx="1008063" cy="19685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1135" y="1166017"/>
            <a:ext cx="45044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3894" y="1820285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135" y="3190377"/>
            <a:ext cx="6427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(∃z Q) = </a:t>
            </a:r>
            <a:r>
              <a:rPr lang="en-US" sz="2800" dirty="0"/>
              <a:t>1 – </a:t>
            </a:r>
            <a:r>
              <a:rPr lang="en-US" sz="2800" dirty="0" err="1"/>
              <a:t>Π</a:t>
            </a:r>
            <a:r>
              <a:rPr lang="en-US" sz="2800" baseline="-25000" dirty="0" err="1"/>
              <a:t>a</a:t>
            </a:r>
            <a:r>
              <a:rPr lang="en-US" sz="2800" baseline="-25000" dirty="0"/>
              <a:t> ∈Domain</a:t>
            </a:r>
            <a:r>
              <a:rPr lang="en-US" sz="2800" dirty="0"/>
              <a:t> (1–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(Q[a/z]</a:t>
            </a:r>
            <a:r>
              <a:rPr lang="en-US" sz="2800" dirty="0">
                <a:ea typeface="ＭＳ ゴシック"/>
                <a:cs typeface="ＭＳ ゴシック"/>
              </a:rPr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063894" y="3844645"/>
            <a:ext cx="379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z </a:t>
            </a:r>
            <a:r>
              <a:rPr lang="en-US" dirty="0" err="1"/>
              <a:t>eine</a:t>
            </a:r>
            <a:r>
              <a:rPr lang="en-US" dirty="0"/>
              <a:t> “</a:t>
            </a:r>
            <a:r>
              <a:rPr lang="en-US" dirty="0" err="1"/>
              <a:t>Separatorvariable</a:t>
            </a:r>
            <a:r>
              <a:rPr lang="en-US" dirty="0"/>
              <a:t>” in Q</a:t>
            </a:r>
            <a:br>
              <a:rPr lang="en-US" dirty="0"/>
            </a:br>
            <a:r>
              <a:rPr lang="en-US" dirty="0" err="1"/>
              <a:t>ist</a:t>
            </a:r>
            <a:r>
              <a:rPr lang="en-US" dirty="0"/>
              <a:t>, also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Konstanten</a:t>
            </a:r>
            <a:r>
              <a:rPr lang="en-US" dirty="0"/>
              <a:t> </a:t>
            </a:r>
            <a:r>
              <a:rPr lang="en-US" dirty="0" err="1"/>
              <a:t>a,b</a:t>
            </a:r>
            <a:r>
              <a:rPr lang="en-US" dirty="0"/>
              <a:t>, Q[a/z] </a:t>
            </a:r>
            <a:br>
              <a:rPr lang="en-US" dirty="0"/>
            </a:br>
            <a:r>
              <a:rPr lang="en-US" dirty="0"/>
              <a:t>und Q[b/z]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135" y="5245849"/>
            <a:ext cx="677947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</a:t>
            </a:r>
            <a:r>
              <a:rPr lang="en-US" sz="2800" dirty="0"/>
              <a:t>Q2</a:t>
            </a:r>
            <a:r>
              <a:rPr lang="en-US" sz="2800" dirty="0">
                <a:ea typeface="ＭＳ ゴシック"/>
                <a:cs typeface="ＭＳ ゴシック"/>
              </a:rPr>
              <a:t>) =1 – (1 – 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(Q1)</a:t>
            </a:r>
            <a:r>
              <a:rPr lang="en-US" sz="2800" dirty="0">
                <a:ea typeface="ＭＳ ゴシック"/>
                <a:cs typeface="ＭＳ ゴシック"/>
              </a:rPr>
              <a:t>)(1 – </a:t>
            </a:r>
            <a:r>
              <a:rPr lang="en-US" sz="2800" dirty="0">
                <a:solidFill>
                  <a:srgbClr val="0000FF"/>
                </a:solidFill>
              </a:rPr>
              <a:t>P</a:t>
            </a:r>
            <a:r>
              <a:rPr lang="en-US" sz="2800" dirty="0"/>
              <a:t>(Q2))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135" y="2597664"/>
            <a:ext cx="389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2: Independent Project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135" y="4653136"/>
            <a:ext cx="377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3: Independent Union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894" y="5900113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Wenn</a:t>
            </a:r>
            <a:r>
              <a:rPr lang="en-US" dirty="0"/>
              <a:t> Q1 und Q2 </a:t>
            </a:r>
            <a:r>
              <a:rPr lang="en-US" dirty="0" err="1"/>
              <a:t>unabhängig</a:t>
            </a:r>
            <a:r>
              <a:rPr lang="en-US" dirty="0"/>
              <a:t> </a:t>
            </a:r>
            <a:r>
              <a:rPr lang="en-US" dirty="0" err="1"/>
              <a:t>sind</a:t>
            </a:r>
            <a:endParaRPr lang="en-US" dirty="0"/>
          </a:p>
          <a:p>
            <a:r>
              <a:rPr lang="en-US" dirty="0"/>
              <a:t>(also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gemeinsamen</a:t>
            </a:r>
            <a:r>
              <a:rPr lang="en-US" dirty="0"/>
              <a:t> </a:t>
            </a:r>
            <a:r>
              <a:rPr lang="en-US" dirty="0" err="1"/>
              <a:t>Atome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)</a:t>
            </a:r>
          </a:p>
        </p:txBody>
      </p:sp>
      <p:sp>
        <p:nvSpPr>
          <p:cNvPr id="16" name="Rechteck 15"/>
          <p:cNvSpPr/>
          <p:nvPr/>
        </p:nvSpPr>
        <p:spPr>
          <a:xfrm>
            <a:off x="0" y="764704"/>
            <a:ext cx="9144000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311135" y="443444"/>
            <a:ext cx="35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Regel 1: Independent Join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67E4A76-C280-4E4D-A966-4AB1AFBF7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2458601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600198D-B5CE-6D4D-88B4-FFC3E541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633994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F3B434-9176-E64C-AA3C-5A97F161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6618081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Gesetz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r>
              <a:rPr lang="en-US" sz="1600" dirty="0"/>
              <a:t>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rgbClr val="C00000"/>
                </a:solidFill>
              </a:rPr>
              <a:t>Q</a:t>
            </a:r>
            <a:r>
              <a:rPr lang="en-US" sz="1200" baseline="-25000" dirty="0">
                <a:solidFill>
                  <a:srgbClr val="C00000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EC1C53-997E-3245-94E0-A164DD2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27936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r>
              <a:rPr lang="en-US" dirty="0"/>
              <a:t> 4: OCR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9144000" cy="2059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771" y="3538875"/>
            <a:ext cx="8733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Verwendung</a:t>
            </a:r>
            <a:r>
              <a:rPr lang="en-US" dirty="0"/>
              <a:t> von </a:t>
            </a:r>
            <a:r>
              <a:rPr lang="en-US" dirty="0" err="1"/>
              <a:t>OCRopus</a:t>
            </a:r>
            <a:r>
              <a:rPr lang="en-US" dirty="0"/>
              <a:t> von Google Books: </a:t>
            </a:r>
            <a:r>
              <a:rPr lang="en-US" dirty="0" err="1"/>
              <a:t>Ausgabe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stochastischer</a:t>
            </a:r>
            <a:r>
              <a:rPr lang="en-US" dirty="0"/>
              <a:t> Automat</a:t>
            </a:r>
          </a:p>
          <a:p>
            <a:r>
              <a:rPr lang="en-US" dirty="0" err="1"/>
              <a:t>Üblicherweise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Maximum </a:t>
            </a:r>
            <a:r>
              <a:rPr lang="en-US" dirty="0" err="1"/>
              <a:t>Apriori</a:t>
            </a:r>
            <a:r>
              <a:rPr lang="en-US" dirty="0"/>
              <a:t> Estimate (MAP) </a:t>
            </a:r>
            <a:r>
              <a:rPr lang="en-US" dirty="0" err="1"/>
              <a:t>gespeichert</a:t>
            </a:r>
            <a:endParaRPr lang="en-US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probabilistischer</a:t>
            </a:r>
            <a:r>
              <a:rPr lang="en-US" dirty="0"/>
              <a:t> </a:t>
            </a:r>
            <a:r>
              <a:rPr lang="en-US" dirty="0" err="1"/>
              <a:t>Databasis</a:t>
            </a:r>
            <a:r>
              <a:rPr lang="en-US" dirty="0"/>
              <a:t>: </a:t>
            </a:r>
            <a:r>
              <a:rPr lang="en-US" dirty="0" err="1"/>
              <a:t>Speicherung</a:t>
            </a:r>
            <a:r>
              <a:rPr lang="en-US" dirty="0"/>
              <a:t> </a:t>
            </a:r>
            <a:r>
              <a:rPr lang="en-US" dirty="0" err="1"/>
              <a:t>verschiedener</a:t>
            </a:r>
            <a:r>
              <a:rPr lang="en-US" dirty="0"/>
              <a:t> </a:t>
            </a:r>
            <a:r>
              <a:rPr lang="en-US" dirty="0" err="1"/>
              <a:t>Möglichkeiten</a:t>
            </a:r>
            <a:r>
              <a:rPr lang="en-US" dirty="0"/>
              <a:t>: </a:t>
            </a:r>
            <a:r>
              <a:rPr lang="en-US" dirty="0" err="1"/>
              <a:t>Erhöhe</a:t>
            </a:r>
            <a:r>
              <a:rPr lang="en-US" dirty="0"/>
              <a:t> Recall.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43808" y="4653136"/>
            <a:ext cx="360826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SELECT </a:t>
            </a:r>
            <a:r>
              <a:rPr lang="en-US" dirty="0" err="1"/>
              <a:t>DocId</a:t>
            </a:r>
            <a:r>
              <a:rPr lang="en-US" dirty="0"/>
              <a:t>, Loss</a:t>
            </a:r>
            <a:br>
              <a:rPr lang="en-US" dirty="0"/>
            </a:br>
            <a:r>
              <a:rPr lang="en-US" dirty="0"/>
              <a:t>FROM Claims</a:t>
            </a:r>
            <a:br>
              <a:rPr lang="en-US" dirty="0"/>
            </a:br>
            <a:r>
              <a:rPr lang="en-US" dirty="0"/>
              <a:t>WHERE Year = 2010 </a:t>
            </a:r>
            <a:br>
              <a:rPr lang="en-US" dirty="0"/>
            </a:br>
            <a:r>
              <a:rPr lang="en-US" dirty="0"/>
              <a:t>     AND </a:t>
            </a:r>
            <a:r>
              <a:rPr lang="en-US" dirty="0" err="1"/>
              <a:t>DocData</a:t>
            </a:r>
            <a:r>
              <a:rPr lang="en-US" dirty="0"/>
              <a:t> LIKE '%Ford%’;</a:t>
            </a:r>
          </a:p>
        </p:txBody>
      </p:sp>
      <p:sp>
        <p:nvSpPr>
          <p:cNvPr id="5" name="Rechteck 4"/>
          <p:cNvSpPr/>
          <p:nvPr/>
        </p:nvSpPr>
        <p:spPr>
          <a:xfrm>
            <a:off x="3059832" y="6146720"/>
            <a:ext cx="363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Kumar, </a:t>
            </a:r>
            <a:r>
              <a:rPr lang="de-DE" sz="1400" dirty="0" err="1">
                <a:solidFill>
                  <a:srgbClr val="0000FF"/>
                </a:solidFill>
              </a:rPr>
              <a:t>Ré</a:t>
            </a:r>
            <a:r>
              <a:rPr lang="de-DE" sz="1400" dirty="0">
                <a:solidFill>
                  <a:srgbClr val="0000FF"/>
                </a:solidFill>
              </a:rPr>
              <a:t>: </a:t>
            </a:r>
            <a:r>
              <a:rPr lang="de-DE" sz="1400" dirty="0" err="1">
                <a:solidFill>
                  <a:srgbClr val="0000FF"/>
                </a:solidFill>
              </a:rPr>
              <a:t>Probabilistic</a:t>
            </a:r>
            <a:r>
              <a:rPr lang="de-DE" sz="1400" dirty="0">
                <a:solidFill>
                  <a:srgbClr val="0000FF"/>
                </a:solidFill>
              </a:rPr>
              <a:t> Management of OCR Data </a:t>
            </a:r>
            <a:r>
              <a:rPr lang="de-DE" sz="1400" dirty="0" err="1">
                <a:solidFill>
                  <a:srgbClr val="0000FF"/>
                </a:solidFill>
              </a:rPr>
              <a:t>using</a:t>
            </a:r>
            <a:r>
              <a:rPr lang="de-DE" sz="1400" dirty="0">
                <a:solidFill>
                  <a:srgbClr val="0000FF"/>
                </a:solidFill>
              </a:rPr>
              <a:t> an RDBMS. PVLDB </a:t>
            </a:r>
            <a:r>
              <a:rPr lang="de-DE" sz="1400" b="1" dirty="0">
                <a:solidFill>
                  <a:srgbClr val="FF0000"/>
                </a:solidFill>
              </a:rPr>
              <a:t>2011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DC8168-03AB-E741-B388-CD426BD7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135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Gesetz</a:t>
            </a:r>
            <a:r>
              <a:rPr lang="en-US" sz="1600" dirty="0"/>
              <a:t> </a:t>
            </a:r>
            <a:r>
              <a:rPr lang="en-US" sz="1600" dirty="0" err="1"/>
              <a:t>für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93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FF1642-EE7E-A14A-BBC7-AEC98632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00564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495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488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535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 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E008F59-D3A5-3B44-86DA-0EFF895F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12650662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1980" y="6049754"/>
            <a:ext cx="2195736" cy="576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986" y="1397831"/>
            <a:ext cx="41866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R(x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),S(x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111" y="2412419"/>
            <a:ext cx="2020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Kommutiere</a:t>
            </a:r>
            <a:r>
              <a:rPr lang="en-US" sz="1600" dirty="0"/>
              <a:t>∃ </a:t>
            </a:r>
            <a:r>
              <a:rPr lang="en-US" sz="1600" dirty="0" err="1"/>
              <a:t>mit</a:t>
            </a:r>
            <a:r>
              <a:rPr lang="en-US" sz="1600" dirty="0"/>
              <a:t> </a:t>
            </a:r>
            <a:r>
              <a:rPr lang="en-US" sz="1600" dirty="0">
                <a:ea typeface="ＭＳ Ｐゴシック" pitchFamily="8" charset="-128"/>
              </a:rPr>
              <a:t>∨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9986" y="2350863"/>
            <a:ext cx="47752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sz="2000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sz="2000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sz="2000" dirty="0">
                <a:ea typeface="ＭＳ Ｐゴシック" pitchFamily="8" charset="-128"/>
              </a:rPr>
              <a:t> = </a:t>
            </a:r>
            <a:r>
              <a:rPr lang="en-US" sz="2000" dirty="0"/>
              <a:t>∃z [</a:t>
            </a:r>
            <a:r>
              <a:rPr lang="en-US" sz="2000" dirty="0">
                <a:ea typeface="ＭＳ Ｐゴシック" pitchFamily="8" charset="-128"/>
              </a:rPr>
              <a:t>R(z)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1</a:t>
            </a:r>
            <a:r>
              <a:rPr lang="en-US" sz="2000" dirty="0">
                <a:ea typeface="ＭＳ Ｐゴシック" pitchFamily="8" charset="-128"/>
              </a:rPr>
              <a:t>) ∨ T(z)</a:t>
            </a:r>
            <a:r>
              <a:rPr lang="en-US" sz="2000" dirty="0"/>
              <a:t>∧</a:t>
            </a:r>
            <a:r>
              <a:rPr lang="en-US" sz="2000" dirty="0">
                <a:ea typeface="ＭＳ Ｐゴシック" pitchFamily="8" charset="-128"/>
              </a:rPr>
              <a:t>S(z,y</a:t>
            </a:r>
            <a:r>
              <a:rPr lang="en-US" sz="2000" baseline="-25000" dirty="0">
                <a:ea typeface="ＭＳ Ｐゴシック" pitchFamily="8" charset="-128"/>
              </a:rPr>
              <a:t>2</a:t>
            </a:r>
            <a:r>
              <a:rPr lang="en-US" sz="2000" dirty="0">
                <a:ea typeface="ＭＳ Ｐゴシック" pitchFamily="8" charset="-128"/>
              </a:rPr>
              <a:t>)]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86" y="3303895"/>
            <a:ext cx="61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= 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1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∨T(a)</a:t>
            </a:r>
            <a:r>
              <a:rPr lang="en-US" dirty="0"/>
              <a:t>∧</a:t>
            </a:r>
            <a:r>
              <a:rPr lang="en-US" u="sng" dirty="0">
                <a:ea typeface="ＭＳ Ｐゴシック" pitchFamily="8" charset="-128"/>
              </a:rPr>
              <a:t>S(a,y</a:t>
            </a:r>
            <a:r>
              <a:rPr lang="en-US" u="sng" baseline="-25000" dirty="0">
                <a:ea typeface="ＭＳ Ｐゴシック" pitchFamily="8" charset="-128"/>
              </a:rPr>
              <a:t>2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7423" y="3386849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project: 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a≠b</a:t>
            </a:r>
            <a:r>
              <a:rPr lang="en-US" sz="1200" dirty="0"/>
              <a:t>, </a:t>
            </a:r>
            <a:r>
              <a:rPr lang="en-US" sz="1200" dirty="0" err="1"/>
              <a:t>sind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>
                <a:solidFill>
                  <a:schemeClr val="tx2"/>
                </a:solidFill>
              </a:rPr>
              <a:t>Q</a:t>
            </a:r>
            <a:r>
              <a:rPr lang="en-US" sz="1200" baseline="-25000" dirty="0">
                <a:solidFill>
                  <a:schemeClr val="tx2"/>
                </a:solidFill>
              </a:rPr>
              <a:t>U</a:t>
            </a:r>
            <a:r>
              <a:rPr lang="en-US" sz="1200" dirty="0"/>
              <a:t>[a/z] und </a:t>
            </a:r>
            <a:r>
              <a:rPr lang="en-US" sz="1200" dirty="0">
                <a:solidFill>
                  <a:srgbClr val="D2533C"/>
                </a:solidFill>
              </a:rPr>
              <a:t>Q</a:t>
            </a:r>
            <a:r>
              <a:rPr lang="en-US" sz="1200" baseline="-25000" dirty="0">
                <a:solidFill>
                  <a:srgbClr val="D2533C"/>
                </a:solidFill>
              </a:rPr>
              <a:t>U</a:t>
            </a:r>
            <a:r>
              <a:rPr lang="en-US" sz="1200" dirty="0"/>
              <a:t>[b/z] </a:t>
            </a:r>
            <a:r>
              <a:rPr lang="en-US" sz="1200" dirty="0" err="1"/>
              <a:t>unabhängig</a:t>
            </a:r>
            <a:br>
              <a:rPr lang="en-US" sz="1200" dirty="0"/>
            </a:br>
            <a:r>
              <a:rPr lang="en-US" sz="1200" dirty="0" err="1"/>
              <a:t>weil</a:t>
            </a:r>
            <a:r>
              <a:rPr lang="en-US" sz="1200" dirty="0"/>
              <a:t> die </a:t>
            </a:r>
            <a:r>
              <a:rPr lang="en-US" sz="1200" dirty="0" err="1"/>
              <a:t>Atome</a:t>
            </a:r>
            <a:r>
              <a:rPr lang="en-US" sz="1200" dirty="0"/>
              <a:t> R(a),S(a,y</a:t>
            </a:r>
            <a:r>
              <a:rPr lang="en-US" sz="1200" baseline="-25000" dirty="0"/>
              <a:t>1</a:t>
            </a:r>
            <a:r>
              <a:rPr lang="en-US" sz="1200" dirty="0"/>
              <a:t>),T(a),S(a,y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 err="1"/>
              <a:t>disjunkt</a:t>
            </a:r>
            <a:r>
              <a:rPr lang="en-US" sz="1200" dirty="0"/>
              <a:t> </a:t>
            </a:r>
            <a:r>
              <a:rPr lang="en-US" sz="1200" dirty="0" err="1"/>
              <a:t>sind</a:t>
            </a:r>
            <a:r>
              <a:rPr lang="en-US" sz="1200" dirty="0"/>
              <a:t> von R(b),S(b,y</a:t>
            </a:r>
            <a:r>
              <a:rPr lang="en-US" sz="1200" baseline="-25000" dirty="0"/>
              <a:t>1</a:t>
            </a:r>
            <a:r>
              <a:rPr lang="en-US" sz="1200" dirty="0"/>
              <a:t>),T(b),S(b,y</a:t>
            </a:r>
            <a:r>
              <a:rPr lang="en-US" sz="1200" baseline="-25000" dirty="0"/>
              <a:t>2</a:t>
            </a:r>
            <a:r>
              <a:rPr lang="en-US" sz="1200" dirty="0"/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6507" y="1490164"/>
            <a:ext cx="4266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 ∨ 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86" y="4226149"/>
            <a:ext cx="593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u="sng" dirty="0"/>
              <a:t>(</a:t>
            </a:r>
            <a:r>
              <a:rPr lang="en-US" u="sng" dirty="0">
                <a:ea typeface="ＭＳ Ｐゴシック" pitchFamily="8" charset="-128"/>
              </a:rPr>
              <a:t>R(a)∨T(a))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dirty="0"/>
              <a:t>∧</a:t>
            </a:r>
            <a:r>
              <a:rPr lang="en-US" dirty="0">
                <a:ea typeface="ＭＳ Ｐゴシック" pitchFamily="8" charset="-128"/>
              </a:rPr>
              <a:t> </a:t>
            </a:r>
            <a:r>
              <a:rPr lang="en-US" u="sng" dirty="0"/>
              <a:t>∃y. </a:t>
            </a:r>
            <a:r>
              <a:rPr lang="en-US" u="sng" dirty="0">
                <a:ea typeface="ＭＳ Ｐゴシック" pitchFamily="8" charset="-128"/>
              </a:rPr>
              <a:t>S(</a:t>
            </a:r>
            <a:r>
              <a:rPr lang="en-US" u="sng" dirty="0" err="1">
                <a:ea typeface="ＭＳ Ｐゴシック" pitchFamily="8" charset="-128"/>
              </a:rPr>
              <a:t>a,y</a:t>
            </a:r>
            <a:r>
              <a:rPr lang="en-US" u="sng" dirty="0">
                <a:ea typeface="ＭＳ Ｐゴシック" pitchFamily="8" charset="-128"/>
              </a:rPr>
              <a:t>)</a:t>
            </a:r>
            <a:r>
              <a:rPr lang="en-US" dirty="0">
                <a:ea typeface="ＭＳ Ｐゴシック" pitchFamily="8" charset="-128"/>
              </a:rPr>
              <a:t>]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986" y="5148403"/>
            <a:ext cx="567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</a:t>
            </a:r>
            <a:r>
              <a:rPr lang="en-US" dirty="0">
                <a:ea typeface="ＭＳ Ｐゴシック" pitchFamily="8" charset="-128"/>
              </a:rPr>
              <a:t>R(a)∨T(a)] </a:t>
            </a:r>
            <a:r>
              <a:rPr lang="en-US" dirty="0">
                <a:solidFill>
                  <a:srgbClr val="0000FF"/>
                </a:solidFill>
                <a:ea typeface="ＭＳ Ｐゴシック" pitchFamily="8" charset="-128"/>
              </a:rPr>
              <a:t>P</a:t>
            </a:r>
            <a:r>
              <a:rPr lang="en-US" dirty="0">
                <a:ea typeface="ＭＳ Ｐゴシック" pitchFamily="8" charset="-128"/>
              </a:rPr>
              <a:t>[</a:t>
            </a:r>
            <a:r>
              <a:rPr lang="en-US" dirty="0"/>
              <a:t>∃y. </a:t>
            </a:r>
            <a:r>
              <a:rPr lang="en-US" dirty="0">
                <a:ea typeface="ＭＳ Ｐゴシック" pitchFamily="8" charset="-128"/>
              </a:rPr>
              <a:t>S(</a:t>
            </a:r>
            <a:r>
              <a:rPr lang="en-US" dirty="0" err="1">
                <a:ea typeface="ＭＳ Ｐゴシック" pitchFamily="8" charset="-128"/>
              </a:rPr>
              <a:t>a,y</a:t>
            </a:r>
            <a:r>
              <a:rPr lang="en-US" dirty="0">
                <a:ea typeface="ＭＳ Ｐゴシック" pitchFamily="8" charset="-128"/>
              </a:rPr>
              <a:t>)]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26036" y="4318482"/>
            <a:ext cx="1623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Distribution∧ </a:t>
            </a:r>
            <a:r>
              <a:rPr lang="en-US" sz="1200" dirty="0" err="1"/>
              <a:t>über</a:t>
            </a:r>
            <a:r>
              <a:rPr lang="en-US" sz="1200" dirty="0"/>
              <a:t> </a:t>
            </a:r>
            <a:r>
              <a:rPr lang="en-US" sz="1200" dirty="0">
                <a:ea typeface="ＭＳ Ｐゴシック" pitchFamily="8" charset="-128"/>
              </a:rPr>
              <a:t>∨</a:t>
            </a:r>
            <a:r>
              <a:rPr lang="en-US" sz="12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78042" y="5240736"/>
            <a:ext cx="1322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Independent join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86" y="6070657"/>
            <a:ext cx="831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U</a:t>
            </a:r>
            <a:r>
              <a:rPr lang="en-US" dirty="0"/>
              <a:t>) </a:t>
            </a:r>
            <a:r>
              <a:rPr lang="en-US" dirty="0">
                <a:ea typeface="ＭＳ Ｐゴシック" pitchFamily="8" charset="-128"/>
              </a:rPr>
              <a:t>= </a:t>
            </a:r>
            <a:r>
              <a:rPr lang="en-US" dirty="0"/>
              <a:t>1 – </a:t>
            </a:r>
            <a:r>
              <a:rPr lang="en-US" dirty="0" err="1"/>
              <a:t>Π</a:t>
            </a:r>
            <a:r>
              <a:rPr lang="en-US" baseline="-25000" dirty="0" err="1"/>
              <a:t>a</a:t>
            </a:r>
            <a:r>
              <a:rPr lang="en-US" baseline="-25000" dirty="0"/>
              <a:t> ∈Domain</a:t>
            </a:r>
            <a:r>
              <a:rPr lang="en-US" dirty="0"/>
              <a:t> (1– (1-(1-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[R(a)])(1-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[T(a)])) (1-Π</a:t>
            </a:r>
            <a:r>
              <a:rPr lang="en-US" baseline="-25000" dirty="0"/>
              <a:t>b ∈Domain</a:t>
            </a:r>
            <a:r>
              <a:rPr lang="en-US" dirty="0"/>
              <a:t> (1– P[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)]))) 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52B61C2-A436-2B46-BC51-C5D13FA6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40048223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3BBD5A-5DF0-E645-8792-A670C40E943A}" type="slidenum">
              <a:rPr lang="en-US" sz="1400"/>
              <a:pPr/>
              <a:t>83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64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</a:rPr>
              <a:t>Hierarchische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Anfragen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1783" y="1065510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sz="2400" dirty="0"/>
              <a:t>at(x) = </a:t>
            </a:r>
            <a:r>
              <a:rPr lang="en-US" sz="2400" dirty="0" err="1"/>
              <a:t>Menge</a:t>
            </a:r>
            <a:r>
              <a:rPr lang="en-US" sz="2400" dirty="0"/>
              <a:t> von </a:t>
            </a:r>
            <a:r>
              <a:rPr lang="en-US" sz="2400" dirty="0" err="1"/>
              <a:t>Atomen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Variable x</a:t>
            </a:r>
          </a:p>
        </p:txBody>
      </p:sp>
      <p:sp>
        <p:nvSpPr>
          <p:cNvPr id="33812" name="Oval 16"/>
          <p:cNvSpPr>
            <a:spLocks noChangeArrowheads="1"/>
          </p:cNvSpPr>
          <p:nvPr/>
        </p:nvSpPr>
        <p:spPr bwMode="auto">
          <a:xfrm>
            <a:off x="4953000" y="42523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3" name="AutoShape 17"/>
          <p:cNvSpPr>
            <a:spLocks noChangeArrowheads="1"/>
          </p:cNvSpPr>
          <p:nvPr/>
        </p:nvSpPr>
        <p:spPr bwMode="auto">
          <a:xfrm>
            <a:off x="5486400" y="46191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14" name="Oval 18"/>
          <p:cNvSpPr>
            <a:spLocks noChangeArrowheads="1"/>
          </p:cNvSpPr>
          <p:nvPr/>
        </p:nvSpPr>
        <p:spPr bwMode="auto">
          <a:xfrm>
            <a:off x="6172200" y="4328591"/>
            <a:ext cx="2438400" cy="10668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15" name="AutoShape 19"/>
          <p:cNvSpPr>
            <a:spLocks noChangeArrowheads="1"/>
          </p:cNvSpPr>
          <p:nvPr/>
        </p:nvSpPr>
        <p:spPr bwMode="auto">
          <a:xfrm>
            <a:off x="6667500" y="455719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16" name="Rectangle 20"/>
          <p:cNvSpPr>
            <a:spLocks noChangeArrowheads="1"/>
          </p:cNvSpPr>
          <p:nvPr/>
        </p:nvSpPr>
        <p:spPr bwMode="auto">
          <a:xfrm>
            <a:off x="5003800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x</a:t>
            </a:r>
          </a:p>
        </p:txBody>
      </p:sp>
      <p:sp>
        <p:nvSpPr>
          <p:cNvPr id="33817" name="Rectangle 21"/>
          <p:cNvSpPr>
            <a:spLocks noChangeArrowheads="1"/>
          </p:cNvSpPr>
          <p:nvPr/>
        </p:nvSpPr>
        <p:spPr bwMode="auto">
          <a:xfrm>
            <a:off x="8029575" y="40977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33818" name="AutoShape 22"/>
          <p:cNvSpPr>
            <a:spLocks noChangeArrowheads="1"/>
          </p:cNvSpPr>
          <p:nvPr/>
        </p:nvSpPr>
        <p:spPr bwMode="auto">
          <a:xfrm>
            <a:off x="7980363" y="4592116"/>
            <a:ext cx="401638" cy="498475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T</a:t>
            </a:r>
          </a:p>
        </p:txBody>
      </p:sp>
      <p:sp>
        <p:nvSpPr>
          <p:cNvPr id="33819" name="Rectangle 24"/>
          <p:cNvSpPr>
            <a:spLocks noChangeArrowheads="1"/>
          </p:cNvSpPr>
          <p:nvPr/>
        </p:nvSpPr>
        <p:spPr bwMode="auto">
          <a:xfrm>
            <a:off x="5105400" y="3183359"/>
            <a:ext cx="2517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Nicht-hierarchisch</a:t>
            </a:r>
            <a:endParaRPr lang="en-US" sz="2400" dirty="0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457200" y="4404791"/>
            <a:ext cx="2819400" cy="12192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609600" y="4633391"/>
            <a:ext cx="990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4" name="AutoShape 11"/>
          <p:cNvSpPr>
            <a:spLocks noChangeArrowheads="1"/>
          </p:cNvSpPr>
          <p:nvPr/>
        </p:nvSpPr>
        <p:spPr bwMode="auto">
          <a:xfrm>
            <a:off x="914400" y="4771504"/>
            <a:ext cx="439738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R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1676400" y="4633391"/>
            <a:ext cx="1371600" cy="7620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06" name="AutoShape 13"/>
          <p:cNvSpPr>
            <a:spLocks noChangeArrowheads="1"/>
          </p:cNvSpPr>
          <p:nvPr/>
        </p:nvSpPr>
        <p:spPr bwMode="auto">
          <a:xfrm>
            <a:off x="2209800" y="4741341"/>
            <a:ext cx="419100" cy="501650"/>
          </a:xfrm>
          <a:prstGeom prst="roundRect">
            <a:avLst>
              <a:gd name="adj" fmla="val 16667"/>
            </a:avLst>
          </a:prstGeom>
          <a:solidFill>
            <a:srgbClr val="F8A5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S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355600" y="4326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/>
              <a:t>x</a:t>
            </a:r>
          </a:p>
        </p:txBody>
      </p:sp>
      <p:sp>
        <p:nvSpPr>
          <p:cNvPr id="33808" name="Rectangle 15"/>
          <p:cNvSpPr>
            <a:spLocks noChangeArrowheads="1"/>
          </p:cNvSpPr>
          <p:nvPr/>
        </p:nvSpPr>
        <p:spPr bwMode="auto">
          <a:xfrm>
            <a:off x="2855913" y="45549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z</a:t>
            </a:r>
          </a:p>
        </p:txBody>
      </p:sp>
      <p:sp>
        <p:nvSpPr>
          <p:cNvPr id="33809" name="Rectangle 23"/>
          <p:cNvSpPr>
            <a:spLocks noChangeArrowheads="1"/>
          </p:cNvSpPr>
          <p:nvPr/>
        </p:nvSpPr>
        <p:spPr bwMode="auto">
          <a:xfrm>
            <a:off x="355600" y="3259559"/>
            <a:ext cx="1770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err="1"/>
              <a:t>Hierarchisch</a:t>
            </a:r>
            <a:endParaRPr lang="en-US" sz="2400" dirty="0"/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517525" y="4707359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/>
              <a:t>y</a:t>
            </a:r>
          </a:p>
        </p:txBody>
      </p:sp>
      <p:sp>
        <p:nvSpPr>
          <p:cNvPr id="120858" name="Freeform 26"/>
          <p:cNvSpPr>
            <a:spLocks/>
          </p:cNvSpPr>
          <p:nvPr/>
        </p:nvSpPr>
        <p:spPr bwMode="auto">
          <a:xfrm>
            <a:off x="3898900" y="3261791"/>
            <a:ext cx="444500" cy="2286000"/>
          </a:xfrm>
          <a:custGeom>
            <a:avLst/>
            <a:gdLst>
              <a:gd name="T0" fmla="*/ 444500 w 280"/>
              <a:gd name="T1" fmla="*/ 0 h 1728"/>
              <a:gd name="T2" fmla="*/ 63500 w 280"/>
              <a:gd name="T3" fmla="*/ 571500 h 1728"/>
              <a:gd name="T4" fmla="*/ 63500 w 280"/>
              <a:gd name="T5" fmla="*/ 1143000 h 1728"/>
              <a:gd name="T6" fmla="*/ 292100 w 280"/>
              <a:gd name="T7" fmla="*/ 1651000 h 1728"/>
              <a:gd name="T8" fmla="*/ 292100 w 280"/>
              <a:gd name="T9" fmla="*/ 2032000 h 1728"/>
              <a:gd name="T10" fmla="*/ 292100 w 280"/>
              <a:gd name="T11" fmla="*/ 2286000 h 1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0"/>
              <a:gd name="T19" fmla="*/ 0 h 1728"/>
              <a:gd name="T20" fmla="*/ 280 w 280"/>
              <a:gd name="T21" fmla="*/ 1728 h 1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0" h="1728">
                <a:moveTo>
                  <a:pt x="280" y="0"/>
                </a:moveTo>
                <a:cubicBezTo>
                  <a:pt x="180" y="144"/>
                  <a:pt x="80" y="288"/>
                  <a:pt x="40" y="432"/>
                </a:cubicBezTo>
                <a:cubicBezTo>
                  <a:pt x="0" y="576"/>
                  <a:pt x="16" y="728"/>
                  <a:pt x="40" y="864"/>
                </a:cubicBezTo>
                <a:cubicBezTo>
                  <a:pt x="64" y="1000"/>
                  <a:pt x="160" y="1136"/>
                  <a:pt x="184" y="1248"/>
                </a:cubicBezTo>
                <a:cubicBezTo>
                  <a:pt x="208" y="1360"/>
                  <a:pt x="184" y="1456"/>
                  <a:pt x="184" y="1536"/>
                </a:cubicBezTo>
                <a:cubicBezTo>
                  <a:pt x="184" y="1616"/>
                  <a:pt x="184" y="1672"/>
                  <a:pt x="184" y="17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5600" y="3736964"/>
            <a:ext cx="19094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dirty="0">
                <a:ea typeface="ＭＳ Ｐゴシック" pitchFamily="8" charset="-128"/>
              </a:rPr>
              <a:t> = R(</a:t>
            </a:r>
            <a:r>
              <a:rPr lang="en-US" dirty="0" err="1">
                <a:ea typeface="ＭＳ Ｐゴシック" pitchFamily="8" charset="-128"/>
              </a:rPr>
              <a:t>x,y</a:t>
            </a:r>
            <a:r>
              <a:rPr lang="en-US" dirty="0">
                <a:ea typeface="ＭＳ Ｐゴシック" pitchFamily="8" charset="-128"/>
              </a:rPr>
              <a:t>),S(</a:t>
            </a:r>
            <a:r>
              <a:rPr lang="en-US" dirty="0" err="1">
                <a:ea typeface="ＭＳ Ｐゴシック" pitchFamily="8" charset="-128"/>
              </a:rPr>
              <a:t>x,z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50341" y="3718991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H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0</a:t>
            </a:r>
            <a:r>
              <a:rPr lang="en-US" dirty="0">
                <a:ea typeface="ＭＳ Ｐゴシック" pitchFamily="8" charset="-128"/>
              </a:rPr>
              <a:t> = R(x), S(x, y), T(y)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4581" y="1643896"/>
            <a:ext cx="8037426" cy="13234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2800">
                <a:latin typeface="Arial"/>
              </a:defRPr>
            </a:lvl1pPr>
          </a:lstStyle>
          <a:p>
            <a:pPr marL="457200" indent="-457200" eaLnBrk="0" hangingPunct="0"/>
            <a:r>
              <a:rPr lang="en-US" sz="2000" b="1" u="sng" dirty="0"/>
              <a:t>Definition</a:t>
            </a:r>
            <a:r>
              <a:rPr lang="en-US" sz="2000" dirty="0"/>
              <a:t>  </a:t>
            </a:r>
            <a:r>
              <a:rPr lang="en-US" sz="2000" dirty="0" err="1"/>
              <a:t>Eine</a:t>
            </a:r>
            <a:r>
              <a:rPr lang="en-US" sz="2000" dirty="0"/>
              <a:t> </a:t>
            </a:r>
            <a:r>
              <a:rPr lang="en-US" sz="2000" dirty="0" err="1"/>
              <a:t>Anfrage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D2533C"/>
                </a:solidFill>
              </a:rPr>
              <a:t>Q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D2533C"/>
                </a:solidFill>
              </a:rPr>
              <a:t>hierarchisch</a:t>
            </a:r>
            <a:r>
              <a:rPr lang="en-US" sz="2000" i="1" dirty="0">
                <a:solidFill>
                  <a:srgbClr val="D2533C"/>
                </a:solidFill>
              </a:rPr>
              <a:t> </a:t>
            </a:r>
            <a:r>
              <a:rPr lang="en-US" sz="2000" dirty="0">
                <a:solidFill>
                  <a:srgbClr val="D2533C"/>
                </a:solidFill>
              </a:rPr>
              <a:t> </a:t>
            </a:r>
            <a:r>
              <a:rPr lang="en-US" sz="2000" dirty="0"/>
              <a:t>falls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alle</a:t>
            </a:r>
            <a:r>
              <a:rPr lang="en-US" sz="2000" dirty="0"/>
              <a:t> </a:t>
            </a:r>
            <a:r>
              <a:rPr lang="en-US" sz="2000" dirty="0" err="1"/>
              <a:t>existentiellen</a:t>
            </a:r>
            <a:r>
              <a:rPr lang="en-US" sz="2000" dirty="0"/>
              <a:t> </a:t>
            </a:r>
          </a:p>
          <a:p>
            <a:pPr marL="457200" indent="-457200" eaLnBrk="0" hangingPunct="0"/>
            <a:r>
              <a:rPr lang="en-US" sz="2000" dirty="0" err="1"/>
              <a:t>Variablen</a:t>
            </a:r>
            <a:r>
              <a:rPr lang="en-US" sz="2000" dirty="0"/>
              <a:t> x, y gilt:</a:t>
            </a:r>
          </a:p>
          <a:p>
            <a:pPr marL="457200" indent="-457200" eaLnBrk="0" hangingPunct="0"/>
            <a:r>
              <a:rPr lang="en-US" sz="2000" dirty="0"/>
              <a:t>   </a:t>
            </a:r>
          </a:p>
          <a:p>
            <a:pPr marL="457200" indent="-457200" eaLnBrk="0" hangingPunct="0"/>
            <a:r>
              <a:rPr lang="en-US" sz="2000" dirty="0"/>
              <a:t>         at(x) </a:t>
            </a:r>
            <a:r>
              <a:rPr lang="en-US" sz="2000" dirty="0">
                <a:sym typeface="Symbol" charset="0"/>
              </a:rPr>
              <a:t> at(y)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at(y) ⊇ at(x)   </a:t>
            </a:r>
            <a:r>
              <a:rPr lang="en-US" sz="2000" dirty="0" err="1">
                <a:sym typeface="Symbol" charset="0"/>
              </a:rPr>
              <a:t>oder</a:t>
            </a:r>
            <a:r>
              <a:rPr lang="en-US" sz="2000" dirty="0">
                <a:sym typeface="Symbol" charset="0"/>
              </a:rPr>
              <a:t>   at(x)  at(y) = 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246012" y="5662989"/>
            <a:ext cx="6638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dirty="0" err="1">
                <a:solidFill>
                  <a:srgbClr val="FF0000"/>
                </a:solidFill>
              </a:rPr>
              <a:t>Regeln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funktionieren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hierarchische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Anfragen</a:t>
            </a:r>
            <a:r>
              <a:rPr lang="en-US" dirty="0">
                <a:solidFill>
                  <a:srgbClr val="FF0000"/>
                </a:solidFill>
              </a:rPr>
              <a:t> ( </a:t>
            </a:r>
            <a:r>
              <a:rPr lang="en-US" dirty="0" err="1">
                <a:solidFill>
                  <a:srgbClr val="FF0000"/>
                </a:solidFill>
              </a:rPr>
              <a:t>Unabhängigkeit</a:t>
            </a:r>
            <a:r>
              <a:rPr lang="en-US" dirty="0">
                <a:solidFill>
                  <a:srgbClr val="FF0000"/>
                </a:solidFill>
              </a:rPr>
              <a:t> 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Hierarchie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notwendig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nicht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hinreichend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Sicherheit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25616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N. </a:t>
            </a:r>
            <a:r>
              <a:rPr lang="de-DE" sz="1200" dirty="0" err="1">
                <a:solidFill>
                  <a:srgbClr val="0000FF"/>
                </a:solidFill>
              </a:rPr>
              <a:t>Dalvi</a:t>
            </a:r>
            <a:r>
              <a:rPr lang="de-DE" sz="1200" dirty="0">
                <a:solidFill>
                  <a:srgbClr val="0000FF"/>
                </a:solidFill>
              </a:rPr>
              <a:t>, D. </a:t>
            </a:r>
            <a:r>
              <a:rPr lang="de-DE" sz="1200" dirty="0" err="1">
                <a:solidFill>
                  <a:srgbClr val="0000FF"/>
                </a:solidFill>
              </a:rPr>
              <a:t>Suciu</a:t>
            </a:r>
            <a:r>
              <a:rPr lang="de-DE" sz="1200" dirty="0">
                <a:solidFill>
                  <a:srgbClr val="0000FF"/>
                </a:solidFill>
              </a:rPr>
              <a:t>, The </a:t>
            </a:r>
            <a:r>
              <a:rPr lang="de-DE" sz="1200" dirty="0" err="1">
                <a:solidFill>
                  <a:srgbClr val="0000FF"/>
                </a:solidFill>
              </a:rPr>
              <a:t>dichotomy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probabilistic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inference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unions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conjunctive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queries</a:t>
            </a:r>
            <a:r>
              <a:rPr lang="de-DE" sz="1200" dirty="0">
                <a:solidFill>
                  <a:srgbClr val="0000FF"/>
                </a:solidFill>
              </a:rPr>
              <a:t>, Journal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 (JACM) 59 (6), 30, </a:t>
            </a:r>
            <a:r>
              <a:rPr lang="de-DE" sz="1200" b="1" dirty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D3AC5C1A-0726-9543-B321-683D2652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729798779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13093" cy="503238"/>
          </a:xfrm>
        </p:spPr>
        <p:txBody>
          <a:bodyPr/>
          <a:lstStyle/>
          <a:p>
            <a:r>
              <a:rPr lang="en-US" dirty="0" err="1"/>
              <a:t>Warum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nicht-hierarchische</a:t>
            </a:r>
            <a:r>
              <a:rPr lang="en-US" dirty="0"/>
              <a:t> </a:t>
            </a:r>
            <a:r>
              <a:rPr lang="en-US" dirty="0" err="1"/>
              <a:t>Regeln</a:t>
            </a:r>
            <a:r>
              <a:rPr lang="en-US" dirty="0"/>
              <a:t> </a:t>
            </a:r>
            <a:r>
              <a:rPr lang="en-US" dirty="0" err="1"/>
              <a:t>schwierig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7590"/>
            <a:ext cx="8229600" cy="37276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3038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Regel 4: Inclusion-Exclusion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35" y="1783844"/>
            <a:ext cx="8344803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800" dirty="0">
                <a:latin typeface="Arial"/>
              </a:rPr>
              <a:t> 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(Q3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28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</a:t>
            </a:r>
          </a:p>
          <a:p>
            <a:r>
              <a:rPr lang="en-US" sz="2800" dirty="0">
                <a:latin typeface="Arial"/>
              </a:rPr>
              <a:t>            + 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P</a:t>
            </a:r>
            <a:r>
              <a:rPr lang="en-US" sz="2800" dirty="0">
                <a:latin typeface="Arial"/>
              </a:rPr>
              <a:t>(Q1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Q2 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Arial"/>
              </a:rPr>
              <a:t> Q3)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20737212">
            <a:off x="1179656" y="3967381"/>
            <a:ext cx="2160330" cy="1422678"/>
          </a:xfrm>
          <a:prstGeom prst="ellipse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54583">
            <a:off x="485168" y="4592842"/>
            <a:ext cx="1989237" cy="1610370"/>
          </a:xfrm>
          <a:prstGeom prst="ellipse">
            <a:avLst/>
          </a:prstGeom>
          <a:solidFill>
            <a:srgbClr val="AD8F67">
              <a:alpha val="3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1395">
            <a:off x="400441" y="3542849"/>
            <a:ext cx="1850664" cy="1574814"/>
          </a:xfrm>
          <a:prstGeom prst="ellipse">
            <a:avLst/>
          </a:prstGeom>
          <a:solidFill>
            <a:schemeClr val="tx2">
              <a:alpha val="3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1291" y="5451442"/>
            <a:ext cx="46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NB: Dieses </a:t>
            </a:r>
            <a:r>
              <a:rPr lang="en-US" sz="1600" dirty="0" err="1"/>
              <a:t>ist</a:t>
            </a:r>
            <a:r>
              <a:rPr lang="en-US" sz="1600" dirty="0"/>
              <a:t> dual </a:t>
            </a:r>
            <a:r>
              <a:rPr lang="en-US" sz="1600" dirty="0" err="1"/>
              <a:t>zur</a:t>
            </a:r>
            <a:r>
              <a:rPr lang="en-US" sz="1600" dirty="0"/>
              <a:t> </a:t>
            </a:r>
            <a:r>
              <a:rPr lang="en-US" sz="1600" dirty="0" err="1"/>
              <a:t>häufiger</a:t>
            </a:r>
            <a:r>
              <a:rPr lang="en-US" sz="1600" dirty="0"/>
              <a:t> </a:t>
            </a:r>
            <a:r>
              <a:rPr lang="en-US" sz="1600" dirty="0" err="1"/>
              <a:t>verwendeten</a:t>
            </a:r>
            <a:r>
              <a:rPr lang="en-US" sz="1600" dirty="0"/>
              <a:t> </a:t>
            </a:r>
            <a:r>
              <a:rPr lang="en-US" sz="1600" dirty="0" err="1"/>
              <a:t>Formel</a:t>
            </a:r>
            <a:r>
              <a:rPr lang="en-US" sz="1600" dirty="0"/>
              <a:t>: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1600" dirty="0"/>
              <a:t> 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=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(Q3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)</a:t>
            </a:r>
            <a:br>
              <a:rPr lang="en-US" sz="1600" dirty="0">
                <a:latin typeface="ＭＳ ゴシック"/>
                <a:ea typeface="ＭＳ ゴシック"/>
                <a:cs typeface="ＭＳ ゴシック"/>
              </a:rPr>
            </a:b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     -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–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</a:t>
            </a:r>
          </a:p>
          <a:p>
            <a:r>
              <a:rPr lang="en-US" sz="1600" dirty="0"/>
              <a:t>            + 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/>
              <a:t>(Q1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Q2 </a:t>
            </a:r>
            <a:r>
              <a:rPr lang="en-US" sz="1600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dirty="0"/>
              <a:t> Q3) 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004048" y="18288"/>
            <a:ext cx="4114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1200"/>
              <a:t>Probabilistic Databases - Dan Suciu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8525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C5549C-D385-9349-BF31-B05EF6E4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4241851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04775D-025D-DB46-AE5E-6FD8FEC1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1F2BE-F7FD-0249-8FF4-D80D0095A2C6}"/>
              </a:ext>
            </a:extLst>
          </p:cNvPr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7721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1773636"/>
            <a:ext cx="35599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496" y="1825648"/>
            <a:ext cx="4615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=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R(x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1</a:t>
            </a:r>
            <a:r>
              <a:rPr lang="en-US" sz="1400" dirty="0">
                <a:ea typeface="ＭＳ Ｐゴシック" pitchFamily="8" charset="-128"/>
              </a:rPr>
              <a:t>)]  </a:t>
            </a:r>
            <a:r>
              <a:rPr lang="en-US" sz="1400" dirty="0"/>
              <a:t>∧  [∃</a:t>
            </a:r>
            <a:r>
              <a:rPr lang="en-US" sz="1400" dirty="0">
                <a:ea typeface="ＭＳ Ｐゴシック" pitchFamily="8" charset="-128"/>
              </a:rPr>
              <a:t>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/>
              <a:t>∃</a:t>
            </a:r>
            <a:r>
              <a:rPr lang="en-US" sz="1400" dirty="0">
                <a:ea typeface="ＭＳ Ｐゴシック" pitchFamily="8" charset="-128"/>
              </a:rPr>
              <a:t>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T(x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</a:t>
            </a:r>
            <a:r>
              <a:rPr lang="en-US" sz="1400" dirty="0"/>
              <a:t>∧</a:t>
            </a:r>
            <a:r>
              <a:rPr lang="en-US" sz="1400" dirty="0">
                <a:ea typeface="ＭＳ Ｐゴシック" pitchFamily="8" charset="-128"/>
              </a:rPr>
              <a:t>S(x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,y</a:t>
            </a:r>
            <a:r>
              <a:rPr lang="en-US" sz="1400" baseline="-25000" dirty="0">
                <a:ea typeface="ＭＳ Ｐゴシック" pitchFamily="8" charset="-128"/>
              </a:rPr>
              <a:t>2</a:t>
            </a:r>
            <a:r>
              <a:rPr lang="en-US" sz="1400" dirty="0">
                <a:ea typeface="ＭＳ Ｐゴシック" pitchFamily="8" charset="-128"/>
              </a:rPr>
              <a:t>)]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9522" y="2583529"/>
            <a:ext cx="20722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= R(x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0813" y="2583529"/>
            <a:ext cx="2042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 = T(x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),S(x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,y</a:t>
            </a:r>
            <a:r>
              <a:rPr lang="en-US" baseline="-25000" dirty="0">
                <a:ea typeface="ＭＳ Ｐゴシック" pitchFamily="8" charset="-128"/>
              </a:rPr>
              <a:t>2</a:t>
            </a:r>
            <a:r>
              <a:rPr lang="en-US" dirty="0">
                <a:ea typeface="ＭＳ Ｐゴシック" pitchFamily="8" charset="-128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2583529"/>
            <a:ext cx="1691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J</a:t>
            </a:r>
            <a:r>
              <a:rPr lang="en-US" dirty="0">
                <a:ea typeface="ＭＳ Ｐゴシック" pitchFamily="8" charset="-128"/>
              </a:rPr>
              <a:t> =  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Q</a:t>
            </a:r>
            <a:r>
              <a:rPr lang="en-US" baseline="-25000" dirty="0">
                <a:solidFill>
                  <a:srgbClr val="D2533C"/>
                </a:solidFill>
                <a:ea typeface="ＭＳ Ｐゴシック" pitchFamily="8" charset="-128"/>
              </a:rPr>
              <a:t>1</a:t>
            </a:r>
            <a:r>
              <a:rPr lang="en-US" dirty="0">
                <a:ea typeface="ＭＳ Ｐゴシック" pitchFamily="8" charset="-128"/>
              </a:rPr>
              <a:t>  </a:t>
            </a:r>
            <a:r>
              <a:rPr lang="en-US" dirty="0"/>
              <a:t>∧ 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>
                <a:solidFill>
                  <a:srgbClr val="D2533C"/>
                </a:solidFill>
                <a:ea typeface="ＭＳ Ｐゴシック" pitchFamily="8" charset="-128"/>
              </a:rPr>
              <a:t> </a:t>
            </a:r>
            <a:r>
              <a:rPr lang="en-US" dirty="0">
                <a:ea typeface="ＭＳ Ｐゴシック" pitchFamily="8" charset="-128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0921" y="2583529"/>
            <a:ext cx="7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wobei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959101"/>
            <a:ext cx="534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J</a:t>
            </a:r>
            <a:r>
              <a:rPr lang="en-US" sz="2400" dirty="0"/>
              <a:t>)   =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</a:t>
            </a:r>
            <a:r>
              <a:rPr lang="en-US" sz="2400" dirty="0"/>
              <a:t>) +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-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1 </a:t>
            </a:r>
            <a:r>
              <a:rPr lang="en-US" sz="2400" dirty="0"/>
              <a:t>∨ </a:t>
            </a:r>
            <a:r>
              <a:rPr lang="en-US" sz="2400" dirty="0">
                <a:solidFill>
                  <a:srgbClr val="D2533C"/>
                </a:solidFill>
              </a:rPr>
              <a:t>Q</a:t>
            </a:r>
            <a:r>
              <a:rPr lang="en-US" sz="2400" baseline="-25000" dirty="0">
                <a:solidFill>
                  <a:srgbClr val="D2533C"/>
                </a:solidFill>
              </a:rPr>
              <a:t>2</a:t>
            </a:r>
            <a:r>
              <a:rPr lang="en-US" sz="2400" dirty="0"/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2566" y="4890038"/>
            <a:ext cx="42883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hierarchische</a:t>
            </a:r>
            <a:r>
              <a:rPr lang="en-US" dirty="0"/>
              <a:t> CQ </a:t>
            </a:r>
            <a:r>
              <a:rPr lang="en-US" dirty="0" err="1"/>
              <a:t>ohne</a:t>
            </a:r>
            <a:r>
              <a:rPr lang="en-US" dirty="0"/>
              <a:t> Self-Joins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Q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 = </a:t>
            </a:r>
            <a:r>
              <a:rPr lang="en-US" dirty="0" err="1"/>
              <a:t>dito</a:t>
            </a:r>
            <a:endParaRPr lang="en-US" dirty="0"/>
          </a:p>
          <a:p>
            <a:endParaRPr lang="en-US" dirty="0">
              <a:solidFill>
                <a:srgbClr val="D2533C"/>
              </a:solidFill>
            </a:endParaRPr>
          </a:p>
          <a:p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1 </a:t>
            </a:r>
            <a:r>
              <a:rPr lang="en-US" dirty="0"/>
              <a:t>∨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D2533C"/>
                </a:solidFill>
              </a:rPr>
              <a:t>Q</a:t>
            </a:r>
            <a:r>
              <a:rPr lang="en-US" baseline="-25000" dirty="0">
                <a:solidFill>
                  <a:srgbClr val="D2533C"/>
                </a:solidFill>
              </a:rPr>
              <a:t>U</a:t>
            </a:r>
            <a:r>
              <a:rPr lang="en-US" dirty="0"/>
              <a:t>,    </a:t>
            </a:r>
            <a:r>
              <a:rPr lang="en-US" dirty="0" err="1"/>
              <a:t>siehe</a:t>
            </a:r>
            <a:r>
              <a:rPr lang="en-US" dirty="0"/>
              <a:t>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Folien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358A70D-5FE6-5343-9AFA-DA0332F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944928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Einsicht</a:t>
            </a:r>
            <a:r>
              <a:rPr lang="en-US" dirty="0"/>
              <a:t>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Vereinigung</a:t>
            </a:r>
            <a:r>
              <a:rPr lang="en-US" dirty="0"/>
              <a:t> (union) </a:t>
            </a:r>
            <a:r>
              <a:rPr lang="en-US" dirty="0" err="1"/>
              <a:t>für</a:t>
            </a:r>
            <a:r>
              <a:rPr lang="en-US" dirty="0"/>
              <a:t> Self-Joins!</a:t>
            </a:r>
          </a:p>
          <a:p>
            <a:endParaRPr lang="en-US" dirty="0"/>
          </a:p>
          <a:p>
            <a:r>
              <a:rPr lang="en-US" dirty="0"/>
              <a:t>Conjunctive Queries = </a:t>
            </a:r>
            <a:r>
              <a:rPr lang="en-US" dirty="0" err="1"/>
              <a:t>Keine</a:t>
            </a:r>
            <a:r>
              <a:rPr lang="en-US" dirty="0"/>
              <a:t>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/>
              <a:t>Klassen</a:t>
            </a:r>
            <a:r>
              <a:rPr lang="en-US" dirty="0"/>
              <a:t> von </a:t>
            </a:r>
            <a:r>
              <a:rPr lang="en-US" dirty="0" err="1"/>
              <a:t>Anfragen</a:t>
            </a:r>
            <a:r>
              <a:rPr lang="en-US" dirty="0"/>
              <a:t> von </a:t>
            </a:r>
            <a:r>
              <a:rPr lang="en-US" dirty="0" err="1"/>
              <a:t>Probabilistische</a:t>
            </a:r>
            <a:r>
              <a:rPr lang="en-US" dirty="0"/>
              <a:t> DBs</a:t>
            </a:r>
          </a:p>
          <a:p>
            <a:endParaRPr lang="en-US" dirty="0"/>
          </a:p>
          <a:p>
            <a:r>
              <a:rPr lang="en-US" dirty="0"/>
              <a:t>Unions of Conjunctive Queries = die “</a:t>
            </a:r>
            <a:r>
              <a:rPr lang="en-US" dirty="0" err="1"/>
              <a:t>natürliche</a:t>
            </a:r>
            <a:r>
              <a:rPr lang="en-US" dirty="0"/>
              <a:t>” </a:t>
            </a:r>
            <a:r>
              <a:rPr lang="en-US" dirty="0" err="1"/>
              <a:t>Klasse</a:t>
            </a:r>
            <a:r>
              <a:rPr lang="en-US" dirty="0"/>
              <a:t> von </a:t>
            </a:r>
            <a:r>
              <a:rPr lang="en-US" dirty="0" err="1"/>
              <a:t>Anfragen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E2F740-29DA-264E-9B0C-5BF9F905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90497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Zusammenfassung</a:t>
            </a:r>
            <a:r>
              <a:rPr lang="en-US" dirty="0"/>
              <a:t> der </a:t>
            </a:r>
            <a:r>
              <a:rPr lang="en-US" dirty="0" err="1"/>
              <a:t>Anwendungen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445"/>
            <a:ext cx="8229600" cy="3240683"/>
          </a:xfrm>
        </p:spPr>
        <p:txBody>
          <a:bodyPr/>
          <a:lstStyle/>
          <a:p>
            <a:r>
              <a:rPr lang="en-US" dirty="0" err="1"/>
              <a:t>Strukturierte</a:t>
            </a:r>
            <a:r>
              <a:rPr lang="en-US" dirty="0"/>
              <a:t>,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unsichere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r>
              <a:rPr lang="en-US" dirty="0" err="1"/>
              <a:t>Modelliert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probabilistische</a:t>
            </a:r>
            <a:r>
              <a:rPr lang="en-US" dirty="0">
                <a:solidFill>
                  <a:srgbClr val="D2533C"/>
                </a:solidFill>
              </a:rPr>
              <a:t> </a:t>
            </a:r>
            <a:r>
              <a:rPr lang="en-US" dirty="0" err="1">
                <a:solidFill>
                  <a:srgbClr val="D2533C"/>
                </a:solidFill>
              </a:rPr>
              <a:t>Daten</a:t>
            </a:r>
            <a:endParaRPr lang="en-US" dirty="0">
              <a:solidFill>
                <a:srgbClr val="D2533C"/>
              </a:solidFill>
            </a:endParaRPr>
          </a:p>
          <a:p>
            <a:endParaRPr lang="en-US" dirty="0"/>
          </a:p>
          <a:p>
            <a:r>
              <a:rPr lang="en-US" dirty="0" err="1"/>
              <a:t>Antworten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>
                <a:solidFill>
                  <a:srgbClr val="D2533C"/>
                </a:solidFill>
              </a:rPr>
              <a:t>SQL queries </a:t>
            </a:r>
            <a:r>
              <a:rPr lang="en-US" dirty="0" err="1"/>
              <a:t>annotiert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>
                <a:solidFill>
                  <a:srgbClr val="D2533C"/>
                </a:solidFill>
              </a:rPr>
              <a:t>Wahrscheinlichkeiten</a:t>
            </a:r>
            <a:endParaRPr lang="en-US" dirty="0">
              <a:solidFill>
                <a:srgbClr val="D253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7421" y="4653136"/>
            <a:ext cx="6481261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Probabilistische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Datenbank</a:t>
            </a:r>
            <a:r>
              <a:rPr lang="en-US" sz="2400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Kombination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Standard-</a:t>
            </a:r>
            <a:r>
              <a:rPr lang="en-US" sz="2400" dirty="0" err="1"/>
              <a:t>Datenmanagement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probabilistischer</a:t>
            </a:r>
            <a:r>
              <a:rPr lang="en-US" sz="2400" dirty="0"/>
              <a:t> </a:t>
            </a:r>
            <a:r>
              <a:rPr lang="en-US" sz="2400" dirty="0" err="1"/>
              <a:t>Inferenz</a:t>
            </a:r>
            <a:endParaRPr lang="en-US" sz="2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F09312-E67F-134B-8F7E-B8181183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35131661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sz="2400" dirty="0"/>
              <a:t>Falls Anfrageformel mit Regeln transformiert werden kann, dann ist das Ergebnis sicher (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Lifted</a:t>
            </a:r>
            <a:r>
              <a:rPr lang="de-DE" sz="24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4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400" dirty="0">
                <a:sym typeface="Wingdings"/>
              </a:rPr>
              <a:t>)</a:t>
            </a:r>
            <a:endParaRPr lang="de-DE" sz="2400" dirty="0"/>
          </a:p>
          <a:p>
            <a:r>
              <a:rPr lang="de-DE" sz="2400" dirty="0"/>
              <a:t>Regeln sind aber nicht vollständig</a:t>
            </a:r>
          </a:p>
          <a:p>
            <a:pPr lvl="1"/>
            <a:r>
              <a:rPr lang="de-DE" dirty="0" err="1"/>
              <a:t>Suciu</a:t>
            </a:r>
            <a:r>
              <a:rPr lang="de-DE" dirty="0"/>
              <a:t> et al. stellen noch weitere Regeln vor </a:t>
            </a:r>
            <a:br>
              <a:rPr lang="de-DE" dirty="0"/>
            </a:br>
            <a:r>
              <a:rPr lang="de-DE" dirty="0"/>
              <a:t>Damit lassen sich alle sicheren Pläne erzeugen </a:t>
            </a:r>
            <a:br>
              <a:rPr lang="de-DE" dirty="0"/>
            </a:br>
            <a:r>
              <a:rPr lang="de-DE" dirty="0"/>
              <a:t>(inkl. untere Grenze)</a:t>
            </a:r>
          </a:p>
          <a:p>
            <a:r>
              <a:rPr lang="de-DE" sz="2400" dirty="0"/>
              <a:t>Aber: Nicht alle Anfragen lassen sich mit den Regeln behandeln (</a:t>
            </a:r>
            <a:r>
              <a:rPr lang="de-DE" sz="2400" dirty="0">
                <a:sym typeface="Wingdings"/>
              </a:rPr>
              <a:t> nicht immer gibt es einen sicheren Plan)</a:t>
            </a:r>
          </a:p>
          <a:p>
            <a:pPr lvl="1"/>
            <a:r>
              <a:rPr lang="de-DE" sz="2200" dirty="0">
                <a:sym typeface="Wingdings"/>
              </a:rPr>
              <a:t>Für bestimmte Anfragen müssen potentiell die Welten betrachtet werden (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Grounded</a:t>
            </a:r>
            <a:r>
              <a:rPr lang="de-DE" sz="2200" dirty="0">
                <a:solidFill>
                  <a:srgbClr val="170BFF"/>
                </a:solidFill>
                <a:sym typeface="Wingdings"/>
              </a:rPr>
              <a:t> </a:t>
            </a:r>
            <a:r>
              <a:rPr lang="de-DE" sz="2200" dirty="0" err="1">
                <a:solidFill>
                  <a:srgbClr val="170BFF"/>
                </a:solidFill>
                <a:sym typeface="Wingdings"/>
              </a:rPr>
              <a:t>Inference</a:t>
            </a:r>
            <a:r>
              <a:rPr lang="de-DE" sz="2200" dirty="0">
                <a:sym typeface="Wingding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L. </a:t>
            </a:r>
            <a:r>
              <a:rPr lang="de-DE" sz="1200" dirty="0" err="1">
                <a:solidFill>
                  <a:srgbClr val="0000FF"/>
                </a:solidFill>
              </a:rPr>
              <a:t>Antova</a:t>
            </a:r>
            <a:r>
              <a:rPr lang="de-DE" sz="1200" dirty="0">
                <a:solidFill>
                  <a:srgbClr val="0000FF"/>
                </a:solidFill>
              </a:rPr>
              <a:t>, T. Jansen, C. Koch,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D. </a:t>
            </a:r>
            <a:r>
              <a:rPr lang="de-DE" sz="1200" dirty="0" err="1">
                <a:solidFill>
                  <a:srgbClr val="0000FF"/>
                </a:solidFill>
              </a:rPr>
              <a:t>Olteanu</a:t>
            </a:r>
            <a:r>
              <a:rPr lang="de-DE" sz="1200" dirty="0">
                <a:solidFill>
                  <a:srgbClr val="0000FF"/>
                </a:solidFill>
              </a:rPr>
              <a:t>. Fast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Simple Relational Processing of </a:t>
            </a:r>
            <a:r>
              <a:rPr lang="de-DE" sz="1200" dirty="0" err="1">
                <a:solidFill>
                  <a:srgbClr val="0000FF"/>
                </a:solidFill>
              </a:rPr>
              <a:t>Uncertain</a:t>
            </a:r>
            <a:r>
              <a:rPr lang="de-DE" sz="1200" dirty="0">
                <a:solidFill>
                  <a:srgbClr val="0000FF"/>
                </a:solidFill>
              </a:rPr>
              <a:t> Data, </a:t>
            </a:r>
            <a:r>
              <a:rPr lang="de-DE" sz="1200" dirty="0" err="1">
                <a:solidFill>
                  <a:srgbClr val="0000FF"/>
                </a:solidFill>
              </a:rPr>
              <a:t>Proc</a:t>
            </a:r>
            <a:r>
              <a:rPr lang="de-DE" sz="1200" dirty="0">
                <a:solidFill>
                  <a:srgbClr val="0000FF"/>
                </a:solidFill>
              </a:rPr>
              <a:t>. 24th International Conference on Data Engineering, ICDE 2008, 983-992,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536870-FCBC-3E44-A1A2-61E79B12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1525" y="6625665"/>
            <a:ext cx="2629337" cy="216024"/>
          </a:xfrm>
        </p:spPr>
        <p:txBody>
          <a:bodyPr/>
          <a:lstStyle/>
          <a:p>
            <a:pPr algn="ctr"/>
            <a:r>
              <a:rPr lang="en-US" sz="1100" noProof="1">
                <a:solidFill>
                  <a:schemeClr val="bg1"/>
                </a:solidFill>
              </a:rPr>
              <a:t>Probabilistic Databases - Dan Suciu</a:t>
            </a:r>
          </a:p>
        </p:txBody>
      </p:sp>
    </p:spTree>
    <p:extLst>
      <p:ext uri="{BB962C8B-B14F-4D97-AF65-F5344CB8AC3E}">
        <p14:creationId xmlns:p14="http://schemas.microsoft.com/office/powerpoint/2010/main" val="213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6550" y="5675089"/>
            <a:ext cx="1008063" cy="196850"/>
          </a:xfrm>
          <a:noFill/>
        </p:spPr>
        <p:txBody>
          <a:bodyPr/>
          <a:lstStyle/>
          <a:p>
            <a:fld id="{AF8B4B5B-199D-4B20-B63D-7FEFBB304974}" type="slidenum">
              <a:rPr lang="en-US"/>
              <a:pPr/>
              <a:t>91</a:t>
            </a:fld>
            <a:endParaRPr lang="en-US"/>
          </a:p>
        </p:txBody>
      </p:sp>
      <p:pic>
        <p:nvPicPr>
          <p:cNvPr id="17445" name="Picture 37" descr="Intensio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70102"/>
            <a:ext cx="823595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257200"/>
            <a:ext cx="8229600" cy="603810"/>
          </a:xfrm>
        </p:spPr>
        <p:txBody>
          <a:bodyPr/>
          <a:lstStyle/>
          <a:p>
            <a:pPr eaLnBrk="1" hangingPunct="1"/>
            <a:r>
              <a:rPr lang="de-DE" dirty="0"/>
              <a:t>Anfragebeantwortung mit Herkunftsformel</a:t>
            </a:r>
          </a:p>
        </p:txBody>
      </p:sp>
      <p:sp>
        <p:nvSpPr>
          <p:cNvPr id="11289" name="Text Box 4"/>
          <p:cNvSpPr txBox="1">
            <a:spLocks noChangeArrowheads="1"/>
          </p:cNvSpPr>
          <p:nvPr/>
        </p:nvSpPr>
        <p:spPr bwMode="auto">
          <a:xfrm>
            <a:off x="272342" y="5666358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dirty="0"/>
              <a:t>Projektion sorgt für DNF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417466" y="3042886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/>
              <a:t>Anfrageverarbeitung</a:t>
            </a:r>
            <a:br>
              <a:rPr lang="de-DE" sz="2400" dirty="0"/>
            </a:br>
            <a:r>
              <a:rPr lang="de-DE" sz="2400" dirty="0"/>
              <a:t>generiert Ereignisausdruck</a:t>
            </a:r>
            <a:endParaRPr lang="de-DE" sz="2400" i="1" dirty="0"/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457199" y="1196752"/>
            <a:ext cx="47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 err="1"/>
              <a:t>Intensionale</a:t>
            </a:r>
            <a:r>
              <a:rPr lang="de-DE" sz="2400" dirty="0"/>
              <a:t> Anfrage-beantwortung </a:t>
            </a:r>
            <a:r>
              <a:rPr lang="de-DE" sz="2400" dirty="0">
                <a:solidFill>
                  <a:srgbClr val="170BFF"/>
                </a:solidFill>
              </a:rPr>
              <a:t>[FR97]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Assoziiere mit jedem </a:t>
            </a:r>
            <a:br>
              <a:rPr lang="de-DE" sz="2400" dirty="0"/>
            </a:br>
            <a:r>
              <a:rPr lang="de-DE" sz="2400" dirty="0"/>
              <a:t>Tupel ein Ereignis</a:t>
            </a:r>
            <a:endParaRPr lang="de-DE" sz="2400" i="1" dirty="0"/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de-DE" sz="2400" dirty="0"/>
              <a:t>Wahrscheinlichkeit, dass Ereignis eintritt / erfüllt ist = Anfragewert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60251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N. </a:t>
            </a:r>
            <a:r>
              <a:rPr lang="en-US" sz="1100" dirty="0" err="1">
                <a:solidFill>
                  <a:srgbClr val="170BFF"/>
                </a:solidFill>
              </a:rPr>
              <a:t>Fuhr</a:t>
            </a:r>
            <a:r>
              <a:rPr lang="en-US" sz="1100" dirty="0">
                <a:solidFill>
                  <a:srgbClr val="170BFF"/>
                </a:solidFill>
              </a:rPr>
              <a:t>; T. </a:t>
            </a:r>
            <a:r>
              <a:rPr lang="en-US" sz="1100" dirty="0" err="1">
                <a:solidFill>
                  <a:srgbClr val="170BFF"/>
                </a:solidFill>
              </a:rPr>
              <a:t>Rölleke</a:t>
            </a:r>
            <a:r>
              <a:rPr lang="en-US" sz="1100" dirty="0">
                <a:solidFill>
                  <a:srgbClr val="170BFF"/>
                </a:solidFill>
              </a:rPr>
              <a:t>, A Probabilistic Relational Algebra for the Integration of Information Retrieval and Database Systems. ACM Transactions on Information Systems 14(1), </a:t>
            </a:r>
            <a:r>
              <a:rPr lang="en-US" sz="1100" b="1" dirty="0">
                <a:solidFill>
                  <a:srgbClr val="FF0000"/>
                </a:solidFill>
              </a:rPr>
              <a:t>1997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060DA5-2045-1243-A82D-6472BD3D6382}"/>
              </a:ext>
            </a:extLst>
          </p:cNvPr>
          <p:cNvSpPr txBox="1"/>
          <p:nvPr/>
        </p:nvSpPr>
        <p:spPr>
          <a:xfrm>
            <a:off x="457199" y="405932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Join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8157F-59FF-D242-82F7-36AB3E42F547}"/>
              </a:ext>
            </a:extLst>
          </p:cNvPr>
          <p:cNvSpPr txBox="1"/>
          <p:nvPr/>
        </p:nvSpPr>
        <p:spPr>
          <a:xfrm>
            <a:off x="457199" y="4661670"/>
            <a:ext cx="105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Selektion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98B3C-EED6-7347-A189-2A822169A3CF}"/>
              </a:ext>
            </a:extLst>
          </p:cNvPr>
          <p:cNvSpPr txBox="1"/>
          <p:nvPr/>
        </p:nvSpPr>
        <p:spPr>
          <a:xfrm>
            <a:off x="457199" y="5229200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Projektion</a:t>
            </a:r>
          </a:p>
        </p:txBody>
      </p:sp>
      <p:graphicFrame>
        <p:nvGraphicFramePr>
          <p:cNvPr id="21" name="Group 462">
            <a:extLst>
              <a:ext uri="{FF2B5EF4-FFF2-40B4-BE49-F238E27FC236}">
                <a16:creationId xmlns:a16="http://schemas.microsoft.com/office/drawing/2014/main" id="{35AC9CD5-3AF5-F247-9C70-E9FBF1AF94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9934" y="1184410"/>
          <a:ext cx="3480792" cy="1790610"/>
        </p:xfrm>
        <a:graphic>
          <a:graphicData uri="http://schemas.openxmlformats.org/drawingml/2006/table">
            <a:tbl>
              <a:tblPr/>
              <a:tblGrid>
                <a:gridCol w="1064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Object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charset="0"/>
                          <a:ea typeface="ＭＳ Ｐゴシック" charset="0"/>
                          <a:cs typeface="ＭＳ Ｐゴシック" charset="0"/>
                        </a:rPr>
                        <a:t>Time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Loc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BA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Laptop77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9:07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Hall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Office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Rm444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Book302</a:t>
                      </a:r>
                    </a:p>
                  </a:txBody>
                  <a:tcPr marL="68870" marR="68870" marT="34435" marB="34435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9:18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Lift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L="68870" marR="68870" marT="34435" marB="344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9B24F2-8831-0941-A5B2-9E286A3A6F4A}"/>
              </a:ext>
            </a:extLst>
          </p:cNvPr>
          <p:cNvSpPr txBox="1"/>
          <p:nvPr/>
        </p:nvSpPr>
        <p:spPr>
          <a:xfrm>
            <a:off x="7772932" y="1412776"/>
            <a:ext cx="3834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7438" grpId="0"/>
      <p:bldP spid="17448" grpId="0" build="allAtOnce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435610" y="1988841"/>
            <a:ext cx="2696231" cy="2330752"/>
            <a:chOff x="433914" y="1988884"/>
            <a:chExt cx="2698237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433914" y="1988884"/>
              <a:ext cx="2698237" cy="2199840"/>
              <a:chOff x="1333430" y="3168302"/>
              <a:chExt cx="2698237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333430" y="3168302"/>
                <a:ext cx="2698237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Extensionale</a:t>
                </a:r>
                <a:br>
                  <a:rPr lang="de-DE" sz="2000" dirty="0"/>
                </a:br>
                <a:r>
                  <a:rPr lang="de-DE" sz="2000" dirty="0"/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590389"/>
            <a:ext cx="3178175" cy="1919823"/>
            <a:chOff x="3131840" y="3590870"/>
            <a:chExt cx="3176694" cy="1920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590870"/>
              <a:ext cx="3176694" cy="1787870"/>
              <a:chOff x="2157973" y="3692971"/>
              <a:chExt cx="3176694" cy="1787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7973" y="3692971"/>
                <a:ext cx="3176694" cy="296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Anfragetransformationen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Intensionale</a:t>
              </a:r>
              <a:r>
                <a:rPr lang="de-DE" sz="2000" dirty="0"/>
                <a:t> Evaluation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Probabilistische</a:t>
            </a:r>
            <a:r>
              <a:rPr lang="de-DE" sz="2400" dirty="0"/>
              <a:t> Datenbanken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98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Probabilistisches</a:t>
                </a:r>
                <a:br>
                  <a:rPr lang="de-DE" sz="2000" dirty="0"/>
                </a:br>
                <a:r>
                  <a:rPr lang="de-DE" sz="2000" dirty="0"/>
                  <a:t>Datenmodell</a:t>
                </a:r>
                <a:endParaRPr lang="de-DE" sz="2000" noProof="1">
                  <a:cs typeface="Arial" charset="0"/>
                </a:endParaRP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83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Neuere</a:t>
            </a:r>
            <a:r>
              <a:rPr lang="en-US" dirty="0"/>
              <a:t> </a:t>
            </a:r>
            <a:r>
              <a:rPr lang="en-US" dirty="0" err="1"/>
              <a:t>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Anwendung</a:t>
            </a:r>
            <a:r>
              <a:rPr lang="en-US" dirty="0"/>
              <a:t> von </a:t>
            </a:r>
            <a:r>
              <a:rPr lang="en-US" dirty="0" err="1"/>
              <a:t>Techniken</a:t>
            </a:r>
            <a:r>
              <a:rPr lang="en-US" dirty="0"/>
              <a:t> des</a:t>
            </a:r>
            <a:br>
              <a:rPr lang="en-US" dirty="0"/>
            </a:br>
            <a:r>
              <a:rPr lang="en-US" dirty="0"/>
              <a:t>Weighted Model Counting </a:t>
            </a:r>
            <a:br>
              <a:rPr lang="en-US" dirty="0"/>
            </a:b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Lösung</a:t>
            </a:r>
            <a:r>
              <a:rPr lang="en-US" dirty="0"/>
              <a:t> von #SAT-</a:t>
            </a:r>
            <a:r>
              <a:rPr lang="en-US" dirty="0" err="1"/>
              <a:t>Problemen</a:t>
            </a:r>
            <a:endParaRPr lang="en-US" dirty="0"/>
          </a:p>
          <a:p>
            <a:r>
              <a:rPr lang="en-US" dirty="0" err="1"/>
              <a:t>Umwandlung</a:t>
            </a:r>
            <a:r>
              <a:rPr lang="en-US" dirty="0"/>
              <a:t> von </a:t>
            </a:r>
            <a:r>
              <a:rPr lang="en-US" dirty="0" err="1"/>
              <a:t>Wahrscheinlichkeiten</a:t>
            </a:r>
            <a:r>
              <a:rPr lang="en-US" dirty="0"/>
              <a:t> in </a:t>
            </a:r>
            <a:r>
              <a:rPr lang="en-US" dirty="0" err="1"/>
              <a:t>Gewichten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Folgende</a:t>
            </a:r>
            <a:r>
              <a:rPr lang="en-US" dirty="0"/>
              <a:t> </a:t>
            </a:r>
            <a:r>
              <a:rPr lang="en-US" dirty="0" err="1"/>
              <a:t>Präsentation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angelehnt</a:t>
            </a:r>
            <a:r>
              <a:rPr lang="en-US" dirty="0"/>
              <a:t> an </a:t>
            </a:r>
            <a:r>
              <a:rPr lang="en-US" dirty="0" err="1"/>
              <a:t>ein</a:t>
            </a:r>
            <a:r>
              <a:rPr lang="en-US" dirty="0"/>
              <a:t> Tutorial: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604510"/>
            <a:ext cx="3888432" cy="15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689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SAT und #SAT</a:t>
            </a:r>
          </a:p>
        </p:txBody>
      </p:sp>
      <p:sp>
        <p:nvSpPr>
          <p:cNvPr id="525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268760"/>
            <a:ext cx="8763000" cy="4497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800" dirty="0" err="1"/>
              <a:t>Gegenben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eine</a:t>
            </a:r>
            <a:r>
              <a:rPr lang="en-US" altLang="x-none" sz="2800" dirty="0"/>
              <a:t> KNF-Formel </a:t>
            </a:r>
          </a:p>
          <a:p>
            <a:r>
              <a:rPr lang="en-US" altLang="x-none" sz="2800" dirty="0">
                <a:solidFill>
                  <a:srgbClr val="170BFF"/>
                </a:solidFill>
              </a:rPr>
              <a:t>SAT</a:t>
            </a:r>
            <a:r>
              <a:rPr lang="en-US" altLang="x-none" sz="2800" dirty="0"/>
              <a:t>: </a:t>
            </a:r>
            <a:r>
              <a:rPr lang="en-US" altLang="x-none" sz="2800" dirty="0" err="1"/>
              <a:t>Finde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erfüllende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Belegung</a:t>
            </a:r>
            <a:endParaRPr lang="en-US" altLang="x-none" sz="2800" dirty="0"/>
          </a:p>
          <a:p>
            <a:pPr lvl="1"/>
            <a:r>
              <a:rPr lang="en-US" altLang="x-none" sz="2400" dirty="0"/>
              <a:t>NP-</a:t>
            </a:r>
            <a:r>
              <a:rPr lang="en-US" altLang="x-none" sz="2400" dirty="0" err="1"/>
              <a:t>vollständig</a:t>
            </a:r>
            <a:r>
              <a:rPr lang="en-US" altLang="x-none" sz="2400" dirty="0"/>
              <a:t>: SAT, graph coloring, Hamiltonian cycle, </a:t>
            </a:r>
            <a:r>
              <a:rPr lang="en-US" altLang="x-none" sz="2400" dirty="0">
                <a:latin typeface="Arial" charset="0"/>
              </a:rPr>
              <a:t>…</a:t>
            </a:r>
            <a:endParaRPr lang="en-US" altLang="x-none" sz="2400" dirty="0"/>
          </a:p>
          <a:p>
            <a:r>
              <a:rPr lang="en-US" altLang="x-none" sz="2800" dirty="0">
                <a:solidFill>
                  <a:srgbClr val="170BFF"/>
                </a:solidFill>
              </a:rPr>
              <a:t>#SAT</a:t>
            </a:r>
            <a:r>
              <a:rPr lang="en-US" altLang="x-none" sz="2800" dirty="0"/>
              <a:t>: </a:t>
            </a:r>
            <a:r>
              <a:rPr lang="en-US" altLang="x-none" sz="2800" dirty="0" err="1"/>
              <a:t>Zähle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erfüllende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Belegungen</a:t>
            </a:r>
            <a:endParaRPr lang="en-US" altLang="x-none" sz="2800" dirty="0"/>
          </a:p>
          <a:p>
            <a:pPr lvl="1"/>
            <a:r>
              <a:rPr lang="en-US" altLang="x-none" sz="2400" dirty="0"/>
              <a:t>#P-</a:t>
            </a:r>
            <a:r>
              <a:rPr lang="en-US" altLang="x-none" sz="2400" dirty="0" err="1"/>
              <a:t>vollständig</a:t>
            </a:r>
            <a:r>
              <a:rPr lang="en-US" altLang="x-none" sz="2400" dirty="0"/>
              <a:t>: #SAT, </a:t>
            </a:r>
            <a:r>
              <a:rPr lang="en-US" altLang="x-none" sz="2400" dirty="0">
                <a:latin typeface="Arial" charset="0"/>
              </a:rPr>
              <a:t>…</a:t>
            </a:r>
            <a:endParaRPr lang="en-US" altLang="x-none" sz="2400" dirty="0"/>
          </a:p>
          <a:p>
            <a:r>
              <a:rPr lang="en-US" altLang="x-none" sz="2800" dirty="0" err="1">
                <a:solidFill>
                  <a:srgbClr val="170BFF"/>
                </a:solidFill>
              </a:rPr>
              <a:t>Beispiel</a:t>
            </a:r>
            <a:r>
              <a:rPr lang="en-US" altLang="x-none" sz="2800" dirty="0"/>
              <a:t>: F = (x </a:t>
            </a:r>
            <a:r>
              <a:rPr lang="en-US" altLang="x-none" sz="2800" dirty="0">
                <a:sym typeface="Symbol" charset="2"/>
              </a:rPr>
              <a:t> </a:t>
            </a:r>
            <a:r>
              <a:rPr lang="en-US" altLang="x-none" sz="2800" dirty="0"/>
              <a:t>y) </a:t>
            </a:r>
            <a:r>
              <a:rPr lang="en-US" altLang="x-none" sz="2800" dirty="0">
                <a:sym typeface="Symbol" charset="2"/>
              </a:rPr>
              <a:t> </a:t>
            </a:r>
            <a:r>
              <a:rPr lang="en-US" altLang="x-none" sz="2800" dirty="0"/>
              <a:t>(y </a:t>
            </a:r>
            <a:r>
              <a:rPr lang="en-US" altLang="x-none" sz="2800" dirty="0">
                <a:sym typeface="Symbol" charset="2"/>
              </a:rPr>
              <a:t> </a:t>
            </a:r>
            <a:r>
              <a:rPr lang="en-US" altLang="x-none" sz="2800" dirty="0"/>
              <a:t>z)</a:t>
            </a:r>
          </a:p>
          <a:p>
            <a:pPr lvl="1"/>
            <a:r>
              <a:rPr lang="en-US" altLang="x-none" sz="2400" dirty="0"/>
              <a:t>5 </a:t>
            </a:r>
            <a:r>
              <a:rPr lang="en-US" altLang="x-none" sz="2400" dirty="0" err="1"/>
              <a:t>erfüllende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Belegungen</a:t>
            </a:r>
            <a:endParaRPr lang="en-US" altLang="x-none" sz="2400" dirty="0"/>
          </a:p>
          <a:p>
            <a:pPr lvl="1"/>
            <a:r>
              <a:rPr lang="en-US" altLang="x-none" sz="2400" dirty="0"/>
              <a:t>(0,1,0), (0,1,1), (1,1,0), (1,1,1), (1, 0, 0)</a:t>
            </a:r>
          </a:p>
        </p:txBody>
      </p:sp>
    </p:spTree>
    <p:extLst>
      <p:ext uri="{BB962C8B-B14F-4D97-AF65-F5344CB8AC3E}">
        <p14:creationId xmlns:p14="http://schemas.microsoft.com/office/powerpoint/2010/main" val="19983634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196752"/>
            <a:ext cx="8915400" cy="25202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x-none" sz="2400">
                <a:solidFill>
                  <a:srgbClr val="170BFF"/>
                </a:solidFill>
              </a:rPr>
              <a:t>DPLL</a:t>
            </a:r>
            <a:r>
              <a:rPr lang="en-US" altLang="x-none" sz="2400"/>
              <a:t>(</a:t>
            </a:r>
            <a:r>
              <a:rPr lang="en-US" altLang="x-none" sz="240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is empty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if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altLang="x-none" sz="2400" dirty="0"/>
              <a:t> contains an empty clause </a:t>
            </a:r>
            <a:r>
              <a:rPr lang="en-US" altLang="x-none" sz="2400" b="1" dirty="0"/>
              <a:t>then</a:t>
            </a:r>
            <a:r>
              <a:rPr lang="en-US" altLang="x-none" sz="2400" dirty="0"/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  <a:r>
              <a:rPr lang="en-US" altLang="x-none" sz="2400" b="1" dirty="0"/>
              <a:t>else</a:t>
            </a:r>
            <a:r>
              <a:rPr lang="en-US" altLang="x-none" sz="2400" dirty="0"/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2400" dirty="0"/>
              <a:t> to branch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         </a:t>
            </a:r>
            <a:r>
              <a:rPr lang="en-US" altLang="x-none" sz="2400" b="1" dirty="0"/>
              <a:t>return</a:t>
            </a:r>
            <a:r>
              <a:rPr lang="en-US" altLang="x-none" sz="2400" dirty="0"/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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 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charset="0"/>
              <a:buNone/>
            </a:pPr>
            <a:r>
              <a:rPr lang="en-US" altLang="x-none" sz="2400" dirty="0"/>
              <a:t>		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76200" y="3625552"/>
            <a:ext cx="8915400" cy="24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#DPLL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	</a:t>
            </a:r>
            <a:r>
              <a:rPr lang="en-US" altLang="x-none" sz="2400" dirty="0">
                <a:solidFill>
                  <a:srgbClr val="FF0000"/>
                </a:solidFill>
                <a:effectLst/>
                <a:latin typeface="+mn-lt"/>
              </a:rPr>
              <a:t>// computes expected satisfying probability of F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then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</a:t>
            </a:r>
            <a:r>
              <a:rPr lang="en-US" altLang="x-none" sz="2400" dirty="0">
                <a:effectLst/>
                <a:latin typeface="+mn-lt"/>
              </a:rPr>
              <a:t>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2400" dirty="0">
                <a:effectLst/>
                <a:latin typeface="+mn-lt"/>
              </a:rPr>
              <a:t>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+ 0.5 * #DPLL(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7900" y="623847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</a:t>
            </a:r>
            <a:r>
              <a:rPr lang="en-US" sz="1100" dirty="0" err="1">
                <a:solidFill>
                  <a:srgbClr val="170BFF"/>
                </a:solidFill>
              </a:rPr>
              <a:t>Logemann</a:t>
            </a:r>
            <a:r>
              <a:rPr lang="en-US" sz="1100" dirty="0">
                <a:solidFill>
                  <a:srgbClr val="170BFF"/>
                </a:solidFill>
              </a:rPr>
              <a:t>, George; Loveland, Donald. "A Machine Program for Theorem Proving". Communications of the ACM. 5 (7): 394–397. </a:t>
            </a:r>
            <a:r>
              <a:rPr lang="en-US" sz="1100" b="1" dirty="0">
                <a:solidFill>
                  <a:srgbClr val="FF0000"/>
                </a:solidFill>
              </a:rPr>
              <a:t>1962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0600" y="584765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70BFF"/>
                </a:solidFill>
              </a:rPr>
              <a:t>Davis, Martin; Putnam, Hilary. "A Computing Procedure for Quantification Theory". Journal of the ACM. 7 (3): 201–215. </a:t>
            </a:r>
            <a:r>
              <a:rPr lang="en-US" sz="1100" b="1" dirty="0">
                <a:solidFill>
                  <a:srgbClr val="FF0000"/>
                </a:solidFill>
              </a:rPr>
              <a:t>1960</a:t>
            </a:r>
            <a:r>
              <a:rPr lang="en-US" sz="1100" dirty="0">
                <a:solidFill>
                  <a:srgbClr val="170BFF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62389"/>
            <a:ext cx="6662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x-none" sz="3600" dirty="0" err="1"/>
              <a:t>Wiederholung</a:t>
            </a:r>
            <a:r>
              <a:rPr lang="en-US" altLang="x-none" sz="3600" dirty="0"/>
              <a:t>: </a:t>
            </a:r>
            <a:r>
              <a:rPr lang="en-US" altLang="x-none" sz="3600" dirty="0">
                <a:solidFill>
                  <a:srgbClr val="170BFF"/>
                </a:solidFill>
              </a:rPr>
              <a:t>DPLL</a:t>
            </a:r>
            <a:r>
              <a:rPr lang="en-US" altLang="x-none" sz="3600" dirty="0">
                <a:solidFill>
                  <a:schemeClr val="tx2"/>
                </a:solidFill>
              </a:rPr>
              <a:t>(</a:t>
            </a:r>
            <a:r>
              <a:rPr lang="en-US" altLang="x-none" sz="3600" dirty="0">
                <a:solidFill>
                  <a:schemeClr val="accent1">
                    <a:lumMod val="50000"/>
                  </a:schemeClr>
                </a:solidFill>
              </a:rPr>
              <a:t>KNF-Formel</a:t>
            </a:r>
            <a:r>
              <a:rPr lang="en-US" altLang="x-none" sz="36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5474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DPLL: </a:t>
            </a:r>
            <a:r>
              <a:rPr lang="en-US" dirty="0" err="1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96</a:t>
            </a:fld>
            <a:endParaRPr lang="de-DE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5844952" y="6637110"/>
            <a:ext cx="762000" cy="36576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96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52" y="16872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470" y="2793535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11" idx="2"/>
            <a:endCxn id="12" idx="0"/>
          </p:cNvCxnSpPr>
          <p:nvPr/>
        </p:nvCxnSpPr>
        <p:spPr>
          <a:xfrm flipH="1">
            <a:off x="3256511" y="2056598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91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8374" y="2793535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1" idx="2"/>
            <a:endCxn id="15" idx="0"/>
          </p:cNvCxnSpPr>
          <p:nvPr/>
        </p:nvCxnSpPr>
        <p:spPr>
          <a:xfrm>
            <a:off x="4629805" y="2056598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9952" y="1985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3" name="Straight Arrow Connector 12"/>
          <p:cNvCxnSpPr>
            <a:stCxn id="15" idx="2"/>
            <a:endCxn id="35" idx="0"/>
          </p:cNvCxnSpPr>
          <p:nvPr/>
        </p:nvCxnSpPr>
        <p:spPr>
          <a:xfrm>
            <a:off x="5954827" y="3162867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63870" y="3954870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5" idx="2"/>
            <a:endCxn id="32" idx="0"/>
          </p:cNvCxnSpPr>
          <p:nvPr/>
        </p:nvCxnSpPr>
        <p:spPr>
          <a:xfrm flipH="1">
            <a:off x="5326735" y="3162867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94046" y="40310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7" name="Straight Arrow Connector 16"/>
          <p:cNvCxnSpPr>
            <a:stCxn id="32" idx="2"/>
            <a:endCxn id="61" idx="0"/>
          </p:cNvCxnSpPr>
          <p:nvPr/>
        </p:nvCxnSpPr>
        <p:spPr>
          <a:xfrm flipH="1">
            <a:off x="4968652" y="4324202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6246" y="4335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9246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0" name="Straight Arrow Connector 19"/>
          <p:cNvCxnSpPr>
            <a:stCxn id="32" idx="2"/>
            <a:endCxn id="38" idx="0"/>
          </p:cNvCxnSpPr>
          <p:nvPr/>
        </p:nvCxnSpPr>
        <p:spPr>
          <a:xfrm>
            <a:off x="5326735" y="4324202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163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52" y="5097870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stCxn id="61" idx="2"/>
            <a:endCxn id="68" idx="0"/>
          </p:cNvCxnSpPr>
          <p:nvPr/>
        </p:nvCxnSpPr>
        <p:spPr>
          <a:xfrm flipH="1">
            <a:off x="4858405" y="5467202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7646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32046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6" name="Straight Arrow Connector 25"/>
          <p:cNvCxnSpPr>
            <a:stCxn id="61" idx="2"/>
            <a:endCxn id="65" idx="0"/>
          </p:cNvCxnSpPr>
          <p:nvPr/>
        </p:nvCxnSpPr>
        <p:spPr>
          <a:xfrm>
            <a:off x="4968652" y="5467202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11552" y="54788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019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9646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497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4223" y="3973266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5952" y="404946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216052" y="4342598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22246" y="4271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39952" y="5097870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15188" y="4342598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39952" y="4259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25552" y="5079535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648605" y="5448867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44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2752" y="6194734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216052" y="5448867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06552" y="5402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492152" y="6194734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5" name="Straight Arrow Connector 44"/>
          <p:cNvCxnSpPr>
            <a:stCxn id="12" idx="2"/>
          </p:cNvCxnSpPr>
          <p:nvPr/>
        </p:nvCxnSpPr>
        <p:spPr>
          <a:xfrm flipH="1">
            <a:off x="2572405" y="3162867"/>
            <a:ext cx="684106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</p:cNvCxnSpPr>
          <p:nvPr/>
        </p:nvCxnSpPr>
        <p:spPr>
          <a:xfrm>
            <a:off x="3256511" y="3162867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445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58952" y="31166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5952" y="58715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06552" y="5859870"/>
            <a:ext cx="3810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57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3952" y="5859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952" y="36500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9752" y="3661738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49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63752" y="4716870"/>
            <a:ext cx="457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339752" y="1287870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44552" y="2430870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330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49352" y="47168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854352" y="3573870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49352" y="4728538"/>
            <a:ext cx="6858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52" y="3585538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54352" y="3573870"/>
            <a:ext cx="914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¾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87752" y="2430870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387752" y="2442538"/>
            <a:ext cx="1295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3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4552" y="2442538"/>
            <a:ext cx="1219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baseline="30000" dirty="0">
                <a:latin typeface="Arial"/>
                <a:cs typeface="Arial"/>
              </a:rPr>
              <a:t>7</a:t>
            </a:r>
            <a:r>
              <a:rPr lang="en-US" b="1" dirty="0">
                <a:latin typeface="Arial"/>
                <a:cs typeface="Arial"/>
              </a:rPr>
              <a:t>/</a:t>
            </a:r>
            <a:r>
              <a:rPr lang="en-US" b="1" baseline="-25000" dirty="0">
                <a:latin typeface="Arial"/>
                <a:cs typeface="Arial"/>
              </a:rPr>
              <a:t>8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39752" y="1268760"/>
            <a:ext cx="4572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>
                <a:latin typeface="Arial"/>
                <a:cs typeface="Arial"/>
              </a:rPr>
              <a:t>5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baseline="-25000" dirty="0">
                <a:latin typeface="Arial"/>
                <a:cs typeface="Arial"/>
              </a:rPr>
              <a:t>8</a:t>
            </a:r>
            <a:endParaRPr lang="en-US" sz="20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01952" y="4793070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01952" y="4793070"/>
            <a:ext cx="6096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14230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4" grpId="0" animBg="1"/>
      <p:bldP spid="16" grpId="0" animBg="1"/>
      <p:bldP spid="18" grpId="0"/>
      <p:bldP spid="19" grpId="0" animBg="1"/>
      <p:bldP spid="21" grpId="0"/>
      <p:bldP spid="22" grpId="0" animBg="1"/>
      <p:bldP spid="24" grpId="0"/>
      <p:bldP spid="25" grpId="0" animBg="1"/>
      <p:bldP spid="27" grpId="0"/>
      <p:bldP spid="28" grpId="0" animBg="1"/>
      <p:bldP spid="29" grpId="0"/>
      <p:bldP spid="30" grpId="0"/>
      <p:bldP spid="31" grpId="0" animBg="1"/>
      <p:bldP spid="32" grpId="0" animBg="1"/>
      <p:bldP spid="34" grpId="0"/>
      <p:bldP spid="35" grpId="0" animBg="1"/>
      <p:bldP spid="37" grpId="0"/>
      <p:bldP spid="38" grpId="0" animBg="1"/>
      <p:bldP spid="40" grpId="0"/>
      <p:bldP spid="41" grpId="0" animBg="1"/>
      <p:bldP spid="43" grpId="0"/>
      <p:bldP spid="44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97</a:t>
            </a:fld>
            <a:endParaRPr lang="de-DE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9596" y="3089419"/>
            <a:ext cx="2139639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7760" y="16138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878" y="2720087"/>
            <a:ext cx="3000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80919" y="1983150"/>
            <a:ext cx="1373294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51654" y="19948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2782" y="2720087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54213" y="1983150"/>
            <a:ext cx="1325022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8160" y="1911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79235" y="3089419"/>
            <a:ext cx="495672" cy="868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88278" y="3881422"/>
            <a:ext cx="3257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51143" y="3089419"/>
            <a:ext cx="628092" cy="7920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8454" y="39576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93060" y="4250754"/>
            <a:ext cx="358083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0654" y="4262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3654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51143" y="4250754"/>
            <a:ext cx="818964" cy="773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407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2560" y="5024422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082813" y="5393754"/>
            <a:ext cx="1102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2054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56454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93060" y="5393754"/>
            <a:ext cx="719847" cy="727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5960" y="54054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263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4054" y="29854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41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38631" y="3899818"/>
            <a:ext cx="4019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654" y="3976018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440460" y="4269150"/>
            <a:ext cx="599136" cy="736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46654" y="41978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4360" y="5024422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039596" y="4269150"/>
            <a:ext cx="281217" cy="755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64360" y="4186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9960" y="5006087"/>
            <a:ext cx="381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w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873013" y="5375419"/>
            <a:ext cx="567447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68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07160" y="6121286"/>
            <a:ext cx="31290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40460" y="5375419"/>
            <a:ext cx="423153" cy="745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30960" y="5329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16560" y="6121286"/>
            <a:ext cx="31290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941107" y="3089419"/>
            <a:ext cx="539812" cy="8865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480919" y="3089419"/>
            <a:ext cx="558677" cy="810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689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3360" y="30432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411760" y="1214422"/>
            <a:ext cx="4572000" cy="381000"/>
          </a:xfrm>
          <a:prstGeom prst="rect">
            <a:avLst/>
          </a:prstGeom>
          <a:solidFill>
            <a:srgbClr val="FCF3BA"/>
          </a:solidFill>
          <a:ln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(</a:t>
            </a:r>
            <a:r>
              <a:rPr lang="en-US" sz="2000" b="1" dirty="0" err="1">
                <a:latin typeface="Arial" pitchFamily="34" charset="0"/>
                <a:sym typeface="Symbol"/>
              </a:rPr>
              <a:t>xy</a:t>
            </a:r>
            <a:r>
              <a:rPr lang="en-US" sz="2000" b="1" dirty="0">
                <a:latin typeface="Arial" pitchFamily="34" charset="0"/>
                <a:sym typeface="Symbol"/>
              </a:rPr>
              <a:t>)  (x</a:t>
            </a:r>
            <a:r>
              <a:rPr lang="en-US" sz="2000" b="1" dirty="0" err="1">
                <a:latin typeface="Arial" pitchFamily="34" charset="0"/>
                <a:sym typeface="Symbol"/>
              </a:rPr>
              <a:t>uw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) </a:t>
            </a:r>
            <a:r>
              <a:rPr lang="en-US" sz="2000" b="1" dirty="0">
                <a:latin typeface="Arial" pitchFamily="34" charset="0"/>
                <a:sym typeface="Symbol"/>
              </a:rPr>
              <a:t>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 </a:t>
            </a:r>
            <a:r>
              <a:rPr lang="en-US" sz="2000" b="1" dirty="0">
                <a:latin typeface="Arial" pitchFamily="34" charset="0"/>
                <a:sym typeface="Symbol"/>
              </a:rPr>
              <a:t>(x</a:t>
            </a:r>
            <a:r>
              <a:rPr lang="en-US" sz="2000" b="1" noProof="0" dirty="0">
                <a:latin typeface="Arial" pitchFamily="34" charset="0"/>
                <a:sym typeface="Symbol"/>
              </a:rPr>
              <a:t>u</a:t>
            </a:r>
            <a:r>
              <a:rPr lang="en-US" sz="2000" b="1" dirty="0">
                <a:latin typeface="Arial" pitchFamily="34" charset="0"/>
                <a:sym typeface="Symbol"/>
              </a:rPr>
              <a:t>w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/>
              </a:rPr>
              <a:t>z)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  <a:sym typeface="Symbo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868960" y="2357422"/>
            <a:ext cx="12192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z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554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73760" y="46434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78760" y="3500422"/>
            <a:ext cx="914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612160" y="2357422"/>
            <a:ext cx="12954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y(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sym typeface="Symbol"/>
              </a:rPr>
              <a:t>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u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sym typeface="Symbol"/>
              </a:rPr>
              <a:t>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26360" y="4719622"/>
            <a:ext cx="609600" cy="381000"/>
          </a:xfrm>
          <a:prstGeom prst="roundRect">
            <a:avLst/>
          </a:prstGeom>
          <a:solidFill>
            <a:srgbClr val="FCF3B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itchFamily="34" charset="0"/>
                <a:sym typeface="Symbol"/>
              </a:rPr>
              <a:t>w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78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5002560" y="3442618"/>
            <a:ext cx="1066800" cy="5334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478787" y="37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170BFF"/>
                </a:solidFill>
              </a:rPr>
              <a:t>Model Counting of Query Expressions: Limitations of Propositional Methods, Paul </a:t>
            </a:r>
            <a:r>
              <a:rPr lang="en-US" sz="1000" dirty="0" err="1">
                <a:solidFill>
                  <a:srgbClr val="170BFF"/>
                </a:solidFill>
              </a:rPr>
              <a:t>Beame</a:t>
            </a:r>
            <a:r>
              <a:rPr lang="en-US" sz="1000" dirty="0">
                <a:solidFill>
                  <a:srgbClr val="170BFF"/>
                </a:solidFill>
              </a:rPr>
              <a:t>, Jerry Li, </a:t>
            </a:r>
            <a:r>
              <a:rPr lang="en-US" sz="1000" dirty="0" err="1">
                <a:solidFill>
                  <a:srgbClr val="170BFF"/>
                </a:solidFill>
              </a:rPr>
              <a:t>Sudeepa</a:t>
            </a:r>
            <a:r>
              <a:rPr lang="en-US" sz="1000" dirty="0">
                <a:solidFill>
                  <a:srgbClr val="170BFF"/>
                </a:solidFill>
              </a:rPr>
              <a:t> Roy, Dan </a:t>
            </a:r>
            <a:r>
              <a:rPr lang="en-US" sz="1000" dirty="0" err="1">
                <a:solidFill>
                  <a:srgbClr val="170BFF"/>
                </a:solidFill>
              </a:rPr>
              <a:t>Suciu</a:t>
            </a:r>
            <a:r>
              <a:rPr lang="en-US" sz="1000" dirty="0">
                <a:solidFill>
                  <a:srgbClr val="170BFF"/>
                </a:solidFill>
              </a:rPr>
              <a:t>, University of Washington and MIT</a:t>
            </a:r>
          </a:p>
        </p:txBody>
      </p:sp>
    </p:spTree>
    <p:extLst>
      <p:ext uri="{BB962C8B-B14F-4D97-AF65-F5344CB8AC3E}">
        <p14:creationId xmlns:p14="http://schemas.microsoft.com/office/powerpoint/2010/main" val="9882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1466"/>
            <a:ext cx="8229600" cy="503238"/>
          </a:xfrm>
        </p:spPr>
        <p:txBody>
          <a:bodyPr/>
          <a:lstStyle/>
          <a:p>
            <a:r>
              <a:rPr lang="en-US" altLang="x-none" sz="3600" dirty="0"/>
              <a:t>Weighted Model Counting (WMC)</a:t>
            </a:r>
          </a:p>
        </p:txBody>
      </p:sp>
      <p:sp>
        <p:nvSpPr>
          <p:cNvPr id="631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124744"/>
            <a:ext cx="8686800" cy="1752600"/>
          </a:xfrm>
        </p:spPr>
        <p:txBody>
          <a:bodyPr/>
          <a:lstStyle/>
          <a:p>
            <a:r>
              <a:rPr lang="en-US" altLang="x-none" sz="2800" dirty="0" err="1"/>
              <a:t>Jedes</a:t>
            </a:r>
            <a:r>
              <a:rPr lang="en-US" altLang="x-none" sz="2800" dirty="0"/>
              <a:t> Literal hat </a:t>
            </a:r>
            <a:r>
              <a:rPr lang="en-US" altLang="x-none" sz="2800" dirty="0" err="1"/>
              <a:t>Gewicht</a:t>
            </a:r>
            <a:r>
              <a:rPr lang="en-US" altLang="x-none" sz="2800" dirty="0"/>
              <a:t> </a:t>
            </a:r>
            <a:r>
              <a:rPr lang="en-US" altLang="x-none" sz="2800" dirty="0">
                <a:sym typeface="Symbol" charset="2"/>
              </a:rPr>
              <a:t></a:t>
            </a:r>
            <a:r>
              <a:rPr lang="en-US" altLang="x-none" sz="2800" dirty="0"/>
              <a:t> [0,1]</a:t>
            </a:r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Modells</a:t>
            </a:r>
            <a:r>
              <a:rPr lang="en-US" altLang="x-none" sz="2400" dirty="0"/>
              <a:t> = </a:t>
            </a:r>
            <a:r>
              <a:rPr lang="en-US" altLang="x-none" sz="2400" dirty="0" err="1"/>
              <a:t>Produkt</a:t>
            </a:r>
            <a:r>
              <a:rPr lang="en-US" altLang="x-none" sz="2400" dirty="0"/>
              <a:t> </a:t>
            </a:r>
            <a:r>
              <a:rPr lang="en-US" altLang="x-none" dirty="0"/>
              <a:t>der </a:t>
            </a:r>
            <a:r>
              <a:rPr lang="en-US" altLang="x-none" dirty="0" err="1"/>
              <a:t>Literalgewichte</a:t>
            </a:r>
            <a:endParaRPr lang="en-US" altLang="x-none" sz="2400" dirty="0"/>
          </a:p>
          <a:p>
            <a:pPr lvl="1"/>
            <a:r>
              <a:rPr lang="en-US" altLang="x-none" sz="2400" dirty="0" err="1"/>
              <a:t>Gewicht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einer</a:t>
            </a:r>
            <a:r>
              <a:rPr lang="en-US" altLang="x-none" sz="2400" dirty="0"/>
              <a:t> Formel = </a:t>
            </a:r>
            <a:r>
              <a:rPr lang="en-US" altLang="x-none" sz="2400" dirty="0" err="1"/>
              <a:t>Summe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Gewichte</a:t>
            </a:r>
            <a:r>
              <a:rPr lang="en-US" altLang="x-none" sz="2400" dirty="0"/>
              <a:t> der </a:t>
            </a:r>
            <a:r>
              <a:rPr lang="en-US" altLang="x-none" sz="2400" dirty="0" err="1"/>
              <a:t>Modelle</a:t>
            </a:r>
            <a:endParaRPr lang="en-US" altLang="x-none" sz="2400" dirty="0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81000" y="3140968"/>
            <a:ext cx="8763000" cy="33528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dirty="0">
                <a:solidFill>
                  <a:schemeClr val="tx2"/>
                </a:solidFill>
                <a:effectLst/>
                <a:latin typeface="+mn-lt"/>
              </a:rPr>
              <a:t>Basic Weighted Model Counting (BWMC)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x-none" sz="2400" dirty="0">
              <a:solidFill>
                <a:srgbClr val="170BFF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solidFill>
                  <a:srgbClr val="170BFF"/>
                </a:solidFill>
                <a:effectLst/>
                <a:latin typeface="+mn-lt"/>
              </a:rPr>
              <a:t>BWMC</a:t>
            </a:r>
            <a:r>
              <a:rPr lang="en-US" altLang="x-none" sz="2400" dirty="0">
                <a:effectLst/>
                <a:latin typeface="+mn-lt"/>
              </a:rPr>
              <a:t>(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is empty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1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if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</a:t>
            </a:r>
            <a:r>
              <a:rPr lang="en-US" altLang="x-none" sz="2400" dirty="0">
                <a:effectLst/>
                <a:latin typeface="+mn-lt"/>
              </a:rPr>
              <a:t> contains an empty clause </a:t>
            </a:r>
            <a:r>
              <a:rPr lang="en-US" altLang="x-none" sz="2400" b="1" dirty="0">
                <a:effectLst/>
                <a:latin typeface="+mn-lt"/>
              </a:rPr>
              <a:t>then return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0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</a:t>
            </a:r>
            <a:r>
              <a:rPr lang="en-US" altLang="x-none" sz="2400" b="1" dirty="0">
                <a:effectLst/>
                <a:latin typeface="+mn-lt"/>
              </a:rPr>
              <a:t>else</a:t>
            </a:r>
            <a:r>
              <a:rPr lang="en-US" altLang="x-none" sz="2400" dirty="0">
                <a:effectLst/>
                <a:latin typeface="+mn-lt"/>
              </a:rPr>
              <a:t> choose a variable x to branch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x-none" sz="2400" dirty="0">
                <a:effectLst/>
                <a:latin typeface="+mn-lt"/>
              </a:rPr>
              <a:t>		         </a:t>
            </a:r>
            <a:r>
              <a:rPr lang="en-US" altLang="x-none" sz="2400" b="1" dirty="0">
                <a:effectLst/>
                <a:latin typeface="+mn-lt"/>
              </a:rPr>
              <a:t>return</a:t>
            </a:r>
            <a:r>
              <a:rPr lang="en-US" altLang="x-none" sz="2400" dirty="0">
                <a:effectLst/>
                <a:latin typeface="+mn-lt"/>
              </a:rPr>
              <a:t> 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(BWMC(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=1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(x) +</a:t>
            </a:r>
            <a:b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</a:b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                                BWMC(</a:t>
            </a:r>
            <a:r>
              <a:rPr lang="en-US" altLang="x-none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F|</a:t>
            </a:r>
            <a:r>
              <a:rPr lang="en-US" altLang="x-none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</a:t>
            </a:r>
            <a:r>
              <a:rPr lang="en-US" altLang="x-none" sz="18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=0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) * weight (</a:t>
            </a:r>
            <a:r>
              <a:rPr lang="en-US" altLang="x-none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sym typeface="Symbol" charset="2"/>
              </a:rPr>
              <a:t></a:t>
            </a:r>
            <a:r>
              <a:rPr lang="en-US" altLang="x-none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x)) </a:t>
            </a:r>
            <a:r>
              <a:rPr lang="en-US" altLang="x-none" sz="2400" dirty="0">
                <a:effectLst/>
                <a:latin typeface="+mn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534754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Model Counting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4" y="1196975"/>
            <a:ext cx="7752991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99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07441" y="1196975"/>
            <a:ext cx="775299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/>
              <a:t>Modell = Erfüllende Belegung einer </a:t>
            </a:r>
            <a:br>
              <a:rPr lang="de-DE" sz="2400" dirty="0"/>
            </a:br>
            <a:r>
              <a:rPr lang="de-DE" sz="2400" dirty="0"/>
              <a:t>                   aussagenlogischen Formel </a:t>
            </a:r>
            <a:r>
              <a:rPr lang="de-DE" sz="2400" dirty="0">
                <a:solidFill>
                  <a:srgbClr val="FF0000"/>
                </a:solidFill>
              </a:rPr>
              <a:t>𝛥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Zählen der Modelle: </a:t>
            </a:r>
            <a:r>
              <a:rPr lang="de-DE" sz="2400" dirty="0">
                <a:solidFill>
                  <a:srgbClr val="170BFF"/>
                </a:solidFill>
              </a:rPr>
              <a:t>#SAT</a:t>
            </a:r>
          </a:p>
          <a:p>
            <a:pPr marL="285750" indent="-285750">
              <a:buFont typeface="Arial" charset="0"/>
              <a:buChar char="•"/>
            </a:pPr>
            <a:r>
              <a:rPr lang="de-DE" sz="2400" dirty="0" err="1"/>
              <a:t>Weighted</a:t>
            </a:r>
            <a:r>
              <a:rPr lang="de-DE" sz="2400" dirty="0"/>
              <a:t> Model </a:t>
            </a:r>
            <a:r>
              <a:rPr lang="de-DE" sz="2400" dirty="0" err="1"/>
              <a:t>Counting</a:t>
            </a:r>
            <a:r>
              <a:rPr lang="de-DE" sz="2400" dirty="0"/>
              <a:t> (</a:t>
            </a:r>
            <a:r>
              <a:rPr lang="de-DE" sz="2400" dirty="0">
                <a:solidFill>
                  <a:srgbClr val="170BFF"/>
                </a:solidFill>
              </a:rPr>
              <a:t>WMC</a:t>
            </a:r>
            <a:r>
              <a:rPr lang="de-DE" sz="2400" dirty="0"/>
              <a:t>)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Gewichte für Variablenzuweisung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sz="2400" dirty="0"/>
              <a:t>Modellgewicht = Produkt der Variablengewichte </a:t>
            </a:r>
            <a:r>
              <a:rPr lang="de-DE" sz="2400" dirty="0" err="1"/>
              <a:t>w</a:t>
            </a:r>
            <a:r>
              <a:rPr lang="de-DE" sz="2400" dirty="0"/>
              <a:t>(⋅)</a:t>
            </a:r>
          </a:p>
        </p:txBody>
      </p:sp>
    </p:spTree>
    <p:extLst>
      <p:ext uri="{BB962C8B-B14F-4D97-AF65-F5344CB8AC3E}">
        <p14:creationId xmlns:p14="http://schemas.microsoft.com/office/powerpoint/2010/main" val="1200919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8|30.8|20.7|1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0|10.9|6.8|1.3|8.1|3.2|1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8|30.8|20.7|1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4.4|9.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4258</TotalTime>
  <Words>11977</Words>
  <Application>Microsoft Macintosh PowerPoint</Application>
  <PresentationFormat>On-screen Show (4:3)</PresentationFormat>
  <Paragraphs>3640</Paragraphs>
  <Slides>155</Slides>
  <Notes>51</Notes>
  <HiddenSlides>2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155</vt:i4>
      </vt:variant>
    </vt:vector>
  </HeadingPairs>
  <TitlesOfParts>
    <vt:vector size="176" baseType="lpstr">
      <vt:lpstr>ＭＳ ゴシック</vt:lpstr>
      <vt:lpstr>ＭＳ Ｐゴシック</vt:lpstr>
      <vt:lpstr>Arial</vt:lpstr>
      <vt:lpstr>Arial Black</vt:lpstr>
      <vt:lpstr>Bitstream Vera Sans</vt:lpstr>
      <vt:lpstr>Calibri</vt:lpstr>
      <vt:lpstr>Cambria Math</vt:lpstr>
      <vt:lpstr>CMSS9</vt:lpstr>
      <vt:lpstr>cmsy10</vt:lpstr>
      <vt:lpstr>Consolas</vt:lpstr>
      <vt:lpstr>Courier</vt:lpstr>
      <vt:lpstr>Courier New</vt:lpstr>
      <vt:lpstr>Myriad Pro</vt:lpstr>
      <vt:lpstr>Sylfaen</vt:lpstr>
      <vt:lpstr>Symbol</vt:lpstr>
      <vt:lpstr>Times</vt:lpstr>
      <vt:lpstr>Times New Roman</vt:lpstr>
      <vt:lpstr>wf_segoe-ui_normal</vt:lpstr>
      <vt:lpstr>Wingdings</vt:lpstr>
      <vt:lpstr>7_Standarddesign</vt:lpstr>
      <vt:lpstr>Equation</vt:lpstr>
      <vt:lpstr>Non-Standard-Datenbanken</vt:lpstr>
      <vt:lpstr>Non-Standard-Datenbanken</vt:lpstr>
      <vt:lpstr>Danksagung</vt:lpstr>
      <vt:lpstr>Probabilistische Datenbanken</vt:lpstr>
      <vt:lpstr>Beispiel 1: Informationsextraktion</vt:lpstr>
      <vt:lpstr>Beispiel 2: Modellierung fehlender Daten</vt:lpstr>
      <vt:lpstr>Beispiel 3: Datenreinigung</vt:lpstr>
      <vt:lpstr>Beispiel 4: OCR</vt:lpstr>
      <vt:lpstr>Zusammenfassung der Anwendungen</vt:lpstr>
      <vt:lpstr>Non-Standard-Datenbanken</vt:lpstr>
      <vt:lpstr>Non-Standard-Datenbanken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Relationales Datenmodell</vt:lpstr>
      <vt:lpstr>Wiederholung: Komplexität der Anfragebeantwortung</vt:lpstr>
      <vt:lpstr>Non-Standard-Datenbanken</vt:lpstr>
      <vt:lpstr>Danksagung</vt:lpstr>
      <vt:lpstr>Unvollständige Datenbank</vt:lpstr>
      <vt:lpstr>Unvollständige Datenbank</vt:lpstr>
      <vt:lpstr>Unvollständige Datenbank</vt:lpstr>
      <vt:lpstr>Unvollständige Datenbank</vt:lpstr>
      <vt:lpstr>Unvollständige Datenbank: Anfragesemantik</vt:lpstr>
      <vt:lpstr>Unvollständige Datenbank: Anfragesemantik</vt:lpstr>
      <vt:lpstr>Unvollständige Datenbank: Anfragesemantik</vt:lpstr>
      <vt:lpstr>Unvollständige Datenbank: Anfragesemantik</vt:lpstr>
      <vt:lpstr>Probabilistische Datenbank</vt:lpstr>
      <vt:lpstr>Probabilistische Datenbank: Distribution Semantics</vt:lpstr>
      <vt:lpstr>Probabilistische Datenbank: Anfragesemantik</vt:lpstr>
      <vt:lpstr>Probabilistische Datenbank: Anfragesemantik</vt:lpstr>
      <vt:lpstr>Probabilistische Datenbank: Anfragesemantik</vt:lpstr>
      <vt:lpstr>Probabilistische Datenbank: Anfragesemantik</vt:lpstr>
      <vt:lpstr>Diskussion</vt:lpstr>
      <vt:lpstr>Unabhängige und disjunkte Tupel</vt:lpstr>
      <vt:lpstr>Unabhängige und disjunkte Tupel</vt:lpstr>
      <vt:lpstr>Beispiel: BUD-Tabelle</vt:lpstr>
      <vt:lpstr>Das Anfrage-Evaluationsproblem</vt:lpstr>
      <vt:lpstr>Ein Beispiel</vt:lpstr>
      <vt:lpstr>Zusammenfassung: Das probabilistische  Datenmodell</vt:lpstr>
      <vt:lpstr>Non-Standard-Datenbanken</vt:lpstr>
      <vt:lpstr>Relationale Algebra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Wiederholung: Anfragebearbeitungspläne</vt:lpstr>
      <vt:lpstr>Extensionale Pläne</vt:lpstr>
      <vt:lpstr>Extensionale Operatoren</vt:lpstr>
      <vt:lpstr>Extensionale Operatoren</vt:lpstr>
      <vt:lpstr>Extensionale Operatoren</vt:lpstr>
      <vt:lpstr>Beispiel</vt:lpstr>
      <vt:lpstr>PowerPoint Presentation</vt:lpstr>
      <vt:lpstr>Non-Standard-Datenbanken</vt:lpstr>
      <vt:lpstr>Extensionale Operatoren</vt:lpstr>
      <vt:lpstr>PowerPoint Presentation</vt:lpstr>
      <vt:lpstr>PowerPoint Presentation</vt:lpstr>
      <vt:lpstr>Unsichere Anfragen</vt:lpstr>
      <vt:lpstr>Extensionale Pläne in PostgreSQL</vt:lpstr>
      <vt:lpstr>Untere Grenzen</vt:lpstr>
      <vt:lpstr>Diskussion</vt:lpstr>
      <vt:lpstr>Extensionale Pläne in PostgreSQL</vt:lpstr>
      <vt:lpstr>Extensionale Pläne in PostgreSQL</vt:lpstr>
      <vt:lpstr>Extensionale Pläne in PostgreSQL</vt:lpstr>
      <vt:lpstr>Eingaben für PostgreSQL:</vt:lpstr>
      <vt:lpstr>Eingaben für PostgreSQL:</vt:lpstr>
      <vt:lpstr>Einsichten 2</vt:lpstr>
      <vt:lpstr>Non-Standard-Datenbanken</vt:lpstr>
      <vt:lpstr>Wiederholung: Unions of Conjunctive Queries</vt:lpstr>
      <vt:lpstr>Wiederholung: Unions of Conjunctive Queries</vt:lpstr>
      <vt:lpstr>Wiederholung: Unions of Conjunctive Queries</vt:lpstr>
      <vt:lpstr>Wiederholung: Unions of Conjunctive Queries</vt:lpstr>
      <vt:lpstr>Vier Regeln, um sichere Anfragen zu erzeugen</vt:lpstr>
      <vt:lpstr>PowerPoint Presentation</vt:lpstr>
      <vt:lpstr>PowerPoint Presentation</vt:lpstr>
      <vt:lpstr>PowerPoint Presentation</vt:lpstr>
      <vt:lpstr>Beispiel</vt:lpstr>
      <vt:lpstr>Beispiel</vt:lpstr>
      <vt:lpstr>Beispiel</vt:lpstr>
      <vt:lpstr>Beispiel</vt:lpstr>
      <vt:lpstr>Beispiel</vt:lpstr>
      <vt:lpstr>Beispiel</vt:lpstr>
      <vt:lpstr>Hierarchische Anfragen</vt:lpstr>
      <vt:lpstr>Warum sind nicht-hierarchische Regeln schwierig?</vt:lpstr>
      <vt:lpstr>Regel 4: Inclusion-Exclusion</vt:lpstr>
      <vt:lpstr>Beispiel</vt:lpstr>
      <vt:lpstr>Beispiel</vt:lpstr>
      <vt:lpstr>Beispiel</vt:lpstr>
      <vt:lpstr>Einsicht 3</vt:lpstr>
      <vt:lpstr>Zusammenfassung</vt:lpstr>
      <vt:lpstr>Anfragebeantwortung mit Herkunftsformel</vt:lpstr>
      <vt:lpstr>Non-Standard-Datenbanken</vt:lpstr>
      <vt:lpstr>Neuere Forschung</vt:lpstr>
      <vt:lpstr>SAT und #SAT</vt:lpstr>
      <vt:lpstr>PowerPoint Presentation</vt:lpstr>
      <vt:lpstr>DPLL: Beispiel</vt:lpstr>
      <vt:lpstr>Caching</vt:lpstr>
      <vt:lpstr>Weighted Model Counting (WMC)</vt:lpstr>
      <vt:lpstr>Weighted Model Counting  </vt:lpstr>
      <vt:lpstr>Weighted First-Order Model Counting  </vt:lpstr>
      <vt:lpstr>Von Wahrscheinlichkeiten zu Gewichten</vt:lpstr>
      <vt:lpstr>Intensionale Anfrageevaluation </vt:lpstr>
      <vt:lpstr>Diskussion</vt:lpstr>
      <vt:lpstr>Non-Standard-Datenbanken</vt:lpstr>
      <vt:lpstr>Unschärfe ist überall…</vt:lpstr>
      <vt:lpstr>Unschärfe ist überall…</vt:lpstr>
      <vt:lpstr>Anfragebeantwortung mit Herkunftsformel</vt:lpstr>
      <vt:lpstr>Intensionale Anfrageevaluation </vt:lpstr>
      <vt:lpstr>Non-Standard-Datenbanken</vt:lpstr>
      <vt:lpstr>Top-k-Anfragebeantwortung </vt:lpstr>
      <vt:lpstr>Monte-Carlo-Simulation: Einführung</vt:lpstr>
      <vt:lpstr>Monte Carlo Simulation: (𝜀, 𝛿)-Approximation </vt:lpstr>
      <vt:lpstr>Karp-Luby-Madras</vt:lpstr>
      <vt:lpstr>Anfragebeantwortung</vt:lpstr>
      <vt:lpstr>Besseres Verfahren: Multisimulation</vt:lpstr>
      <vt:lpstr>Karp-Luby-Madras im Einsatz: Die kritische Region</vt:lpstr>
      <vt:lpstr>Drei einfache Regeln: Regel 1</vt:lpstr>
      <vt:lpstr>Drei einfache Regeln: Regel 2</vt:lpstr>
      <vt:lpstr>Drei einfache Regeln: Regel 3</vt:lpstr>
      <vt:lpstr>Multisimulation (MS)</vt:lpstr>
      <vt:lpstr>Example : Let us select Top 2 </vt:lpstr>
      <vt:lpstr>Multisimulation ist 2-approximierend</vt:lpstr>
      <vt:lpstr>Experimente: Unsichere Tupel</vt:lpstr>
      <vt:lpstr>Laufzeiten [N(aiv), MS, and S(afe) P(lan)]  </vt:lpstr>
      <vt:lpstr>Laufzeiten</vt:lpstr>
      <vt:lpstr>Laufzeiten</vt:lpstr>
      <vt:lpstr>Laufzeiten</vt:lpstr>
      <vt:lpstr>Laufzeiten</vt:lpstr>
      <vt:lpstr>Top-k Ranking by Marginal Probabilities: First-Order Lineage </vt:lpstr>
      <vt:lpstr>Shannon Expansion</vt:lpstr>
      <vt:lpstr>Approximation: Hybride Ansätze</vt:lpstr>
      <vt:lpstr>Literatur</vt:lpstr>
      <vt:lpstr>Non-Standard-Datenbanken</vt:lpstr>
      <vt:lpstr>Danksagung</vt:lpstr>
      <vt:lpstr>CWA vs OWA</vt:lpstr>
      <vt:lpstr>Einführung</vt:lpstr>
      <vt:lpstr>Klasssische Anwendung</vt:lpstr>
      <vt:lpstr>Probleme bei CWA in PDBs: Beispiele</vt:lpstr>
      <vt:lpstr>Probleme bei CWA in PDBs: Beispiele</vt:lpstr>
      <vt:lpstr>Probleme bei CWA in PDBs: Beispiele</vt:lpstr>
      <vt:lpstr>OpenPDBs</vt:lpstr>
      <vt:lpstr>OpenPDBs</vt:lpstr>
      <vt:lpstr>PowerPoint Presentation</vt:lpstr>
      <vt:lpstr>Beispiele - CWA vs OWA</vt:lpstr>
      <vt:lpstr>Beispiele - CWA vs OWA</vt:lpstr>
      <vt:lpstr>Non-Standard-Datenbanken</vt:lpstr>
      <vt:lpstr>Naiver Algorithmus </vt:lpstr>
      <vt:lpstr>PowerPoint Presentation</vt:lpstr>
      <vt:lpstr>PowerPoint Presentation</vt:lpstr>
      <vt:lpstr>Neuer Ansatz: 〖Lift〗_O^R Algorithmus</vt:lpstr>
      <vt:lpstr>PowerPoint Presentation</vt:lpstr>
      <vt:lpstr>PowerPoint Presentation</vt:lpstr>
      <vt:lpstr>PowerPoint Presentation</vt:lpstr>
      <vt:lpstr>Zusammenfassung</vt:lpstr>
      <vt:lpstr>Große Frage?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1810</cp:revision>
  <cp:lastPrinted>2018-12-16T09:50:21Z</cp:lastPrinted>
  <dcterms:created xsi:type="dcterms:W3CDTF">2010-04-27T12:26:40Z</dcterms:created>
  <dcterms:modified xsi:type="dcterms:W3CDTF">2018-12-16T09:51:56Z</dcterms:modified>
</cp:coreProperties>
</file>